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81" r:id="rId3"/>
    <p:sldId id="257" r:id="rId4"/>
    <p:sldId id="272" r:id="rId5"/>
    <p:sldId id="271" r:id="rId6"/>
    <p:sldId id="273" r:id="rId7"/>
    <p:sldId id="274" r:id="rId8"/>
    <p:sldId id="275" r:id="rId9"/>
    <p:sldId id="276" r:id="rId10"/>
    <p:sldId id="277" r:id="rId11"/>
    <p:sldId id="279" r:id="rId12"/>
    <p:sldId id="282" r:id="rId13"/>
    <p:sldId id="278" r:id="rId14"/>
    <p:sldId id="28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660"/>
    <p:restoredTop sz="93182" autoAdjust="0"/>
  </p:normalViewPr>
  <p:slideViewPr>
    <p:cSldViewPr snapToGrid="0" snapToObjects="1">
      <p:cViewPr varScale="1">
        <p:scale>
          <a:sx n="60" d="100"/>
          <a:sy n="60" d="100"/>
        </p:scale>
        <p:origin x="86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845B84-4D7B-4FE4-AB54-4F467B60DEC3}" type="datetimeFigureOut">
              <a:rPr lang="en-US" smtClean="0"/>
              <a:t>10/25/22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4EC580-0CAB-4C87-A6E4-8FDFB5E20A31}" type="slidenum">
              <a:rPr lang="en-US" smtClean="0"/>
              <a:t>‹#›</a:t>
            </a:fld>
            <a:endParaRPr lang="en-US"/>
          </a:p>
        </p:txBody>
      </p:sp>
    </p:spTree>
    <p:extLst>
      <p:ext uri="{BB962C8B-B14F-4D97-AF65-F5344CB8AC3E}">
        <p14:creationId xmlns:p14="http://schemas.microsoft.com/office/powerpoint/2010/main" val="1003828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4EC580-0CAB-4C87-A6E4-8FDFB5E20A31}" type="slidenum">
              <a:rPr lang="en-US" smtClean="0"/>
              <a:t>1</a:t>
            </a:fld>
            <a:endParaRPr lang="en-US"/>
          </a:p>
        </p:txBody>
      </p:sp>
    </p:spTree>
    <p:extLst>
      <p:ext uri="{BB962C8B-B14F-4D97-AF65-F5344CB8AC3E}">
        <p14:creationId xmlns:p14="http://schemas.microsoft.com/office/powerpoint/2010/main" val="783182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We will follow the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spps</a:t>
            </a:r>
            <a:r>
              <a:rPr lang="en-US" sz="1800" dirty="0">
                <a:effectLst/>
                <a:latin typeface="Calibri" panose="020F0502020204030204" pitchFamily="34" charset="0"/>
                <a:ea typeface="Calibri" panose="020F0502020204030204" pitchFamily="34" charset="0"/>
                <a:cs typeface="Times New Roman" panose="02020603050405020304" pitchFamily="18" charset="0"/>
              </a:rPr>
              <a:t> academic policy and the eligible requirements,</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that they have set forth. That being said at any time students are not doing their work or not attending class along with not being positive in school. We will put in place an academic intervention.</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may reduce practice /game time if it means helping the student athlete become more successful in the classroom.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
        <p:nvSpPr>
          <p:cNvPr id="4" name="Slide Number Placeholder 3"/>
          <p:cNvSpPr>
            <a:spLocks noGrp="1"/>
          </p:cNvSpPr>
          <p:nvPr>
            <p:ph type="sldNum" sz="quarter" idx="5"/>
          </p:nvPr>
        </p:nvSpPr>
        <p:spPr/>
        <p:txBody>
          <a:bodyPr/>
          <a:lstStyle/>
          <a:p>
            <a:fld id="{974EC580-0CAB-4C87-A6E4-8FDFB5E20A31}" type="slidenum">
              <a:rPr lang="en-US" smtClean="0"/>
              <a:t>7</a:t>
            </a:fld>
            <a:endParaRPr lang="en-US"/>
          </a:p>
        </p:txBody>
      </p:sp>
    </p:spTree>
    <p:extLst>
      <p:ext uri="{BB962C8B-B14F-4D97-AF65-F5344CB8AC3E}">
        <p14:creationId xmlns:p14="http://schemas.microsoft.com/office/powerpoint/2010/main" val="877787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4EC580-0CAB-4C87-A6E4-8FDFB5E20A31}" type="slidenum">
              <a:rPr lang="en-US" smtClean="0"/>
              <a:t>8</a:t>
            </a:fld>
            <a:endParaRPr lang="en-US"/>
          </a:p>
        </p:txBody>
      </p:sp>
    </p:spTree>
    <p:extLst>
      <p:ext uri="{BB962C8B-B14F-4D97-AF65-F5344CB8AC3E}">
        <p14:creationId xmlns:p14="http://schemas.microsoft.com/office/powerpoint/2010/main" val="1075831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JV vs. Varsity rules?</a:t>
            </a:r>
          </a:p>
          <a:p>
            <a:r>
              <a:rPr lang="en-US" dirty="0"/>
              <a:t>What are the COVID rules?</a:t>
            </a:r>
          </a:p>
        </p:txBody>
      </p:sp>
      <p:sp>
        <p:nvSpPr>
          <p:cNvPr id="4" name="Slide Number Placeholder 3"/>
          <p:cNvSpPr>
            <a:spLocks noGrp="1"/>
          </p:cNvSpPr>
          <p:nvPr>
            <p:ph type="sldNum" sz="quarter" idx="5"/>
          </p:nvPr>
        </p:nvSpPr>
        <p:spPr/>
        <p:txBody>
          <a:bodyPr/>
          <a:lstStyle/>
          <a:p>
            <a:fld id="{974EC580-0CAB-4C87-A6E4-8FDFB5E20A31}" type="slidenum">
              <a:rPr lang="en-US" smtClean="0"/>
              <a:t>9</a:t>
            </a:fld>
            <a:endParaRPr lang="en-US"/>
          </a:p>
        </p:txBody>
      </p:sp>
    </p:spTree>
    <p:extLst>
      <p:ext uri="{BB962C8B-B14F-4D97-AF65-F5344CB8AC3E}">
        <p14:creationId xmlns:p14="http://schemas.microsoft.com/office/powerpoint/2010/main" val="3787898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4EC580-0CAB-4C87-A6E4-8FDFB5E20A31}" type="slidenum">
              <a:rPr lang="en-US" smtClean="0"/>
              <a:t>10</a:t>
            </a:fld>
            <a:endParaRPr lang="en-US"/>
          </a:p>
        </p:txBody>
      </p:sp>
    </p:spTree>
    <p:extLst>
      <p:ext uri="{BB962C8B-B14F-4D97-AF65-F5344CB8AC3E}">
        <p14:creationId xmlns:p14="http://schemas.microsoft.com/office/powerpoint/2010/main" val="6528672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Program Culture:</a:t>
            </a:r>
          </a:p>
          <a:p>
            <a:pPr marL="0" indent="0">
              <a:buNone/>
            </a:pPr>
            <a:r>
              <a:rPr lang="en-US" dirty="0"/>
              <a:t>Let me start by saying if we want to really develop a program, </a:t>
            </a:r>
          </a:p>
          <a:p>
            <a:pPr marL="0" indent="0">
              <a:buNone/>
            </a:pPr>
            <a:r>
              <a:rPr lang="en-US" dirty="0"/>
              <a:t>then we need to start with being good teammates. A team can</a:t>
            </a:r>
          </a:p>
          <a:p>
            <a:pPr marL="0" indent="0">
              <a:buNone/>
            </a:pPr>
            <a:r>
              <a:rPr lang="en-US" dirty="0"/>
              <a:t>win short term with non-positive teammates but it will be short lived </a:t>
            </a:r>
          </a:p>
          <a:p>
            <a:pPr marL="0" indent="0">
              <a:buNone/>
            </a:pPr>
            <a:r>
              <a:rPr lang="en-US" dirty="0"/>
              <a:t>and that is not how you develop culture or a program.</a:t>
            </a:r>
          </a:p>
          <a:p>
            <a:pPr marL="0" indent="0">
              <a:buNone/>
            </a:pPr>
            <a:r>
              <a:rPr lang="en-US" dirty="0"/>
              <a:t>That being said at any time us coaches hear, observe or something is reported that demonstrates that we have non-positive teammates.</a:t>
            </a:r>
          </a:p>
          <a:p>
            <a:pPr marL="0" indent="0">
              <a:buNone/>
            </a:pPr>
            <a:r>
              <a:rPr lang="en-US" dirty="0"/>
              <a:t>The options are quite simple players will learn to become better teammates or they will choose not to.</a:t>
            </a:r>
          </a:p>
          <a:p>
            <a:pPr marL="0" indent="0">
              <a:buNone/>
            </a:pPr>
            <a:r>
              <a:rPr lang="en-US" dirty="0"/>
              <a:t> If they don’t learn how to be better teammates  consequence will follow .</a:t>
            </a:r>
          </a:p>
          <a:p>
            <a:endParaRPr lang="en-US" dirty="0"/>
          </a:p>
          <a:p>
            <a:r>
              <a:rPr lang="en-US" b="1" dirty="0"/>
              <a:t>What coaches are looking for in players</a:t>
            </a:r>
          </a:p>
          <a:p>
            <a:pPr marL="0" indent="0">
              <a:buNone/>
            </a:pPr>
            <a:r>
              <a:rPr lang="en-US" dirty="0"/>
              <a:t>Number one, we are coaching to help mentor these boys</a:t>
            </a:r>
          </a:p>
          <a:p>
            <a:pPr marL="0" indent="0">
              <a:buNone/>
            </a:pPr>
            <a:r>
              <a:rPr lang="en-US" dirty="0"/>
              <a:t>and teach them to be the best they can be through sport. </a:t>
            </a:r>
          </a:p>
          <a:p>
            <a:pPr marL="0" indent="0">
              <a:buNone/>
            </a:pPr>
            <a:r>
              <a:rPr lang="en-US" dirty="0"/>
              <a:t>We want them to know what being a good teammate can do for a team and frankly life in general. We want our players to show up and give their best while being coachable and positive. </a:t>
            </a:r>
          </a:p>
          <a:p>
            <a:pPr marL="0" indent="0">
              <a:buNone/>
            </a:pPr>
            <a:r>
              <a:rPr lang="en-US" dirty="0"/>
              <a:t>This is fun for all and Can make a great experience.</a:t>
            </a:r>
          </a:p>
          <a:p>
            <a:endParaRPr lang="en-US" dirty="0"/>
          </a:p>
        </p:txBody>
      </p:sp>
      <p:sp>
        <p:nvSpPr>
          <p:cNvPr id="4" name="Slide Number Placeholder 3"/>
          <p:cNvSpPr>
            <a:spLocks noGrp="1"/>
          </p:cNvSpPr>
          <p:nvPr>
            <p:ph type="sldNum" sz="quarter" idx="5"/>
          </p:nvPr>
        </p:nvSpPr>
        <p:spPr/>
        <p:txBody>
          <a:bodyPr/>
          <a:lstStyle/>
          <a:p>
            <a:fld id="{974EC580-0CAB-4C87-A6E4-8FDFB5E20A31}" type="slidenum">
              <a:rPr lang="en-US" smtClean="0"/>
              <a:t>11</a:t>
            </a:fld>
            <a:endParaRPr lang="en-US"/>
          </a:p>
        </p:txBody>
      </p:sp>
    </p:spTree>
    <p:extLst>
      <p:ext uri="{BB962C8B-B14F-4D97-AF65-F5344CB8AC3E}">
        <p14:creationId xmlns:p14="http://schemas.microsoft.com/office/powerpoint/2010/main" val="31683884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We as coaches will do our best to be transparent with the Players and the team. Players direct communication of any concerns must go through the coach first, if not satisfied then we welcome open communication with parents. That being said we won’t negotiate or talk about playing time. </a:t>
            </a:r>
          </a:p>
          <a:p>
            <a:pPr marL="0" indent="0">
              <a:buNone/>
            </a:pPr>
            <a:r>
              <a:rPr lang="en-US" dirty="0"/>
              <a:t>Parents will need to trust that as coaches,</a:t>
            </a:r>
          </a:p>
          <a:p>
            <a:pPr marL="0" indent="0">
              <a:buNone/>
            </a:pPr>
            <a:r>
              <a:rPr lang="en-US" dirty="0"/>
              <a:t>We are putting the team first and do what we think that will give us the best chance of success through observation of skill, position, coachability and finally attitude. </a:t>
            </a:r>
          </a:p>
          <a:p>
            <a:pPr marL="0" indent="0">
              <a:buNone/>
            </a:pPr>
            <a:r>
              <a:rPr lang="en-US" dirty="0"/>
              <a:t>I  have been coaching for years and the reality</a:t>
            </a:r>
          </a:p>
          <a:p>
            <a:pPr marL="0" indent="0">
              <a:buNone/>
            </a:pPr>
            <a:r>
              <a:rPr lang="en-US" dirty="0"/>
              <a:t>Is most parents say they are team players but from my experience?</a:t>
            </a:r>
          </a:p>
          <a:p>
            <a:pPr marL="0" indent="0">
              <a:buNone/>
            </a:pPr>
            <a:r>
              <a:rPr lang="en-US" dirty="0"/>
              <a:t> A small percentage are and most parents think in their child first, I get it.</a:t>
            </a:r>
          </a:p>
          <a:p>
            <a:pPr marL="0" indent="0">
              <a:buNone/>
            </a:pPr>
            <a:endParaRPr lang="en-US" dirty="0"/>
          </a:p>
          <a:p>
            <a:pPr marL="0" indent="0">
              <a:buNone/>
            </a:pPr>
            <a:endParaRPr lang="en-US" dirty="0"/>
          </a:p>
          <a:p>
            <a:r>
              <a:rPr lang="en-US" b="1" dirty="0"/>
              <a:t>Communication will go through email and web page/group chat</a:t>
            </a:r>
            <a:endParaRPr lang="en-US" dirty="0"/>
          </a:p>
          <a:p>
            <a:r>
              <a:rPr lang="en-US" b="0" dirty="0"/>
              <a:t>Contacts are on the web page</a:t>
            </a:r>
          </a:p>
          <a:p>
            <a:r>
              <a:rPr lang="en-US" b="0" dirty="0" err="1"/>
              <a:t>Covid</a:t>
            </a:r>
            <a:r>
              <a:rPr lang="en-US" b="0" dirty="0"/>
              <a:t>, we learn as we go</a:t>
            </a:r>
          </a:p>
          <a:p>
            <a:pPr marL="0" indent="0">
              <a:buNone/>
            </a:pPr>
            <a:endParaRPr lang="en-US" dirty="0"/>
          </a:p>
        </p:txBody>
      </p:sp>
      <p:sp>
        <p:nvSpPr>
          <p:cNvPr id="4" name="Slide Number Placeholder 3"/>
          <p:cNvSpPr>
            <a:spLocks noGrp="1"/>
          </p:cNvSpPr>
          <p:nvPr>
            <p:ph type="sldNum" sz="quarter" idx="5"/>
          </p:nvPr>
        </p:nvSpPr>
        <p:spPr/>
        <p:txBody>
          <a:bodyPr/>
          <a:lstStyle/>
          <a:p>
            <a:fld id="{974EC580-0CAB-4C87-A6E4-8FDFB5E20A31}" type="slidenum">
              <a:rPr lang="en-US" smtClean="0"/>
              <a:t>13</a:t>
            </a:fld>
            <a:endParaRPr lang="en-US"/>
          </a:p>
        </p:txBody>
      </p:sp>
    </p:spTree>
    <p:extLst>
      <p:ext uri="{BB962C8B-B14F-4D97-AF65-F5344CB8AC3E}">
        <p14:creationId xmlns:p14="http://schemas.microsoft.com/office/powerpoint/2010/main" val="21448899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4EC580-0CAB-4C87-A6E4-8FDFB5E20A31}" type="slidenum">
              <a:rPr lang="en-US" smtClean="0"/>
              <a:t>14</a:t>
            </a:fld>
            <a:endParaRPr lang="en-US"/>
          </a:p>
        </p:txBody>
      </p:sp>
    </p:spTree>
    <p:extLst>
      <p:ext uri="{BB962C8B-B14F-4D97-AF65-F5344CB8AC3E}">
        <p14:creationId xmlns:p14="http://schemas.microsoft.com/office/powerpoint/2010/main" val="3101170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C5FE1-9737-7D43-9C58-BC9EF9C393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4DCFF73-290C-BD48-B98E-F20603E925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4596477-9C5C-274E-8DC8-8F8C3791811B}"/>
              </a:ext>
            </a:extLst>
          </p:cNvPr>
          <p:cNvSpPr>
            <a:spLocks noGrp="1"/>
          </p:cNvSpPr>
          <p:nvPr>
            <p:ph type="dt" sz="half" idx="10"/>
          </p:nvPr>
        </p:nvSpPr>
        <p:spPr/>
        <p:txBody>
          <a:bodyPr/>
          <a:lstStyle/>
          <a:p>
            <a:fld id="{92060A65-5D7F-2E42-B29D-442284451EE6}" type="datetimeFigureOut">
              <a:rPr lang="en-US" smtClean="0"/>
              <a:t>10/25/22</a:t>
            </a:fld>
            <a:endParaRPr lang="en-US"/>
          </a:p>
        </p:txBody>
      </p:sp>
      <p:sp>
        <p:nvSpPr>
          <p:cNvPr id="5" name="Footer Placeholder 4">
            <a:extLst>
              <a:ext uri="{FF2B5EF4-FFF2-40B4-BE49-F238E27FC236}">
                <a16:creationId xmlns:a16="http://schemas.microsoft.com/office/drawing/2014/main" id="{907C5149-DF89-C944-970F-4D73058ED5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6E137-2786-D94B-BE3E-850849EB6BC6}"/>
              </a:ext>
            </a:extLst>
          </p:cNvPr>
          <p:cNvSpPr>
            <a:spLocks noGrp="1"/>
          </p:cNvSpPr>
          <p:nvPr>
            <p:ph type="sldNum" sz="quarter" idx="12"/>
          </p:nvPr>
        </p:nvSpPr>
        <p:spPr/>
        <p:txBody>
          <a:bodyPr/>
          <a:lstStyle/>
          <a:p>
            <a:fld id="{8C8A1275-D9AD-514F-BBC8-21B961B9E773}" type="slidenum">
              <a:rPr lang="en-US" smtClean="0"/>
              <a:t>‹#›</a:t>
            </a:fld>
            <a:endParaRPr lang="en-US"/>
          </a:p>
        </p:txBody>
      </p:sp>
    </p:spTree>
    <p:extLst>
      <p:ext uri="{BB962C8B-B14F-4D97-AF65-F5344CB8AC3E}">
        <p14:creationId xmlns:p14="http://schemas.microsoft.com/office/powerpoint/2010/main" val="2117844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7438E-D2DA-B345-B689-3A889917681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D349B4-36C9-A94C-B2F3-6CBAA19F410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61681E-A38D-F247-B7A4-4088B0056010}"/>
              </a:ext>
            </a:extLst>
          </p:cNvPr>
          <p:cNvSpPr>
            <a:spLocks noGrp="1"/>
          </p:cNvSpPr>
          <p:nvPr>
            <p:ph type="dt" sz="half" idx="10"/>
          </p:nvPr>
        </p:nvSpPr>
        <p:spPr/>
        <p:txBody>
          <a:bodyPr/>
          <a:lstStyle/>
          <a:p>
            <a:fld id="{92060A65-5D7F-2E42-B29D-442284451EE6}" type="datetimeFigureOut">
              <a:rPr lang="en-US" smtClean="0"/>
              <a:t>10/25/22</a:t>
            </a:fld>
            <a:endParaRPr lang="en-US"/>
          </a:p>
        </p:txBody>
      </p:sp>
      <p:sp>
        <p:nvSpPr>
          <p:cNvPr id="5" name="Footer Placeholder 4">
            <a:extLst>
              <a:ext uri="{FF2B5EF4-FFF2-40B4-BE49-F238E27FC236}">
                <a16:creationId xmlns:a16="http://schemas.microsoft.com/office/drawing/2014/main" id="{6DAC13B5-410E-6646-BCE6-ECAECD6CD9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16BC0F-CE50-DA44-9752-364F850A5694}"/>
              </a:ext>
            </a:extLst>
          </p:cNvPr>
          <p:cNvSpPr>
            <a:spLocks noGrp="1"/>
          </p:cNvSpPr>
          <p:nvPr>
            <p:ph type="sldNum" sz="quarter" idx="12"/>
          </p:nvPr>
        </p:nvSpPr>
        <p:spPr/>
        <p:txBody>
          <a:bodyPr/>
          <a:lstStyle/>
          <a:p>
            <a:fld id="{8C8A1275-D9AD-514F-BBC8-21B961B9E773}" type="slidenum">
              <a:rPr lang="en-US" smtClean="0"/>
              <a:t>‹#›</a:t>
            </a:fld>
            <a:endParaRPr lang="en-US"/>
          </a:p>
        </p:txBody>
      </p:sp>
    </p:spTree>
    <p:extLst>
      <p:ext uri="{BB962C8B-B14F-4D97-AF65-F5344CB8AC3E}">
        <p14:creationId xmlns:p14="http://schemas.microsoft.com/office/powerpoint/2010/main" val="2897774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DBD5E7-8CCC-8444-ADF7-823D41B85D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82D387-F9C4-E641-B944-A390994F2A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9AFE3C-602B-B14A-AE38-68FBE5AA2B1F}"/>
              </a:ext>
            </a:extLst>
          </p:cNvPr>
          <p:cNvSpPr>
            <a:spLocks noGrp="1"/>
          </p:cNvSpPr>
          <p:nvPr>
            <p:ph type="dt" sz="half" idx="10"/>
          </p:nvPr>
        </p:nvSpPr>
        <p:spPr/>
        <p:txBody>
          <a:bodyPr/>
          <a:lstStyle/>
          <a:p>
            <a:fld id="{92060A65-5D7F-2E42-B29D-442284451EE6}" type="datetimeFigureOut">
              <a:rPr lang="en-US" smtClean="0"/>
              <a:t>10/25/22</a:t>
            </a:fld>
            <a:endParaRPr lang="en-US"/>
          </a:p>
        </p:txBody>
      </p:sp>
      <p:sp>
        <p:nvSpPr>
          <p:cNvPr id="5" name="Footer Placeholder 4">
            <a:extLst>
              <a:ext uri="{FF2B5EF4-FFF2-40B4-BE49-F238E27FC236}">
                <a16:creationId xmlns:a16="http://schemas.microsoft.com/office/drawing/2014/main" id="{34D1DF52-CA9A-E246-9E60-941C6DC5ED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B25ACC-D2AF-0749-9702-4E02AF19A1CF}"/>
              </a:ext>
            </a:extLst>
          </p:cNvPr>
          <p:cNvSpPr>
            <a:spLocks noGrp="1"/>
          </p:cNvSpPr>
          <p:nvPr>
            <p:ph type="sldNum" sz="quarter" idx="12"/>
          </p:nvPr>
        </p:nvSpPr>
        <p:spPr/>
        <p:txBody>
          <a:bodyPr/>
          <a:lstStyle/>
          <a:p>
            <a:fld id="{8C8A1275-D9AD-514F-BBC8-21B961B9E773}" type="slidenum">
              <a:rPr lang="en-US" smtClean="0"/>
              <a:t>‹#›</a:t>
            </a:fld>
            <a:endParaRPr lang="en-US"/>
          </a:p>
        </p:txBody>
      </p:sp>
    </p:spTree>
    <p:extLst>
      <p:ext uri="{BB962C8B-B14F-4D97-AF65-F5344CB8AC3E}">
        <p14:creationId xmlns:p14="http://schemas.microsoft.com/office/powerpoint/2010/main" val="2416483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AAB3C-AC88-DC47-BA7D-AECD28660D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91EE2D-AC9E-C04E-92BB-50E4E98A6FA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96D761-B5AF-F249-B2B4-A723F12E62BF}"/>
              </a:ext>
            </a:extLst>
          </p:cNvPr>
          <p:cNvSpPr>
            <a:spLocks noGrp="1"/>
          </p:cNvSpPr>
          <p:nvPr>
            <p:ph type="dt" sz="half" idx="10"/>
          </p:nvPr>
        </p:nvSpPr>
        <p:spPr/>
        <p:txBody>
          <a:bodyPr/>
          <a:lstStyle/>
          <a:p>
            <a:fld id="{92060A65-5D7F-2E42-B29D-442284451EE6}" type="datetimeFigureOut">
              <a:rPr lang="en-US" smtClean="0"/>
              <a:t>10/25/22</a:t>
            </a:fld>
            <a:endParaRPr lang="en-US"/>
          </a:p>
        </p:txBody>
      </p:sp>
      <p:sp>
        <p:nvSpPr>
          <p:cNvPr id="5" name="Footer Placeholder 4">
            <a:extLst>
              <a:ext uri="{FF2B5EF4-FFF2-40B4-BE49-F238E27FC236}">
                <a16:creationId xmlns:a16="http://schemas.microsoft.com/office/drawing/2014/main" id="{44A1F983-EFAD-564E-81B1-9017117831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0FF049-90ED-DF49-A9B1-5CA1448FAB6E}"/>
              </a:ext>
            </a:extLst>
          </p:cNvPr>
          <p:cNvSpPr>
            <a:spLocks noGrp="1"/>
          </p:cNvSpPr>
          <p:nvPr>
            <p:ph type="sldNum" sz="quarter" idx="12"/>
          </p:nvPr>
        </p:nvSpPr>
        <p:spPr/>
        <p:txBody>
          <a:bodyPr/>
          <a:lstStyle/>
          <a:p>
            <a:fld id="{8C8A1275-D9AD-514F-BBC8-21B961B9E773}" type="slidenum">
              <a:rPr lang="en-US" smtClean="0"/>
              <a:t>‹#›</a:t>
            </a:fld>
            <a:endParaRPr lang="en-US"/>
          </a:p>
        </p:txBody>
      </p:sp>
    </p:spTree>
    <p:extLst>
      <p:ext uri="{BB962C8B-B14F-4D97-AF65-F5344CB8AC3E}">
        <p14:creationId xmlns:p14="http://schemas.microsoft.com/office/powerpoint/2010/main" val="3011309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40ED9-6E51-144A-A2B1-F991EA3A3C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CFB654A-F3E1-0E47-BBE2-9C374D3449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FF73E1A-5718-B548-ADFF-18B62D1B51C9}"/>
              </a:ext>
            </a:extLst>
          </p:cNvPr>
          <p:cNvSpPr>
            <a:spLocks noGrp="1"/>
          </p:cNvSpPr>
          <p:nvPr>
            <p:ph type="dt" sz="half" idx="10"/>
          </p:nvPr>
        </p:nvSpPr>
        <p:spPr/>
        <p:txBody>
          <a:bodyPr/>
          <a:lstStyle/>
          <a:p>
            <a:fld id="{92060A65-5D7F-2E42-B29D-442284451EE6}" type="datetimeFigureOut">
              <a:rPr lang="en-US" smtClean="0"/>
              <a:t>10/25/22</a:t>
            </a:fld>
            <a:endParaRPr lang="en-US"/>
          </a:p>
        </p:txBody>
      </p:sp>
      <p:sp>
        <p:nvSpPr>
          <p:cNvPr id="5" name="Footer Placeholder 4">
            <a:extLst>
              <a:ext uri="{FF2B5EF4-FFF2-40B4-BE49-F238E27FC236}">
                <a16:creationId xmlns:a16="http://schemas.microsoft.com/office/drawing/2014/main" id="{1A92BAB4-3DDB-7C44-9377-7C292BF61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3FE51A-9CE7-F649-91F5-260B6E4C5C7F}"/>
              </a:ext>
            </a:extLst>
          </p:cNvPr>
          <p:cNvSpPr>
            <a:spLocks noGrp="1"/>
          </p:cNvSpPr>
          <p:nvPr>
            <p:ph type="sldNum" sz="quarter" idx="12"/>
          </p:nvPr>
        </p:nvSpPr>
        <p:spPr/>
        <p:txBody>
          <a:bodyPr/>
          <a:lstStyle/>
          <a:p>
            <a:fld id="{8C8A1275-D9AD-514F-BBC8-21B961B9E773}" type="slidenum">
              <a:rPr lang="en-US" smtClean="0"/>
              <a:t>‹#›</a:t>
            </a:fld>
            <a:endParaRPr lang="en-US"/>
          </a:p>
        </p:txBody>
      </p:sp>
    </p:spTree>
    <p:extLst>
      <p:ext uri="{BB962C8B-B14F-4D97-AF65-F5344CB8AC3E}">
        <p14:creationId xmlns:p14="http://schemas.microsoft.com/office/powerpoint/2010/main" val="1543447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C79AA-EF8F-3841-8331-241546A724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7CEA5E6-F75A-4C44-BCB5-CB7780A1AD4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C5A42FD-A939-E542-8FF1-D2F8E5C9FD7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D9D72E0-AD9B-FB42-99BC-BB9748019962}"/>
              </a:ext>
            </a:extLst>
          </p:cNvPr>
          <p:cNvSpPr>
            <a:spLocks noGrp="1"/>
          </p:cNvSpPr>
          <p:nvPr>
            <p:ph type="dt" sz="half" idx="10"/>
          </p:nvPr>
        </p:nvSpPr>
        <p:spPr/>
        <p:txBody>
          <a:bodyPr/>
          <a:lstStyle/>
          <a:p>
            <a:fld id="{92060A65-5D7F-2E42-B29D-442284451EE6}" type="datetimeFigureOut">
              <a:rPr lang="en-US" smtClean="0"/>
              <a:t>10/25/22</a:t>
            </a:fld>
            <a:endParaRPr lang="en-US"/>
          </a:p>
        </p:txBody>
      </p:sp>
      <p:sp>
        <p:nvSpPr>
          <p:cNvPr id="6" name="Footer Placeholder 5">
            <a:extLst>
              <a:ext uri="{FF2B5EF4-FFF2-40B4-BE49-F238E27FC236}">
                <a16:creationId xmlns:a16="http://schemas.microsoft.com/office/drawing/2014/main" id="{25ABADD8-D249-944C-B0C4-18CE36BE29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05D92B-F05D-3644-8F7F-8270486D9DAE}"/>
              </a:ext>
            </a:extLst>
          </p:cNvPr>
          <p:cNvSpPr>
            <a:spLocks noGrp="1"/>
          </p:cNvSpPr>
          <p:nvPr>
            <p:ph type="sldNum" sz="quarter" idx="12"/>
          </p:nvPr>
        </p:nvSpPr>
        <p:spPr/>
        <p:txBody>
          <a:bodyPr/>
          <a:lstStyle/>
          <a:p>
            <a:fld id="{8C8A1275-D9AD-514F-BBC8-21B961B9E773}" type="slidenum">
              <a:rPr lang="en-US" smtClean="0"/>
              <a:t>‹#›</a:t>
            </a:fld>
            <a:endParaRPr lang="en-US"/>
          </a:p>
        </p:txBody>
      </p:sp>
    </p:spTree>
    <p:extLst>
      <p:ext uri="{BB962C8B-B14F-4D97-AF65-F5344CB8AC3E}">
        <p14:creationId xmlns:p14="http://schemas.microsoft.com/office/powerpoint/2010/main" val="3280723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F6D63-8CE8-8B46-BA9A-9ED69310917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A4DC0D-598C-E74B-B2AF-EF11153268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29062F0-29EC-2144-8CE3-FDECF204833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F0B6E6D-5698-4342-A7BA-291232C98F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59ABBC4-BDED-0D43-AC7C-4A4CA98A225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573E180-9EDF-3841-997D-3D06E60E205F}"/>
              </a:ext>
            </a:extLst>
          </p:cNvPr>
          <p:cNvSpPr>
            <a:spLocks noGrp="1"/>
          </p:cNvSpPr>
          <p:nvPr>
            <p:ph type="dt" sz="half" idx="10"/>
          </p:nvPr>
        </p:nvSpPr>
        <p:spPr/>
        <p:txBody>
          <a:bodyPr/>
          <a:lstStyle/>
          <a:p>
            <a:fld id="{92060A65-5D7F-2E42-B29D-442284451EE6}" type="datetimeFigureOut">
              <a:rPr lang="en-US" smtClean="0"/>
              <a:t>10/25/22</a:t>
            </a:fld>
            <a:endParaRPr lang="en-US"/>
          </a:p>
        </p:txBody>
      </p:sp>
      <p:sp>
        <p:nvSpPr>
          <p:cNvPr id="8" name="Footer Placeholder 7">
            <a:extLst>
              <a:ext uri="{FF2B5EF4-FFF2-40B4-BE49-F238E27FC236}">
                <a16:creationId xmlns:a16="http://schemas.microsoft.com/office/drawing/2014/main" id="{688FD2CE-5CC9-274D-99A3-25AB65A080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1DA7D02-39E5-AC4F-8A5E-704DDFDE0031}"/>
              </a:ext>
            </a:extLst>
          </p:cNvPr>
          <p:cNvSpPr>
            <a:spLocks noGrp="1"/>
          </p:cNvSpPr>
          <p:nvPr>
            <p:ph type="sldNum" sz="quarter" idx="12"/>
          </p:nvPr>
        </p:nvSpPr>
        <p:spPr/>
        <p:txBody>
          <a:bodyPr/>
          <a:lstStyle/>
          <a:p>
            <a:fld id="{8C8A1275-D9AD-514F-BBC8-21B961B9E773}" type="slidenum">
              <a:rPr lang="en-US" smtClean="0"/>
              <a:t>‹#›</a:t>
            </a:fld>
            <a:endParaRPr lang="en-US"/>
          </a:p>
        </p:txBody>
      </p:sp>
    </p:spTree>
    <p:extLst>
      <p:ext uri="{BB962C8B-B14F-4D97-AF65-F5344CB8AC3E}">
        <p14:creationId xmlns:p14="http://schemas.microsoft.com/office/powerpoint/2010/main" val="440747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CDEC8-91F6-C149-A531-4FB3C84D20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22EB03-DA9D-0845-8EF2-4872D117B47D}"/>
              </a:ext>
            </a:extLst>
          </p:cNvPr>
          <p:cNvSpPr>
            <a:spLocks noGrp="1"/>
          </p:cNvSpPr>
          <p:nvPr>
            <p:ph type="dt" sz="half" idx="10"/>
          </p:nvPr>
        </p:nvSpPr>
        <p:spPr/>
        <p:txBody>
          <a:bodyPr/>
          <a:lstStyle/>
          <a:p>
            <a:fld id="{92060A65-5D7F-2E42-B29D-442284451EE6}" type="datetimeFigureOut">
              <a:rPr lang="en-US" smtClean="0"/>
              <a:t>10/25/22</a:t>
            </a:fld>
            <a:endParaRPr lang="en-US"/>
          </a:p>
        </p:txBody>
      </p:sp>
      <p:sp>
        <p:nvSpPr>
          <p:cNvPr id="4" name="Footer Placeholder 3">
            <a:extLst>
              <a:ext uri="{FF2B5EF4-FFF2-40B4-BE49-F238E27FC236}">
                <a16:creationId xmlns:a16="http://schemas.microsoft.com/office/drawing/2014/main" id="{802A496B-0DB3-2F47-8E72-886239C7C3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65599C9-950F-C44B-A8D8-FE3BC723627E}"/>
              </a:ext>
            </a:extLst>
          </p:cNvPr>
          <p:cNvSpPr>
            <a:spLocks noGrp="1"/>
          </p:cNvSpPr>
          <p:nvPr>
            <p:ph type="sldNum" sz="quarter" idx="12"/>
          </p:nvPr>
        </p:nvSpPr>
        <p:spPr/>
        <p:txBody>
          <a:bodyPr/>
          <a:lstStyle/>
          <a:p>
            <a:fld id="{8C8A1275-D9AD-514F-BBC8-21B961B9E773}" type="slidenum">
              <a:rPr lang="en-US" smtClean="0"/>
              <a:t>‹#›</a:t>
            </a:fld>
            <a:endParaRPr lang="en-US"/>
          </a:p>
        </p:txBody>
      </p:sp>
    </p:spTree>
    <p:extLst>
      <p:ext uri="{BB962C8B-B14F-4D97-AF65-F5344CB8AC3E}">
        <p14:creationId xmlns:p14="http://schemas.microsoft.com/office/powerpoint/2010/main" val="908945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410444-441A-4142-B15E-A6D4C88A771F}"/>
              </a:ext>
            </a:extLst>
          </p:cNvPr>
          <p:cNvSpPr>
            <a:spLocks noGrp="1"/>
          </p:cNvSpPr>
          <p:nvPr>
            <p:ph type="dt" sz="half" idx="10"/>
          </p:nvPr>
        </p:nvSpPr>
        <p:spPr/>
        <p:txBody>
          <a:bodyPr/>
          <a:lstStyle/>
          <a:p>
            <a:fld id="{92060A65-5D7F-2E42-B29D-442284451EE6}" type="datetimeFigureOut">
              <a:rPr lang="en-US" smtClean="0"/>
              <a:t>10/25/22</a:t>
            </a:fld>
            <a:endParaRPr lang="en-US"/>
          </a:p>
        </p:txBody>
      </p:sp>
      <p:sp>
        <p:nvSpPr>
          <p:cNvPr id="3" name="Footer Placeholder 2">
            <a:extLst>
              <a:ext uri="{FF2B5EF4-FFF2-40B4-BE49-F238E27FC236}">
                <a16:creationId xmlns:a16="http://schemas.microsoft.com/office/drawing/2014/main" id="{84FC2AD8-BC3B-E942-8F32-FFB9EF44FD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1643989-B42F-E145-AA3E-A8CE1CAF6CBA}"/>
              </a:ext>
            </a:extLst>
          </p:cNvPr>
          <p:cNvSpPr>
            <a:spLocks noGrp="1"/>
          </p:cNvSpPr>
          <p:nvPr>
            <p:ph type="sldNum" sz="quarter" idx="12"/>
          </p:nvPr>
        </p:nvSpPr>
        <p:spPr/>
        <p:txBody>
          <a:bodyPr/>
          <a:lstStyle/>
          <a:p>
            <a:fld id="{8C8A1275-D9AD-514F-BBC8-21B961B9E773}" type="slidenum">
              <a:rPr lang="en-US" smtClean="0"/>
              <a:t>‹#›</a:t>
            </a:fld>
            <a:endParaRPr lang="en-US"/>
          </a:p>
        </p:txBody>
      </p:sp>
    </p:spTree>
    <p:extLst>
      <p:ext uri="{BB962C8B-B14F-4D97-AF65-F5344CB8AC3E}">
        <p14:creationId xmlns:p14="http://schemas.microsoft.com/office/powerpoint/2010/main" val="2938142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3B1D0-EA0B-654D-BEF4-D39CC63C9B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8079458-FCBC-E948-B982-52E185C241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038BFDF-DAF7-E346-A9AF-03E66E1FD3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6820E39-77BC-EF42-B0EB-2BC6EBBAD9CC}"/>
              </a:ext>
            </a:extLst>
          </p:cNvPr>
          <p:cNvSpPr>
            <a:spLocks noGrp="1"/>
          </p:cNvSpPr>
          <p:nvPr>
            <p:ph type="dt" sz="half" idx="10"/>
          </p:nvPr>
        </p:nvSpPr>
        <p:spPr/>
        <p:txBody>
          <a:bodyPr/>
          <a:lstStyle/>
          <a:p>
            <a:fld id="{92060A65-5D7F-2E42-B29D-442284451EE6}" type="datetimeFigureOut">
              <a:rPr lang="en-US" smtClean="0"/>
              <a:t>10/25/22</a:t>
            </a:fld>
            <a:endParaRPr lang="en-US"/>
          </a:p>
        </p:txBody>
      </p:sp>
      <p:sp>
        <p:nvSpPr>
          <p:cNvPr id="6" name="Footer Placeholder 5">
            <a:extLst>
              <a:ext uri="{FF2B5EF4-FFF2-40B4-BE49-F238E27FC236}">
                <a16:creationId xmlns:a16="http://schemas.microsoft.com/office/drawing/2014/main" id="{2BFABA48-4E67-934F-9D98-FE6AFC0245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B22F60-1E98-C641-8226-87449DA751E8}"/>
              </a:ext>
            </a:extLst>
          </p:cNvPr>
          <p:cNvSpPr>
            <a:spLocks noGrp="1"/>
          </p:cNvSpPr>
          <p:nvPr>
            <p:ph type="sldNum" sz="quarter" idx="12"/>
          </p:nvPr>
        </p:nvSpPr>
        <p:spPr/>
        <p:txBody>
          <a:bodyPr/>
          <a:lstStyle/>
          <a:p>
            <a:fld id="{8C8A1275-D9AD-514F-BBC8-21B961B9E773}" type="slidenum">
              <a:rPr lang="en-US" smtClean="0"/>
              <a:t>‹#›</a:t>
            </a:fld>
            <a:endParaRPr lang="en-US"/>
          </a:p>
        </p:txBody>
      </p:sp>
    </p:spTree>
    <p:extLst>
      <p:ext uri="{BB962C8B-B14F-4D97-AF65-F5344CB8AC3E}">
        <p14:creationId xmlns:p14="http://schemas.microsoft.com/office/powerpoint/2010/main" val="1989596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3E6C5-696B-5C4E-8B51-E1CC4810D0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C9F23DC-1264-D442-952F-E67AE355F0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F86536-D1B6-154D-A42B-0F6D3795AA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23E5A99-B78B-034F-92D5-B70810D6EB54}"/>
              </a:ext>
            </a:extLst>
          </p:cNvPr>
          <p:cNvSpPr>
            <a:spLocks noGrp="1"/>
          </p:cNvSpPr>
          <p:nvPr>
            <p:ph type="dt" sz="half" idx="10"/>
          </p:nvPr>
        </p:nvSpPr>
        <p:spPr/>
        <p:txBody>
          <a:bodyPr/>
          <a:lstStyle/>
          <a:p>
            <a:fld id="{92060A65-5D7F-2E42-B29D-442284451EE6}" type="datetimeFigureOut">
              <a:rPr lang="en-US" smtClean="0"/>
              <a:t>10/25/22</a:t>
            </a:fld>
            <a:endParaRPr lang="en-US"/>
          </a:p>
        </p:txBody>
      </p:sp>
      <p:sp>
        <p:nvSpPr>
          <p:cNvPr id="6" name="Footer Placeholder 5">
            <a:extLst>
              <a:ext uri="{FF2B5EF4-FFF2-40B4-BE49-F238E27FC236}">
                <a16:creationId xmlns:a16="http://schemas.microsoft.com/office/drawing/2014/main" id="{17165B26-C1A1-504B-A615-74EDEB9D4E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3A7217-576F-3F48-977F-DB5326DAF0D5}"/>
              </a:ext>
            </a:extLst>
          </p:cNvPr>
          <p:cNvSpPr>
            <a:spLocks noGrp="1"/>
          </p:cNvSpPr>
          <p:nvPr>
            <p:ph type="sldNum" sz="quarter" idx="12"/>
          </p:nvPr>
        </p:nvSpPr>
        <p:spPr/>
        <p:txBody>
          <a:bodyPr/>
          <a:lstStyle/>
          <a:p>
            <a:fld id="{8C8A1275-D9AD-514F-BBC8-21B961B9E773}" type="slidenum">
              <a:rPr lang="en-US" smtClean="0"/>
              <a:t>‹#›</a:t>
            </a:fld>
            <a:endParaRPr lang="en-US"/>
          </a:p>
        </p:txBody>
      </p:sp>
    </p:spTree>
    <p:extLst>
      <p:ext uri="{BB962C8B-B14F-4D97-AF65-F5344CB8AC3E}">
        <p14:creationId xmlns:p14="http://schemas.microsoft.com/office/powerpoint/2010/main" val="1040275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024785-9756-AA4E-8DDC-02116061DD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BC816F-2E8A-C043-B6E2-5613DD5CFA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A93684-ECDC-2047-931A-6F6733E811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060A65-5D7F-2E42-B29D-442284451EE6}" type="datetimeFigureOut">
              <a:rPr lang="en-US" smtClean="0"/>
              <a:t>10/25/22</a:t>
            </a:fld>
            <a:endParaRPr lang="en-US"/>
          </a:p>
        </p:txBody>
      </p:sp>
      <p:sp>
        <p:nvSpPr>
          <p:cNvPr id="5" name="Footer Placeholder 4">
            <a:extLst>
              <a:ext uri="{FF2B5EF4-FFF2-40B4-BE49-F238E27FC236}">
                <a16:creationId xmlns:a16="http://schemas.microsoft.com/office/drawing/2014/main" id="{AEE1897A-1B5D-E046-88AE-F50E22E54E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1DEE80C-23A0-3043-9BE5-5E28E1B8CC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8A1275-D9AD-514F-BBC8-21B961B9E773}" type="slidenum">
              <a:rPr lang="en-US" smtClean="0"/>
              <a:t>‹#›</a:t>
            </a:fld>
            <a:endParaRPr lang="en-US"/>
          </a:p>
        </p:txBody>
      </p:sp>
    </p:spTree>
    <p:extLst>
      <p:ext uri="{BB962C8B-B14F-4D97-AF65-F5344CB8AC3E}">
        <p14:creationId xmlns:p14="http://schemas.microsoft.com/office/powerpoint/2010/main" val="2251332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1F5D6-5DF1-9746-9804-8601C968FD71}"/>
              </a:ext>
            </a:extLst>
          </p:cNvPr>
          <p:cNvSpPr>
            <a:spLocks noGrp="1"/>
          </p:cNvSpPr>
          <p:nvPr>
            <p:ph type="ctrTitle"/>
          </p:nvPr>
        </p:nvSpPr>
        <p:spPr>
          <a:xfrm>
            <a:off x="287382" y="5168269"/>
            <a:ext cx="11668397" cy="1125671"/>
          </a:xfrm>
        </p:spPr>
        <p:txBody>
          <a:bodyPr>
            <a:normAutofit/>
          </a:bodyPr>
          <a:lstStyle/>
          <a:p>
            <a:r>
              <a:rPr lang="en-US" b="1" dirty="0"/>
              <a:t>Parent &amp; Player Meeting</a:t>
            </a:r>
          </a:p>
        </p:txBody>
      </p:sp>
      <p:sp>
        <p:nvSpPr>
          <p:cNvPr id="14" name="Title 1">
            <a:extLst>
              <a:ext uri="{FF2B5EF4-FFF2-40B4-BE49-F238E27FC236}">
                <a16:creationId xmlns:a16="http://schemas.microsoft.com/office/drawing/2014/main" id="{9CDCA888-30B7-4B46-9E46-68260771F317}"/>
              </a:ext>
            </a:extLst>
          </p:cNvPr>
          <p:cNvSpPr txBox="1">
            <a:spLocks/>
          </p:cNvSpPr>
          <p:nvPr/>
        </p:nvSpPr>
        <p:spPr>
          <a:xfrm>
            <a:off x="4859274" y="344594"/>
            <a:ext cx="6822186" cy="3792529"/>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dirty="0">
              <a:solidFill>
                <a:srgbClr val="C00000"/>
              </a:solidFill>
              <a:latin typeface="CollegiateHeavyOutline" panose="02000603060000020004" pitchFamily="2" charset="0"/>
            </a:endParaRPr>
          </a:p>
        </p:txBody>
      </p:sp>
      <p:pic>
        <p:nvPicPr>
          <p:cNvPr id="4" name="Picture 3">
            <a:extLst>
              <a:ext uri="{FF2B5EF4-FFF2-40B4-BE49-F238E27FC236}">
                <a16:creationId xmlns:a16="http://schemas.microsoft.com/office/drawing/2014/main" id="{0359079F-6E98-0447-A17E-C6695CB9A10D}"/>
              </a:ext>
            </a:extLst>
          </p:cNvPr>
          <p:cNvPicPr>
            <a:picLocks noChangeAspect="1"/>
          </p:cNvPicPr>
          <p:nvPr/>
        </p:nvPicPr>
        <p:blipFill>
          <a:blip r:embed="rId3"/>
          <a:stretch>
            <a:fillRect/>
          </a:stretch>
        </p:blipFill>
        <p:spPr>
          <a:xfrm>
            <a:off x="4586594" y="1688984"/>
            <a:ext cx="3069971" cy="3069971"/>
          </a:xfrm>
          <a:prstGeom prst="rect">
            <a:avLst/>
          </a:prstGeom>
        </p:spPr>
      </p:pic>
    </p:spTree>
    <p:extLst>
      <p:ext uri="{BB962C8B-B14F-4D97-AF65-F5344CB8AC3E}">
        <p14:creationId xmlns:p14="http://schemas.microsoft.com/office/powerpoint/2010/main" val="1341279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DE356-4470-664C-B067-5D1FAED70AE0}"/>
              </a:ext>
            </a:extLst>
          </p:cNvPr>
          <p:cNvSpPr>
            <a:spLocks noGrp="1"/>
          </p:cNvSpPr>
          <p:nvPr>
            <p:ph type="title"/>
          </p:nvPr>
        </p:nvSpPr>
        <p:spPr>
          <a:xfrm>
            <a:off x="838200" y="365125"/>
            <a:ext cx="9593179" cy="1325563"/>
          </a:xfrm>
        </p:spPr>
        <p:txBody>
          <a:bodyPr>
            <a:normAutofit/>
          </a:bodyPr>
          <a:lstStyle/>
          <a:p>
            <a:pPr algn="ctr"/>
            <a:r>
              <a:rPr lang="en-US" sz="6000" dirty="0"/>
              <a:t>Varsity Letter Requirements</a:t>
            </a:r>
          </a:p>
        </p:txBody>
      </p:sp>
      <p:sp>
        <p:nvSpPr>
          <p:cNvPr id="3" name="Content Placeholder 2">
            <a:extLst>
              <a:ext uri="{FF2B5EF4-FFF2-40B4-BE49-F238E27FC236}">
                <a16:creationId xmlns:a16="http://schemas.microsoft.com/office/drawing/2014/main" id="{CE85B87F-43CC-5545-821A-B8189934DA3D}"/>
              </a:ext>
            </a:extLst>
          </p:cNvPr>
          <p:cNvSpPr>
            <a:spLocks noGrp="1"/>
          </p:cNvSpPr>
          <p:nvPr>
            <p:ph idx="1"/>
          </p:nvPr>
        </p:nvSpPr>
        <p:spPr>
          <a:xfrm>
            <a:off x="838200" y="2310063"/>
            <a:ext cx="10110537" cy="3789947"/>
          </a:xfrm>
        </p:spPr>
        <p:txBody>
          <a:bodyPr anchor="t">
            <a:noAutofit/>
          </a:bodyPr>
          <a:lstStyle/>
          <a:p>
            <a:pPr marL="0" indent="0">
              <a:buNone/>
            </a:pPr>
            <a:r>
              <a:rPr lang="en-US" sz="3200" dirty="0">
                <a:latin typeface="+mj-lt"/>
              </a:rPr>
              <a:t>	 </a:t>
            </a:r>
          </a:p>
          <a:p>
            <a:pPr marL="0" indent="0">
              <a:buNone/>
            </a:pPr>
            <a:endParaRPr lang="en-US" sz="1200" dirty="0">
              <a:latin typeface="+mj-lt"/>
            </a:endParaRPr>
          </a:p>
          <a:p>
            <a:pPr lvl="1"/>
            <a:r>
              <a:rPr lang="en-US" sz="2800" b="1" dirty="0"/>
              <a:t>Based on following both on ice and off ice conduct expectations.</a:t>
            </a:r>
          </a:p>
          <a:p>
            <a:pPr marL="457200" lvl="1" indent="0">
              <a:buNone/>
            </a:pPr>
            <a:endParaRPr lang="en-US" sz="2800" dirty="0"/>
          </a:p>
          <a:p>
            <a:pPr lvl="1"/>
            <a:r>
              <a:rPr lang="en-US" sz="2800" b="1" dirty="0"/>
              <a:t>Coaches discretion may also be used to award a varsity letter.</a:t>
            </a:r>
          </a:p>
          <a:p>
            <a:pPr marL="457200" lvl="1" indent="0">
              <a:buNone/>
            </a:pPr>
            <a:endParaRPr lang="en-US" sz="2800" dirty="0"/>
          </a:p>
        </p:txBody>
      </p:sp>
    </p:spTree>
    <p:extLst>
      <p:ext uri="{BB962C8B-B14F-4D97-AF65-F5344CB8AC3E}">
        <p14:creationId xmlns:p14="http://schemas.microsoft.com/office/powerpoint/2010/main" val="215935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DE356-4470-664C-B067-5D1FAED70AE0}"/>
              </a:ext>
            </a:extLst>
          </p:cNvPr>
          <p:cNvSpPr>
            <a:spLocks noGrp="1"/>
          </p:cNvSpPr>
          <p:nvPr>
            <p:ph type="title"/>
          </p:nvPr>
        </p:nvSpPr>
        <p:spPr>
          <a:xfrm>
            <a:off x="838200" y="268872"/>
            <a:ext cx="10359189" cy="1325563"/>
          </a:xfrm>
        </p:spPr>
        <p:txBody>
          <a:bodyPr>
            <a:normAutofit/>
          </a:bodyPr>
          <a:lstStyle/>
          <a:p>
            <a:pPr algn="ctr"/>
            <a:r>
              <a:rPr lang="en-US" sz="6000" dirty="0"/>
              <a:t>Building a Program Culture</a:t>
            </a:r>
          </a:p>
        </p:txBody>
      </p:sp>
      <p:pic>
        <p:nvPicPr>
          <p:cNvPr id="4" name="Picture 3">
            <a:extLst>
              <a:ext uri="{FF2B5EF4-FFF2-40B4-BE49-F238E27FC236}">
                <a16:creationId xmlns:a16="http://schemas.microsoft.com/office/drawing/2014/main" id="{9CCE210A-25ED-4C26-9D04-8B0E4A09CEDF}"/>
              </a:ext>
            </a:extLst>
          </p:cNvPr>
          <p:cNvPicPr>
            <a:picLocks noChangeAspect="1"/>
          </p:cNvPicPr>
          <p:nvPr/>
        </p:nvPicPr>
        <p:blipFill>
          <a:blip r:embed="rId3"/>
          <a:stretch>
            <a:fillRect/>
          </a:stretch>
        </p:blipFill>
        <p:spPr>
          <a:xfrm>
            <a:off x="1404452" y="1690687"/>
            <a:ext cx="9383095" cy="4878514"/>
          </a:xfrm>
          <a:prstGeom prst="rect">
            <a:avLst/>
          </a:prstGeom>
        </p:spPr>
      </p:pic>
    </p:spTree>
    <p:extLst>
      <p:ext uri="{BB962C8B-B14F-4D97-AF65-F5344CB8AC3E}">
        <p14:creationId xmlns:p14="http://schemas.microsoft.com/office/powerpoint/2010/main" val="4277743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6D1C4-5C49-5F43-A204-04C71484BBF6}"/>
              </a:ext>
            </a:extLst>
          </p:cNvPr>
          <p:cNvSpPr>
            <a:spLocks noGrp="1"/>
          </p:cNvSpPr>
          <p:nvPr>
            <p:ph type="title"/>
          </p:nvPr>
        </p:nvSpPr>
        <p:spPr/>
        <p:txBody>
          <a:bodyPr/>
          <a:lstStyle/>
          <a:p>
            <a:r>
              <a:rPr lang="en-US"/>
              <a:t>Service Learning</a:t>
            </a:r>
            <a:endParaRPr lang="en-US" dirty="0"/>
          </a:p>
        </p:txBody>
      </p:sp>
      <p:sp>
        <p:nvSpPr>
          <p:cNvPr id="3" name="Content Placeholder 2">
            <a:extLst>
              <a:ext uri="{FF2B5EF4-FFF2-40B4-BE49-F238E27FC236}">
                <a16:creationId xmlns:a16="http://schemas.microsoft.com/office/drawing/2014/main" id="{192443A2-D660-F94D-9F71-B24949266DB3}"/>
              </a:ext>
            </a:extLst>
          </p:cNvPr>
          <p:cNvSpPr>
            <a:spLocks noGrp="1"/>
          </p:cNvSpPr>
          <p:nvPr>
            <p:ph idx="1"/>
          </p:nvPr>
        </p:nvSpPr>
        <p:spPr/>
        <p:txBody>
          <a:bodyPr>
            <a:normAutofit lnSpcReduction="10000"/>
          </a:bodyPr>
          <a:lstStyle/>
          <a:p>
            <a:endParaRPr lang="en-US" dirty="0"/>
          </a:p>
          <a:p>
            <a:r>
              <a:rPr lang="en-US" dirty="0"/>
              <a:t>We will strongly encourage our players to earn a minimum</a:t>
            </a:r>
          </a:p>
          <a:p>
            <a:pPr marL="0" indent="0">
              <a:buNone/>
            </a:pPr>
            <a:r>
              <a:rPr lang="en-US" dirty="0"/>
              <a:t>of 10 hours of service learning.</a:t>
            </a:r>
          </a:p>
          <a:p>
            <a:pPr marL="0" indent="0" algn="ctr">
              <a:buNone/>
            </a:pPr>
            <a:r>
              <a:rPr lang="en-US" u="sng" dirty="0"/>
              <a:t>examples</a:t>
            </a:r>
          </a:p>
          <a:p>
            <a:r>
              <a:rPr lang="en-US" dirty="0"/>
              <a:t>Helping a neighbor with shoveling</a:t>
            </a:r>
          </a:p>
          <a:p>
            <a:r>
              <a:rPr lang="en-US" dirty="0"/>
              <a:t>Skating with the youth hockey players</a:t>
            </a:r>
          </a:p>
          <a:p>
            <a:r>
              <a:rPr lang="en-US" dirty="0"/>
              <a:t>Helping with dibs</a:t>
            </a:r>
          </a:p>
          <a:p>
            <a:r>
              <a:rPr lang="en-US" dirty="0"/>
              <a:t>Help maintain a clean area at the rink where we use the facilities</a:t>
            </a:r>
          </a:p>
          <a:p>
            <a:r>
              <a:rPr lang="en-US" dirty="0"/>
              <a:t>etc. </a:t>
            </a:r>
          </a:p>
          <a:p>
            <a:endParaRPr lang="en-US" dirty="0"/>
          </a:p>
        </p:txBody>
      </p:sp>
    </p:spTree>
    <p:extLst>
      <p:ext uri="{BB962C8B-B14F-4D97-AF65-F5344CB8AC3E}">
        <p14:creationId xmlns:p14="http://schemas.microsoft.com/office/powerpoint/2010/main" val="622194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DE356-4470-664C-B067-5D1FAED70AE0}"/>
              </a:ext>
            </a:extLst>
          </p:cNvPr>
          <p:cNvSpPr>
            <a:spLocks noGrp="1"/>
          </p:cNvSpPr>
          <p:nvPr>
            <p:ph type="title"/>
          </p:nvPr>
        </p:nvSpPr>
        <p:spPr>
          <a:xfrm>
            <a:off x="806116" y="668059"/>
            <a:ext cx="9593179" cy="1325563"/>
          </a:xfrm>
        </p:spPr>
        <p:txBody>
          <a:bodyPr>
            <a:normAutofit/>
          </a:bodyPr>
          <a:lstStyle/>
          <a:p>
            <a:pPr algn="ctr"/>
            <a:r>
              <a:rPr lang="en-US" sz="6000" dirty="0"/>
              <a:t>Team Communications</a:t>
            </a:r>
          </a:p>
        </p:txBody>
      </p:sp>
      <p:sp>
        <p:nvSpPr>
          <p:cNvPr id="3" name="Content Placeholder 2">
            <a:extLst>
              <a:ext uri="{FF2B5EF4-FFF2-40B4-BE49-F238E27FC236}">
                <a16:creationId xmlns:a16="http://schemas.microsoft.com/office/drawing/2014/main" id="{CE85B87F-43CC-5545-821A-B8189934DA3D}"/>
              </a:ext>
            </a:extLst>
          </p:cNvPr>
          <p:cNvSpPr>
            <a:spLocks noGrp="1"/>
          </p:cNvSpPr>
          <p:nvPr>
            <p:ph idx="1"/>
          </p:nvPr>
        </p:nvSpPr>
        <p:spPr>
          <a:xfrm>
            <a:off x="806116" y="2999900"/>
            <a:ext cx="3331029" cy="3132221"/>
          </a:xfrm>
        </p:spPr>
        <p:txBody>
          <a:bodyPr anchor="t">
            <a:noAutofit/>
          </a:bodyPr>
          <a:lstStyle/>
          <a:p>
            <a:r>
              <a:rPr lang="en-US" sz="2400" dirty="0"/>
              <a:t>Will Be transparent in communications to individual players and the team</a:t>
            </a:r>
          </a:p>
          <a:p>
            <a:r>
              <a:rPr lang="en-US" sz="2400" dirty="0"/>
              <a:t>Playing/ice time is earned not guaranteed</a:t>
            </a:r>
          </a:p>
          <a:p>
            <a:pPr marL="0" indent="0">
              <a:buNone/>
            </a:pPr>
            <a:endParaRPr lang="en-US" sz="2400" dirty="0"/>
          </a:p>
          <a:p>
            <a:pPr marL="0" indent="0">
              <a:buNone/>
            </a:pPr>
            <a:endParaRPr lang="en-US" sz="2400" dirty="0"/>
          </a:p>
        </p:txBody>
      </p:sp>
      <p:sp>
        <p:nvSpPr>
          <p:cNvPr id="11" name="Content Placeholder 2">
            <a:extLst>
              <a:ext uri="{FF2B5EF4-FFF2-40B4-BE49-F238E27FC236}">
                <a16:creationId xmlns:a16="http://schemas.microsoft.com/office/drawing/2014/main" id="{1DB157AD-2377-4CFC-B739-72BB6B392533}"/>
              </a:ext>
            </a:extLst>
          </p:cNvPr>
          <p:cNvSpPr txBox="1">
            <a:spLocks/>
          </p:cNvSpPr>
          <p:nvPr/>
        </p:nvSpPr>
        <p:spPr>
          <a:xfrm>
            <a:off x="4321053" y="2987645"/>
            <a:ext cx="3373138" cy="3285011"/>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Address concerns with our teammates and coaches first</a:t>
            </a:r>
          </a:p>
          <a:p>
            <a:r>
              <a:rPr lang="en-US" sz="2400" dirty="0"/>
              <a:t>Please let a Coach know if you will miss or be late</a:t>
            </a:r>
          </a:p>
          <a:p>
            <a:r>
              <a:rPr lang="en-US" sz="2400" dirty="0"/>
              <a:t>Open communication is welcomed.</a:t>
            </a:r>
          </a:p>
        </p:txBody>
      </p:sp>
      <p:sp>
        <p:nvSpPr>
          <p:cNvPr id="13" name="Content Placeholder 2">
            <a:extLst>
              <a:ext uri="{FF2B5EF4-FFF2-40B4-BE49-F238E27FC236}">
                <a16:creationId xmlns:a16="http://schemas.microsoft.com/office/drawing/2014/main" id="{7016D9D0-C70A-47D3-899D-1EC755886D0C}"/>
              </a:ext>
            </a:extLst>
          </p:cNvPr>
          <p:cNvSpPr txBox="1">
            <a:spLocks/>
          </p:cNvSpPr>
          <p:nvPr/>
        </p:nvSpPr>
        <p:spPr>
          <a:xfrm>
            <a:off x="8022770" y="3064041"/>
            <a:ext cx="3331029" cy="3132221"/>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Trust the coaches</a:t>
            </a:r>
          </a:p>
          <a:p>
            <a:r>
              <a:rPr lang="en-US" sz="2400" dirty="0"/>
              <a:t>Open communication is welcomed however not on player placement or ice time</a:t>
            </a:r>
          </a:p>
          <a:p>
            <a:r>
              <a:rPr lang="en-US" sz="2400" dirty="0"/>
              <a:t>Be a </a:t>
            </a:r>
            <a:r>
              <a:rPr lang="en-US" sz="2400" u="sng" dirty="0"/>
              <a:t>true</a:t>
            </a:r>
            <a:r>
              <a:rPr lang="en-US" sz="2400" dirty="0"/>
              <a:t> team player</a:t>
            </a:r>
            <a:endParaRPr lang="en-US" sz="2000" dirty="0"/>
          </a:p>
        </p:txBody>
      </p:sp>
      <p:sp>
        <p:nvSpPr>
          <p:cNvPr id="14" name="Content Placeholder 2">
            <a:extLst>
              <a:ext uri="{FF2B5EF4-FFF2-40B4-BE49-F238E27FC236}">
                <a16:creationId xmlns:a16="http://schemas.microsoft.com/office/drawing/2014/main" id="{E1B7584C-7947-458D-BE11-8544F773543F}"/>
              </a:ext>
            </a:extLst>
          </p:cNvPr>
          <p:cNvSpPr txBox="1">
            <a:spLocks/>
          </p:cNvSpPr>
          <p:nvPr/>
        </p:nvSpPr>
        <p:spPr>
          <a:xfrm>
            <a:off x="990024" y="2005262"/>
            <a:ext cx="3331029" cy="797803"/>
          </a:xfrm>
          <a:prstGeom prst="rect">
            <a:avLst/>
          </a:prstGeom>
          <a:no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4000" dirty="0">
                <a:latin typeface="CollegiateHeavyOutline" panose="02000603060000020004" pitchFamily="2" charset="0"/>
              </a:rPr>
              <a:t>COACH</a:t>
            </a:r>
          </a:p>
        </p:txBody>
      </p:sp>
      <p:sp>
        <p:nvSpPr>
          <p:cNvPr id="18" name="Content Placeholder 2">
            <a:extLst>
              <a:ext uri="{FF2B5EF4-FFF2-40B4-BE49-F238E27FC236}">
                <a16:creationId xmlns:a16="http://schemas.microsoft.com/office/drawing/2014/main" id="{421DF24B-46F6-405F-8F0A-DFFD15EB2EFA}"/>
              </a:ext>
            </a:extLst>
          </p:cNvPr>
          <p:cNvSpPr txBox="1">
            <a:spLocks/>
          </p:cNvSpPr>
          <p:nvPr/>
        </p:nvSpPr>
        <p:spPr>
          <a:xfrm>
            <a:off x="4770234" y="2005263"/>
            <a:ext cx="3331029" cy="797803"/>
          </a:xfrm>
          <a:prstGeom prst="rect">
            <a:avLst/>
          </a:prstGeom>
          <a:no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4000" dirty="0">
                <a:latin typeface="CollegiateHeavyOutline" panose="02000603060000020004" pitchFamily="2" charset="0"/>
              </a:rPr>
              <a:t>PLAYER</a:t>
            </a:r>
          </a:p>
        </p:txBody>
      </p:sp>
      <p:sp>
        <p:nvSpPr>
          <p:cNvPr id="19" name="Content Placeholder 2">
            <a:extLst>
              <a:ext uri="{FF2B5EF4-FFF2-40B4-BE49-F238E27FC236}">
                <a16:creationId xmlns:a16="http://schemas.microsoft.com/office/drawing/2014/main" id="{9F3DD415-EFA0-46BC-B274-1A63077FAC4D}"/>
              </a:ext>
            </a:extLst>
          </p:cNvPr>
          <p:cNvSpPr txBox="1">
            <a:spLocks/>
          </p:cNvSpPr>
          <p:nvPr/>
        </p:nvSpPr>
        <p:spPr>
          <a:xfrm>
            <a:off x="8101263" y="2005263"/>
            <a:ext cx="3252536" cy="915379"/>
          </a:xfrm>
          <a:prstGeom prst="rect">
            <a:avLst/>
          </a:prstGeom>
          <a:noFill/>
        </p:spPr>
        <p:txBody>
          <a:bodyPr vert="horz"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4000" dirty="0">
                <a:latin typeface="CollegiateHeavyOutline" panose="02000603060000020004" pitchFamily="2" charset="0"/>
              </a:rPr>
              <a:t>PARENT</a:t>
            </a:r>
          </a:p>
        </p:txBody>
      </p:sp>
      <p:cxnSp>
        <p:nvCxnSpPr>
          <p:cNvPr id="21" name="Straight Connector 20">
            <a:extLst>
              <a:ext uri="{FF2B5EF4-FFF2-40B4-BE49-F238E27FC236}">
                <a16:creationId xmlns:a16="http://schemas.microsoft.com/office/drawing/2014/main" id="{1AFD6D79-9CCC-4145-B564-D802E04F6CF0}"/>
              </a:ext>
            </a:extLst>
          </p:cNvPr>
          <p:cNvCxnSpPr/>
          <p:nvPr/>
        </p:nvCxnSpPr>
        <p:spPr>
          <a:xfrm>
            <a:off x="4137145" y="1664367"/>
            <a:ext cx="0" cy="4023360"/>
          </a:xfrm>
          <a:prstGeom prst="line">
            <a:avLst/>
          </a:prstGeom>
          <a:ln w="76200">
            <a:solidFill>
              <a:srgbClr val="C00000"/>
            </a:solidFill>
          </a:ln>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33AAE6A5-E38E-45F3-9ED1-804FC1F5B327}"/>
              </a:ext>
            </a:extLst>
          </p:cNvPr>
          <p:cNvCxnSpPr/>
          <p:nvPr/>
        </p:nvCxnSpPr>
        <p:spPr>
          <a:xfrm>
            <a:off x="7761513" y="1664368"/>
            <a:ext cx="0" cy="4023360"/>
          </a:xfrm>
          <a:prstGeom prst="line">
            <a:avLst/>
          </a:prstGeom>
          <a:ln w="76200">
            <a:solidFill>
              <a:srgbClr val="C00000"/>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31127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DE356-4470-664C-B067-5D1FAED70AE0}"/>
              </a:ext>
            </a:extLst>
          </p:cNvPr>
          <p:cNvSpPr>
            <a:spLocks noGrp="1"/>
          </p:cNvSpPr>
          <p:nvPr>
            <p:ph type="title"/>
          </p:nvPr>
        </p:nvSpPr>
        <p:spPr>
          <a:xfrm>
            <a:off x="838200" y="503671"/>
            <a:ext cx="9593179" cy="1325563"/>
          </a:xfrm>
        </p:spPr>
        <p:txBody>
          <a:bodyPr>
            <a:normAutofit fontScale="90000"/>
          </a:bodyPr>
          <a:lstStyle/>
          <a:p>
            <a:pPr algn="ctr"/>
            <a:br>
              <a:rPr lang="en-US" sz="6000" dirty="0"/>
            </a:br>
            <a:br>
              <a:rPr lang="en-US" sz="6000" dirty="0"/>
            </a:br>
            <a:br>
              <a:rPr lang="en-US" sz="6000" dirty="0"/>
            </a:br>
            <a:br>
              <a:rPr lang="en-US" sz="6000" dirty="0"/>
            </a:br>
            <a:r>
              <a:rPr lang="en-US" sz="6000" dirty="0"/>
              <a:t>Questions</a:t>
            </a:r>
            <a:br>
              <a:rPr lang="en-US" sz="6000" dirty="0"/>
            </a:br>
            <a:br>
              <a:rPr lang="en-US" sz="6000" dirty="0"/>
            </a:br>
            <a:r>
              <a:rPr lang="en-US" sz="6000" dirty="0"/>
              <a:t>Thank You</a:t>
            </a:r>
            <a:br>
              <a:rPr lang="en-US" sz="6000" dirty="0"/>
            </a:br>
            <a:br>
              <a:rPr lang="en-US" sz="6000" dirty="0"/>
            </a:br>
            <a:r>
              <a:rPr lang="en-US" sz="6000" dirty="0"/>
              <a:t>It is a Privilege to be your </a:t>
            </a:r>
            <a:br>
              <a:rPr lang="en-US" sz="6000" dirty="0"/>
            </a:br>
            <a:r>
              <a:rPr lang="en-US" sz="6000" dirty="0"/>
              <a:t>sons coach</a:t>
            </a:r>
          </a:p>
        </p:txBody>
      </p:sp>
      <p:pic>
        <p:nvPicPr>
          <p:cNvPr id="5" name="Picture 4">
            <a:extLst>
              <a:ext uri="{FF2B5EF4-FFF2-40B4-BE49-F238E27FC236}">
                <a16:creationId xmlns:a16="http://schemas.microsoft.com/office/drawing/2014/main" id="{6784602D-9081-E84B-9B54-DB67AB2C300E}"/>
              </a:ext>
            </a:extLst>
          </p:cNvPr>
          <p:cNvPicPr>
            <a:picLocks noChangeAspect="1"/>
          </p:cNvPicPr>
          <p:nvPr/>
        </p:nvPicPr>
        <p:blipFill>
          <a:blip r:embed="rId3"/>
          <a:stretch>
            <a:fillRect/>
          </a:stretch>
        </p:blipFill>
        <p:spPr>
          <a:xfrm>
            <a:off x="9836150" y="4675331"/>
            <a:ext cx="1663700" cy="1663700"/>
          </a:xfrm>
          <a:prstGeom prst="rect">
            <a:avLst/>
          </a:prstGeom>
        </p:spPr>
      </p:pic>
    </p:spTree>
    <p:extLst>
      <p:ext uri="{BB962C8B-B14F-4D97-AF65-F5344CB8AC3E}">
        <p14:creationId xmlns:p14="http://schemas.microsoft.com/office/powerpoint/2010/main" val="4261421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0F099-2E92-E947-BB00-2973E70D9572}"/>
              </a:ext>
            </a:extLst>
          </p:cNvPr>
          <p:cNvSpPr>
            <a:spLocks noGrp="1"/>
          </p:cNvSpPr>
          <p:nvPr>
            <p:ph type="title"/>
          </p:nvPr>
        </p:nvSpPr>
        <p:spPr/>
        <p:txBody>
          <a:bodyPr>
            <a:normAutofit fontScale="90000"/>
          </a:bodyPr>
          <a:lstStyle/>
          <a:p>
            <a:pPr marL="0" indent="0" algn="ctr"/>
            <a:br>
              <a:rPr lang="en-US" sz="4800" dirty="0"/>
            </a:br>
            <a:br>
              <a:rPr lang="en-US" sz="4800" dirty="0"/>
            </a:br>
            <a:br>
              <a:rPr lang="en-US" sz="4800" dirty="0"/>
            </a:br>
            <a:br>
              <a:rPr lang="en-US" sz="4800" dirty="0"/>
            </a:br>
            <a:br>
              <a:rPr lang="en-US" sz="4800" dirty="0"/>
            </a:br>
            <a:br>
              <a:rPr lang="en-US" sz="4800" dirty="0"/>
            </a:br>
            <a:br>
              <a:rPr lang="en-US" sz="4800" dirty="0"/>
            </a:br>
            <a:br>
              <a:rPr lang="en-US" sz="4800" dirty="0"/>
            </a:br>
            <a:r>
              <a:rPr lang="en-US" sz="4800" b="1" dirty="0"/>
              <a:t>Two Rivers Hockey Coaching Staff</a:t>
            </a:r>
            <a:br>
              <a:rPr lang="en-US" sz="4800" dirty="0"/>
            </a:br>
            <a:br>
              <a:rPr lang="en-US" sz="2000" dirty="0"/>
            </a:br>
            <a:r>
              <a:rPr lang="en-US" dirty="0"/>
              <a:t>Brandon Ferraro</a:t>
            </a:r>
            <a:br>
              <a:rPr lang="en-US" dirty="0"/>
            </a:br>
            <a:r>
              <a:rPr lang="en-US" dirty="0"/>
              <a:t>Mark Leitner</a:t>
            </a:r>
            <a:br>
              <a:rPr lang="en-US" dirty="0"/>
            </a:br>
            <a:r>
              <a:rPr lang="en-US" dirty="0"/>
              <a:t>Ben Christopherson</a:t>
            </a:r>
            <a:br>
              <a:rPr lang="en-US" dirty="0"/>
            </a:br>
            <a:r>
              <a:rPr lang="en-US" dirty="0"/>
              <a:t>Jason Platz</a:t>
            </a:r>
            <a:br>
              <a:rPr lang="en-US" dirty="0"/>
            </a:br>
            <a:r>
              <a:rPr lang="en-US" dirty="0"/>
              <a:t>Ty </a:t>
            </a:r>
            <a:r>
              <a:rPr lang="en-US" dirty="0" err="1"/>
              <a:t>Tostrud</a:t>
            </a:r>
            <a:br>
              <a:rPr lang="en-US" dirty="0"/>
            </a:br>
            <a:r>
              <a:rPr lang="en-US" dirty="0"/>
              <a:t>Mike Stone</a:t>
            </a:r>
            <a:br>
              <a:rPr lang="en-US" dirty="0"/>
            </a:br>
            <a:r>
              <a:rPr lang="en-US" dirty="0"/>
              <a:t>Thank You For Your dedication</a:t>
            </a:r>
            <a:br>
              <a:rPr lang="en-US" dirty="0"/>
            </a:br>
            <a:r>
              <a:rPr lang="en-US" dirty="0"/>
              <a:t>to this program.</a:t>
            </a:r>
            <a:br>
              <a:rPr lang="en-US" dirty="0"/>
            </a:br>
            <a:endParaRPr lang="en-US" dirty="0"/>
          </a:p>
        </p:txBody>
      </p:sp>
      <p:sp>
        <p:nvSpPr>
          <p:cNvPr id="3" name="Content Placeholder 2">
            <a:extLst>
              <a:ext uri="{FF2B5EF4-FFF2-40B4-BE49-F238E27FC236}">
                <a16:creationId xmlns:a16="http://schemas.microsoft.com/office/drawing/2014/main" id="{4DFF8071-CF7C-A149-A71F-487657B92EFC}"/>
              </a:ext>
            </a:extLst>
          </p:cNvPr>
          <p:cNvSpPr>
            <a:spLocks noGrp="1"/>
          </p:cNvSpPr>
          <p:nvPr>
            <p:ph idx="1"/>
          </p:nvPr>
        </p:nvSpPr>
        <p:spPr/>
        <p:txBody>
          <a:bodyPr/>
          <a:lstStyle/>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747540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DE356-4470-664C-B067-5D1FAED70AE0}"/>
              </a:ext>
            </a:extLst>
          </p:cNvPr>
          <p:cNvSpPr>
            <a:spLocks noGrp="1"/>
          </p:cNvSpPr>
          <p:nvPr>
            <p:ph type="title"/>
          </p:nvPr>
        </p:nvSpPr>
        <p:spPr>
          <a:xfrm>
            <a:off x="838200" y="386390"/>
            <a:ext cx="10515600" cy="1325563"/>
          </a:xfrm>
        </p:spPr>
        <p:txBody>
          <a:bodyPr>
            <a:normAutofit/>
          </a:bodyPr>
          <a:lstStyle/>
          <a:p>
            <a:pPr algn="ctr"/>
            <a:r>
              <a:rPr lang="en-US" sz="6000" dirty="0"/>
              <a:t>Two Rivers Hockey</a:t>
            </a:r>
          </a:p>
        </p:txBody>
      </p:sp>
      <p:sp>
        <p:nvSpPr>
          <p:cNvPr id="3" name="Content Placeholder 2">
            <a:extLst>
              <a:ext uri="{FF2B5EF4-FFF2-40B4-BE49-F238E27FC236}">
                <a16:creationId xmlns:a16="http://schemas.microsoft.com/office/drawing/2014/main" id="{CE85B87F-43CC-5545-821A-B8189934DA3D}"/>
              </a:ext>
            </a:extLst>
          </p:cNvPr>
          <p:cNvSpPr>
            <a:spLocks noGrp="1"/>
          </p:cNvSpPr>
          <p:nvPr>
            <p:ph idx="1"/>
          </p:nvPr>
        </p:nvSpPr>
        <p:spPr>
          <a:xfrm>
            <a:off x="838200" y="2310063"/>
            <a:ext cx="10515600" cy="3789947"/>
          </a:xfrm>
        </p:spPr>
        <p:txBody>
          <a:bodyPr anchor="t">
            <a:normAutofit fontScale="92500" lnSpcReduction="10000"/>
          </a:bodyPr>
          <a:lstStyle/>
          <a:p>
            <a:pPr marL="0" indent="0">
              <a:buNone/>
            </a:pPr>
            <a:r>
              <a:rPr lang="en-US" sz="4500" dirty="0">
                <a:latin typeface="+mj-lt"/>
              </a:rPr>
              <a:t>Vision</a:t>
            </a:r>
          </a:p>
          <a:p>
            <a:pPr marL="0" indent="0">
              <a:buNone/>
            </a:pPr>
            <a:r>
              <a:rPr lang="en-US" dirty="0"/>
              <a:t>Two Rivers Hockey program creates a safe athletic environment where our student athletes can strive to do their best not only in sport but also the classroom and the community.</a:t>
            </a:r>
          </a:p>
          <a:p>
            <a:pPr marL="0" indent="0">
              <a:buNone/>
            </a:pPr>
            <a:endParaRPr lang="en-US" dirty="0"/>
          </a:p>
          <a:p>
            <a:pPr marL="0" indent="0">
              <a:buNone/>
            </a:pPr>
            <a:r>
              <a:rPr lang="en-US" sz="4500" dirty="0">
                <a:latin typeface="+mj-lt"/>
              </a:rPr>
              <a:t>Mission</a:t>
            </a:r>
          </a:p>
          <a:p>
            <a:pPr marL="0" indent="0">
              <a:buNone/>
            </a:pPr>
            <a:r>
              <a:rPr lang="en-US" dirty="0"/>
              <a:t>Two Rivers Hockey student athletes will exhibit a positive team environment that demonstrates their understanding of discipline, character and respect.</a:t>
            </a:r>
          </a:p>
        </p:txBody>
      </p:sp>
      <p:pic>
        <p:nvPicPr>
          <p:cNvPr id="5" name="Picture 4">
            <a:extLst>
              <a:ext uri="{FF2B5EF4-FFF2-40B4-BE49-F238E27FC236}">
                <a16:creationId xmlns:a16="http://schemas.microsoft.com/office/drawing/2014/main" id="{32B6173D-C979-7940-870C-EB4CA22D78AA}"/>
              </a:ext>
            </a:extLst>
          </p:cNvPr>
          <p:cNvPicPr>
            <a:picLocks noChangeAspect="1"/>
          </p:cNvPicPr>
          <p:nvPr/>
        </p:nvPicPr>
        <p:blipFill>
          <a:blip r:embed="rId2"/>
          <a:stretch>
            <a:fillRect/>
          </a:stretch>
        </p:blipFill>
        <p:spPr>
          <a:xfrm>
            <a:off x="9389583" y="646363"/>
            <a:ext cx="1663700" cy="1663700"/>
          </a:xfrm>
          <a:prstGeom prst="rect">
            <a:avLst/>
          </a:prstGeom>
        </p:spPr>
      </p:pic>
    </p:spTree>
    <p:extLst>
      <p:ext uri="{BB962C8B-B14F-4D97-AF65-F5344CB8AC3E}">
        <p14:creationId xmlns:p14="http://schemas.microsoft.com/office/powerpoint/2010/main" val="4228423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DE356-4470-664C-B067-5D1FAED70AE0}"/>
              </a:ext>
            </a:extLst>
          </p:cNvPr>
          <p:cNvSpPr>
            <a:spLocks noGrp="1"/>
          </p:cNvSpPr>
          <p:nvPr>
            <p:ph type="title"/>
          </p:nvPr>
        </p:nvSpPr>
        <p:spPr/>
        <p:txBody>
          <a:bodyPr>
            <a:normAutofit/>
          </a:bodyPr>
          <a:lstStyle/>
          <a:p>
            <a:pPr algn="ctr"/>
            <a:r>
              <a:rPr lang="en-US" sz="6000" dirty="0"/>
              <a:t>Respect</a:t>
            </a:r>
          </a:p>
        </p:txBody>
      </p:sp>
      <p:sp>
        <p:nvSpPr>
          <p:cNvPr id="3" name="Content Placeholder 2">
            <a:extLst>
              <a:ext uri="{FF2B5EF4-FFF2-40B4-BE49-F238E27FC236}">
                <a16:creationId xmlns:a16="http://schemas.microsoft.com/office/drawing/2014/main" id="{CE85B87F-43CC-5545-821A-B8189934DA3D}"/>
              </a:ext>
            </a:extLst>
          </p:cNvPr>
          <p:cNvSpPr>
            <a:spLocks noGrp="1"/>
          </p:cNvSpPr>
          <p:nvPr>
            <p:ph idx="1"/>
          </p:nvPr>
        </p:nvSpPr>
        <p:spPr>
          <a:xfrm>
            <a:off x="838200" y="2310063"/>
            <a:ext cx="10515600" cy="3789947"/>
          </a:xfrm>
        </p:spPr>
        <p:txBody>
          <a:bodyPr anchor="t">
            <a:normAutofit lnSpcReduction="10000"/>
          </a:bodyPr>
          <a:lstStyle/>
          <a:p>
            <a:pPr marL="0" indent="0">
              <a:buNone/>
            </a:pPr>
            <a:r>
              <a:rPr lang="en-US" sz="4200" dirty="0">
                <a:latin typeface="+mj-lt"/>
              </a:rPr>
              <a:t>It is a privilege to be a part of this team and program.</a:t>
            </a:r>
            <a:r>
              <a:rPr lang="en-US" dirty="0"/>
              <a:t> </a:t>
            </a:r>
          </a:p>
          <a:p>
            <a:pPr marL="0" indent="0">
              <a:buNone/>
            </a:pPr>
            <a:endParaRPr lang="en-US" sz="1400" dirty="0"/>
          </a:p>
          <a:p>
            <a:pPr marL="0" indent="0">
              <a:buNone/>
            </a:pPr>
            <a:r>
              <a:rPr lang="en-US" dirty="0"/>
              <a:t>We expect all players to demonstrate and represent this program in positive manner. Being a Two Rivers Hockey player means that you are a positive role model in the community. How you conduct yourself is always being observed. Your actions and words not only effect you but also your teammates, coaches and your family</a:t>
            </a:r>
          </a:p>
          <a:p>
            <a:pPr marL="0" indent="0">
              <a:buNone/>
            </a:pPr>
            <a:r>
              <a:rPr lang="en-US" dirty="0"/>
              <a:t> Demonstrate respect for your parents, teachers and community.</a:t>
            </a:r>
          </a:p>
        </p:txBody>
      </p:sp>
    </p:spTree>
    <p:extLst>
      <p:ext uri="{BB962C8B-B14F-4D97-AF65-F5344CB8AC3E}">
        <p14:creationId xmlns:p14="http://schemas.microsoft.com/office/powerpoint/2010/main" val="3597747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DE356-4470-664C-B067-5D1FAED70AE0}"/>
              </a:ext>
            </a:extLst>
          </p:cNvPr>
          <p:cNvSpPr>
            <a:spLocks noGrp="1"/>
          </p:cNvSpPr>
          <p:nvPr>
            <p:ph type="title"/>
          </p:nvPr>
        </p:nvSpPr>
        <p:spPr/>
        <p:txBody>
          <a:bodyPr>
            <a:normAutofit/>
          </a:bodyPr>
          <a:lstStyle/>
          <a:p>
            <a:pPr algn="ctr"/>
            <a:r>
              <a:rPr lang="en-US" sz="6000" dirty="0"/>
              <a:t>Preparation</a:t>
            </a:r>
          </a:p>
        </p:txBody>
      </p:sp>
      <p:sp>
        <p:nvSpPr>
          <p:cNvPr id="3" name="Content Placeholder 2">
            <a:extLst>
              <a:ext uri="{FF2B5EF4-FFF2-40B4-BE49-F238E27FC236}">
                <a16:creationId xmlns:a16="http://schemas.microsoft.com/office/drawing/2014/main" id="{CE85B87F-43CC-5545-821A-B8189934DA3D}"/>
              </a:ext>
            </a:extLst>
          </p:cNvPr>
          <p:cNvSpPr>
            <a:spLocks noGrp="1"/>
          </p:cNvSpPr>
          <p:nvPr>
            <p:ph idx="1"/>
          </p:nvPr>
        </p:nvSpPr>
        <p:spPr>
          <a:xfrm>
            <a:off x="838200" y="2310063"/>
            <a:ext cx="10515600" cy="3789947"/>
          </a:xfrm>
        </p:spPr>
        <p:txBody>
          <a:bodyPr anchor="t">
            <a:normAutofit/>
          </a:bodyPr>
          <a:lstStyle/>
          <a:p>
            <a:pPr marL="0" indent="0">
              <a:buNone/>
            </a:pPr>
            <a:r>
              <a:rPr lang="en-US" sz="2600" dirty="0"/>
              <a:t>Players will be expected to be on time and be ready to compete during practice and games .  The players equipment needs will be planned so there is no last-minute scrambling.</a:t>
            </a:r>
          </a:p>
        </p:txBody>
      </p:sp>
      <p:pic>
        <p:nvPicPr>
          <p:cNvPr id="5" name="Picture 4">
            <a:extLst>
              <a:ext uri="{FF2B5EF4-FFF2-40B4-BE49-F238E27FC236}">
                <a16:creationId xmlns:a16="http://schemas.microsoft.com/office/drawing/2014/main" id="{3F7A9E35-1DC5-7149-A3B0-B53E61A18A21}"/>
              </a:ext>
            </a:extLst>
          </p:cNvPr>
          <p:cNvPicPr>
            <a:picLocks noChangeAspect="1"/>
          </p:cNvPicPr>
          <p:nvPr/>
        </p:nvPicPr>
        <p:blipFill>
          <a:blip r:embed="rId2"/>
          <a:stretch>
            <a:fillRect/>
          </a:stretch>
        </p:blipFill>
        <p:spPr>
          <a:xfrm>
            <a:off x="5264150" y="4205036"/>
            <a:ext cx="1663700" cy="1663700"/>
          </a:xfrm>
          <a:prstGeom prst="rect">
            <a:avLst/>
          </a:prstGeom>
        </p:spPr>
      </p:pic>
    </p:spTree>
    <p:extLst>
      <p:ext uri="{BB962C8B-B14F-4D97-AF65-F5344CB8AC3E}">
        <p14:creationId xmlns:p14="http://schemas.microsoft.com/office/powerpoint/2010/main" val="3860361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DE356-4470-664C-B067-5D1FAED70AE0}"/>
              </a:ext>
            </a:extLst>
          </p:cNvPr>
          <p:cNvSpPr>
            <a:spLocks noGrp="1"/>
          </p:cNvSpPr>
          <p:nvPr>
            <p:ph type="title"/>
          </p:nvPr>
        </p:nvSpPr>
        <p:spPr/>
        <p:txBody>
          <a:bodyPr>
            <a:normAutofit/>
          </a:bodyPr>
          <a:lstStyle/>
          <a:p>
            <a:r>
              <a:rPr lang="en-US" sz="6000" dirty="0"/>
              <a:t>Doing your best</a:t>
            </a:r>
          </a:p>
        </p:txBody>
      </p:sp>
      <p:sp>
        <p:nvSpPr>
          <p:cNvPr id="3" name="Content Placeholder 2">
            <a:extLst>
              <a:ext uri="{FF2B5EF4-FFF2-40B4-BE49-F238E27FC236}">
                <a16:creationId xmlns:a16="http://schemas.microsoft.com/office/drawing/2014/main" id="{CE85B87F-43CC-5545-821A-B8189934DA3D}"/>
              </a:ext>
            </a:extLst>
          </p:cNvPr>
          <p:cNvSpPr>
            <a:spLocks noGrp="1"/>
          </p:cNvSpPr>
          <p:nvPr>
            <p:ph idx="1"/>
          </p:nvPr>
        </p:nvSpPr>
        <p:spPr>
          <a:xfrm>
            <a:off x="729916" y="1843340"/>
            <a:ext cx="10515600" cy="4427621"/>
          </a:xfrm>
        </p:spPr>
        <p:txBody>
          <a:bodyPr anchor="t">
            <a:noAutofit/>
          </a:bodyPr>
          <a:lstStyle/>
          <a:p>
            <a:pPr marL="0" indent="0">
              <a:buNone/>
            </a:pPr>
            <a:endParaRPr lang="en-US" sz="2400" dirty="0"/>
          </a:p>
          <a:p>
            <a:pPr lvl="1"/>
            <a:r>
              <a:rPr lang="en-US" sz="2800" dirty="0"/>
              <a:t>in the classroom</a:t>
            </a:r>
          </a:p>
          <a:p>
            <a:pPr lvl="1"/>
            <a:r>
              <a:rPr lang="en-US" sz="2800" dirty="0"/>
              <a:t>in the community</a:t>
            </a:r>
          </a:p>
          <a:p>
            <a:pPr lvl="1"/>
            <a:r>
              <a:rPr lang="en-US" sz="2800" dirty="0"/>
              <a:t>in competition</a:t>
            </a:r>
          </a:p>
          <a:p>
            <a:pPr lvl="1"/>
            <a:r>
              <a:rPr lang="en-US" sz="2800" dirty="0"/>
              <a:t>in training</a:t>
            </a:r>
          </a:p>
          <a:p>
            <a:pPr lvl="1"/>
            <a:r>
              <a:rPr lang="en-US" sz="2800" dirty="0"/>
              <a:t>as a teammate</a:t>
            </a:r>
          </a:p>
          <a:p>
            <a:pPr lvl="1"/>
            <a:r>
              <a:rPr lang="en-US" sz="2800" dirty="0"/>
              <a:t>being coachable</a:t>
            </a:r>
          </a:p>
          <a:p>
            <a:pPr lvl="1"/>
            <a:r>
              <a:rPr lang="en-US" sz="2800" dirty="0"/>
              <a:t>being positive</a:t>
            </a:r>
            <a:endParaRPr lang="en-US" sz="2400" b="1" i="1" dirty="0"/>
          </a:p>
          <a:p>
            <a:pPr marL="0" indent="0">
              <a:buNone/>
            </a:pPr>
            <a:r>
              <a:rPr lang="en-US" sz="4900" b="1" i="1" dirty="0">
                <a:latin typeface="+mj-lt"/>
              </a:rPr>
              <a:t>	</a:t>
            </a:r>
            <a:r>
              <a:rPr lang="en-US" sz="4200" dirty="0">
                <a:latin typeface="+mj-lt"/>
              </a:rPr>
              <a:t>will always be good enough</a:t>
            </a:r>
          </a:p>
        </p:txBody>
      </p:sp>
    </p:spTree>
    <p:extLst>
      <p:ext uri="{BB962C8B-B14F-4D97-AF65-F5344CB8AC3E}">
        <p14:creationId xmlns:p14="http://schemas.microsoft.com/office/powerpoint/2010/main" val="1394867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DE356-4470-664C-B067-5D1FAED70AE0}"/>
              </a:ext>
            </a:extLst>
          </p:cNvPr>
          <p:cNvSpPr>
            <a:spLocks noGrp="1"/>
          </p:cNvSpPr>
          <p:nvPr>
            <p:ph type="title"/>
          </p:nvPr>
        </p:nvSpPr>
        <p:spPr/>
        <p:txBody>
          <a:bodyPr>
            <a:normAutofit/>
          </a:bodyPr>
          <a:lstStyle/>
          <a:p>
            <a:pPr algn="ctr"/>
            <a:r>
              <a:rPr lang="en-US" sz="6000" dirty="0"/>
              <a:t>Academics</a:t>
            </a:r>
          </a:p>
        </p:txBody>
      </p:sp>
      <p:sp>
        <p:nvSpPr>
          <p:cNvPr id="3" name="Content Placeholder 2">
            <a:extLst>
              <a:ext uri="{FF2B5EF4-FFF2-40B4-BE49-F238E27FC236}">
                <a16:creationId xmlns:a16="http://schemas.microsoft.com/office/drawing/2014/main" id="{CE85B87F-43CC-5545-821A-B8189934DA3D}"/>
              </a:ext>
            </a:extLst>
          </p:cNvPr>
          <p:cNvSpPr>
            <a:spLocks noGrp="1"/>
          </p:cNvSpPr>
          <p:nvPr>
            <p:ph idx="1"/>
          </p:nvPr>
        </p:nvSpPr>
        <p:spPr>
          <a:xfrm>
            <a:off x="729916" y="1843340"/>
            <a:ext cx="10515600" cy="4427621"/>
          </a:xfrm>
        </p:spPr>
        <p:txBody>
          <a:bodyPr anchor="t">
            <a:noAutofit/>
          </a:bodyPr>
          <a:lstStyle/>
          <a:p>
            <a:pPr marL="0" indent="0">
              <a:buNone/>
            </a:pPr>
            <a:r>
              <a:rPr lang="en-US" dirty="0"/>
              <a:t>Academic intervention will be introduced if a Two Rivers Hockey player is </a:t>
            </a:r>
          </a:p>
          <a:p>
            <a:pPr lvl="1">
              <a:spcBef>
                <a:spcPts val="600"/>
              </a:spcBef>
            </a:pPr>
            <a:r>
              <a:rPr lang="en-US" sz="2000" dirty="0">
                <a:solidFill>
                  <a:srgbClr val="545454"/>
                </a:solidFill>
              </a:rPr>
              <a:t>not doing their work</a:t>
            </a:r>
          </a:p>
          <a:p>
            <a:pPr lvl="1">
              <a:spcBef>
                <a:spcPts val="600"/>
              </a:spcBef>
            </a:pPr>
            <a:r>
              <a:rPr lang="en-US" sz="2000" dirty="0">
                <a:solidFill>
                  <a:srgbClr val="545454"/>
                </a:solidFill>
              </a:rPr>
              <a:t>not attending class </a:t>
            </a:r>
          </a:p>
          <a:p>
            <a:pPr lvl="1">
              <a:spcBef>
                <a:spcPts val="600"/>
              </a:spcBef>
            </a:pPr>
            <a:r>
              <a:rPr lang="en-US" sz="2000" dirty="0">
                <a:solidFill>
                  <a:srgbClr val="545454"/>
                </a:solidFill>
              </a:rPr>
              <a:t>and/or not being positive in school</a:t>
            </a:r>
          </a:p>
          <a:p>
            <a:pPr lvl="1">
              <a:spcBef>
                <a:spcPts val="600"/>
              </a:spcBef>
            </a:pPr>
            <a:r>
              <a:rPr lang="en-US" sz="2000" dirty="0">
                <a:solidFill>
                  <a:srgbClr val="545454"/>
                </a:solidFill>
              </a:rPr>
              <a:t>Not making progress towards graduation</a:t>
            </a:r>
          </a:p>
          <a:p>
            <a:pPr marL="0" indent="0">
              <a:buNone/>
            </a:pPr>
            <a:endParaRPr lang="en-US" sz="1600" dirty="0"/>
          </a:p>
          <a:p>
            <a:pPr marL="0" indent="0">
              <a:buNone/>
            </a:pPr>
            <a:r>
              <a:rPr lang="en-US" dirty="0"/>
              <a:t>Practice and/or game time may be reduced if it means helping the student athlete become more successful in the classroom.</a:t>
            </a:r>
            <a:endParaRPr lang="en-US" dirty="0">
              <a:latin typeface="+mj-lt"/>
            </a:endParaRPr>
          </a:p>
        </p:txBody>
      </p:sp>
    </p:spTree>
    <p:extLst>
      <p:ext uri="{BB962C8B-B14F-4D97-AF65-F5344CB8AC3E}">
        <p14:creationId xmlns:p14="http://schemas.microsoft.com/office/powerpoint/2010/main" val="1163296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DE356-4470-664C-B067-5D1FAED70AE0}"/>
              </a:ext>
            </a:extLst>
          </p:cNvPr>
          <p:cNvSpPr>
            <a:spLocks noGrp="1"/>
          </p:cNvSpPr>
          <p:nvPr>
            <p:ph type="title"/>
          </p:nvPr>
        </p:nvSpPr>
        <p:spPr/>
        <p:txBody>
          <a:bodyPr>
            <a:normAutofit/>
          </a:bodyPr>
          <a:lstStyle/>
          <a:p>
            <a:pPr algn="ctr"/>
            <a:r>
              <a:rPr lang="en-US" sz="6000" dirty="0"/>
              <a:t>Dress Code</a:t>
            </a:r>
          </a:p>
        </p:txBody>
      </p:sp>
      <p:sp>
        <p:nvSpPr>
          <p:cNvPr id="3" name="Content Placeholder 2">
            <a:extLst>
              <a:ext uri="{FF2B5EF4-FFF2-40B4-BE49-F238E27FC236}">
                <a16:creationId xmlns:a16="http://schemas.microsoft.com/office/drawing/2014/main" id="{CE85B87F-43CC-5545-821A-B8189934DA3D}"/>
              </a:ext>
            </a:extLst>
          </p:cNvPr>
          <p:cNvSpPr>
            <a:spLocks noGrp="1"/>
          </p:cNvSpPr>
          <p:nvPr>
            <p:ph idx="1"/>
          </p:nvPr>
        </p:nvSpPr>
        <p:spPr>
          <a:xfrm>
            <a:off x="838200" y="2272145"/>
            <a:ext cx="10515600" cy="3827865"/>
          </a:xfrm>
        </p:spPr>
        <p:txBody>
          <a:bodyPr anchor="t">
            <a:normAutofit/>
          </a:bodyPr>
          <a:lstStyle/>
          <a:p>
            <a:pPr marL="0" indent="0">
              <a:buNone/>
            </a:pPr>
            <a:r>
              <a:rPr lang="en-US" dirty="0"/>
              <a:t>Players are expected to wear team black polos with dress pants and a belt along with tennis shoes or dress shoes. Players will then arrive at the rink in team issued warm-ups. </a:t>
            </a:r>
          </a:p>
          <a:p>
            <a:pPr marL="0" indent="0">
              <a:buNone/>
            </a:pPr>
            <a:endParaRPr lang="en-US" dirty="0"/>
          </a:p>
          <a:p>
            <a:pPr marL="0" indent="0">
              <a:buNone/>
            </a:pPr>
            <a:r>
              <a:rPr lang="en-US" dirty="0"/>
              <a:t>If your in a class that requires student’s to change , you are required to </a:t>
            </a:r>
          </a:p>
          <a:p>
            <a:pPr marL="0" indent="0">
              <a:buNone/>
            </a:pPr>
            <a:r>
              <a:rPr lang="en-US" dirty="0"/>
              <a:t>follow those rules and </a:t>
            </a:r>
            <a:r>
              <a:rPr lang="en-US"/>
              <a:t>be prepared </a:t>
            </a:r>
            <a:r>
              <a:rPr lang="en-US" dirty="0"/>
              <a:t>for class.</a:t>
            </a:r>
          </a:p>
          <a:p>
            <a:pPr marL="0" indent="0">
              <a:buNone/>
            </a:pPr>
            <a:r>
              <a:rPr lang="en-US" i="1" dirty="0"/>
              <a:t>Not following the dress code requirement can lead to loss of ice time</a:t>
            </a:r>
          </a:p>
          <a:p>
            <a:pPr marL="0" indent="0">
              <a:buNone/>
            </a:pPr>
            <a:r>
              <a:rPr lang="en-US" i="1" dirty="0"/>
              <a:t>or another consequence made by the coaching staff</a:t>
            </a:r>
          </a:p>
          <a:p>
            <a:pPr marL="0" indent="0">
              <a:buNone/>
            </a:pPr>
            <a:endParaRPr lang="en-US" i="1"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225611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DE356-4470-664C-B067-5D1FAED70AE0}"/>
              </a:ext>
            </a:extLst>
          </p:cNvPr>
          <p:cNvSpPr>
            <a:spLocks noGrp="1"/>
          </p:cNvSpPr>
          <p:nvPr>
            <p:ph type="title"/>
          </p:nvPr>
        </p:nvSpPr>
        <p:spPr/>
        <p:txBody>
          <a:bodyPr>
            <a:normAutofit/>
          </a:bodyPr>
          <a:lstStyle/>
          <a:p>
            <a:pPr algn="ctr"/>
            <a:r>
              <a:rPr lang="en-US" sz="6000" dirty="0"/>
              <a:t>Game Day</a:t>
            </a:r>
          </a:p>
        </p:txBody>
      </p:sp>
      <p:sp>
        <p:nvSpPr>
          <p:cNvPr id="3" name="Content Placeholder 2">
            <a:extLst>
              <a:ext uri="{FF2B5EF4-FFF2-40B4-BE49-F238E27FC236}">
                <a16:creationId xmlns:a16="http://schemas.microsoft.com/office/drawing/2014/main" id="{CE85B87F-43CC-5545-821A-B8189934DA3D}"/>
              </a:ext>
            </a:extLst>
          </p:cNvPr>
          <p:cNvSpPr>
            <a:spLocks noGrp="1"/>
          </p:cNvSpPr>
          <p:nvPr>
            <p:ph idx="1"/>
          </p:nvPr>
        </p:nvSpPr>
        <p:spPr>
          <a:xfrm>
            <a:off x="838200" y="1843340"/>
            <a:ext cx="10515600" cy="4822155"/>
          </a:xfrm>
        </p:spPr>
        <p:txBody>
          <a:bodyPr anchor="t">
            <a:noAutofit/>
          </a:bodyPr>
          <a:lstStyle/>
          <a:p>
            <a:pPr marL="0" indent="0">
              <a:buNone/>
            </a:pPr>
            <a:r>
              <a:rPr lang="en-US" sz="3200" u="sng" dirty="0">
                <a:latin typeface="+mj-lt"/>
              </a:rPr>
              <a:t>Home Games</a:t>
            </a:r>
          </a:p>
          <a:p>
            <a:pPr marL="0" indent="0">
              <a:buNone/>
            </a:pPr>
            <a:r>
              <a:rPr lang="en-US" dirty="0"/>
              <a:t>Players should be at the rink 75 minutes prior to the start of the game</a:t>
            </a:r>
          </a:p>
          <a:p>
            <a:pPr marL="0" indent="0">
              <a:buNone/>
            </a:pPr>
            <a:endParaRPr lang="en-US" sz="2000" dirty="0"/>
          </a:p>
          <a:p>
            <a:pPr marL="0" indent="0">
              <a:buNone/>
            </a:pPr>
            <a:r>
              <a:rPr lang="en-US" sz="3200" u="sng" dirty="0">
                <a:latin typeface="+mj-lt"/>
              </a:rPr>
              <a:t>Away Games</a:t>
            </a:r>
            <a:endParaRPr lang="en-US" sz="3200" dirty="0">
              <a:latin typeface="+mj-lt"/>
            </a:endParaRPr>
          </a:p>
          <a:p>
            <a:pPr marL="0" indent="0">
              <a:buNone/>
            </a:pPr>
            <a:r>
              <a:rPr lang="en-US" dirty="0"/>
              <a:t>Players should be on the bus and ready to go 15 minutes before the scheduled bus departure.  </a:t>
            </a:r>
            <a:r>
              <a:rPr lang="en-US" i="1" dirty="0"/>
              <a:t>Bus times will vary so please pay attention to departures.</a:t>
            </a:r>
          </a:p>
          <a:p>
            <a:pPr marL="0" indent="0">
              <a:buNone/>
            </a:pPr>
            <a:endParaRPr lang="en-US" sz="2000" dirty="0"/>
          </a:p>
        </p:txBody>
      </p:sp>
    </p:spTree>
    <p:extLst>
      <p:ext uri="{BB962C8B-B14F-4D97-AF65-F5344CB8AC3E}">
        <p14:creationId xmlns:p14="http://schemas.microsoft.com/office/powerpoint/2010/main" val="29170843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5591</TotalTime>
  <Words>1050</Words>
  <Application>Microsoft Macintosh PowerPoint</Application>
  <PresentationFormat>Widescreen</PresentationFormat>
  <Paragraphs>120</Paragraphs>
  <Slides>14</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CollegiateHeavyOutline</vt:lpstr>
      <vt:lpstr>Times New Roman</vt:lpstr>
      <vt:lpstr>Office Theme</vt:lpstr>
      <vt:lpstr>Parent &amp; Player Meeting</vt:lpstr>
      <vt:lpstr>        Two Rivers Hockey Coaching Staff  Brandon Ferraro Mark Leitner Ben Christopherson Jason Platz Ty Tostrud Mike Stone Thank You For Your dedication to this program. </vt:lpstr>
      <vt:lpstr>Two Rivers Hockey</vt:lpstr>
      <vt:lpstr>Respect</vt:lpstr>
      <vt:lpstr>Preparation</vt:lpstr>
      <vt:lpstr>Doing your best</vt:lpstr>
      <vt:lpstr>Academics</vt:lpstr>
      <vt:lpstr>Dress Code</vt:lpstr>
      <vt:lpstr>Game Day</vt:lpstr>
      <vt:lpstr>Varsity Letter Requirements</vt:lpstr>
      <vt:lpstr>Building a Program Culture</vt:lpstr>
      <vt:lpstr>Service Learning</vt:lpstr>
      <vt:lpstr>Team Communications</vt:lpstr>
      <vt:lpstr>    Questions  Thank You  It is a Privilege to be your  sons coach</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Parent /Player</dc:title>
  <dc:creator>Brandon Ferraro</dc:creator>
  <cp:lastModifiedBy>Brandon Ferraro</cp:lastModifiedBy>
  <cp:revision>26</cp:revision>
  <cp:lastPrinted>2022-10-25T15:35:22Z</cp:lastPrinted>
  <dcterms:created xsi:type="dcterms:W3CDTF">2020-10-09T23:01:12Z</dcterms:created>
  <dcterms:modified xsi:type="dcterms:W3CDTF">2022-10-27T15:51:42Z</dcterms:modified>
</cp:coreProperties>
</file>