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sldIdLst>
    <p:sldId id="256" r:id="rId5"/>
    <p:sldId id="259" r:id="rId6"/>
    <p:sldId id="274" r:id="rId7"/>
    <p:sldId id="441" r:id="rId8"/>
    <p:sldId id="442" r:id="rId9"/>
    <p:sldId id="443" r:id="rId10"/>
    <p:sldId id="444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362" r:id="rId20"/>
    <p:sldId id="363" r:id="rId21"/>
    <p:sldId id="364" r:id="rId22"/>
    <p:sldId id="463" r:id="rId23"/>
    <p:sldId id="423" r:id="rId24"/>
    <p:sldId id="453" r:id="rId25"/>
    <p:sldId id="454" r:id="rId26"/>
    <p:sldId id="455" r:id="rId27"/>
    <p:sldId id="456" r:id="rId28"/>
    <p:sldId id="457" r:id="rId29"/>
    <p:sldId id="449" r:id="rId30"/>
    <p:sldId id="450" r:id="rId31"/>
    <p:sldId id="451" r:id="rId32"/>
    <p:sldId id="45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58" r:id="rId44"/>
    <p:sldId id="459" r:id="rId45"/>
    <p:sldId id="460" r:id="rId46"/>
    <p:sldId id="483" r:id="rId47"/>
    <p:sldId id="461" r:id="rId48"/>
    <p:sldId id="462" r:id="rId49"/>
    <p:sldId id="278" r:id="rId50"/>
    <p:sldId id="265" r:id="rId51"/>
    <p:sldId id="266" r:id="rId5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7C6885-BB5E-4894-AA63-D6F53E14E2ED}">
          <p14:sldIdLst>
            <p14:sldId id="256"/>
            <p14:sldId id="259"/>
            <p14:sldId id="274"/>
            <p14:sldId id="441"/>
            <p14:sldId id="442"/>
            <p14:sldId id="443"/>
            <p14:sldId id="444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362"/>
            <p14:sldId id="363"/>
            <p14:sldId id="364"/>
            <p14:sldId id="463"/>
            <p14:sldId id="423"/>
            <p14:sldId id="453"/>
            <p14:sldId id="454"/>
            <p14:sldId id="455"/>
            <p14:sldId id="456"/>
            <p14:sldId id="457"/>
            <p14:sldId id="449"/>
            <p14:sldId id="450"/>
            <p14:sldId id="451"/>
            <p14:sldId id="45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58"/>
            <p14:sldId id="459"/>
            <p14:sldId id="460"/>
            <p14:sldId id="483"/>
            <p14:sldId id="461"/>
            <p14:sldId id="462"/>
          </p14:sldIdLst>
        </p14:section>
        <p14:section name="Untitled Section" id="{53DE80DB-4F6E-435E-B842-7B5E72DD5582}">
          <p14:sldIdLst>
            <p14:sldId id="278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21B1D-54DE-4A5B-8476-80DC7867B091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9D7EE-0634-4497-8933-FEFCA98E1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Gambling Income = $1.5M</a:t>
            </a:r>
          </a:p>
          <a:p>
            <a:r>
              <a:rPr lang="en-US" dirty="0"/>
              <a:t>Maple Tavern $550K</a:t>
            </a:r>
          </a:p>
          <a:p>
            <a:r>
              <a:rPr lang="en-US" dirty="0" err="1"/>
              <a:t>Malones</a:t>
            </a:r>
            <a:r>
              <a:rPr lang="en-US" dirty="0"/>
              <a:t> $563K</a:t>
            </a:r>
          </a:p>
          <a:p>
            <a:r>
              <a:rPr lang="en-US" dirty="0" err="1"/>
              <a:t>Duffys</a:t>
            </a:r>
            <a:r>
              <a:rPr lang="en-US" dirty="0"/>
              <a:t> $362K</a:t>
            </a:r>
          </a:p>
          <a:p>
            <a:endParaRPr lang="en-US" dirty="0"/>
          </a:p>
          <a:p>
            <a:r>
              <a:rPr lang="en-US" dirty="0"/>
              <a:t>Donations</a:t>
            </a:r>
          </a:p>
          <a:p>
            <a:r>
              <a:rPr lang="en-US" dirty="0"/>
              <a:t>$330K – OMGHA</a:t>
            </a:r>
          </a:p>
          <a:p>
            <a:r>
              <a:rPr lang="en-US" dirty="0"/>
              <a:t>$1500</a:t>
            </a:r>
            <a:r>
              <a:rPr lang="en-US" baseline="0" dirty="0"/>
              <a:t> – Yellow Tree</a:t>
            </a:r>
          </a:p>
          <a:p>
            <a:r>
              <a:rPr lang="en-US" baseline="0" dirty="0"/>
              <a:t>$1000 – MG Police</a:t>
            </a:r>
          </a:p>
          <a:p>
            <a:r>
              <a:rPr lang="en-US" baseline="0" dirty="0"/>
              <a:t>$1000 – MG Boys Booster Club</a:t>
            </a:r>
          </a:p>
          <a:p>
            <a:r>
              <a:rPr lang="en-US" baseline="0" dirty="0"/>
              <a:t>$1000 – Osseo Boys Booster Club</a:t>
            </a:r>
          </a:p>
          <a:p>
            <a:r>
              <a:rPr lang="en-US" baseline="0" dirty="0"/>
              <a:t>$1000 – Osseo Senior Party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9D7EE-0634-4497-8933-FEFCA98E11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1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BP - $21K</a:t>
            </a:r>
          </a:p>
          <a:p>
            <a:endParaRPr lang="en-US" dirty="0"/>
          </a:p>
          <a:p>
            <a:r>
              <a:rPr lang="en-US" dirty="0"/>
              <a:t>Hours</a:t>
            </a:r>
          </a:p>
          <a:p>
            <a:r>
              <a:rPr lang="en-US" dirty="0"/>
              <a:t>BP – 92.75 @ ~$225 per hour</a:t>
            </a:r>
          </a:p>
          <a:p>
            <a:r>
              <a:rPr lang="en-US" dirty="0"/>
              <a:t>MG – 1401 @ $200 per hour</a:t>
            </a:r>
          </a:p>
          <a:p>
            <a:r>
              <a:rPr lang="en-US" dirty="0"/>
              <a:t>Osseo </a:t>
            </a:r>
            <a:r>
              <a:rPr lang="en-US"/>
              <a:t>– 1452 </a:t>
            </a:r>
            <a:r>
              <a:rPr lang="en-US" dirty="0"/>
              <a:t>@</a:t>
            </a:r>
            <a:r>
              <a:rPr lang="en-US" baseline="0" dirty="0"/>
              <a:t> </a:t>
            </a:r>
            <a:r>
              <a:rPr lang="en-US" baseline="0"/>
              <a:t>$171 </a:t>
            </a:r>
            <a:r>
              <a:rPr lang="en-US" baseline="0" dirty="0"/>
              <a:t>per hour</a:t>
            </a:r>
          </a:p>
          <a:p>
            <a:r>
              <a:rPr lang="en-US" baseline="0" dirty="0"/>
              <a:t>Velocity – 618 @ $240 per hour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9D7EE-0634-4497-8933-FEFCA98E11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6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9D7EE-0634-4497-8933-FEFCA98E110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4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97A4-5FB2-4655-BF31-511BE37959D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4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A7F8D5-338A-4DAA-A723-B28C5C89165C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740B93-AC30-494A-845F-F0834DD8D46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Omgha Annual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April 13</a:t>
            </a:r>
            <a:r>
              <a:rPr lang="en-US" baseline="30000"/>
              <a:t>th</a:t>
            </a:r>
            <a:r>
              <a:rPr lang="en-US"/>
              <a:t>, </a:t>
            </a:r>
            <a:r>
              <a:rPr lang="en-US" dirty="0"/>
              <a:t>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2020 – 2021 Highlights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12010"/>
            <a:ext cx="895880" cy="895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20680" cy="50292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Reduced budget to reflect COVID risks</a:t>
            </a:r>
          </a:p>
          <a:p>
            <a:pPr lvl="1">
              <a:buClr>
                <a:schemeClr val="accent2"/>
              </a:buClr>
              <a:buFont typeface="Tw Cen MT" panose="020B0602020104020603" pitchFamily="34" charset="0"/>
              <a:buChar char="-"/>
            </a:pPr>
            <a:r>
              <a:rPr lang="en-US" sz="2400" dirty="0"/>
              <a:t>Expenses:  Capex, Non-Parent Coaches, Coach Gear, Tourneys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Font typeface="Tw Cen MT" panose="020B0602020104020603" pitchFamily="34" charset="0"/>
              <a:buChar char="-"/>
            </a:pPr>
            <a:r>
              <a:rPr lang="en-US" sz="2400" dirty="0"/>
              <a:t>Revenues:  Reduced gambling, concessions, higher camp revenue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Continued investment in OMGHA Assets</a:t>
            </a:r>
          </a:p>
          <a:p>
            <a:pPr lvl="1">
              <a:buClr>
                <a:schemeClr val="accent2"/>
              </a:buClr>
              <a:buFont typeface="Tw Cen MT" panose="020B0602020104020603" pitchFamily="34" charset="0"/>
              <a:buChar char="-"/>
            </a:pPr>
            <a:r>
              <a:rPr lang="en-US" sz="2400" dirty="0"/>
              <a:t>Limited this year due to COVID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Font typeface="Tw Cen MT" panose="020B0602020104020603" pitchFamily="34" charset="0"/>
              <a:buChar char="-"/>
            </a:pPr>
            <a:r>
              <a:rPr lang="en-US" sz="2400" dirty="0"/>
              <a:t>Speakers in Osseo East, Scoreboard in Osseo West, Speakers in Maple Grove Premier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Traveling teams - $125K refunds for ice/tourneys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Record level of gambling profits for OMGHA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2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Financial Performance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EC68A6-4088-42D0-83DA-96C7C16EB7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21420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8640" y="1752600"/>
          <a:ext cx="8046720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35039555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57364864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056238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508960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21678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Hockey P&amp;L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20-21</a:t>
                      </a:r>
                    </a:p>
                    <a:p>
                      <a:pPr algn="ctr"/>
                      <a:r>
                        <a:rPr lang="en-US" dirty="0"/>
                        <a:t>Budget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20-21</a:t>
                      </a:r>
                    </a:p>
                    <a:p>
                      <a:pPr algn="ctr"/>
                      <a:r>
                        <a:rPr lang="en-US" dirty="0"/>
                        <a:t>Forecast</a:t>
                      </a:r>
                      <a:endParaRPr lang="en-US" baseline="0" dirty="0"/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H/(L)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Notes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4082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/>
                        <a:t>Revenues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1,834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1,950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Includes $125K of refunds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6306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1,796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1,589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(207)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Reduced Ice &amp; Tournaments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0346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Profits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$38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$361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$323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Gambling +$305K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541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 anchor="ctr">
                    <a:lnL>
                      <a:noFill/>
                    </a:lnL>
                    <a:lnR w="100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006512"/>
                  </a:ext>
                </a:extLst>
              </a:tr>
              <a:tr h="731520">
                <a:tc gridSpan="2"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Charitable Gambling</a:t>
                      </a:r>
                      <a:r>
                        <a:rPr lang="en-US" u="sng" baseline="0" dirty="0">
                          <a:solidFill>
                            <a:schemeClr val="tx1"/>
                          </a:solidFill>
                        </a:rPr>
                        <a:t> Program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Gambling Income</a:t>
                      </a:r>
                    </a:p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Gambling</a:t>
                      </a:r>
                      <a:r>
                        <a:rPr lang="en-US" u="none" baseline="0" dirty="0">
                          <a:solidFill>
                            <a:schemeClr val="tx1"/>
                          </a:solidFill>
                        </a:rPr>
                        <a:t> Net Profits</a:t>
                      </a:r>
                    </a:p>
                    <a:p>
                      <a:r>
                        <a:rPr lang="en-US" u="none" baseline="0" dirty="0">
                          <a:solidFill>
                            <a:schemeClr val="tx1"/>
                          </a:solidFill>
                        </a:rPr>
                        <a:t>OMGHA Donations</a:t>
                      </a:r>
                    </a:p>
                    <a:p>
                      <a:r>
                        <a:rPr lang="en-US" u="none" baseline="0" dirty="0">
                          <a:solidFill>
                            <a:schemeClr val="tx1"/>
                          </a:solidFill>
                        </a:rPr>
                        <a:t>Gambling Control Board Rating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>
                      <a:noFill/>
                    </a:lnR>
                    <a:lnT w="10000" cap="flat" cmpd="sng" algn="ctr">
                      <a:noFill/>
                      <a:prstDash val="soli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YTD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$1.5M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$634K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$505K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5-Star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0000" cap="flat" cmpd="sng" algn="ctr">
                      <a:noFill/>
                      <a:prstDash val="soli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23902"/>
                  </a:ext>
                </a:extLst>
              </a:tr>
              <a:tr h="731520">
                <a:tc gridSpan="2"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End of</a:t>
                      </a:r>
                      <a:r>
                        <a:rPr lang="en-US" u="none" baseline="0" dirty="0">
                          <a:solidFill>
                            <a:schemeClr val="tx1"/>
                          </a:solidFill>
                        </a:rPr>
                        <a:t> Year Bank Balance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0000" cap="flat" cmpd="sng" algn="ctr">
                      <a:noFill/>
                      <a:prstDash val="solid"/>
                    </a:lnL>
                    <a:lnR>
                      <a:noFill/>
                    </a:lnR>
                    <a:lnT w="10000" cap="flat" cmpd="sng" algn="ctr">
                      <a:noFill/>
                      <a:prstDash val="soli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0000" cap="flat" cmpd="sng" algn="ctr">
                      <a:noFill/>
                      <a:prstDash val="soli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$300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- $400K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0000" cap="flat" cmpd="sng" algn="ctr">
                      <a:noFill/>
                      <a:prstDash val="soli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0000" cap="flat" cmpd="sng" algn="ctr">
                      <a:noFill/>
                      <a:prstDash val="soli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02968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12010"/>
            <a:ext cx="895880" cy="895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926" y="1513318"/>
            <a:ext cx="1156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$’s in thousands</a:t>
            </a:r>
          </a:p>
        </p:txBody>
      </p:sp>
    </p:spTree>
    <p:extLst>
      <p:ext uri="{BB962C8B-B14F-4D97-AF65-F5344CB8AC3E}">
        <p14:creationId xmlns:p14="http://schemas.microsoft.com/office/powerpoint/2010/main" val="77064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Revenue Breakout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EC68A6-4088-42D0-83DA-96C7C16EB7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21420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8" y="2270760"/>
          <a:ext cx="8839201" cy="2494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98036">
                  <a:extLst>
                    <a:ext uri="{9D8B030D-6E8A-4147-A177-3AD203B41FA5}">
                      <a16:colId xmlns:a16="http://schemas.microsoft.com/office/drawing/2014/main" val="1350395553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2573648647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4056238000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150896078"/>
                    </a:ext>
                  </a:extLst>
                </a:gridCol>
                <a:gridCol w="2882348">
                  <a:extLst>
                    <a:ext uri="{9D8B030D-6E8A-4147-A177-3AD203B41FA5}">
                      <a16:colId xmlns:a16="http://schemas.microsoft.com/office/drawing/2014/main" val="1221678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Hockey P&amp;L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20-21</a:t>
                      </a:r>
                    </a:p>
                    <a:p>
                      <a:pPr algn="ctr"/>
                      <a:r>
                        <a:rPr lang="en-US" dirty="0"/>
                        <a:t>Budget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20-21</a:t>
                      </a:r>
                    </a:p>
                    <a:p>
                      <a:pPr algn="ctr"/>
                      <a:r>
                        <a:rPr lang="en-US" dirty="0"/>
                        <a:t>Forecast</a:t>
                      </a:r>
                      <a:endParaRPr lang="en-US" baseline="0" dirty="0"/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H/(L)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Notes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40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Revenues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$1,834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$1,951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$116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6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(193)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($60K) players, ($125K) Refunds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0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Gambling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Strong business despite closures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25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   Hosted Tournaments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Canceled</a:t>
                      </a:r>
                      <a:r>
                        <a:rPr lang="en-US" sz="1400" baseline="0" dirty="0"/>
                        <a:t> Peewee/Squirt Tourneys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71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Other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Hockey schools, Sponsorships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3067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12010"/>
            <a:ext cx="895880" cy="895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26" y="1513318"/>
            <a:ext cx="1156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$’s in thousands</a:t>
            </a:r>
          </a:p>
        </p:txBody>
      </p:sp>
    </p:spTree>
    <p:extLst>
      <p:ext uri="{BB962C8B-B14F-4D97-AF65-F5344CB8AC3E}">
        <p14:creationId xmlns:p14="http://schemas.microsoft.com/office/powerpoint/2010/main" val="261138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Expense Breakout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EC68A6-4088-42D0-83DA-96C7C16EB7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21420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9" y="1752600"/>
          <a:ext cx="8820681" cy="4719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92800">
                  <a:extLst>
                    <a:ext uri="{9D8B030D-6E8A-4147-A177-3AD203B41FA5}">
                      <a16:colId xmlns:a16="http://schemas.microsoft.com/office/drawing/2014/main" val="1350395553"/>
                    </a:ext>
                  </a:extLst>
                </a:gridCol>
                <a:gridCol w="1150524">
                  <a:extLst>
                    <a:ext uri="{9D8B030D-6E8A-4147-A177-3AD203B41FA5}">
                      <a16:colId xmlns:a16="http://schemas.microsoft.com/office/drawing/2014/main" val="2573648647"/>
                    </a:ext>
                  </a:extLst>
                </a:gridCol>
                <a:gridCol w="1150524">
                  <a:extLst>
                    <a:ext uri="{9D8B030D-6E8A-4147-A177-3AD203B41FA5}">
                      <a16:colId xmlns:a16="http://schemas.microsoft.com/office/drawing/2014/main" val="4056238000"/>
                    </a:ext>
                  </a:extLst>
                </a:gridCol>
                <a:gridCol w="1150524">
                  <a:extLst>
                    <a:ext uri="{9D8B030D-6E8A-4147-A177-3AD203B41FA5}">
                      <a16:colId xmlns:a16="http://schemas.microsoft.com/office/drawing/2014/main" val="150896078"/>
                    </a:ext>
                  </a:extLst>
                </a:gridCol>
                <a:gridCol w="2876309">
                  <a:extLst>
                    <a:ext uri="{9D8B030D-6E8A-4147-A177-3AD203B41FA5}">
                      <a16:colId xmlns:a16="http://schemas.microsoft.com/office/drawing/2014/main" val="1221678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Hockey P&amp;L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20-21</a:t>
                      </a:r>
                    </a:p>
                    <a:p>
                      <a:pPr algn="ctr"/>
                      <a:r>
                        <a:rPr lang="en-US" dirty="0"/>
                        <a:t>Budget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20-21</a:t>
                      </a:r>
                    </a:p>
                    <a:p>
                      <a:pPr algn="ctr"/>
                      <a:r>
                        <a:rPr lang="en-US" dirty="0"/>
                        <a:t>Forecast</a:t>
                      </a:r>
                      <a:endParaRPr lang="en-US" baseline="0" dirty="0"/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H/(L)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Notes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40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$1,796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$1,589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($207)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6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Ice</a:t>
                      </a:r>
                      <a:r>
                        <a:rPr lang="en-US" baseline="0" dirty="0"/>
                        <a:t> 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(100)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Cancelled ice (10%) / Tourneys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0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Rink</a:t>
                      </a:r>
                      <a:r>
                        <a:rPr lang="en-US" baseline="0" dirty="0"/>
                        <a:t> Loans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Osseo $110K,</a:t>
                      </a:r>
                      <a:r>
                        <a:rPr lang="en-US" sz="1400" baseline="0" dirty="0"/>
                        <a:t> MG $85K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25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Traveling Tournaments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(95)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Cancelled</a:t>
                      </a:r>
                      <a:r>
                        <a:rPr lang="en-US" sz="1400" baseline="0" dirty="0"/>
                        <a:t> Tournaments (50%)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71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District/Region</a:t>
                      </a:r>
                      <a:r>
                        <a:rPr lang="en-US" baseline="0" dirty="0"/>
                        <a:t>/State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D3 League Fee this year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4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Jerseys/Socks</a:t>
                      </a:r>
                      <a:r>
                        <a:rPr lang="en-US" sz="1400" baseline="0" dirty="0"/>
                        <a:t> $92K, Goalies $7K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7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  Skill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velocity</a:t>
                      </a:r>
                      <a:r>
                        <a:rPr lang="en-US" sz="1400" baseline="0" dirty="0"/>
                        <a:t> dryland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8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Coaching</a:t>
                      </a:r>
                      <a:r>
                        <a:rPr lang="en-US" baseline="0" dirty="0"/>
                        <a:t>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Coaches Fees/Reimbursements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791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baseline="0" dirty="0"/>
                        <a:t> Tryouts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Evaluators $33K, Refs/EMT’s $5K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37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Osseo Speakers/SB,</a:t>
                      </a:r>
                      <a:r>
                        <a:rPr lang="en-US" sz="1400" baseline="0" dirty="0"/>
                        <a:t> MG Speakers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6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Admin, Tourneys,</a:t>
                      </a:r>
                      <a:r>
                        <a:rPr lang="en-US" sz="1400" baseline="0" dirty="0"/>
                        <a:t> Registration, </a:t>
                      </a:r>
                      <a:r>
                        <a:rPr lang="en-US" sz="1400" baseline="0" dirty="0" err="1"/>
                        <a:t>Misc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66069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12010"/>
            <a:ext cx="895880" cy="895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26" y="1513318"/>
            <a:ext cx="1156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$’s in thousands</a:t>
            </a:r>
          </a:p>
        </p:txBody>
      </p:sp>
    </p:spTree>
    <p:extLst>
      <p:ext uri="{BB962C8B-B14F-4D97-AF65-F5344CB8AC3E}">
        <p14:creationId xmlns:p14="http://schemas.microsoft.com/office/powerpoint/2010/main" val="278011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Looking to next 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12010"/>
            <a:ext cx="895880" cy="895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029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Normal Budget?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New Jerseys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Normal capex spend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Last payment due for Maple Grove West Rink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5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12010"/>
            <a:ext cx="895880" cy="8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5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Nicole Kustermann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Secretary Report</a:t>
            </a:r>
            <a:r>
              <a:rPr lang="en-US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768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Secretary's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000" dirty="0"/>
              <a:t>Registrars—Deanna Henry (Travel), Erin Smith (House)</a:t>
            </a:r>
          </a:p>
          <a:p>
            <a:pPr lvl="1"/>
            <a:r>
              <a:rPr lang="en-US" sz="1700" dirty="0"/>
              <a:t>640 (645) Travel, 470 (500) House  players registered 2020/2021 Season </a:t>
            </a:r>
          </a:p>
          <a:p>
            <a:pPr lvl="1"/>
            <a:r>
              <a:rPr lang="en-US" sz="1700" dirty="0"/>
              <a:t>26 Inactive Travel Players, 12 Inactive House</a:t>
            </a:r>
          </a:p>
          <a:p>
            <a:pPr lvl="1"/>
            <a:r>
              <a:rPr lang="en-US" sz="1700" dirty="0"/>
              <a:t>223 (211) Travel, 223 (250) House coaches registered and tracked to make sure requirements were met to be on ice with players</a:t>
            </a:r>
          </a:p>
          <a:p>
            <a:pPr lvl="1"/>
            <a:r>
              <a:rPr lang="en-US" sz="1700" dirty="0"/>
              <a:t>Assisted with registration for expanded options for pre-season skating opportunities </a:t>
            </a:r>
          </a:p>
          <a:p>
            <a:pPr lvl="1"/>
            <a:r>
              <a:rPr lang="en-US" sz="1700" dirty="0"/>
              <a:t>63 (56) Travel, 51 (46) House Managers trained communicated with throughout the season</a:t>
            </a:r>
          </a:p>
          <a:p>
            <a:pPr lvl="1"/>
            <a:r>
              <a:rPr lang="en-US" sz="1700" dirty="0"/>
              <a:t>42 (41) Travel, 36 (38) House teams created and rostered with USA Hockey</a:t>
            </a:r>
          </a:p>
          <a:p>
            <a:pPr lvl="1"/>
            <a:r>
              <a:rPr lang="en-US" sz="1700" dirty="0"/>
              <a:t>20 (30) waivers processed in and out of OMGHA </a:t>
            </a:r>
          </a:p>
          <a:p>
            <a:pPr lvl="1"/>
            <a:r>
              <a:rPr lang="en-US" sz="1700" dirty="0"/>
              <a:t>Assisted with Try Hockey for Free Events (7), New Skater Skills (9), HEP </a:t>
            </a:r>
            <a:r>
              <a:rPr lang="en-US" sz="1700" dirty="0" err="1"/>
              <a:t>Evals</a:t>
            </a:r>
            <a:r>
              <a:rPr lang="en-US" sz="1700" dirty="0"/>
              <a:t>, voucher and T-shirt pick-ups</a:t>
            </a:r>
          </a:p>
          <a:p>
            <a:pPr marL="365760" lvl="1" indent="0">
              <a:buNone/>
            </a:pPr>
            <a:endParaRPr lang="en-US" sz="1700" dirty="0"/>
          </a:p>
          <a:p>
            <a:endParaRPr lang="en-US" sz="19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160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2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Secretary's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22783"/>
            <a:ext cx="8153400" cy="4876800"/>
          </a:xfrm>
        </p:spPr>
        <p:txBody>
          <a:bodyPr>
            <a:normAutofit/>
          </a:bodyPr>
          <a:lstStyle/>
          <a:p>
            <a:r>
              <a:rPr lang="en-US" sz="1800" dirty="0"/>
              <a:t>Volunteer Coordinators—Rochelle Giuliani, Tricia Leafblad, Erika Kreye</a:t>
            </a:r>
          </a:p>
          <a:p>
            <a:pPr lvl="1"/>
            <a:r>
              <a:rPr lang="en-US" sz="1800" dirty="0"/>
              <a:t>Challenging year due to uncertainties throughout season</a:t>
            </a:r>
          </a:p>
          <a:p>
            <a:pPr lvl="2"/>
            <a:r>
              <a:rPr lang="en-US" sz="1800" dirty="0"/>
              <a:t>No concessions (1500 hours)</a:t>
            </a:r>
          </a:p>
          <a:p>
            <a:pPr lvl="2"/>
            <a:r>
              <a:rPr lang="en-US" sz="1800" dirty="0"/>
              <a:t>Limitations on rink capacity, # of people allowed around benches</a:t>
            </a:r>
          </a:p>
          <a:p>
            <a:pPr lvl="2"/>
            <a:r>
              <a:rPr lang="en-US" sz="1800" dirty="0"/>
              <a:t>COVID volunteer needs (1200)</a:t>
            </a:r>
          </a:p>
          <a:p>
            <a:pPr lvl="2"/>
            <a:r>
              <a:rPr lang="en-US" sz="1800" dirty="0"/>
              <a:t>These three work with every volunteer aspect of the Association- including tryouts, team pictures, coaches/ managers and tournaments.   They managed over 10,000 (11,000) hours this season. </a:t>
            </a:r>
          </a:p>
          <a:p>
            <a:pPr lvl="2"/>
            <a:r>
              <a:rPr lang="en-US" sz="1800" dirty="0"/>
              <a:t>Objective – Insure enough volunteers for OMGHA events.  Fairness to OMGHA families.   </a:t>
            </a:r>
          </a:p>
          <a:p>
            <a:pPr lvl="1"/>
            <a:r>
              <a:rPr lang="en-US" sz="1800" dirty="0"/>
              <a:t>Policy:  14 hours of volunteer time for one player and 20 hours/credits for two or more players.   Adjustments necessary at end of season due to hours not being available.</a:t>
            </a:r>
          </a:p>
          <a:p>
            <a:pPr algn="ctr"/>
            <a:endParaRPr lang="en-US" sz="1700" dirty="0">
              <a:solidFill>
                <a:srgbClr val="FF0000"/>
              </a:solidFill>
            </a:endParaRPr>
          </a:p>
          <a:p>
            <a:pPr algn="ctr"/>
            <a:endParaRPr lang="en-US" sz="1700" dirty="0">
              <a:solidFill>
                <a:srgbClr val="FF0000"/>
              </a:solidFill>
            </a:endParaRPr>
          </a:p>
          <a:p>
            <a:pPr lvl="1"/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2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Secretary's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22783"/>
            <a:ext cx="8153400" cy="4876800"/>
          </a:xfrm>
        </p:spPr>
        <p:txBody>
          <a:bodyPr>
            <a:normAutofit/>
          </a:bodyPr>
          <a:lstStyle/>
          <a:p>
            <a:r>
              <a:rPr lang="en-US" sz="1800" dirty="0"/>
              <a:t>Scholastic Achievement— Bridget Erickson and Kristina Kampa</a:t>
            </a:r>
          </a:p>
          <a:p>
            <a:pPr lvl="1"/>
            <a:r>
              <a:rPr lang="en-US" sz="1800" dirty="0"/>
              <a:t>Virtual Ceremony being planned.   224 applications submitted, 34 travel teams nominated player for character award</a:t>
            </a:r>
          </a:p>
          <a:p>
            <a:pPr lvl="1"/>
            <a:r>
              <a:rPr lang="en-US" sz="1800" dirty="0"/>
              <a:t>Terry Gallagher Scholarship – deadline to apply = April 25.  Seniors who have been involved with OMGHA are encouraged to apply.  </a:t>
            </a:r>
          </a:p>
          <a:p>
            <a:r>
              <a:rPr lang="en-US" sz="1800" dirty="0"/>
              <a:t>Pictures -   Leah Barber</a:t>
            </a:r>
          </a:p>
          <a:p>
            <a:pPr lvl="1"/>
            <a:r>
              <a:rPr lang="en-US" sz="1500" dirty="0" err="1"/>
              <a:t>Clix</a:t>
            </a:r>
            <a:r>
              <a:rPr lang="en-US" sz="1500" dirty="0"/>
              <a:t> merger with </a:t>
            </a:r>
            <a:r>
              <a:rPr lang="en-US" sz="1500" dirty="0" err="1"/>
              <a:t>Kemmetmueller</a:t>
            </a:r>
            <a:endParaRPr lang="en-US" sz="1500" dirty="0"/>
          </a:p>
          <a:p>
            <a:pPr lvl="1"/>
            <a:r>
              <a:rPr lang="en-US" sz="1500" dirty="0"/>
              <a:t>Able to get photos done in one weekend within COVID limitations</a:t>
            </a:r>
          </a:p>
          <a:p>
            <a:pPr lvl="1"/>
            <a:r>
              <a:rPr lang="en-US" sz="1500" dirty="0"/>
              <a:t>Biggest complaints – cost and product offerings</a:t>
            </a:r>
          </a:p>
          <a:p>
            <a:pPr lvl="1"/>
            <a:r>
              <a:rPr lang="en-US" sz="1500" dirty="0"/>
              <a:t>Post-season download with </a:t>
            </a:r>
            <a:r>
              <a:rPr lang="en-US" sz="1500" dirty="0" err="1"/>
              <a:t>Kemmetmueller</a:t>
            </a:r>
            <a:r>
              <a:rPr lang="en-US" sz="1500" dirty="0"/>
              <a:t> to notify them of issues and expectations</a:t>
            </a:r>
          </a:p>
          <a:p>
            <a:pPr lvl="1"/>
            <a:r>
              <a:rPr lang="en-US" sz="1500" dirty="0"/>
              <a:t>Review of other </a:t>
            </a:r>
            <a:r>
              <a:rPr lang="en-US" sz="1500" dirty="0" err="1"/>
              <a:t>sourcers</a:t>
            </a:r>
            <a:r>
              <a:rPr lang="en-US" sz="1500" dirty="0"/>
              <a:t> – </a:t>
            </a:r>
            <a:r>
              <a:rPr lang="en-US" sz="1500" dirty="0" err="1"/>
              <a:t>Kemmetmueller</a:t>
            </a:r>
            <a:r>
              <a:rPr lang="en-US" sz="1500" dirty="0"/>
              <a:t> remains cost competitive and style of photography is more in line with OMGHA tradition.  Plan to use </a:t>
            </a:r>
            <a:r>
              <a:rPr lang="en-US" sz="1500" dirty="0" err="1"/>
              <a:t>Kemmemueller</a:t>
            </a:r>
            <a:r>
              <a:rPr lang="en-US" sz="1500" dirty="0"/>
              <a:t> next year and can re-evaluate after that</a:t>
            </a:r>
          </a:p>
          <a:p>
            <a:r>
              <a:rPr lang="en-US" sz="1800" dirty="0"/>
              <a:t>Marketing – Laurel Bot and Becky Thoreson-  Sponsorships, Apparel, Mouthguards, Social Media and PR</a:t>
            </a:r>
          </a:p>
          <a:p>
            <a:pPr algn="ctr"/>
            <a:endParaRPr lang="en-US" sz="1700" dirty="0">
              <a:solidFill>
                <a:srgbClr val="FF0000"/>
              </a:solidFill>
            </a:endParaRPr>
          </a:p>
          <a:p>
            <a:pPr algn="ctr"/>
            <a:endParaRPr lang="en-US" sz="1700" dirty="0">
              <a:solidFill>
                <a:srgbClr val="FF0000"/>
              </a:solidFill>
            </a:endParaRPr>
          </a:p>
          <a:p>
            <a:pPr lvl="1"/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5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b="1" dirty="0"/>
              <a:t>Meeting Called to order </a:t>
            </a:r>
          </a:p>
          <a:p>
            <a:pPr lvl="1"/>
            <a:r>
              <a:rPr lang="en-US" sz="3200" dirty="0"/>
              <a:t> Announcements by the President</a:t>
            </a:r>
          </a:p>
          <a:p>
            <a:pPr lvl="0"/>
            <a:r>
              <a:rPr lang="en-US" sz="3200" b="1" dirty="0"/>
              <a:t>Consent Business  </a:t>
            </a:r>
          </a:p>
          <a:p>
            <a:pPr lvl="1"/>
            <a:r>
              <a:rPr lang="en-US" sz="3200" dirty="0"/>
              <a:t> Approval of 2020 Annual Meeting Minutes</a:t>
            </a:r>
          </a:p>
          <a:p>
            <a:r>
              <a:rPr lang="en-US" sz="3500" b="1" dirty="0"/>
              <a:t>Reports</a:t>
            </a:r>
          </a:p>
          <a:p>
            <a:pPr lvl="1"/>
            <a:r>
              <a:rPr lang="en-US" sz="3200" dirty="0"/>
              <a:t> 2020-2021 Reports</a:t>
            </a:r>
            <a:endParaRPr lang="en-US" sz="3200" b="1" u="sng" dirty="0"/>
          </a:p>
          <a:p>
            <a:pPr lvl="0"/>
            <a:r>
              <a:rPr lang="en-US" sz="3200" b="1" dirty="0"/>
              <a:t>New Business</a:t>
            </a:r>
          </a:p>
          <a:p>
            <a:pPr lvl="1"/>
            <a:r>
              <a:rPr lang="en-US" sz="3200" dirty="0"/>
              <a:t> Elections</a:t>
            </a:r>
            <a:r>
              <a:rPr lang="en-US" sz="3200" b="1" u="sng" dirty="0"/>
              <a:t>  </a:t>
            </a:r>
          </a:p>
          <a:p>
            <a:pPr lvl="0"/>
            <a:r>
              <a:rPr lang="en-US" sz="3200" b="1" dirty="0"/>
              <a:t>Meeting Adjourned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44" y="5257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6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Secretary's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Focus for Next year</a:t>
            </a:r>
          </a:p>
          <a:p>
            <a:pPr lvl="2"/>
            <a:r>
              <a:rPr lang="en-US" sz="1800" dirty="0"/>
              <a:t>Exploring options for improving Internal and External distribution lists for communication within OMGHA </a:t>
            </a:r>
          </a:p>
          <a:p>
            <a:pPr lvl="2"/>
            <a:r>
              <a:rPr lang="en-US" sz="1800" dirty="0"/>
              <a:t>Streamlining Registrar roles, which includes adding positions to manage Coach registration and Team Managers</a:t>
            </a:r>
          </a:p>
          <a:p>
            <a:pPr lvl="2"/>
            <a:r>
              <a:rPr lang="en-US" sz="1800" dirty="0"/>
              <a:t>Succession planning for large administrative roles at OMGHA</a:t>
            </a:r>
          </a:p>
          <a:p>
            <a:pPr lvl="2"/>
            <a:r>
              <a:rPr lang="en-US" sz="1800" dirty="0"/>
              <a:t>Making DIBS opportunities more visible and accessible to families</a:t>
            </a:r>
          </a:p>
          <a:p>
            <a:pPr lvl="2"/>
            <a:r>
              <a:rPr lang="en-US" sz="1800" dirty="0"/>
              <a:t>Solidify parameters of partner relationships and do what we can to increase goodwill with 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 Wieneke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Girls Traveling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87" y="4876799"/>
            <a:ext cx="1673225" cy="16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8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Girls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7997952" cy="50292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Girls Travel Committee </a:t>
            </a:r>
          </a:p>
          <a:p>
            <a:pPr lvl="2"/>
            <a:r>
              <a:rPr lang="en-US" sz="2600" dirty="0"/>
              <a:t>VP – Chad Wieneke</a:t>
            </a:r>
          </a:p>
          <a:p>
            <a:pPr lvl="2"/>
            <a:r>
              <a:rPr lang="en-US" sz="2600" dirty="0"/>
              <a:t> Level Directors 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Lisa Albers – U10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Mike </a:t>
            </a:r>
            <a:r>
              <a:rPr lang="en-US" sz="2600" dirty="0" err="1"/>
              <a:t>Hueller</a:t>
            </a:r>
            <a:r>
              <a:rPr lang="en-US" sz="2600" dirty="0"/>
              <a:t>– U12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Jeff Allen– U15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Andy Beissel – Girls Skills Director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Charlie Graves - Girls Goalie Director</a:t>
            </a:r>
          </a:p>
          <a:p>
            <a:pPr lvl="3">
              <a:buClr>
                <a:schemeClr val="accent1"/>
              </a:buClr>
            </a:pPr>
            <a:endParaRPr lang="en-US" sz="2600" dirty="0"/>
          </a:p>
          <a:p>
            <a:pPr marL="1143000" lvl="3" indent="0">
              <a:buNone/>
            </a:pPr>
            <a:endParaRPr lang="en-US" sz="1100" b="1" u="sng" dirty="0"/>
          </a:p>
          <a:p>
            <a:pPr lvl="2"/>
            <a:r>
              <a:rPr lang="en-US" sz="2600" dirty="0"/>
              <a:t>Involved in the following: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Tournament selection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Pre-tryout camps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Tryouts/team formation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Communication and oversight throughout the season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81400"/>
            <a:ext cx="1905000" cy="1905000"/>
          </a:xfrm>
        </p:spPr>
      </p:pic>
    </p:spTree>
    <p:extLst>
      <p:ext uri="{BB962C8B-B14F-4D97-AF65-F5344CB8AC3E}">
        <p14:creationId xmlns:p14="http://schemas.microsoft.com/office/powerpoint/2010/main" val="13113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Girls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308848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800" dirty="0"/>
              <a:t>2020-2021 Recap</a:t>
            </a:r>
          </a:p>
          <a:p>
            <a:pPr marL="571500" lvl="1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571500" lvl="1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dirty="0"/>
              <a:t>Major accomplishments for this year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lvl="2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We had 312 girls playing hockey in OMGHA this past year! </a:t>
            </a:r>
          </a:p>
          <a:p>
            <a:pPr marL="1485900" lvl="3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169 girls at the OMGHA traveling levels, 7% increase over previous year</a:t>
            </a:r>
          </a:p>
          <a:p>
            <a:pPr marL="1028700" lvl="2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 the season went well with very few significant issues, especially under the pandemic circumstances, which is a credit to our coaches, players and parents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endParaRPr lang="en-US" sz="2000" dirty="0"/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95300"/>
            <a:ext cx="1752600" cy="1752600"/>
          </a:xfrm>
        </p:spPr>
      </p:pic>
    </p:spTree>
    <p:extLst>
      <p:ext uri="{BB962C8B-B14F-4D97-AF65-F5344CB8AC3E}">
        <p14:creationId xmlns:p14="http://schemas.microsoft.com/office/powerpoint/2010/main" val="298176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Girls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308848" cy="5334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18288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07F09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2020-2021 Recap</a:t>
            </a:r>
          </a:p>
          <a:p>
            <a:pPr marL="18288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07F09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Region/State Tournaments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U15A – 3</a:t>
            </a:r>
            <a:r>
              <a:rPr lang="en-US" sz="2000" baseline="30000" dirty="0"/>
              <a:t>rd</a:t>
            </a:r>
            <a:r>
              <a:rPr lang="en-US" sz="2000" dirty="0"/>
              <a:t> place at State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U15B White - 3</a:t>
            </a:r>
            <a:r>
              <a:rPr lang="en-US" sz="2000" baseline="30000" dirty="0"/>
              <a:t>rd</a:t>
            </a:r>
            <a:r>
              <a:rPr lang="en-US" sz="2000" dirty="0"/>
              <a:t> place at State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U15B Black – 4</a:t>
            </a:r>
            <a:r>
              <a:rPr lang="en-US" sz="2000" baseline="30000" dirty="0"/>
              <a:t>th</a:t>
            </a:r>
            <a:r>
              <a:rPr lang="en-US" sz="2000" dirty="0"/>
              <a:t> place at State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U12A – Participated in Region Tournament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U12B– Participated in Region Tournament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571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F2936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endParaRPr lang="en-US" sz="2400" dirty="0">
              <a:solidFill>
                <a:prstClr val="black"/>
              </a:solidFill>
              <a:latin typeface="Tw Cen MT"/>
            </a:endParaRPr>
          </a:p>
          <a:p>
            <a:pPr marL="571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F2936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District Tournament Results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U12B2 Crimson – 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place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U12B2 Black – 2</a:t>
            </a:r>
            <a:r>
              <a:rPr lang="en-US" sz="2000" baseline="30000" dirty="0">
                <a:solidFill>
                  <a:prstClr val="black"/>
                </a:solidFill>
                <a:latin typeface="Tw Cen MT"/>
              </a:rPr>
              <a:t>nd</a:t>
            </a:r>
            <a:r>
              <a:rPr lang="en-US" sz="2000" dirty="0">
                <a:solidFill>
                  <a:prstClr val="black"/>
                </a:solidFill>
                <a:latin typeface="Tw Cen MT"/>
              </a:rPr>
              <a:t> place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U10A </a:t>
            </a:r>
            <a:r>
              <a:rPr lang="en-US" sz="2000" dirty="0">
                <a:solidFill>
                  <a:prstClr val="black"/>
                </a:solidFill>
                <a:latin typeface="Tw Cen MT"/>
              </a:rPr>
              <a:t>– 1</a:t>
            </a:r>
            <a:r>
              <a:rPr lang="en-US" sz="2000" baseline="30000" dirty="0">
                <a:solidFill>
                  <a:prstClr val="black"/>
                </a:solidFill>
                <a:latin typeface="Tw Cen MT"/>
              </a:rPr>
              <a:t>st</a:t>
            </a:r>
            <a:r>
              <a:rPr lang="en-US" sz="2000" dirty="0">
                <a:solidFill>
                  <a:prstClr val="black"/>
                </a:solidFill>
                <a:latin typeface="Tw Cen MT"/>
              </a:rPr>
              <a:t> place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U10B1White – 4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place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U10B1 Black – Consolation champs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U10B2 Crimson – 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place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w Cen MT"/>
              </a:rPr>
              <a:t>U10B2 Orange – Consolation champs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F2936"/>
              </a:buClr>
              <a:buSzPct val="75000"/>
              <a:buFont typeface="Wingdings"/>
              <a:buChar char=""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95300"/>
            <a:ext cx="1752600" cy="1752600"/>
          </a:xfrm>
        </p:spPr>
      </p:pic>
    </p:spTree>
    <p:extLst>
      <p:ext uri="{BB962C8B-B14F-4D97-AF65-F5344CB8AC3E}">
        <p14:creationId xmlns:p14="http://schemas.microsoft.com/office/powerpoint/2010/main" val="3213516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Girls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382000" cy="4724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400" dirty="0"/>
              <a:t>Priorities</a:t>
            </a:r>
            <a:r>
              <a:rPr lang="en-US" sz="2400" noProof="0" dirty="0"/>
              <a:t> for next year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dirty="0"/>
              <a:t>Continue to grow the girls program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dirty="0"/>
              <a:t>Partner with Coaching Director on the recruitment of non-parent coaches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dirty="0"/>
              <a:t>Continue to work internally and across D3 to optimize team formation across levels</a:t>
            </a:r>
          </a:p>
          <a:p>
            <a:pPr lvl="3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dirty="0"/>
              <a:t>Team formation decisions are made in what is believed to be the best interest of 50-60 skaters in the level, not 5 players “on the bubble”</a:t>
            </a:r>
          </a:p>
          <a:p>
            <a:pPr lvl="2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dirty="0"/>
              <a:t>Focus on recruiting goalies at all levels, but particularly at U10</a:t>
            </a:r>
          </a:p>
          <a:p>
            <a:pPr marL="685800" lvl="2">
              <a:spcBef>
                <a:spcPts val="500"/>
              </a:spcBef>
              <a:buClr>
                <a:schemeClr val="accent2"/>
              </a:buClr>
              <a:buSzPct val="75000"/>
              <a:defRPr/>
            </a:pPr>
            <a:endParaRPr lang="en-US" sz="2400" dirty="0"/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lang="en-US" sz="2400" noProof="0" dirty="0"/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400" noProof="0" dirty="0"/>
              <a:t>Looking ahead to 2021-2022</a:t>
            </a:r>
          </a:p>
          <a:p>
            <a:pPr marL="640080" lvl="1" indent="-274320">
              <a:spcBef>
                <a:spcPts val="550"/>
              </a:spcBef>
              <a:buClr>
                <a:schemeClr val="accent2"/>
              </a:buClr>
              <a:buSzPct val="70000"/>
              <a:buFont typeface="Wingdings 2"/>
              <a:buChar char=""/>
            </a:pPr>
            <a:r>
              <a:rPr lang="en-US" sz="2400" noProof="0" dirty="0"/>
              <a:t>Projected teams at each level</a:t>
            </a:r>
          </a:p>
          <a:p>
            <a:pPr marL="1165860" lvl="2" indent="-342900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U10 – ~5 teams</a:t>
            </a:r>
          </a:p>
          <a:p>
            <a:pPr marL="1165860" lvl="2" indent="-342900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U12 – ~4-5 teams</a:t>
            </a:r>
          </a:p>
          <a:p>
            <a:pPr marL="1165860" lvl="2" indent="-342900">
              <a:spcBef>
                <a:spcPts val="55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U15 – ~3-4 teams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endParaRPr lang="en-US" sz="2400" dirty="0"/>
          </a:p>
          <a:p>
            <a:pPr marL="1143000" lvl="3">
              <a:spcBef>
                <a:spcPts val="500"/>
              </a:spcBef>
              <a:buClr>
                <a:schemeClr val="accent2"/>
              </a:buClr>
              <a:buSzPct val="75000"/>
            </a:pPr>
            <a:endParaRPr kumimoji="0" lang="en-US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24400"/>
            <a:ext cx="1752600" cy="1752600"/>
          </a:xfrm>
        </p:spPr>
      </p:pic>
    </p:spTree>
    <p:extLst>
      <p:ext uri="{BB962C8B-B14F-4D97-AF65-F5344CB8AC3E}">
        <p14:creationId xmlns:p14="http://schemas.microsoft.com/office/powerpoint/2010/main" val="1118413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Grant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VP House Report</a:t>
            </a:r>
            <a:r>
              <a:rPr lang="en-US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00600"/>
            <a:ext cx="1749425" cy="17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9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008" y="5306568"/>
          <a:ext cx="658368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914579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2014</a:t>
                      </a:r>
                      <a:r>
                        <a:rPr lang="en-US" sz="1400" baseline="0" dirty="0"/>
                        <a:t>-2015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2015-2016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2016-2017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2017-2018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2018-2019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2019-2020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2019-2020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2020-2021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Players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3501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41863" algn="l"/>
              </a:tabLst>
            </a:pPr>
            <a:r>
              <a:rPr lang="en-US" b="1" u="sng" dirty="0"/>
              <a:t>House Committee</a:t>
            </a:r>
          </a:p>
          <a:p>
            <a:pPr>
              <a:tabLst>
                <a:tab pos="4741863" algn="l"/>
              </a:tabLst>
            </a:pPr>
            <a:r>
              <a:rPr lang="en-US" dirty="0"/>
              <a:t>VP House – Brian Grant	Supermite Director </a:t>
            </a:r>
            <a:r>
              <a:rPr lang="en-US" sz="1600" dirty="0"/>
              <a:t>– Dustin Brooks	</a:t>
            </a:r>
          </a:p>
          <a:p>
            <a:pPr>
              <a:tabLst>
                <a:tab pos="4741863" algn="l"/>
              </a:tabLst>
            </a:pPr>
            <a:r>
              <a:rPr lang="en-US" dirty="0"/>
              <a:t>Mite Director –  Jason Rogowski	Girls House Director – Scott Poska</a:t>
            </a:r>
          </a:p>
          <a:p>
            <a:pPr>
              <a:tabLst>
                <a:tab pos="4741863" algn="l"/>
              </a:tabLst>
            </a:pPr>
            <a:r>
              <a:rPr lang="en-US" dirty="0"/>
              <a:t>Mini-Mite Directors – AJ Stevens/ Derek Peltier	Goalie Director – Joe Faust</a:t>
            </a:r>
          </a:p>
          <a:p>
            <a:pPr>
              <a:tabLst>
                <a:tab pos="4741863" algn="l"/>
              </a:tabLst>
            </a:pPr>
            <a:r>
              <a:rPr lang="en-US" dirty="0"/>
              <a:t>Recruiting – Jason Bauerly	Register – Erin Smith</a:t>
            </a:r>
          </a:p>
          <a:p>
            <a:pPr>
              <a:tabLst>
                <a:tab pos="4741863" algn="l"/>
              </a:tabLst>
            </a:pPr>
            <a:r>
              <a:rPr lang="en-US" dirty="0"/>
              <a:t>Level Leaders – Dave Baker/Mitch Helleen/ Troy Fodstad/ Peter McMullin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367973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House Mission – Hockey Culture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3669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471906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8600" y="4719063"/>
            <a:ext cx="896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Growth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9005" y="3681210"/>
            <a:ext cx="8768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  <a:tabLst>
                <a:tab pos="5429250" algn="r"/>
              </a:tabLst>
            </a:pPr>
            <a:r>
              <a:rPr lang="en-US" sz="1400" dirty="0"/>
              <a:t>Grow the Game</a:t>
            </a:r>
          </a:p>
          <a:p>
            <a:pPr marL="285750" lvl="0" indent="-285750">
              <a:buFontTx/>
              <a:buChar char="-"/>
              <a:tabLst>
                <a:tab pos="5429250" algn="r"/>
              </a:tabLst>
            </a:pPr>
            <a:r>
              <a:rPr lang="en-US" sz="1400" dirty="0"/>
              <a:t>Grow the Passion</a:t>
            </a:r>
          </a:p>
          <a:p>
            <a:pPr marL="285750" lvl="0" indent="-285750">
              <a:buFontTx/>
              <a:buChar char="-"/>
              <a:tabLst>
                <a:tab pos="5429250" algn="r"/>
              </a:tabLst>
            </a:pPr>
            <a:r>
              <a:rPr lang="en-US" sz="1400" dirty="0"/>
              <a:t>Develop Hockey Players</a:t>
            </a:r>
          </a:p>
          <a:p>
            <a:pPr marL="285750" lvl="0" indent="-285750">
              <a:buFontTx/>
              <a:buChar char="-"/>
              <a:tabLst>
                <a:tab pos="5429250" algn="r"/>
              </a:tabLst>
            </a:pPr>
            <a:r>
              <a:rPr lang="en-US" sz="1400" dirty="0"/>
              <a:t>Promote Safety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86600" y="4901168"/>
            <a:ext cx="1988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58938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Level	# Teams</a:t>
            </a:r>
          </a:p>
          <a:p>
            <a:pPr>
              <a:tabLst>
                <a:tab pos="1658938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Supermites	12</a:t>
            </a:r>
          </a:p>
          <a:p>
            <a:pPr>
              <a:tabLst>
                <a:tab pos="1658938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U8	6</a:t>
            </a:r>
          </a:p>
          <a:p>
            <a:pPr lvl="0">
              <a:tabLst>
                <a:tab pos="1658938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Mite 2 	6</a:t>
            </a:r>
          </a:p>
          <a:p>
            <a:pPr lvl="0">
              <a:tabLst>
                <a:tab pos="1658938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Mite 1 	6</a:t>
            </a:r>
          </a:p>
          <a:p>
            <a:pPr lvl="0">
              <a:tabLst>
                <a:tab pos="1658938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Girls Mites	4</a:t>
            </a:r>
          </a:p>
          <a:p>
            <a:pPr lvl="0">
              <a:tabLst>
                <a:tab pos="1658938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Mini-Mites 	2</a:t>
            </a:r>
          </a:p>
          <a:p>
            <a:pPr lvl="0">
              <a:tabLst>
                <a:tab pos="1658938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Total	36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52529" y="5159022"/>
            <a:ext cx="17373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52529" y="6443133"/>
            <a:ext cx="17373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6781800" y="5580509"/>
            <a:ext cx="3048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House Report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62049" y="3681210"/>
            <a:ext cx="5981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ð"/>
              <a:tabLst>
                <a:tab pos="5429250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Maintain current numbers</a:t>
            </a:r>
          </a:p>
          <a:p>
            <a:pPr marL="285750" lvl="0" indent="-285750">
              <a:buFont typeface="Wingdings" panose="05000000000000000000" pitchFamily="2" charset="2"/>
              <a:buChar char="ð"/>
              <a:tabLst>
                <a:tab pos="5429250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Retention rates ~89%</a:t>
            </a:r>
          </a:p>
          <a:p>
            <a:pPr marL="285750" lvl="0" indent="-285750">
              <a:buFont typeface="Wingdings" panose="05000000000000000000" pitchFamily="2" charset="2"/>
              <a:buChar char="ð"/>
              <a:tabLst>
                <a:tab pos="5429250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Leverage ADM model/provide traveling with skilled players who love hockey</a:t>
            </a:r>
          </a:p>
          <a:p>
            <a:pPr marL="285750" lvl="0" indent="-285750">
              <a:buFont typeface="Wingdings" panose="05000000000000000000" pitchFamily="2" charset="2"/>
              <a:buChar char="ð"/>
              <a:tabLst>
                <a:tab pos="5429250" algn="r"/>
              </a:tabLst>
            </a:pPr>
            <a:r>
              <a:rPr lang="en-US" sz="1400" dirty="0">
                <a:solidFill>
                  <a:schemeClr val="accent2"/>
                </a:solidFill>
              </a:rPr>
              <a:t>Included in all aspects of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52" y="204489"/>
            <a:ext cx="898346" cy="8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4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2971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90476" y="1566692"/>
            <a:ext cx="7498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buFontTx/>
              <a:buChar char="-"/>
            </a:pPr>
            <a:r>
              <a:rPr lang="en-US" sz="1500" dirty="0"/>
              <a:t>Due to COVID limited. Marketing Road Signs, Rink Posters and School Flyers, door to door.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Try Hockey for Free (5 Events) and New Skater Skills Sessions (7 Events) 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Free Hockey for Girls U6 and below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SM (158) / U8 (70) / Mite 2 (67) / Mite 1 (58) / Girl (49) / Mini-Mites (68)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17784" y="3095003"/>
            <a:ext cx="74980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dirty="0"/>
              <a:t>-  Team Designations and Jerseys</a:t>
            </a:r>
          </a:p>
          <a:p>
            <a:r>
              <a:rPr lang="en-US" sz="1500" dirty="0"/>
              <a:t>-  Coach Selection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3 on 3 League (Fall and Spring) – Fall Session and the Spring Session started 4/10 (144)  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HEP (228 players SM/U8)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Weekly Communication (Coaches and Managers)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Jamboree – Friday/Saturday/Sunday 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Will be bringing the following back for 2021-2022: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Mini-Tin Bin, The “Show”, Wayzata crossover 3v3, Small Area Game Days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High School Game Events &amp; Hockey Day Minnesota Event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90476" y="5634006"/>
            <a:ext cx="74980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buFontTx/>
              <a:buChar char="-"/>
            </a:pPr>
            <a:r>
              <a:rPr lang="en-US" sz="1500" dirty="0"/>
              <a:t>Total Ice Time:  SM/U8 50 Hours, Mite I/II/Girl Mite 36 Hours, Mini-mites 21 Hours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Practice Planning – ADM Model (station based, small area games), standard practice plans</a:t>
            </a:r>
          </a:p>
          <a:p>
            <a:pPr marL="173038" lvl="0" indent="-173038">
              <a:buFontTx/>
              <a:buChar char="-"/>
            </a:pPr>
            <a:r>
              <a:rPr lang="en-US" sz="1500" dirty="0"/>
              <a:t>Goalie Training – New Focus this Year – New pads were a hit!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5334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House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71" y="1619556"/>
            <a:ext cx="1477587" cy="12397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Recruiting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871" y="3159351"/>
            <a:ext cx="1477587" cy="20043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444" y="5556251"/>
            <a:ext cx="1477587" cy="1022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Skill Development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1630840" y="2105820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5-Point Star 26"/>
          <p:cNvSpPr/>
          <p:nvPr/>
        </p:nvSpPr>
        <p:spPr>
          <a:xfrm>
            <a:off x="1649153" y="3629866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5-Point Star 27"/>
          <p:cNvSpPr/>
          <p:nvPr/>
        </p:nvSpPr>
        <p:spPr>
          <a:xfrm>
            <a:off x="1653319" y="4313263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1631434" y="4990200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1631373" y="5676288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1630840" y="6138727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22280" y="2582355"/>
            <a:ext cx="604184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tabLst>
                <a:tab pos="969963" algn="ctr"/>
                <a:tab pos="2001838" algn="ctr"/>
                <a:tab pos="3090863" algn="ctr"/>
                <a:tab pos="3941763" algn="ctr"/>
                <a:tab pos="5313363" algn="ctr"/>
              </a:tabLs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-16                +1                  -6                  -12                  -3                  +3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38" y="199008"/>
            <a:ext cx="904614" cy="904614"/>
          </a:xfrm>
          <a:prstGeom prst="rect">
            <a:avLst/>
          </a:prstGeom>
        </p:spPr>
      </p:pic>
      <p:sp>
        <p:nvSpPr>
          <p:cNvPr id="33" name="5-Point Star 28">
            <a:extLst>
              <a:ext uri="{FF2B5EF4-FFF2-40B4-BE49-F238E27FC236}">
                <a16:creationId xmlns:a16="http://schemas.microsoft.com/office/drawing/2014/main" id="{D47FC5DF-0E93-4F34-B854-AE7D08C35648}"/>
              </a:ext>
            </a:extLst>
          </p:cNvPr>
          <p:cNvSpPr/>
          <p:nvPr/>
        </p:nvSpPr>
        <p:spPr>
          <a:xfrm>
            <a:off x="1630840" y="4751469"/>
            <a:ext cx="182880" cy="1828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43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3501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741863" algn="l"/>
              </a:tabLst>
            </a:pPr>
            <a:r>
              <a:rPr lang="en-US" b="1" dirty="0"/>
              <a:t>2021-2022 Initiatives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House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52" y="204489"/>
            <a:ext cx="898346" cy="898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A6036-702F-458D-A2CE-FCA055C42788}"/>
              </a:ext>
            </a:extLst>
          </p:cNvPr>
          <p:cNvSpPr txBox="1"/>
          <p:nvPr/>
        </p:nvSpPr>
        <p:spPr>
          <a:xfrm>
            <a:off x="377952" y="1874560"/>
            <a:ext cx="8537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Grow The Game – Grass Roots Recruiting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Goal of 500 kids for 2021-2022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Formation of Recruiting Committee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Goalie Recruitment and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the work to find and train new goalies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Focused Skill Training - MEGA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Coach Training – Coach the Coaches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Reformat Coaches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Work with Skills Committee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Coach Clinics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861127-0B30-498A-9249-2A8D0AA98351}"/>
              </a:ext>
            </a:extLst>
          </p:cNvPr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BC6C3B0-B236-4734-BE20-96723C4F7C26}"/>
              </a:ext>
            </a:extLst>
          </p:cNvPr>
          <p:cNvSpPr/>
          <p:nvPr/>
        </p:nvSpPr>
        <p:spPr>
          <a:xfrm>
            <a:off x="258192" y="4349277"/>
            <a:ext cx="6794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741863" algn="l"/>
              </a:tabLst>
            </a:pPr>
            <a:r>
              <a:rPr lang="en-US" sz="4000" b="1" dirty="0"/>
              <a:t>Thank you for a Great Season!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A2794-37E0-4D4B-B1F7-C94012D27785}"/>
              </a:ext>
            </a:extLst>
          </p:cNvPr>
          <p:cNvSpPr txBox="1"/>
          <p:nvPr/>
        </p:nvSpPr>
        <p:spPr>
          <a:xfrm>
            <a:off x="377952" y="5257800"/>
            <a:ext cx="2969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13 House Committee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257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44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Parents!  </a:t>
            </a:r>
          </a:p>
        </p:txBody>
      </p:sp>
    </p:spTree>
    <p:extLst>
      <p:ext uri="{BB962C8B-B14F-4D97-AF65-F5344CB8AC3E}">
        <p14:creationId xmlns:p14="http://schemas.microsoft.com/office/powerpoint/2010/main" val="418097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Approval of 2020 Annual Minutes</a:t>
            </a:r>
            <a:endParaRPr lang="en-US" sz="28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48" y="5257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Margenau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Skills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87" y="4876799"/>
            <a:ext cx="1673225" cy="16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95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Skills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7997952" cy="50292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Mission: Provide the Guidance to Develop Hockey Player to Reach their Full Potential</a:t>
            </a:r>
          </a:p>
          <a:p>
            <a:pPr lvl="1"/>
            <a:r>
              <a:rPr lang="en-US" sz="2800" dirty="0"/>
              <a:t>Skills Travel Committee </a:t>
            </a:r>
          </a:p>
          <a:p>
            <a:pPr lvl="2"/>
            <a:r>
              <a:rPr lang="en-US" sz="2600" dirty="0"/>
              <a:t>VP – Matt Margenau</a:t>
            </a:r>
          </a:p>
          <a:p>
            <a:pPr lvl="2"/>
            <a:r>
              <a:rPr lang="en-US" sz="2600" dirty="0"/>
              <a:t>Coaching Director – Andy Hedlund</a:t>
            </a:r>
          </a:p>
          <a:p>
            <a:pPr lvl="2"/>
            <a:r>
              <a:rPr lang="en-US" sz="2600" dirty="0"/>
              <a:t> Level Directors 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Erik </a:t>
            </a:r>
            <a:r>
              <a:rPr lang="en-US" sz="2600" dirty="0" err="1"/>
              <a:t>Kukkonen</a:t>
            </a:r>
            <a:r>
              <a:rPr lang="en-US" sz="2600" dirty="0"/>
              <a:t> – Squirts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Jay </a:t>
            </a:r>
            <a:r>
              <a:rPr lang="en-US" sz="2600" dirty="0" err="1"/>
              <a:t>Picconatto</a:t>
            </a:r>
            <a:r>
              <a:rPr lang="en-US" sz="2600" dirty="0"/>
              <a:t> – Pee Wee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Tyler Martin - Bantams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Andy Beissel – Girls Skills Director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Aric </a:t>
            </a:r>
            <a:r>
              <a:rPr lang="en-US" sz="2600" dirty="0" err="1"/>
              <a:t>Stienessen</a:t>
            </a:r>
            <a:r>
              <a:rPr lang="en-US" sz="2600" dirty="0"/>
              <a:t>, Brad Albers, Charlie Graves, Joe Faust – Goalie Directors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On-Ice Skills Team (Coaches)</a:t>
            </a:r>
          </a:p>
          <a:p>
            <a:pPr marL="1143000" lvl="3" indent="0">
              <a:buNone/>
            </a:pPr>
            <a:endParaRPr lang="en-US" sz="1100" b="1" u="sng" dirty="0"/>
          </a:p>
          <a:p>
            <a:pPr lvl="2"/>
            <a:r>
              <a:rPr lang="en-US" sz="2600" dirty="0"/>
              <a:t>Involved in the following: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Player Development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Coaching Selection and Development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Tryouts</a:t>
            </a:r>
          </a:p>
          <a:p>
            <a:pPr lvl="3">
              <a:buClr>
                <a:schemeClr val="accent1"/>
              </a:buClr>
            </a:pPr>
            <a:r>
              <a:rPr lang="en-US" sz="2600" dirty="0"/>
              <a:t>Special Projects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7992"/>
            <a:ext cx="1219200" cy="1219200"/>
          </a:xfrm>
        </p:spPr>
      </p:pic>
    </p:spTree>
    <p:extLst>
      <p:ext uri="{BB962C8B-B14F-4D97-AF65-F5344CB8AC3E}">
        <p14:creationId xmlns:p14="http://schemas.microsoft.com/office/powerpoint/2010/main" val="2299670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Skills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308848" cy="5334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800" dirty="0"/>
              <a:t>2020-2021 Recap</a:t>
            </a:r>
          </a:p>
          <a:p>
            <a:pPr marL="114300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dirty="0"/>
              <a:t>Player Development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lvl="2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Weekly On and Off Ice Skills Session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Players Club – 30 players complete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Fall Camp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Focus On Ice – Body Contact, </a:t>
            </a:r>
            <a:r>
              <a:rPr lang="en-US" sz="2000" b="1" dirty="0"/>
              <a:t>Skating</a:t>
            </a:r>
            <a:r>
              <a:rPr lang="en-US" sz="2000" dirty="0"/>
              <a:t>, Position Specific, Small Area Games, Puck Handling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 err="1"/>
              <a:t>BeFit</a:t>
            </a:r>
            <a:r>
              <a:rPr lang="en-US" sz="2000" dirty="0"/>
              <a:t> (Zoom Calls – Mixed Feedback) and Velocity (Partial Season)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Goalie Training Session and Practice Consults (New Partner – Map)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Skates – Alex Skates – Hybrid Leaning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Season N1</a:t>
            </a:r>
            <a:endParaRPr lang="en-US" sz="20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Coaching Development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Pre-Season Meeting and House Skills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Coach Feedback		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Resources – Hockey Share, </a:t>
            </a:r>
            <a:r>
              <a:rPr lang="en-US" sz="2000" dirty="0" err="1"/>
              <a:t>Youtube</a:t>
            </a:r>
            <a:r>
              <a:rPr lang="en-US" sz="2000" dirty="0"/>
              <a:t> Channel, Instagram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Coach Selection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Clr>
                <a:schemeClr val="accent2"/>
              </a:buClr>
            </a:pPr>
            <a:endParaRPr lang="en-US" sz="2000" dirty="0"/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95300"/>
            <a:ext cx="1752600" cy="1752600"/>
          </a:xfrm>
        </p:spPr>
      </p:pic>
    </p:spTree>
    <p:extLst>
      <p:ext uri="{BB962C8B-B14F-4D97-AF65-F5344CB8AC3E}">
        <p14:creationId xmlns:p14="http://schemas.microsoft.com/office/powerpoint/2010/main" val="2525120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Skills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308848" cy="53340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800" dirty="0"/>
              <a:t>2021-2022 Outlook</a:t>
            </a:r>
          </a:p>
          <a:p>
            <a:pPr marL="571500" lvl="1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2000" dirty="0"/>
              <a:t>Player Development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8700" lvl="2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Continue Weekly On and Off Ice Skills Session with Skills Team and N1 and Velocity Partners</a:t>
            </a:r>
          </a:p>
          <a:p>
            <a:pPr marL="1028700" lvl="2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Players Club </a:t>
            </a:r>
          </a:p>
          <a:p>
            <a:pPr marL="1028700" lvl="2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Fall Camp</a:t>
            </a:r>
          </a:p>
          <a:p>
            <a:pPr marL="1028700" lvl="2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Continue Map Partnership</a:t>
            </a:r>
          </a:p>
          <a:p>
            <a:pPr marL="1028700" lvl="2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Off Ice Culture – Re-inforce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Dryland Work-Outs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Pre-Practice Routines</a:t>
            </a:r>
          </a:p>
          <a:p>
            <a:pPr marL="1485900" lvl="3" indent="-342900">
              <a:spcBef>
                <a:spcPts val="5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Zoom Call Workouts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Outdoor Ice – House Ownership – Rink Rat Friday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Skates – Skating or Stickhandling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House Ice Touches – Mariucci/Ridder/BP – Player Skills Clinics (Puck Handling/Shooting/Passing)</a:t>
            </a:r>
          </a:p>
          <a:p>
            <a:pPr marL="1028700" lvl="2" indent="-3429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/>
              <a:t>Goalie Clinics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Coaching Development – Leaning towards house program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Collaboration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Kick Off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Monthly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House Skills Team (Empowered Energy and Ownership)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Observed Practice Structure (Bi-Weekly Nov/Dec and Monthly Jan/Feb)		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Morning Coaches Clinics (Skating/Puck Control/Small Area Games)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Director Monthly 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Hockey Habit Communications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Coach/Skills Survey Feedback </a:t>
            </a:r>
            <a:r>
              <a:rPr lang="en-US" sz="2000"/>
              <a:t>(Conduct/N1)</a:t>
            </a:r>
            <a:endParaRPr lang="en-US" sz="2000" dirty="0"/>
          </a:p>
          <a:p>
            <a:pPr lvl="1"/>
            <a:endParaRPr lang="en-US" sz="2000" dirty="0"/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1066800" cy="1066800"/>
          </a:xfrm>
        </p:spPr>
      </p:pic>
    </p:spTree>
    <p:extLst>
      <p:ext uri="{BB962C8B-B14F-4D97-AF65-F5344CB8AC3E}">
        <p14:creationId xmlns:p14="http://schemas.microsoft.com/office/powerpoint/2010/main" val="57306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228600"/>
            <a:ext cx="8689848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 For a Successful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552" y="1447800"/>
            <a:ext cx="8153400" cy="5410200"/>
          </a:xfrm>
        </p:spPr>
        <p:txBody>
          <a:bodyPr>
            <a:noAutofit/>
          </a:bodyPr>
          <a:lstStyle/>
          <a:p>
            <a:r>
              <a:rPr lang="en-US" sz="2400" b="1" dirty="0"/>
              <a:t>Skills Practice Team</a:t>
            </a:r>
          </a:p>
          <a:p>
            <a:r>
              <a:rPr lang="en-US" sz="3000" b="1" dirty="0"/>
              <a:t>Travel Coaches</a:t>
            </a:r>
            <a:r>
              <a:rPr lang="en-US" sz="2200" dirty="0"/>
              <a:t>  </a:t>
            </a:r>
          </a:p>
          <a:p>
            <a:r>
              <a:rPr lang="en-US" sz="2400" b="1" dirty="0"/>
              <a:t>Managers &amp; Registrars</a:t>
            </a:r>
          </a:p>
          <a:p>
            <a:r>
              <a:rPr lang="en-US" sz="2400" b="1" dirty="0"/>
              <a:t>On and Off-Ice Trainers</a:t>
            </a:r>
          </a:p>
        </p:txBody>
      </p:sp>
    </p:spTree>
    <p:extLst>
      <p:ext uri="{BB962C8B-B14F-4D97-AF65-F5344CB8AC3E}">
        <p14:creationId xmlns:p14="http://schemas.microsoft.com/office/powerpoint/2010/main" val="2267121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5007665"/>
            <a:ext cx="6934200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2021 State Teams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2413000" y="6019800"/>
            <a:ext cx="6705600" cy="716037"/>
          </a:xfrm>
        </p:spPr>
        <p:txBody>
          <a:bodyPr>
            <a:noAutofit/>
          </a:bodyPr>
          <a:lstStyle/>
          <a:p>
            <a:r>
              <a:rPr lang="en-US" sz="2000" dirty="0"/>
              <a:t>Jr. Gold A, Jr. Gold U16, U15A, U15B Black, U15B, Bantam AA, Bantam B1 Black, PWAA, PWB1 Black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7865"/>
            <a:ext cx="6477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Colin Steen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VP Boys Traveling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4" y="4568824"/>
            <a:ext cx="1984375" cy="1984375"/>
          </a:xfrm>
          <a:prstGeom prst="rect">
            <a:avLst/>
          </a:prstGeom>
        </p:spPr>
      </p:pic>
      <p:pic>
        <p:nvPicPr>
          <p:cNvPr id="1026" name="Picture 2" descr="May be an image of 20 people and people standing">
            <a:extLst>
              <a:ext uri="{FF2B5EF4-FFF2-40B4-BE49-F238E27FC236}">
                <a16:creationId xmlns:a16="http://schemas.microsoft.com/office/drawing/2014/main" id="{93432CA9-5E80-4454-9B25-B2F5DC02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3992165"/>
            <a:ext cx="3160713" cy="23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12 people, people standing and indoor">
            <a:extLst>
              <a:ext uri="{FF2B5EF4-FFF2-40B4-BE49-F238E27FC236}">
                <a16:creationId xmlns:a16="http://schemas.microsoft.com/office/drawing/2014/main" id="{B6AFDD6D-8AE8-4AFF-AB67-808370CD4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56" y="2706658"/>
            <a:ext cx="3160713" cy="23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22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Boys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Travel Committee </a:t>
            </a:r>
          </a:p>
          <a:p>
            <a:pPr lvl="2"/>
            <a:r>
              <a:rPr lang="en-US" sz="2500" dirty="0"/>
              <a:t>Level Directors – Bret Caywood/Squirts, Rich Dean/Peewees, Brian LaFleur/Bantams, Dave Margenau/Jr Gold</a:t>
            </a:r>
            <a:endParaRPr lang="en-US" sz="2500" b="1" u="sng" dirty="0"/>
          </a:p>
          <a:p>
            <a:pPr marL="365760" lvl="1" indent="0">
              <a:buNone/>
            </a:pP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724400"/>
            <a:ext cx="1905000" cy="1905000"/>
          </a:xfr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C37105-1655-E443-9FE8-2B6C341FC19E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3639278"/>
          <a:ext cx="2898648" cy="2733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78720">
                  <a:extLst>
                    <a:ext uri="{9D8B030D-6E8A-4147-A177-3AD203B41FA5}">
                      <a16:colId xmlns:a16="http://schemas.microsoft.com/office/drawing/2014/main" val="2928719316"/>
                    </a:ext>
                  </a:extLst>
                </a:gridCol>
                <a:gridCol w="953712">
                  <a:extLst>
                    <a:ext uri="{9D8B030D-6E8A-4147-A177-3AD203B41FA5}">
                      <a16:colId xmlns:a16="http://schemas.microsoft.com/office/drawing/2014/main" val="170470632"/>
                    </a:ext>
                  </a:extLst>
                </a:gridCol>
                <a:gridCol w="966216">
                  <a:extLst>
                    <a:ext uri="{9D8B030D-6E8A-4147-A177-3AD203B41FA5}">
                      <a16:colId xmlns:a16="http://schemas.microsoft.com/office/drawing/2014/main" val="2942382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 of Players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 of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71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Squirts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156 (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4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PeeWees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146 (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↓12)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 (-1)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1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Bantams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135 (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↑21)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 (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 2)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92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Junior Gold/JG16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 (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↓13)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1)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70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470 (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31(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↑1)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25323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067549-7736-504B-860B-959F79A8080D}"/>
              </a:ext>
            </a:extLst>
          </p:cNvPr>
          <p:cNvSpPr/>
          <p:nvPr/>
        </p:nvSpPr>
        <p:spPr>
          <a:xfrm>
            <a:off x="3886200" y="3695657"/>
            <a:ext cx="3200400" cy="2036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b="1" i="1" dirty="0"/>
              <a:t>Goals for 2020-2021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Conduct a safe tryout process and keep the teams playing hockey!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Emphasize player/parent code of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Continue building on the Junior Gold program</a:t>
            </a:r>
          </a:p>
        </p:txBody>
      </p:sp>
    </p:spTree>
    <p:extLst>
      <p:ext uri="{BB962C8B-B14F-4D97-AF65-F5344CB8AC3E}">
        <p14:creationId xmlns:p14="http://schemas.microsoft.com/office/powerpoint/2010/main" val="1656924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Boys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Re-cap of the 2020-2021 season</a:t>
            </a:r>
          </a:p>
          <a:p>
            <a:pPr lvl="2"/>
            <a:r>
              <a:rPr lang="en-US" sz="1600" dirty="0"/>
              <a:t>Continued success at all levels of play this season </a:t>
            </a:r>
          </a:p>
          <a:p>
            <a:pPr lvl="3"/>
            <a:r>
              <a:rPr lang="en-US" sz="1200" dirty="0"/>
              <a:t>BT B2 teams finished #1 and #2 in districts; Squirt B1 finished #1 and #2 and won season tourneys</a:t>
            </a:r>
          </a:p>
          <a:p>
            <a:pPr lvl="3"/>
            <a:r>
              <a:rPr lang="en-US" sz="1200" dirty="0"/>
              <a:t>PW B2 finished first and third in </a:t>
            </a:r>
            <a:r>
              <a:rPr lang="en-US" sz="1200" dirty="0" err="1"/>
              <a:t>distrct</a:t>
            </a:r>
            <a:r>
              <a:rPr lang="en-US" sz="1200" dirty="0"/>
              <a:t> tourney; Squirt C finished first and third in district tourneys </a:t>
            </a:r>
          </a:p>
          <a:p>
            <a:pPr lvl="2"/>
            <a:r>
              <a:rPr lang="en-US" sz="1600" dirty="0"/>
              <a:t>Code of conduct issues dramatically reduced vs. prior season</a:t>
            </a:r>
          </a:p>
          <a:p>
            <a:pPr lvl="2"/>
            <a:r>
              <a:rPr lang="en-US" sz="1600" dirty="0"/>
              <a:t>Multiple Region/State qualifiers – four teams in the state tournament finals!</a:t>
            </a:r>
          </a:p>
          <a:p>
            <a:pPr marL="685800" lvl="2" indent="0">
              <a:buNone/>
            </a:pPr>
            <a:endParaRPr lang="en-US" sz="1800" dirty="0"/>
          </a:p>
          <a:p>
            <a:pPr marL="365760" lvl="1" indent="0">
              <a:buNone/>
            </a:pPr>
            <a:endParaRPr 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4572000"/>
            <a:ext cx="1752600" cy="1752600"/>
          </a:xfr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877D34-4F4B-4B4F-9F5F-09A9391CD3CB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3581400"/>
          <a:ext cx="5410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19390006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62648841"/>
                    </a:ext>
                  </a:extLst>
                </a:gridCol>
              </a:tblGrid>
              <a:tr h="268863">
                <a:tc>
                  <a:txBody>
                    <a:bodyPr/>
                    <a:lstStyle/>
                    <a:p>
                      <a:r>
                        <a:rPr lang="en-US" sz="1400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376245"/>
                  </a:ext>
                </a:extLst>
              </a:tr>
              <a:tr h="266391">
                <a:tc>
                  <a:txBody>
                    <a:bodyPr/>
                    <a:lstStyle/>
                    <a:p>
                      <a:r>
                        <a:rPr lang="en-US" sz="1400" dirty="0"/>
                        <a:t>Peewee B1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Qualifier, Region Winner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173391"/>
                  </a:ext>
                </a:extLst>
              </a:tr>
              <a:tr h="266391">
                <a:tc>
                  <a:txBody>
                    <a:bodyPr/>
                    <a:lstStyle/>
                    <a:p>
                      <a:r>
                        <a:rPr lang="en-US" sz="1400" dirty="0"/>
                        <a:t>Peewee B1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Region Qualifier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66187"/>
                  </a:ext>
                </a:extLst>
              </a:tr>
              <a:tr h="266391">
                <a:tc>
                  <a:txBody>
                    <a:bodyPr/>
                    <a:lstStyle/>
                    <a:p>
                      <a:r>
                        <a:rPr lang="en-US" sz="1400" dirty="0"/>
                        <a:t>Peewee 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Place, Region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0936"/>
                  </a:ext>
                </a:extLst>
              </a:tr>
              <a:tr h="266391">
                <a:tc>
                  <a:txBody>
                    <a:bodyPr/>
                    <a:lstStyle/>
                    <a:p>
                      <a:r>
                        <a:rPr lang="en-US" sz="1400" dirty="0"/>
                        <a:t>Bantam B1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Qualifier, Region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84782"/>
                  </a:ext>
                </a:extLst>
              </a:tr>
              <a:tr h="266391">
                <a:tc>
                  <a:txBody>
                    <a:bodyPr/>
                    <a:lstStyle/>
                    <a:p>
                      <a:r>
                        <a:rPr lang="en-US" sz="1400" dirty="0"/>
                        <a:t>Bantam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Region Qualifier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458149"/>
                  </a:ext>
                </a:extLst>
              </a:tr>
              <a:tr h="266391">
                <a:tc>
                  <a:txBody>
                    <a:bodyPr/>
                    <a:lstStyle/>
                    <a:p>
                      <a:r>
                        <a:rPr lang="en-US" sz="1400" dirty="0"/>
                        <a:t>Bantam 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Place, Region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238362"/>
                  </a:ext>
                </a:extLst>
              </a:tr>
              <a:tr h="266391">
                <a:tc>
                  <a:txBody>
                    <a:bodyPr/>
                    <a:lstStyle/>
                    <a:p>
                      <a:r>
                        <a:rPr lang="en-US" sz="1400" dirty="0"/>
                        <a:t>Junior Gold U16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CHAMPS!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03723"/>
                  </a:ext>
                </a:extLst>
              </a:tr>
              <a:tr h="266391">
                <a:tc>
                  <a:txBody>
                    <a:bodyPr/>
                    <a:lstStyle/>
                    <a:p>
                      <a:r>
                        <a:rPr lang="en-US" sz="1400" dirty="0"/>
                        <a:t>Junior Gold B Crimson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CHAMPS!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57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875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 Boys Traveling Report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676400"/>
            <a:ext cx="7951304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A Look Ahead to the 2021-2022 Season</a:t>
            </a:r>
            <a:endParaRPr lang="en-US" sz="2400" b="1" u="sng" dirty="0"/>
          </a:p>
          <a:p>
            <a:pPr lvl="2"/>
            <a:r>
              <a:rPr lang="en-US" sz="2000" dirty="0"/>
              <a:t>Focus on ensuring our teams have a full successful hockey season; focusing on strong processes</a:t>
            </a:r>
          </a:p>
          <a:p>
            <a:pPr lvl="2"/>
            <a:r>
              <a:rPr lang="en-US" sz="2000" dirty="0"/>
              <a:t>Continue to work closely with the Skills committee on tryouts, coach development and team formation</a:t>
            </a:r>
          </a:p>
          <a:p>
            <a:pPr lvl="2"/>
            <a:r>
              <a:rPr lang="en-US" sz="2000" dirty="0"/>
              <a:t>Building on the success of the Junior Gold program in 2021</a:t>
            </a:r>
          </a:p>
          <a:p>
            <a:pPr lvl="3"/>
            <a:r>
              <a:rPr lang="en-US" sz="1800" dirty="0"/>
              <a:t>Feedback has been great, how do we ensure we have enough players (goalies) for future </a:t>
            </a:r>
          </a:p>
          <a:p>
            <a:pPr lvl="3"/>
            <a:r>
              <a:rPr lang="en-US" sz="1800" dirty="0"/>
              <a:t>Continue partnership with high school coaches</a:t>
            </a:r>
          </a:p>
          <a:p>
            <a:pPr lvl="2"/>
            <a:r>
              <a:rPr lang="en-US" sz="2000" dirty="0"/>
              <a:t>Coach/Parent/Player Code of Conduct enforcement</a:t>
            </a:r>
          </a:p>
          <a:p>
            <a:pPr lvl="3"/>
            <a:r>
              <a:rPr lang="en-US" sz="1800" dirty="0"/>
              <a:t>Respect the game, the coaches, teammates, and</a:t>
            </a:r>
          </a:p>
          <a:p>
            <a:pPr marL="1143000" lvl="3" indent="0">
              <a:buNone/>
            </a:pPr>
            <a:r>
              <a:rPr lang="en-US" sz="1800" dirty="0"/>
              <a:t>officials will continue to be a core message</a:t>
            </a:r>
          </a:p>
          <a:p>
            <a:pPr lvl="2"/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00600"/>
            <a:ext cx="1881809" cy="1881809"/>
          </a:xfrm>
        </p:spPr>
      </p:pic>
      <p:sp>
        <p:nvSpPr>
          <p:cNvPr id="4" name="TextBox 3"/>
          <p:cNvSpPr txBox="1"/>
          <p:nvPr/>
        </p:nvSpPr>
        <p:spPr>
          <a:xfrm>
            <a:off x="612648" y="5972145"/>
            <a:ext cx="62453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i="1" dirty="0"/>
              <a:t>Transparency and openness underpins our actions</a:t>
            </a:r>
          </a:p>
        </p:txBody>
      </p:sp>
    </p:spTree>
    <p:extLst>
      <p:ext uri="{BB962C8B-B14F-4D97-AF65-F5344CB8AC3E}">
        <p14:creationId xmlns:p14="http://schemas.microsoft.com/office/powerpoint/2010/main" val="62754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Report by </a:t>
            </a:r>
            <a:r>
              <a:rPr lang="en-US" sz="2800" dirty="0" err="1"/>
              <a:t>Covid</a:t>
            </a:r>
            <a:r>
              <a:rPr lang="en-US" sz="2800" dirty="0"/>
              <a:t> Safety Officers</a:t>
            </a:r>
          </a:p>
          <a:p>
            <a:pPr lvl="1"/>
            <a:r>
              <a:rPr lang="en-US" sz="2800" dirty="0"/>
              <a:t>Treasurer’s Report</a:t>
            </a:r>
          </a:p>
          <a:p>
            <a:pPr lvl="1"/>
            <a:r>
              <a:rPr lang="en-US" sz="2800" dirty="0"/>
              <a:t>Secretary’s Report</a:t>
            </a:r>
          </a:p>
          <a:p>
            <a:pPr lvl="1"/>
            <a:r>
              <a:rPr lang="en-US" sz="2800" dirty="0"/>
              <a:t>Girls Traveling Report</a:t>
            </a:r>
          </a:p>
          <a:p>
            <a:pPr lvl="1"/>
            <a:r>
              <a:rPr lang="en-US" sz="2800" dirty="0"/>
              <a:t>House Report</a:t>
            </a:r>
          </a:p>
          <a:p>
            <a:pPr lvl="1"/>
            <a:r>
              <a:rPr lang="en-US" sz="2800" dirty="0"/>
              <a:t>Skills Report</a:t>
            </a:r>
          </a:p>
          <a:p>
            <a:pPr lvl="1"/>
            <a:r>
              <a:rPr lang="en-US" sz="2800" dirty="0"/>
              <a:t>Boys Traveling Report</a:t>
            </a:r>
          </a:p>
          <a:p>
            <a:pPr lvl="1"/>
            <a:r>
              <a:rPr lang="en-US" sz="2800" dirty="0"/>
              <a:t>President’s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48" y="5257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 Reiter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President’s Report</a:t>
            </a:r>
          </a:p>
        </p:txBody>
      </p:sp>
    </p:spTree>
    <p:extLst>
      <p:ext uri="{BB962C8B-B14F-4D97-AF65-F5344CB8AC3E}">
        <p14:creationId xmlns:p14="http://schemas.microsoft.com/office/powerpoint/2010/main" val="3583887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President’s Report – Year in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sz="4000" b="1" dirty="0"/>
              <a:t>Long-time volunteers</a:t>
            </a:r>
          </a:p>
          <a:p>
            <a:pPr lvl="1"/>
            <a:r>
              <a:rPr lang="en-US" sz="3200" b="1" dirty="0"/>
              <a:t>Erik Kukkonen</a:t>
            </a:r>
          </a:p>
          <a:p>
            <a:pPr lvl="1"/>
            <a:r>
              <a:rPr lang="en-US" sz="3200" b="1" dirty="0"/>
              <a:t>Bret Caywood</a:t>
            </a:r>
          </a:p>
          <a:p>
            <a:pPr lvl="1"/>
            <a:r>
              <a:rPr lang="en-US" sz="3200" b="1" dirty="0"/>
              <a:t>Rochelle Giuliani</a:t>
            </a:r>
          </a:p>
          <a:p>
            <a:pPr lvl="1"/>
            <a:r>
              <a:rPr lang="en-US" sz="3200" b="1" dirty="0"/>
              <a:t>Harry Kennedy</a:t>
            </a:r>
          </a:p>
          <a:p>
            <a:pPr lvl="1"/>
            <a:r>
              <a:rPr lang="en-US" sz="3200" b="1" dirty="0"/>
              <a:t>Dan Lindberg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59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President’s Report – Year in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sz="4000" b="1" dirty="0"/>
              <a:t>2020-2021 Season</a:t>
            </a:r>
          </a:p>
          <a:p>
            <a:pPr lvl="1"/>
            <a:r>
              <a:rPr lang="en-US" sz="2800" b="1" dirty="0"/>
              <a:t>What a year…Thank you to Players, Parents, Coaches, Board Members, Exec Committee, Josh + Anna Mueller, Volunteers</a:t>
            </a:r>
          </a:p>
          <a:p>
            <a:pPr lvl="1"/>
            <a:r>
              <a:rPr lang="en-US" sz="2800" b="1" dirty="0"/>
              <a:t>It took a village!</a:t>
            </a:r>
          </a:p>
          <a:p>
            <a:pPr lvl="1"/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97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President’s Report – Year in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/>
          </a:bodyPr>
          <a:lstStyle/>
          <a:p>
            <a:r>
              <a:rPr lang="en-US" sz="3500" b="1" dirty="0"/>
              <a:t>Member Survey</a:t>
            </a:r>
          </a:p>
          <a:p>
            <a:pPr lvl="1"/>
            <a:r>
              <a:rPr lang="en-US" sz="2800" b="1" dirty="0"/>
              <a:t>Thank you OMGHA members for the feedback</a:t>
            </a:r>
          </a:p>
          <a:p>
            <a:pPr lvl="1"/>
            <a:r>
              <a:rPr lang="en-US" sz="2800" b="1" dirty="0"/>
              <a:t>Themes are present throughout OMGHA’s 2021-2022 focuses.  Overall, feedback was extremely positive</a:t>
            </a:r>
          </a:p>
          <a:p>
            <a:pPr marL="365760" lvl="1" indent="0">
              <a:buNone/>
            </a:pPr>
            <a:r>
              <a:rPr lang="en-US" sz="2400" b="1" dirty="0"/>
              <a:t>+ Navigating COVID</a:t>
            </a:r>
          </a:p>
          <a:p>
            <a:pPr marL="365760" lvl="1" indent="0">
              <a:buNone/>
            </a:pPr>
            <a:r>
              <a:rPr lang="en-US" sz="2400" b="1" dirty="0"/>
              <a:t>+ House and JRG programs</a:t>
            </a:r>
          </a:p>
          <a:p>
            <a:pPr marL="365760" lvl="1" indent="0">
              <a:buNone/>
            </a:pPr>
            <a:r>
              <a:rPr lang="en-US" sz="2400" b="1" dirty="0"/>
              <a:t>+ Player Development</a:t>
            </a:r>
          </a:p>
          <a:p>
            <a:pPr marL="365760" lvl="1" indent="0">
              <a:buNone/>
            </a:pPr>
            <a:r>
              <a:rPr lang="en-US" sz="2400" b="1" dirty="0"/>
              <a:t>+ Communication + Transparency </a:t>
            </a:r>
          </a:p>
          <a:p>
            <a:pPr marL="365760" lvl="1" indent="0">
              <a:buNone/>
            </a:pPr>
            <a:r>
              <a:rPr lang="en-US" sz="2400" b="1" dirty="0"/>
              <a:t>- Coach behavior + Coach selection + Coach development</a:t>
            </a:r>
          </a:p>
          <a:p>
            <a:pPr marL="365760" lvl="1" indent="0">
              <a:buNone/>
            </a:pPr>
            <a:r>
              <a:rPr lang="en-US" sz="2400" b="1" dirty="0"/>
              <a:t>- OMGHA’s reaction to survey results</a:t>
            </a:r>
          </a:p>
          <a:p>
            <a:pPr marL="365760" lvl="1" indent="0">
              <a:buNone/>
            </a:pPr>
            <a:r>
              <a:rPr lang="en-US" sz="2400" b="1" dirty="0"/>
              <a:t>- Code of Conduct + Parent/Player/Coach behavior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0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Report – Year in review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OMGHA’s notable successes</a:t>
            </a:r>
          </a:p>
          <a:p>
            <a:pPr lvl="1"/>
            <a:r>
              <a:rPr lang="en-US" sz="6400" dirty="0"/>
              <a:t>Financial Discipline</a:t>
            </a:r>
          </a:p>
          <a:p>
            <a:pPr lvl="1"/>
            <a:r>
              <a:rPr lang="en-US" sz="6400" dirty="0"/>
              <a:t>COVID + player safety management</a:t>
            </a:r>
          </a:p>
          <a:p>
            <a:pPr lvl="1"/>
            <a:r>
              <a:rPr lang="en-US" sz="6400" dirty="0"/>
              <a:t>OMGHA leadership and engagement at all levels</a:t>
            </a:r>
          </a:p>
          <a:p>
            <a:pPr lvl="1"/>
            <a:r>
              <a:rPr lang="en-US" sz="6400" dirty="0"/>
              <a:t>Player retention</a:t>
            </a:r>
          </a:p>
          <a:p>
            <a:pPr lvl="1"/>
            <a:r>
              <a:rPr lang="en-US" sz="6400" dirty="0"/>
              <a:t>Skill Development</a:t>
            </a:r>
          </a:p>
          <a:p>
            <a:pPr lvl="1"/>
            <a:r>
              <a:rPr lang="en-US" sz="6400" dirty="0"/>
              <a:t>Communication + transparency</a:t>
            </a:r>
          </a:p>
          <a:p>
            <a:pPr lvl="1"/>
            <a:r>
              <a:rPr lang="en-US" sz="6400" dirty="0"/>
              <a:t>Partnerships with City, School, Core Partners and Rinks</a:t>
            </a:r>
          </a:p>
          <a:p>
            <a:pPr lvl="1"/>
            <a:r>
              <a:rPr lang="en-US" sz="6400" dirty="0"/>
              <a:t>Competitive balance of teams across levels</a:t>
            </a:r>
          </a:p>
          <a:p>
            <a:pPr lvl="2"/>
            <a:r>
              <a:rPr lang="en-US" sz="6100" dirty="0"/>
              <a:t>9 Teams to State</a:t>
            </a:r>
          </a:p>
          <a:p>
            <a:pPr lvl="2"/>
            <a:r>
              <a:rPr lang="en-US" sz="6100" dirty="0"/>
              <a:t>11 D3 league champions</a:t>
            </a:r>
          </a:p>
          <a:p>
            <a:pPr lvl="2"/>
            <a:r>
              <a:rPr lang="en-US" sz="6100" dirty="0"/>
              <a:t>14 D3 tournament champions</a:t>
            </a:r>
          </a:p>
          <a:p>
            <a:pPr lvl="1"/>
            <a:r>
              <a:rPr lang="en-US" sz="6400" dirty="0"/>
              <a:t>Junior Gold Program</a:t>
            </a:r>
          </a:p>
          <a:p>
            <a:pPr lvl="1"/>
            <a:r>
              <a:rPr lang="en-US" sz="6400" dirty="0"/>
              <a:t>12 Girls traveling teams</a:t>
            </a:r>
            <a:endParaRPr lang="en-US" sz="7200" dirty="0"/>
          </a:p>
          <a:p>
            <a:pPr lvl="1"/>
            <a:endParaRPr lang="en-US" sz="7200" dirty="0"/>
          </a:p>
          <a:p>
            <a:pPr lvl="1"/>
            <a:endParaRPr lang="en-US" sz="7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3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Report – Looking ahead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4876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b="1" dirty="0"/>
          </a:p>
          <a:p>
            <a:r>
              <a:rPr lang="en-US" sz="7200" b="1" dirty="0"/>
              <a:t>Good riddance COVID =&gt; Make OMGHA better than ever.  2021-2022 will be about executing a wide rage of initiatives.</a:t>
            </a:r>
          </a:p>
          <a:p>
            <a:pPr lvl="1"/>
            <a:r>
              <a:rPr lang="en-US" sz="6400" b="1" dirty="0"/>
              <a:t>Relaunch of Fall Skills camp, dryland, N1, Skill nights, practice to game ratios, Coach’s clinics, house culture, Goalie training</a:t>
            </a:r>
          </a:p>
          <a:p>
            <a:pPr lvl="1"/>
            <a:r>
              <a:rPr lang="en-US" sz="6400" b="1" dirty="0"/>
              <a:t>New jerseys + coach, player and parent apparel</a:t>
            </a:r>
          </a:p>
          <a:p>
            <a:pPr lvl="1"/>
            <a:r>
              <a:rPr lang="en-US" sz="6400" b="1" dirty="0"/>
              <a:t>Back to basics with </a:t>
            </a:r>
            <a:r>
              <a:rPr lang="en-US" sz="6400" b="1" dirty="0" err="1"/>
              <a:t>safesport</a:t>
            </a:r>
            <a:r>
              <a:rPr lang="en-US" sz="6400" b="1" dirty="0"/>
              <a:t>, PCA, skill development, baseline testing, Special Hockey</a:t>
            </a:r>
          </a:p>
          <a:p>
            <a:pPr lvl="1"/>
            <a:r>
              <a:rPr lang="en-US" sz="6400" b="1" dirty="0"/>
              <a:t>Retrenching and organizing board processes, focuses and responsibilities</a:t>
            </a:r>
            <a:endParaRPr lang="en-US" sz="6400" dirty="0"/>
          </a:p>
          <a:p>
            <a:r>
              <a:rPr lang="en-US" sz="7500" b="1" dirty="0"/>
              <a:t>Recruitment</a:t>
            </a:r>
          </a:p>
          <a:p>
            <a:r>
              <a:rPr lang="en-US" sz="7500" b="1" dirty="0"/>
              <a:t>OMGHA Culture =&gt; Pride, comradery, community, leaders in MN hockey, member involvement</a:t>
            </a:r>
            <a:endParaRPr lang="en-US" sz="7200" b="1" dirty="0"/>
          </a:p>
          <a:p>
            <a:r>
              <a:rPr lang="en-US" sz="7500" b="1" dirty="0"/>
              <a:t>Diversity and Inclusion</a:t>
            </a:r>
          </a:p>
          <a:p>
            <a:r>
              <a:rPr lang="en-US" sz="7500" b="1" dirty="0"/>
              <a:t>Sponsorships/Marketing</a:t>
            </a:r>
          </a:p>
          <a:p>
            <a:r>
              <a:rPr lang="en-US" sz="7500" b="1" dirty="0"/>
              <a:t>MGCC Improvements</a:t>
            </a:r>
          </a:p>
          <a:p>
            <a:r>
              <a:rPr lang="en-US" sz="7500" b="1" dirty="0"/>
              <a:t>Expanding board positions to enable increased focuses and improved execution</a:t>
            </a:r>
          </a:p>
          <a:p>
            <a:r>
              <a:rPr lang="en-US" sz="7500" b="1" dirty="0"/>
              <a:t>Recruit and Develop female coaches for our girls programs</a:t>
            </a:r>
          </a:p>
          <a:p>
            <a:r>
              <a:rPr lang="en-US" sz="7500" b="1" dirty="0"/>
              <a:t>Coach selection, development and investment</a:t>
            </a:r>
          </a:p>
          <a:p>
            <a:endParaRPr lang="en-US" sz="7500" b="1" dirty="0"/>
          </a:p>
          <a:p>
            <a:pPr marL="0" indent="0">
              <a:buNone/>
            </a:pPr>
            <a:endParaRPr lang="en-US" sz="7500" b="1" dirty="0"/>
          </a:p>
          <a:p>
            <a:pPr marL="365760" lvl="1" indent="0">
              <a:buNone/>
            </a:pPr>
            <a:endParaRPr lang="en-US" sz="6900" dirty="0"/>
          </a:p>
          <a:p>
            <a:pPr marL="365760" lvl="1" indent="0">
              <a:buNone/>
            </a:pPr>
            <a:endParaRPr lang="en-US" sz="7200" dirty="0"/>
          </a:p>
          <a:p>
            <a:pPr marL="365760" lvl="1" indent="0">
              <a:buNone/>
            </a:pPr>
            <a:r>
              <a:rPr lang="en-US" sz="7200" b="1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02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01346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3200" dirty="0"/>
              <a:t>Presentation of Election Results – presented by Election Committee </a:t>
            </a:r>
            <a:endParaRPr lang="en-US" sz="3200" b="1" u="sng" dirty="0"/>
          </a:p>
          <a:p>
            <a:pPr lvl="3"/>
            <a:r>
              <a:rPr lang="en-US" dirty="0"/>
              <a:t>President – Adam Reiter</a:t>
            </a:r>
          </a:p>
          <a:p>
            <a:pPr lvl="3"/>
            <a:r>
              <a:rPr lang="en-US" dirty="0"/>
              <a:t>VP Girls Traveling – Chad Wieneke</a:t>
            </a:r>
          </a:p>
          <a:p>
            <a:pPr lvl="3"/>
            <a:r>
              <a:rPr lang="en-US" dirty="0"/>
              <a:t>VP of House – Brian Grant</a:t>
            </a:r>
          </a:p>
          <a:p>
            <a:pPr lvl="3"/>
            <a:r>
              <a:rPr lang="en-US" dirty="0"/>
              <a:t>Asst. ACE Coordinator / Coaching Director – Andy Hedlund</a:t>
            </a:r>
          </a:p>
          <a:p>
            <a:pPr lvl="3"/>
            <a:r>
              <a:rPr lang="en-US" dirty="0"/>
              <a:t>Boys Level Directors – (3)- Lucas Ahlberg, Ryan Campbell, Rich Dean</a:t>
            </a:r>
          </a:p>
          <a:p>
            <a:pPr lvl="3"/>
            <a:r>
              <a:rPr lang="en-US" dirty="0"/>
              <a:t> Mite Director – Jason Rogowski</a:t>
            </a:r>
          </a:p>
          <a:p>
            <a:pPr lvl="3"/>
            <a:r>
              <a:rPr lang="en-US" dirty="0"/>
              <a:t>Girls Level Directors (1) – Mike Hueller</a:t>
            </a:r>
          </a:p>
          <a:p>
            <a:pPr lvl="3"/>
            <a:r>
              <a:rPr lang="en-US" dirty="0"/>
              <a:t>D3 Representative – Steve Fischer</a:t>
            </a:r>
          </a:p>
          <a:p>
            <a:pPr lvl="2"/>
            <a:r>
              <a:rPr lang="en-US" sz="3500" dirty="0"/>
              <a:t> Motion to Approve Election Results</a:t>
            </a:r>
            <a:endParaRPr lang="en-US" sz="3500" b="1" u="sng" dirty="0"/>
          </a:p>
          <a:p>
            <a:pPr lvl="2"/>
            <a:r>
              <a:rPr lang="en-US" sz="3500" b="1" dirty="0"/>
              <a:t> </a:t>
            </a:r>
            <a:r>
              <a:rPr lang="en-US" sz="3500" dirty="0"/>
              <a:t>Board of Directors Vote</a:t>
            </a:r>
            <a:r>
              <a:rPr lang="en-US" sz="3500" b="1" dirty="0"/>
              <a:t> 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2704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4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attending </a:t>
            </a:r>
          </a:p>
          <a:p>
            <a:r>
              <a:rPr lang="en-US"/>
              <a:t>the 2021 </a:t>
            </a:r>
            <a:r>
              <a:rPr lang="en-US" dirty="0"/>
              <a:t>OMGHA Annual Meeting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Meeting Adjourned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01346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3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 &amp; Anna Mueller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COVID Team Report</a:t>
            </a:r>
            <a:r>
              <a:rPr lang="en-US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00600"/>
            <a:ext cx="1749425" cy="17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Team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COVID Team</a:t>
            </a:r>
          </a:p>
          <a:p>
            <a:pPr lvl="1"/>
            <a:r>
              <a:rPr lang="en-US" sz="1700" dirty="0"/>
              <a:t>COVID Safety Officers-Josh &amp; Anna Mueller</a:t>
            </a:r>
          </a:p>
          <a:p>
            <a:pPr lvl="1"/>
            <a:r>
              <a:rPr lang="en-US" sz="1700" dirty="0"/>
              <a:t>3 COVID level leads-Heather Podgorski, Jen </a:t>
            </a:r>
            <a:r>
              <a:rPr lang="en-US" sz="1700" dirty="0" err="1"/>
              <a:t>Rainerson</a:t>
            </a:r>
            <a:r>
              <a:rPr lang="en-US" sz="1700" dirty="0"/>
              <a:t>, Heidi </a:t>
            </a:r>
            <a:r>
              <a:rPr lang="en-US" sz="1700" dirty="0" err="1"/>
              <a:t>Segedy</a:t>
            </a:r>
            <a:endParaRPr lang="en-US" sz="1700" dirty="0"/>
          </a:p>
          <a:p>
            <a:pPr lvl="1"/>
            <a:r>
              <a:rPr lang="en-US" sz="1700" dirty="0"/>
              <a:t>82 COVID team contacts</a:t>
            </a:r>
          </a:p>
          <a:p>
            <a:r>
              <a:rPr lang="en-US" sz="2000" dirty="0"/>
              <a:t>139 positive COVID 19 cases</a:t>
            </a:r>
          </a:p>
          <a:p>
            <a:pPr lvl="1"/>
            <a:r>
              <a:rPr lang="en-US" sz="1700" dirty="0"/>
              <a:t>61 players (44 travel) (33 pre pause, 14 during the pause, 14 after the pause)</a:t>
            </a:r>
          </a:p>
          <a:p>
            <a:pPr lvl="1"/>
            <a:r>
              <a:rPr lang="en-US" sz="1700" dirty="0"/>
              <a:t>21 coaches</a:t>
            </a:r>
          </a:p>
          <a:p>
            <a:pPr lvl="1"/>
            <a:r>
              <a:rPr lang="en-US" sz="1700" dirty="0"/>
              <a:t>57 parents/volunteers </a:t>
            </a:r>
          </a:p>
          <a:p>
            <a:pPr lvl="1"/>
            <a:r>
              <a:rPr lang="en-US" sz="1700" dirty="0"/>
              <a:t>2 likely team outbreaks (2 or more players testing positive within one week without off ice related exposure) – both teams had completed a recent tournament weekend</a:t>
            </a:r>
          </a:p>
          <a:p>
            <a:r>
              <a:rPr lang="en-US" sz="2000" dirty="0"/>
              <a:t>18 team quarantines (8 pre pause, 11 after the pause)</a:t>
            </a:r>
          </a:p>
          <a:p>
            <a:pPr lvl="1"/>
            <a:r>
              <a:rPr lang="en-US" sz="1700" dirty="0"/>
              <a:t>3 teams in quarantine more than 1 time (BA 3 times)</a:t>
            </a:r>
          </a:p>
          <a:p>
            <a:pPr lvl="1"/>
            <a:r>
              <a:rPr lang="en-US" sz="1700" dirty="0"/>
              <a:t>9 related to opponent exposures</a:t>
            </a:r>
          </a:p>
          <a:p>
            <a:r>
              <a:rPr lang="en-US" sz="2000" dirty="0"/>
              <a:t>All teams were able to finish their seasons on the ice</a:t>
            </a:r>
          </a:p>
          <a:p>
            <a:pPr lvl="1"/>
            <a:r>
              <a:rPr lang="en-US" sz="1700" dirty="0"/>
              <a:t>Worked with District 3 to make accommodations for 3 teams which were in quarantine during a portion of the District Tournaments. </a:t>
            </a:r>
          </a:p>
          <a:p>
            <a:endParaRPr lang="en-US" sz="20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160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1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Team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sz="1700" dirty="0"/>
              <a:t>Workflow for the season</a:t>
            </a:r>
          </a:p>
          <a:p>
            <a:pPr lvl="1"/>
            <a:r>
              <a:rPr lang="en-US" sz="1700" dirty="0"/>
              <a:t>Developed a COVID Preparedness plan and general guidelines for teams, coaches, managers using available resources from the CDC, MDH and MN Hockey</a:t>
            </a:r>
          </a:p>
          <a:p>
            <a:pPr lvl="1"/>
            <a:r>
              <a:rPr lang="en-US" sz="1700" dirty="0"/>
              <a:t>Worked closely with MDH on recommendations for isolation and quarantine for positive Members and exposures</a:t>
            </a:r>
          </a:p>
          <a:p>
            <a:pPr lvl="1"/>
            <a:r>
              <a:rPr lang="en-US" sz="1700" dirty="0"/>
              <a:t>The PAUSE</a:t>
            </a:r>
          </a:p>
          <a:p>
            <a:pPr lvl="1"/>
            <a:r>
              <a:rPr lang="en-US" sz="1700" dirty="0"/>
              <a:t>Incorporated new guidelines from MN Hockey and MDH into our general guidelines and worked with coaches, managers and covid team contacts to implement changes</a:t>
            </a:r>
          </a:p>
          <a:p>
            <a:pPr lvl="1"/>
            <a:r>
              <a:rPr lang="en-US" sz="1700" dirty="0"/>
              <a:t>Worked with MN Hockey to collect data on transmission of COVID-19 in the sport of hockey</a:t>
            </a:r>
          </a:p>
          <a:p>
            <a:pPr lvl="1"/>
            <a:r>
              <a:rPr lang="en-US" sz="1700" dirty="0"/>
              <a:t>Worked with District 3, MN Hockey and MDH to develop options to keep kids playing hockey and still continue to limit the spread of COVID-19</a:t>
            </a:r>
          </a:p>
          <a:p>
            <a:pPr lvl="1"/>
            <a:r>
              <a:rPr lang="en-US" sz="1700" dirty="0"/>
              <a:t>Served as a resource for other teams in the District as well as for smaller associations in the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Chuck Sawicky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29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Treasurer Philosophy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12010"/>
            <a:ext cx="895880" cy="895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660" y="1600200"/>
            <a:ext cx="882068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OMGHA is a non-profit organization with the financial goals of: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Keeping the cost of hockey low, while investing in our hockey players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Charging current players for the current cost of hockey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Investing in OMGHA assets to ensure viability into future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Providing financial transparency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Creating operational efficiencies where possible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" y="5334000"/>
            <a:ext cx="8458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Assistant Treasurers:  Brian Pfannenstein, Jason Price</a:t>
            </a:r>
          </a:p>
          <a:p>
            <a:r>
              <a:rPr lang="en-US" sz="2000" dirty="0"/>
              <a:t>Gambling Manager:  Cathy Cheatham</a:t>
            </a:r>
          </a:p>
          <a:p>
            <a:r>
              <a:rPr lang="en-US" sz="2000" dirty="0"/>
              <a:t>Concessions:  Dan Lindberg, Kelly Edlund</a:t>
            </a:r>
          </a:p>
          <a:p>
            <a:r>
              <a:rPr lang="en-US" sz="2000" dirty="0"/>
              <a:t>Voucher Program:  Amy Olson, Nicole Robertson</a:t>
            </a:r>
          </a:p>
        </p:txBody>
      </p:sp>
    </p:spTree>
    <p:extLst>
      <p:ext uri="{BB962C8B-B14F-4D97-AF65-F5344CB8AC3E}">
        <p14:creationId xmlns:p14="http://schemas.microsoft.com/office/powerpoint/2010/main" val="2818372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C4B42B4B3C740A1304C59DA86B261" ma:contentTypeVersion="13" ma:contentTypeDescription="Create a new document." ma:contentTypeScope="" ma:versionID="fffa6fd6da11c2f0aac9c29625c32883">
  <xsd:schema xmlns:xsd="http://www.w3.org/2001/XMLSchema" xmlns:xs="http://www.w3.org/2001/XMLSchema" xmlns:p="http://schemas.microsoft.com/office/2006/metadata/properties" xmlns:ns3="13af558d-e579-430e-97a3-5f0512adea2b" xmlns:ns4="5f9261ae-1fa1-44ee-b7eb-2f7f8cfd2830" targetNamespace="http://schemas.microsoft.com/office/2006/metadata/properties" ma:root="true" ma:fieldsID="0b382d25364501b90ca2384a8643d5c7" ns3:_="" ns4:_="">
    <xsd:import namespace="13af558d-e579-430e-97a3-5f0512adea2b"/>
    <xsd:import namespace="5f9261ae-1fa1-44ee-b7eb-2f7f8cfd28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f558d-e579-430e-97a3-5f0512ade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261ae-1fa1-44ee-b7eb-2f7f8cfd2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DBE0A-720B-4BD1-9452-86A6F1FF8E52}">
  <ds:schemaRefs>
    <ds:schemaRef ds:uri="5f9261ae-1fa1-44ee-b7eb-2f7f8cfd283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3af558d-e579-430e-97a3-5f0512adea2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66CC42-B579-491C-BBBB-85DA8C709D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0BE226-B8F7-4BEC-A0D5-2B3B362FB2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af558d-e579-430e-97a3-5f0512adea2b"/>
    <ds:schemaRef ds:uri="5f9261ae-1fa1-44ee-b7eb-2f7f8cfd2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9048</TotalTime>
  <Words>3388</Words>
  <Application>Microsoft Office PowerPoint</Application>
  <PresentationFormat>On-screen Show (4:3)</PresentationFormat>
  <Paragraphs>631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Courier New</vt:lpstr>
      <vt:lpstr>Times New Roman</vt:lpstr>
      <vt:lpstr>Tw Cen MT</vt:lpstr>
      <vt:lpstr>Wingdings</vt:lpstr>
      <vt:lpstr>Wingdings 2</vt:lpstr>
      <vt:lpstr>Median</vt:lpstr>
      <vt:lpstr>Omgha Annual Meeting</vt:lpstr>
      <vt:lpstr>Agenda</vt:lpstr>
      <vt:lpstr>Consent Business</vt:lpstr>
      <vt:lpstr>Board Reports</vt:lpstr>
      <vt:lpstr>COVID Team Report </vt:lpstr>
      <vt:lpstr>COVID Team Report</vt:lpstr>
      <vt:lpstr>COVID Team Report</vt:lpstr>
      <vt:lpstr>Treasurer’s Report</vt:lpstr>
      <vt:lpstr>Treasurer Philosophy</vt:lpstr>
      <vt:lpstr>2020 – 2021 Highlights</vt:lpstr>
      <vt:lpstr>Financial Performance</vt:lpstr>
      <vt:lpstr>Revenue Breakout</vt:lpstr>
      <vt:lpstr>Expense Breakout</vt:lpstr>
      <vt:lpstr>Looking to next year</vt:lpstr>
      <vt:lpstr>Questions?</vt:lpstr>
      <vt:lpstr>Secretary Report </vt:lpstr>
      <vt:lpstr>Secretary's Report</vt:lpstr>
      <vt:lpstr>Secretary's Report</vt:lpstr>
      <vt:lpstr>Secretary's Report</vt:lpstr>
      <vt:lpstr>Secretary's Report</vt:lpstr>
      <vt:lpstr>VP Girls Traveling Report</vt:lpstr>
      <vt:lpstr>VP Girls Traveling Report</vt:lpstr>
      <vt:lpstr>VP Girls Traveling Report</vt:lpstr>
      <vt:lpstr>VP Girls Traveling Report</vt:lpstr>
      <vt:lpstr>VP Girls Traveling Report</vt:lpstr>
      <vt:lpstr>VP House Report </vt:lpstr>
      <vt:lpstr>VP House Report</vt:lpstr>
      <vt:lpstr>VP House Report</vt:lpstr>
      <vt:lpstr>VP House Report</vt:lpstr>
      <vt:lpstr>VP Skills Team</vt:lpstr>
      <vt:lpstr>VP Skills Traveling Report</vt:lpstr>
      <vt:lpstr>VP Skills Traveling Report</vt:lpstr>
      <vt:lpstr>VP Skills Traveling Report</vt:lpstr>
      <vt:lpstr>Thank You For a Successful Season</vt:lpstr>
      <vt:lpstr>2021 State Teams</vt:lpstr>
      <vt:lpstr>VP Boys Traveling Report</vt:lpstr>
      <vt:lpstr>VP Boys Traveling Report</vt:lpstr>
      <vt:lpstr>VP Boys Traveling Report</vt:lpstr>
      <vt:lpstr>VP Boys Traveling Report</vt:lpstr>
      <vt:lpstr>President’s Report</vt:lpstr>
      <vt:lpstr>President’s Report – Year in review</vt:lpstr>
      <vt:lpstr>President’s Report – Year in review</vt:lpstr>
      <vt:lpstr>President’s Report – Year in review</vt:lpstr>
      <vt:lpstr>President’s Report – Year in review</vt:lpstr>
      <vt:lpstr>President’s Report – Looking ahead</vt:lpstr>
      <vt:lpstr>New Business</vt:lpstr>
      <vt:lpstr>Elections</vt:lpstr>
      <vt:lpstr>Meeting Adjourned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Omgha Annual Meeting</dc:title>
  <dc:creator>Amy Olson</dc:creator>
  <cp:lastModifiedBy>Heidi Hagel-Braid</cp:lastModifiedBy>
  <cp:revision>155</cp:revision>
  <cp:lastPrinted>2015-04-20T22:20:06Z</cp:lastPrinted>
  <dcterms:created xsi:type="dcterms:W3CDTF">2015-04-17T04:54:31Z</dcterms:created>
  <dcterms:modified xsi:type="dcterms:W3CDTF">2021-04-13T23:52:11Z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0x010100AF3C4B42B4B3C740A1304C59DA86B261</vt:lpwstr>
  </property>
</Properties>
</file>