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8" r:id="rId3"/>
    <p:sldId id="299" r:id="rId4"/>
    <p:sldId id="300" r:id="rId5"/>
    <p:sldId id="301" r:id="rId6"/>
    <p:sldId id="320" r:id="rId7"/>
    <p:sldId id="313" r:id="rId8"/>
    <p:sldId id="314" r:id="rId9"/>
    <p:sldId id="321" r:id="rId10"/>
    <p:sldId id="315" r:id="rId11"/>
    <p:sldId id="316" r:id="rId12"/>
    <p:sldId id="317" r:id="rId13"/>
    <p:sldId id="318" r:id="rId14"/>
    <p:sldId id="319" r:id="rId15"/>
    <p:sldId id="257" r:id="rId16"/>
    <p:sldId id="258" r:id="rId17"/>
    <p:sldId id="259" r:id="rId18"/>
    <p:sldId id="260" r:id="rId19"/>
    <p:sldId id="261" r:id="rId20"/>
    <p:sldId id="262" r:id="rId21"/>
    <p:sldId id="263" r:id="rId22"/>
    <p:sldId id="264" r:id="rId23"/>
    <p:sldId id="265" r:id="rId24"/>
    <p:sldId id="266" r:id="rId25"/>
    <p:sldId id="282" r:id="rId26"/>
    <p:sldId id="283" r:id="rId27"/>
    <p:sldId id="267" r:id="rId28"/>
    <p:sldId id="268" r:id="rId29"/>
    <p:sldId id="287" r:id="rId30"/>
    <p:sldId id="288" r:id="rId31"/>
    <p:sldId id="289" r:id="rId32"/>
    <p:sldId id="290" r:id="rId33"/>
    <p:sldId id="269" r:id="rId34"/>
    <p:sldId id="270" r:id="rId35"/>
    <p:sldId id="271" r:id="rId36"/>
    <p:sldId id="272" r:id="rId37"/>
    <p:sldId id="273" r:id="rId38"/>
    <p:sldId id="284" r:id="rId39"/>
    <p:sldId id="285" r:id="rId40"/>
    <p:sldId id="286" r:id="rId41"/>
    <p:sldId id="274" r:id="rId42"/>
    <p:sldId id="275" r:id="rId43"/>
    <p:sldId id="276" r:id="rId44"/>
    <p:sldId id="277" r:id="rId45"/>
    <p:sldId id="278" r:id="rId46"/>
    <p:sldId id="291" r:id="rId47"/>
    <p:sldId id="292" r:id="rId48"/>
    <p:sldId id="293" r:id="rId49"/>
    <p:sldId id="279" r:id="rId50"/>
    <p:sldId id="280" r:id="rId51"/>
    <p:sldId id="281" r:id="rId52"/>
    <p:sldId id="294" r:id="rId53"/>
    <p:sldId id="302" r:id="rId54"/>
    <p:sldId id="303" r:id="rId55"/>
    <p:sldId id="304" r:id="rId56"/>
    <p:sldId id="305" r:id="rId57"/>
    <p:sldId id="306" r:id="rId58"/>
    <p:sldId id="307" r:id="rId59"/>
    <p:sldId id="308" r:id="rId60"/>
    <p:sldId id="309" r:id="rId61"/>
    <p:sldId id="310" r:id="rId62"/>
    <p:sldId id="311" r:id="rId63"/>
    <p:sldId id="312" r:id="rId64"/>
    <p:sldId id="296" r:id="rId65"/>
    <p:sldId id="322" r:id="rId66"/>
    <p:sldId id="323"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84"/>
    <p:restoredTop sz="94694"/>
  </p:normalViewPr>
  <p:slideViewPr>
    <p:cSldViewPr snapToGrid="0">
      <p:cViewPr varScale="1">
        <p:scale>
          <a:sx n="121" d="100"/>
          <a:sy n="121" d="100"/>
        </p:scale>
        <p:origin x="104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2.xml.rels><?xml version="1.0" encoding="UTF-8" standalone="yes"?>
<Relationships xmlns="http://schemas.openxmlformats.org/package/2006/relationships"><Relationship Id="rId1" Type="http://schemas.openxmlformats.org/officeDocument/2006/relationships/hyperlink" Target="mailto:slpsoftball@gmail.com"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mailto:slpsoftball@gmail.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939522-9618-4A3C-9BEA-4AA37412CBC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55E994A-DBA3-4D7C-B00C-396CD83C527D}">
      <dgm:prSet/>
      <dgm:spPr/>
      <dgm:t>
        <a:bodyPr/>
        <a:lstStyle/>
        <a:p>
          <a:r>
            <a:rPr lang="en-US"/>
            <a:t>Each athlete should have their own equipment or they will need to “rent” equipment from SLPSA and a deposit of $25 per item</a:t>
          </a:r>
        </a:p>
      </dgm:t>
    </dgm:pt>
    <dgm:pt modelId="{A3E45458-856B-448A-A487-CA137827889E}" type="parTrans" cxnId="{66FB2F40-05F5-4F2E-A6D7-35299D0AFBE2}">
      <dgm:prSet/>
      <dgm:spPr/>
      <dgm:t>
        <a:bodyPr/>
        <a:lstStyle/>
        <a:p>
          <a:endParaRPr lang="en-US"/>
        </a:p>
      </dgm:t>
    </dgm:pt>
    <dgm:pt modelId="{F2854434-7D42-4C2F-8294-DAB431A219C5}" type="sibTrans" cxnId="{66FB2F40-05F5-4F2E-A6D7-35299D0AFBE2}">
      <dgm:prSet/>
      <dgm:spPr/>
      <dgm:t>
        <a:bodyPr/>
        <a:lstStyle/>
        <a:p>
          <a:endParaRPr lang="en-US"/>
        </a:p>
      </dgm:t>
    </dgm:pt>
    <dgm:pt modelId="{FD31ACCC-BC66-4543-ABCC-DB09E3A0E994}">
      <dgm:prSet/>
      <dgm:spPr/>
      <dgm:t>
        <a:bodyPr/>
        <a:lstStyle/>
        <a:p>
          <a:r>
            <a:rPr lang="en-US"/>
            <a:t>Helmet</a:t>
          </a:r>
        </a:p>
      </dgm:t>
    </dgm:pt>
    <dgm:pt modelId="{66159C21-3E00-4267-82A4-F845C0B733EC}" type="parTrans" cxnId="{F0144D87-A332-42E1-A280-29E505472845}">
      <dgm:prSet/>
      <dgm:spPr/>
      <dgm:t>
        <a:bodyPr/>
        <a:lstStyle/>
        <a:p>
          <a:endParaRPr lang="en-US"/>
        </a:p>
      </dgm:t>
    </dgm:pt>
    <dgm:pt modelId="{13A5CD88-4D45-45EE-8E0E-52E775C4C139}" type="sibTrans" cxnId="{F0144D87-A332-42E1-A280-29E505472845}">
      <dgm:prSet/>
      <dgm:spPr/>
      <dgm:t>
        <a:bodyPr/>
        <a:lstStyle/>
        <a:p>
          <a:endParaRPr lang="en-US"/>
        </a:p>
      </dgm:t>
    </dgm:pt>
    <dgm:pt modelId="{506A7A21-77B0-4F7C-A0DE-A3955311812B}">
      <dgm:prSet/>
      <dgm:spPr/>
      <dgm:t>
        <a:bodyPr/>
        <a:lstStyle/>
        <a:p>
          <a:r>
            <a:rPr lang="en-US"/>
            <a:t>Bat (not available for rent)</a:t>
          </a:r>
        </a:p>
      </dgm:t>
    </dgm:pt>
    <dgm:pt modelId="{7CE5A28A-2F3A-4097-905C-F693BC2109CF}" type="parTrans" cxnId="{D47B7C15-AB6B-48C0-9BBC-83383AE32D35}">
      <dgm:prSet/>
      <dgm:spPr/>
      <dgm:t>
        <a:bodyPr/>
        <a:lstStyle/>
        <a:p>
          <a:endParaRPr lang="en-US"/>
        </a:p>
      </dgm:t>
    </dgm:pt>
    <dgm:pt modelId="{73DF06BB-20F6-4B47-B19B-B379F8A622BA}" type="sibTrans" cxnId="{D47B7C15-AB6B-48C0-9BBC-83383AE32D35}">
      <dgm:prSet/>
      <dgm:spPr/>
      <dgm:t>
        <a:bodyPr/>
        <a:lstStyle/>
        <a:p>
          <a:endParaRPr lang="en-US"/>
        </a:p>
      </dgm:t>
    </dgm:pt>
    <dgm:pt modelId="{01E8B0C6-6989-422A-9F7E-8FF188C826A6}">
      <dgm:prSet/>
      <dgm:spPr/>
      <dgm:t>
        <a:bodyPr/>
        <a:lstStyle/>
        <a:p>
          <a:r>
            <a:rPr lang="en-US"/>
            <a:t>Fielding mask</a:t>
          </a:r>
        </a:p>
      </dgm:t>
    </dgm:pt>
    <dgm:pt modelId="{302DE546-755B-4290-B11B-5CFE0E46E354}" type="parTrans" cxnId="{64F10CE1-F6BD-44FF-998A-3BD048292897}">
      <dgm:prSet/>
      <dgm:spPr/>
      <dgm:t>
        <a:bodyPr/>
        <a:lstStyle/>
        <a:p>
          <a:endParaRPr lang="en-US"/>
        </a:p>
      </dgm:t>
    </dgm:pt>
    <dgm:pt modelId="{DC833713-786E-480E-8CF0-94D2D2EA51ED}" type="sibTrans" cxnId="{64F10CE1-F6BD-44FF-998A-3BD048292897}">
      <dgm:prSet/>
      <dgm:spPr/>
      <dgm:t>
        <a:bodyPr/>
        <a:lstStyle/>
        <a:p>
          <a:endParaRPr lang="en-US"/>
        </a:p>
      </dgm:t>
    </dgm:pt>
    <dgm:pt modelId="{BA54D8AF-BB2E-49CB-8AC9-3A3DC6A8F9A2}">
      <dgm:prSet/>
      <dgm:spPr/>
      <dgm:t>
        <a:bodyPr/>
        <a:lstStyle/>
        <a:p>
          <a:r>
            <a:rPr lang="en-US"/>
            <a:t>Catchers gear (8s and 10s will have team gear)</a:t>
          </a:r>
        </a:p>
      </dgm:t>
    </dgm:pt>
    <dgm:pt modelId="{D2F12930-34F6-4C26-968F-AAB556195F87}" type="parTrans" cxnId="{433F8924-6924-4994-9C8F-175F520A326A}">
      <dgm:prSet/>
      <dgm:spPr/>
      <dgm:t>
        <a:bodyPr/>
        <a:lstStyle/>
        <a:p>
          <a:endParaRPr lang="en-US"/>
        </a:p>
      </dgm:t>
    </dgm:pt>
    <dgm:pt modelId="{735A5688-18C6-474B-A246-72F589934466}" type="sibTrans" cxnId="{433F8924-6924-4994-9C8F-175F520A326A}">
      <dgm:prSet/>
      <dgm:spPr/>
      <dgm:t>
        <a:bodyPr/>
        <a:lstStyle/>
        <a:p>
          <a:endParaRPr lang="en-US"/>
        </a:p>
      </dgm:t>
    </dgm:pt>
    <dgm:pt modelId="{B9CD7128-FF62-4126-9AF0-A105F8A2033D}">
      <dgm:prSet/>
      <dgm:spPr/>
      <dgm:t>
        <a:bodyPr/>
        <a:lstStyle/>
        <a:p>
          <a:r>
            <a:rPr lang="en-US"/>
            <a:t>Batting gloves (optional)</a:t>
          </a:r>
        </a:p>
      </dgm:t>
    </dgm:pt>
    <dgm:pt modelId="{3920D67E-BFF1-46FC-BD11-1C46B44BCDD8}" type="parTrans" cxnId="{2DF826B4-6346-4AA7-923B-CF7C3B39EAFB}">
      <dgm:prSet/>
      <dgm:spPr/>
      <dgm:t>
        <a:bodyPr/>
        <a:lstStyle/>
        <a:p>
          <a:endParaRPr lang="en-US"/>
        </a:p>
      </dgm:t>
    </dgm:pt>
    <dgm:pt modelId="{08AFDE59-0100-4ED3-B716-E061093D2885}" type="sibTrans" cxnId="{2DF826B4-6346-4AA7-923B-CF7C3B39EAFB}">
      <dgm:prSet/>
      <dgm:spPr/>
      <dgm:t>
        <a:bodyPr/>
        <a:lstStyle/>
        <a:p>
          <a:endParaRPr lang="en-US"/>
        </a:p>
      </dgm:t>
    </dgm:pt>
    <dgm:pt modelId="{235E0A54-7F06-4256-838A-5B0D1470A3C8}">
      <dgm:prSet/>
      <dgm:spPr/>
      <dgm:t>
        <a:bodyPr/>
        <a:lstStyle/>
        <a:p>
          <a:r>
            <a:rPr lang="en-US"/>
            <a:t>Water bottle</a:t>
          </a:r>
        </a:p>
      </dgm:t>
    </dgm:pt>
    <dgm:pt modelId="{7877F6DA-6053-4B6C-9BD2-AA0AA4DD87E7}" type="parTrans" cxnId="{D29870D4-5B50-4698-8DD0-03F895A3AFA1}">
      <dgm:prSet/>
      <dgm:spPr/>
      <dgm:t>
        <a:bodyPr/>
        <a:lstStyle/>
        <a:p>
          <a:endParaRPr lang="en-US"/>
        </a:p>
      </dgm:t>
    </dgm:pt>
    <dgm:pt modelId="{14E0636C-834C-417F-B4F3-E16231B4B0EC}" type="sibTrans" cxnId="{D29870D4-5B50-4698-8DD0-03F895A3AFA1}">
      <dgm:prSet/>
      <dgm:spPr/>
      <dgm:t>
        <a:bodyPr/>
        <a:lstStyle/>
        <a:p>
          <a:endParaRPr lang="en-US"/>
        </a:p>
      </dgm:t>
    </dgm:pt>
    <dgm:pt modelId="{7763C7BC-4E97-498B-AE39-635A03976ED6}">
      <dgm:prSet/>
      <dgm:spPr/>
      <dgm:t>
        <a:bodyPr/>
        <a:lstStyle/>
        <a:p>
          <a:r>
            <a:rPr lang="en-US"/>
            <a:t>SLPSA will provide the following team gear</a:t>
          </a:r>
        </a:p>
      </dgm:t>
    </dgm:pt>
    <dgm:pt modelId="{7EED26EB-1FD0-475C-A731-84518298C036}" type="parTrans" cxnId="{861FCDA6-B8D1-4C54-9DCC-2EB768950299}">
      <dgm:prSet/>
      <dgm:spPr/>
      <dgm:t>
        <a:bodyPr/>
        <a:lstStyle/>
        <a:p>
          <a:endParaRPr lang="en-US"/>
        </a:p>
      </dgm:t>
    </dgm:pt>
    <dgm:pt modelId="{E38817A6-57CE-4E88-A6A5-4EE4BCB51A13}" type="sibTrans" cxnId="{861FCDA6-B8D1-4C54-9DCC-2EB768950299}">
      <dgm:prSet/>
      <dgm:spPr/>
      <dgm:t>
        <a:bodyPr/>
        <a:lstStyle/>
        <a:p>
          <a:endParaRPr lang="en-US"/>
        </a:p>
      </dgm:t>
    </dgm:pt>
    <dgm:pt modelId="{BB0B8D5E-F0E3-43A1-ACB1-AD9CDCEBAF9E}">
      <dgm:prSet/>
      <dgm:spPr/>
      <dgm:t>
        <a:bodyPr/>
        <a:lstStyle/>
        <a:p>
          <a:r>
            <a:rPr lang="en-US"/>
            <a:t>Bucket of softballs</a:t>
          </a:r>
        </a:p>
      </dgm:t>
    </dgm:pt>
    <dgm:pt modelId="{2C639BAF-1D09-49E8-8AE9-37DB4C986C22}" type="parTrans" cxnId="{1772DBE2-F736-493A-9819-AB6D663B0D1B}">
      <dgm:prSet/>
      <dgm:spPr/>
      <dgm:t>
        <a:bodyPr/>
        <a:lstStyle/>
        <a:p>
          <a:endParaRPr lang="en-US"/>
        </a:p>
      </dgm:t>
    </dgm:pt>
    <dgm:pt modelId="{F0476187-F9D3-4C4E-83BD-0082A49A926C}" type="sibTrans" cxnId="{1772DBE2-F736-493A-9819-AB6D663B0D1B}">
      <dgm:prSet/>
      <dgm:spPr/>
      <dgm:t>
        <a:bodyPr/>
        <a:lstStyle/>
        <a:p>
          <a:endParaRPr lang="en-US"/>
        </a:p>
      </dgm:t>
    </dgm:pt>
    <dgm:pt modelId="{430C68F9-FC66-4B9D-988A-1DAA87672485}">
      <dgm:prSet/>
      <dgm:spPr/>
      <dgm:t>
        <a:bodyPr/>
        <a:lstStyle/>
        <a:p>
          <a:r>
            <a:rPr lang="en-US"/>
            <a:t>Bownet</a:t>
          </a:r>
        </a:p>
      </dgm:t>
    </dgm:pt>
    <dgm:pt modelId="{854B8C0C-E817-4069-BE75-E2160DFBBDBF}" type="parTrans" cxnId="{FEDBD157-01BE-48BF-B919-506329DC8CE9}">
      <dgm:prSet/>
      <dgm:spPr/>
      <dgm:t>
        <a:bodyPr/>
        <a:lstStyle/>
        <a:p>
          <a:endParaRPr lang="en-US"/>
        </a:p>
      </dgm:t>
    </dgm:pt>
    <dgm:pt modelId="{0C80C506-E472-494D-9127-93637433618C}" type="sibTrans" cxnId="{FEDBD157-01BE-48BF-B919-506329DC8CE9}">
      <dgm:prSet/>
      <dgm:spPr/>
      <dgm:t>
        <a:bodyPr/>
        <a:lstStyle/>
        <a:p>
          <a:endParaRPr lang="en-US"/>
        </a:p>
      </dgm:t>
    </dgm:pt>
    <dgm:pt modelId="{C5BDBCB2-22C0-41E6-8320-D650EE4AC61D}">
      <dgm:prSet/>
      <dgm:spPr/>
      <dgm:t>
        <a:bodyPr/>
        <a:lstStyle/>
        <a:p>
          <a:r>
            <a:rPr lang="en-US"/>
            <a:t>First Aid kit</a:t>
          </a:r>
        </a:p>
      </dgm:t>
    </dgm:pt>
    <dgm:pt modelId="{7482A269-889C-4DB9-B921-C61BBBF1BA06}" type="parTrans" cxnId="{33F66301-C44E-44DD-B4F3-8C4ADEB8609C}">
      <dgm:prSet/>
      <dgm:spPr/>
      <dgm:t>
        <a:bodyPr/>
        <a:lstStyle/>
        <a:p>
          <a:endParaRPr lang="en-US"/>
        </a:p>
      </dgm:t>
    </dgm:pt>
    <dgm:pt modelId="{A9E70A02-A5AB-4891-9B06-3C3892695F5B}" type="sibTrans" cxnId="{33F66301-C44E-44DD-B4F3-8C4ADEB8609C}">
      <dgm:prSet/>
      <dgm:spPr/>
      <dgm:t>
        <a:bodyPr/>
        <a:lstStyle/>
        <a:p>
          <a:endParaRPr lang="en-US"/>
        </a:p>
      </dgm:t>
    </dgm:pt>
    <dgm:pt modelId="{A6365216-0F55-4C3D-AFE7-8137EC18948D}">
      <dgm:prSet/>
      <dgm:spPr/>
      <dgm:t>
        <a:bodyPr/>
        <a:lstStyle/>
        <a:p>
          <a:r>
            <a:rPr lang="en-US"/>
            <a:t>Team Catchers gear (as needed)</a:t>
          </a:r>
        </a:p>
      </dgm:t>
    </dgm:pt>
    <dgm:pt modelId="{B9BB7095-49AB-47B5-ABA0-22D145764BAA}" type="parTrans" cxnId="{48A9E08F-97DC-48CE-B5E7-C319607F6AF1}">
      <dgm:prSet/>
      <dgm:spPr/>
      <dgm:t>
        <a:bodyPr/>
        <a:lstStyle/>
        <a:p>
          <a:endParaRPr lang="en-US"/>
        </a:p>
      </dgm:t>
    </dgm:pt>
    <dgm:pt modelId="{0EE3E13D-BD41-40E5-950F-E739CAA0D268}" type="sibTrans" cxnId="{48A9E08F-97DC-48CE-B5E7-C319607F6AF1}">
      <dgm:prSet/>
      <dgm:spPr/>
      <dgm:t>
        <a:bodyPr/>
        <a:lstStyle/>
        <a:p>
          <a:endParaRPr lang="en-US"/>
        </a:p>
      </dgm:t>
    </dgm:pt>
    <dgm:pt modelId="{106AD5DF-325A-4930-A145-B1A0485386A3}">
      <dgm:prSet/>
      <dgm:spPr/>
      <dgm:t>
        <a:bodyPr/>
        <a:lstStyle/>
        <a:p>
          <a:r>
            <a:rPr lang="en-US"/>
            <a:t>Game balls</a:t>
          </a:r>
        </a:p>
      </dgm:t>
    </dgm:pt>
    <dgm:pt modelId="{6A1EE2FF-C58C-4030-8847-578BD4882360}" type="parTrans" cxnId="{ED37D0A0-25DA-49B6-A937-A4BBAEC6C6F3}">
      <dgm:prSet/>
      <dgm:spPr/>
      <dgm:t>
        <a:bodyPr/>
        <a:lstStyle/>
        <a:p>
          <a:endParaRPr lang="en-US"/>
        </a:p>
      </dgm:t>
    </dgm:pt>
    <dgm:pt modelId="{87B011A6-E4B1-40F7-B72E-834ABE3EC2A1}" type="sibTrans" cxnId="{ED37D0A0-25DA-49B6-A937-A4BBAEC6C6F3}">
      <dgm:prSet/>
      <dgm:spPr/>
      <dgm:t>
        <a:bodyPr/>
        <a:lstStyle/>
        <a:p>
          <a:endParaRPr lang="en-US"/>
        </a:p>
      </dgm:t>
    </dgm:pt>
    <dgm:pt modelId="{6E1425CF-E882-4E4E-8C59-6034A5E4A66F}">
      <dgm:prSet/>
      <dgm:spPr/>
      <dgm:t>
        <a:bodyPr/>
        <a:lstStyle/>
        <a:p>
          <a:r>
            <a:rPr lang="en-US"/>
            <a:t>Scorebooks</a:t>
          </a:r>
        </a:p>
      </dgm:t>
    </dgm:pt>
    <dgm:pt modelId="{5310DACF-8E08-47B4-A878-452BCBCBDC8B}" type="parTrans" cxnId="{A1F5E736-5B31-4179-89EA-3D807832826F}">
      <dgm:prSet/>
      <dgm:spPr/>
      <dgm:t>
        <a:bodyPr/>
        <a:lstStyle/>
        <a:p>
          <a:endParaRPr lang="en-US"/>
        </a:p>
      </dgm:t>
    </dgm:pt>
    <dgm:pt modelId="{AE460864-B611-4824-8D75-4C3554A815FB}" type="sibTrans" cxnId="{A1F5E736-5B31-4179-89EA-3D807832826F}">
      <dgm:prSet/>
      <dgm:spPr/>
      <dgm:t>
        <a:bodyPr/>
        <a:lstStyle/>
        <a:p>
          <a:endParaRPr lang="en-US"/>
        </a:p>
      </dgm:t>
    </dgm:pt>
    <dgm:pt modelId="{1F31CF4A-A589-C54B-8DAD-CAC83A243BD1}" type="pres">
      <dgm:prSet presAssocID="{95939522-9618-4A3C-9BEA-4AA37412CBCA}" presName="linear" presStyleCnt="0">
        <dgm:presLayoutVars>
          <dgm:animLvl val="lvl"/>
          <dgm:resizeHandles val="exact"/>
        </dgm:presLayoutVars>
      </dgm:prSet>
      <dgm:spPr/>
    </dgm:pt>
    <dgm:pt modelId="{D9246D1D-740A-4F44-B863-30FA1A7F7E23}" type="pres">
      <dgm:prSet presAssocID="{C55E994A-DBA3-4D7C-B00C-396CD83C527D}" presName="parentText" presStyleLbl="node1" presStyleIdx="0" presStyleCnt="2">
        <dgm:presLayoutVars>
          <dgm:chMax val="0"/>
          <dgm:bulletEnabled val="1"/>
        </dgm:presLayoutVars>
      </dgm:prSet>
      <dgm:spPr/>
    </dgm:pt>
    <dgm:pt modelId="{717FD8B7-0F0D-BA4A-932C-D39C4D853CD3}" type="pres">
      <dgm:prSet presAssocID="{C55E994A-DBA3-4D7C-B00C-396CD83C527D}" presName="childText" presStyleLbl="revTx" presStyleIdx="0" presStyleCnt="2">
        <dgm:presLayoutVars>
          <dgm:bulletEnabled val="1"/>
        </dgm:presLayoutVars>
      </dgm:prSet>
      <dgm:spPr/>
    </dgm:pt>
    <dgm:pt modelId="{08F4CAC5-1B4D-9544-A04F-F6A836444137}" type="pres">
      <dgm:prSet presAssocID="{7763C7BC-4E97-498B-AE39-635A03976ED6}" presName="parentText" presStyleLbl="node1" presStyleIdx="1" presStyleCnt="2">
        <dgm:presLayoutVars>
          <dgm:chMax val="0"/>
          <dgm:bulletEnabled val="1"/>
        </dgm:presLayoutVars>
      </dgm:prSet>
      <dgm:spPr/>
    </dgm:pt>
    <dgm:pt modelId="{9744B048-5726-A648-8A0E-EC785865F3E2}" type="pres">
      <dgm:prSet presAssocID="{7763C7BC-4E97-498B-AE39-635A03976ED6}" presName="childText" presStyleLbl="revTx" presStyleIdx="1" presStyleCnt="2">
        <dgm:presLayoutVars>
          <dgm:bulletEnabled val="1"/>
        </dgm:presLayoutVars>
      </dgm:prSet>
      <dgm:spPr/>
    </dgm:pt>
  </dgm:ptLst>
  <dgm:cxnLst>
    <dgm:cxn modelId="{33F66301-C44E-44DD-B4F3-8C4ADEB8609C}" srcId="{7763C7BC-4E97-498B-AE39-635A03976ED6}" destId="{C5BDBCB2-22C0-41E6-8320-D650EE4AC61D}" srcOrd="2" destOrd="0" parTransId="{7482A269-889C-4DB9-B921-C61BBBF1BA06}" sibTransId="{A9E70A02-A5AB-4891-9B06-3C3892695F5B}"/>
    <dgm:cxn modelId="{38A0A314-3DD8-4543-BE50-67E3CD26ED32}" type="presOf" srcId="{106AD5DF-325A-4930-A145-B1A0485386A3}" destId="{9744B048-5726-A648-8A0E-EC785865F3E2}" srcOrd="0" destOrd="4" presId="urn:microsoft.com/office/officeart/2005/8/layout/vList2"/>
    <dgm:cxn modelId="{D47B7C15-AB6B-48C0-9BBC-83383AE32D35}" srcId="{C55E994A-DBA3-4D7C-B00C-396CD83C527D}" destId="{506A7A21-77B0-4F7C-A0DE-A3955311812B}" srcOrd="1" destOrd="0" parTransId="{7CE5A28A-2F3A-4097-905C-F693BC2109CF}" sibTransId="{73DF06BB-20F6-4B47-B19B-B379F8A622BA}"/>
    <dgm:cxn modelId="{43BBB723-AD07-414A-A79E-80ED4841D8E1}" type="presOf" srcId="{BB0B8D5E-F0E3-43A1-ACB1-AD9CDCEBAF9E}" destId="{9744B048-5726-A648-8A0E-EC785865F3E2}" srcOrd="0" destOrd="0" presId="urn:microsoft.com/office/officeart/2005/8/layout/vList2"/>
    <dgm:cxn modelId="{433F8924-6924-4994-9C8F-175F520A326A}" srcId="{C55E994A-DBA3-4D7C-B00C-396CD83C527D}" destId="{BA54D8AF-BB2E-49CB-8AC9-3A3DC6A8F9A2}" srcOrd="3" destOrd="0" parTransId="{D2F12930-34F6-4C26-968F-AAB556195F87}" sibTransId="{735A5688-18C6-474B-A246-72F589934466}"/>
    <dgm:cxn modelId="{A1F5E736-5B31-4179-89EA-3D807832826F}" srcId="{7763C7BC-4E97-498B-AE39-635A03976ED6}" destId="{6E1425CF-E882-4E4E-8C59-6034A5E4A66F}" srcOrd="5" destOrd="0" parTransId="{5310DACF-8E08-47B4-A878-452BCBCBDC8B}" sibTransId="{AE460864-B611-4824-8D75-4C3554A815FB}"/>
    <dgm:cxn modelId="{B84C233B-5270-0843-B77C-07E2EAD337DE}" type="presOf" srcId="{95939522-9618-4A3C-9BEA-4AA37412CBCA}" destId="{1F31CF4A-A589-C54B-8DAD-CAC83A243BD1}" srcOrd="0" destOrd="0" presId="urn:microsoft.com/office/officeart/2005/8/layout/vList2"/>
    <dgm:cxn modelId="{66FB2F40-05F5-4F2E-A6D7-35299D0AFBE2}" srcId="{95939522-9618-4A3C-9BEA-4AA37412CBCA}" destId="{C55E994A-DBA3-4D7C-B00C-396CD83C527D}" srcOrd="0" destOrd="0" parTransId="{A3E45458-856B-448A-A487-CA137827889E}" sibTransId="{F2854434-7D42-4C2F-8294-DAB431A219C5}"/>
    <dgm:cxn modelId="{FEDBD157-01BE-48BF-B919-506329DC8CE9}" srcId="{7763C7BC-4E97-498B-AE39-635A03976ED6}" destId="{430C68F9-FC66-4B9D-988A-1DAA87672485}" srcOrd="1" destOrd="0" parTransId="{854B8C0C-E817-4069-BE75-E2160DFBBDBF}" sibTransId="{0C80C506-E472-494D-9127-93637433618C}"/>
    <dgm:cxn modelId="{1A88355B-FDDA-904F-9D7D-D4A5F1C8F544}" type="presOf" srcId="{FD31ACCC-BC66-4543-ABCC-DB09E3A0E994}" destId="{717FD8B7-0F0D-BA4A-932C-D39C4D853CD3}" srcOrd="0" destOrd="0" presId="urn:microsoft.com/office/officeart/2005/8/layout/vList2"/>
    <dgm:cxn modelId="{9853E76F-ABFD-C44B-A51C-CB982A74ED7C}" type="presOf" srcId="{B9CD7128-FF62-4126-9AF0-A105F8A2033D}" destId="{717FD8B7-0F0D-BA4A-932C-D39C4D853CD3}" srcOrd="0" destOrd="4" presId="urn:microsoft.com/office/officeart/2005/8/layout/vList2"/>
    <dgm:cxn modelId="{37C25B85-8494-1D4A-9278-EBA0C27C0D86}" type="presOf" srcId="{A6365216-0F55-4C3D-AFE7-8137EC18948D}" destId="{9744B048-5726-A648-8A0E-EC785865F3E2}" srcOrd="0" destOrd="3" presId="urn:microsoft.com/office/officeart/2005/8/layout/vList2"/>
    <dgm:cxn modelId="{F0144D87-A332-42E1-A280-29E505472845}" srcId="{C55E994A-DBA3-4D7C-B00C-396CD83C527D}" destId="{FD31ACCC-BC66-4543-ABCC-DB09E3A0E994}" srcOrd="0" destOrd="0" parTransId="{66159C21-3E00-4267-82A4-F845C0B733EC}" sibTransId="{13A5CD88-4D45-45EE-8E0E-52E775C4C139}"/>
    <dgm:cxn modelId="{48A9E08F-97DC-48CE-B5E7-C319607F6AF1}" srcId="{7763C7BC-4E97-498B-AE39-635A03976ED6}" destId="{A6365216-0F55-4C3D-AFE7-8137EC18948D}" srcOrd="3" destOrd="0" parTransId="{B9BB7095-49AB-47B5-ABA0-22D145764BAA}" sibTransId="{0EE3E13D-BD41-40E5-950F-E739CAA0D268}"/>
    <dgm:cxn modelId="{6EF92793-C53D-FE45-9310-DF4B6C64D7E0}" type="presOf" srcId="{C55E994A-DBA3-4D7C-B00C-396CD83C527D}" destId="{D9246D1D-740A-4F44-B863-30FA1A7F7E23}" srcOrd="0" destOrd="0" presId="urn:microsoft.com/office/officeart/2005/8/layout/vList2"/>
    <dgm:cxn modelId="{D3E14D96-9C5D-EB49-9A8F-4DCCC2F6209A}" type="presOf" srcId="{6E1425CF-E882-4E4E-8C59-6034A5E4A66F}" destId="{9744B048-5726-A648-8A0E-EC785865F3E2}" srcOrd="0" destOrd="5" presId="urn:microsoft.com/office/officeart/2005/8/layout/vList2"/>
    <dgm:cxn modelId="{B889C19A-99FA-064A-B47F-4489CB54D2F6}" type="presOf" srcId="{7763C7BC-4E97-498B-AE39-635A03976ED6}" destId="{08F4CAC5-1B4D-9544-A04F-F6A836444137}" srcOrd="0" destOrd="0" presId="urn:microsoft.com/office/officeart/2005/8/layout/vList2"/>
    <dgm:cxn modelId="{ED37D0A0-25DA-49B6-A937-A4BBAEC6C6F3}" srcId="{7763C7BC-4E97-498B-AE39-635A03976ED6}" destId="{106AD5DF-325A-4930-A145-B1A0485386A3}" srcOrd="4" destOrd="0" parTransId="{6A1EE2FF-C58C-4030-8847-578BD4882360}" sibTransId="{87B011A6-E4B1-40F7-B72E-834ABE3EC2A1}"/>
    <dgm:cxn modelId="{861FCDA6-B8D1-4C54-9DCC-2EB768950299}" srcId="{95939522-9618-4A3C-9BEA-4AA37412CBCA}" destId="{7763C7BC-4E97-498B-AE39-635A03976ED6}" srcOrd="1" destOrd="0" parTransId="{7EED26EB-1FD0-475C-A731-84518298C036}" sibTransId="{E38817A6-57CE-4E88-A6A5-4EE4BCB51A13}"/>
    <dgm:cxn modelId="{2DF826B4-6346-4AA7-923B-CF7C3B39EAFB}" srcId="{C55E994A-DBA3-4D7C-B00C-396CD83C527D}" destId="{B9CD7128-FF62-4126-9AF0-A105F8A2033D}" srcOrd="4" destOrd="0" parTransId="{3920D67E-BFF1-46FC-BD11-1C46B44BCDD8}" sibTransId="{08AFDE59-0100-4ED3-B716-E061093D2885}"/>
    <dgm:cxn modelId="{CD517BC1-2194-3646-920F-FB8D06AD83E4}" type="presOf" srcId="{235E0A54-7F06-4256-838A-5B0D1470A3C8}" destId="{717FD8B7-0F0D-BA4A-932C-D39C4D853CD3}" srcOrd="0" destOrd="5" presId="urn:microsoft.com/office/officeart/2005/8/layout/vList2"/>
    <dgm:cxn modelId="{D29870D4-5B50-4698-8DD0-03F895A3AFA1}" srcId="{C55E994A-DBA3-4D7C-B00C-396CD83C527D}" destId="{235E0A54-7F06-4256-838A-5B0D1470A3C8}" srcOrd="5" destOrd="0" parTransId="{7877F6DA-6053-4B6C-9BD2-AA0AA4DD87E7}" sibTransId="{14E0636C-834C-417F-B4F3-E16231B4B0EC}"/>
    <dgm:cxn modelId="{E34EFED6-83E6-BE47-BD15-3675098383C5}" type="presOf" srcId="{506A7A21-77B0-4F7C-A0DE-A3955311812B}" destId="{717FD8B7-0F0D-BA4A-932C-D39C4D853CD3}" srcOrd="0" destOrd="1" presId="urn:microsoft.com/office/officeart/2005/8/layout/vList2"/>
    <dgm:cxn modelId="{CE79C8DA-4A3E-F94A-B693-2FE7C299FDD3}" type="presOf" srcId="{430C68F9-FC66-4B9D-988A-1DAA87672485}" destId="{9744B048-5726-A648-8A0E-EC785865F3E2}" srcOrd="0" destOrd="1" presId="urn:microsoft.com/office/officeart/2005/8/layout/vList2"/>
    <dgm:cxn modelId="{64F10CE1-F6BD-44FF-998A-3BD048292897}" srcId="{C55E994A-DBA3-4D7C-B00C-396CD83C527D}" destId="{01E8B0C6-6989-422A-9F7E-8FF188C826A6}" srcOrd="2" destOrd="0" parTransId="{302DE546-755B-4290-B11B-5CFE0E46E354}" sibTransId="{DC833713-786E-480E-8CF0-94D2D2EA51ED}"/>
    <dgm:cxn modelId="{1772DBE2-F736-493A-9819-AB6D663B0D1B}" srcId="{7763C7BC-4E97-498B-AE39-635A03976ED6}" destId="{BB0B8D5E-F0E3-43A1-ACB1-AD9CDCEBAF9E}" srcOrd="0" destOrd="0" parTransId="{2C639BAF-1D09-49E8-8AE9-37DB4C986C22}" sibTransId="{F0476187-F9D3-4C4E-83BD-0082A49A926C}"/>
    <dgm:cxn modelId="{9588DFE5-35B1-C84D-B8D5-216A76CEA9FD}" type="presOf" srcId="{C5BDBCB2-22C0-41E6-8320-D650EE4AC61D}" destId="{9744B048-5726-A648-8A0E-EC785865F3E2}" srcOrd="0" destOrd="2" presId="urn:microsoft.com/office/officeart/2005/8/layout/vList2"/>
    <dgm:cxn modelId="{050210F7-788A-644D-80D5-790E710FA788}" type="presOf" srcId="{BA54D8AF-BB2E-49CB-8AC9-3A3DC6A8F9A2}" destId="{717FD8B7-0F0D-BA4A-932C-D39C4D853CD3}" srcOrd="0" destOrd="3" presId="urn:microsoft.com/office/officeart/2005/8/layout/vList2"/>
    <dgm:cxn modelId="{6071E2F9-8C3A-9A49-BC3E-13857370359D}" type="presOf" srcId="{01E8B0C6-6989-422A-9F7E-8FF188C826A6}" destId="{717FD8B7-0F0D-BA4A-932C-D39C4D853CD3}" srcOrd="0" destOrd="2" presId="urn:microsoft.com/office/officeart/2005/8/layout/vList2"/>
    <dgm:cxn modelId="{EE73F8B4-5B08-4D48-BAF2-1F63A45EEAB3}" type="presParOf" srcId="{1F31CF4A-A589-C54B-8DAD-CAC83A243BD1}" destId="{D9246D1D-740A-4F44-B863-30FA1A7F7E23}" srcOrd="0" destOrd="0" presId="urn:microsoft.com/office/officeart/2005/8/layout/vList2"/>
    <dgm:cxn modelId="{D66EEB37-56D2-194B-B152-E4777EEC37A9}" type="presParOf" srcId="{1F31CF4A-A589-C54B-8DAD-CAC83A243BD1}" destId="{717FD8B7-0F0D-BA4A-932C-D39C4D853CD3}" srcOrd="1" destOrd="0" presId="urn:microsoft.com/office/officeart/2005/8/layout/vList2"/>
    <dgm:cxn modelId="{535ACAB7-DB75-BD45-A78C-C73F38E5488E}" type="presParOf" srcId="{1F31CF4A-A589-C54B-8DAD-CAC83A243BD1}" destId="{08F4CAC5-1B4D-9544-A04F-F6A836444137}" srcOrd="2" destOrd="0" presId="urn:microsoft.com/office/officeart/2005/8/layout/vList2"/>
    <dgm:cxn modelId="{898743FB-6DFF-084C-9523-EA55821D2ADC}" type="presParOf" srcId="{1F31CF4A-A589-C54B-8DAD-CAC83A243BD1}" destId="{9744B048-5726-A648-8A0E-EC785865F3E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A5242C-01FB-461B-B7F4-78F3D886E80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AC6ACBE-8707-45E1-8B82-5E0008148DD0}">
      <dgm:prSet/>
      <dgm:spPr/>
      <dgm:t>
        <a:bodyPr/>
        <a:lstStyle/>
        <a:p>
          <a:r>
            <a:rPr lang="en-US"/>
            <a:t>SLPSA utilizes the following fields and posts the practice and game schedules in advance once a month</a:t>
          </a:r>
        </a:p>
      </dgm:t>
    </dgm:pt>
    <dgm:pt modelId="{38C21752-B8DC-4860-BBE3-4D98E331841F}" type="parTrans" cxnId="{8C518F40-7E44-418D-955B-1A5627EB6576}">
      <dgm:prSet/>
      <dgm:spPr/>
      <dgm:t>
        <a:bodyPr/>
        <a:lstStyle/>
        <a:p>
          <a:endParaRPr lang="en-US"/>
        </a:p>
      </dgm:t>
    </dgm:pt>
    <dgm:pt modelId="{24801E2C-2736-476F-AEA4-CA1BC20DB2D7}" type="sibTrans" cxnId="{8C518F40-7E44-418D-955B-1A5627EB6576}">
      <dgm:prSet/>
      <dgm:spPr/>
      <dgm:t>
        <a:bodyPr/>
        <a:lstStyle/>
        <a:p>
          <a:endParaRPr lang="en-US"/>
        </a:p>
      </dgm:t>
    </dgm:pt>
    <dgm:pt modelId="{90039773-7A79-4E65-825C-9F6EDDAD33CA}">
      <dgm:prSet/>
      <dgm:spPr/>
      <dgm:t>
        <a:bodyPr/>
        <a:lstStyle/>
        <a:p>
          <a:r>
            <a:rPr lang="en-US"/>
            <a:t>Spring Lake Park Varsity Field</a:t>
          </a:r>
        </a:p>
      </dgm:t>
    </dgm:pt>
    <dgm:pt modelId="{4D925FE2-8C69-4A2B-8578-7F1D3DE666FB}" type="parTrans" cxnId="{FC9F66E8-9D71-4B25-AF3A-93C0BC17A9E1}">
      <dgm:prSet/>
      <dgm:spPr/>
      <dgm:t>
        <a:bodyPr/>
        <a:lstStyle/>
        <a:p>
          <a:endParaRPr lang="en-US"/>
        </a:p>
      </dgm:t>
    </dgm:pt>
    <dgm:pt modelId="{8A2D7A8C-4608-4D6D-AE47-F8C79F7E547F}" type="sibTrans" cxnId="{FC9F66E8-9D71-4B25-AF3A-93C0BC17A9E1}">
      <dgm:prSet/>
      <dgm:spPr/>
      <dgm:t>
        <a:bodyPr/>
        <a:lstStyle/>
        <a:p>
          <a:endParaRPr lang="en-US"/>
        </a:p>
      </dgm:t>
    </dgm:pt>
    <dgm:pt modelId="{43BFD85C-E9E5-4178-B769-92052DEAFD5D}">
      <dgm:prSet/>
      <dgm:spPr/>
      <dgm:t>
        <a:bodyPr/>
        <a:lstStyle/>
        <a:p>
          <a:r>
            <a:rPr lang="en-US"/>
            <a:t>Spring Lake Park JV Field</a:t>
          </a:r>
        </a:p>
      </dgm:t>
    </dgm:pt>
    <dgm:pt modelId="{D7DC14F5-0A22-446A-B376-8881B09E6DFB}" type="parTrans" cxnId="{ED5F578D-E6D3-4BA0-974D-D2DE00A4FBE0}">
      <dgm:prSet/>
      <dgm:spPr/>
      <dgm:t>
        <a:bodyPr/>
        <a:lstStyle/>
        <a:p>
          <a:endParaRPr lang="en-US"/>
        </a:p>
      </dgm:t>
    </dgm:pt>
    <dgm:pt modelId="{2470039E-1576-426A-90A3-059FD98F3593}" type="sibTrans" cxnId="{ED5F578D-E6D3-4BA0-974D-D2DE00A4FBE0}">
      <dgm:prSet/>
      <dgm:spPr/>
      <dgm:t>
        <a:bodyPr/>
        <a:lstStyle/>
        <a:p>
          <a:endParaRPr lang="en-US"/>
        </a:p>
      </dgm:t>
    </dgm:pt>
    <dgm:pt modelId="{B169D64E-82D3-4F46-A27A-7AE394721E9D}">
      <dgm:prSet/>
      <dgm:spPr/>
      <dgm:t>
        <a:bodyPr/>
        <a:lstStyle/>
        <a:p>
          <a:r>
            <a:rPr lang="en-US"/>
            <a:t>Lakeside Lions Park</a:t>
          </a:r>
        </a:p>
      </dgm:t>
    </dgm:pt>
    <dgm:pt modelId="{EAC5001A-3D36-4AE6-ACA0-DA2F73AB0553}" type="parTrans" cxnId="{8807E73E-9BAE-41BB-AF51-977CCFC799E1}">
      <dgm:prSet/>
      <dgm:spPr/>
      <dgm:t>
        <a:bodyPr/>
        <a:lstStyle/>
        <a:p>
          <a:endParaRPr lang="en-US"/>
        </a:p>
      </dgm:t>
    </dgm:pt>
    <dgm:pt modelId="{39DF1B20-450C-484E-B04C-1FFB0BBD9F2F}" type="sibTrans" cxnId="{8807E73E-9BAE-41BB-AF51-977CCFC799E1}">
      <dgm:prSet/>
      <dgm:spPr/>
      <dgm:t>
        <a:bodyPr/>
        <a:lstStyle/>
        <a:p>
          <a:endParaRPr lang="en-US"/>
        </a:p>
      </dgm:t>
    </dgm:pt>
    <dgm:pt modelId="{03EA8760-D939-48DC-A1D1-E8428793EA64}">
      <dgm:prSet/>
      <dgm:spPr/>
      <dgm:t>
        <a:bodyPr/>
        <a:lstStyle/>
        <a:p>
          <a:r>
            <a:rPr lang="en-US"/>
            <a:t>Blaine Airport Field 4 (on occasion)</a:t>
          </a:r>
        </a:p>
      </dgm:t>
    </dgm:pt>
    <dgm:pt modelId="{BC39E65C-E48D-4997-A3B1-2936A6E3BDAB}" type="parTrans" cxnId="{BA61BF0E-B337-460B-A830-C133ADD5C2BD}">
      <dgm:prSet/>
      <dgm:spPr/>
      <dgm:t>
        <a:bodyPr/>
        <a:lstStyle/>
        <a:p>
          <a:endParaRPr lang="en-US"/>
        </a:p>
      </dgm:t>
    </dgm:pt>
    <dgm:pt modelId="{C4A7CE2A-A163-4212-808E-C0FD7DCECB7B}" type="sibTrans" cxnId="{BA61BF0E-B337-460B-A830-C133ADD5C2BD}">
      <dgm:prSet/>
      <dgm:spPr/>
      <dgm:t>
        <a:bodyPr/>
        <a:lstStyle/>
        <a:p>
          <a:endParaRPr lang="en-US"/>
        </a:p>
      </dgm:t>
    </dgm:pt>
    <dgm:pt modelId="{C4C1B3FF-B5C2-4455-872B-7DD6843DC363}">
      <dgm:prSet/>
      <dgm:spPr/>
      <dgm:t>
        <a:bodyPr/>
        <a:lstStyle/>
        <a:p>
          <a:r>
            <a:rPr lang="en-US"/>
            <a:t>Game nights for league are:</a:t>
          </a:r>
        </a:p>
      </dgm:t>
    </dgm:pt>
    <dgm:pt modelId="{04C8009E-55CD-4BF8-AF8F-E4AE18B888DF}" type="parTrans" cxnId="{2BC3CBDD-49F9-404C-8EC0-A8600848A39B}">
      <dgm:prSet/>
      <dgm:spPr/>
      <dgm:t>
        <a:bodyPr/>
        <a:lstStyle/>
        <a:p>
          <a:endParaRPr lang="en-US"/>
        </a:p>
      </dgm:t>
    </dgm:pt>
    <dgm:pt modelId="{96A91440-057C-42A5-9947-9CE617C597C9}" type="sibTrans" cxnId="{2BC3CBDD-49F9-404C-8EC0-A8600848A39B}">
      <dgm:prSet/>
      <dgm:spPr/>
      <dgm:t>
        <a:bodyPr/>
        <a:lstStyle/>
        <a:p>
          <a:endParaRPr lang="en-US"/>
        </a:p>
      </dgm:t>
    </dgm:pt>
    <dgm:pt modelId="{4472C886-A238-4883-89FA-AC98DB7E2222}">
      <dgm:prSet/>
      <dgm:spPr/>
      <dgm:t>
        <a:bodyPr/>
        <a:lstStyle/>
        <a:p>
          <a:r>
            <a:rPr lang="en-US"/>
            <a:t>Monday/Wednesday 8’s and 12’s</a:t>
          </a:r>
        </a:p>
      </dgm:t>
    </dgm:pt>
    <dgm:pt modelId="{0CD65BB8-9260-4A9A-B31B-F89E10C328B6}" type="parTrans" cxnId="{DF7194DF-7721-4522-9417-AB97824A23E2}">
      <dgm:prSet/>
      <dgm:spPr/>
      <dgm:t>
        <a:bodyPr/>
        <a:lstStyle/>
        <a:p>
          <a:endParaRPr lang="en-US"/>
        </a:p>
      </dgm:t>
    </dgm:pt>
    <dgm:pt modelId="{6FD35663-295F-4B74-A233-969338F0BAAA}" type="sibTrans" cxnId="{DF7194DF-7721-4522-9417-AB97824A23E2}">
      <dgm:prSet/>
      <dgm:spPr/>
      <dgm:t>
        <a:bodyPr/>
        <a:lstStyle/>
        <a:p>
          <a:endParaRPr lang="en-US"/>
        </a:p>
      </dgm:t>
    </dgm:pt>
    <dgm:pt modelId="{96F00A5F-F5C3-4690-A484-DFBB1A3A8E91}">
      <dgm:prSet/>
      <dgm:spPr/>
      <dgm:t>
        <a:bodyPr/>
        <a:lstStyle/>
        <a:p>
          <a:r>
            <a:rPr lang="en-US"/>
            <a:t>Tuesday/Thursday 10’s and 14’s</a:t>
          </a:r>
        </a:p>
      </dgm:t>
    </dgm:pt>
    <dgm:pt modelId="{D20A8D04-BFCE-4CDC-83C8-6DCBEE14B2DC}" type="parTrans" cxnId="{D9DA5A2E-E6ED-415E-AC37-5A80715F4A07}">
      <dgm:prSet/>
      <dgm:spPr/>
      <dgm:t>
        <a:bodyPr/>
        <a:lstStyle/>
        <a:p>
          <a:endParaRPr lang="en-US"/>
        </a:p>
      </dgm:t>
    </dgm:pt>
    <dgm:pt modelId="{D1CB9D0D-E5B3-496D-9424-64039943D8CE}" type="sibTrans" cxnId="{D9DA5A2E-E6ED-415E-AC37-5A80715F4A07}">
      <dgm:prSet/>
      <dgm:spPr/>
      <dgm:t>
        <a:bodyPr/>
        <a:lstStyle/>
        <a:p>
          <a:endParaRPr lang="en-US"/>
        </a:p>
      </dgm:t>
    </dgm:pt>
    <dgm:pt modelId="{82613EB5-248E-48A8-8343-4D67200BEADB}">
      <dgm:prSet/>
      <dgm:spPr/>
      <dgm:t>
        <a:bodyPr/>
        <a:lstStyle/>
        <a:p>
          <a:r>
            <a:rPr lang="en-US"/>
            <a:t>Practice nights are posted monthly on the website slpfastpitch.com</a:t>
          </a:r>
        </a:p>
      </dgm:t>
    </dgm:pt>
    <dgm:pt modelId="{1121545B-215C-44C0-A1F7-7FFDD6813B88}" type="parTrans" cxnId="{16A30EEC-C8F3-421F-916F-44F72DC13BC0}">
      <dgm:prSet/>
      <dgm:spPr/>
      <dgm:t>
        <a:bodyPr/>
        <a:lstStyle/>
        <a:p>
          <a:endParaRPr lang="en-US"/>
        </a:p>
      </dgm:t>
    </dgm:pt>
    <dgm:pt modelId="{067C2938-EBE9-43D0-853B-05F64F34073D}" type="sibTrans" cxnId="{16A30EEC-C8F3-421F-916F-44F72DC13BC0}">
      <dgm:prSet/>
      <dgm:spPr/>
      <dgm:t>
        <a:bodyPr/>
        <a:lstStyle/>
        <a:p>
          <a:endParaRPr lang="en-US"/>
        </a:p>
      </dgm:t>
    </dgm:pt>
    <dgm:pt modelId="{C3997410-18EA-4F10-AF52-2776310CD772}">
      <dgm:prSet/>
      <dgm:spPr/>
      <dgm:t>
        <a:bodyPr/>
        <a:lstStyle/>
        <a:p>
          <a:r>
            <a:rPr lang="en-US"/>
            <a:t>Coaches can swap practice nights, it should be agreeable by all and then communicated to the SLPSA to adjust schedules</a:t>
          </a:r>
        </a:p>
      </dgm:t>
    </dgm:pt>
    <dgm:pt modelId="{6DFAF312-E3B6-466F-8E16-097B038422AE}" type="parTrans" cxnId="{E8A14132-C8F1-4364-BA92-EE4C646D4142}">
      <dgm:prSet/>
      <dgm:spPr/>
      <dgm:t>
        <a:bodyPr/>
        <a:lstStyle/>
        <a:p>
          <a:endParaRPr lang="en-US"/>
        </a:p>
      </dgm:t>
    </dgm:pt>
    <dgm:pt modelId="{134B8B11-FA04-491D-8AE7-3C57D2052597}" type="sibTrans" cxnId="{E8A14132-C8F1-4364-BA92-EE4C646D4142}">
      <dgm:prSet/>
      <dgm:spPr/>
      <dgm:t>
        <a:bodyPr/>
        <a:lstStyle/>
        <a:p>
          <a:endParaRPr lang="en-US"/>
        </a:p>
      </dgm:t>
    </dgm:pt>
    <dgm:pt modelId="{BFE90A47-60A3-46E9-8FBE-EB3D746D0D64}">
      <dgm:prSet/>
      <dgm:spPr/>
      <dgm:t>
        <a:bodyPr/>
        <a:lstStyle/>
        <a:p>
          <a:r>
            <a:rPr lang="en-US"/>
            <a:t>To claim additional field time, please email </a:t>
          </a:r>
          <a:r>
            <a:rPr lang="en-US">
              <a:hlinkClick xmlns:r="http://schemas.openxmlformats.org/officeDocument/2006/relationships" r:id="rId1"/>
            </a:rPr>
            <a:t>slpsoftball@gmail.com</a:t>
          </a:r>
          <a:endParaRPr lang="en-US"/>
        </a:p>
      </dgm:t>
    </dgm:pt>
    <dgm:pt modelId="{30812BDA-3ABB-4245-90C5-FCB121BA50F4}" type="parTrans" cxnId="{09868967-24C4-4161-89B6-4B52CF276252}">
      <dgm:prSet/>
      <dgm:spPr/>
      <dgm:t>
        <a:bodyPr/>
        <a:lstStyle/>
        <a:p>
          <a:endParaRPr lang="en-US"/>
        </a:p>
      </dgm:t>
    </dgm:pt>
    <dgm:pt modelId="{E788451F-7545-4285-BE50-1671E9427F7F}" type="sibTrans" cxnId="{09868967-24C4-4161-89B6-4B52CF276252}">
      <dgm:prSet/>
      <dgm:spPr/>
      <dgm:t>
        <a:bodyPr/>
        <a:lstStyle/>
        <a:p>
          <a:endParaRPr lang="en-US"/>
        </a:p>
      </dgm:t>
    </dgm:pt>
    <dgm:pt modelId="{ED6F1272-78D7-4D68-9202-5F02D4F0EC3D}">
      <dgm:prSet/>
      <dgm:spPr/>
      <dgm:t>
        <a:bodyPr/>
        <a:lstStyle/>
        <a:p>
          <a:r>
            <a:rPr lang="en-US"/>
            <a:t>Please update all scheduled times in SportsEngine for team communication</a:t>
          </a:r>
        </a:p>
      </dgm:t>
    </dgm:pt>
    <dgm:pt modelId="{C9D78B78-9740-4327-902D-AF268C16D207}" type="parTrans" cxnId="{C89C8B98-BA0F-4697-9114-9CD84F68DFDE}">
      <dgm:prSet/>
      <dgm:spPr/>
      <dgm:t>
        <a:bodyPr/>
        <a:lstStyle/>
        <a:p>
          <a:endParaRPr lang="en-US"/>
        </a:p>
      </dgm:t>
    </dgm:pt>
    <dgm:pt modelId="{F5DA06F0-7BB5-4A6A-85F8-BFFB15606563}" type="sibTrans" cxnId="{C89C8B98-BA0F-4697-9114-9CD84F68DFDE}">
      <dgm:prSet/>
      <dgm:spPr/>
      <dgm:t>
        <a:bodyPr/>
        <a:lstStyle/>
        <a:p>
          <a:endParaRPr lang="en-US"/>
        </a:p>
      </dgm:t>
    </dgm:pt>
    <dgm:pt modelId="{503EC1A6-2810-0749-9778-8FD2CB876BF3}" type="pres">
      <dgm:prSet presAssocID="{34A5242C-01FB-461B-B7F4-78F3D886E80F}" presName="linear" presStyleCnt="0">
        <dgm:presLayoutVars>
          <dgm:animLvl val="lvl"/>
          <dgm:resizeHandles val="exact"/>
        </dgm:presLayoutVars>
      </dgm:prSet>
      <dgm:spPr/>
    </dgm:pt>
    <dgm:pt modelId="{C2A9DF29-0F1A-8B43-B5A3-E4E4D7017C95}" type="pres">
      <dgm:prSet presAssocID="{5AC6ACBE-8707-45E1-8B82-5E0008148DD0}" presName="parentText" presStyleLbl="node1" presStyleIdx="0" presStyleCnt="3">
        <dgm:presLayoutVars>
          <dgm:chMax val="0"/>
          <dgm:bulletEnabled val="1"/>
        </dgm:presLayoutVars>
      </dgm:prSet>
      <dgm:spPr/>
    </dgm:pt>
    <dgm:pt modelId="{1A5C74DD-F91B-C844-941A-DFC237CA18AD}" type="pres">
      <dgm:prSet presAssocID="{5AC6ACBE-8707-45E1-8B82-5E0008148DD0}" presName="childText" presStyleLbl="revTx" presStyleIdx="0" presStyleCnt="3">
        <dgm:presLayoutVars>
          <dgm:bulletEnabled val="1"/>
        </dgm:presLayoutVars>
      </dgm:prSet>
      <dgm:spPr/>
    </dgm:pt>
    <dgm:pt modelId="{9E8CA150-07FA-7F40-A160-5A14C15B5F93}" type="pres">
      <dgm:prSet presAssocID="{C4C1B3FF-B5C2-4455-872B-7DD6843DC363}" presName="parentText" presStyleLbl="node1" presStyleIdx="1" presStyleCnt="3">
        <dgm:presLayoutVars>
          <dgm:chMax val="0"/>
          <dgm:bulletEnabled val="1"/>
        </dgm:presLayoutVars>
      </dgm:prSet>
      <dgm:spPr/>
    </dgm:pt>
    <dgm:pt modelId="{EF8A6BB4-69E4-2D45-91A9-7CE159877C40}" type="pres">
      <dgm:prSet presAssocID="{C4C1B3FF-B5C2-4455-872B-7DD6843DC363}" presName="childText" presStyleLbl="revTx" presStyleIdx="1" presStyleCnt="3">
        <dgm:presLayoutVars>
          <dgm:bulletEnabled val="1"/>
        </dgm:presLayoutVars>
      </dgm:prSet>
      <dgm:spPr/>
    </dgm:pt>
    <dgm:pt modelId="{B53FB0A3-3EC7-E84B-9E04-7854147BB58F}" type="pres">
      <dgm:prSet presAssocID="{82613EB5-248E-48A8-8343-4D67200BEADB}" presName="parentText" presStyleLbl="node1" presStyleIdx="2" presStyleCnt="3">
        <dgm:presLayoutVars>
          <dgm:chMax val="0"/>
          <dgm:bulletEnabled val="1"/>
        </dgm:presLayoutVars>
      </dgm:prSet>
      <dgm:spPr/>
    </dgm:pt>
    <dgm:pt modelId="{DD151D10-36C3-C744-82FD-B52D72474764}" type="pres">
      <dgm:prSet presAssocID="{82613EB5-248E-48A8-8343-4D67200BEADB}" presName="childText" presStyleLbl="revTx" presStyleIdx="2" presStyleCnt="3">
        <dgm:presLayoutVars>
          <dgm:bulletEnabled val="1"/>
        </dgm:presLayoutVars>
      </dgm:prSet>
      <dgm:spPr/>
    </dgm:pt>
  </dgm:ptLst>
  <dgm:cxnLst>
    <dgm:cxn modelId="{5340C202-ACE5-724C-A96A-2DA20D84EEF7}" type="presOf" srcId="{82613EB5-248E-48A8-8343-4D67200BEADB}" destId="{B53FB0A3-3EC7-E84B-9E04-7854147BB58F}" srcOrd="0" destOrd="0" presId="urn:microsoft.com/office/officeart/2005/8/layout/vList2"/>
    <dgm:cxn modelId="{BA61BF0E-B337-460B-A830-C133ADD5C2BD}" srcId="{5AC6ACBE-8707-45E1-8B82-5E0008148DD0}" destId="{03EA8760-D939-48DC-A1D1-E8428793EA64}" srcOrd="3" destOrd="0" parTransId="{BC39E65C-E48D-4997-A3B1-2936A6E3BDAB}" sibTransId="{C4A7CE2A-A163-4212-808E-C0FD7DCECB7B}"/>
    <dgm:cxn modelId="{818A4313-445C-834E-A0F4-4EA07831C930}" type="presOf" srcId="{43BFD85C-E9E5-4178-B769-92052DEAFD5D}" destId="{1A5C74DD-F91B-C844-941A-DFC237CA18AD}" srcOrd="0" destOrd="1" presId="urn:microsoft.com/office/officeart/2005/8/layout/vList2"/>
    <dgm:cxn modelId="{9F088314-0A22-E84E-8C6B-4AC533A17AD6}" type="presOf" srcId="{ED6F1272-78D7-4D68-9202-5F02D4F0EC3D}" destId="{DD151D10-36C3-C744-82FD-B52D72474764}" srcOrd="0" destOrd="2" presId="urn:microsoft.com/office/officeart/2005/8/layout/vList2"/>
    <dgm:cxn modelId="{30B72222-EBDA-794C-8D18-F6DDA81123B6}" type="presOf" srcId="{96F00A5F-F5C3-4690-A484-DFBB1A3A8E91}" destId="{EF8A6BB4-69E4-2D45-91A9-7CE159877C40}" srcOrd="0" destOrd="1" presId="urn:microsoft.com/office/officeart/2005/8/layout/vList2"/>
    <dgm:cxn modelId="{D9DA5A2E-E6ED-415E-AC37-5A80715F4A07}" srcId="{C4C1B3FF-B5C2-4455-872B-7DD6843DC363}" destId="{96F00A5F-F5C3-4690-A484-DFBB1A3A8E91}" srcOrd="1" destOrd="0" parTransId="{D20A8D04-BFCE-4CDC-83C8-6DCBEE14B2DC}" sibTransId="{D1CB9D0D-E5B3-496D-9424-64039943D8CE}"/>
    <dgm:cxn modelId="{E8A14132-C8F1-4364-BA92-EE4C646D4142}" srcId="{82613EB5-248E-48A8-8343-4D67200BEADB}" destId="{C3997410-18EA-4F10-AF52-2776310CD772}" srcOrd="0" destOrd="0" parTransId="{6DFAF312-E3B6-466F-8E16-097B038422AE}" sibTransId="{134B8B11-FA04-491D-8AE7-3C57D2052597}"/>
    <dgm:cxn modelId="{9FE0C43E-F5A3-B545-B9B8-21CB557C3D51}" type="presOf" srcId="{90039773-7A79-4E65-825C-9F6EDDAD33CA}" destId="{1A5C74DD-F91B-C844-941A-DFC237CA18AD}" srcOrd="0" destOrd="0" presId="urn:microsoft.com/office/officeart/2005/8/layout/vList2"/>
    <dgm:cxn modelId="{8807E73E-9BAE-41BB-AF51-977CCFC799E1}" srcId="{5AC6ACBE-8707-45E1-8B82-5E0008148DD0}" destId="{B169D64E-82D3-4F46-A27A-7AE394721E9D}" srcOrd="2" destOrd="0" parTransId="{EAC5001A-3D36-4AE6-ACA0-DA2F73AB0553}" sibTransId="{39DF1B20-450C-484E-B04C-1FFB0BBD9F2F}"/>
    <dgm:cxn modelId="{8C518F40-7E44-418D-955B-1A5627EB6576}" srcId="{34A5242C-01FB-461B-B7F4-78F3D886E80F}" destId="{5AC6ACBE-8707-45E1-8B82-5E0008148DD0}" srcOrd="0" destOrd="0" parTransId="{38C21752-B8DC-4860-BBE3-4D98E331841F}" sibTransId="{24801E2C-2736-476F-AEA4-CA1BC20DB2D7}"/>
    <dgm:cxn modelId="{09868967-24C4-4161-89B6-4B52CF276252}" srcId="{82613EB5-248E-48A8-8343-4D67200BEADB}" destId="{BFE90A47-60A3-46E9-8FBE-EB3D746D0D64}" srcOrd="1" destOrd="0" parTransId="{30812BDA-3ABB-4245-90C5-FCB121BA50F4}" sibTransId="{E788451F-7545-4285-BE50-1671E9427F7F}"/>
    <dgm:cxn modelId="{6AA7D369-A0FF-B64C-85D5-B315941B85A4}" type="presOf" srcId="{03EA8760-D939-48DC-A1D1-E8428793EA64}" destId="{1A5C74DD-F91B-C844-941A-DFC237CA18AD}" srcOrd="0" destOrd="3" presId="urn:microsoft.com/office/officeart/2005/8/layout/vList2"/>
    <dgm:cxn modelId="{ED5F578D-E6D3-4BA0-974D-D2DE00A4FBE0}" srcId="{5AC6ACBE-8707-45E1-8B82-5E0008148DD0}" destId="{43BFD85C-E9E5-4178-B769-92052DEAFD5D}" srcOrd="1" destOrd="0" parTransId="{D7DC14F5-0A22-446A-B376-8881B09E6DFB}" sibTransId="{2470039E-1576-426A-90A3-059FD98F3593}"/>
    <dgm:cxn modelId="{943C8A96-4AB3-1B48-8DE5-213DBE7D5A35}" type="presOf" srcId="{34A5242C-01FB-461B-B7F4-78F3D886E80F}" destId="{503EC1A6-2810-0749-9778-8FD2CB876BF3}" srcOrd="0" destOrd="0" presId="urn:microsoft.com/office/officeart/2005/8/layout/vList2"/>
    <dgm:cxn modelId="{C89C8B98-BA0F-4697-9114-9CD84F68DFDE}" srcId="{82613EB5-248E-48A8-8343-4D67200BEADB}" destId="{ED6F1272-78D7-4D68-9202-5F02D4F0EC3D}" srcOrd="2" destOrd="0" parTransId="{C9D78B78-9740-4327-902D-AF268C16D207}" sibTransId="{F5DA06F0-7BB5-4A6A-85F8-BFFB15606563}"/>
    <dgm:cxn modelId="{3E7B959E-B946-AD4E-A562-EC64F2937098}" type="presOf" srcId="{B169D64E-82D3-4F46-A27A-7AE394721E9D}" destId="{1A5C74DD-F91B-C844-941A-DFC237CA18AD}" srcOrd="0" destOrd="2" presId="urn:microsoft.com/office/officeart/2005/8/layout/vList2"/>
    <dgm:cxn modelId="{8303F8A0-15FE-A941-B73C-A949A8E78692}" type="presOf" srcId="{4472C886-A238-4883-89FA-AC98DB7E2222}" destId="{EF8A6BB4-69E4-2D45-91A9-7CE159877C40}" srcOrd="0" destOrd="0" presId="urn:microsoft.com/office/officeart/2005/8/layout/vList2"/>
    <dgm:cxn modelId="{7C93CFA4-C48E-B043-A56F-8A3B0CCFA2CA}" type="presOf" srcId="{C4C1B3FF-B5C2-4455-872B-7DD6843DC363}" destId="{9E8CA150-07FA-7F40-A160-5A14C15B5F93}" srcOrd="0" destOrd="0" presId="urn:microsoft.com/office/officeart/2005/8/layout/vList2"/>
    <dgm:cxn modelId="{7D872CD3-96AC-6C49-B837-5AED3E184F10}" type="presOf" srcId="{5AC6ACBE-8707-45E1-8B82-5E0008148DD0}" destId="{C2A9DF29-0F1A-8B43-B5A3-E4E4D7017C95}" srcOrd="0" destOrd="0" presId="urn:microsoft.com/office/officeart/2005/8/layout/vList2"/>
    <dgm:cxn modelId="{C5DFBFDB-DE99-4545-A9A2-1A52A3980783}" type="presOf" srcId="{BFE90A47-60A3-46E9-8FBE-EB3D746D0D64}" destId="{DD151D10-36C3-C744-82FD-B52D72474764}" srcOrd="0" destOrd="1" presId="urn:microsoft.com/office/officeart/2005/8/layout/vList2"/>
    <dgm:cxn modelId="{2BC3CBDD-49F9-404C-8EC0-A8600848A39B}" srcId="{34A5242C-01FB-461B-B7F4-78F3D886E80F}" destId="{C4C1B3FF-B5C2-4455-872B-7DD6843DC363}" srcOrd="1" destOrd="0" parTransId="{04C8009E-55CD-4BF8-AF8F-E4AE18B888DF}" sibTransId="{96A91440-057C-42A5-9947-9CE617C597C9}"/>
    <dgm:cxn modelId="{DF7194DF-7721-4522-9417-AB97824A23E2}" srcId="{C4C1B3FF-B5C2-4455-872B-7DD6843DC363}" destId="{4472C886-A238-4883-89FA-AC98DB7E2222}" srcOrd="0" destOrd="0" parTransId="{0CD65BB8-9260-4A9A-B31B-F89E10C328B6}" sibTransId="{6FD35663-295F-4B74-A233-969338F0BAAA}"/>
    <dgm:cxn modelId="{FC9F66E8-9D71-4B25-AF3A-93C0BC17A9E1}" srcId="{5AC6ACBE-8707-45E1-8B82-5E0008148DD0}" destId="{90039773-7A79-4E65-825C-9F6EDDAD33CA}" srcOrd="0" destOrd="0" parTransId="{4D925FE2-8C69-4A2B-8578-7F1D3DE666FB}" sibTransId="{8A2D7A8C-4608-4D6D-AE47-F8C79F7E547F}"/>
    <dgm:cxn modelId="{16A30EEC-C8F3-421F-916F-44F72DC13BC0}" srcId="{34A5242C-01FB-461B-B7F4-78F3D886E80F}" destId="{82613EB5-248E-48A8-8343-4D67200BEADB}" srcOrd="2" destOrd="0" parTransId="{1121545B-215C-44C0-A1F7-7FFDD6813B88}" sibTransId="{067C2938-EBE9-43D0-853B-05F64F34073D}"/>
    <dgm:cxn modelId="{7718C4FA-97CF-1A45-8B88-5CE9BCA45718}" type="presOf" srcId="{C3997410-18EA-4F10-AF52-2776310CD772}" destId="{DD151D10-36C3-C744-82FD-B52D72474764}" srcOrd="0" destOrd="0" presId="urn:microsoft.com/office/officeart/2005/8/layout/vList2"/>
    <dgm:cxn modelId="{A5945CC0-4F07-674F-9B3A-E68683D6BA3B}" type="presParOf" srcId="{503EC1A6-2810-0749-9778-8FD2CB876BF3}" destId="{C2A9DF29-0F1A-8B43-B5A3-E4E4D7017C95}" srcOrd="0" destOrd="0" presId="urn:microsoft.com/office/officeart/2005/8/layout/vList2"/>
    <dgm:cxn modelId="{22401E30-1DC9-3C48-8F13-2CAF34752732}" type="presParOf" srcId="{503EC1A6-2810-0749-9778-8FD2CB876BF3}" destId="{1A5C74DD-F91B-C844-941A-DFC237CA18AD}" srcOrd="1" destOrd="0" presId="urn:microsoft.com/office/officeart/2005/8/layout/vList2"/>
    <dgm:cxn modelId="{C98A7A63-F3B7-8848-B40F-247CF007D4C1}" type="presParOf" srcId="{503EC1A6-2810-0749-9778-8FD2CB876BF3}" destId="{9E8CA150-07FA-7F40-A160-5A14C15B5F93}" srcOrd="2" destOrd="0" presId="urn:microsoft.com/office/officeart/2005/8/layout/vList2"/>
    <dgm:cxn modelId="{0B3F4763-E11D-F841-8FD8-F9E426B65CBD}" type="presParOf" srcId="{503EC1A6-2810-0749-9778-8FD2CB876BF3}" destId="{EF8A6BB4-69E4-2D45-91A9-7CE159877C40}" srcOrd="3" destOrd="0" presId="urn:microsoft.com/office/officeart/2005/8/layout/vList2"/>
    <dgm:cxn modelId="{3CC827EE-3479-0444-9CB8-620DF316DDEB}" type="presParOf" srcId="{503EC1A6-2810-0749-9778-8FD2CB876BF3}" destId="{B53FB0A3-3EC7-E84B-9E04-7854147BB58F}" srcOrd="4" destOrd="0" presId="urn:microsoft.com/office/officeart/2005/8/layout/vList2"/>
    <dgm:cxn modelId="{04372B8A-A551-3941-B102-C48BF1D472AF}" type="presParOf" srcId="{503EC1A6-2810-0749-9778-8FD2CB876BF3}" destId="{DD151D10-36C3-C744-82FD-B52D7247476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FA7467-81E0-435E-B94A-4AED75ED8134}"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06BB0A65-5244-44AA-BFBD-C60ACF651528}">
      <dgm:prSet/>
      <dgm:spPr/>
      <dgm:t>
        <a:bodyPr/>
        <a:lstStyle/>
        <a:p>
          <a:r>
            <a:rPr lang="en-US"/>
            <a:t>Pitching </a:t>
          </a:r>
        </a:p>
      </dgm:t>
    </dgm:pt>
    <dgm:pt modelId="{3C41D575-B599-458C-8513-1F7F362AE408}" type="parTrans" cxnId="{74F8BFEE-9B9A-4FAB-9906-75DFA7674CC2}">
      <dgm:prSet/>
      <dgm:spPr/>
      <dgm:t>
        <a:bodyPr/>
        <a:lstStyle/>
        <a:p>
          <a:endParaRPr lang="en-US"/>
        </a:p>
      </dgm:t>
    </dgm:pt>
    <dgm:pt modelId="{D2B1CDE6-F81F-41BC-A0DF-FF37F3005A13}" type="sibTrans" cxnId="{74F8BFEE-9B9A-4FAB-9906-75DFA7674CC2}">
      <dgm:prSet/>
      <dgm:spPr/>
      <dgm:t>
        <a:bodyPr/>
        <a:lstStyle/>
        <a:p>
          <a:endParaRPr lang="en-US"/>
        </a:p>
      </dgm:t>
    </dgm:pt>
    <dgm:pt modelId="{E116F1E6-80BD-41B2-B160-8986734A7246}">
      <dgm:prSet/>
      <dgm:spPr/>
      <dgm:t>
        <a:bodyPr/>
        <a:lstStyle/>
        <a:p>
          <a:r>
            <a:rPr lang="en-US"/>
            <a:t>The windmill motion </a:t>
          </a:r>
        </a:p>
      </dgm:t>
    </dgm:pt>
    <dgm:pt modelId="{903D6D7B-445F-452A-B6D2-E32E59318837}" type="parTrans" cxnId="{C6387B88-285A-4308-8273-0FE8EEEF03F0}">
      <dgm:prSet/>
      <dgm:spPr/>
      <dgm:t>
        <a:bodyPr/>
        <a:lstStyle/>
        <a:p>
          <a:endParaRPr lang="en-US"/>
        </a:p>
      </dgm:t>
    </dgm:pt>
    <dgm:pt modelId="{C3D6A3EB-165A-4B29-ACAE-1DCD7644D83D}" type="sibTrans" cxnId="{C6387B88-285A-4308-8273-0FE8EEEF03F0}">
      <dgm:prSet/>
      <dgm:spPr/>
      <dgm:t>
        <a:bodyPr/>
        <a:lstStyle/>
        <a:p>
          <a:endParaRPr lang="en-US"/>
        </a:p>
      </dgm:t>
    </dgm:pt>
    <dgm:pt modelId="{23684BF8-B363-4DAC-8FB6-4ACD8D717291}">
      <dgm:prSet/>
      <dgm:spPr/>
      <dgm:t>
        <a:bodyPr/>
        <a:lstStyle/>
        <a:p>
          <a:r>
            <a:rPr lang="en-US"/>
            <a:t>Hitting spots </a:t>
          </a:r>
        </a:p>
      </dgm:t>
    </dgm:pt>
    <dgm:pt modelId="{5C132D01-F23D-44B7-811F-D653353AC850}" type="parTrans" cxnId="{810657BF-00C0-4F51-A0B9-6E4506C975A2}">
      <dgm:prSet/>
      <dgm:spPr/>
      <dgm:t>
        <a:bodyPr/>
        <a:lstStyle/>
        <a:p>
          <a:endParaRPr lang="en-US"/>
        </a:p>
      </dgm:t>
    </dgm:pt>
    <dgm:pt modelId="{1A3FD95A-5AE3-45E0-93E1-C4063562BE0B}" type="sibTrans" cxnId="{810657BF-00C0-4F51-A0B9-6E4506C975A2}">
      <dgm:prSet/>
      <dgm:spPr/>
      <dgm:t>
        <a:bodyPr/>
        <a:lstStyle/>
        <a:p>
          <a:endParaRPr lang="en-US"/>
        </a:p>
      </dgm:t>
    </dgm:pt>
    <dgm:pt modelId="{2737A067-23D7-448F-A7EE-120F1BDE4CC2}">
      <dgm:prSet/>
      <dgm:spPr/>
      <dgm:t>
        <a:bodyPr/>
        <a:lstStyle/>
        <a:p>
          <a:r>
            <a:rPr lang="en-US"/>
            <a:t>When to throw “Junk” </a:t>
          </a:r>
        </a:p>
      </dgm:t>
    </dgm:pt>
    <dgm:pt modelId="{B05C7EA1-F40B-486C-8D0F-9C3D602BFA54}" type="parTrans" cxnId="{106E2C97-4710-44F3-B8E8-440FF3123543}">
      <dgm:prSet/>
      <dgm:spPr/>
      <dgm:t>
        <a:bodyPr/>
        <a:lstStyle/>
        <a:p>
          <a:endParaRPr lang="en-US"/>
        </a:p>
      </dgm:t>
    </dgm:pt>
    <dgm:pt modelId="{9BAF60CB-3C9B-4D9F-ADBA-E4D7853E9D4E}" type="sibTrans" cxnId="{106E2C97-4710-44F3-B8E8-440FF3123543}">
      <dgm:prSet/>
      <dgm:spPr/>
      <dgm:t>
        <a:bodyPr/>
        <a:lstStyle/>
        <a:p>
          <a:endParaRPr lang="en-US"/>
        </a:p>
      </dgm:t>
    </dgm:pt>
    <dgm:pt modelId="{2D1070E0-0B18-4BCD-9E72-E3B995AFDDD9}">
      <dgm:prSet/>
      <dgm:spPr/>
      <dgm:t>
        <a:bodyPr/>
        <a:lstStyle/>
        <a:p>
          <a:r>
            <a:rPr lang="en-US"/>
            <a:t>Defense in the position </a:t>
          </a:r>
        </a:p>
      </dgm:t>
    </dgm:pt>
    <dgm:pt modelId="{41A8A706-AB36-4A63-AC21-5995C9597CF5}" type="parTrans" cxnId="{F7BA4707-4753-45C2-9E51-03FB548BF3D2}">
      <dgm:prSet/>
      <dgm:spPr/>
      <dgm:t>
        <a:bodyPr/>
        <a:lstStyle/>
        <a:p>
          <a:endParaRPr lang="en-US"/>
        </a:p>
      </dgm:t>
    </dgm:pt>
    <dgm:pt modelId="{CF73512B-9C04-4555-BDD5-09694536FE82}" type="sibTrans" cxnId="{F7BA4707-4753-45C2-9E51-03FB548BF3D2}">
      <dgm:prSet/>
      <dgm:spPr/>
      <dgm:t>
        <a:bodyPr/>
        <a:lstStyle/>
        <a:p>
          <a:endParaRPr lang="en-US"/>
        </a:p>
      </dgm:t>
    </dgm:pt>
    <dgm:pt modelId="{73F7BF5D-9FEF-4277-939E-1F3C95CAF630}">
      <dgm:prSet/>
      <dgm:spPr/>
      <dgm:t>
        <a:bodyPr/>
        <a:lstStyle/>
        <a:p>
          <a:r>
            <a:rPr lang="en-US"/>
            <a:t>Defending the pass ball/wild pitch </a:t>
          </a:r>
        </a:p>
      </dgm:t>
    </dgm:pt>
    <dgm:pt modelId="{90989B03-F412-4D6E-B35C-DBE4F6B64CF1}" type="parTrans" cxnId="{B8050A97-86F4-43FC-B991-F9E1CED304D0}">
      <dgm:prSet/>
      <dgm:spPr/>
      <dgm:t>
        <a:bodyPr/>
        <a:lstStyle/>
        <a:p>
          <a:endParaRPr lang="en-US"/>
        </a:p>
      </dgm:t>
    </dgm:pt>
    <dgm:pt modelId="{F4176539-D1D8-46D3-9B25-97C7C1B1D166}" type="sibTrans" cxnId="{B8050A97-86F4-43FC-B991-F9E1CED304D0}">
      <dgm:prSet/>
      <dgm:spPr/>
      <dgm:t>
        <a:bodyPr/>
        <a:lstStyle/>
        <a:p>
          <a:endParaRPr lang="en-US"/>
        </a:p>
      </dgm:t>
    </dgm:pt>
    <dgm:pt modelId="{D472174E-F46A-4EEC-B0B3-7892457B0940}">
      <dgm:prSet/>
      <dgm:spPr/>
      <dgm:t>
        <a:bodyPr/>
        <a:lstStyle/>
        <a:p>
          <a:r>
            <a:rPr lang="en-US"/>
            <a:t>Catching </a:t>
          </a:r>
        </a:p>
      </dgm:t>
    </dgm:pt>
    <dgm:pt modelId="{5339B8C0-9F21-4FF7-A7D1-EA9D56D8C738}" type="parTrans" cxnId="{77FB6017-E088-44AA-A90C-D5A3E6BB62D2}">
      <dgm:prSet/>
      <dgm:spPr/>
      <dgm:t>
        <a:bodyPr/>
        <a:lstStyle/>
        <a:p>
          <a:endParaRPr lang="en-US"/>
        </a:p>
      </dgm:t>
    </dgm:pt>
    <dgm:pt modelId="{506472FC-2EFA-42AD-9C07-B15A5BC07853}" type="sibTrans" cxnId="{77FB6017-E088-44AA-A90C-D5A3E6BB62D2}">
      <dgm:prSet/>
      <dgm:spPr/>
      <dgm:t>
        <a:bodyPr/>
        <a:lstStyle/>
        <a:p>
          <a:endParaRPr lang="en-US"/>
        </a:p>
      </dgm:t>
    </dgm:pt>
    <dgm:pt modelId="{A2633B30-CB10-4006-8D7E-87F0757C4C1C}">
      <dgm:prSet/>
      <dgm:spPr/>
      <dgm:t>
        <a:bodyPr/>
        <a:lstStyle/>
        <a:p>
          <a:r>
            <a:rPr lang="en-US"/>
            <a:t>Positioning for the steal </a:t>
          </a:r>
        </a:p>
      </dgm:t>
    </dgm:pt>
    <dgm:pt modelId="{C8A90BA2-F349-4EC3-8739-53D8BC247100}" type="parTrans" cxnId="{8770233E-E033-46C5-A74D-5E54D8821AFC}">
      <dgm:prSet/>
      <dgm:spPr/>
      <dgm:t>
        <a:bodyPr/>
        <a:lstStyle/>
        <a:p>
          <a:endParaRPr lang="en-US"/>
        </a:p>
      </dgm:t>
    </dgm:pt>
    <dgm:pt modelId="{45E5E8EE-C08A-438B-BC73-BBFAF8A91764}" type="sibTrans" cxnId="{8770233E-E033-46C5-A74D-5E54D8821AFC}">
      <dgm:prSet/>
      <dgm:spPr/>
      <dgm:t>
        <a:bodyPr/>
        <a:lstStyle/>
        <a:p>
          <a:endParaRPr lang="en-US"/>
        </a:p>
      </dgm:t>
    </dgm:pt>
    <dgm:pt modelId="{78E56633-350B-4FB9-A2B6-78CCA1E91B58}">
      <dgm:prSet/>
      <dgm:spPr/>
      <dgm:t>
        <a:bodyPr/>
        <a:lstStyle/>
        <a:p>
          <a:r>
            <a:rPr lang="en-US"/>
            <a:t>Blocking the ball </a:t>
          </a:r>
        </a:p>
      </dgm:t>
    </dgm:pt>
    <dgm:pt modelId="{B9039ED8-F2FE-4C5E-93C3-2C631A824055}" type="parTrans" cxnId="{7F565411-323D-45F8-BB66-EA66D8F6BF2F}">
      <dgm:prSet/>
      <dgm:spPr/>
      <dgm:t>
        <a:bodyPr/>
        <a:lstStyle/>
        <a:p>
          <a:endParaRPr lang="en-US"/>
        </a:p>
      </dgm:t>
    </dgm:pt>
    <dgm:pt modelId="{5A4D3B40-C481-4599-84C6-35E28510E53A}" type="sibTrans" cxnId="{7F565411-323D-45F8-BB66-EA66D8F6BF2F}">
      <dgm:prSet/>
      <dgm:spPr/>
      <dgm:t>
        <a:bodyPr/>
        <a:lstStyle/>
        <a:p>
          <a:endParaRPr lang="en-US"/>
        </a:p>
      </dgm:t>
    </dgm:pt>
    <dgm:pt modelId="{FAD13874-65C8-4CC0-AA0C-2CC420BC257A}">
      <dgm:prSet/>
      <dgm:spPr/>
      <dgm:t>
        <a:bodyPr/>
        <a:lstStyle/>
        <a:p>
          <a:r>
            <a:rPr lang="en-US"/>
            <a:t>Defending the pass ball/wild pitch</a:t>
          </a:r>
        </a:p>
      </dgm:t>
    </dgm:pt>
    <dgm:pt modelId="{08D9FC50-187B-4452-B0A1-50A7B06A5F0D}" type="parTrans" cxnId="{1A05A4A9-BF02-4A80-8DF0-264D6F105B8F}">
      <dgm:prSet/>
      <dgm:spPr/>
      <dgm:t>
        <a:bodyPr/>
        <a:lstStyle/>
        <a:p>
          <a:endParaRPr lang="en-US"/>
        </a:p>
      </dgm:t>
    </dgm:pt>
    <dgm:pt modelId="{E8C607B2-0D05-4E33-BE18-D9B8C3C0CF91}" type="sibTrans" cxnId="{1A05A4A9-BF02-4A80-8DF0-264D6F105B8F}">
      <dgm:prSet/>
      <dgm:spPr/>
      <dgm:t>
        <a:bodyPr/>
        <a:lstStyle/>
        <a:p>
          <a:endParaRPr lang="en-US"/>
        </a:p>
      </dgm:t>
    </dgm:pt>
    <dgm:pt modelId="{F0B76B75-3299-4E1D-A62B-26D10D3865A8}">
      <dgm:prSet/>
      <dgm:spPr/>
      <dgm:t>
        <a:bodyPr/>
        <a:lstStyle/>
        <a:p>
          <a:r>
            <a:rPr lang="en-US"/>
            <a:t>Signals may be relayed from the coach through the catcher to facilitate learning</a:t>
          </a:r>
        </a:p>
      </dgm:t>
    </dgm:pt>
    <dgm:pt modelId="{5C38484E-57BF-4D7B-9DAC-E37ECC89672E}" type="parTrans" cxnId="{466C1EA1-58A3-4C10-90B5-938D0352CD18}">
      <dgm:prSet/>
      <dgm:spPr/>
      <dgm:t>
        <a:bodyPr/>
        <a:lstStyle/>
        <a:p>
          <a:endParaRPr lang="en-US"/>
        </a:p>
      </dgm:t>
    </dgm:pt>
    <dgm:pt modelId="{7F8E70C7-726D-4161-9A89-586D1BAFD704}" type="sibTrans" cxnId="{466C1EA1-58A3-4C10-90B5-938D0352CD18}">
      <dgm:prSet/>
      <dgm:spPr/>
      <dgm:t>
        <a:bodyPr/>
        <a:lstStyle/>
        <a:p>
          <a:endParaRPr lang="en-US"/>
        </a:p>
      </dgm:t>
    </dgm:pt>
    <dgm:pt modelId="{AB6B1038-FDF9-44F2-A2EC-73A0435E247B}">
      <dgm:prSet/>
      <dgm:spPr/>
      <dgm:t>
        <a:bodyPr/>
        <a:lstStyle/>
        <a:p>
          <a:r>
            <a:rPr lang="en-US"/>
            <a:t>Mastery of blocking/stopping</a:t>
          </a:r>
        </a:p>
      </dgm:t>
    </dgm:pt>
    <dgm:pt modelId="{BDAE1923-F4B7-4461-A973-E6BD33E1C136}" type="parTrans" cxnId="{006BE4FD-2A35-4EF4-BB2A-EB4C04623F64}">
      <dgm:prSet/>
      <dgm:spPr/>
      <dgm:t>
        <a:bodyPr/>
        <a:lstStyle/>
        <a:p>
          <a:endParaRPr lang="en-US"/>
        </a:p>
      </dgm:t>
    </dgm:pt>
    <dgm:pt modelId="{5C86AEE9-F08F-44BA-AE57-9E3D3434124D}" type="sibTrans" cxnId="{006BE4FD-2A35-4EF4-BB2A-EB4C04623F64}">
      <dgm:prSet/>
      <dgm:spPr/>
      <dgm:t>
        <a:bodyPr/>
        <a:lstStyle/>
        <a:p>
          <a:endParaRPr lang="en-US"/>
        </a:p>
      </dgm:t>
    </dgm:pt>
    <dgm:pt modelId="{D98E946F-1C3A-4FE1-825B-4B79944A6B1D}">
      <dgm:prSet/>
      <dgm:spPr/>
      <dgm:t>
        <a:bodyPr/>
        <a:lstStyle/>
        <a:p>
          <a:r>
            <a:rPr lang="en-US"/>
            <a:t>Basics of Base Running </a:t>
          </a:r>
        </a:p>
      </dgm:t>
    </dgm:pt>
    <dgm:pt modelId="{7079B87D-57BF-4759-A1BB-B40A3C193265}" type="parTrans" cxnId="{979D5871-EA66-4DE7-8221-E00FD9B2DF28}">
      <dgm:prSet/>
      <dgm:spPr/>
      <dgm:t>
        <a:bodyPr/>
        <a:lstStyle/>
        <a:p>
          <a:endParaRPr lang="en-US"/>
        </a:p>
      </dgm:t>
    </dgm:pt>
    <dgm:pt modelId="{D7B64D8B-ADE9-4FD6-A209-A85724320EE0}" type="sibTrans" cxnId="{979D5871-EA66-4DE7-8221-E00FD9B2DF28}">
      <dgm:prSet/>
      <dgm:spPr/>
      <dgm:t>
        <a:bodyPr/>
        <a:lstStyle/>
        <a:p>
          <a:endParaRPr lang="en-US"/>
        </a:p>
      </dgm:t>
    </dgm:pt>
    <dgm:pt modelId="{22BD10F6-098A-422B-8284-1AA6A35BAA3D}">
      <dgm:prSet/>
      <dgm:spPr/>
      <dgm:t>
        <a:bodyPr/>
        <a:lstStyle/>
        <a:p>
          <a:r>
            <a:rPr lang="en-US"/>
            <a:t>Leading </a:t>
          </a:r>
        </a:p>
      </dgm:t>
    </dgm:pt>
    <dgm:pt modelId="{C8773B0B-8388-4DA5-A9B7-DAAD5531018B}" type="parTrans" cxnId="{683F1AC9-C33F-4BA5-B657-AC1958EB4F7E}">
      <dgm:prSet/>
      <dgm:spPr/>
      <dgm:t>
        <a:bodyPr/>
        <a:lstStyle/>
        <a:p>
          <a:endParaRPr lang="en-US"/>
        </a:p>
      </dgm:t>
    </dgm:pt>
    <dgm:pt modelId="{DD0BA361-F068-4782-9E7A-B407B90304DF}" type="sibTrans" cxnId="{683F1AC9-C33F-4BA5-B657-AC1958EB4F7E}">
      <dgm:prSet/>
      <dgm:spPr/>
      <dgm:t>
        <a:bodyPr/>
        <a:lstStyle/>
        <a:p>
          <a:endParaRPr lang="en-US"/>
        </a:p>
      </dgm:t>
    </dgm:pt>
    <dgm:pt modelId="{989BE575-5626-4E35-A774-30A1B27937EA}">
      <dgm:prSet/>
      <dgm:spPr/>
      <dgm:t>
        <a:bodyPr/>
        <a:lstStyle/>
        <a:p>
          <a:r>
            <a:rPr lang="en-US"/>
            <a:t>The pre pitch positioning </a:t>
          </a:r>
        </a:p>
      </dgm:t>
    </dgm:pt>
    <dgm:pt modelId="{8B75204E-8BF7-47E7-A5BD-9318CA58117A}" type="parTrans" cxnId="{7E54E6DA-51B5-4583-A955-98A07E1B0787}">
      <dgm:prSet/>
      <dgm:spPr/>
      <dgm:t>
        <a:bodyPr/>
        <a:lstStyle/>
        <a:p>
          <a:endParaRPr lang="en-US"/>
        </a:p>
      </dgm:t>
    </dgm:pt>
    <dgm:pt modelId="{2F2C56E0-875A-47B5-A1B0-084493AE4EC6}" type="sibTrans" cxnId="{7E54E6DA-51B5-4583-A955-98A07E1B0787}">
      <dgm:prSet/>
      <dgm:spPr/>
      <dgm:t>
        <a:bodyPr/>
        <a:lstStyle/>
        <a:p>
          <a:endParaRPr lang="en-US"/>
        </a:p>
      </dgm:t>
    </dgm:pt>
    <dgm:pt modelId="{9764E47D-4479-4780-B0F5-C6C57A26E857}">
      <dgm:prSet/>
      <dgm:spPr/>
      <dgm:t>
        <a:bodyPr/>
        <a:lstStyle/>
        <a:p>
          <a:r>
            <a:rPr lang="en-US"/>
            <a:t>Do it on EVERY pitch (this will need reinforcement by base coaches) </a:t>
          </a:r>
        </a:p>
      </dgm:t>
    </dgm:pt>
    <dgm:pt modelId="{AB6050F2-B5AC-4981-8716-2DCA57553979}" type="parTrans" cxnId="{E467DDFA-5597-4EA5-8289-59D75ABE7B43}">
      <dgm:prSet/>
      <dgm:spPr/>
      <dgm:t>
        <a:bodyPr/>
        <a:lstStyle/>
        <a:p>
          <a:endParaRPr lang="en-US"/>
        </a:p>
      </dgm:t>
    </dgm:pt>
    <dgm:pt modelId="{E1F0FE9D-FBDB-4C31-B748-592FACA47D35}" type="sibTrans" cxnId="{E467DDFA-5597-4EA5-8289-59D75ABE7B43}">
      <dgm:prSet/>
      <dgm:spPr/>
      <dgm:t>
        <a:bodyPr/>
        <a:lstStyle/>
        <a:p>
          <a:endParaRPr lang="en-US"/>
        </a:p>
      </dgm:t>
    </dgm:pt>
    <dgm:pt modelId="{1E364CD9-F4FC-4752-B9BA-6C038DAF7B8E}">
      <dgm:prSet/>
      <dgm:spPr/>
      <dgm:t>
        <a:bodyPr/>
        <a:lstStyle/>
        <a:p>
          <a:r>
            <a:rPr lang="en-US"/>
            <a:t>Waiting on ball to leave pitchers hand (constant reminders by base coaches)</a:t>
          </a:r>
        </a:p>
      </dgm:t>
    </dgm:pt>
    <dgm:pt modelId="{4FE80343-0678-4365-BD08-A0465A9260E1}" type="parTrans" cxnId="{660BBB12-B906-4C9A-8387-0C0A4EF8AB2A}">
      <dgm:prSet/>
      <dgm:spPr/>
      <dgm:t>
        <a:bodyPr/>
        <a:lstStyle/>
        <a:p>
          <a:endParaRPr lang="en-US"/>
        </a:p>
      </dgm:t>
    </dgm:pt>
    <dgm:pt modelId="{F88FA58A-66D2-4ABE-B880-C9C01113B8B4}" type="sibTrans" cxnId="{660BBB12-B906-4C9A-8387-0C0A4EF8AB2A}">
      <dgm:prSet/>
      <dgm:spPr/>
      <dgm:t>
        <a:bodyPr/>
        <a:lstStyle/>
        <a:p>
          <a:endParaRPr lang="en-US"/>
        </a:p>
      </dgm:t>
    </dgm:pt>
    <dgm:pt modelId="{10E84717-48CD-7F43-A11D-12417A24DA18}" type="pres">
      <dgm:prSet presAssocID="{A7FA7467-81E0-435E-B94A-4AED75ED8134}" presName="linear" presStyleCnt="0">
        <dgm:presLayoutVars>
          <dgm:animLvl val="lvl"/>
          <dgm:resizeHandles val="exact"/>
        </dgm:presLayoutVars>
      </dgm:prSet>
      <dgm:spPr/>
    </dgm:pt>
    <dgm:pt modelId="{008344CB-7C42-1D4F-9AA9-E4997312D151}" type="pres">
      <dgm:prSet presAssocID="{06BB0A65-5244-44AA-BFBD-C60ACF651528}" presName="parentText" presStyleLbl="node1" presStyleIdx="0" presStyleCnt="3">
        <dgm:presLayoutVars>
          <dgm:chMax val="0"/>
          <dgm:bulletEnabled val="1"/>
        </dgm:presLayoutVars>
      </dgm:prSet>
      <dgm:spPr/>
    </dgm:pt>
    <dgm:pt modelId="{80789FEE-9B83-8D4A-A376-D1A1BA044AC3}" type="pres">
      <dgm:prSet presAssocID="{06BB0A65-5244-44AA-BFBD-C60ACF651528}" presName="childText" presStyleLbl="revTx" presStyleIdx="0" presStyleCnt="3">
        <dgm:presLayoutVars>
          <dgm:bulletEnabled val="1"/>
        </dgm:presLayoutVars>
      </dgm:prSet>
      <dgm:spPr/>
    </dgm:pt>
    <dgm:pt modelId="{B871E3BA-D6CC-F144-8AE7-CBF7BC9F8D6F}" type="pres">
      <dgm:prSet presAssocID="{D472174E-F46A-4EEC-B0B3-7892457B0940}" presName="parentText" presStyleLbl="node1" presStyleIdx="1" presStyleCnt="3">
        <dgm:presLayoutVars>
          <dgm:chMax val="0"/>
          <dgm:bulletEnabled val="1"/>
        </dgm:presLayoutVars>
      </dgm:prSet>
      <dgm:spPr/>
    </dgm:pt>
    <dgm:pt modelId="{149CFAF5-24D0-3949-836C-CFBE2EAB4C8D}" type="pres">
      <dgm:prSet presAssocID="{D472174E-F46A-4EEC-B0B3-7892457B0940}" presName="childText" presStyleLbl="revTx" presStyleIdx="1" presStyleCnt="3">
        <dgm:presLayoutVars>
          <dgm:bulletEnabled val="1"/>
        </dgm:presLayoutVars>
      </dgm:prSet>
      <dgm:spPr/>
    </dgm:pt>
    <dgm:pt modelId="{3C50C07C-A813-7243-94B6-BDE6AE0698C5}" type="pres">
      <dgm:prSet presAssocID="{D98E946F-1C3A-4FE1-825B-4B79944A6B1D}" presName="parentText" presStyleLbl="node1" presStyleIdx="2" presStyleCnt="3">
        <dgm:presLayoutVars>
          <dgm:chMax val="0"/>
          <dgm:bulletEnabled val="1"/>
        </dgm:presLayoutVars>
      </dgm:prSet>
      <dgm:spPr/>
    </dgm:pt>
    <dgm:pt modelId="{36BFF6D9-680B-E148-8257-936C960D97C8}" type="pres">
      <dgm:prSet presAssocID="{D98E946F-1C3A-4FE1-825B-4B79944A6B1D}" presName="childText" presStyleLbl="revTx" presStyleIdx="2" presStyleCnt="3">
        <dgm:presLayoutVars>
          <dgm:bulletEnabled val="1"/>
        </dgm:presLayoutVars>
      </dgm:prSet>
      <dgm:spPr/>
    </dgm:pt>
  </dgm:ptLst>
  <dgm:cxnLst>
    <dgm:cxn modelId="{F7BA4707-4753-45C2-9E51-03FB548BF3D2}" srcId="{E116F1E6-80BD-41B2-B160-8986734A7246}" destId="{2D1070E0-0B18-4BCD-9E72-E3B995AFDDD9}" srcOrd="2" destOrd="0" parTransId="{41A8A706-AB36-4A63-AC21-5995C9597CF5}" sibTransId="{CF73512B-9C04-4555-BDD5-09694536FE82}"/>
    <dgm:cxn modelId="{0830B90F-0E9E-8F49-99C0-8C2CE45F46A5}" type="presOf" srcId="{E116F1E6-80BD-41B2-B160-8986734A7246}" destId="{80789FEE-9B83-8D4A-A376-D1A1BA044AC3}" srcOrd="0" destOrd="0" presId="urn:microsoft.com/office/officeart/2005/8/layout/vList2"/>
    <dgm:cxn modelId="{7F565411-323D-45F8-BB66-EA66D8F6BF2F}" srcId="{A2633B30-CB10-4006-8D7E-87F0757C4C1C}" destId="{78E56633-350B-4FB9-A2B6-78CCA1E91B58}" srcOrd="0" destOrd="0" parTransId="{B9039ED8-F2FE-4C5E-93C3-2C631A824055}" sibTransId="{5A4D3B40-C481-4599-84C6-35E28510E53A}"/>
    <dgm:cxn modelId="{660BBB12-B906-4C9A-8387-0C0A4EF8AB2A}" srcId="{22BD10F6-098A-422B-8284-1AA6A35BAA3D}" destId="{1E364CD9-F4FC-4752-B9BA-6C038DAF7B8E}" srcOrd="2" destOrd="0" parTransId="{4FE80343-0678-4365-BD08-A0465A9260E1}" sibTransId="{F88FA58A-66D2-4ABE-B880-C9C01113B8B4}"/>
    <dgm:cxn modelId="{77FB6017-E088-44AA-A90C-D5A3E6BB62D2}" srcId="{A7FA7467-81E0-435E-B94A-4AED75ED8134}" destId="{D472174E-F46A-4EEC-B0B3-7892457B0940}" srcOrd="1" destOrd="0" parTransId="{5339B8C0-9F21-4FF7-A7D1-EA9D56D8C738}" sibTransId="{506472FC-2EFA-42AD-9C07-B15A5BC07853}"/>
    <dgm:cxn modelId="{A387751B-89E9-7D4A-AB5F-5947B3DB43E1}" type="presOf" srcId="{06BB0A65-5244-44AA-BFBD-C60ACF651528}" destId="{008344CB-7C42-1D4F-9AA9-E4997312D151}" srcOrd="0" destOrd="0" presId="urn:microsoft.com/office/officeart/2005/8/layout/vList2"/>
    <dgm:cxn modelId="{45B04A33-3EA3-EE4D-AB9B-F20FF0773028}" type="presOf" srcId="{D98E946F-1C3A-4FE1-825B-4B79944A6B1D}" destId="{3C50C07C-A813-7243-94B6-BDE6AE0698C5}" srcOrd="0" destOrd="0" presId="urn:microsoft.com/office/officeart/2005/8/layout/vList2"/>
    <dgm:cxn modelId="{8770233E-E033-46C5-A74D-5E54D8821AFC}" srcId="{D472174E-F46A-4EEC-B0B3-7892457B0940}" destId="{A2633B30-CB10-4006-8D7E-87F0757C4C1C}" srcOrd="0" destOrd="0" parTransId="{C8A90BA2-F349-4EC3-8739-53D8BC247100}" sibTransId="{45E5E8EE-C08A-438B-BC73-BBFAF8A91764}"/>
    <dgm:cxn modelId="{C7E3BD41-DB10-F34F-9D37-924DED29C919}" type="presOf" srcId="{989BE575-5626-4E35-A774-30A1B27937EA}" destId="{36BFF6D9-680B-E148-8257-936C960D97C8}" srcOrd="0" destOrd="1" presId="urn:microsoft.com/office/officeart/2005/8/layout/vList2"/>
    <dgm:cxn modelId="{445C9859-7EBE-194E-A0E5-7A7C7802905D}" type="presOf" srcId="{2737A067-23D7-448F-A7EE-120F1BDE4CC2}" destId="{80789FEE-9B83-8D4A-A376-D1A1BA044AC3}" srcOrd="0" destOrd="2" presId="urn:microsoft.com/office/officeart/2005/8/layout/vList2"/>
    <dgm:cxn modelId="{4F871960-CBD8-BE4A-8030-074A49F112A7}" type="presOf" srcId="{A7FA7467-81E0-435E-B94A-4AED75ED8134}" destId="{10E84717-48CD-7F43-A11D-12417A24DA18}" srcOrd="0" destOrd="0" presId="urn:microsoft.com/office/officeart/2005/8/layout/vList2"/>
    <dgm:cxn modelId="{979D5871-EA66-4DE7-8221-E00FD9B2DF28}" srcId="{A7FA7467-81E0-435E-B94A-4AED75ED8134}" destId="{D98E946F-1C3A-4FE1-825B-4B79944A6B1D}" srcOrd="2" destOrd="0" parTransId="{7079B87D-57BF-4759-A1BB-B40A3C193265}" sibTransId="{D7B64D8B-ADE9-4FD6-A209-A85724320EE0}"/>
    <dgm:cxn modelId="{117DAE7E-04E2-A24F-B6B7-23C248E9ED78}" type="presOf" srcId="{2D1070E0-0B18-4BCD-9E72-E3B995AFDDD9}" destId="{80789FEE-9B83-8D4A-A376-D1A1BA044AC3}" srcOrd="0" destOrd="3" presId="urn:microsoft.com/office/officeart/2005/8/layout/vList2"/>
    <dgm:cxn modelId="{C6387B88-285A-4308-8273-0FE8EEEF03F0}" srcId="{06BB0A65-5244-44AA-BFBD-C60ACF651528}" destId="{E116F1E6-80BD-41B2-B160-8986734A7246}" srcOrd="0" destOrd="0" parTransId="{903D6D7B-445F-452A-B6D2-E32E59318837}" sibTransId="{C3D6A3EB-165A-4B29-ACAE-1DCD7644D83D}"/>
    <dgm:cxn modelId="{B8050A97-86F4-43FC-B991-F9E1CED304D0}" srcId="{E116F1E6-80BD-41B2-B160-8986734A7246}" destId="{73F7BF5D-9FEF-4277-939E-1F3C95CAF630}" srcOrd="3" destOrd="0" parTransId="{90989B03-F412-4D6E-B35C-DBE4F6B64CF1}" sibTransId="{F4176539-D1D8-46D3-9B25-97C7C1B1D166}"/>
    <dgm:cxn modelId="{106E2C97-4710-44F3-B8E8-440FF3123543}" srcId="{E116F1E6-80BD-41B2-B160-8986734A7246}" destId="{2737A067-23D7-448F-A7EE-120F1BDE4CC2}" srcOrd="1" destOrd="0" parTransId="{B05C7EA1-F40B-486C-8D0F-9C3D602BFA54}" sibTransId="{9BAF60CB-3C9B-4D9F-ADBA-E4D7853E9D4E}"/>
    <dgm:cxn modelId="{466C1EA1-58A3-4C10-90B5-938D0352CD18}" srcId="{A2633B30-CB10-4006-8D7E-87F0757C4C1C}" destId="{F0B76B75-3299-4E1D-A62B-26D10D3865A8}" srcOrd="2" destOrd="0" parTransId="{5C38484E-57BF-4D7B-9DAC-E37ECC89672E}" sibTransId="{7F8E70C7-726D-4161-9A89-586D1BAFD704}"/>
    <dgm:cxn modelId="{1A05A4A9-BF02-4A80-8DF0-264D6F105B8F}" srcId="{A2633B30-CB10-4006-8D7E-87F0757C4C1C}" destId="{FAD13874-65C8-4CC0-AA0C-2CC420BC257A}" srcOrd="1" destOrd="0" parTransId="{08D9FC50-187B-4452-B0A1-50A7B06A5F0D}" sibTransId="{E8C607B2-0D05-4E33-BE18-D9B8C3C0CF91}"/>
    <dgm:cxn modelId="{CEF734AE-DA02-2348-96EE-BC5B2831192D}" type="presOf" srcId="{1E364CD9-F4FC-4752-B9BA-6C038DAF7B8E}" destId="{36BFF6D9-680B-E148-8257-936C960D97C8}" srcOrd="0" destOrd="3" presId="urn:microsoft.com/office/officeart/2005/8/layout/vList2"/>
    <dgm:cxn modelId="{DA008DAF-D769-5545-A4C6-C332122D3E10}" type="presOf" srcId="{9764E47D-4479-4780-B0F5-C6C57A26E857}" destId="{36BFF6D9-680B-E148-8257-936C960D97C8}" srcOrd="0" destOrd="2" presId="urn:microsoft.com/office/officeart/2005/8/layout/vList2"/>
    <dgm:cxn modelId="{97CA81B4-95A1-994E-B35C-17C33058007E}" type="presOf" srcId="{D472174E-F46A-4EEC-B0B3-7892457B0940}" destId="{B871E3BA-D6CC-F144-8AE7-CBF7BC9F8D6F}" srcOrd="0" destOrd="0" presId="urn:microsoft.com/office/officeart/2005/8/layout/vList2"/>
    <dgm:cxn modelId="{15202EB8-B13B-DA48-BACD-622109C596B0}" type="presOf" srcId="{78E56633-350B-4FB9-A2B6-78CCA1E91B58}" destId="{149CFAF5-24D0-3949-836C-CFBE2EAB4C8D}" srcOrd="0" destOrd="1" presId="urn:microsoft.com/office/officeart/2005/8/layout/vList2"/>
    <dgm:cxn modelId="{B73D6BB9-5560-2C4F-B6E3-CF6912830081}" type="presOf" srcId="{23684BF8-B363-4DAC-8FB6-4ACD8D717291}" destId="{80789FEE-9B83-8D4A-A376-D1A1BA044AC3}" srcOrd="0" destOrd="1" presId="urn:microsoft.com/office/officeart/2005/8/layout/vList2"/>
    <dgm:cxn modelId="{810657BF-00C0-4F51-A0B9-6E4506C975A2}" srcId="{E116F1E6-80BD-41B2-B160-8986734A7246}" destId="{23684BF8-B363-4DAC-8FB6-4ACD8D717291}" srcOrd="0" destOrd="0" parTransId="{5C132D01-F23D-44B7-811F-D653353AC850}" sibTransId="{1A3FD95A-5AE3-45E0-93E1-C4063562BE0B}"/>
    <dgm:cxn modelId="{5BA4A0C6-4AA5-A446-A6EF-9CC7EF53340F}" type="presOf" srcId="{22BD10F6-098A-422B-8284-1AA6A35BAA3D}" destId="{36BFF6D9-680B-E148-8257-936C960D97C8}" srcOrd="0" destOrd="0" presId="urn:microsoft.com/office/officeart/2005/8/layout/vList2"/>
    <dgm:cxn modelId="{683F1AC9-C33F-4BA5-B657-AC1958EB4F7E}" srcId="{D98E946F-1C3A-4FE1-825B-4B79944A6B1D}" destId="{22BD10F6-098A-422B-8284-1AA6A35BAA3D}" srcOrd="0" destOrd="0" parTransId="{C8773B0B-8388-4DA5-A9B7-DAAD5531018B}" sibTransId="{DD0BA361-F068-4782-9E7A-B407B90304DF}"/>
    <dgm:cxn modelId="{36E6E5D5-810B-4349-ACC4-0499195F962A}" type="presOf" srcId="{FAD13874-65C8-4CC0-AA0C-2CC420BC257A}" destId="{149CFAF5-24D0-3949-836C-CFBE2EAB4C8D}" srcOrd="0" destOrd="2" presId="urn:microsoft.com/office/officeart/2005/8/layout/vList2"/>
    <dgm:cxn modelId="{7E54E6DA-51B5-4583-A955-98A07E1B0787}" srcId="{22BD10F6-098A-422B-8284-1AA6A35BAA3D}" destId="{989BE575-5626-4E35-A774-30A1B27937EA}" srcOrd="0" destOrd="0" parTransId="{8B75204E-8BF7-47E7-A5BD-9318CA58117A}" sibTransId="{2F2C56E0-875A-47B5-A1B0-084493AE4EC6}"/>
    <dgm:cxn modelId="{078A0BE5-4142-5340-9414-1C345581379D}" type="presOf" srcId="{AB6B1038-FDF9-44F2-A2EC-73A0435E247B}" destId="{149CFAF5-24D0-3949-836C-CFBE2EAB4C8D}" srcOrd="0" destOrd="4" presId="urn:microsoft.com/office/officeart/2005/8/layout/vList2"/>
    <dgm:cxn modelId="{23E8CDE9-BFCA-E749-823E-C563ADFF4F93}" type="presOf" srcId="{73F7BF5D-9FEF-4277-939E-1F3C95CAF630}" destId="{80789FEE-9B83-8D4A-A376-D1A1BA044AC3}" srcOrd="0" destOrd="4" presId="urn:microsoft.com/office/officeart/2005/8/layout/vList2"/>
    <dgm:cxn modelId="{74F8BFEE-9B9A-4FAB-9906-75DFA7674CC2}" srcId="{A7FA7467-81E0-435E-B94A-4AED75ED8134}" destId="{06BB0A65-5244-44AA-BFBD-C60ACF651528}" srcOrd="0" destOrd="0" parTransId="{3C41D575-B599-458C-8513-1F7F362AE408}" sibTransId="{D2B1CDE6-F81F-41BC-A0DF-FF37F3005A13}"/>
    <dgm:cxn modelId="{E467DDFA-5597-4EA5-8289-59D75ABE7B43}" srcId="{22BD10F6-098A-422B-8284-1AA6A35BAA3D}" destId="{9764E47D-4479-4780-B0F5-C6C57A26E857}" srcOrd="1" destOrd="0" parTransId="{AB6050F2-B5AC-4981-8716-2DCA57553979}" sibTransId="{E1F0FE9D-FBDB-4C31-B748-592FACA47D35}"/>
    <dgm:cxn modelId="{198D05FD-3D3E-8341-BFC2-361E3BECAAAB}" type="presOf" srcId="{F0B76B75-3299-4E1D-A62B-26D10D3865A8}" destId="{149CFAF5-24D0-3949-836C-CFBE2EAB4C8D}" srcOrd="0" destOrd="3" presId="urn:microsoft.com/office/officeart/2005/8/layout/vList2"/>
    <dgm:cxn modelId="{006BE4FD-2A35-4EF4-BB2A-EB4C04623F64}" srcId="{A2633B30-CB10-4006-8D7E-87F0757C4C1C}" destId="{AB6B1038-FDF9-44F2-A2EC-73A0435E247B}" srcOrd="3" destOrd="0" parTransId="{BDAE1923-F4B7-4461-A973-E6BD33E1C136}" sibTransId="{5C86AEE9-F08F-44BA-AE57-9E3D3434124D}"/>
    <dgm:cxn modelId="{4BF4EEFD-859C-134F-B25B-AB13DCD7AE38}" type="presOf" srcId="{A2633B30-CB10-4006-8D7E-87F0757C4C1C}" destId="{149CFAF5-24D0-3949-836C-CFBE2EAB4C8D}" srcOrd="0" destOrd="0" presId="urn:microsoft.com/office/officeart/2005/8/layout/vList2"/>
    <dgm:cxn modelId="{CAE9C21A-04E0-F446-9698-8F1FFB55FFC0}" type="presParOf" srcId="{10E84717-48CD-7F43-A11D-12417A24DA18}" destId="{008344CB-7C42-1D4F-9AA9-E4997312D151}" srcOrd="0" destOrd="0" presId="urn:microsoft.com/office/officeart/2005/8/layout/vList2"/>
    <dgm:cxn modelId="{98EF11E0-6B7A-F948-8545-560DF9F01781}" type="presParOf" srcId="{10E84717-48CD-7F43-A11D-12417A24DA18}" destId="{80789FEE-9B83-8D4A-A376-D1A1BA044AC3}" srcOrd="1" destOrd="0" presId="urn:microsoft.com/office/officeart/2005/8/layout/vList2"/>
    <dgm:cxn modelId="{FBD58A46-474D-7444-8D10-EE0CF1CC43EF}" type="presParOf" srcId="{10E84717-48CD-7F43-A11D-12417A24DA18}" destId="{B871E3BA-D6CC-F144-8AE7-CBF7BC9F8D6F}" srcOrd="2" destOrd="0" presId="urn:microsoft.com/office/officeart/2005/8/layout/vList2"/>
    <dgm:cxn modelId="{3A1EC5AB-7ED8-FB4F-85F7-2026627933F8}" type="presParOf" srcId="{10E84717-48CD-7F43-A11D-12417A24DA18}" destId="{149CFAF5-24D0-3949-836C-CFBE2EAB4C8D}" srcOrd="3" destOrd="0" presId="urn:microsoft.com/office/officeart/2005/8/layout/vList2"/>
    <dgm:cxn modelId="{AAFA9238-17B2-F549-8F2E-FFC0B767B98D}" type="presParOf" srcId="{10E84717-48CD-7F43-A11D-12417A24DA18}" destId="{3C50C07C-A813-7243-94B6-BDE6AE0698C5}" srcOrd="4" destOrd="0" presId="urn:microsoft.com/office/officeart/2005/8/layout/vList2"/>
    <dgm:cxn modelId="{6D163079-7786-3F41-8C3D-5E38844855F7}" type="presParOf" srcId="{10E84717-48CD-7F43-A11D-12417A24DA18}" destId="{36BFF6D9-680B-E148-8257-936C960D97C8}"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85FE4D-7E6A-478F-9FB5-FDC779383F97}"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E8353AEA-6763-4E7E-B82E-7CE9DCD34843}">
      <dgm:prSet/>
      <dgm:spPr/>
      <dgm:t>
        <a:bodyPr/>
        <a:lstStyle/>
        <a:p>
          <a:r>
            <a:rPr lang="en-US"/>
            <a:t>Stealing </a:t>
          </a:r>
        </a:p>
      </dgm:t>
    </dgm:pt>
    <dgm:pt modelId="{B2A01AE8-5044-44B1-ADA0-ABC7B3E1D8E2}" type="parTrans" cxnId="{9724AF79-0294-4FC7-9F11-88F0CA80B716}">
      <dgm:prSet/>
      <dgm:spPr/>
      <dgm:t>
        <a:bodyPr/>
        <a:lstStyle/>
        <a:p>
          <a:endParaRPr lang="en-US"/>
        </a:p>
      </dgm:t>
    </dgm:pt>
    <dgm:pt modelId="{19CA5E82-7F3F-42F0-AFFD-9189DD8473F4}" type="sibTrans" cxnId="{9724AF79-0294-4FC7-9F11-88F0CA80B716}">
      <dgm:prSet/>
      <dgm:spPr/>
      <dgm:t>
        <a:bodyPr/>
        <a:lstStyle/>
        <a:p>
          <a:endParaRPr lang="en-US"/>
        </a:p>
      </dgm:t>
    </dgm:pt>
    <dgm:pt modelId="{79E2C925-EB4D-4E05-BC42-EC70063AF9CD}">
      <dgm:prSet/>
      <dgm:spPr/>
      <dgm:t>
        <a:bodyPr/>
        <a:lstStyle/>
        <a:p>
          <a:r>
            <a:rPr lang="en-US"/>
            <a:t>No hesitation on pitch release </a:t>
          </a:r>
        </a:p>
      </dgm:t>
    </dgm:pt>
    <dgm:pt modelId="{55AF552E-B057-4666-982D-B1CE82E8F033}" type="parTrans" cxnId="{6ADF1578-0EAF-4661-95D1-0D3A43844ED1}">
      <dgm:prSet/>
      <dgm:spPr/>
      <dgm:t>
        <a:bodyPr/>
        <a:lstStyle/>
        <a:p>
          <a:endParaRPr lang="en-US"/>
        </a:p>
      </dgm:t>
    </dgm:pt>
    <dgm:pt modelId="{8E34CAD3-FC67-405D-B68C-D33848F55199}" type="sibTrans" cxnId="{6ADF1578-0EAF-4661-95D1-0D3A43844ED1}">
      <dgm:prSet/>
      <dgm:spPr/>
      <dgm:t>
        <a:bodyPr/>
        <a:lstStyle/>
        <a:p>
          <a:endParaRPr lang="en-US"/>
        </a:p>
      </dgm:t>
    </dgm:pt>
    <dgm:pt modelId="{AD71E824-DF30-4133-A695-AD94238E6F12}">
      <dgm:prSet/>
      <dgm:spPr/>
      <dgm:t>
        <a:bodyPr/>
        <a:lstStyle/>
        <a:p>
          <a:r>
            <a:rPr lang="en-US"/>
            <a:t>Head down, looking only at next base, ear to pocket running, listening to base coach </a:t>
          </a:r>
        </a:p>
      </dgm:t>
    </dgm:pt>
    <dgm:pt modelId="{31061035-D6C9-4778-AF5A-A035E9ADF6D6}" type="parTrans" cxnId="{11D3AA3C-7074-442E-ADC8-604F3A64FF5A}">
      <dgm:prSet/>
      <dgm:spPr/>
      <dgm:t>
        <a:bodyPr/>
        <a:lstStyle/>
        <a:p>
          <a:endParaRPr lang="en-US"/>
        </a:p>
      </dgm:t>
    </dgm:pt>
    <dgm:pt modelId="{ED1F0323-5293-4E10-9278-E57A317C82EC}" type="sibTrans" cxnId="{11D3AA3C-7074-442E-ADC8-604F3A64FF5A}">
      <dgm:prSet/>
      <dgm:spPr/>
      <dgm:t>
        <a:bodyPr/>
        <a:lstStyle/>
        <a:p>
          <a:endParaRPr lang="en-US"/>
        </a:p>
      </dgm:t>
    </dgm:pt>
    <dgm:pt modelId="{051E20BF-12F7-4450-9CCD-3E4392D7ECE0}">
      <dgm:prSet/>
      <dgm:spPr/>
      <dgm:t>
        <a:bodyPr/>
        <a:lstStyle/>
        <a:p>
          <a:r>
            <a:rPr lang="en-US"/>
            <a:t>No looking at catcher </a:t>
          </a:r>
        </a:p>
      </dgm:t>
    </dgm:pt>
    <dgm:pt modelId="{30F5F9C0-8E9C-43C0-B081-A1EF8CA76264}" type="parTrans" cxnId="{ABB361DF-58C8-498C-ADBA-861302A196BA}">
      <dgm:prSet/>
      <dgm:spPr/>
      <dgm:t>
        <a:bodyPr/>
        <a:lstStyle/>
        <a:p>
          <a:endParaRPr lang="en-US"/>
        </a:p>
      </dgm:t>
    </dgm:pt>
    <dgm:pt modelId="{0B7D3F68-8F52-4F8B-968A-3C21611FD120}" type="sibTrans" cxnId="{ABB361DF-58C8-498C-ADBA-861302A196BA}">
      <dgm:prSet/>
      <dgm:spPr/>
      <dgm:t>
        <a:bodyPr/>
        <a:lstStyle/>
        <a:p>
          <a:endParaRPr lang="en-US"/>
        </a:p>
      </dgm:t>
    </dgm:pt>
    <dgm:pt modelId="{8A081326-201D-45CE-B18A-4513A68EAD6B}">
      <dgm:prSet/>
      <dgm:spPr/>
      <dgm:t>
        <a:bodyPr/>
        <a:lstStyle/>
        <a:p>
          <a:r>
            <a:rPr lang="en-US"/>
            <a:t>Sliding / no overrunning next base </a:t>
          </a:r>
        </a:p>
      </dgm:t>
    </dgm:pt>
    <dgm:pt modelId="{1304DCF0-F344-4BC9-B684-A7A2AB359C43}" type="parTrans" cxnId="{5ED35B05-25BD-4F56-8F32-292000476B4E}">
      <dgm:prSet/>
      <dgm:spPr/>
      <dgm:t>
        <a:bodyPr/>
        <a:lstStyle/>
        <a:p>
          <a:endParaRPr lang="en-US"/>
        </a:p>
      </dgm:t>
    </dgm:pt>
    <dgm:pt modelId="{3926389D-22CB-4A77-AE74-6ECCC167C7BC}" type="sibTrans" cxnId="{5ED35B05-25BD-4F56-8F32-292000476B4E}">
      <dgm:prSet/>
      <dgm:spPr/>
      <dgm:t>
        <a:bodyPr/>
        <a:lstStyle/>
        <a:p>
          <a:endParaRPr lang="en-US"/>
        </a:p>
      </dgm:t>
    </dgm:pt>
    <dgm:pt modelId="{A40D7810-9B79-492D-9973-5B47B42A6948}">
      <dgm:prSet/>
      <dgm:spPr/>
      <dgm:t>
        <a:bodyPr/>
        <a:lstStyle/>
        <a:p>
          <a:r>
            <a:rPr lang="en-US"/>
            <a:t>The delayed steal </a:t>
          </a:r>
        </a:p>
      </dgm:t>
    </dgm:pt>
    <dgm:pt modelId="{9B7AF410-FA3E-49FE-9B7D-BDB130B04C87}" type="parTrans" cxnId="{6A9967E1-C07E-46BF-A78E-226D0A4B9FDC}">
      <dgm:prSet/>
      <dgm:spPr/>
      <dgm:t>
        <a:bodyPr/>
        <a:lstStyle/>
        <a:p>
          <a:endParaRPr lang="en-US"/>
        </a:p>
      </dgm:t>
    </dgm:pt>
    <dgm:pt modelId="{03D88C87-986E-42EF-B10A-2B24D70141FF}" type="sibTrans" cxnId="{6A9967E1-C07E-46BF-A78E-226D0A4B9FDC}">
      <dgm:prSet/>
      <dgm:spPr/>
      <dgm:t>
        <a:bodyPr/>
        <a:lstStyle/>
        <a:p>
          <a:endParaRPr lang="en-US"/>
        </a:p>
      </dgm:t>
    </dgm:pt>
    <dgm:pt modelId="{244CF3B9-A32E-44F6-AC32-58E3A354E62A}">
      <dgm:prSet/>
      <dgm:spPr/>
      <dgm:t>
        <a:bodyPr/>
        <a:lstStyle/>
        <a:p>
          <a:r>
            <a:rPr lang="en-US"/>
            <a:t>The continuous steal </a:t>
          </a:r>
        </a:p>
      </dgm:t>
    </dgm:pt>
    <dgm:pt modelId="{9E04B19E-606E-438B-AE8B-3199994FFE01}" type="parTrans" cxnId="{3DC74360-50EF-4ED2-80BC-43CBF932AFBF}">
      <dgm:prSet/>
      <dgm:spPr/>
      <dgm:t>
        <a:bodyPr/>
        <a:lstStyle/>
        <a:p>
          <a:endParaRPr lang="en-US"/>
        </a:p>
      </dgm:t>
    </dgm:pt>
    <dgm:pt modelId="{FBCA3D08-0EB9-4E72-9BD3-C47F43AD9983}" type="sibTrans" cxnId="{3DC74360-50EF-4ED2-80BC-43CBF932AFBF}">
      <dgm:prSet/>
      <dgm:spPr/>
      <dgm:t>
        <a:bodyPr/>
        <a:lstStyle/>
        <a:p>
          <a:endParaRPr lang="en-US"/>
        </a:p>
      </dgm:t>
    </dgm:pt>
    <dgm:pt modelId="{11F97D55-C93F-4C8D-A286-64D39810D676}">
      <dgm:prSet/>
      <dgm:spPr/>
      <dgm:t>
        <a:bodyPr/>
        <a:lstStyle/>
        <a:p>
          <a:r>
            <a:rPr lang="en-US"/>
            <a:t>Tagging up </a:t>
          </a:r>
        </a:p>
      </dgm:t>
    </dgm:pt>
    <dgm:pt modelId="{71A66921-4649-4D22-89D5-D9A00C5F1E64}" type="parTrans" cxnId="{555DC5F7-9F2D-4126-9665-BFBF5960C480}">
      <dgm:prSet/>
      <dgm:spPr/>
      <dgm:t>
        <a:bodyPr/>
        <a:lstStyle/>
        <a:p>
          <a:endParaRPr lang="en-US"/>
        </a:p>
      </dgm:t>
    </dgm:pt>
    <dgm:pt modelId="{96EDA547-E4A6-4A15-9342-5411B6184F49}" type="sibTrans" cxnId="{555DC5F7-9F2D-4126-9665-BFBF5960C480}">
      <dgm:prSet/>
      <dgm:spPr/>
      <dgm:t>
        <a:bodyPr/>
        <a:lstStyle/>
        <a:p>
          <a:endParaRPr lang="en-US"/>
        </a:p>
      </dgm:t>
    </dgm:pt>
    <dgm:pt modelId="{EEA1D82C-0A1D-40B3-87D3-FE6F33CD5C42}">
      <dgm:prSet/>
      <dgm:spPr/>
      <dgm:t>
        <a:bodyPr/>
        <a:lstStyle/>
        <a:p>
          <a:r>
            <a:rPr lang="en-US"/>
            <a:t>Basics of Hitting </a:t>
          </a:r>
        </a:p>
      </dgm:t>
    </dgm:pt>
    <dgm:pt modelId="{5A50EE82-2D62-4510-94D3-AFEC776B1A4A}" type="parTrans" cxnId="{405CAB07-158E-4FEF-A4D3-5C41FAAD8948}">
      <dgm:prSet/>
      <dgm:spPr/>
      <dgm:t>
        <a:bodyPr/>
        <a:lstStyle/>
        <a:p>
          <a:endParaRPr lang="en-US"/>
        </a:p>
      </dgm:t>
    </dgm:pt>
    <dgm:pt modelId="{755145DD-0FBE-42EA-9473-05B3C8CE5426}" type="sibTrans" cxnId="{405CAB07-158E-4FEF-A4D3-5C41FAAD8948}">
      <dgm:prSet/>
      <dgm:spPr/>
      <dgm:t>
        <a:bodyPr/>
        <a:lstStyle/>
        <a:p>
          <a:endParaRPr lang="en-US"/>
        </a:p>
      </dgm:t>
    </dgm:pt>
    <dgm:pt modelId="{150C06F2-D639-4DCA-9D7E-17ED67530495}">
      <dgm:prSet/>
      <dgm:spPr/>
      <dgm:t>
        <a:bodyPr/>
        <a:lstStyle/>
        <a:p>
          <a:r>
            <a:rPr lang="en-US"/>
            <a:t>Slap bunt </a:t>
          </a:r>
        </a:p>
      </dgm:t>
    </dgm:pt>
    <dgm:pt modelId="{52F5497E-3E2A-4819-A44D-112EA703789F}" type="parTrans" cxnId="{5CF0C4CA-AD8B-4425-B12D-4D42A6C8D7E3}">
      <dgm:prSet/>
      <dgm:spPr/>
      <dgm:t>
        <a:bodyPr/>
        <a:lstStyle/>
        <a:p>
          <a:endParaRPr lang="en-US"/>
        </a:p>
      </dgm:t>
    </dgm:pt>
    <dgm:pt modelId="{67232702-C635-4767-A62D-52DECC2B03DC}" type="sibTrans" cxnId="{5CF0C4CA-AD8B-4425-B12D-4D42A6C8D7E3}">
      <dgm:prSet/>
      <dgm:spPr/>
      <dgm:t>
        <a:bodyPr/>
        <a:lstStyle/>
        <a:p>
          <a:endParaRPr lang="en-US"/>
        </a:p>
      </dgm:t>
    </dgm:pt>
    <dgm:pt modelId="{408A6259-967B-452C-A03E-674F5E496522}">
      <dgm:prSet/>
      <dgm:spPr/>
      <dgm:t>
        <a:bodyPr/>
        <a:lstStyle/>
        <a:p>
          <a:r>
            <a:rPr lang="en-US"/>
            <a:t>Bunting </a:t>
          </a:r>
        </a:p>
      </dgm:t>
    </dgm:pt>
    <dgm:pt modelId="{52305814-6122-455F-AA5C-0344058A4ADA}" type="parTrans" cxnId="{0F6AB40E-FF6F-48B3-9C5D-EE54EA4FF1EF}">
      <dgm:prSet/>
      <dgm:spPr/>
      <dgm:t>
        <a:bodyPr/>
        <a:lstStyle/>
        <a:p>
          <a:endParaRPr lang="en-US"/>
        </a:p>
      </dgm:t>
    </dgm:pt>
    <dgm:pt modelId="{1A8E80F3-962B-42C1-8643-BAF31137E95C}" type="sibTrans" cxnId="{0F6AB40E-FF6F-48B3-9C5D-EE54EA4FF1EF}">
      <dgm:prSet/>
      <dgm:spPr/>
      <dgm:t>
        <a:bodyPr/>
        <a:lstStyle/>
        <a:p>
          <a:endParaRPr lang="en-US"/>
        </a:p>
      </dgm:t>
    </dgm:pt>
    <dgm:pt modelId="{011A6A84-D17A-4DA0-8C3F-3B94AA70A415}">
      <dgm:prSet/>
      <dgm:spPr/>
      <dgm:t>
        <a:bodyPr/>
        <a:lstStyle/>
        <a:p>
          <a:r>
            <a:rPr lang="en-US"/>
            <a:t>Squeeze plays </a:t>
          </a:r>
        </a:p>
      </dgm:t>
    </dgm:pt>
    <dgm:pt modelId="{A9D9C486-4C76-4ECC-BBD7-DB2F8346A05C}" type="parTrans" cxnId="{581336A1-6E2E-4E9F-A3C8-3BA3A7A60110}">
      <dgm:prSet/>
      <dgm:spPr/>
      <dgm:t>
        <a:bodyPr/>
        <a:lstStyle/>
        <a:p>
          <a:endParaRPr lang="en-US"/>
        </a:p>
      </dgm:t>
    </dgm:pt>
    <dgm:pt modelId="{E953D434-9FB6-436C-B424-3E92B0510812}" type="sibTrans" cxnId="{581336A1-6E2E-4E9F-A3C8-3BA3A7A60110}">
      <dgm:prSet/>
      <dgm:spPr/>
      <dgm:t>
        <a:bodyPr/>
        <a:lstStyle/>
        <a:p>
          <a:endParaRPr lang="en-US"/>
        </a:p>
      </dgm:t>
    </dgm:pt>
    <dgm:pt modelId="{8D07806C-D582-48CF-8431-2E96B9EB91CD}">
      <dgm:prSet/>
      <dgm:spPr/>
      <dgm:t>
        <a:bodyPr/>
        <a:lstStyle/>
        <a:p>
          <a:r>
            <a:rPr lang="en-US"/>
            <a:t>Drop third strike effect</a:t>
          </a:r>
        </a:p>
      </dgm:t>
    </dgm:pt>
    <dgm:pt modelId="{A668A0A0-B889-45E9-928B-740091FA31BF}" type="parTrans" cxnId="{AB025371-BEAA-46A0-B4AC-6D6D0F3BD863}">
      <dgm:prSet/>
      <dgm:spPr/>
      <dgm:t>
        <a:bodyPr/>
        <a:lstStyle/>
        <a:p>
          <a:endParaRPr lang="en-US"/>
        </a:p>
      </dgm:t>
    </dgm:pt>
    <dgm:pt modelId="{AE896BF6-E709-462B-AB5D-EB9F77D315DF}" type="sibTrans" cxnId="{AB025371-BEAA-46A0-B4AC-6D6D0F3BD863}">
      <dgm:prSet/>
      <dgm:spPr/>
      <dgm:t>
        <a:bodyPr/>
        <a:lstStyle/>
        <a:p>
          <a:endParaRPr lang="en-US"/>
        </a:p>
      </dgm:t>
    </dgm:pt>
    <dgm:pt modelId="{79B6DF4D-4318-7C4F-9813-086E3308D776}" type="pres">
      <dgm:prSet presAssocID="{6385FE4D-7E6A-478F-9FB5-FDC779383F97}" presName="linear" presStyleCnt="0">
        <dgm:presLayoutVars>
          <dgm:animLvl val="lvl"/>
          <dgm:resizeHandles val="exact"/>
        </dgm:presLayoutVars>
      </dgm:prSet>
      <dgm:spPr/>
    </dgm:pt>
    <dgm:pt modelId="{BC06B8E9-A3BC-1D49-972F-89BB8E15902A}" type="pres">
      <dgm:prSet presAssocID="{E8353AEA-6763-4E7E-B82E-7CE9DCD34843}" presName="parentText" presStyleLbl="node1" presStyleIdx="0" presStyleCnt="2">
        <dgm:presLayoutVars>
          <dgm:chMax val="0"/>
          <dgm:bulletEnabled val="1"/>
        </dgm:presLayoutVars>
      </dgm:prSet>
      <dgm:spPr/>
    </dgm:pt>
    <dgm:pt modelId="{5D839057-7AA0-E749-821E-7C904E7C4A45}" type="pres">
      <dgm:prSet presAssocID="{E8353AEA-6763-4E7E-B82E-7CE9DCD34843}" presName="childText" presStyleLbl="revTx" presStyleIdx="0" presStyleCnt="2">
        <dgm:presLayoutVars>
          <dgm:bulletEnabled val="1"/>
        </dgm:presLayoutVars>
      </dgm:prSet>
      <dgm:spPr/>
    </dgm:pt>
    <dgm:pt modelId="{6E28FDA7-1C5D-B940-A134-65DB00BB0034}" type="pres">
      <dgm:prSet presAssocID="{EEA1D82C-0A1D-40B3-87D3-FE6F33CD5C42}" presName="parentText" presStyleLbl="node1" presStyleIdx="1" presStyleCnt="2">
        <dgm:presLayoutVars>
          <dgm:chMax val="0"/>
          <dgm:bulletEnabled val="1"/>
        </dgm:presLayoutVars>
      </dgm:prSet>
      <dgm:spPr/>
    </dgm:pt>
    <dgm:pt modelId="{EF64D614-512F-B745-8A68-0B071D03B19A}" type="pres">
      <dgm:prSet presAssocID="{EEA1D82C-0A1D-40B3-87D3-FE6F33CD5C42}" presName="childText" presStyleLbl="revTx" presStyleIdx="1" presStyleCnt="2">
        <dgm:presLayoutVars>
          <dgm:bulletEnabled val="1"/>
        </dgm:presLayoutVars>
      </dgm:prSet>
      <dgm:spPr/>
    </dgm:pt>
  </dgm:ptLst>
  <dgm:cxnLst>
    <dgm:cxn modelId="{5ED35B05-25BD-4F56-8F32-292000476B4E}" srcId="{E8353AEA-6763-4E7E-B82E-7CE9DCD34843}" destId="{8A081326-201D-45CE-B18A-4513A68EAD6B}" srcOrd="3" destOrd="0" parTransId="{1304DCF0-F344-4BC9-B684-A7A2AB359C43}" sibTransId="{3926389D-22CB-4A77-AE74-6ECCC167C7BC}"/>
    <dgm:cxn modelId="{405CAB07-158E-4FEF-A4D3-5C41FAAD8948}" srcId="{6385FE4D-7E6A-478F-9FB5-FDC779383F97}" destId="{EEA1D82C-0A1D-40B3-87D3-FE6F33CD5C42}" srcOrd="1" destOrd="0" parTransId="{5A50EE82-2D62-4510-94D3-AFEC776B1A4A}" sibTransId="{755145DD-0FBE-42EA-9473-05B3C8CE5426}"/>
    <dgm:cxn modelId="{0F6AB40E-FF6F-48B3-9C5D-EE54EA4FF1EF}" srcId="{EEA1D82C-0A1D-40B3-87D3-FE6F33CD5C42}" destId="{408A6259-967B-452C-A03E-674F5E496522}" srcOrd="1" destOrd="0" parTransId="{52305814-6122-455F-AA5C-0344058A4ADA}" sibTransId="{1A8E80F3-962B-42C1-8643-BAF31137E95C}"/>
    <dgm:cxn modelId="{D0E31912-3142-8042-82CA-CA0A5FE73C6F}" type="presOf" srcId="{A40D7810-9B79-492D-9973-5B47B42A6948}" destId="{5D839057-7AA0-E749-821E-7C904E7C4A45}" srcOrd="0" destOrd="4" presId="urn:microsoft.com/office/officeart/2005/8/layout/vList2"/>
    <dgm:cxn modelId="{5259C832-125D-E244-9249-04E60E2B2BBD}" type="presOf" srcId="{6385FE4D-7E6A-478F-9FB5-FDC779383F97}" destId="{79B6DF4D-4318-7C4F-9813-086E3308D776}" srcOrd="0" destOrd="0" presId="urn:microsoft.com/office/officeart/2005/8/layout/vList2"/>
    <dgm:cxn modelId="{11D3AA3C-7074-442E-ADC8-604F3A64FF5A}" srcId="{E8353AEA-6763-4E7E-B82E-7CE9DCD34843}" destId="{AD71E824-DF30-4133-A695-AD94238E6F12}" srcOrd="1" destOrd="0" parTransId="{31061035-D6C9-4778-AF5A-A035E9ADF6D6}" sibTransId="{ED1F0323-5293-4E10-9278-E57A317C82EC}"/>
    <dgm:cxn modelId="{126C1040-1F44-2C47-9F35-D815ED2184EB}" type="presOf" srcId="{011A6A84-D17A-4DA0-8C3F-3B94AA70A415}" destId="{EF64D614-512F-B745-8A68-0B071D03B19A}" srcOrd="0" destOrd="2" presId="urn:microsoft.com/office/officeart/2005/8/layout/vList2"/>
    <dgm:cxn modelId="{1A0D0046-D687-A845-8556-C17FCC059D47}" type="presOf" srcId="{051E20BF-12F7-4450-9CCD-3E4392D7ECE0}" destId="{5D839057-7AA0-E749-821E-7C904E7C4A45}" srcOrd="0" destOrd="2" presId="urn:microsoft.com/office/officeart/2005/8/layout/vList2"/>
    <dgm:cxn modelId="{00B2274D-A4D2-9C40-95F7-5A377B7ABE10}" type="presOf" srcId="{150C06F2-D639-4DCA-9D7E-17ED67530495}" destId="{EF64D614-512F-B745-8A68-0B071D03B19A}" srcOrd="0" destOrd="0" presId="urn:microsoft.com/office/officeart/2005/8/layout/vList2"/>
    <dgm:cxn modelId="{9183D04D-9C0C-8041-BE68-767A4B035AC2}" type="presOf" srcId="{79E2C925-EB4D-4E05-BC42-EC70063AF9CD}" destId="{5D839057-7AA0-E749-821E-7C904E7C4A45}" srcOrd="0" destOrd="0" presId="urn:microsoft.com/office/officeart/2005/8/layout/vList2"/>
    <dgm:cxn modelId="{3DC74360-50EF-4ED2-80BC-43CBF932AFBF}" srcId="{E8353AEA-6763-4E7E-B82E-7CE9DCD34843}" destId="{244CF3B9-A32E-44F6-AC32-58E3A354E62A}" srcOrd="5" destOrd="0" parTransId="{9E04B19E-606E-438B-AE8B-3199994FFE01}" sibTransId="{FBCA3D08-0EB9-4E72-9BD3-C47F43AD9983}"/>
    <dgm:cxn modelId="{AB025371-BEAA-46A0-B4AC-6D6D0F3BD863}" srcId="{EEA1D82C-0A1D-40B3-87D3-FE6F33CD5C42}" destId="{8D07806C-D582-48CF-8431-2E96B9EB91CD}" srcOrd="3" destOrd="0" parTransId="{A668A0A0-B889-45E9-928B-740091FA31BF}" sibTransId="{AE896BF6-E709-462B-AB5D-EB9F77D315DF}"/>
    <dgm:cxn modelId="{6ADF1578-0EAF-4661-95D1-0D3A43844ED1}" srcId="{E8353AEA-6763-4E7E-B82E-7CE9DCD34843}" destId="{79E2C925-EB4D-4E05-BC42-EC70063AF9CD}" srcOrd="0" destOrd="0" parTransId="{55AF552E-B057-4666-982D-B1CE82E8F033}" sibTransId="{8E34CAD3-FC67-405D-B68C-D33848F55199}"/>
    <dgm:cxn modelId="{9724AF79-0294-4FC7-9F11-88F0CA80B716}" srcId="{6385FE4D-7E6A-478F-9FB5-FDC779383F97}" destId="{E8353AEA-6763-4E7E-B82E-7CE9DCD34843}" srcOrd="0" destOrd="0" parTransId="{B2A01AE8-5044-44B1-ADA0-ABC7B3E1D8E2}" sibTransId="{19CA5E82-7F3F-42F0-AFFD-9189DD8473F4}"/>
    <dgm:cxn modelId="{BFB47980-AE40-AC47-AB16-993407362221}" type="presOf" srcId="{E8353AEA-6763-4E7E-B82E-7CE9DCD34843}" destId="{BC06B8E9-A3BC-1D49-972F-89BB8E15902A}" srcOrd="0" destOrd="0" presId="urn:microsoft.com/office/officeart/2005/8/layout/vList2"/>
    <dgm:cxn modelId="{6E411F93-D55A-ED46-B055-99A073FD0FAF}" type="presOf" srcId="{244CF3B9-A32E-44F6-AC32-58E3A354E62A}" destId="{5D839057-7AA0-E749-821E-7C904E7C4A45}" srcOrd="0" destOrd="5" presId="urn:microsoft.com/office/officeart/2005/8/layout/vList2"/>
    <dgm:cxn modelId="{581336A1-6E2E-4E9F-A3C8-3BA3A7A60110}" srcId="{EEA1D82C-0A1D-40B3-87D3-FE6F33CD5C42}" destId="{011A6A84-D17A-4DA0-8C3F-3B94AA70A415}" srcOrd="2" destOrd="0" parTransId="{A9D9C486-4C76-4ECC-BBD7-DB2F8346A05C}" sibTransId="{E953D434-9FB6-436C-B424-3E92B0510812}"/>
    <dgm:cxn modelId="{00E2E2B5-9D23-8946-873B-6E05C1D93829}" type="presOf" srcId="{AD71E824-DF30-4133-A695-AD94238E6F12}" destId="{5D839057-7AA0-E749-821E-7C904E7C4A45}" srcOrd="0" destOrd="1" presId="urn:microsoft.com/office/officeart/2005/8/layout/vList2"/>
    <dgm:cxn modelId="{95C735B8-B61E-6840-BBE5-720A13322A24}" type="presOf" srcId="{408A6259-967B-452C-A03E-674F5E496522}" destId="{EF64D614-512F-B745-8A68-0B071D03B19A}" srcOrd="0" destOrd="1" presId="urn:microsoft.com/office/officeart/2005/8/layout/vList2"/>
    <dgm:cxn modelId="{1C149BBF-00D5-E64B-9E56-240F766012C4}" type="presOf" srcId="{11F97D55-C93F-4C8D-A286-64D39810D676}" destId="{5D839057-7AA0-E749-821E-7C904E7C4A45}" srcOrd="0" destOrd="6" presId="urn:microsoft.com/office/officeart/2005/8/layout/vList2"/>
    <dgm:cxn modelId="{5AA2FEC2-1458-CF43-88B4-903200B136CE}" type="presOf" srcId="{EEA1D82C-0A1D-40B3-87D3-FE6F33CD5C42}" destId="{6E28FDA7-1C5D-B940-A134-65DB00BB0034}" srcOrd="0" destOrd="0" presId="urn:microsoft.com/office/officeart/2005/8/layout/vList2"/>
    <dgm:cxn modelId="{5CF0C4CA-AD8B-4425-B12D-4D42A6C8D7E3}" srcId="{EEA1D82C-0A1D-40B3-87D3-FE6F33CD5C42}" destId="{150C06F2-D639-4DCA-9D7E-17ED67530495}" srcOrd="0" destOrd="0" parTransId="{52F5497E-3E2A-4819-A44D-112EA703789F}" sibTransId="{67232702-C635-4767-A62D-52DECC2B03DC}"/>
    <dgm:cxn modelId="{95E163D3-EA09-9245-B858-C5694A54C314}" type="presOf" srcId="{8D07806C-D582-48CF-8431-2E96B9EB91CD}" destId="{EF64D614-512F-B745-8A68-0B071D03B19A}" srcOrd="0" destOrd="3" presId="urn:microsoft.com/office/officeart/2005/8/layout/vList2"/>
    <dgm:cxn modelId="{ABB361DF-58C8-498C-ADBA-861302A196BA}" srcId="{E8353AEA-6763-4E7E-B82E-7CE9DCD34843}" destId="{051E20BF-12F7-4450-9CCD-3E4392D7ECE0}" srcOrd="2" destOrd="0" parTransId="{30F5F9C0-8E9C-43C0-B081-A1EF8CA76264}" sibTransId="{0B7D3F68-8F52-4F8B-968A-3C21611FD120}"/>
    <dgm:cxn modelId="{6A9967E1-C07E-46BF-A78E-226D0A4B9FDC}" srcId="{E8353AEA-6763-4E7E-B82E-7CE9DCD34843}" destId="{A40D7810-9B79-492D-9973-5B47B42A6948}" srcOrd="4" destOrd="0" parTransId="{9B7AF410-FA3E-49FE-9B7D-BDB130B04C87}" sibTransId="{03D88C87-986E-42EF-B10A-2B24D70141FF}"/>
    <dgm:cxn modelId="{871F74EC-B475-9B48-9862-87CB6B4FBB20}" type="presOf" srcId="{8A081326-201D-45CE-B18A-4513A68EAD6B}" destId="{5D839057-7AA0-E749-821E-7C904E7C4A45}" srcOrd="0" destOrd="3" presId="urn:microsoft.com/office/officeart/2005/8/layout/vList2"/>
    <dgm:cxn modelId="{555DC5F7-9F2D-4126-9665-BFBF5960C480}" srcId="{E8353AEA-6763-4E7E-B82E-7CE9DCD34843}" destId="{11F97D55-C93F-4C8D-A286-64D39810D676}" srcOrd="6" destOrd="0" parTransId="{71A66921-4649-4D22-89D5-D9A00C5F1E64}" sibTransId="{96EDA547-E4A6-4A15-9342-5411B6184F49}"/>
    <dgm:cxn modelId="{651418C4-7E63-1846-9F6E-CAFD6050B97C}" type="presParOf" srcId="{79B6DF4D-4318-7C4F-9813-086E3308D776}" destId="{BC06B8E9-A3BC-1D49-972F-89BB8E15902A}" srcOrd="0" destOrd="0" presId="urn:microsoft.com/office/officeart/2005/8/layout/vList2"/>
    <dgm:cxn modelId="{98DF4862-7A0B-EE4C-A980-F15EF2F9D63A}" type="presParOf" srcId="{79B6DF4D-4318-7C4F-9813-086E3308D776}" destId="{5D839057-7AA0-E749-821E-7C904E7C4A45}" srcOrd="1" destOrd="0" presId="urn:microsoft.com/office/officeart/2005/8/layout/vList2"/>
    <dgm:cxn modelId="{075A70CB-AC43-F54A-AD7D-FAFD803524B9}" type="presParOf" srcId="{79B6DF4D-4318-7C4F-9813-086E3308D776}" destId="{6E28FDA7-1C5D-B940-A134-65DB00BB0034}" srcOrd="2" destOrd="0" presId="urn:microsoft.com/office/officeart/2005/8/layout/vList2"/>
    <dgm:cxn modelId="{93317BAE-AC43-5840-88DF-000D8FD4A52A}" type="presParOf" srcId="{79B6DF4D-4318-7C4F-9813-086E3308D776}" destId="{EF64D614-512F-B745-8A68-0B071D03B19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46D1D-740A-4F44-B863-30FA1A7F7E23}">
      <dsp:nvSpPr>
        <dsp:cNvPr id="0" name=""/>
        <dsp:cNvSpPr/>
      </dsp:nvSpPr>
      <dsp:spPr>
        <a:xfrm>
          <a:off x="0" y="267632"/>
          <a:ext cx="6172199"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Each athlete should have their own equipment or they will need to “rent” equipment from SLPSA and a deposit of $25 per item</a:t>
          </a:r>
        </a:p>
      </dsp:txBody>
      <dsp:txXfrm>
        <a:off x="34954" y="302586"/>
        <a:ext cx="6102291" cy="646132"/>
      </dsp:txXfrm>
    </dsp:sp>
    <dsp:sp modelId="{717FD8B7-0F0D-BA4A-932C-D39C4D853CD3}">
      <dsp:nvSpPr>
        <dsp:cNvPr id="0" name=""/>
        <dsp:cNvSpPr/>
      </dsp:nvSpPr>
      <dsp:spPr>
        <a:xfrm>
          <a:off x="0" y="983672"/>
          <a:ext cx="6172199" cy="145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96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Helmet</a:t>
          </a:r>
        </a:p>
        <a:p>
          <a:pPr marL="114300" lvl="1" indent="-114300" algn="l" defTabSz="622300">
            <a:lnSpc>
              <a:spcPct val="90000"/>
            </a:lnSpc>
            <a:spcBef>
              <a:spcPct val="0"/>
            </a:spcBef>
            <a:spcAft>
              <a:spcPct val="20000"/>
            </a:spcAft>
            <a:buChar char="•"/>
          </a:pPr>
          <a:r>
            <a:rPr lang="en-US" sz="1400" kern="1200"/>
            <a:t>Bat (not available for rent)</a:t>
          </a:r>
        </a:p>
        <a:p>
          <a:pPr marL="114300" lvl="1" indent="-114300" algn="l" defTabSz="622300">
            <a:lnSpc>
              <a:spcPct val="90000"/>
            </a:lnSpc>
            <a:spcBef>
              <a:spcPct val="0"/>
            </a:spcBef>
            <a:spcAft>
              <a:spcPct val="20000"/>
            </a:spcAft>
            <a:buChar char="•"/>
          </a:pPr>
          <a:r>
            <a:rPr lang="en-US" sz="1400" kern="1200"/>
            <a:t>Fielding mask</a:t>
          </a:r>
        </a:p>
        <a:p>
          <a:pPr marL="114300" lvl="1" indent="-114300" algn="l" defTabSz="622300">
            <a:lnSpc>
              <a:spcPct val="90000"/>
            </a:lnSpc>
            <a:spcBef>
              <a:spcPct val="0"/>
            </a:spcBef>
            <a:spcAft>
              <a:spcPct val="20000"/>
            </a:spcAft>
            <a:buChar char="•"/>
          </a:pPr>
          <a:r>
            <a:rPr lang="en-US" sz="1400" kern="1200"/>
            <a:t>Catchers gear (8s and 10s will have team gear)</a:t>
          </a:r>
        </a:p>
        <a:p>
          <a:pPr marL="114300" lvl="1" indent="-114300" algn="l" defTabSz="622300">
            <a:lnSpc>
              <a:spcPct val="90000"/>
            </a:lnSpc>
            <a:spcBef>
              <a:spcPct val="0"/>
            </a:spcBef>
            <a:spcAft>
              <a:spcPct val="20000"/>
            </a:spcAft>
            <a:buChar char="•"/>
          </a:pPr>
          <a:r>
            <a:rPr lang="en-US" sz="1400" kern="1200"/>
            <a:t>Batting gloves (optional)</a:t>
          </a:r>
        </a:p>
        <a:p>
          <a:pPr marL="114300" lvl="1" indent="-114300" algn="l" defTabSz="622300">
            <a:lnSpc>
              <a:spcPct val="90000"/>
            </a:lnSpc>
            <a:spcBef>
              <a:spcPct val="0"/>
            </a:spcBef>
            <a:spcAft>
              <a:spcPct val="20000"/>
            </a:spcAft>
            <a:buChar char="•"/>
          </a:pPr>
          <a:r>
            <a:rPr lang="en-US" sz="1400" kern="1200"/>
            <a:t>Water bottle</a:t>
          </a:r>
        </a:p>
      </dsp:txBody>
      <dsp:txXfrm>
        <a:off x="0" y="983672"/>
        <a:ext cx="6172199" cy="1453140"/>
      </dsp:txXfrm>
    </dsp:sp>
    <dsp:sp modelId="{08F4CAC5-1B4D-9544-A04F-F6A836444137}">
      <dsp:nvSpPr>
        <dsp:cNvPr id="0" name=""/>
        <dsp:cNvSpPr/>
      </dsp:nvSpPr>
      <dsp:spPr>
        <a:xfrm>
          <a:off x="0" y="2436812"/>
          <a:ext cx="6172199"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SLPSA will provide the following team gear</a:t>
          </a:r>
        </a:p>
      </dsp:txBody>
      <dsp:txXfrm>
        <a:off x="34954" y="2471766"/>
        <a:ext cx="6102291" cy="646132"/>
      </dsp:txXfrm>
    </dsp:sp>
    <dsp:sp modelId="{9744B048-5726-A648-8A0E-EC785865F3E2}">
      <dsp:nvSpPr>
        <dsp:cNvPr id="0" name=""/>
        <dsp:cNvSpPr/>
      </dsp:nvSpPr>
      <dsp:spPr>
        <a:xfrm>
          <a:off x="0" y="3152852"/>
          <a:ext cx="6172199" cy="145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96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Bucket of softballs</a:t>
          </a:r>
        </a:p>
        <a:p>
          <a:pPr marL="114300" lvl="1" indent="-114300" algn="l" defTabSz="622300">
            <a:lnSpc>
              <a:spcPct val="90000"/>
            </a:lnSpc>
            <a:spcBef>
              <a:spcPct val="0"/>
            </a:spcBef>
            <a:spcAft>
              <a:spcPct val="20000"/>
            </a:spcAft>
            <a:buChar char="•"/>
          </a:pPr>
          <a:r>
            <a:rPr lang="en-US" sz="1400" kern="1200"/>
            <a:t>Bownet</a:t>
          </a:r>
        </a:p>
        <a:p>
          <a:pPr marL="114300" lvl="1" indent="-114300" algn="l" defTabSz="622300">
            <a:lnSpc>
              <a:spcPct val="90000"/>
            </a:lnSpc>
            <a:spcBef>
              <a:spcPct val="0"/>
            </a:spcBef>
            <a:spcAft>
              <a:spcPct val="20000"/>
            </a:spcAft>
            <a:buChar char="•"/>
          </a:pPr>
          <a:r>
            <a:rPr lang="en-US" sz="1400" kern="1200"/>
            <a:t>First Aid kit</a:t>
          </a:r>
        </a:p>
        <a:p>
          <a:pPr marL="114300" lvl="1" indent="-114300" algn="l" defTabSz="622300">
            <a:lnSpc>
              <a:spcPct val="90000"/>
            </a:lnSpc>
            <a:spcBef>
              <a:spcPct val="0"/>
            </a:spcBef>
            <a:spcAft>
              <a:spcPct val="20000"/>
            </a:spcAft>
            <a:buChar char="•"/>
          </a:pPr>
          <a:r>
            <a:rPr lang="en-US" sz="1400" kern="1200"/>
            <a:t>Team Catchers gear (as needed)</a:t>
          </a:r>
        </a:p>
        <a:p>
          <a:pPr marL="114300" lvl="1" indent="-114300" algn="l" defTabSz="622300">
            <a:lnSpc>
              <a:spcPct val="90000"/>
            </a:lnSpc>
            <a:spcBef>
              <a:spcPct val="0"/>
            </a:spcBef>
            <a:spcAft>
              <a:spcPct val="20000"/>
            </a:spcAft>
            <a:buChar char="•"/>
          </a:pPr>
          <a:r>
            <a:rPr lang="en-US" sz="1400" kern="1200"/>
            <a:t>Game balls</a:t>
          </a:r>
        </a:p>
        <a:p>
          <a:pPr marL="114300" lvl="1" indent="-114300" algn="l" defTabSz="622300">
            <a:lnSpc>
              <a:spcPct val="90000"/>
            </a:lnSpc>
            <a:spcBef>
              <a:spcPct val="0"/>
            </a:spcBef>
            <a:spcAft>
              <a:spcPct val="20000"/>
            </a:spcAft>
            <a:buChar char="•"/>
          </a:pPr>
          <a:r>
            <a:rPr lang="en-US" sz="1400" kern="1200"/>
            <a:t>Scorebooks</a:t>
          </a:r>
        </a:p>
      </dsp:txBody>
      <dsp:txXfrm>
        <a:off x="0" y="3152852"/>
        <a:ext cx="6172199" cy="14531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9DF29-0F1A-8B43-B5A3-E4E4D7017C95}">
      <dsp:nvSpPr>
        <dsp:cNvPr id="0" name=""/>
        <dsp:cNvSpPr/>
      </dsp:nvSpPr>
      <dsp:spPr>
        <a:xfrm>
          <a:off x="0" y="170432"/>
          <a:ext cx="6172199"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SLPSA utilizes the following fields and posts the practice and game schedules in advance once a month</a:t>
          </a:r>
        </a:p>
      </dsp:txBody>
      <dsp:txXfrm>
        <a:off x="34954" y="205386"/>
        <a:ext cx="6102291" cy="646132"/>
      </dsp:txXfrm>
    </dsp:sp>
    <dsp:sp modelId="{1A5C74DD-F91B-C844-941A-DFC237CA18AD}">
      <dsp:nvSpPr>
        <dsp:cNvPr id="0" name=""/>
        <dsp:cNvSpPr/>
      </dsp:nvSpPr>
      <dsp:spPr>
        <a:xfrm>
          <a:off x="0" y="886472"/>
          <a:ext cx="6172199"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96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Spring Lake Park Varsity Field</a:t>
          </a:r>
        </a:p>
        <a:p>
          <a:pPr marL="114300" lvl="1" indent="-114300" algn="l" defTabSz="622300">
            <a:lnSpc>
              <a:spcPct val="90000"/>
            </a:lnSpc>
            <a:spcBef>
              <a:spcPct val="0"/>
            </a:spcBef>
            <a:spcAft>
              <a:spcPct val="20000"/>
            </a:spcAft>
            <a:buChar char="•"/>
          </a:pPr>
          <a:r>
            <a:rPr lang="en-US" sz="1400" kern="1200"/>
            <a:t>Spring Lake Park JV Field</a:t>
          </a:r>
        </a:p>
        <a:p>
          <a:pPr marL="114300" lvl="1" indent="-114300" algn="l" defTabSz="622300">
            <a:lnSpc>
              <a:spcPct val="90000"/>
            </a:lnSpc>
            <a:spcBef>
              <a:spcPct val="0"/>
            </a:spcBef>
            <a:spcAft>
              <a:spcPct val="20000"/>
            </a:spcAft>
            <a:buChar char="•"/>
          </a:pPr>
          <a:r>
            <a:rPr lang="en-US" sz="1400" kern="1200"/>
            <a:t>Lakeside Lions Park</a:t>
          </a:r>
        </a:p>
        <a:p>
          <a:pPr marL="114300" lvl="1" indent="-114300" algn="l" defTabSz="622300">
            <a:lnSpc>
              <a:spcPct val="90000"/>
            </a:lnSpc>
            <a:spcBef>
              <a:spcPct val="0"/>
            </a:spcBef>
            <a:spcAft>
              <a:spcPct val="20000"/>
            </a:spcAft>
            <a:buChar char="•"/>
          </a:pPr>
          <a:r>
            <a:rPr lang="en-US" sz="1400" kern="1200"/>
            <a:t>Blaine Airport Field 4 (on occasion)</a:t>
          </a:r>
        </a:p>
      </dsp:txBody>
      <dsp:txXfrm>
        <a:off x="0" y="886472"/>
        <a:ext cx="6172199" cy="968760"/>
      </dsp:txXfrm>
    </dsp:sp>
    <dsp:sp modelId="{9E8CA150-07FA-7F40-A160-5A14C15B5F93}">
      <dsp:nvSpPr>
        <dsp:cNvPr id="0" name=""/>
        <dsp:cNvSpPr/>
      </dsp:nvSpPr>
      <dsp:spPr>
        <a:xfrm>
          <a:off x="0" y="1855232"/>
          <a:ext cx="6172199"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Game nights for league are:</a:t>
          </a:r>
        </a:p>
      </dsp:txBody>
      <dsp:txXfrm>
        <a:off x="34954" y="1890186"/>
        <a:ext cx="6102291" cy="646132"/>
      </dsp:txXfrm>
    </dsp:sp>
    <dsp:sp modelId="{EF8A6BB4-69E4-2D45-91A9-7CE159877C40}">
      <dsp:nvSpPr>
        <dsp:cNvPr id="0" name=""/>
        <dsp:cNvSpPr/>
      </dsp:nvSpPr>
      <dsp:spPr>
        <a:xfrm>
          <a:off x="0" y="2571272"/>
          <a:ext cx="6172199"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96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Monday/Wednesday 8’s and 12’s</a:t>
          </a:r>
        </a:p>
        <a:p>
          <a:pPr marL="114300" lvl="1" indent="-114300" algn="l" defTabSz="622300">
            <a:lnSpc>
              <a:spcPct val="90000"/>
            </a:lnSpc>
            <a:spcBef>
              <a:spcPct val="0"/>
            </a:spcBef>
            <a:spcAft>
              <a:spcPct val="20000"/>
            </a:spcAft>
            <a:buChar char="•"/>
          </a:pPr>
          <a:r>
            <a:rPr lang="en-US" sz="1400" kern="1200"/>
            <a:t>Tuesday/Thursday 10’s and 14’s</a:t>
          </a:r>
        </a:p>
      </dsp:txBody>
      <dsp:txXfrm>
        <a:off x="0" y="2571272"/>
        <a:ext cx="6172199" cy="484380"/>
      </dsp:txXfrm>
    </dsp:sp>
    <dsp:sp modelId="{B53FB0A3-3EC7-E84B-9E04-7854147BB58F}">
      <dsp:nvSpPr>
        <dsp:cNvPr id="0" name=""/>
        <dsp:cNvSpPr/>
      </dsp:nvSpPr>
      <dsp:spPr>
        <a:xfrm>
          <a:off x="0" y="3055652"/>
          <a:ext cx="6172199"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Practice nights are posted monthly on the website slpfastpitch.com</a:t>
          </a:r>
        </a:p>
      </dsp:txBody>
      <dsp:txXfrm>
        <a:off x="34954" y="3090606"/>
        <a:ext cx="6102291" cy="646132"/>
      </dsp:txXfrm>
    </dsp:sp>
    <dsp:sp modelId="{DD151D10-36C3-C744-82FD-B52D72474764}">
      <dsp:nvSpPr>
        <dsp:cNvPr id="0" name=""/>
        <dsp:cNvSpPr/>
      </dsp:nvSpPr>
      <dsp:spPr>
        <a:xfrm>
          <a:off x="0" y="3771692"/>
          <a:ext cx="6172199" cy="93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96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Coaches can swap practice nights, it should be agreeable by all and then communicated to the SLPSA to adjust schedules</a:t>
          </a:r>
        </a:p>
        <a:p>
          <a:pPr marL="114300" lvl="1" indent="-114300" algn="l" defTabSz="622300">
            <a:lnSpc>
              <a:spcPct val="90000"/>
            </a:lnSpc>
            <a:spcBef>
              <a:spcPct val="0"/>
            </a:spcBef>
            <a:spcAft>
              <a:spcPct val="20000"/>
            </a:spcAft>
            <a:buChar char="•"/>
          </a:pPr>
          <a:r>
            <a:rPr lang="en-US" sz="1400" kern="1200"/>
            <a:t>To claim additional field time, please email </a:t>
          </a:r>
          <a:r>
            <a:rPr lang="en-US" sz="1400" kern="1200">
              <a:hlinkClick xmlns:r="http://schemas.openxmlformats.org/officeDocument/2006/relationships" r:id="rId1"/>
            </a:rPr>
            <a:t>slpsoftball@gmail.com</a:t>
          </a:r>
          <a:endParaRPr lang="en-US" sz="1400" kern="1200"/>
        </a:p>
        <a:p>
          <a:pPr marL="114300" lvl="1" indent="-114300" algn="l" defTabSz="622300">
            <a:lnSpc>
              <a:spcPct val="90000"/>
            </a:lnSpc>
            <a:spcBef>
              <a:spcPct val="0"/>
            </a:spcBef>
            <a:spcAft>
              <a:spcPct val="20000"/>
            </a:spcAft>
            <a:buChar char="•"/>
          </a:pPr>
          <a:r>
            <a:rPr lang="en-US" sz="1400" kern="1200"/>
            <a:t>Please update all scheduled times in SportsEngine for team communication</a:t>
          </a:r>
        </a:p>
      </dsp:txBody>
      <dsp:txXfrm>
        <a:off x="0" y="3771692"/>
        <a:ext cx="6172199" cy="931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344CB-7C42-1D4F-9AA9-E4997312D151}">
      <dsp:nvSpPr>
        <dsp:cNvPr id="0" name=""/>
        <dsp:cNvSpPr/>
      </dsp:nvSpPr>
      <dsp:spPr>
        <a:xfrm>
          <a:off x="0" y="129205"/>
          <a:ext cx="10598150" cy="2878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Pitching </a:t>
          </a:r>
        </a:p>
      </dsp:txBody>
      <dsp:txXfrm>
        <a:off x="14050" y="143255"/>
        <a:ext cx="10570050" cy="259719"/>
      </dsp:txXfrm>
    </dsp:sp>
    <dsp:sp modelId="{80789FEE-9B83-8D4A-A376-D1A1BA044AC3}">
      <dsp:nvSpPr>
        <dsp:cNvPr id="0" name=""/>
        <dsp:cNvSpPr/>
      </dsp:nvSpPr>
      <dsp:spPr>
        <a:xfrm>
          <a:off x="0" y="417025"/>
          <a:ext cx="10598150" cy="770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491" tIns="15240" rIns="85344" bIns="15240" numCol="1" spcCol="1270" anchor="t" anchorCtr="0">
          <a:noAutofit/>
        </a:bodyPr>
        <a:lstStyle/>
        <a:p>
          <a:pPr marL="57150" lvl="1" indent="-57150" algn="l" defTabSz="400050">
            <a:lnSpc>
              <a:spcPct val="90000"/>
            </a:lnSpc>
            <a:spcBef>
              <a:spcPct val="0"/>
            </a:spcBef>
            <a:spcAft>
              <a:spcPct val="20000"/>
            </a:spcAft>
            <a:buChar char="•"/>
          </a:pPr>
          <a:r>
            <a:rPr lang="en-US" sz="900" kern="1200"/>
            <a:t>The windmill motion </a:t>
          </a:r>
        </a:p>
        <a:p>
          <a:pPr marL="114300" lvl="2" indent="-57150" algn="l" defTabSz="400050">
            <a:lnSpc>
              <a:spcPct val="90000"/>
            </a:lnSpc>
            <a:spcBef>
              <a:spcPct val="0"/>
            </a:spcBef>
            <a:spcAft>
              <a:spcPct val="20000"/>
            </a:spcAft>
            <a:buChar char="•"/>
          </a:pPr>
          <a:r>
            <a:rPr lang="en-US" sz="900" kern="1200"/>
            <a:t>Hitting spots </a:t>
          </a:r>
        </a:p>
        <a:p>
          <a:pPr marL="114300" lvl="2" indent="-57150" algn="l" defTabSz="400050">
            <a:lnSpc>
              <a:spcPct val="90000"/>
            </a:lnSpc>
            <a:spcBef>
              <a:spcPct val="0"/>
            </a:spcBef>
            <a:spcAft>
              <a:spcPct val="20000"/>
            </a:spcAft>
            <a:buChar char="•"/>
          </a:pPr>
          <a:r>
            <a:rPr lang="en-US" sz="900" kern="1200"/>
            <a:t>When to throw “Junk” </a:t>
          </a:r>
        </a:p>
        <a:p>
          <a:pPr marL="114300" lvl="2" indent="-57150" algn="l" defTabSz="400050">
            <a:lnSpc>
              <a:spcPct val="90000"/>
            </a:lnSpc>
            <a:spcBef>
              <a:spcPct val="0"/>
            </a:spcBef>
            <a:spcAft>
              <a:spcPct val="20000"/>
            </a:spcAft>
            <a:buChar char="•"/>
          </a:pPr>
          <a:r>
            <a:rPr lang="en-US" sz="900" kern="1200"/>
            <a:t>Defense in the position </a:t>
          </a:r>
        </a:p>
        <a:p>
          <a:pPr marL="114300" lvl="2" indent="-57150" algn="l" defTabSz="400050">
            <a:lnSpc>
              <a:spcPct val="90000"/>
            </a:lnSpc>
            <a:spcBef>
              <a:spcPct val="0"/>
            </a:spcBef>
            <a:spcAft>
              <a:spcPct val="20000"/>
            </a:spcAft>
            <a:buChar char="•"/>
          </a:pPr>
          <a:r>
            <a:rPr lang="en-US" sz="900" kern="1200"/>
            <a:t>Defending the pass ball/wild pitch </a:t>
          </a:r>
        </a:p>
      </dsp:txBody>
      <dsp:txXfrm>
        <a:off x="0" y="417025"/>
        <a:ext cx="10598150" cy="770040"/>
      </dsp:txXfrm>
    </dsp:sp>
    <dsp:sp modelId="{B871E3BA-D6CC-F144-8AE7-CBF7BC9F8D6F}">
      <dsp:nvSpPr>
        <dsp:cNvPr id="0" name=""/>
        <dsp:cNvSpPr/>
      </dsp:nvSpPr>
      <dsp:spPr>
        <a:xfrm>
          <a:off x="0" y="1187065"/>
          <a:ext cx="10598150" cy="28781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Catching </a:t>
          </a:r>
        </a:p>
      </dsp:txBody>
      <dsp:txXfrm>
        <a:off x="14050" y="1201115"/>
        <a:ext cx="10570050" cy="259719"/>
      </dsp:txXfrm>
    </dsp:sp>
    <dsp:sp modelId="{149CFAF5-24D0-3949-836C-CFBE2EAB4C8D}">
      <dsp:nvSpPr>
        <dsp:cNvPr id="0" name=""/>
        <dsp:cNvSpPr/>
      </dsp:nvSpPr>
      <dsp:spPr>
        <a:xfrm>
          <a:off x="0" y="1474885"/>
          <a:ext cx="10598150" cy="770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491" tIns="15240" rIns="85344" bIns="15240" numCol="1" spcCol="1270" anchor="t" anchorCtr="0">
          <a:noAutofit/>
        </a:bodyPr>
        <a:lstStyle/>
        <a:p>
          <a:pPr marL="57150" lvl="1" indent="-57150" algn="l" defTabSz="400050">
            <a:lnSpc>
              <a:spcPct val="90000"/>
            </a:lnSpc>
            <a:spcBef>
              <a:spcPct val="0"/>
            </a:spcBef>
            <a:spcAft>
              <a:spcPct val="20000"/>
            </a:spcAft>
            <a:buChar char="•"/>
          </a:pPr>
          <a:r>
            <a:rPr lang="en-US" sz="900" kern="1200"/>
            <a:t>Positioning for the steal </a:t>
          </a:r>
        </a:p>
        <a:p>
          <a:pPr marL="114300" lvl="2" indent="-57150" algn="l" defTabSz="400050">
            <a:lnSpc>
              <a:spcPct val="90000"/>
            </a:lnSpc>
            <a:spcBef>
              <a:spcPct val="0"/>
            </a:spcBef>
            <a:spcAft>
              <a:spcPct val="20000"/>
            </a:spcAft>
            <a:buChar char="•"/>
          </a:pPr>
          <a:r>
            <a:rPr lang="en-US" sz="900" kern="1200"/>
            <a:t>Blocking the ball </a:t>
          </a:r>
        </a:p>
        <a:p>
          <a:pPr marL="114300" lvl="2" indent="-57150" algn="l" defTabSz="400050">
            <a:lnSpc>
              <a:spcPct val="90000"/>
            </a:lnSpc>
            <a:spcBef>
              <a:spcPct val="0"/>
            </a:spcBef>
            <a:spcAft>
              <a:spcPct val="20000"/>
            </a:spcAft>
            <a:buChar char="•"/>
          </a:pPr>
          <a:r>
            <a:rPr lang="en-US" sz="900" kern="1200"/>
            <a:t>Defending the pass ball/wild pitch</a:t>
          </a:r>
        </a:p>
        <a:p>
          <a:pPr marL="114300" lvl="2" indent="-57150" algn="l" defTabSz="400050">
            <a:lnSpc>
              <a:spcPct val="90000"/>
            </a:lnSpc>
            <a:spcBef>
              <a:spcPct val="0"/>
            </a:spcBef>
            <a:spcAft>
              <a:spcPct val="20000"/>
            </a:spcAft>
            <a:buChar char="•"/>
          </a:pPr>
          <a:r>
            <a:rPr lang="en-US" sz="900" kern="1200"/>
            <a:t>Signals may be relayed from the coach through the catcher to facilitate learning</a:t>
          </a:r>
        </a:p>
        <a:p>
          <a:pPr marL="114300" lvl="2" indent="-57150" algn="l" defTabSz="400050">
            <a:lnSpc>
              <a:spcPct val="90000"/>
            </a:lnSpc>
            <a:spcBef>
              <a:spcPct val="0"/>
            </a:spcBef>
            <a:spcAft>
              <a:spcPct val="20000"/>
            </a:spcAft>
            <a:buChar char="•"/>
          </a:pPr>
          <a:r>
            <a:rPr lang="en-US" sz="900" kern="1200"/>
            <a:t>Mastery of blocking/stopping</a:t>
          </a:r>
        </a:p>
      </dsp:txBody>
      <dsp:txXfrm>
        <a:off x="0" y="1474885"/>
        <a:ext cx="10598150" cy="770040"/>
      </dsp:txXfrm>
    </dsp:sp>
    <dsp:sp modelId="{3C50C07C-A813-7243-94B6-BDE6AE0698C5}">
      <dsp:nvSpPr>
        <dsp:cNvPr id="0" name=""/>
        <dsp:cNvSpPr/>
      </dsp:nvSpPr>
      <dsp:spPr>
        <a:xfrm>
          <a:off x="0" y="2244925"/>
          <a:ext cx="10598150" cy="28781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Basics of Base Running </a:t>
          </a:r>
        </a:p>
      </dsp:txBody>
      <dsp:txXfrm>
        <a:off x="14050" y="2258975"/>
        <a:ext cx="10570050" cy="259719"/>
      </dsp:txXfrm>
    </dsp:sp>
    <dsp:sp modelId="{36BFF6D9-680B-E148-8257-936C960D97C8}">
      <dsp:nvSpPr>
        <dsp:cNvPr id="0" name=""/>
        <dsp:cNvSpPr/>
      </dsp:nvSpPr>
      <dsp:spPr>
        <a:xfrm>
          <a:off x="0" y="2532745"/>
          <a:ext cx="10598150" cy="62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491" tIns="15240" rIns="85344" bIns="15240" numCol="1" spcCol="1270" anchor="t" anchorCtr="0">
          <a:noAutofit/>
        </a:bodyPr>
        <a:lstStyle/>
        <a:p>
          <a:pPr marL="57150" lvl="1" indent="-57150" algn="l" defTabSz="400050">
            <a:lnSpc>
              <a:spcPct val="90000"/>
            </a:lnSpc>
            <a:spcBef>
              <a:spcPct val="0"/>
            </a:spcBef>
            <a:spcAft>
              <a:spcPct val="20000"/>
            </a:spcAft>
            <a:buChar char="•"/>
          </a:pPr>
          <a:r>
            <a:rPr lang="en-US" sz="900" kern="1200"/>
            <a:t>Leading </a:t>
          </a:r>
        </a:p>
        <a:p>
          <a:pPr marL="114300" lvl="2" indent="-57150" algn="l" defTabSz="400050">
            <a:lnSpc>
              <a:spcPct val="90000"/>
            </a:lnSpc>
            <a:spcBef>
              <a:spcPct val="0"/>
            </a:spcBef>
            <a:spcAft>
              <a:spcPct val="20000"/>
            </a:spcAft>
            <a:buChar char="•"/>
          </a:pPr>
          <a:r>
            <a:rPr lang="en-US" sz="900" kern="1200"/>
            <a:t>The pre pitch positioning </a:t>
          </a:r>
        </a:p>
        <a:p>
          <a:pPr marL="114300" lvl="2" indent="-57150" algn="l" defTabSz="400050">
            <a:lnSpc>
              <a:spcPct val="90000"/>
            </a:lnSpc>
            <a:spcBef>
              <a:spcPct val="0"/>
            </a:spcBef>
            <a:spcAft>
              <a:spcPct val="20000"/>
            </a:spcAft>
            <a:buChar char="•"/>
          </a:pPr>
          <a:r>
            <a:rPr lang="en-US" sz="900" kern="1200"/>
            <a:t>Do it on EVERY pitch (this will need reinforcement by base coaches) </a:t>
          </a:r>
        </a:p>
        <a:p>
          <a:pPr marL="114300" lvl="2" indent="-57150" algn="l" defTabSz="400050">
            <a:lnSpc>
              <a:spcPct val="90000"/>
            </a:lnSpc>
            <a:spcBef>
              <a:spcPct val="0"/>
            </a:spcBef>
            <a:spcAft>
              <a:spcPct val="20000"/>
            </a:spcAft>
            <a:buChar char="•"/>
          </a:pPr>
          <a:r>
            <a:rPr lang="en-US" sz="900" kern="1200"/>
            <a:t>Waiting on ball to leave pitchers hand (constant reminders by base coaches)</a:t>
          </a:r>
        </a:p>
      </dsp:txBody>
      <dsp:txXfrm>
        <a:off x="0" y="2532745"/>
        <a:ext cx="10598150" cy="621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6B8E9-A3BC-1D49-972F-89BB8E15902A}">
      <dsp:nvSpPr>
        <dsp:cNvPr id="0" name=""/>
        <dsp:cNvSpPr/>
      </dsp:nvSpPr>
      <dsp:spPr>
        <a:xfrm>
          <a:off x="0" y="115074"/>
          <a:ext cx="10598150"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Stealing </a:t>
          </a:r>
        </a:p>
      </dsp:txBody>
      <dsp:txXfrm>
        <a:off x="18734" y="133808"/>
        <a:ext cx="10560682" cy="346292"/>
      </dsp:txXfrm>
    </dsp:sp>
    <dsp:sp modelId="{5D839057-7AA0-E749-821E-7C904E7C4A45}">
      <dsp:nvSpPr>
        <dsp:cNvPr id="0" name=""/>
        <dsp:cNvSpPr/>
      </dsp:nvSpPr>
      <dsp:spPr>
        <a:xfrm>
          <a:off x="0" y="498834"/>
          <a:ext cx="10598150" cy="145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491"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No hesitation on pitch release </a:t>
          </a:r>
        </a:p>
        <a:p>
          <a:pPr marL="114300" lvl="1" indent="-114300" algn="l" defTabSz="533400">
            <a:lnSpc>
              <a:spcPct val="90000"/>
            </a:lnSpc>
            <a:spcBef>
              <a:spcPct val="0"/>
            </a:spcBef>
            <a:spcAft>
              <a:spcPct val="20000"/>
            </a:spcAft>
            <a:buChar char="•"/>
          </a:pPr>
          <a:r>
            <a:rPr lang="en-US" sz="1200" kern="1200"/>
            <a:t>Head down, looking only at next base, ear to pocket running, listening to base coach </a:t>
          </a:r>
        </a:p>
        <a:p>
          <a:pPr marL="114300" lvl="1" indent="-114300" algn="l" defTabSz="533400">
            <a:lnSpc>
              <a:spcPct val="90000"/>
            </a:lnSpc>
            <a:spcBef>
              <a:spcPct val="0"/>
            </a:spcBef>
            <a:spcAft>
              <a:spcPct val="20000"/>
            </a:spcAft>
            <a:buChar char="•"/>
          </a:pPr>
          <a:r>
            <a:rPr lang="en-US" sz="1200" kern="1200"/>
            <a:t>No looking at catcher </a:t>
          </a:r>
        </a:p>
        <a:p>
          <a:pPr marL="114300" lvl="1" indent="-114300" algn="l" defTabSz="533400">
            <a:lnSpc>
              <a:spcPct val="90000"/>
            </a:lnSpc>
            <a:spcBef>
              <a:spcPct val="0"/>
            </a:spcBef>
            <a:spcAft>
              <a:spcPct val="20000"/>
            </a:spcAft>
            <a:buChar char="•"/>
          </a:pPr>
          <a:r>
            <a:rPr lang="en-US" sz="1200" kern="1200"/>
            <a:t>Sliding / no overrunning next base </a:t>
          </a:r>
        </a:p>
        <a:p>
          <a:pPr marL="114300" lvl="1" indent="-114300" algn="l" defTabSz="533400">
            <a:lnSpc>
              <a:spcPct val="90000"/>
            </a:lnSpc>
            <a:spcBef>
              <a:spcPct val="0"/>
            </a:spcBef>
            <a:spcAft>
              <a:spcPct val="20000"/>
            </a:spcAft>
            <a:buChar char="•"/>
          </a:pPr>
          <a:r>
            <a:rPr lang="en-US" sz="1200" kern="1200"/>
            <a:t>The delayed steal </a:t>
          </a:r>
        </a:p>
        <a:p>
          <a:pPr marL="114300" lvl="1" indent="-114300" algn="l" defTabSz="533400">
            <a:lnSpc>
              <a:spcPct val="90000"/>
            </a:lnSpc>
            <a:spcBef>
              <a:spcPct val="0"/>
            </a:spcBef>
            <a:spcAft>
              <a:spcPct val="20000"/>
            </a:spcAft>
            <a:buChar char="•"/>
          </a:pPr>
          <a:r>
            <a:rPr lang="en-US" sz="1200" kern="1200"/>
            <a:t>The continuous steal </a:t>
          </a:r>
        </a:p>
        <a:p>
          <a:pPr marL="114300" lvl="1" indent="-114300" algn="l" defTabSz="533400">
            <a:lnSpc>
              <a:spcPct val="90000"/>
            </a:lnSpc>
            <a:spcBef>
              <a:spcPct val="0"/>
            </a:spcBef>
            <a:spcAft>
              <a:spcPct val="20000"/>
            </a:spcAft>
            <a:buChar char="•"/>
          </a:pPr>
          <a:r>
            <a:rPr lang="en-US" sz="1200" kern="1200"/>
            <a:t>Tagging up </a:t>
          </a:r>
        </a:p>
      </dsp:txBody>
      <dsp:txXfrm>
        <a:off x="0" y="498834"/>
        <a:ext cx="10598150" cy="1457280"/>
      </dsp:txXfrm>
    </dsp:sp>
    <dsp:sp modelId="{6E28FDA7-1C5D-B940-A134-65DB00BB0034}">
      <dsp:nvSpPr>
        <dsp:cNvPr id="0" name=""/>
        <dsp:cNvSpPr/>
      </dsp:nvSpPr>
      <dsp:spPr>
        <a:xfrm>
          <a:off x="0" y="1956115"/>
          <a:ext cx="10598150" cy="3837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Basics of Hitting </a:t>
          </a:r>
        </a:p>
      </dsp:txBody>
      <dsp:txXfrm>
        <a:off x="18734" y="1974849"/>
        <a:ext cx="10560682" cy="346292"/>
      </dsp:txXfrm>
    </dsp:sp>
    <dsp:sp modelId="{EF64D614-512F-B745-8A68-0B071D03B19A}">
      <dsp:nvSpPr>
        <dsp:cNvPr id="0" name=""/>
        <dsp:cNvSpPr/>
      </dsp:nvSpPr>
      <dsp:spPr>
        <a:xfrm>
          <a:off x="0" y="2339875"/>
          <a:ext cx="10598150"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491"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Slap bunt </a:t>
          </a:r>
        </a:p>
        <a:p>
          <a:pPr marL="114300" lvl="1" indent="-114300" algn="l" defTabSz="533400">
            <a:lnSpc>
              <a:spcPct val="90000"/>
            </a:lnSpc>
            <a:spcBef>
              <a:spcPct val="0"/>
            </a:spcBef>
            <a:spcAft>
              <a:spcPct val="20000"/>
            </a:spcAft>
            <a:buChar char="•"/>
          </a:pPr>
          <a:r>
            <a:rPr lang="en-US" sz="1200" kern="1200"/>
            <a:t>Bunting </a:t>
          </a:r>
        </a:p>
        <a:p>
          <a:pPr marL="114300" lvl="1" indent="-114300" algn="l" defTabSz="533400">
            <a:lnSpc>
              <a:spcPct val="90000"/>
            </a:lnSpc>
            <a:spcBef>
              <a:spcPct val="0"/>
            </a:spcBef>
            <a:spcAft>
              <a:spcPct val="20000"/>
            </a:spcAft>
            <a:buChar char="•"/>
          </a:pPr>
          <a:r>
            <a:rPr lang="en-US" sz="1200" kern="1200"/>
            <a:t>Squeeze plays </a:t>
          </a:r>
        </a:p>
        <a:p>
          <a:pPr marL="114300" lvl="1" indent="-114300" algn="l" defTabSz="533400">
            <a:lnSpc>
              <a:spcPct val="90000"/>
            </a:lnSpc>
            <a:spcBef>
              <a:spcPct val="0"/>
            </a:spcBef>
            <a:spcAft>
              <a:spcPct val="20000"/>
            </a:spcAft>
            <a:buChar char="•"/>
          </a:pPr>
          <a:r>
            <a:rPr lang="en-US" sz="1200" kern="1200"/>
            <a:t>Drop third strike effect</a:t>
          </a:r>
        </a:p>
      </dsp:txBody>
      <dsp:txXfrm>
        <a:off x="0" y="2339875"/>
        <a:ext cx="10598150" cy="828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61398-5741-8509-A0CC-E48D0C67C8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C242B6-1655-A4D5-52CB-C60B2F92D7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84475C-596F-831E-78C5-BA033080B236}"/>
              </a:ext>
            </a:extLst>
          </p:cNvPr>
          <p:cNvSpPr>
            <a:spLocks noGrp="1"/>
          </p:cNvSpPr>
          <p:nvPr>
            <p:ph type="dt" sz="half" idx="10"/>
          </p:nvPr>
        </p:nvSpPr>
        <p:spPr/>
        <p:txBody>
          <a:bodyPr/>
          <a:lstStyle/>
          <a:p>
            <a:fld id="{7004C3AE-B5EC-8C44-B439-C32118454DA1}" type="datetimeFigureOut">
              <a:rPr lang="en-US" smtClean="0"/>
              <a:t>8/24/22</a:t>
            </a:fld>
            <a:endParaRPr lang="en-US"/>
          </a:p>
        </p:txBody>
      </p:sp>
      <p:sp>
        <p:nvSpPr>
          <p:cNvPr id="5" name="Footer Placeholder 4">
            <a:extLst>
              <a:ext uri="{FF2B5EF4-FFF2-40B4-BE49-F238E27FC236}">
                <a16:creationId xmlns:a16="http://schemas.microsoft.com/office/drawing/2014/main" id="{539D9BB2-F837-92B0-AFAE-C43B07D7B0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08EEEE-7B19-33DF-8E15-52FF1BEA2A9C}"/>
              </a:ext>
            </a:extLst>
          </p:cNvPr>
          <p:cNvSpPr>
            <a:spLocks noGrp="1"/>
          </p:cNvSpPr>
          <p:nvPr>
            <p:ph type="sldNum" sz="quarter" idx="12"/>
          </p:nvPr>
        </p:nvSpPr>
        <p:spPr/>
        <p:txBody>
          <a:bodyPr/>
          <a:lstStyle/>
          <a:p>
            <a:fld id="{DD2CE68D-0AA9-A64E-8552-2C587C8A10CB}" type="slidenum">
              <a:rPr lang="en-US" smtClean="0"/>
              <a:t>‹#›</a:t>
            </a:fld>
            <a:endParaRPr lang="en-US"/>
          </a:p>
        </p:txBody>
      </p:sp>
    </p:spTree>
    <p:extLst>
      <p:ext uri="{BB962C8B-B14F-4D97-AF65-F5344CB8AC3E}">
        <p14:creationId xmlns:p14="http://schemas.microsoft.com/office/powerpoint/2010/main" val="12809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72019-8FB4-5CF3-543E-88DA288289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ED36DB-0C59-1008-7B51-B4FECFD4C9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976301-0599-5263-BFCA-BE51521141B5}"/>
              </a:ext>
            </a:extLst>
          </p:cNvPr>
          <p:cNvSpPr>
            <a:spLocks noGrp="1"/>
          </p:cNvSpPr>
          <p:nvPr>
            <p:ph type="dt" sz="half" idx="10"/>
          </p:nvPr>
        </p:nvSpPr>
        <p:spPr/>
        <p:txBody>
          <a:bodyPr/>
          <a:lstStyle/>
          <a:p>
            <a:fld id="{7004C3AE-B5EC-8C44-B439-C32118454DA1}" type="datetimeFigureOut">
              <a:rPr lang="en-US" smtClean="0"/>
              <a:t>8/24/22</a:t>
            </a:fld>
            <a:endParaRPr lang="en-US"/>
          </a:p>
        </p:txBody>
      </p:sp>
      <p:sp>
        <p:nvSpPr>
          <p:cNvPr id="5" name="Footer Placeholder 4">
            <a:extLst>
              <a:ext uri="{FF2B5EF4-FFF2-40B4-BE49-F238E27FC236}">
                <a16:creationId xmlns:a16="http://schemas.microsoft.com/office/drawing/2014/main" id="{2E9A0AAC-6E88-9219-5DEC-6FC42E77CD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328917-EAAC-4974-D4B5-C216FAD424AF}"/>
              </a:ext>
            </a:extLst>
          </p:cNvPr>
          <p:cNvSpPr>
            <a:spLocks noGrp="1"/>
          </p:cNvSpPr>
          <p:nvPr>
            <p:ph type="sldNum" sz="quarter" idx="12"/>
          </p:nvPr>
        </p:nvSpPr>
        <p:spPr/>
        <p:txBody>
          <a:bodyPr/>
          <a:lstStyle/>
          <a:p>
            <a:fld id="{DD2CE68D-0AA9-A64E-8552-2C587C8A10CB}" type="slidenum">
              <a:rPr lang="en-US" smtClean="0"/>
              <a:t>‹#›</a:t>
            </a:fld>
            <a:endParaRPr lang="en-US"/>
          </a:p>
        </p:txBody>
      </p:sp>
    </p:spTree>
    <p:extLst>
      <p:ext uri="{BB962C8B-B14F-4D97-AF65-F5344CB8AC3E}">
        <p14:creationId xmlns:p14="http://schemas.microsoft.com/office/powerpoint/2010/main" val="1473431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9B5ADB-3AFA-25F0-C3AA-FA4DCA0574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F22C5D-01AD-3B0C-AD3D-3D53268907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B4379B-7F5F-D132-9307-B2F09EB24687}"/>
              </a:ext>
            </a:extLst>
          </p:cNvPr>
          <p:cNvSpPr>
            <a:spLocks noGrp="1"/>
          </p:cNvSpPr>
          <p:nvPr>
            <p:ph type="dt" sz="half" idx="10"/>
          </p:nvPr>
        </p:nvSpPr>
        <p:spPr/>
        <p:txBody>
          <a:bodyPr/>
          <a:lstStyle/>
          <a:p>
            <a:fld id="{7004C3AE-B5EC-8C44-B439-C32118454DA1}" type="datetimeFigureOut">
              <a:rPr lang="en-US" smtClean="0"/>
              <a:t>8/24/22</a:t>
            </a:fld>
            <a:endParaRPr lang="en-US"/>
          </a:p>
        </p:txBody>
      </p:sp>
      <p:sp>
        <p:nvSpPr>
          <p:cNvPr id="5" name="Footer Placeholder 4">
            <a:extLst>
              <a:ext uri="{FF2B5EF4-FFF2-40B4-BE49-F238E27FC236}">
                <a16:creationId xmlns:a16="http://schemas.microsoft.com/office/drawing/2014/main" id="{F450EB99-6346-FBED-77DC-4947F9134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6B7B68-B851-D255-AAB3-4E232FBE17D3}"/>
              </a:ext>
            </a:extLst>
          </p:cNvPr>
          <p:cNvSpPr>
            <a:spLocks noGrp="1"/>
          </p:cNvSpPr>
          <p:nvPr>
            <p:ph type="sldNum" sz="quarter" idx="12"/>
          </p:nvPr>
        </p:nvSpPr>
        <p:spPr/>
        <p:txBody>
          <a:bodyPr/>
          <a:lstStyle/>
          <a:p>
            <a:fld id="{DD2CE68D-0AA9-A64E-8552-2C587C8A10CB}" type="slidenum">
              <a:rPr lang="en-US" smtClean="0"/>
              <a:t>‹#›</a:t>
            </a:fld>
            <a:endParaRPr lang="en-US"/>
          </a:p>
        </p:txBody>
      </p:sp>
    </p:spTree>
    <p:extLst>
      <p:ext uri="{BB962C8B-B14F-4D97-AF65-F5344CB8AC3E}">
        <p14:creationId xmlns:p14="http://schemas.microsoft.com/office/powerpoint/2010/main" val="2434898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C260C-CE86-A373-0D62-497B7F9255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0193FC-D7D9-143E-C1BD-8630D52C35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FAAE7D-2B23-98BD-CEAE-64F3CA6E5248}"/>
              </a:ext>
            </a:extLst>
          </p:cNvPr>
          <p:cNvSpPr>
            <a:spLocks noGrp="1"/>
          </p:cNvSpPr>
          <p:nvPr>
            <p:ph type="dt" sz="half" idx="10"/>
          </p:nvPr>
        </p:nvSpPr>
        <p:spPr/>
        <p:txBody>
          <a:bodyPr/>
          <a:lstStyle/>
          <a:p>
            <a:fld id="{7004C3AE-B5EC-8C44-B439-C32118454DA1}" type="datetimeFigureOut">
              <a:rPr lang="en-US" smtClean="0"/>
              <a:t>8/24/22</a:t>
            </a:fld>
            <a:endParaRPr lang="en-US"/>
          </a:p>
        </p:txBody>
      </p:sp>
      <p:sp>
        <p:nvSpPr>
          <p:cNvPr id="5" name="Footer Placeholder 4">
            <a:extLst>
              <a:ext uri="{FF2B5EF4-FFF2-40B4-BE49-F238E27FC236}">
                <a16:creationId xmlns:a16="http://schemas.microsoft.com/office/drawing/2014/main" id="{5AFA4183-FF1E-B6B6-1649-2743AB8EFD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1BFA7-5432-5A2E-EA97-19A07EF057E7}"/>
              </a:ext>
            </a:extLst>
          </p:cNvPr>
          <p:cNvSpPr>
            <a:spLocks noGrp="1"/>
          </p:cNvSpPr>
          <p:nvPr>
            <p:ph type="sldNum" sz="quarter" idx="12"/>
          </p:nvPr>
        </p:nvSpPr>
        <p:spPr/>
        <p:txBody>
          <a:bodyPr/>
          <a:lstStyle/>
          <a:p>
            <a:fld id="{DD2CE68D-0AA9-A64E-8552-2C587C8A10CB}" type="slidenum">
              <a:rPr lang="en-US" smtClean="0"/>
              <a:t>‹#›</a:t>
            </a:fld>
            <a:endParaRPr lang="en-US"/>
          </a:p>
        </p:txBody>
      </p:sp>
    </p:spTree>
    <p:extLst>
      <p:ext uri="{BB962C8B-B14F-4D97-AF65-F5344CB8AC3E}">
        <p14:creationId xmlns:p14="http://schemas.microsoft.com/office/powerpoint/2010/main" val="3516857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A302C-099B-53E4-F48D-FA680A0BA1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98B887-4571-4B9C-1C16-6D1ACDB54A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B9BE8E-F33A-E6C1-FA45-E9E8DFCA9643}"/>
              </a:ext>
            </a:extLst>
          </p:cNvPr>
          <p:cNvSpPr>
            <a:spLocks noGrp="1"/>
          </p:cNvSpPr>
          <p:nvPr>
            <p:ph type="dt" sz="half" idx="10"/>
          </p:nvPr>
        </p:nvSpPr>
        <p:spPr/>
        <p:txBody>
          <a:bodyPr/>
          <a:lstStyle/>
          <a:p>
            <a:fld id="{7004C3AE-B5EC-8C44-B439-C32118454DA1}" type="datetimeFigureOut">
              <a:rPr lang="en-US" smtClean="0"/>
              <a:t>8/24/22</a:t>
            </a:fld>
            <a:endParaRPr lang="en-US"/>
          </a:p>
        </p:txBody>
      </p:sp>
      <p:sp>
        <p:nvSpPr>
          <p:cNvPr id="5" name="Footer Placeholder 4">
            <a:extLst>
              <a:ext uri="{FF2B5EF4-FFF2-40B4-BE49-F238E27FC236}">
                <a16:creationId xmlns:a16="http://schemas.microsoft.com/office/drawing/2014/main" id="{826AC42E-4E58-04EA-586D-F8DB6E2B3B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8CD828-C6F4-BDB0-3027-29F3EEC5C632}"/>
              </a:ext>
            </a:extLst>
          </p:cNvPr>
          <p:cNvSpPr>
            <a:spLocks noGrp="1"/>
          </p:cNvSpPr>
          <p:nvPr>
            <p:ph type="sldNum" sz="quarter" idx="12"/>
          </p:nvPr>
        </p:nvSpPr>
        <p:spPr/>
        <p:txBody>
          <a:bodyPr/>
          <a:lstStyle/>
          <a:p>
            <a:fld id="{DD2CE68D-0AA9-A64E-8552-2C587C8A10CB}" type="slidenum">
              <a:rPr lang="en-US" smtClean="0"/>
              <a:t>‹#›</a:t>
            </a:fld>
            <a:endParaRPr lang="en-US"/>
          </a:p>
        </p:txBody>
      </p:sp>
    </p:spTree>
    <p:extLst>
      <p:ext uri="{BB962C8B-B14F-4D97-AF65-F5344CB8AC3E}">
        <p14:creationId xmlns:p14="http://schemas.microsoft.com/office/powerpoint/2010/main" val="57936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7B02E-1DD3-7474-6B2E-E12938E296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6E5159-D878-D29E-24F9-14A4301F84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1A181F-77EA-CB86-D48B-9E177A9D18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43220C-6614-B271-0F05-377A28498F28}"/>
              </a:ext>
            </a:extLst>
          </p:cNvPr>
          <p:cNvSpPr>
            <a:spLocks noGrp="1"/>
          </p:cNvSpPr>
          <p:nvPr>
            <p:ph type="dt" sz="half" idx="10"/>
          </p:nvPr>
        </p:nvSpPr>
        <p:spPr/>
        <p:txBody>
          <a:bodyPr/>
          <a:lstStyle/>
          <a:p>
            <a:fld id="{7004C3AE-B5EC-8C44-B439-C32118454DA1}" type="datetimeFigureOut">
              <a:rPr lang="en-US" smtClean="0"/>
              <a:t>8/24/22</a:t>
            </a:fld>
            <a:endParaRPr lang="en-US"/>
          </a:p>
        </p:txBody>
      </p:sp>
      <p:sp>
        <p:nvSpPr>
          <p:cNvPr id="6" name="Footer Placeholder 5">
            <a:extLst>
              <a:ext uri="{FF2B5EF4-FFF2-40B4-BE49-F238E27FC236}">
                <a16:creationId xmlns:a16="http://schemas.microsoft.com/office/drawing/2014/main" id="{30DEFDD1-044F-CEA6-7E73-62323BE796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E0ACB3-2EE3-E58B-4AF0-A675880CE38C}"/>
              </a:ext>
            </a:extLst>
          </p:cNvPr>
          <p:cNvSpPr>
            <a:spLocks noGrp="1"/>
          </p:cNvSpPr>
          <p:nvPr>
            <p:ph type="sldNum" sz="quarter" idx="12"/>
          </p:nvPr>
        </p:nvSpPr>
        <p:spPr/>
        <p:txBody>
          <a:bodyPr/>
          <a:lstStyle/>
          <a:p>
            <a:fld id="{DD2CE68D-0AA9-A64E-8552-2C587C8A10CB}" type="slidenum">
              <a:rPr lang="en-US" smtClean="0"/>
              <a:t>‹#›</a:t>
            </a:fld>
            <a:endParaRPr lang="en-US"/>
          </a:p>
        </p:txBody>
      </p:sp>
    </p:spTree>
    <p:extLst>
      <p:ext uri="{BB962C8B-B14F-4D97-AF65-F5344CB8AC3E}">
        <p14:creationId xmlns:p14="http://schemas.microsoft.com/office/powerpoint/2010/main" val="1001616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068A5-3867-F976-D065-8A54E46F5D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8993A4-E151-FF54-ED92-AF006F3F87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6276FF-EDB9-E89B-08C6-5152E41768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B0C0F-3D93-4341-A2F3-60CC5EFB56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2EBFC9-9E0F-AB2F-E9DB-23FB7F04EC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3893F0-67F3-FE2D-6971-0FAF5C82D80F}"/>
              </a:ext>
            </a:extLst>
          </p:cNvPr>
          <p:cNvSpPr>
            <a:spLocks noGrp="1"/>
          </p:cNvSpPr>
          <p:nvPr>
            <p:ph type="dt" sz="half" idx="10"/>
          </p:nvPr>
        </p:nvSpPr>
        <p:spPr/>
        <p:txBody>
          <a:bodyPr/>
          <a:lstStyle/>
          <a:p>
            <a:fld id="{7004C3AE-B5EC-8C44-B439-C32118454DA1}" type="datetimeFigureOut">
              <a:rPr lang="en-US" smtClean="0"/>
              <a:t>8/24/22</a:t>
            </a:fld>
            <a:endParaRPr lang="en-US"/>
          </a:p>
        </p:txBody>
      </p:sp>
      <p:sp>
        <p:nvSpPr>
          <p:cNvPr id="8" name="Footer Placeholder 7">
            <a:extLst>
              <a:ext uri="{FF2B5EF4-FFF2-40B4-BE49-F238E27FC236}">
                <a16:creationId xmlns:a16="http://schemas.microsoft.com/office/drawing/2014/main" id="{84ABC481-7E90-D7DC-DA96-1406FD8482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1FB1F2-AA68-6BBA-0688-124BCBEDBFCA}"/>
              </a:ext>
            </a:extLst>
          </p:cNvPr>
          <p:cNvSpPr>
            <a:spLocks noGrp="1"/>
          </p:cNvSpPr>
          <p:nvPr>
            <p:ph type="sldNum" sz="quarter" idx="12"/>
          </p:nvPr>
        </p:nvSpPr>
        <p:spPr/>
        <p:txBody>
          <a:bodyPr/>
          <a:lstStyle/>
          <a:p>
            <a:fld id="{DD2CE68D-0AA9-A64E-8552-2C587C8A10CB}" type="slidenum">
              <a:rPr lang="en-US" smtClean="0"/>
              <a:t>‹#›</a:t>
            </a:fld>
            <a:endParaRPr lang="en-US"/>
          </a:p>
        </p:txBody>
      </p:sp>
    </p:spTree>
    <p:extLst>
      <p:ext uri="{BB962C8B-B14F-4D97-AF65-F5344CB8AC3E}">
        <p14:creationId xmlns:p14="http://schemas.microsoft.com/office/powerpoint/2010/main" val="2632957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F3E7F-C476-DE45-5D0C-36B85E5629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60816A-D0EF-FD15-15B2-AB88FD9428B7}"/>
              </a:ext>
            </a:extLst>
          </p:cNvPr>
          <p:cNvSpPr>
            <a:spLocks noGrp="1"/>
          </p:cNvSpPr>
          <p:nvPr>
            <p:ph type="dt" sz="half" idx="10"/>
          </p:nvPr>
        </p:nvSpPr>
        <p:spPr/>
        <p:txBody>
          <a:bodyPr/>
          <a:lstStyle/>
          <a:p>
            <a:fld id="{7004C3AE-B5EC-8C44-B439-C32118454DA1}" type="datetimeFigureOut">
              <a:rPr lang="en-US" smtClean="0"/>
              <a:t>8/24/22</a:t>
            </a:fld>
            <a:endParaRPr lang="en-US"/>
          </a:p>
        </p:txBody>
      </p:sp>
      <p:sp>
        <p:nvSpPr>
          <p:cNvPr id="4" name="Footer Placeholder 3">
            <a:extLst>
              <a:ext uri="{FF2B5EF4-FFF2-40B4-BE49-F238E27FC236}">
                <a16:creationId xmlns:a16="http://schemas.microsoft.com/office/drawing/2014/main" id="{BF074DE2-95A9-A775-E39F-24786EBC86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918B2A-B4A3-01E6-B88F-9D8C68CDE001}"/>
              </a:ext>
            </a:extLst>
          </p:cNvPr>
          <p:cNvSpPr>
            <a:spLocks noGrp="1"/>
          </p:cNvSpPr>
          <p:nvPr>
            <p:ph type="sldNum" sz="quarter" idx="12"/>
          </p:nvPr>
        </p:nvSpPr>
        <p:spPr/>
        <p:txBody>
          <a:bodyPr/>
          <a:lstStyle/>
          <a:p>
            <a:fld id="{DD2CE68D-0AA9-A64E-8552-2C587C8A10CB}" type="slidenum">
              <a:rPr lang="en-US" smtClean="0"/>
              <a:t>‹#›</a:t>
            </a:fld>
            <a:endParaRPr lang="en-US"/>
          </a:p>
        </p:txBody>
      </p:sp>
    </p:spTree>
    <p:extLst>
      <p:ext uri="{BB962C8B-B14F-4D97-AF65-F5344CB8AC3E}">
        <p14:creationId xmlns:p14="http://schemas.microsoft.com/office/powerpoint/2010/main" val="2878226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E9A43A-19F2-943D-E0E5-78F59ACDA3ED}"/>
              </a:ext>
            </a:extLst>
          </p:cNvPr>
          <p:cNvSpPr>
            <a:spLocks noGrp="1"/>
          </p:cNvSpPr>
          <p:nvPr>
            <p:ph type="dt" sz="half" idx="10"/>
          </p:nvPr>
        </p:nvSpPr>
        <p:spPr/>
        <p:txBody>
          <a:bodyPr/>
          <a:lstStyle/>
          <a:p>
            <a:fld id="{7004C3AE-B5EC-8C44-B439-C32118454DA1}" type="datetimeFigureOut">
              <a:rPr lang="en-US" smtClean="0"/>
              <a:t>8/24/22</a:t>
            </a:fld>
            <a:endParaRPr lang="en-US"/>
          </a:p>
        </p:txBody>
      </p:sp>
      <p:sp>
        <p:nvSpPr>
          <p:cNvPr id="3" name="Footer Placeholder 2">
            <a:extLst>
              <a:ext uri="{FF2B5EF4-FFF2-40B4-BE49-F238E27FC236}">
                <a16:creationId xmlns:a16="http://schemas.microsoft.com/office/drawing/2014/main" id="{47740D4A-900C-EE24-D784-EB25BA09E3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E8D905-E00F-1904-A4E7-82801A807E39}"/>
              </a:ext>
            </a:extLst>
          </p:cNvPr>
          <p:cNvSpPr>
            <a:spLocks noGrp="1"/>
          </p:cNvSpPr>
          <p:nvPr>
            <p:ph type="sldNum" sz="quarter" idx="12"/>
          </p:nvPr>
        </p:nvSpPr>
        <p:spPr/>
        <p:txBody>
          <a:bodyPr/>
          <a:lstStyle/>
          <a:p>
            <a:fld id="{DD2CE68D-0AA9-A64E-8552-2C587C8A10CB}" type="slidenum">
              <a:rPr lang="en-US" smtClean="0"/>
              <a:t>‹#›</a:t>
            </a:fld>
            <a:endParaRPr lang="en-US"/>
          </a:p>
        </p:txBody>
      </p:sp>
    </p:spTree>
    <p:extLst>
      <p:ext uri="{BB962C8B-B14F-4D97-AF65-F5344CB8AC3E}">
        <p14:creationId xmlns:p14="http://schemas.microsoft.com/office/powerpoint/2010/main" val="3643934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3FE5F-3CE4-8121-C3F3-12258F2A61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9040CE-07DE-FE8A-F558-CB479020F6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E148C1-5477-94DC-BC7D-1F340E92ED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E9C503-26BF-BE59-D287-FD3A77FAED24}"/>
              </a:ext>
            </a:extLst>
          </p:cNvPr>
          <p:cNvSpPr>
            <a:spLocks noGrp="1"/>
          </p:cNvSpPr>
          <p:nvPr>
            <p:ph type="dt" sz="half" idx="10"/>
          </p:nvPr>
        </p:nvSpPr>
        <p:spPr/>
        <p:txBody>
          <a:bodyPr/>
          <a:lstStyle/>
          <a:p>
            <a:fld id="{7004C3AE-B5EC-8C44-B439-C32118454DA1}" type="datetimeFigureOut">
              <a:rPr lang="en-US" smtClean="0"/>
              <a:t>8/24/22</a:t>
            </a:fld>
            <a:endParaRPr lang="en-US"/>
          </a:p>
        </p:txBody>
      </p:sp>
      <p:sp>
        <p:nvSpPr>
          <p:cNvPr id="6" name="Footer Placeholder 5">
            <a:extLst>
              <a:ext uri="{FF2B5EF4-FFF2-40B4-BE49-F238E27FC236}">
                <a16:creationId xmlns:a16="http://schemas.microsoft.com/office/drawing/2014/main" id="{DF56337A-23A3-5850-4F13-0F18B6B2E7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0459F9-4C92-86E5-F355-C69180A5DED4}"/>
              </a:ext>
            </a:extLst>
          </p:cNvPr>
          <p:cNvSpPr>
            <a:spLocks noGrp="1"/>
          </p:cNvSpPr>
          <p:nvPr>
            <p:ph type="sldNum" sz="quarter" idx="12"/>
          </p:nvPr>
        </p:nvSpPr>
        <p:spPr/>
        <p:txBody>
          <a:bodyPr/>
          <a:lstStyle/>
          <a:p>
            <a:fld id="{DD2CE68D-0AA9-A64E-8552-2C587C8A10CB}" type="slidenum">
              <a:rPr lang="en-US" smtClean="0"/>
              <a:t>‹#›</a:t>
            </a:fld>
            <a:endParaRPr lang="en-US"/>
          </a:p>
        </p:txBody>
      </p:sp>
    </p:spTree>
    <p:extLst>
      <p:ext uri="{BB962C8B-B14F-4D97-AF65-F5344CB8AC3E}">
        <p14:creationId xmlns:p14="http://schemas.microsoft.com/office/powerpoint/2010/main" val="670833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C1ACD-1697-10C6-3913-252FE416EE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3D1E72-E7C0-F9F1-20C7-2ACEE5C000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46060D-4F72-E447-3AF5-0AB95B605A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42E58A-C786-23FE-62AF-65F788B44879}"/>
              </a:ext>
            </a:extLst>
          </p:cNvPr>
          <p:cNvSpPr>
            <a:spLocks noGrp="1"/>
          </p:cNvSpPr>
          <p:nvPr>
            <p:ph type="dt" sz="half" idx="10"/>
          </p:nvPr>
        </p:nvSpPr>
        <p:spPr/>
        <p:txBody>
          <a:bodyPr/>
          <a:lstStyle/>
          <a:p>
            <a:fld id="{7004C3AE-B5EC-8C44-B439-C32118454DA1}" type="datetimeFigureOut">
              <a:rPr lang="en-US" smtClean="0"/>
              <a:t>8/24/22</a:t>
            </a:fld>
            <a:endParaRPr lang="en-US"/>
          </a:p>
        </p:txBody>
      </p:sp>
      <p:sp>
        <p:nvSpPr>
          <p:cNvPr id="6" name="Footer Placeholder 5">
            <a:extLst>
              <a:ext uri="{FF2B5EF4-FFF2-40B4-BE49-F238E27FC236}">
                <a16:creationId xmlns:a16="http://schemas.microsoft.com/office/drawing/2014/main" id="{2C22B59C-E758-D3A4-D1BE-2DBAAA448D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20186B-919A-9ECD-2729-CAF141FA444A}"/>
              </a:ext>
            </a:extLst>
          </p:cNvPr>
          <p:cNvSpPr>
            <a:spLocks noGrp="1"/>
          </p:cNvSpPr>
          <p:nvPr>
            <p:ph type="sldNum" sz="quarter" idx="12"/>
          </p:nvPr>
        </p:nvSpPr>
        <p:spPr/>
        <p:txBody>
          <a:bodyPr/>
          <a:lstStyle/>
          <a:p>
            <a:fld id="{DD2CE68D-0AA9-A64E-8552-2C587C8A10CB}" type="slidenum">
              <a:rPr lang="en-US" smtClean="0"/>
              <a:t>‹#›</a:t>
            </a:fld>
            <a:endParaRPr lang="en-US"/>
          </a:p>
        </p:txBody>
      </p:sp>
    </p:spTree>
    <p:extLst>
      <p:ext uri="{BB962C8B-B14F-4D97-AF65-F5344CB8AC3E}">
        <p14:creationId xmlns:p14="http://schemas.microsoft.com/office/powerpoint/2010/main" val="284391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67E9BF-12B1-B115-10E1-A83669E032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A7698B-0484-84C1-050D-789581ED1F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A31D94-74C4-BB5A-846B-5971A96E57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4C3AE-B5EC-8C44-B439-C32118454DA1}" type="datetimeFigureOut">
              <a:rPr lang="en-US" smtClean="0"/>
              <a:t>8/24/22</a:t>
            </a:fld>
            <a:endParaRPr lang="en-US"/>
          </a:p>
        </p:txBody>
      </p:sp>
      <p:sp>
        <p:nvSpPr>
          <p:cNvPr id="5" name="Footer Placeholder 4">
            <a:extLst>
              <a:ext uri="{FF2B5EF4-FFF2-40B4-BE49-F238E27FC236}">
                <a16:creationId xmlns:a16="http://schemas.microsoft.com/office/drawing/2014/main" id="{122E9772-B283-E773-DFEA-CC687D6702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491C06-D02A-B120-AD94-B8DB0D5774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CE68D-0AA9-A64E-8552-2C587C8A10CB}" type="slidenum">
              <a:rPr lang="en-US" smtClean="0"/>
              <a:t>‹#›</a:t>
            </a:fld>
            <a:endParaRPr lang="en-US"/>
          </a:p>
        </p:txBody>
      </p:sp>
    </p:spTree>
    <p:extLst>
      <p:ext uri="{BB962C8B-B14F-4D97-AF65-F5344CB8AC3E}">
        <p14:creationId xmlns:p14="http://schemas.microsoft.com/office/powerpoint/2010/main" val="1709628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fastpitch.mnsoftball.com/concussion" TargetMode="External"/><Relationship Id="rId2" Type="http://schemas.openxmlformats.org/officeDocument/2006/relationships/hyperlink" Target="https://fastpitch.mnsoftball.com/backgroundchecks" TargetMode="Externa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hyperlink" Target="mailto:slpsoftball@gmail.com"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C0B067-892F-C7B6-C238-FEB73B0E5759}"/>
              </a:ext>
            </a:extLst>
          </p:cNvPr>
          <p:cNvSpPr>
            <a:spLocks noGrp="1"/>
          </p:cNvSpPr>
          <p:nvPr>
            <p:ph type="ctrTitle"/>
          </p:nvPr>
        </p:nvSpPr>
        <p:spPr>
          <a:xfrm>
            <a:off x="1366160" y="4376508"/>
            <a:ext cx="9623404" cy="1257202"/>
          </a:xfrm>
        </p:spPr>
        <p:txBody>
          <a:bodyPr>
            <a:normAutofit/>
          </a:bodyPr>
          <a:lstStyle/>
          <a:p>
            <a:pPr algn="l"/>
            <a:r>
              <a:rPr lang="en-US" sz="6600" dirty="0"/>
              <a:t>Softball Coaches Handbook</a:t>
            </a:r>
          </a:p>
        </p:txBody>
      </p:sp>
      <p:sp>
        <p:nvSpPr>
          <p:cNvPr id="3" name="Subtitle 2">
            <a:extLst>
              <a:ext uri="{FF2B5EF4-FFF2-40B4-BE49-F238E27FC236}">
                <a16:creationId xmlns:a16="http://schemas.microsoft.com/office/drawing/2014/main" id="{DC84BF80-257C-42AB-D3F2-5965071E7852}"/>
              </a:ext>
            </a:extLst>
          </p:cNvPr>
          <p:cNvSpPr>
            <a:spLocks noGrp="1"/>
          </p:cNvSpPr>
          <p:nvPr>
            <p:ph type="subTitle" idx="1"/>
          </p:nvPr>
        </p:nvSpPr>
        <p:spPr>
          <a:xfrm>
            <a:off x="1366159" y="5633710"/>
            <a:ext cx="9623404" cy="417227"/>
          </a:xfrm>
        </p:spPr>
        <p:txBody>
          <a:bodyPr>
            <a:normAutofit/>
          </a:bodyPr>
          <a:lstStyle/>
          <a:p>
            <a:pPr algn="l"/>
            <a:r>
              <a:rPr lang="en-US" sz="2200"/>
              <a:t>1/1/2023</a:t>
            </a:r>
          </a:p>
        </p:txBody>
      </p:sp>
      <p:sp>
        <p:nvSpPr>
          <p:cNvPr id="33" name="Rectangle 27">
            <a:extLst>
              <a:ext uri="{FF2B5EF4-FFF2-40B4-BE49-F238E27FC236}">
                <a16:creationId xmlns:a16="http://schemas.microsoft.com/office/drawing/2014/main" id="{A2555B16-BE1D-4C33-A27C-FF0671B6C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0000000-0008-0000-0000-000002000000}"/>
              </a:ext>
            </a:extLst>
          </p:cNvPr>
          <p:cNvPicPr>
            <a:picLocks noChangeAspect="1"/>
          </p:cNvPicPr>
          <p:nvPr/>
        </p:nvPicPr>
        <p:blipFill rotWithShape="1">
          <a:blip r:embed="rId2"/>
          <a:srcRect t="3029" b="4173"/>
          <a:stretch/>
        </p:blipFill>
        <p:spPr>
          <a:xfrm>
            <a:off x="1365855" y="1347816"/>
            <a:ext cx="9934606" cy="230478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132069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A348F-61E6-EAE6-41E4-05936865ECA3}"/>
              </a:ext>
            </a:extLst>
          </p:cNvPr>
          <p:cNvSpPr>
            <a:spLocks noGrp="1"/>
          </p:cNvSpPr>
          <p:nvPr>
            <p:ph type="title"/>
          </p:nvPr>
        </p:nvSpPr>
        <p:spPr/>
        <p:txBody>
          <a:bodyPr/>
          <a:lstStyle/>
          <a:p>
            <a:r>
              <a:rPr lang="en-US" dirty="0"/>
              <a:t>Field Maintenance</a:t>
            </a:r>
          </a:p>
        </p:txBody>
      </p:sp>
      <p:sp>
        <p:nvSpPr>
          <p:cNvPr id="3" name="Content Placeholder 2">
            <a:extLst>
              <a:ext uri="{FF2B5EF4-FFF2-40B4-BE49-F238E27FC236}">
                <a16:creationId xmlns:a16="http://schemas.microsoft.com/office/drawing/2014/main" id="{358F2EF1-6C6C-380C-72B6-AFB762B4393A}"/>
              </a:ext>
            </a:extLst>
          </p:cNvPr>
          <p:cNvSpPr>
            <a:spLocks noGrp="1"/>
          </p:cNvSpPr>
          <p:nvPr>
            <p:ph idx="1"/>
          </p:nvPr>
        </p:nvSpPr>
        <p:spPr/>
        <p:txBody>
          <a:bodyPr>
            <a:normAutofit fontScale="70000" lnSpcReduction="20000"/>
          </a:bodyPr>
          <a:lstStyle/>
          <a:p>
            <a:r>
              <a:rPr lang="en-US" dirty="0"/>
              <a:t>Please leave the fields nicer than you found it</a:t>
            </a:r>
          </a:p>
          <a:p>
            <a:r>
              <a:rPr lang="en-US" dirty="0"/>
              <a:t>If you are the last team at the field on a given night</a:t>
            </a:r>
          </a:p>
          <a:p>
            <a:pPr lvl="1"/>
            <a:r>
              <a:rPr lang="en-US" dirty="0"/>
              <a:t>Rake around all bases in an attempt to keep the field level</a:t>
            </a:r>
          </a:p>
          <a:p>
            <a:pPr lvl="1"/>
            <a:r>
              <a:rPr lang="en-US" dirty="0"/>
              <a:t>Rake all 6 infield positions</a:t>
            </a:r>
          </a:p>
          <a:p>
            <a:pPr lvl="1"/>
            <a:r>
              <a:rPr lang="en-US" dirty="0"/>
              <a:t>Rake both batters boxes, ensure you will and tamp down any holes</a:t>
            </a:r>
          </a:p>
          <a:p>
            <a:pPr lvl="1"/>
            <a:r>
              <a:rPr lang="en-US" dirty="0"/>
              <a:t>Put all 4 base plugs back in the base sleeve</a:t>
            </a:r>
          </a:p>
          <a:p>
            <a:pPr lvl="1"/>
            <a:r>
              <a:rPr lang="en-US" dirty="0"/>
              <a:t>Put 2 plugs back in pitchers rubber sleeves</a:t>
            </a:r>
          </a:p>
          <a:p>
            <a:r>
              <a:rPr lang="en-US" dirty="0"/>
              <a:t>Keep the storage shed (JV dugout) clean and organized when putting equipment and field tools away</a:t>
            </a:r>
          </a:p>
          <a:p>
            <a:r>
              <a:rPr lang="en-US" dirty="0"/>
              <a:t>Return batting cage key to storage shed</a:t>
            </a:r>
          </a:p>
          <a:p>
            <a:r>
              <a:rPr lang="en-US" dirty="0"/>
              <a:t>During the HS season, the field may not be game ready with timing of games, you may have to rake and line your field for league games</a:t>
            </a:r>
          </a:p>
        </p:txBody>
      </p:sp>
      <p:pic>
        <p:nvPicPr>
          <p:cNvPr id="5" name="Picture 4">
            <a:extLst>
              <a:ext uri="{FF2B5EF4-FFF2-40B4-BE49-F238E27FC236}">
                <a16:creationId xmlns:a16="http://schemas.microsoft.com/office/drawing/2014/main" id="{58F71E30-C881-CDF0-5C1B-BDB5E988A28D}"/>
              </a:ext>
            </a:extLst>
          </p:cNvPr>
          <p:cNvPicPr>
            <a:picLocks noChangeAspect="1"/>
          </p:cNvPicPr>
          <p:nvPr/>
        </p:nvPicPr>
        <p:blipFill>
          <a:blip r:embed="rId2"/>
          <a:stretch>
            <a:fillRect/>
          </a:stretch>
        </p:blipFill>
        <p:spPr>
          <a:xfrm>
            <a:off x="1059656" y="2495550"/>
            <a:ext cx="3492500" cy="2324100"/>
          </a:xfrm>
          <a:prstGeom prst="rect">
            <a:avLst/>
          </a:prstGeom>
        </p:spPr>
      </p:pic>
    </p:spTree>
    <p:extLst>
      <p:ext uri="{BB962C8B-B14F-4D97-AF65-F5344CB8AC3E}">
        <p14:creationId xmlns:p14="http://schemas.microsoft.com/office/powerpoint/2010/main" val="2624961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C1DF6-F524-012D-9991-35673A09EC3B}"/>
              </a:ext>
            </a:extLst>
          </p:cNvPr>
          <p:cNvSpPr>
            <a:spLocks noGrp="1"/>
          </p:cNvSpPr>
          <p:nvPr>
            <p:ph type="title"/>
          </p:nvPr>
        </p:nvSpPr>
        <p:spPr/>
        <p:txBody>
          <a:bodyPr/>
          <a:lstStyle/>
          <a:p>
            <a:r>
              <a:rPr lang="en-US" dirty="0"/>
              <a:t>Playing Time</a:t>
            </a:r>
          </a:p>
        </p:txBody>
      </p:sp>
      <p:sp>
        <p:nvSpPr>
          <p:cNvPr id="3" name="Content Placeholder 2">
            <a:extLst>
              <a:ext uri="{FF2B5EF4-FFF2-40B4-BE49-F238E27FC236}">
                <a16:creationId xmlns:a16="http://schemas.microsoft.com/office/drawing/2014/main" id="{C17575F6-E817-F08E-9E94-D8E74B8125A4}"/>
              </a:ext>
            </a:extLst>
          </p:cNvPr>
          <p:cNvSpPr>
            <a:spLocks noGrp="1"/>
          </p:cNvSpPr>
          <p:nvPr>
            <p:ph idx="1"/>
          </p:nvPr>
        </p:nvSpPr>
        <p:spPr/>
        <p:txBody>
          <a:bodyPr>
            <a:normAutofit fontScale="70000" lnSpcReduction="20000"/>
          </a:bodyPr>
          <a:lstStyle/>
          <a:p>
            <a:pPr marL="0" indent="0">
              <a:buNone/>
            </a:pPr>
            <a:r>
              <a:rPr lang="en-US" dirty="0"/>
              <a:t>At 8U and 10U, the fastpitch softball experience will primarily be focused on teaching and developing players’ skills with the “team” context.</a:t>
            </a:r>
          </a:p>
          <a:p>
            <a:pPr lvl="1"/>
            <a:r>
              <a:rPr lang="en-US" dirty="0"/>
              <a:t>League games (including scrimmages)</a:t>
            </a:r>
          </a:p>
          <a:p>
            <a:pPr lvl="2"/>
            <a:r>
              <a:rPr lang="en-US" dirty="0"/>
              <a:t>Equal playing time &amp; participants should play in all games (offense &amp; defense)</a:t>
            </a:r>
          </a:p>
          <a:p>
            <a:pPr lvl="2"/>
            <a:r>
              <a:rPr lang="en-US" dirty="0"/>
              <a:t>Experience at all positions (IF, OF, P, C)</a:t>
            </a:r>
          </a:p>
          <a:p>
            <a:pPr lvl="2"/>
            <a:r>
              <a:rPr lang="en-US" dirty="0"/>
              <a:t>Be placed in positions where players can experience success</a:t>
            </a:r>
          </a:p>
          <a:p>
            <a:pPr lvl="2"/>
            <a:r>
              <a:rPr lang="en-US" dirty="0"/>
              <a:t>Everyone must bat</a:t>
            </a:r>
          </a:p>
          <a:p>
            <a:pPr lvl="1"/>
            <a:r>
              <a:rPr lang="en-US" dirty="0"/>
              <a:t>Tournament games</a:t>
            </a:r>
          </a:p>
          <a:p>
            <a:pPr lvl="2"/>
            <a:r>
              <a:rPr lang="en-US" dirty="0"/>
              <a:t>Equal playing time &amp; participants should play in all games (offense &amp; defense)</a:t>
            </a:r>
          </a:p>
          <a:p>
            <a:pPr lvl="2"/>
            <a:r>
              <a:rPr lang="en-US" dirty="0"/>
              <a:t>Players play multiple positions over the course of the weekend.</a:t>
            </a:r>
          </a:p>
          <a:p>
            <a:pPr lvl="2"/>
            <a:r>
              <a:rPr lang="en-US" dirty="0"/>
              <a:t>Be placed in positions where players can experience success and give the team in the best chance to win</a:t>
            </a:r>
          </a:p>
          <a:p>
            <a:pPr lvl="2"/>
            <a:r>
              <a:rPr lang="en-US" dirty="0"/>
              <a:t>Everyone must bat</a:t>
            </a:r>
          </a:p>
        </p:txBody>
      </p:sp>
      <p:sp>
        <p:nvSpPr>
          <p:cNvPr id="4" name="Text Placeholder 3">
            <a:extLst>
              <a:ext uri="{FF2B5EF4-FFF2-40B4-BE49-F238E27FC236}">
                <a16:creationId xmlns:a16="http://schemas.microsoft.com/office/drawing/2014/main" id="{0B7E6EB4-2475-6F04-83D3-4E771F19D254}"/>
              </a:ext>
            </a:extLst>
          </p:cNvPr>
          <p:cNvSpPr>
            <a:spLocks noGrp="1"/>
          </p:cNvSpPr>
          <p:nvPr>
            <p:ph type="body" sz="half" idx="2"/>
          </p:nvPr>
        </p:nvSpPr>
        <p:spPr/>
        <p:txBody>
          <a:bodyPr/>
          <a:lstStyle/>
          <a:p>
            <a:r>
              <a:rPr lang="en-US" dirty="0"/>
              <a:t>Every player is a contributing member of a team. Players are challenged in practice sessions and are given opportunities in game situations to display their fastpitch softball skills. All players get playing time, but some players may get more than others. Playing time is determined by several factors including:</a:t>
            </a:r>
          </a:p>
          <a:p>
            <a:pPr marL="285750" indent="-285750">
              <a:buFont typeface="Arial" panose="020B0604020202020204" pitchFamily="34" charset="0"/>
              <a:buChar char="•"/>
            </a:pPr>
            <a:r>
              <a:rPr lang="en-US" dirty="0"/>
              <a:t>Fastpitch softball skill</a:t>
            </a:r>
          </a:p>
          <a:p>
            <a:pPr marL="285750" indent="-285750">
              <a:buFont typeface="Arial" panose="020B0604020202020204" pitchFamily="34" charset="0"/>
              <a:buChar char="•"/>
            </a:pPr>
            <a:r>
              <a:rPr lang="en-US" dirty="0"/>
              <a:t>Opponent Match-Ups</a:t>
            </a:r>
          </a:p>
          <a:p>
            <a:pPr marL="285750" indent="-285750">
              <a:buFont typeface="Arial" panose="020B0604020202020204" pitchFamily="34" charset="0"/>
              <a:buChar char="•"/>
            </a:pPr>
            <a:r>
              <a:rPr lang="en-US" dirty="0"/>
              <a:t>Attitude</a:t>
            </a:r>
          </a:p>
          <a:p>
            <a:pPr marL="285750" indent="-285750">
              <a:buFont typeface="Arial" panose="020B0604020202020204" pitchFamily="34" charset="0"/>
              <a:buChar char="•"/>
            </a:pPr>
            <a:r>
              <a:rPr lang="en-US" dirty="0"/>
              <a:t>Hustle &amp; effort at practice and games</a:t>
            </a:r>
          </a:p>
          <a:p>
            <a:pPr marL="285750" indent="-285750">
              <a:buFont typeface="Arial" panose="020B0604020202020204" pitchFamily="34" charset="0"/>
              <a:buChar char="•"/>
            </a:pPr>
            <a:r>
              <a:rPr lang="en-US" dirty="0"/>
              <a:t>Work Ethic</a:t>
            </a:r>
          </a:p>
        </p:txBody>
      </p:sp>
    </p:spTree>
    <p:extLst>
      <p:ext uri="{BB962C8B-B14F-4D97-AF65-F5344CB8AC3E}">
        <p14:creationId xmlns:p14="http://schemas.microsoft.com/office/powerpoint/2010/main" val="4128132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62EA0-0389-B768-8FDD-B497E26A90D7}"/>
              </a:ext>
            </a:extLst>
          </p:cNvPr>
          <p:cNvSpPr>
            <a:spLocks noGrp="1"/>
          </p:cNvSpPr>
          <p:nvPr>
            <p:ph type="title"/>
          </p:nvPr>
        </p:nvSpPr>
        <p:spPr/>
        <p:txBody>
          <a:bodyPr/>
          <a:lstStyle/>
          <a:p>
            <a:r>
              <a:rPr lang="en-US" dirty="0"/>
              <a:t>Playing Time</a:t>
            </a:r>
          </a:p>
        </p:txBody>
      </p:sp>
      <p:sp>
        <p:nvSpPr>
          <p:cNvPr id="3" name="Content Placeholder 2">
            <a:extLst>
              <a:ext uri="{FF2B5EF4-FFF2-40B4-BE49-F238E27FC236}">
                <a16:creationId xmlns:a16="http://schemas.microsoft.com/office/drawing/2014/main" id="{7EF17431-2FE4-9E2B-7ADA-C6056AFCBB30}"/>
              </a:ext>
            </a:extLst>
          </p:cNvPr>
          <p:cNvSpPr>
            <a:spLocks noGrp="1"/>
          </p:cNvSpPr>
          <p:nvPr>
            <p:ph idx="1"/>
          </p:nvPr>
        </p:nvSpPr>
        <p:spPr/>
        <p:txBody>
          <a:bodyPr>
            <a:normAutofit fontScale="70000" lnSpcReduction="20000"/>
          </a:bodyPr>
          <a:lstStyle/>
          <a:p>
            <a:pPr marL="0" indent="0">
              <a:buNone/>
            </a:pPr>
            <a:r>
              <a:rPr lang="en-US" sz="2400" dirty="0"/>
              <a:t>At 12U there will be an increased emphasis on the players and team performing at a higher more competitive level and playing time is at the discretion of the coach. However, the expectation at this level is that all players should get playtime</a:t>
            </a:r>
          </a:p>
          <a:p>
            <a:pPr lvl="1"/>
            <a:r>
              <a:rPr lang="en-US" sz="2600" dirty="0"/>
              <a:t>League games (including scrimmages)</a:t>
            </a:r>
          </a:p>
          <a:p>
            <a:pPr lvl="2"/>
            <a:r>
              <a:rPr lang="en-US" sz="2200" dirty="0"/>
              <a:t>Equal playing time and participants should play in all games (offense &amp; defense)</a:t>
            </a:r>
          </a:p>
          <a:p>
            <a:pPr lvl="2"/>
            <a:r>
              <a:rPr lang="en-US" sz="2200" dirty="0"/>
              <a:t>First ½ of the season</a:t>
            </a:r>
          </a:p>
          <a:p>
            <a:pPr lvl="3"/>
            <a:r>
              <a:rPr lang="en-US" dirty="0"/>
              <a:t>Experience all positions (IF, OF, P, C)</a:t>
            </a:r>
          </a:p>
          <a:p>
            <a:pPr lvl="3"/>
            <a:r>
              <a:rPr lang="en-US" dirty="0"/>
              <a:t>Be placed in positions where players can experience success</a:t>
            </a:r>
          </a:p>
          <a:p>
            <a:pPr lvl="3"/>
            <a:r>
              <a:rPr lang="en-US" dirty="0"/>
              <a:t>Everyone bats</a:t>
            </a:r>
          </a:p>
          <a:p>
            <a:pPr lvl="2"/>
            <a:r>
              <a:rPr lang="en-US" sz="2200" dirty="0"/>
              <a:t>Second ½ of the season</a:t>
            </a:r>
          </a:p>
          <a:p>
            <a:pPr lvl="3"/>
            <a:r>
              <a:rPr lang="en-US" dirty="0"/>
              <a:t>One game each night players should be placed in their natural positions, and positions where they likely will play as they grow as softball players, thus giving the team the best chance to win.</a:t>
            </a:r>
          </a:p>
          <a:p>
            <a:pPr lvl="3"/>
            <a:r>
              <a:rPr lang="en-US" dirty="0"/>
              <a:t>Be placed in positions where players can experience success.</a:t>
            </a:r>
          </a:p>
          <a:p>
            <a:pPr lvl="3"/>
            <a:r>
              <a:rPr lang="en-US" dirty="0"/>
              <a:t>Everyone bats.</a:t>
            </a:r>
          </a:p>
          <a:p>
            <a:pPr lvl="1"/>
            <a:r>
              <a:rPr lang="en-US" sz="2600" dirty="0"/>
              <a:t>Tournament games</a:t>
            </a:r>
          </a:p>
          <a:p>
            <a:pPr lvl="2"/>
            <a:r>
              <a:rPr lang="en-US" sz="2200" dirty="0"/>
              <a:t>Participants should play in all games (offense &amp; defense)</a:t>
            </a:r>
          </a:p>
          <a:p>
            <a:pPr lvl="2"/>
            <a:r>
              <a:rPr lang="en-US" sz="2200" dirty="0"/>
              <a:t>Be placed in a positions where players can experience success and give the team the best chance to win</a:t>
            </a:r>
          </a:p>
          <a:p>
            <a:pPr lvl="2"/>
            <a:r>
              <a:rPr lang="en-US" sz="2200" dirty="0"/>
              <a:t>Everyone bats</a:t>
            </a:r>
          </a:p>
        </p:txBody>
      </p:sp>
      <p:sp>
        <p:nvSpPr>
          <p:cNvPr id="4" name="Text Placeholder 3">
            <a:extLst>
              <a:ext uri="{FF2B5EF4-FFF2-40B4-BE49-F238E27FC236}">
                <a16:creationId xmlns:a16="http://schemas.microsoft.com/office/drawing/2014/main" id="{92ECAD8E-AE36-8919-E4E3-BAB14EA9B3BF}"/>
              </a:ext>
            </a:extLst>
          </p:cNvPr>
          <p:cNvSpPr>
            <a:spLocks noGrp="1"/>
          </p:cNvSpPr>
          <p:nvPr>
            <p:ph type="body" sz="half" idx="2"/>
          </p:nvPr>
        </p:nvSpPr>
        <p:spPr/>
        <p:txBody>
          <a:bodyPr/>
          <a:lstStyle/>
          <a:p>
            <a:r>
              <a:rPr lang="en-US" dirty="0"/>
              <a:t>Every player is a contributing member of a team. Players are challenged in practice sessions and are given opportunities in game situations to display their fastpitch softball skills. All players get playing time, but some players may get more than others. Playing time is determined by several factors including:</a:t>
            </a:r>
          </a:p>
          <a:p>
            <a:pPr marL="285750" indent="-285750">
              <a:buFont typeface="Arial" panose="020B0604020202020204" pitchFamily="34" charset="0"/>
              <a:buChar char="•"/>
            </a:pPr>
            <a:r>
              <a:rPr lang="en-US" dirty="0"/>
              <a:t>Fastpitch softball skill</a:t>
            </a:r>
          </a:p>
          <a:p>
            <a:pPr marL="285750" indent="-285750">
              <a:buFont typeface="Arial" panose="020B0604020202020204" pitchFamily="34" charset="0"/>
              <a:buChar char="•"/>
            </a:pPr>
            <a:r>
              <a:rPr lang="en-US" dirty="0"/>
              <a:t>Opponent Match-Ups</a:t>
            </a:r>
          </a:p>
          <a:p>
            <a:pPr marL="285750" indent="-285750">
              <a:buFont typeface="Arial" panose="020B0604020202020204" pitchFamily="34" charset="0"/>
              <a:buChar char="•"/>
            </a:pPr>
            <a:r>
              <a:rPr lang="en-US" dirty="0"/>
              <a:t>Attitude</a:t>
            </a:r>
          </a:p>
          <a:p>
            <a:pPr marL="285750" indent="-285750">
              <a:buFont typeface="Arial" panose="020B0604020202020204" pitchFamily="34" charset="0"/>
              <a:buChar char="•"/>
            </a:pPr>
            <a:r>
              <a:rPr lang="en-US" dirty="0"/>
              <a:t>Hustle &amp; effort at practice and games</a:t>
            </a:r>
          </a:p>
          <a:p>
            <a:pPr marL="285750" indent="-285750">
              <a:buFont typeface="Arial" panose="020B0604020202020204" pitchFamily="34" charset="0"/>
              <a:buChar char="•"/>
            </a:pPr>
            <a:r>
              <a:rPr lang="en-US" dirty="0"/>
              <a:t>Work Ethic</a:t>
            </a:r>
          </a:p>
          <a:p>
            <a:endParaRPr lang="en-US" dirty="0"/>
          </a:p>
        </p:txBody>
      </p:sp>
    </p:spTree>
    <p:extLst>
      <p:ext uri="{BB962C8B-B14F-4D97-AF65-F5344CB8AC3E}">
        <p14:creationId xmlns:p14="http://schemas.microsoft.com/office/powerpoint/2010/main" val="94956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62EA0-0389-B768-8FDD-B497E26A90D7}"/>
              </a:ext>
            </a:extLst>
          </p:cNvPr>
          <p:cNvSpPr>
            <a:spLocks noGrp="1"/>
          </p:cNvSpPr>
          <p:nvPr>
            <p:ph type="title"/>
          </p:nvPr>
        </p:nvSpPr>
        <p:spPr/>
        <p:txBody>
          <a:bodyPr/>
          <a:lstStyle/>
          <a:p>
            <a:r>
              <a:rPr lang="en-US" dirty="0"/>
              <a:t>Playing Time</a:t>
            </a:r>
          </a:p>
        </p:txBody>
      </p:sp>
      <p:sp>
        <p:nvSpPr>
          <p:cNvPr id="3" name="Content Placeholder 2">
            <a:extLst>
              <a:ext uri="{FF2B5EF4-FFF2-40B4-BE49-F238E27FC236}">
                <a16:creationId xmlns:a16="http://schemas.microsoft.com/office/drawing/2014/main" id="{7EF17431-2FE4-9E2B-7ADA-C6056AFCBB30}"/>
              </a:ext>
            </a:extLst>
          </p:cNvPr>
          <p:cNvSpPr>
            <a:spLocks noGrp="1"/>
          </p:cNvSpPr>
          <p:nvPr>
            <p:ph idx="1"/>
          </p:nvPr>
        </p:nvSpPr>
        <p:spPr/>
        <p:txBody>
          <a:bodyPr>
            <a:normAutofit fontScale="77500" lnSpcReduction="20000"/>
          </a:bodyPr>
          <a:lstStyle/>
          <a:p>
            <a:pPr marL="0" indent="0">
              <a:buNone/>
            </a:pPr>
            <a:r>
              <a:rPr lang="en-US" sz="2400" dirty="0"/>
              <a:t>At 14U-HS there will be an increased emphasis on the players and team performing at a higher more competitive level and playing time is at the discretion of the coach. However, the expectation at this level is that all players should get playtime</a:t>
            </a:r>
          </a:p>
          <a:p>
            <a:pPr lvl="1"/>
            <a:r>
              <a:rPr lang="en-US" sz="2600" dirty="0"/>
              <a:t>League games (including scrimmages)</a:t>
            </a:r>
          </a:p>
          <a:p>
            <a:pPr lvl="2"/>
            <a:r>
              <a:rPr lang="en-US" sz="2200" dirty="0"/>
              <a:t>All participants should play in all games (offense &amp; defense)</a:t>
            </a:r>
          </a:p>
          <a:p>
            <a:pPr lvl="2"/>
            <a:r>
              <a:rPr lang="en-US" sz="2200" dirty="0"/>
              <a:t>Players should be placed in positions where players can experience success and give the team the best chance to win</a:t>
            </a:r>
          </a:p>
          <a:p>
            <a:pPr lvl="1"/>
            <a:r>
              <a:rPr lang="en-US" sz="2600" dirty="0"/>
              <a:t>Tournament games</a:t>
            </a:r>
          </a:p>
          <a:p>
            <a:pPr lvl="2"/>
            <a:r>
              <a:rPr lang="en-US" sz="2200" dirty="0"/>
              <a:t>All participants should play during the weekend</a:t>
            </a:r>
          </a:p>
          <a:p>
            <a:pPr lvl="2"/>
            <a:r>
              <a:rPr lang="en-US" sz="2200" dirty="0"/>
              <a:t>Be placed in a positions where players can experience success and give the team the best chance to win</a:t>
            </a:r>
          </a:p>
          <a:p>
            <a:pPr lvl="2"/>
            <a:r>
              <a:rPr lang="en-US" sz="2200" dirty="0"/>
              <a:t>Some tournaments do allow the option of a nine-person roster. It is as the discretion of the coach if they chose to play a nine-person roster. In this scenario, not all players are required to play or bat in a given game</a:t>
            </a:r>
          </a:p>
        </p:txBody>
      </p:sp>
      <p:sp>
        <p:nvSpPr>
          <p:cNvPr id="4" name="Text Placeholder 3">
            <a:extLst>
              <a:ext uri="{FF2B5EF4-FFF2-40B4-BE49-F238E27FC236}">
                <a16:creationId xmlns:a16="http://schemas.microsoft.com/office/drawing/2014/main" id="{92ECAD8E-AE36-8919-E4E3-BAB14EA9B3BF}"/>
              </a:ext>
            </a:extLst>
          </p:cNvPr>
          <p:cNvSpPr>
            <a:spLocks noGrp="1"/>
          </p:cNvSpPr>
          <p:nvPr>
            <p:ph type="body" sz="half" idx="2"/>
          </p:nvPr>
        </p:nvSpPr>
        <p:spPr/>
        <p:txBody>
          <a:bodyPr/>
          <a:lstStyle/>
          <a:p>
            <a:r>
              <a:rPr lang="en-US" dirty="0"/>
              <a:t>Every player is a contributing member of a team. Players are challenged in practice sessions and are given opportunities in game situations to display their fastpitch softball skills. All players get playing time, but some players may get more than others. Playing time is determined by several factors including:</a:t>
            </a:r>
          </a:p>
          <a:p>
            <a:pPr marL="285750" indent="-285750">
              <a:buFont typeface="Arial" panose="020B0604020202020204" pitchFamily="34" charset="0"/>
              <a:buChar char="•"/>
            </a:pPr>
            <a:r>
              <a:rPr lang="en-US" dirty="0"/>
              <a:t>Fastpitch softball skill</a:t>
            </a:r>
          </a:p>
          <a:p>
            <a:pPr marL="285750" indent="-285750">
              <a:buFont typeface="Arial" panose="020B0604020202020204" pitchFamily="34" charset="0"/>
              <a:buChar char="•"/>
            </a:pPr>
            <a:r>
              <a:rPr lang="en-US" dirty="0"/>
              <a:t>Opponent Match-Ups</a:t>
            </a:r>
          </a:p>
          <a:p>
            <a:pPr marL="285750" indent="-285750">
              <a:buFont typeface="Arial" panose="020B0604020202020204" pitchFamily="34" charset="0"/>
              <a:buChar char="•"/>
            </a:pPr>
            <a:r>
              <a:rPr lang="en-US" dirty="0"/>
              <a:t>Attitude</a:t>
            </a:r>
          </a:p>
          <a:p>
            <a:pPr marL="285750" indent="-285750">
              <a:buFont typeface="Arial" panose="020B0604020202020204" pitchFamily="34" charset="0"/>
              <a:buChar char="•"/>
            </a:pPr>
            <a:r>
              <a:rPr lang="en-US" dirty="0"/>
              <a:t>Hustle &amp; effort at practice and games</a:t>
            </a:r>
          </a:p>
          <a:p>
            <a:pPr marL="285750" indent="-285750">
              <a:buFont typeface="Arial" panose="020B0604020202020204" pitchFamily="34" charset="0"/>
              <a:buChar char="•"/>
            </a:pPr>
            <a:r>
              <a:rPr lang="en-US" dirty="0"/>
              <a:t>Work Ethic</a:t>
            </a:r>
          </a:p>
          <a:p>
            <a:endParaRPr lang="en-US" dirty="0"/>
          </a:p>
        </p:txBody>
      </p:sp>
    </p:spTree>
    <p:extLst>
      <p:ext uri="{BB962C8B-B14F-4D97-AF65-F5344CB8AC3E}">
        <p14:creationId xmlns:p14="http://schemas.microsoft.com/office/powerpoint/2010/main" val="1986831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12229-1C2D-9CE9-AECE-D213059AA04E}"/>
              </a:ext>
            </a:extLst>
          </p:cNvPr>
          <p:cNvSpPr>
            <a:spLocks noGrp="1"/>
          </p:cNvSpPr>
          <p:nvPr>
            <p:ph type="title"/>
          </p:nvPr>
        </p:nvSpPr>
        <p:spPr/>
        <p:txBody>
          <a:bodyPr/>
          <a:lstStyle/>
          <a:p>
            <a:r>
              <a:rPr lang="en-US" dirty="0"/>
              <a:t>Playing Time</a:t>
            </a:r>
          </a:p>
        </p:txBody>
      </p:sp>
      <p:sp>
        <p:nvSpPr>
          <p:cNvPr id="3" name="Content Placeholder 2">
            <a:extLst>
              <a:ext uri="{FF2B5EF4-FFF2-40B4-BE49-F238E27FC236}">
                <a16:creationId xmlns:a16="http://schemas.microsoft.com/office/drawing/2014/main" id="{3A0230D2-5FC7-40E4-52AF-8CD52B226A8A}"/>
              </a:ext>
            </a:extLst>
          </p:cNvPr>
          <p:cNvSpPr>
            <a:spLocks noGrp="1"/>
          </p:cNvSpPr>
          <p:nvPr>
            <p:ph idx="1"/>
          </p:nvPr>
        </p:nvSpPr>
        <p:spPr/>
        <p:txBody>
          <a:bodyPr>
            <a:normAutofit fontScale="70000" lnSpcReduction="20000"/>
          </a:bodyPr>
          <a:lstStyle/>
          <a:p>
            <a:r>
              <a:rPr lang="en-US" dirty="0"/>
              <a:t>Modifications to playing time are allowed because of injury, practice/game attendance issued or other disciplinary reasons. Coaches should provide player and parent(s) with a verbal warning if playtime will vary from the above-mentioned expectations for disciplinary reasons. Coaches should be clear in their communication with players and parent(s) about expected playing time so that expectations can be managed. </a:t>
            </a:r>
          </a:p>
          <a:p>
            <a:r>
              <a:rPr lang="en-US" dirty="0"/>
              <a:t>Please do not forget that coaches are volunteers, respect their decisions. If you have questions about your child, discuss them with you coach in private. SLPSA recommends that you arrange your conversations with the coach for at least one day after a game, not on game day. If you do not feel comfortable speaking with your coach, the next course of action is to consult your team liaison.</a:t>
            </a:r>
          </a:p>
        </p:txBody>
      </p:sp>
      <p:sp>
        <p:nvSpPr>
          <p:cNvPr id="4" name="Text Placeholder 3">
            <a:extLst>
              <a:ext uri="{FF2B5EF4-FFF2-40B4-BE49-F238E27FC236}">
                <a16:creationId xmlns:a16="http://schemas.microsoft.com/office/drawing/2014/main" id="{45B7B176-4DAF-A962-3BDF-B4532937DF23}"/>
              </a:ext>
            </a:extLst>
          </p:cNvPr>
          <p:cNvSpPr>
            <a:spLocks noGrp="1"/>
          </p:cNvSpPr>
          <p:nvPr>
            <p:ph type="body" sz="half" idx="2"/>
          </p:nvPr>
        </p:nvSpPr>
        <p:spPr/>
        <p:txBody>
          <a:bodyPr/>
          <a:lstStyle/>
          <a:p>
            <a:r>
              <a:rPr lang="en-US" dirty="0"/>
              <a:t>Every player is a contributing member of a team. Players are challenged in practice sessions and are given opportunities in game situations to display their fastpitch softball skills. All players get playing time, but some players may get more than others. Playing time is determined by several factors including:</a:t>
            </a:r>
          </a:p>
          <a:p>
            <a:pPr marL="285750" indent="-285750">
              <a:buFont typeface="Arial" panose="020B0604020202020204" pitchFamily="34" charset="0"/>
              <a:buChar char="•"/>
            </a:pPr>
            <a:r>
              <a:rPr lang="en-US" dirty="0"/>
              <a:t>Fastpitch softball skill</a:t>
            </a:r>
          </a:p>
          <a:p>
            <a:pPr marL="285750" indent="-285750">
              <a:buFont typeface="Arial" panose="020B0604020202020204" pitchFamily="34" charset="0"/>
              <a:buChar char="•"/>
            </a:pPr>
            <a:r>
              <a:rPr lang="en-US" dirty="0"/>
              <a:t>Opponent Match-Ups</a:t>
            </a:r>
          </a:p>
          <a:p>
            <a:pPr marL="285750" indent="-285750">
              <a:buFont typeface="Arial" panose="020B0604020202020204" pitchFamily="34" charset="0"/>
              <a:buChar char="•"/>
            </a:pPr>
            <a:r>
              <a:rPr lang="en-US" dirty="0"/>
              <a:t>Attitude</a:t>
            </a:r>
          </a:p>
          <a:p>
            <a:pPr marL="285750" indent="-285750">
              <a:buFont typeface="Arial" panose="020B0604020202020204" pitchFamily="34" charset="0"/>
              <a:buChar char="•"/>
            </a:pPr>
            <a:r>
              <a:rPr lang="en-US" dirty="0"/>
              <a:t>Hustle &amp; effort at practice and games</a:t>
            </a:r>
          </a:p>
          <a:p>
            <a:pPr marL="285750" indent="-285750">
              <a:buFont typeface="Arial" panose="020B0604020202020204" pitchFamily="34" charset="0"/>
              <a:buChar char="•"/>
            </a:pPr>
            <a:r>
              <a:rPr lang="en-US" dirty="0"/>
              <a:t>Work Ethic</a:t>
            </a:r>
          </a:p>
          <a:p>
            <a:endParaRPr lang="en-US" dirty="0"/>
          </a:p>
        </p:txBody>
      </p:sp>
    </p:spTree>
    <p:extLst>
      <p:ext uri="{BB962C8B-B14F-4D97-AF65-F5344CB8AC3E}">
        <p14:creationId xmlns:p14="http://schemas.microsoft.com/office/powerpoint/2010/main" val="2177556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7DCFE52-633A-AC57-5100-3815B0EF3A14}"/>
              </a:ext>
            </a:extLst>
          </p:cNvPr>
          <p:cNvSpPr>
            <a:spLocks noGrp="1"/>
          </p:cNvSpPr>
          <p:nvPr>
            <p:ph type="title"/>
          </p:nvPr>
        </p:nvSpPr>
        <p:spPr>
          <a:xfrm>
            <a:off x="1146879" y="998002"/>
            <a:ext cx="3182940" cy="1471959"/>
          </a:xfrm>
        </p:spPr>
        <p:txBody>
          <a:bodyPr>
            <a:normAutofit/>
          </a:bodyPr>
          <a:lstStyle/>
          <a:p>
            <a:r>
              <a:rPr lang="en-US" sz="3600">
                <a:solidFill>
                  <a:srgbClr val="FFFFFF"/>
                </a:solidFill>
              </a:rPr>
              <a:t>Positions &amp; Responsibilities</a:t>
            </a:r>
          </a:p>
        </p:txBody>
      </p:sp>
      <p:sp>
        <p:nvSpPr>
          <p:cNvPr id="20" name="Content Placeholder 19">
            <a:extLst>
              <a:ext uri="{FF2B5EF4-FFF2-40B4-BE49-F238E27FC236}">
                <a16:creationId xmlns:a16="http://schemas.microsoft.com/office/drawing/2014/main" id="{970DE23A-5796-D96E-5F9A-D2C29C907F4E}"/>
              </a:ext>
            </a:extLst>
          </p:cNvPr>
          <p:cNvSpPr>
            <a:spLocks noGrp="1"/>
          </p:cNvSpPr>
          <p:nvPr>
            <p:ph idx="1"/>
          </p:nvPr>
        </p:nvSpPr>
        <p:spPr>
          <a:xfrm>
            <a:off x="1139635" y="2546161"/>
            <a:ext cx="3200451" cy="2985929"/>
          </a:xfrm>
        </p:spPr>
        <p:txBody>
          <a:bodyPr anchor="t">
            <a:normAutofit/>
          </a:bodyPr>
          <a:lstStyle/>
          <a:p>
            <a:r>
              <a:rPr lang="en-US" sz="2400">
                <a:solidFill>
                  <a:srgbClr val="FEFFFF"/>
                </a:solidFill>
              </a:rPr>
              <a:t>General positions and coverage areas</a:t>
            </a:r>
          </a:p>
        </p:txBody>
      </p:sp>
      <p:pic>
        <p:nvPicPr>
          <p:cNvPr id="4" name="Content Placeholder 3">
            <a:extLst>
              <a:ext uri="{FF2B5EF4-FFF2-40B4-BE49-F238E27FC236}">
                <a16:creationId xmlns:a16="http://schemas.microsoft.com/office/drawing/2014/main" id="{29E8E210-4F05-F821-CC9C-4C085A4C8E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998268" y="817137"/>
            <a:ext cx="6539075" cy="4904306"/>
          </a:xfrm>
          <a:prstGeom prst="rect">
            <a:avLst/>
          </a:prstGeom>
          <a:noFill/>
        </p:spPr>
      </p:pic>
    </p:spTree>
    <p:extLst>
      <p:ext uri="{BB962C8B-B14F-4D97-AF65-F5344CB8AC3E}">
        <p14:creationId xmlns:p14="http://schemas.microsoft.com/office/powerpoint/2010/main" val="275660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3" name="Rectangle 12">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14ACC3B-A395-4624-450F-DEF90BA3EB34}"/>
              </a:ext>
            </a:extLst>
          </p:cNvPr>
          <p:cNvSpPr>
            <a:spLocks noGrp="1"/>
          </p:cNvSpPr>
          <p:nvPr>
            <p:ph type="title"/>
          </p:nvPr>
        </p:nvSpPr>
        <p:spPr>
          <a:xfrm>
            <a:off x="992206" y="1608667"/>
            <a:ext cx="2823275" cy="4501127"/>
          </a:xfrm>
        </p:spPr>
        <p:txBody>
          <a:bodyPr anchor="t">
            <a:normAutofit/>
          </a:bodyPr>
          <a:lstStyle/>
          <a:p>
            <a:pPr algn="r"/>
            <a:r>
              <a:rPr lang="en-US" sz="3200" dirty="0">
                <a:solidFill>
                  <a:srgbClr val="FFFFFF"/>
                </a:solidFill>
              </a:rPr>
              <a:t>Pitcher &amp; Catcher</a:t>
            </a:r>
          </a:p>
        </p:txBody>
      </p:sp>
      <p:sp>
        <p:nvSpPr>
          <p:cNvPr id="5" name="Content Placeholder 4">
            <a:extLst>
              <a:ext uri="{FF2B5EF4-FFF2-40B4-BE49-F238E27FC236}">
                <a16:creationId xmlns:a16="http://schemas.microsoft.com/office/drawing/2014/main" id="{78F48795-06FF-3AD5-EB00-35AD9A79FAFA}"/>
              </a:ext>
            </a:extLst>
          </p:cNvPr>
          <p:cNvSpPr>
            <a:spLocks noGrp="1"/>
          </p:cNvSpPr>
          <p:nvPr>
            <p:ph sz="half" idx="1"/>
          </p:nvPr>
        </p:nvSpPr>
        <p:spPr>
          <a:xfrm>
            <a:off x="4547698" y="1608667"/>
            <a:ext cx="3421958" cy="4501127"/>
          </a:xfrm>
        </p:spPr>
        <p:txBody>
          <a:bodyPr>
            <a:normAutofit/>
          </a:bodyPr>
          <a:lstStyle/>
          <a:p>
            <a:pPr marL="0" indent="0">
              <a:buNone/>
            </a:pPr>
            <a:r>
              <a:rPr lang="en-US" sz="1400" b="1"/>
              <a:t>Catcher</a:t>
            </a:r>
            <a:endParaRPr lang="en-US" sz="1400"/>
          </a:p>
          <a:p>
            <a:pPr lvl="0"/>
            <a:r>
              <a:rPr lang="en-US" sz="1400"/>
              <a:t>Field balls in coverage area</a:t>
            </a:r>
          </a:p>
          <a:p>
            <a:pPr lvl="0"/>
            <a:r>
              <a:rPr lang="en-US" sz="1400"/>
              <a:t>Ground balls or dropped fly balls </a:t>
            </a:r>
          </a:p>
          <a:p>
            <a:pPr lvl="1"/>
            <a:r>
              <a:rPr lang="en-US" sz="1400"/>
              <a:t>Less than two outs: throw one base ahead of lead runner on force play, look runner back and throw to first when no force play</a:t>
            </a:r>
          </a:p>
          <a:p>
            <a:pPr lvl="1"/>
            <a:r>
              <a:rPr lang="en-US" sz="1400"/>
              <a:t>Two outs: throw to first or get easy out</a:t>
            </a:r>
          </a:p>
          <a:p>
            <a:pPr lvl="0"/>
            <a:r>
              <a:rPr lang="en-US" sz="1400"/>
              <a:t>Caught fly balls </a:t>
            </a:r>
          </a:p>
          <a:p>
            <a:pPr lvl="1"/>
            <a:r>
              <a:rPr lang="en-US" sz="1400"/>
              <a:t>Less than two outs: throw behind the runner if she is too far off base</a:t>
            </a:r>
          </a:p>
          <a:p>
            <a:pPr lvl="1"/>
            <a:r>
              <a:rPr lang="en-US" sz="1400"/>
              <a:t>Two outs: the inning is over</a:t>
            </a:r>
          </a:p>
          <a:p>
            <a:pPr lvl="0"/>
            <a:r>
              <a:rPr lang="en-US" sz="1400"/>
              <a:t>Charge bunts</a:t>
            </a:r>
          </a:p>
          <a:p>
            <a:pPr lvl="0"/>
            <a:r>
              <a:rPr lang="en-US" sz="1400"/>
              <a:t>Cover home</a:t>
            </a:r>
          </a:p>
          <a:p>
            <a:pPr lvl="0"/>
            <a:r>
              <a:rPr lang="en-US" sz="1400"/>
              <a:t>Make pickoff attempts and throw out steal attempts </a:t>
            </a:r>
          </a:p>
          <a:p>
            <a:endParaRPr lang="en-US" sz="1400"/>
          </a:p>
        </p:txBody>
      </p:sp>
      <p:sp>
        <p:nvSpPr>
          <p:cNvPr id="6" name="Content Placeholder 5">
            <a:extLst>
              <a:ext uri="{FF2B5EF4-FFF2-40B4-BE49-F238E27FC236}">
                <a16:creationId xmlns:a16="http://schemas.microsoft.com/office/drawing/2014/main" id="{65AE2C3B-0927-E519-8D31-D02FA066656D}"/>
              </a:ext>
            </a:extLst>
          </p:cNvPr>
          <p:cNvSpPr>
            <a:spLocks noGrp="1"/>
          </p:cNvSpPr>
          <p:nvPr>
            <p:ph sz="half" idx="2"/>
          </p:nvPr>
        </p:nvSpPr>
        <p:spPr>
          <a:xfrm>
            <a:off x="8289696" y="1608667"/>
            <a:ext cx="3421957" cy="4501127"/>
          </a:xfrm>
        </p:spPr>
        <p:txBody>
          <a:bodyPr>
            <a:normAutofit/>
          </a:bodyPr>
          <a:lstStyle/>
          <a:p>
            <a:pPr marL="0" indent="0">
              <a:buNone/>
            </a:pPr>
            <a:r>
              <a:rPr lang="en-US" sz="1100" b="1"/>
              <a:t>Pitcher</a:t>
            </a:r>
            <a:endParaRPr lang="en-US" sz="1100"/>
          </a:p>
          <a:p>
            <a:pPr lvl="0"/>
            <a:r>
              <a:rPr lang="en-US" sz="1100"/>
              <a:t>Field balls in coverage area</a:t>
            </a:r>
          </a:p>
          <a:p>
            <a:pPr lvl="0"/>
            <a:r>
              <a:rPr lang="en-US" sz="1100"/>
              <a:t>Ground balls or dropped fly balls </a:t>
            </a:r>
          </a:p>
          <a:p>
            <a:pPr lvl="1"/>
            <a:r>
              <a:rPr lang="en-US" sz="1100"/>
              <a:t>Less than two outs: throw one base ahead of lead runner on force play, look runner back and throw to first when no force play</a:t>
            </a:r>
          </a:p>
          <a:p>
            <a:pPr lvl="1"/>
            <a:r>
              <a:rPr lang="en-US" sz="1100"/>
              <a:t>Two outs: throw to first or get easy out</a:t>
            </a:r>
          </a:p>
          <a:p>
            <a:pPr lvl="0"/>
            <a:r>
              <a:rPr lang="en-US" sz="1100"/>
              <a:t>Caught fly balls </a:t>
            </a:r>
          </a:p>
          <a:p>
            <a:pPr lvl="1"/>
            <a:r>
              <a:rPr lang="en-US" sz="1100"/>
              <a:t>Less than two outs: throw behind the runner if she is too far off base</a:t>
            </a:r>
          </a:p>
          <a:p>
            <a:pPr lvl="1"/>
            <a:r>
              <a:rPr lang="en-US" sz="1100"/>
              <a:t>Two outs: the inning is over</a:t>
            </a:r>
          </a:p>
          <a:p>
            <a:pPr lvl="0"/>
            <a:r>
              <a:rPr lang="en-US" sz="1100"/>
              <a:t>Charge home on bunt</a:t>
            </a:r>
          </a:p>
          <a:p>
            <a:pPr lvl="0"/>
            <a:r>
              <a:rPr lang="en-US" sz="1100"/>
              <a:t>Cover home on past balls with runners in scoring position</a:t>
            </a:r>
          </a:p>
          <a:p>
            <a:pPr lvl="0"/>
            <a:r>
              <a:rPr lang="en-US" sz="1100"/>
              <a:t>Cutoff throws from outfield to home for singles and caught fly balls</a:t>
            </a:r>
          </a:p>
          <a:p>
            <a:pPr lvl="0"/>
            <a:r>
              <a:rPr lang="en-US" sz="1100"/>
              <a:t>Backup third base for throws from the outfield</a:t>
            </a:r>
          </a:p>
          <a:p>
            <a:pPr lvl="0"/>
            <a:r>
              <a:rPr lang="en-US" sz="1100"/>
              <a:t>Backup home for extra base hits to right field</a:t>
            </a:r>
          </a:p>
          <a:p>
            <a:endParaRPr lang="en-US" sz="1100"/>
          </a:p>
        </p:txBody>
      </p:sp>
    </p:spTree>
    <p:extLst>
      <p:ext uri="{BB962C8B-B14F-4D97-AF65-F5344CB8AC3E}">
        <p14:creationId xmlns:p14="http://schemas.microsoft.com/office/powerpoint/2010/main" val="333068730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6858B5-3725-2453-E413-39ED07A6EF4F}"/>
              </a:ext>
            </a:extLst>
          </p:cNvPr>
          <p:cNvSpPr>
            <a:spLocks noGrp="1"/>
          </p:cNvSpPr>
          <p:nvPr>
            <p:ph type="title"/>
          </p:nvPr>
        </p:nvSpPr>
        <p:spPr>
          <a:xfrm>
            <a:off x="992206" y="1608667"/>
            <a:ext cx="2823275" cy="4501127"/>
          </a:xfrm>
        </p:spPr>
        <p:txBody>
          <a:bodyPr anchor="t">
            <a:normAutofit/>
          </a:bodyPr>
          <a:lstStyle/>
          <a:p>
            <a:pPr algn="r"/>
            <a:r>
              <a:rPr lang="en-US" sz="3200">
                <a:solidFill>
                  <a:srgbClr val="FFFFFF"/>
                </a:solidFill>
              </a:rPr>
              <a:t>Right-side of the Infield</a:t>
            </a:r>
          </a:p>
        </p:txBody>
      </p:sp>
      <p:sp>
        <p:nvSpPr>
          <p:cNvPr id="3" name="Content Placeholder 2">
            <a:extLst>
              <a:ext uri="{FF2B5EF4-FFF2-40B4-BE49-F238E27FC236}">
                <a16:creationId xmlns:a16="http://schemas.microsoft.com/office/drawing/2014/main" id="{4621026B-9B6C-5BF0-9E61-9B314AF1A3A9}"/>
              </a:ext>
            </a:extLst>
          </p:cNvPr>
          <p:cNvSpPr>
            <a:spLocks noGrp="1"/>
          </p:cNvSpPr>
          <p:nvPr>
            <p:ph sz="half" idx="1"/>
          </p:nvPr>
        </p:nvSpPr>
        <p:spPr>
          <a:xfrm>
            <a:off x="4547698" y="1608667"/>
            <a:ext cx="3421958" cy="4501127"/>
          </a:xfrm>
        </p:spPr>
        <p:txBody>
          <a:bodyPr>
            <a:normAutofit/>
          </a:bodyPr>
          <a:lstStyle/>
          <a:p>
            <a:pPr marL="0" indent="0">
              <a:buNone/>
            </a:pPr>
            <a:r>
              <a:rPr lang="en-US" sz="1400" b="1"/>
              <a:t>1B</a:t>
            </a:r>
            <a:endParaRPr lang="en-US" sz="1400"/>
          </a:p>
          <a:p>
            <a:pPr lvl="0"/>
            <a:r>
              <a:rPr lang="en-US" sz="1400"/>
              <a:t>Field balls in coverage area</a:t>
            </a:r>
          </a:p>
          <a:p>
            <a:pPr lvl="0"/>
            <a:r>
              <a:rPr lang="en-US" sz="1400"/>
              <a:t>Ground balls or dropped fly balls </a:t>
            </a:r>
          </a:p>
          <a:p>
            <a:pPr lvl="1"/>
            <a:r>
              <a:rPr lang="en-US" sz="1400"/>
              <a:t>Less than two outs: throw one base ahead of lead runner on force play, look runner back and throw to first when no force play</a:t>
            </a:r>
          </a:p>
          <a:p>
            <a:pPr lvl="1"/>
            <a:r>
              <a:rPr lang="en-US" sz="1400"/>
              <a:t>Two outs: throw to/tag first base or get easy out</a:t>
            </a:r>
          </a:p>
          <a:p>
            <a:pPr lvl="0"/>
            <a:r>
              <a:rPr lang="en-US" sz="1400"/>
              <a:t>Caught fly balls </a:t>
            </a:r>
          </a:p>
          <a:p>
            <a:pPr lvl="1"/>
            <a:r>
              <a:rPr lang="en-US" sz="1400"/>
              <a:t>Less than two outs: throw behind the runner if she is too far off base</a:t>
            </a:r>
          </a:p>
          <a:p>
            <a:pPr lvl="1"/>
            <a:r>
              <a:rPr lang="en-US" sz="1400"/>
              <a:t>Two outs: the inning is over</a:t>
            </a:r>
          </a:p>
          <a:p>
            <a:pPr lvl="0"/>
            <a:r>
              <a:rPr lang="en-US" sz="1400"/>
              <a:t>Charge home on bunt</a:t>
            </a:r>
          </a:p>
          <a:p>
            <a:pPr lvl="0"/>
            <a:r>
              <a:rPr lang="en-US" sz="1400"/>
              <a:t>Cover first base</a:t>
            </a:r>
          </a:p>
          <a:p>
            <a:pPr lvl="0"/>
            <a:r>
              <a:rPr lang="en-US" sz="1400"/>
              <a:t>Cutoff throws from outfield to home for extra base hits</a:t>
            </a:r>
          </a:p>
          <a:p>
            <a:endParaRPr lang="en-US" sz="1400"/>
          </a:p>
        </p:txBody>
      </p:sp>
      <p:sp>
        <p:nvSpPr>
          <p:cNvPr id="4" name="Content Placeholder 3">
            <a:extLst>
              <a:ext uri="{FF2B5EF4-FFF2-40B4-BE49-F238E27FC236}">
                <a16:creationId xmlns:a16="http://schemas.microsoft.com/office/drawing/2014/main" id="{B1738B7C-A749-1E67-32C4-247EBD00E0A3}"/>
              </a:ext>
            </a:extLst>
          </p:cNvPr>
          <p:cNvSpPr>
            <a:spLocks noGrp="1"/>
          </p:cNvSpPr>
          <p:nvPr>
            <p:ph sz="half" idx="2"/>
          </p:nvPr>
        </p:nvSpPr>
        <p:spPr>
          <a:xfrm>
            <a:off x="8289696" y="1608667"/>
            <a:ext cx="3421957" cy="4501127"/>
          </a:xfrm>
        </p:spPr>
        <p:txBody>
          <a:bodyPr>
            <a:normAutofit/>
          </a:bodyPr>
          <a:lstStyle/>
          <a:p>
            <a:pPr marL="0" indent="0">
              <a:buNone/>
            </a:pPr>
            <a:r>
              <a:rPr lang="en-US" sz="800" b="1"/>
              <a:t>2B</a:t>
            </a:r>
            <a:endParaRPr lang="en-US" sz="800"/>
          </a:p>
          <a:p>
            <a:pPr lvl="0"/>
            <a:r>
              <a:rPr lang="en-US" sz="800"/>
              <a:t>Field balls in coverage area</a:t>
            </a:r>
          </a:p>
          <a:p>
            <a:pPr lvl="0"/>
            <a:r>
              <a:rPr lang="en-US" sz="800"/>
              <a:t>Ground balls or dropped fly balls </a:t>
            </a:r>
          </a:p>
          <a:p>
            <a:pPr lvl="1"/>
            <a:r>
              <a:rPr lang="en-US" sz="800"/>
              <a:t>Less than two outs: throw one base ahead of lead runner on force play, look runner back and throw to first when no force play</a:t>
            </a:r>
          </a:p>
          <a:p>
            <a:pPr lvl="1"/>
            <a:r>
              <a:rPr lang="en-US" sz="800"/>
              <a:t>Two outs: throw to first or get easy out</a:t>
            </a:r>
          </a:p>
          <a:p>
            <a:pPr lvl="0"/>
            <a:r>
              <a:rPr lang="en-US" sz="800"/>
              <a:t>Caught fly balls </a:t>
            </a:r>
          </a:p>
          <a:p>
            <a:pPr lvl="1"/>
            <a:r>
              <a:rPr lang="en-US" sz="800"/>
              <a:t>Less than two outs: throw behind the runner if she is too far off base</a:t>
            </a:r>
          </a:p>
          <a:p>
            <a:pPr lvl="1"/>
            <a:r>
              <a:rPr lang="en-US" sz="800"/>
              <a:t>Two outs: the inning is over</a:t>
            </a:r>
          </a:p>
          <a:p>
            <a:pPr lvl="0"/>
            <a:r>
              <a:rPr lang="en-US" sz="800"/>
              <a:t>Cover first base on bunt</a:t>
            </a:r>
          </a:p>
          <a:p>
            <a:pPr lvl="0"/>
            <a:r>
              <a:rPr lang="en-US" sz="800"/>
              <a:t>Backup 1B on balls hit to 1B coverage area; cover first if necessary</a:t>
            </a:r>
          </a:p>
          <a:p>
            <a:pPr lvl="0"/>
            <a:r>
              <a:rPr lang="en-US" sz="800"/>
              <a:t>Cover second base on balls hit to left side of field or to P</a:t>
            </a:r>
          </a:p>
          <a:p>
            <a:pPr lvl="0"/>
            <a:r>
              <a:rPr lang="en-US" sz="800"/>
              <a:t>Cutoff throws from the outfield for balls hit to the right side of the field; cutoff position should be midpoint between thrower and 2 bases ahead of runner on ground balls and 1 base ahead of runner on fly balls expected to be caught</a:t>
            </a:r>
          </a:p>
          <a:p>
            <a:pPr lvl="0"/>
            <a:r>
              <a:rPr lang="en-US" sz="800"/>
              <a:t>Backup throws from catcher to pitcher with runners on base</a:t>
            </a:r>
          </a:p>
          <a:p>
            <a:pPr lvl="0"/>
            <a:r>
              <a:rPr lang="en-US" sz="800"/>
              <a:t>Cover second base on steals and pickoff attempts when a batter is up that is likely to hit the ball to the left side of the field</a:t>
            </a:r>
          </a:p>
          <a:p>
            <a:endParaRPr lang="en-US" sz="800"/>
          </a:p>
        </p:txBody>
      </p:sp>
    </p:spTree>
    <p:extLst>
      <p:ext uri="{BB962C8B-B14F-4D97-AF65-F5344CB8AC3E}">
        <p14:creationId xmlns:p14="http://schemas.microsoft.com/office/powerpoint/2010/main" val="32817212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41E5C7-66F6-00EC-D3CD-090A40ABDA04}"/>
              </a:ext>
            </a:extLst>
          </p:cNvPr>
          <p:cNvSpPr>
            <a:spLocks noGrp="1"/>
          </p:cNvSpPr>
          <p:nvPr>
            <p:ph type="title"/>
          </p:nvPr>
        </p:nvSpPr>
        <p:spPr>
          <a:xfrm>
            <a:off x="992206" y="1608667"/>
            <a:ext cx="2823275" cy="4501127"/>
          </a:xfrm>
        </p:spPr>
        <p:txBody>
          <a:bodyPr anchor="t">
            <a:normAutofit/>
          </a:bodyPr>
          <a:lstStyle/>
          <a:p>
            <a:pPr algn="r"/>
            <a:r>
              <a:rPr lang="en-US" sz="3200">
                <a:solidFill>
                  <a:srgbClr val="FFFFFF"/>
                </a:solidFill>
              </a:rPr>
              <a:t>Left-side of the Infield</a:t>
            </a:r>
          </a:p>
        </p:txBody>
      </p:sp>
      <p:sp>
        <p:nvSpPr>
          <p:cNvPr id="3" name="Content Placeholder 2">
            <a:extLst>
              <a:ext uri="{FF2B5EF4-FFF2-40B4-BE49-F238E27FC236}">
                <a16:creationId xmlns:a16="http://schemas.microsoft.com/office/drawing/2014/main" id="{3A97CBEC-25FF-55B6-C9FF-F01C29B55836}"/>
              </a:ext>
            </a:extLst>
          </p:cNvPr>
          <p:cNvSpPr>
            <a:spLocks noGrp="1"/>
          </p:cNvSpPr>
          <p:nvPr>
            <p:ph sz="half" idx="1"/>
          </p:nvPr>
        </p:nvSpPr>
        <p:spPr>
          <a:xfrm>
            <a:off x="4547698" y="1608667"/>
            <a:ext cx="3421958" cy="4501127"/>
          </a:xfrm>
        </p:spPr>
        <p:txBody>
          <a:bodyPr>
            <a:normAutofit/>
          </a:bodyPr>
          <a:lstStyle/>
          <a:p>
            <a:pPr marL="0" indent="0">
              <a:buNone/>
            </a:pPr>
            <a:r>
              <a:rPr lang="en-US" sz="1400" b="1"/>
              <a:t>3B</a:t>
            </a:r>
            <a:endParaRPr lang="en-US" sz="1400"/>
          </a:p>
          <a:p>
            <a:pPr lvl="0"/>
            <a:r>
              <a:rPr lang="en-US" sz="1400"/>
              <a:t>Field balls in coverage area</a:t>
            </a:r>
          </a:p>
          <a:p>
            <a:pPr lvl="0"/>
            <a:r>
              <a:rPr lang="en-US" sz="1400"/>
              <a:t>Ground balls or dropped fly balls </a:t>
            </a:r>
          </a:p>
          <a:p>
            <a:pPr lvl="1"/>
            <a:r>
              <a:rPr lang="en-US" sz="1400"/>
              <a:t>Less than two outs: throw one base ahead of lead runner on force play, look runner back and throw to first when no force play</a:t>
            </a:r>
          </a:p>
          <a:p>
            <a:pPr lvl="1"/>
            <a:r>
              <a:rPr lang="en-US" sz="1400"/>
              <a:t>Two outs: throw to first or get easy out</a:t>
            </a:r>
          </a:p>
          <a:p>
            <a:pPr lvl="0"/>
            <a:r>
              <a:rPr lang="en-US" sz="1400"/>
              <a:t>Caught fly balls </a:t>
            </a:r>
          </a:p>
          <a:p>
            <a:pPr lvl="1"/>
            <a:r>
              <a:rPr lang="en-US" sz="1400"/>
              <a:t>Less than two outs: throw behind the runner if she is too far off base</a:t>
            </a:r>
          </a:p>
          <a:p>
            <a:pPr lvl="1"/>
            <a:r>
              <a:rPr lang="en-US" sz="1400"/>
              <a:t>Two outs: the inning is over</a:t>
            </a:r>
          </a:p>
          <a:p>
            <a:pPr lvl="0"/>
            <a:r>
              <a:rPr lang="en-US" sz="1400"/>
              <a:t>Charge home on bunt</a:t>
            </a:r>
          </a:p>
          <a:p>
            <a:pPr lvl="0"/>
            <a:r>
              <a:rPr lang="en-US" sz="1400"/>
              <a:t>Cover third base</a:t>
            </a:r>
          </a:p>
          <a:p>
            <a:endParaRPr lang="en-US" sz="1400"/>
          </a:p>
        </p:txBody>
      </p:sp>
      <p:sp>
        <p:nvSpPr>
          <p:cNvPr id="4" name="Content Placeholder 3">
            <a:extLst>
              <a:ext uri="{FF2B5EF4-FFF2-40B4-BE49-F238E27FC236}">
                <a16:creationId xmlns:a16="http://schemas.microsoft.com/office/drawing/2014/main" id="{002A1C4D-296C-6DBB-68FE-00F90BEB2506}"/>
              </a:ext>
            </a:extLst>
          </p:cNvPr>
          <p:cNvSpPr>
            <a:spLocks noGrp="1"/>
          </p:cNvSpPr>
          <p:nvPr>
            <p:ph sz="half" idx="2"/>
          </p:nvPr>
        </p:nvSpPr>
        <p:spPr>
          <a:xfrm>
            <a:off x="8289696" y="1608667"/>
            <a:ext cx="3421957" cy="4501127"/>
          </a:xfrm>
        </p:spPr>
        <p:txBody>
          <a:bodyPr>
            <a:normAutofit/>
          </a:bodyPr>
          <a:lstStyle/>
          <a:p>
            <a:pPr marL="0" indent="0">
              <a:buNone/>
            </a:pPr>
            <a:r>
              <a:rPr lang="en-US" sz="800" b="1"/>
              <a:t>SS</a:t>
            </a:r>
            <a:endParaRPr lang="en-US" sz="800"/>
          </a:p>
          <a:p>
            <a:pPr lvl="0"/>
            <a:r>
              <a:rPr lang="en-US" sz="800"/>
              <a:t>Field balls in coverage area</a:t>
            </a:r>
          </a:p>
          <a:p>
            <a:pPr lvl="0"/>
            <a:r>
              <a:rPr lang="en-US" sz="800"/>
              <a:t>Ground balls or dropped fly balls </a:t>
            </a:r>
          </a:p>
          <a:p>
            <a:pPr lvl="1"/>
            <a:r>
              <a:rPr lang="en-US" sz="800"/>
              <a:t>Less than two outs: throw one base ahead of lead runner on force play, look runner back and throw to first when no force play</a:t>
            </a:r>
          </a:p>
          <a:p>
            <a:pPr lvl="1"/>
            <a:r>
              <a:rPr lang="en-US" sz="800"/>
              <a:t>Two outs: throw to first or get easy out</a:t>
            </a:r>
          </a:p>
          <a:p>
            <a:pPr lvl="0"/>
            <a:r>
              <a:rPr lang="en-US" sz="800"/>
              <a:t>Caught fly balls </a:t>
            </a:r>
          </a:p>
          <a:p>
            <a:pPr lvl="1"/>
            <a:r>
              <a:rPr lang="en-US" sz="800"/>
              <a:t>Less than two outs: throw behind the runner if she is too far off base</a:t>
            </a:r>
          </a:p>
          <a:p>
            <a:pPr lvl="1"/>
            <a:r>
              <a:rPr lang="en-US" sz="800"/>
              <a:t>Two outs: the inning is over</a:t>
            </a:r>
          </a:p>
          <a:p>
            <a:pPr lvl="0"/>
            <a:r>
              <a:rPr lang="en-US" sz="800"/>
              <a:t>Cover second on a bunt with no runners or with runner on first; cover third on bunt with runner on second</a:t>
            </a:r>
          </a:p>
          <a:p>
            <a:pPr lvl="0"/>
            <a:r>
              <a:rPr lang="en-US" sz="800"/>
              <a:t>Backup 3B on balls hit in 3B coverage area; cover third base if necessary</a:t>
            </a:r>
          </a:p>
          <a:p>
            <a:pPr lvl="0"/>
            <a:r>
              <a:rPr lang="en-US" sz="800"/>
              <a:t>Backup P on balls hit to P coverage area</a:t>
            </a:r>
          </a:p>
          <a:p>
            <a:pPr lvl="0"/>
            <a:r>
              <a:rPr lang="en-US" sz="800"/>
              <a:t>Cover second base on all balls hit to right side of field</a:t>
            </a:r>
          </a:p>
          <a:p>
            <a:pPr lvl="0"/>
            <a:r>
              <a:rPr lang="en-US" sz="800"/>
              <a:t>Cutoff throws from the outfield for balls hit to the left side of the field; cutoff position should be midpoint between thrower and 2 bases ahead of runner on ground balls and 1 base ahead of runner on fly balls expected to be caught</a:t>
            </a:r>
          </a:p>
          <a:p>
            <a:pPr lvl="0"/>
            <a:r>
              <a:rPr lang="en-US" sz="800"/>
              <a:t>Cover second base on steal and pickoff attempts when a batter is up that is likely to hit the ball to the right side of the field</a:t>
            </a:r>
          </a:p>
          <a:p>
            <a:endParaRPr lang="en-US" sz="800"/>
          </a:p>
        </p:txBody>
      </p:sp>
    </p:spTree>
    <p:extLst>
      <p:ext uri="{BB962C8B-B14F-4D97-AF65-F5344CB8AC3E}">
        <p14:creationId xmlns:p14="http://schemas.microsoft.com/office/powerpoint/2010/main" val="918194994"/>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CB8DD-5B17-9D7C-FD62-F71AEB85CB94}"/>
              </a:ext>
            </a:extLst>
          </p:cNvPr>
          <p:cNvSpPr>
            <a:spLocks noGrp="1"/>
          </p:cNvSpPr>
          <p:nvPr>
            <p:ph type="title"/>
          </p:nvPr>
        </p:nvSpPr>
        <p:spPr/>
        <p:txBody>
          <a:bodyPr/>
          <a:lstStyle/>
          <a:p>
            <a:r>
              <a:rPr lang="en-US" dirty="0"/>
              <a:t>Outfield</a:t>
            </a:r>
          </a:p>
        </p:txBody>
      </p:sp>
      <p:sp>
        <p:nvSpPr>
          <p:cNvPr id="3" name="Content Placeholder 2">
            <a:extLst>
              <a:ext uri="{FF2B5EF4-FFF2-40B4-BE49-F238E27FC236}">
                <a16:creationId xmlns:a16="http://schemas.microsoft.com/office/drawing/2014/main" id="{C2662F95-5A4A-B286-662C-8398FA7857B2}"/>
              </a:ext>
            </a:extLst>
          </p:cNvPr>
          <p:cNvSpPr>
            <a:spLocks noGrp="1"/>
          </p:cNvSpPr>
          <p:nvPr>
            <p:ph sz="half" idx="1"/>
          </p:nvPr>
        </p:nvSpPr>
        <p:spPr>
          <a:xfrm>
            <a:off x="838200" y="1825625"/>
            <a:ext cx="3092669" cy="4351338"/>
          </a:xfrm>
        </p:spPr>
        <p:txBody>
          <a:bodyPr>
            <a:normAutofit fontScale="55000" lnSpcReduction="20000"/>
          </a:bodyPr>
          <a:lstStyle/>
          <a:p>
            <a:pPr marL="0" indent="0">
              <a:buNone/>
            </a:pPr>
            <a:r>
              <a:rPr lang="en-US" b="1" dirty="0"/>
              <a:t>LF</a:t>
            </a:r>
            <a:endParaRPr lang="en-US" dirty="0"/>
          </a:p>
          <a:p>
            <a:pPr lvl="0"/>
            <a:r>
              <a:rPr lang="en-US" dirty="0"/>
              <a:t>Field balls in coverage area; throw 1 base ahead of runner on ground balls if can make the out, throw 2 bases ahead of lead runner on ground balls if can’t make the out; throw one base ahead on caught fly balls; throw behind the runner on caught fly balls if the runner is off base and failed to tag up</a:t>
            </a:r>
          </a:p>
          <a:p>
            <a:pPr lvl="0"/>
            <a:r>
              <a:rPr lang="en-US" dirty="0"/>
              <a:t>Backup balls hit to 3B, SS, &amp; CF</a:t>
            </a:r>
          </a:p>
          <a:p>
            <a:pPr lvl="0"/>
            <a:r>
              <a:rPr lang="en-US" dirty="0"/>
              <a:t>Cover third base on bunts with no runners on base or with a runner on first base</a:t>
            </a:r>
          </a:p>
          <a:p>
            <a:pPr lvl="0"/>
            <a:r>
              <a:rPr lang="en-US" dirty="0"/>
              <a:t>Backup throws to third base from P, C, 1B, 2B, &amp; RF</a:t>
            </a:r>
          </a:p>
          <a:p>
            <a:pPr lvl="0"/>
            <a:r>
              <a:rPr lang="en-US" dirty="0"/>
              <a:t>Backup throws to second base from 1B, 2B, &amp; RF</a:t>
            </a:r>
          </a:p>
          <a:p>
            <a:r>
              <a:rPr lang="en-US" b="1" dirty="0"/>
              <a:t> </a:t>
            </a:r>
            <a:endParaRPr lang="en-US" dirty="0"/>
          </a:p>
          <a:p>
            <a:endParaRPr lang="en-US" dirty="0"/>
          </a:p>
        </p:txBody>
      </p:sp>
      <p:sp>
        <p:nvSpPr>
          <p:cNvPr id="4" name="Content Placeholder 3">
            <a:extLst>
              <a:ext uri="{FF2B5EF4-FFF2-40B4-BE49-F238E27FC236}">
                <a16:creationId xmlns:a16="http://schemas.microsoft.com/office/drawing/2014/main" id="{E8084D41-EFFB-587D-FEFC-DA9BCE17DB8F}"/>
              </a:ext>
            </a:extLst>
          </p:cNvPr>
          <p:cNvSpPr>
            <a:spLocks noGrp="1"/>
          </p:cNvSpPr>
          <p:nvPr>
            <p:ph sz="half" idx="2"/>
          </p:nvPr>
        </p:nvSpPr>
        <p:spPr>
          <a:xfrm>
            <a:off x="4427482" y="1843471"/>
            <a:ext cx="3092669" cy="4351338"/>
          </a:xfrm>
        </p:spPr>
        <p:txBody>
          <a:bodyPr>
            <a:normAutofit fontScale="55000" lnSpcReduction="20000"/>
          </a:bodyPr>
          <a:lstStyle/>
          <a:p>
            <a:pPr marL="0" indent="0">
              <a:buNone/>
            </a:pPr>
            <a:r>
              <a:rPr lang="en-US" b="1" dirty="0"/>
              <a:t>CF</a:t>
            </a:r>
            <a:endParaRPr lang="en-US" dirty="0"/>
          </a:p>
          <a:p>
            <a:pPr lvl="0"/>
            <a:r>
              <a:rPr lang="en-US" dirty="0"/>
              <a:t>Field balls in coverage area; throw 1 base ahead of runner on ground balls if can make the out, throw 2 bases ahead of lead runner on ground balls if can’t make the out; throw one base ahead on caught fly balls; throw behind the runner on caught fly balls if the runner is off base and failed to tag up</a:t>
            </a:r>
          </a:p>
          <a:p>
            <a:pPr lvl="0"/>
            <a:r>
              <a:rPr lang="en-US" dirty="0"/>
              <a:t>backup balls hit to LF, RF, and the middle infield</a:t>
            </a:r>
          </a:p>
          <a:p>
            <a:pPr lvl="0"/>
            <a:r>
              <a:rPr lang="en-US" dirty="0"/>
              <a:t>Cover second on bunts with a runner on second base</a:t>
            </a:r>
          </a:p>
          <a:p>
            <a:pPr lvl="0"/>
            <a:r>
              <a:rPr lang="en-US" dirty="0"/>
              <a:t>Backup throws to second base from P, C, 1B, &amp; 3B</a:t>
            </a:r>
          </a:p>
          <a:p>
            <a:endParaRPr lang="en-US" dirty="0"/>
          </a:p>
        </p:txBody>
      </p:sp>
      <p:sp>
        <p:nvSpPr>
          <p:cNvPr id="5" name="TextBox 4">
            <a:extLst>
              <a:ext uri="{FF2B5EF4-FFF2-40B4-BE49-F238E27FC236}">
                <a16:creationId xmlns:a16="http://schemas.microsoft.com/office/drawing/2014/main" id="{91254A3B-9ABA-09C7-B96B-29115E171B12}"/>
              </a:ext>
            </a:extLst>
          </p:cNvPr>
          <p:cNvSpPr txBox="1"/>
          <p:nvPr/>
        </p:nvSpPr>
        <p:spPr>
          <a:xfrm>
            <a:off x="7924398" y="1843471"/>
            <a:ext cx="2911768" cy="3877985"/>
          </a:xfrm>
          <a:prstGeom prst="rect">
            <a:avLst/>
          </a:prstGeom>
          <a:noFill/>
        </p:spPr>
        <p:txBody>
          <a:bodyPr wrap="square" rtlCol="0">
            <a:spAutoFit/>
          </a:bodyPr>
          <a:lstStyle/>
          <a:p>
            <a:r>
              <a:rPr lang="en-US" sz="1500" b="1" dirty="0"/>
              <a:t>RF</a:t>
            </a:r>
            <a:endParaRPr lang="en-US" sz="1500" dirty="0"/>
          </a:p>
          <a:p>
            <a:pPr lvl="0"/>
            <a:r>
              <a:rPr lang="en-US" sz="1500" dirty="0"/>
              <a:t>Field balls in coverage area; throw 1 base ahead of runner on ground balls if can make the out, throw 2 bases ahead of lead runner on ground balls if can’t make the out; throw one base ahead on caught fly balls; throw behind the runner on caught fly balls if the runner is off base and failed to tag up</a:t>
            </a:r>
          </a:p>
          <a:p>
            <a:pPr lvl="0"/>
            <a:r>
              <a:rPr lang="en-US" sz="1500" dirty="0"/>
              <a:t>Backup balls hit to 1B, 2B, &amp; CF</a:t>
            </a:r>
          </a:p>
          <a:p>
            <a:pPr lvl="0"/>
            <a:r>
              <a:rPr lang="en-US" sz="1500" dirty="0"/>
              <a:t>Backup first base on bunts</a:t>
            </a:r>
          </a:p>
          <a:p>
            <a:pPr lvl="0"/>
            <a:r>
              <a:rPr lang="en-US" sz="1500" dirty="0"/>
              <a:t>Backup throws to first base from P, C, SS, 3B, &amp; LF</a:t>
            </a:r>
          </a:p>
          <a:p>
            <a:pPr lvl="0"/>
            <a:r>
              <a:rPr lang="en-US" sz="1500" dirty="0"/>
              <a:t>Backup throws to second base from 3B, SS, &amp; </a:t>
            </a:r>
            <a:r>
              <a:rPr lang="en-US" dirty="0"/>
              <a:t>LF</a:t>
            </a:r>
          </a:p>
        </p:txBody>
      </p:sp>
    </p:spTree>
    <p:extLst>
      <p:ext uri="{BB962C8B-B14F-4D97-AF65-F5344CB8AC3E}">
        <p14:creationId xmlns:p14="http://schemas.microsoft.com/office/powerpoint/2010/main" val="2072296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DC3982-7D3C-DB36-8C66-5FD0189B173A}"/>
              </a:ext>
            </a:extLst>
          </p:cNvPr>
          <p:cNvSpPr>
            <a:spLocks noGrp="1"/>
          </p:cNvSpPr>
          <p:nvPr>
            <p:ph type="title"/>
          </p:nvPr>
        </p:nvSpPr>
        <p:spPr/>
        <p:txBody>
          <a:bodyPr/>
          <a:lstStyle/>
          <a:p>
            <a:r>
              <a:rPr lang="en-US" dirty="0"/>
              <a:t>Philosophy at each level</a:t>
            </a:r>
          </a:p>
        </p:txBody>
      </p:sp>
      <p:sp>
        <p:nvSpPr>
          <p:cNvPr id="5" name="Text Placeholder 4">
            <a:extLst>
              <a:ext uri="{FF2B5EF4-FFF2-40B4-BE49-F238E27FC236}">
                <a16:creationId xmlns:a16="http://schemas.microsoft.com/office/drawing/2014/main" id="{646A262A-9142-414A-6995-2D52B4374C0C}"/>
              </a:ext>
            </a:extLst>
          </p:cNvPr>
          <p:cNvSpPr>
            <a:spLocks noGrp="1"/>
          </p:cNvSpPr>
          <p:nvPr>
            <p:ph type="body" idx="1"/>
          </p:nvPr>
        </p:nvSpPr>
        <p:spPr/>
        <p:txBody>
          <a:bodyPr/>
          <a:lstStyle/>
          <a:p>
            <a:r>
              <a:rPr lang="en-US" dirty="0"/>
              <a:t>8U Philosophy</a:t>
            </a:r>
          </a:p>
        </p:txBody>
      </p:sp>
      <p:sp>
        <p:nvSpPr>
          <p:cNvPr id="6" name="Content Placeholder 5">
            <a:extLst>
              <a:ext uri="{FF2B5EF4-FFF2-40B4-BE49-F238E27FC236}">
                <a16:creationId xmlns:a16="http://schemas.microsoft.com/office/drawing/2014/main" id="{9AD94F9A-DA91-129B-8F10-4DF4D6AEF385}"/>
              </a:ext>
            </a:extLst>
          </p:cNvPr>
          <p:cNvSpPr>
            <a:spLocks noGrp="1"/>
          </p:cNvSpPr>
          <p:nvPr>
            <p:ph sz="half" idx="2"/>
          </p:nvPr>
        </p:nvSpPr>
        <p:spPr/>
        <p:txBody>
          <a:bodyPr>
            <a:normAutofit fontScale="62500" lnSpcReduction="20000"/>
          </a:bodyPr>
          <a:lstStyle/>
          <a:p>
            <a:r>
              <a:rPr lang="en-US" dirty="0"/>
              <a:t>The program’s primary focus is player development in softball skills. Girls will learn the game of fastpitch in a learning environment. The full roster is batted for all games. Girls on average will play all different positions throughout the season. During league games, positions are fairly and liberally rotated and winning is third behind getting girls learning in at bats and opportunities at different positions and learning to play the game as a team. Tournament games are typically more competitive, and coaches will play to enable playing more games at a higher level always learning. The commitment to fastpitch is typically at a medium level and attendance is important relative to player development.</a:t>
            </a:r>
          </a:p>
          <a:p>
            <a:endParaRPr lang="en-US" dirty="0"/>
          </a:p>
        </p:txBody>
      </p:sp>
      <p:sp>
        <p:nvSpPr>
          <p:cNvPr id="7" name="Text Placeholder 6">
            <a:extLst>
              <a:ext uri="{FF2B5EF4-FFF2-40B4-BE49-F238E27FC236}">
                <a16:creationId xmlns:a16="http://schemas.microsoft.com/office/drawing/2014/main" id="{24ED16E7-C87D-FA00-AF5D-4580D3DC51CC}"/>
              </a:ext>
            </a:extLst>
          </p:cNvPr>
          <p:cNvSpPr>
            <a:spLocks noGrp="1"/>
          </p:cNvSpPr>
          <p:nvPr>
            <p:ph type="body" sz="quarter" idx="3"/>
          </p:nvPr>
        </p:nvSpPr>
        <p:spPr/>
        <p:txBody>
          <a:bodyPr/>
          <a:lstStyle/>
          <a:p>
            <a:r>
              <a:rPr lang="en-US" dirty="0"/>
              <a:t>10U Philosophy</a:t>
            </a:r>
          </a:p>
        </p:txBody>
      </p:sp>
      <p:sp>
        <p:nvSpPr>
          <p:cNvPr id="8" name="Content Placeholder 7">
            <a:extLst>
              <a:ext uri="{FF2B5EF4-FFF2-40B4-BE49-F238E27FC236}">
                <a16:creationId xmlns:a16="http://schemas.microsoft.com/office/drawing/2014/main" id="{6D8F3F39-EB4E-C394-ACD8-1CD56C48DCC1}"/>
              </a:ext>
            </a:extLst>
          </p:cNvPr>
          <p:cNvSpPr>
            <a:spLocks noGrp="1"/>
          </p:cNvSpPr>
          <p:nvPr>
            <p:ph sz="quarter" idx="4"/>
          </p:nvPr>
        </p:nvSpPr>
        <p:spPr/>
        <p:txBody>
          <a:bodyPr>
            <a:normAutofit fontScale="62500" lnSpcReduction="20000"/>
          </a:bodyPr>
          <a:lstStyle/>
          <a:p>
            <a:r>
              <a:rPr lang="en-US" dirty="0"/>
              <a:t>The program’s primary focus is player development in nature. Girls will learn the game of fastpitch in a competitive environment. The full roster is batted for all games. Girls on average will play 3-4 different positions (or more) throughout the season. During league games, positions are fairly and liberally rotated and winning is second behind getting girls at bats and opportunities at different positions. Tournament games are typically more competitive, and coaches will play to win to enable playing more games in elimination brackets. The commitment to fastpitch is typically at a medium to high level and attendance is important relative to player development.</a:t>
            </a:r>
          </a:p>
          <a:p>
            <a:endParaRPr lang="en-US" dirty="0"/>
          </a:p>
        </p:txBody>
      </p:sp>
      <p:pic>
        <p:nvPicPr>
          <p:cNvPr id="9" name="Picture 8">
            <a:extLst>
              <a:ext uri="{FF2B5EF4-FFF2-40B4-BE49-F238E27FC236}">
                <a16:creationId xmlns:a16="http://schemas.microsoft.com/office/drawing/2014/main" id="{00000000-0008-0000-0000-000002000000}"/>
              </a:ext>
            </a:extLst>
          </p:cNvPr>
          <p:cNvPicPr>
            <a:picLocks noChangeAspect="1"/>
          </p:cNvPicPr>
          <p:nvPr/>
        </p:nvPicPr>
        <p:blipFill>
          <a:blip r:embed="rId2"/>
          <a:stretch>
            <a:fillRect/>
          </a:stretch>
        </p:blipFill>
        <p:spPr>
          <a:xfrm>
            <a:off x="7523740" y="401633"/>
            <a:ext cx="4289570" cy="930285"/>
          </a:xfrm>
          <a:prstGeom prst="rect">
            <a:avLst/>
          </a:prstGeom>
        </p:spPr>
      </p:pic>
    </p:spTree>
    <p:extLst>
      <p:ext uri="{BB962C8B-B14F-4D97-AF65-F5344CB8AC3E}">
        <p14:creationId xmlns:p14="http://schemas.microsoft.com/office/powerpoint/2010/main" val="467253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0FC185-6550-D070-D3D3-F8D9884EAF2E}"/>
              </a:ext>
            </a:extLst>
          </p:cNvPr>
          <p:cNvSpPr>
            <a:spLocks noGrp="1"/>
          </p:cNvSpPr>
          <p:nvPr>
            <p:ph type="title"/>
          </p:nvPr>
        </p:nvSpPr>
        <p:spPr/>
        <p:txBody>
          <a:bodyPr/>
          <a:lstStyle/>
          <a:p>
            <a:r>
              <a:rPr lang="en-US" dirty="0"/>
              <a:t>Baserunning</a:t>
            </a:r>
          </a:p>
        </p:txBody>
      </p:sp>
      <p:sp>
        <p:nvSpPr>
          <p:cNvPr id="6" name="Content Placeholder 5">
            <a:extLst>
              <a:ext uri="{FF2B5EF4-FFF2-40B4-BE49-F238E27FC236}">
                <a16:creationId xmlns:a16="http://schemas.microsoft.com/office/drawing/2014/main" id="{D33580B2-0247-6FE5-6005-F3741B8A208D}"/>
              </a:ext>
            </a:extLst>
          </p:cNvPr>
          <p:cNvSpPr>
            <a:spLocks noGrp="1"/>
          </p:cNvSpPr>
          <p:nvPr>
            <p:ph idx="1"/>
          </p:nvPr>
        </p:nvSpPr>
        <p:spPr/>
        <p:txBody>
          <a:bodyPr>
            <a:normAutofit fontScale="32500" lnSpcReduction="20000"/>
          </a:bodyPr>
          <a:lstStyle/>
          <a:p>
            <a:r>
              <a:rPr lang="en-US" b="1" dirty="0"/>
              <a:t>Home to First </a:t>
            </a:r>
            <a:endParaRPr lang="en-US" dirty="0"/>
          </a:p>
          <a:p>
            <a:r>
              <a:rPr lang="en-US" dirty="0"/>
              <a:t>There are four basic components in running from home to first: sneak a peek, run full speed through the base, look right, and break down. </a:t>
            </a:r>
          </a:p>
          <a:p>
            <a:pPr lvl="0"/>
            <a:r>
              <a:rPr lang="en-US" dirty="0"/>
              <a:t>Sneak a peek – The runner should not watch the ball as she runs to first. However, the runner should check to see where the ball is on her way. After the ball is hit, the runner should run full speed towards first base until she is 10-12 feet away from home plate. At that point, she should take a quick look to see where the ball was hit but should not slow down in the process. </a:t>
            </a:r>
          </a:p>
          <a:p>
            <a:pPr lvl="0"/>
            <a:r>
              <a:rPr lang="en-US" dirty="0"/>
              <a:t>Run Full Speed – The runner should run full speed toward first base. The runner should stay to the right of the foul line and run in a straight line towards the safety base.  As the runner is running towards first base, she should be listening for instruction from the first base coach. The first base coach will indicate whether the runner should overrun first base, make her turn towards second base, or continue on to second base. When overrunning first base, the runner should touch the front of the base with the foot that comes up first and should sprint through the base with a few additional steps before slowing down. </a:t>
            </a:r>
          </a:p>
          <a:p>
            <a:pPr lvl="0"/>
            <a:r>
              <a:rPr lang="en-US" dirty="0"/>
              <a:t>Look Right – As soon as the runner crosses first base, she should look to the right, turning her entire head in that direction. With her head turned to the right, she should look for the ball, searching for a possible overthrow and an opportunity to advance to the next base. </a:t>
            </a:r>
          </a:p>
          <a:p>
            <a:pPr lvl="0"/>
            <a:r>
              <a:rPr lang="en-US" dirty="0"/>
              <a:t>Breakdown – After crossing the base and taking one or two steps full speed, the runner should begin to brake by bending her knees and crouching slightly to lower her center of gravity. In the case of an overthrow, the runner can pivot and head to second base. If there is no overthrow, the runner should return to first base quickly with her eye on the ball and second base. She has the possibility of advancing if the defense forgets to cover second base or if the ball is overthrown. The runner should remain in foul territory if returning to first base. </a:t>
            </a:r>
          </a:p>
          <a:p>
            <a:r>
              <a:rPr lang="en-US" b="1" dirty="0"/>
              <a:t>Rounding a Base </a:t>
            </a:r>
            <a:endParaRPr lang="en-US" dirty="0"/>
          </a:p>
          <a:p>
            <a:r>
              <a:rPr lang="en-US" dirty="0"/>
              <a:t>The runner should round a base when she clearly will be safe and there is no play being made at that base. Rounding the base puts the runner in position to possibly advance to the next base. When rounding a base, the runner should lean toward the infield as she touches the inside corner of the bag with either foot. She should take 3-4 steps more and stop, crouching low with her feet apart to see if she can advance further or return to the previous bag. </a:t>
            </a:r>
          </a:p>
          <a:p>
            <a:r>
              <a:rPr lang="en-US" b="1" dirty="0"/>
              <a:t>Touching all the Bases </a:t>
            </a:r>
            <a:endParaRPr lang="en-US" dirty="0"/>
          </a:p>
          <a:p>
            <a:r>
              <a:rPr lang="en-US" dirty="0"/>
              <a:t>When a ball is hit to allow either the batter or a base runner to advance more than one base, the runner should run in a path that will allow her to advance around the base path as quickly as possible. The figure below shows the correct path the runner should take when touching all of the bases. The first base coach will provide instruction to the runner while she is traveling from home to second base. The third base coach will provide instruction to the runner while she is traveling from second base to home. </a:t>
            </a:r>
          </a:p>
          <a:p>
            <a:endParaRPr lang="en-US" dirty="0"/>
          </a:p>
        </p:txBody>
      </p:sp>
      <p:sp>
        <p:nvSpPr>
          <p:cNvPr id="7" name="Text Placeholder 6">
            <a:extLst>
              <a:ext uri="{FF2B5EF4-FFF2-40B4-BE49-F238E27FC236}">
                <a16:creationId xmlns:a16="http://schemas.microsoft.com/office/drawing/2014/main" id="{4ABDB64F-9E5D-B41B-16F0-C1B486A76DCD}"/>
              </a:ext>
            </a:extLst>
          </p:cNvPr>
          <p:cNvSpPr>
            <a:spLocks noGrp="1"/>
          </p:cNvSpPr>
          <p:nvPr>
            <p:ph type="body" sz="half" idx="2"/>
          </p:nvPr>
        </p:nvSpPr>
        <p:spPr/>
        <p:txBody>
          <a:bodyPr/>
          <a:lstStyle/>
          <a:p>
            <a:r>
              <a:rPr lang="en-US" b="1" dirty="0"/>
              <a:t>Overview</a:t>
            </a:r>
            <a:endParaRPr lang="en-US" dirty="0"/>
          </a:p>
          <a:p>
            <a:r>
              <a:rPr lang="en-US" dirty="0"/>
              <a:t>Having good speed does not make you a good base runner. A good base runner must also be aware of the count on the batter, the number of outs, the score and the inning, the coach’s signals, and the location of the defensive players. All runners must understand the mechanics of base running but they also must understand the different game situations that change the way they run the bases. </a:t>
            </a:r>
          </a:p>
          <a:p>
            <a:endParaRPr lang="en-US" dirty="0"/>
          </a:p>
        </p:txBody>
      </p:sp>
    </p:spTree>
    <p:extLst>
      <p:ext uri="{BB962C8B-B14F-4D97-AF65-F5344CB8AC3E}">
        <p14:creationId xmlns:p14="http://schemas.microsoft.com/office/powerpoint/2010/main" val="2452914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79375-CDE5-7510-C221-2D7E243A977D}"/>
              </a:ext>
            </a:extLst>
          </p:cNvPr>
          <p:cNvSpPr>
            <a:spLocks noGrp="1"/>
          </p:cNvSpPr>
          <p:nvPr>
            <p:ph type="title"/>
          </p:nvPr>
        </p:nvSpPr>
        <p:spPr/>
        <p:txBody>
          <a:bodyPr/>
          <a:lstStyle/>
          <a:p>
            <a:r>
              <a:rPr lang="en-US" dirty="0"/>
              <a:t>Baserunning continued</a:t>
            </a:r>
          </a:p>
        </p:txBody>
      </p:sp>
      <p:sp>
        <p:nvSpPr>
          <p:cNvPr id="3" name="Content Placeholder 2">
            <a:extLst>
              <a:ext uri="{FF2B5EF4-FFF2-40B4-BE49-F238E27FC236}">
                <a16:creationId xmlns:a16="http://schemas.microsoft.com/office/drawing/2014/main" id="{D5E28405-233D-66C6-908E-ED79F433CD4C}"/>
              </a:ext>
            </a:extLst>
          </p:cNvPr>
          <p:cNvSpPr>
            <a:spLocks noGrp="1"/>
          </p:cNvSpPr>
          <p:nvPr>
            <p:ph idx="1"/>
          </p:nvPr>
        </p:nvSpPr>
        <p:spPr/>
        <p:txBody>
          <a:bodyPr>
            <a:normAutofit fontScale="32500" lnSpcReduction="20000"/>
          </a:bodyPr>
          <a:lstStyle/>
          <a:p>
            <a:r>
              <a:rPr lang="en-US" b="1" dirty="0"/>
              <a:t>Tagging Up </a:t>
            </a:r>
            <a:endParaRPr lang="en-US" dirty="0"/>
          </a:p>
          <a:p>
            <a:r>
              <a:rPr lang="en-US" dirty="0"/>
              <a:t>With fewer than 2 outs, a runner may not advance on a fly ball until it is caught. However, a runner can tag up on a fly ball. To tag up, she should have one foot on the base, in a crouched position, ready to advance to the next base once the catch is made. A runner may tag up on a fly ball and fake advancing to the next base. This is called “drawing the throw” and is done when the ball is not hit deep enough to advance on a normal tag up. In this situation, the runner should tag up and sprint three to five steps only to stop. The runner should attempt to convince the fielder she is advancing to get the fielder to hurry the throw. If the fielder hurries the throw, there will be a higher likelihood it will be off-line allowing the runner to advance. If a good throw is made, the runner should return to the bag. </a:t>
            </a:r>
          </a:p>
          <a:p>
            <a:r>
              <a:rPr lang="en-US" b="1" dirty="0"/>
              <a:t>Leading</a:t>
            </a:r>
            <a:endParaRPr lang="en-US" dirty="0"/>
          </a:p>
          <a:p>
            <a:r>
              <a:rPr lang="en-US" dirty="0"/>
              <a:t>Unless prohibited by age level, the runner is allowed to leave the base as the ball leaves the pitcher’s hand. When leading, the runner should attempt to get 3-5 steps off the bag when the ball is pitched. This gives the runner a good head start in advancing to the next base in the case of a batted ball or a pass ball. When 3-5 steps off the bag, the runner should be facing the ball in a crouched position with feet wide apart. From this position, the runner is prepared to advance to the next base or quickly return to the previous base. </a:t>
            </a:r>
          </a:p>
          <a:p>
            <a:r>
              <a:rPr lang="en-US" b="1" dirty="0"/>
              <a:t>Stealing</a:t>
            </a:r>
            <a:endParaRPr lang="en-US" dirty="0"/>
          </a:p>
          <a:p>
            <a:r>
              <a:rPr lang="en-US" dirty="0"/>
              <a:t>Stealing is allowed in the older divisions. In these divisions, the runner can leave the bag as soon as the ball leaves the pitchers hand. Some keys to stealing bases are getting a good jump, running hard, and sliding to avoid the tag. </a:t>
            </a:r>
          </a:p>
          <a:p>
            <a:pPr lvl="0"/>
            <a:r>
              <a:rPr lang="en-US" dirty="0"/>
              <a:t>Getting a Good Jump – A perfectly timed jump is one in which the runner’s foot leaves the base just as the ball is leaving the pitcher’s hand. The runner will be called out if she leaves the bag early. </a:t>
            </a:r>
          </a:p>
          <a:p>
            <a:pPr lvl="0"/>
            <a:r>
              <a:rPr lang="en-US" dirty="0"/>
              <a:t>Running Hard – The runner should take 4-5 explosive steps towards the next base and then peek back at home plate while still running full speed. The reason for peeking back to home plate is to see if the ball was hit, where it was hit, if it was caught by the catcher, or if it was a pass ball. If the ball is hit on the ground, the runner should continue towards the next base, be prepared to make a good hard turn, and look for opportunities to go to the next base on the throw to first. If the ball is hit in the air in the infield, the runner should brake hard and head back towards the previous base. If the ball is hit in the air in the outfield and looks to be caught, the runner should brake hard and wait approximately halfway between the bases to see if the ball is caught. If caught, the runner should proceed back to the previous base. If not caught, the runner should continue to the next base and look for opportunities to advance further. If caught by the catcher, the runner should continue running hard into the next base and be prepared to slide if there is a throw. If the ball gets passed the catcher, the runner should continue towards the next base, be prepared to make a good hard turn, and look for opportunities to go to the next base if the catcher does not get to the ball quickly. </a:t>
            </a:r>
          </a:p>
          <a:p>
            <a:pPr lvl="0"/>
            <a:r>
              <a:rPr lang="en-US" dirty="0"/>
              <a:t>Slide to Avoid the Tag – The runner should slide when there is a throw even if the throw is going to be a little late. The runner does not want to risk overrunning the base and getting tagged out after a late throw. </a:t>
            </a:r>
          </a:p>
          <a:p>
            <a:endParaRPr lang="en-US" dirty="0"/>
          </a:p>
        </p:txBody>
      </p:sp>
      <p:pic>
        <p:nvPicPr>
          <p:cNvPr id="5" name="Picture 4">
            <a:extLst>
              <a:ext uri="{FF2B5EF4-FFF2-40B4-BE49-F238E27FC236}">
                <a16:creationId xmlns:a16="http://schemas.microsoft.com/office/drawing/2014/main" id="{7A6D17E1-A6CB-E559-EDFA-EA6479F95F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2025" y="2534444"/>
            <a:ext cx="3810000" cy="2857500"/>
          </a:xfrm>
          <a:prstGeom prst="rect">
            <a:avLst/>
          </a:prstGeom>
          <a:noFill/>
          <a:ln>
            <a:noFill/>
          </a:ln>
        </p:spPr>
      </p:pic>
    </p:spTree>
    <p:extLst>
      <p:ext uri="{BB962C8B-B14F-4D97-AF65-F5344CB8AC3E}">
        <p14:creationId xmlns:p14="http://schemas.microsoft.com/office/powerpoint/2010/main" val="847271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E20B25-9D27-5BF9-F5DF-96CB408B9A53}"/>
              </a:ext>
            </a:extLst>
          </p:cNvPr>
          <p:cNvSpPr>
            <a:spLocks noGrp="1"/>
          </p:cNvSpPr>
          <p:nvPr>
            <p:ph type="title"/>
          </p:nvPr>
        </p:nvSpPr>
        <p:spPr/>
        <p:txBody>
          <a:bodyPr/>
          <a:lstStyle/>
          <a:p>
            <a:r>
              <a:rPr lang="en-US" dirty="0"/>
              <a:t>Sliding</a:t>
            </a:r>
          </a:p>
        </p:txBody>
      </p:sp>
      <p:sp>
        <p:nvSpPr>
          <p:cNvPr id="6" name="Content Placeholder 5">
            <a:extLst>
              <a:ext uri="{FF2B5EF4-FFF2-40B4-BE49-F238E27FC236}">
                <a16:creationId xmlns:a16="http://schemas.microsoft.com/office/drawing/2014/main" id="{FDAD3A9A-ACDE-D902-4A1C-D920A7AF80D8}"/>
              </a:ext>
            </a:extLst>
          </p:cNvPr>
          <p:cNvSpPr>
            <a:spLocks noGrp="1"/>
          </p:cNvSpPr>
          <p:nvPr>
            <p:ph idx="1"/>
          </p:nvPr>
        </p:nvSpPr>
        <p:spPr/>
        <p:txBody>
          <a:bodyPr>
            <a:normAutofit fontScale="55000" lnSpcReduction="20000"/>
          </a:bodyPr>
          <a:lstStyle/>
          <a:p>
            <a:r>
              <a:rPr lang="en-US" b="1" dirty="0"/>
              <a:t>Sliding</a:t>
            </a:r>
            <a:endParaRPr lang="en-US" dirty="0"/>
          </a:p>
          <a:p>
            <a:r>
              <a:rPr lang="en-US" dirty="0"/>
              <a:t>Sliding should be taught to all divisions except T-Ball. There are three basic types of slides: the popup slide, the hook slide, and the head first slide. The hook slide and head first slide are more advanced and will not be addressed in this section. </a:t>
            </a:r>
          </a:p>
          <a:p>
            <a:r>
              <a:rPr lang="en-US" dirty="0"/>
              <a:t>The correct body position for the popup slide is as follows. The player should be in a sitting position leaning slightly to the left and backward. The right leg should be fully extended but the knee should not be locked. The left leg should be bent at the knee and folded under the right leg. The left ankle should be positioned under the knee of the right leg. Both arms should be raised up with the palms facing out. The head should be turned away from the direction of the throw. This protects the players face from poor throws and allows her to see overthrows giving her an opportunity to advance to the next base. </a:t>
            </a:r>
          </a:p>
          <a:p>
            <a:r>
              <a:rPr lang="en-US" dirty="0"/>
              <a:t>When sliding, the player should hit the ground prior to reaching the bag. She should slide into the bag with her right foot, using the bag and her left leg for leverage to pop up off the ground. </a:t>
            </a:r>
          </a:p>
          <a:p>
            <a:r>
              <a:rPr lang="en-US" dirty="0"/>
              <a:t>Watch for poor fundamentals that can lead to injury. It is important that these bad habits be broken early in the player’s development. Make sure the player begins her slide prior to reaching the bag. Starting the slide at the bag can lead to a leg or ankle injury, particularly if the bag is anchored down. Make sure the player is not sitting on the left ankle as she slides. This can lead to scrapes or other injuries to the knee. Make sure the players arms are up high. Players have a tendency to land on their hands as they begin their slide to break their fall. This can lead to hand or wrist injuries. </a:t>
            </a:r>
          </a:p>
          <a:p>
            <a:r>
              <a:rPr lang="en-US" dirty="0"/>
              <a:t>Many young players fear sliding because they think they are going to get hurt. For this reason, it is one of the most difficult skills for a coach to teach. Since sliding is so difficult to teach, plan on teaching it in segments across several practices. Do not attempt to teach sliding at full speed on day 1. See the Sliding Drills section for a recommended progression. </a:t>
            </a:r>
          </a:p>
          <a:p>
            <a:r>
              <a:rPr lang="en-US" dirty="0"/>
              <a:t> </a:t>
            </a:r>
          </a:p>
          <a:p>
            <a:endParaRPr lang="en-US" dirty="0"/>
          </a:p>
        </p:txBody>
      </p:sp>
    </p:spTree>
    <p:extLst>
      <p:ext uri="{BB962C8B-B14F-4D97-AF65-F5344CB8AC3E}">
        <p14:creationId xmlns:p14="http://schemas.microsoft.com/office/powerpoint/2010/main" val="1693024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1551B-3ADF-68A8-AA68-0D676015DA37}"/>
              </a:ext>
            </a:extLst>
          </p:cNvPr>
          <p:cNvSpPr>
            <a:spLocks noGrp="1"/>
          </p:cNvSpPr>
          <p:nvPr>
            <p:ph type="title"/>
          </p:nvPr>
        </p:nvSpPr>
        <p:spPr/>
        <p:txBody>
          <a:bodyPr/>
          <a:lstStyle/>
          <a:p>
            <a:r>
              <a:rPr lang="en-US" dirty="0"/>
              <a:t>Throwing fundamentals</a:t>
            </a:r>
          </a:p>
        </p:txBody>
      </p:sp>
      <p:sp>
        <p:nvSpPr>
          <p:cNvPr id="4" name="Content Placeholder 3">
            <a:extLst>
              <a:ext uri="{FF2B5EF4-FFF2-40B4-BE49-F238E27FC236}">
                <a16:creationId xmlns:a16="http://schemas.microsoft.com/office/drawing/2014/main" id="{73EAB9EB-0CFA-F783-AC5E-289EDDF17B7E}"/>
              </a:ext>
            </a:extLst>
          </p:cNvPr>
          <p:cNvSpPr>
            <a:spLocks noGrp="1"/>
          </p:cNvSpPr>
          <p:nvPr>
            <p:ph idx="1"/>
          </p:nvPr>
        </p:nvSpPr>
        <p:spPr/>
        <p:txBody>
          <a:bodyPr>
            <a:normAutofit fontScale="32500" lnSpcReduction="20000"/>
          </a:bodyPr>
          <a:lstStyle/>
          <a:p>
            <a:r>
              <a:rPr lang="en-US" b="1" dirty="0"/>
              <a:t>Grip</a:t>
            </a:r>
            <a:endParaRPr lang="en-US" dirty="0"/>
          </a:p>
          <a:p>
            <a:r>
              <a:rPr lang="en-US" dirty="0"/>
              <a:t>The player should hold the ball in the fingers and should not press the ball against the palm of the hand. The player should spread the three middle fingers on one side of the ball with the pads of the fingertips on a seam. The player’s little finger should fit comfortably along side the ball for stability. Her thumb should take a position on the ball that is opposite the three middle fingers. The grip pressure should be different for an infielder and outfielder. The grip of an infielder should be slightly firmer than the grip of an outfielder. If held with proper tension, the ball can be easily pulled out of the outfielder’s hand. Mild resistance should be felt when attempting to pull the ball out of the infielder’s hand. </a:t>
            </a:r>
          </a:p>
          <a:p>
            <a:r>
              <a:rPr lang="en-US" b="1" dirty="0"/>
              <a:t>Full Overhand Throw </a:t>
            </a:r>
            <a:endParaRPr lang="en-US" dirty="0"/>
          </a:p>
          <a:p>
            <a:r>
              <a:rPr lang="en-US" dirty="0"/>
              <a:t>The overhand throw consists of the windup, the throw, and the follow-through. </a:t>
            </a:r>
          </a:p>
          <a:p>
            <a:r>
              <a:rPr lang="en-US" dirty="0"/>
              <a:t>The Windup – The windup is designed to put the body in the best position to throw the ball. The windup starts with the player facing the intended target with both hands together and chest high. The right handed player should shift her weight onto her left foot and step toward the target with her right leg. As she steps, she should point her right foot outward so she can rotate her body to the right with her left side facing the target. As the player’s body rotates to the right, her hands should separate and move in opposite directions. The glove should point at the target with the arm extended. The throwing hand should traverse a downward arc past the right hip and to a position behind the body and above the shoulder with the elbow bent at a 90-degree angle. At this point, the ball should be facing opposite the target. As the hands separate to these positions, the left leg should be lifted off the ground with the knee bent slightly. </a:t>
            </a:r>
          </a:p>
          <a:p>
            <a:r>
              <a:rPr lang="en-US" dirty="0"/>
              <a:t>The Throw – The throw begins from the ending windup position. The player should begin with all of her weight on her right leg while the left leg is up in the air with the knee bent in preparation to step. As she steps towards the target with her left leg, the shoulders and trunk should rotate around to the left, simultaneously bringing the throwing shoulder forward while the glove hand drops to a position along the left hip, with the elbow bent. The right elbow should lead the throwing arm forward with the upper arm perpendicular to the ground and the hand behind and slightly under the ball so the wrist is cocked. The player’s weight should be transferred onto the front foot. The player’s hand and wrist should snap through the ball to complete the throwing phase. </a:t>
            </a:r>
          </a:p>
          <a:p>
            <a:r>
              <a:rPr lang="en-US" dirty="0"/>
              <a:t>Follow-Through – After the player releases the ball, her weight should be forward and on her left foot. The throwing arm should become relaxed and the hand should continue a path across the front of the body, ending at the opposite hip. The player should bend forward at the waist and should slightly bend the left knee. The right foot should come up off the ground and the right leg should bend slightly. Upon completion of the throw, the player should momentarily remain balanced on the front leg before stepping down with the right leg to fully ground her body. </a:t>
            </a:r>
          </a:p>
          <a:p>
            <a:endParaRPr lang="en-US" dirty="0"/>
          </a:p>
        </p:txBody>
      </p:sp>
      <p:sp>
        <p:nvSpPr>
          <p:cNvPr id="5" name="Text Placeholder 4">
            <a:extLst>
              <a:ext uri="{FF2B5EF4-FFF2-40B4-BE49-F238E27FC236}">
                <a16:creationId xmlns:a16="http://schemas.microsoft.com/office/drawing/2014/main" id="{FB81C373-464B-FF15-1A25-1A1BC6573C42}"/>
              </a:ext>
            </a:extLst>
          </p:cNvPr>
          <p:cNvSpPr>
            <a:spLocks noGrp="1"/>
          </p:cNvSpPr>
          <p:nvPr>
            <p:ph type="body" sz="half" idx="2"/>
          </p:nvPr>
        </p:nvSpPr>
        <p:spPr/>
        <p:txBody>
          <a:bodyPr/>
          <a:lstStyle/>
          <a:p>
            <a:r>
              <a:rPr lang="en-US" b="1" dirty="0"/>
              <a:t>Overview</a:t>
            </a:r>
            <a:endParaRPr lang="en-US" dirty="0"/>
          </a:p>
          <a:p>
            <a:r>
              <a:rPr lang="en-US" dirty="0"/>
              <a:t>There are a number of different ways to throw. They all fall into two main categories; overhand throw and underhand throw. The overhand throw has a couple of variations; the full overhand throw, the quick snap throw and the side arm throw. The quick snap throw and the side arm throw are generally used by infielders where there is little time and the throwing distance is short. Underhand throws that consist of short tosses and flips are also used by infielders when quick plays are needed and the intended target is a short distance away (usually less than 12 feet). </a:t>
            </a:r>
          </a:p>
          <a:p>
            <a:endParaRPr lang="en-US" dirty="0"/>
          </a:p>
        </p:txBody>
      </p:sp>
    </p:spTree>
    <p:extLst>
      <p:ext uri="{BB962C8B-B14F-4D97-AF65-F5344CB8AC3E}">
        <p14:creationId xmlns:p14="http://schemas.microsoft.com/office/powerpoint/2010/main" val="317450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E193F-FB7D-39E1-293B-EB41713D2B97}"/>
              </a:ext>
            </a:extLst>
          </p:cNvPr>
          <p:cNvSpPr>
            <a:spLocks noGrp="1"/>
          </p:cNvSpPr>
          <p:nvPr>
            <p:ph type="title"/>
          </p:nvPr>
        </p:nvSpPr>
        <p:spPr/>
        <p:txBody>
          <a:bodyPr/>
          <a:lstStyle/>
          <a:p>
            <a:r>
              <a:rPr lang="en-US" dirty="0"/>
              <a:t>Throwing continued</a:t>
            </a:r>
          </a:p>
        </p:txBody>
      </p:sp>
      <p:sp>
        <p:nvSpPr>
          <p:cNvPr id="3" name="Content Placeholder 2">
            <a:extLst>
              <a:ext uri="{FF2B5EF4-FFF2-40B4-BE49-F238E27FC236}">
                <a16:creationId xmlns:a16="http://schemas.microsoft.com/office/drawing/2014/main" id="{169CF80E-D13B-A277-09D7-D74EE501E59A}"/>
              </a:ext>
            </a:extLst>
          </p:cNvPr>
          <p:cNvSpPr>
            <a:spLocks noGrp="1"/>
          </p:cNvSpPr>
          <p:nvPr>
            <p:ph idx="1"/>
          </p:nvPr>
        </p:nvSpPr>
        <p:spPr/>
        <p:txBody>
          <a:bodyPr>
            <a:normAutofit fontScale="32500" lnSpcReduction="20000"/>
          </a:bodyPr>
          <a:lstStyle/>
          <a:p>
            <a:r>
              <a:rPr lang="en-US" b="1" dirty="0"/>
              <a:t>Quick Snap Throw </a:t>
            </a:r>
            <a:endParaRPr lang="en-US" dirty="0"/>
          </a:p>
          <a:p>
            <a:r>
              <a:rPr lang="en-US" dirty="0"/>
              <a:t>The quick snap throw is executed with the elbow, forearm, wrist, and fingers of the throwing hand. The player should stand facing the target with her hands together at chest level and her feet approximately hip-width apart. The throw should begin by shifting the weight onto the right foot while stepping with the left foot toward the target. Simultaneously, the player’s hands should separate and the glove arm should extend with the glove pointing at the target. The right hand should be taken up over the shoulder with the arm bent at a 90 degree angle allowing the elbow to face out (upper arm parallel to the ground) and placing the ball at a position even with the right ear. The player should make the throw with the right elbow leading the arm forward, followed by a pronounced snap of the wrist and roll of the fingers forward under the ball. The player’s glove hand should drop to a comfortable position at the left hip with the elbow bent. </a:t>
            </a:r>
          </a:p>
          <a:p>
            <a:r>
              <a:rPr lang="en-US" b="1" dirty="0"/>
              <a:t>Side Arm Throw </a:t>
            </a:r>
            <a:endParaRPr lang="en-US" dirty="0"/>
          </a:p>
          <a:p>
            <a:r>
              <a:rPr lang="en-US" dirty="0"/>
              <a:t>The side arm throw is executed by an infielder in her fielding position. The key is to get the infielder to stay low to the ground. After fielding the ground ball, the player should keep her knees and waist bent and should rotate her trunk around to the right, taking both hands back to her throwing shoulder. Her right elbow should be bent and extended out to the rear. The upper arm should be parallel to the ground. She then should step with her left foot toward the target and should pull her glove are out, pointing the glove at the target. The elbow should lead the arm forward to begin the throw. The glove arm should bend and should tuck the glove near the left hip and she should snap the wrist to complete the throw. </a:t>
            </a:r>
          </a:p>
          <a:p>
            <a:r>
              <a:rPr lang="en-US" b="1" dirty="0"/>
              <a:t>Underhand Throw</a:t>
            </a:r>
            <a:endParaRPr lang="en-US" dirty="0"/>
          </a:p>
          <a:p>
            <a:r>
              <a:rPr lang="en-US" dirty="0"/>
              <a:t>The underhand toss is usually made from the fielding position. The key to the underhand toss is to stay low to the ground with knees and waist bent. With the ball in the right hand, the player should keep the arm straight and should swing the arm back in a pendulum motion taking care not to bring the arm above waist level. At this point, the player’s hand should be behind the ball. The player should step toward the target with her left foot and should swing her right arm forward, pushing the ball toward the target. The player should not snap the wrist or bend the fingers. The player should toss the ball at the waist level of the receiver. </a:t>
            </a:r>
          </a:p>
          <a:p>
            <a:r>
              <a:rPr lang="en-US" b="1" dirty="0"/>
              <a:t>Backhand Toss </a:t>
            </a:r>
            <a:endParaRPr lang="en-US" dirty="0"/>
          </a:p>
          <a:p>
            <a:r>
              <a:rPr lang="en-US" dirty="0"/>
              <a:t>The backhand toss is also made from the fielding position. The player should keep low to the ground and should field the ball with two hands. While gripping the ball, she should rotate her throwing hand around to a position inside the ball. She should then step toward the target with her right foot and leads with a bent right elbow. Her wrist and forearm should remain stiff as she pushes the ball toward the target with her fingers. She should be careful not to flip the wrist or bend her fingers. The ball should be flipped at the waist level to the receiver. </a:t>
            </a:r>
          </a:p>
          <a:p>
            <a:r>
              <a:rPr lang="en-US" dirty="0"/>
              <a:t> </a:t>
            </a:r>
          </a:p>
          <a:p>
            <a:endParaRPr lang="en-US" dirty="0"/>
          </a:p>
        </p:txBody>
      </p:sp>
      <p:sp>
        <p:nvSpPr>
          <p:cNvPr id="4" name="Text Placeholder 3">
            <a:extLst>
              <a:ext uri="{FF2B5EF4-FFF2-40B4-BE49-F238E27FC236}">
                <a16:creationId xmlns:a16="http://schemas.microsoft.com/office/drawing/2014/main" id="{46B488B7-5B18-B888-1D43-EC77ADC32205}"/>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3062132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53DF58-8869-4537-BAE8-A804563BC2EE}"/>
              </a:ext>
            </a:extLst>
          </p:cNvPr>
          <p:cNvSpPr>
            <a:spLocks noGrp="1"/>
          </p:cNvSpPr>
          <p:nvPr>
            <p:ph type="title"/>
          </p:nvPr>
        </p:nvSpPr>
        <p:spPr/>
        <p:txBody>
          <a:bodyPr/>
          <a:lstStyle/>
          <a:p>
            <a:r>
              <a:rPr lang="en-US" dirty="0"/>
              <a:t>Throwing Drills</a:t>
            </a:r>
          </a:p>
        </p:txBody>
      </p:sp>
      <p:sp>
        <p:nvSpPr>
          <p:cNvPr id="6" name="Content Placeholder 5">
            <a:extLst>
              <a:ext uri="{FF2B5EF4-FFF2-40B4-BE49-F238E27FC236}">
                <a16:creationId xmlns:a16="http://schemas.microsoft.com/office/drawing/2014/main" id="{DCC94F1C-96C0-D76B-FA08-1E4EA51C0B7B}"/>
              </a:ext>
            </a:extLst>
          </p:cNvPr>
          <p:cNvSpPr>
            <a:spLocks noGrp="1"/>
          </p:cNvSpPr>
          <p:nvPr>
            <p:ph idx="1"/>
          </p:nvPr>
        </p:nvSpPr>
        <p:spPr/>
        <p:txBody>
          <a:bodyPr>
            <a:normAutofit fontScale="32500" lnSpcReduction="20000"/>
          </a:bodyPr>
          <a:lstStyle/>
          <a:p>
            <a:r>
              <a:rPr lang="en-US" b="1" dirty="0"/>
              <a:t>Wrist Snap </a:t>
            </a:r>
            <a:endParaRPr lang="en-US" dirty="0"/>
          </a:p>
          <a:p>
            <a:r>
              <a:rPr lang="en-US" dirty="0"/>
              <a:t>Benefits – The Wrist Snap drill helps develop wrist strength while working on proper throwing mechanics. </a:t>
            </a:r>
          </a:p>
          <a:p>
            <a:r>
              <a:rPr lang="en-US" dirty="0"/>
              <a:t>Directions – The players should pair up and kneel with both knees on ground 15 feet apart. The players should support the throwing elbow with glove and, using only wrist action, should throw to each other for desired period.</a:t>
            </a:r>
          </a:p>
          <a:p>
            <a:r>
              <a:rPr lang="en-US" b="1" dirty="0"/>
              <a:t>Quick Snap Throws </a:t>
            </a:r>
            <a:endParaRPr lang="en-US" dirty="0"/>
          </a:p>
          <a:p>
            <a:r>
              <a:rPr lang="en-US" dirty="0"/>
              <a:t>Benefits – The Quick Snap Throws drill helps build arm strength while working on proper throwing mechanics. </a:t>
            </a:r>
          </a:p>
          <a:p>
            <a:r>
              <a:rPr lang="en-US" dirty="0"/>
              <a:t>Directions – The players should pair up and kneel 15 feet apart. Right handed players should kneel on their right knee with left leg out front. The players should point glove hand to target and position throwing hand in quick snap starting position. The players should use forearm, wrist, and fingers to snap the ball to partner. </a:t>
            </a:r>
          </a:p>
          <a:p>
            <a:r>
              <a:rPr lang="en-US" b="1" dirty="0"/>
              <a:t>One Knee Throwing </a:t>
            </a:r>
            <a:endParaRPr lang="en-US" dirty="0"/>
          </a:p>
          <a:p>
            <a:r>
              <a:rPr lang="en-US" dirty="0"/>
              <a:t>Benefits – The One Knee Throwing drill helps build arm strength while working on proper throwing mechanics. </a:t>
            </a:r>
          </a:p>
          <a:p>
            <a:r>
              <a:rPr lang="en-US" dirty="0"/>
              <a:t>Directions – The players should pair up and kneel on ground 30 feet apart. Right handed players should kneel on their right knee with left leg out front. Players should throw to each other for the desired time period and then should move another 15 feet apart. Emphasis should be put on the proper shoulder turn, hip turn, and follow through. The players should continue moving apart and throwing for desired period of time and distance apart. </a:t>
            </a:r>
          </a:p>
          <a:p>
            <a:r>
              <a:rPr lang="en-US" b="1" dirty="0"/>
              <a:t>No Stride Throwing</a:t>
            </a:r>
            <a:endParaRPr lang="en-US" dirty="0"/>
          </a:p>
          <a:p>
            <a:r>
              <a:rPr lang="en-US" dirty="0"/>
              <a:t>Benefits – The No Stride Throwing drill helps build arm strength while working on proper throwing mechanics. </a:t>
            </a:r>
          </a:p>
          <a:p>
            <a:r>
              <a:rPr lang="en-US" dirty="0"/>
              <a:t>Directions – The players should pair up and stand sideways facing each other at a 90° angle and 30 feet apart. Players throw to each other using only shoulder and hip turn – no stride. Players throw to each other for desired period and then move another 15 feet apart. Continue moving apart and throwing for desired period of time and distance apart. </a:t>
            </a:r>
          </a:p>
          <a:p>
            <a:r>
              <a:rPr lang="en-US" b="1" dirty="0"/>
              <a:t>Quick Toss </a:t>
            </a:r>
            <a:endParaRPr lang="en-US" dirty="0"/>
          </a:p>
          <a:p>
            <a:r>
              <a:rPr lang="en-US" dirty="0"/>
              <a:t>Benefits – The Quick Toss drill improves a player’s ability to throw quickly and accurately after moving forward to make a catch. </a:t>
            </a:r>
          </a:p>
          <a:p>
            <a:r>
              <a:rPr lang="en-US" dirty="0"/>
              <a:t>Directions – The players should pair up and throw to each other. The players should be moving forward and through the ball when they catch it and should be in position to throw quickly to their partner. Emphasis should be on catching the ball with stride foot forward so a quick throw can be made. Players should back up quickly after each throw so that proper distance can be maintained between them. Players should move apart in 10 foot increments after an appropriate number of throws are made. Players can also throw grounders to each other.  </a:t>
            </a:r>
          </a:p>
          <a:p>
            <a:endParaRPr lang="en-US" dirty="0"/>
          </a:p>
        </p:txBody>
      </p:sp>
    </p:spTree>
    <p:extLst>
      <p:ext uri="{BB962C8B-B14F-4D97-AF65-F5344CB8AC3E}">
        <p14:creationId xmlns:p14="http://schemas.microsoft.com/office/powerpoint/2010/main" val="3650684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2B3EF-BDF7-F9C6-6769-43D064A754B3}"/>
              </a:ext>
            </a:extLst>
          </p:cNvPr>
          <p:cNvSpPr>
            <a:spLocks noGrp="1"/>
          </p:cNvSpPr>
          <p:nvPr>
            <p:ph type="title"/>
          </p:nvPr>
        </p:nvSpPr>
        <p:spPr/>
        <p:txBody>
          <a:bodyPr/>
          <a:lstStyle/>
          <a:p>
            <a:r>
              <a:rPr lang="en-US" dirty="0"/>
              <a:t>Throwing Drills continued</a:t>
            </a:r>
          </a:p>
        </p:txBody>
      </p:sp>
      <p:sp>
        <p:nvSpPr>
          <p:cNvPr id="3" name="Content Placeholder 2">
            <a:extLst>
              <a:ext uri="{FF2B5EF4-FFF2-40B4-BE49-F238E27FC236}">
                <a16:creationId xmlns:a16="http://schemas.microsoft.com/office/drawing/2014/main" id="{ADF73A33-05B3-D1F8-81D4-91EBAE3263A3}"/>
              </a:ext>
            </a:extLst>
          </p:cNvPr>
          <p:cNvSpPr>
            <a:spLocks noGrp="1"/>
          </p:cNvSpPr>
          <p:nvPr>
            <p:ph idx="1"/>
          </p:nvPr>
        </p:nvSpPr>
        <p:spPr/>
        <p:txBody>
          <a:bodyPr>
            <a:normAutofit fontScale="25000" lnSpcReduction="20000"/>
          </a:bodyPr>
          <a:lstStyle/>
          <a:p>
            <a:r>
              <a:rPr lang="en-US" b="1" dirty="0"/>
              <a:t>Throwing on the Run </a:t>
            </a:r>
            <a:endParaRPr lang="en-US" dirty="0"/>
          </a:p>
          <a:p>
            <a:r>
              <a:rPr lang="en-US" dirty="0"/>
              <a:t>Benefits – The Throwing on the Run drill helps improve throwing accuracy of players throwing on the run, as occurs frequently during rundown situations. </a:t>
            </a:r>
          </a:p>
          <a:p>
            <a:r>
              <a:rPr lang="en-US" dirty="0"/>
              <a:t>Directions – Form two lines about 60 feet apart. The first player from line 1 should run toward first player in line 2 while holding her arm up. At the midpoint between lines, she should throw the ball to the receiver in line 2 and should run to the end of the line 2. The player receiving the ball should put a tag on the “runner” as she passes and then should run toward first player in line 1. At midpoint between lines, she should throw the ball to the receiver and should run to the end of line 1. The drill should continue until everyone has performed at least four throws. This drill helps players overcome tendency to throw high in this situation. </a:t>
            </a:r>
          </a:p>
          <a:p>
            <a:r>
              <a:rPr lang="en-US" b="1" dirty="0"/>
              <a:t>Circle</a:t>
            </a:r>
            <a:endParaRPr lang="en-US" dirty="0"/>
          </a:p>
          <a:p>
            <a:r>
              <a:rPr lang="en-US" dirty="0"/>
              <a:t>Benefits – The Circle drill is used to practice underhand throws. </a:t>
            </a:r>
          </a:p>
          <a:p>
            <a:r>
              <a:rPr lang="en-US" dirty="0"/>
              <a:t>Directions – Position the players in a circle with a single player in the middle. A player on the circle should start the drill by making an underhand throw to the player in the middle and then she should follow her throw to the middle of the circle. The player in the middle should throw underhand to next player (clockwise) on the circle and should follow her throw. The player receiving the ball should throw underhand to new player in the middle who should throw underhand to the next player on the circle. To speed up the drill, two balls at opposite ends of the circle can be used with two players in the middle.  </a:t>
            </a:r>
          </a:p>
          <a:p>
            <a:r>
              <a:rPr lang="en-US" b="1" dirty="0"/>
              <a:t>Relay</a:t>
            </a:r>
            <a:endParaRPr lang="en-US" dirty="0"/>
          </a:p>
          <a:p>
            <a:r>
              <a:rPr lang="en-US" dirty="0"/>
              <a:t>Benefits – The Relay drill improves skills for fielding and throwing the relay. </a:t>
            </a:r>
          </a:p>
          <a:p>
            <a:r>
              <a:rPr lang="en-US" dirty="0"/>
              <a:t>Directions – Three or more players should be spaced up to 50 feet apart from each other. The players should make relay throws to each other being sure to turn towards the glove side as they throw to the next player in line. The ball should be moved up and down the line of players. This drill can be turned into a competition by setting up two or more lines next to each other to determine which team can perform the drill the fastest.   </a:t>
            </a:r>
          </a:p>
          <a:p>
            <a:r>
              <a:rPr lang="en-US" b="1" dirty="0"/>
              <a:t>Around the Horn</a:t>
            </a:r>
            <a:endParaRPr lang="en-US" dirty="0"/>
          </a:p>
          <a:p>
            <a:r>
              <a:rPr lang="en-US" dirty="0"/>
              <a:t>Benefits – The Around the Horn improves arm strength and accuracy of infielders. </a:t>
            </a:r>
          </a:p>
          <a:p>
            <a:r>
              <a:rPr lang="en-US" dirty="0"/>
              <a:t>Directions – Position players at their bases with both shortstop and second baseman at 2B. The catcher should throw to the third baseman to initiate the drill. The third baseman should throw to the second baseman covering 2B. The second baseman should throw to first baseman who throws to catcher. The drill should then be repeated in the opposite direction with the first baseman throwing to the shortstop covering 2B. Each player should apply a tag to “runner” before throwing to next player. </a:t>
            </a:r>
          </a:p>
          <a:p>
            <a:r>
              <a:rPr lang="en-US" b="1" dirty="0"/>
              <a:t>Square Throwing </a:t>
            </a:r>
            <a:endParaRPr lang="en-US" dirty="0"/>
          </a:p>
          <a:p>
            <a:r>
              <a:rPr lang="en-US" dirty="0"/>
              <a:t>Benefits – The Square Throwing drill improves skills associated with catching a ball and positioning feet and body quickly to make a throw. </a:t>
            </a:r>
          </a:p>
          <a:p>
            <a:r>
              <a:rPr lang="en-US" dirty="0"/>
              <a:t>Directions – Position four players in the corners of a square. The length of each side of the square should be 40-60 feet. Player 1 should start the drill by throwing a ball to player 2 in the adjacent corner in a clockwise fashion. Player 2 should catch the ball and should turn and throw to player 3 in the next adjacent corner. Player 3 should catch and throw to player 1. The ball should be thrown around the square five times in the clockwise direction and five times in the counter clockwise direction. The drill should be performed quickly. The coach should make sure the players are using the proper footwork and throwing mechanics when turning to throw to the next player. </a:t>
            </a:r>
          </a:p>
          <a:p>
            <a:pPr marL="0" indent="0">
              <a:buNone/>
            </a:pPr>
            <a:endParaRPr lang="en-US" dirty="0"/>
          </a:p>
        </p:txBody>
      </p:sp>
    </p:spTree>
    <p:extLst>
      <p:ext uri="{BB962C8B-B14F-4D97-AF65-F5344CB8AC3E}">
        <p14:creationId xmlns:p14="http://schemas.microsoft.com/office/powerpoint/2010/main" val="1266167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F27C9-A1D0-F9E4-DD42-242F1623F896}"/>
              </a:ext>
            </a:extLst>
          </p:cNvPr>
          <p:cNvSpPr>
            <a:spLocks noGrp="1"/>
          </p:cNvSpPr>
          <p:nvPr>
            <p:ph type="title"/>
          </p:nvPr>
        </p:nvSpPr>
        <p:spPr/>
        <p:txBody>
          <a:bodyPr/>
          <a:lstStyle/>
          <a:p>
            <a:r>
              <a:rPr lang="en-US" dirty="0"/>
              <a:t>Fielding Fundamentals</a:t>
            </a:r>
          </a:p>
        </p:txBody>
      </p:sp>
      <p:sp>
        <p:nvSpPr>
          <p:cNvPr id="3" name="Content Placeholder 2">
            <a:extLst>
              <a:ext uri="{FF2B5EF4-FFF2-40B4-BE49-F238E27FC236}">
                <a16:creationId xmlns:a16="http://schemas.microsoft.com/office/drawing/2014/main" id="{21BEB40D-B36D-BC92-D328-CDA2802065B5}"/>
              </a:ext>
            </a:extLst>
          </p:cNvPr>
          <p:cNvSpPr>
            <a:spLocks noGrp="1"/>
          </p:cNvSpPr>
          <p:nvPr>
            <p:ph idx="1"/>
          </p:nvPr>
        </p:nvSpPr>
        <p:spPr/>
        <p:txBody>
          <a:bodyPr>
            <a:normAutofit fontScale="32500" lnSpcReduction="20000"/>
          </a:bodyPr>
          <a:lstStyle/>
          <a:p>
            <a:r>
              <a:rPr lang="en-US" b="1" dirty="0"/>
              <a:t>Fielding Ground Balls in the Infield</a:t>
            </a:r>
            <a:endParaRPr lang="en-US" dirty="0"/>
          </a:p>
          <a:p>
            <a:r>
              <a:rPr lang="en-US" dirty="0"/>
              <a:t>Ready Position – The infield ready position consists of keeping the body low with the feet apart so the player can move quickly in any direction. The feet should be wider than hip-width and the knees should be bent. The player should have the feeling of sitting slightly, and her hands should be close to the ground. Her head should be up and her eyes should be focused on the ball. </a:t>
            </a:r>
          </a:p>
          <a:p>
            <a:r>
              <a:rPr lang="en-US" dirty="0"/>
              <a:t>Moving to the Ball – The ball is rarely hit in a location where the fielder does not have to move. If the ball is hit slowly, she should charge the ball. If the ball is hit to either side of her, she should either shuffle to the ball or use a cross over step to get to the ball. Players should make every attempt to field the ball on the midline of the body using two hands. If unable to get the body in front of the ball, the forehand catch or the backhand catch should be used. </a:t>
            </a:r>
          </a:p>
          <a:p>
            <a:pPr lvl="0"/>
            <a:r>
              <a:rPr lang="en-US" dirty="0"/>
              <a:t>If the ball is hit directly at the player, the player’s feet should be slightly staggered with the glove side foot slightly in front of the throwing side foot. Her feet should be apart and she should watch the ball all the way into the glove. The glove hand should be open with the fingers pointing toward the ground. The throwing hand should be positioned over top of the glove with the fingers pointing upward, the palm open and facing the direction from which the ball is coming. As soon as the ball moves into the glove, it should be secured with the throwing hand. </a:t>
            </a:r>
          </a:p>
          <a:p>
            <a:pPr lvl="0"/>
            <a:r>
              <a:rPr lang="en-US" dirty="0"/>
              <a:t>Backhand Play – If the ball is hit to far to the player’s throwing hand side to enable the player to get in front of the ball, she should use the backhand technique. From the ready position, she should take a cross over step with the foot on the opposite side of the ball. The waist should remain bent while quickly moving to intercept the ball. The player should reach out to the ball and field it just off her glove side foot. She should take one more step with her throwing side foot and plant it firmly to stop her momentum in that direction. She should then step toward the target with her glove side foot and begin the throwing motion. </a:t>
            </a:r>
          </a:p>
          <a:p>
            <a:pPr lvl="0"/>
            <a:r>
              <a:rPr lang="en-US" dirty="0"/>
              <a:t>Forehand Play – If the ball is hit to far to the player’s glove hand side to enable the player to get in front of the ball, she should use the forehand technique. From the ready position, she should take a cross over step to her glove side and remain bent at the waist while quickly moving to intercept the ball. The player should reach out to the ball with her glove hand to field the ball and then position her body for the throw. </a:t>
            </a:r>
          </a:p>
          <a:p>
            <a:r>
              <a:rPr lang="en-US" dirty="0"/>
              <a:t>Preparing to Throw – In one smooth motion, the player should bring the ball up across her body with two hands and back past the shoulder to throw. As the hands reach the throwing shoulder, the player should separate the ball from the glove hand and the glove hand should be moved to point to the target. The player should continue moving her throwing hand back past the shoulder and into position to make the throw. She should take as few steps as necessary to get into position to throw. </a:t>
            </a:r>
          </a:p>
          <a:p>
            <a:endParaRPr lang="en-US" dirty="0"/>
          </a:p>
        </p:txBody>
      </p:sp>
      <p:sp>
        <p:nvSpPr>
          <p:cNvPr id="4" name="Text Placeholder 3">
            <a:extLst>
              <a:ext uri="{FF2B5EF4-FFF2-40B4-BE49-F238E27FC236}">
                <a16:creationId xmlns:a16="http://schemas.microsoft.com/office/drawing/2014/main" id="{330740AD-9ED7-CC17-F7C9-1834B04F8079}"/>
              </a:ext>
            </a:extLst>
          </p:cNvPr>
          <p:cNvSpPr>
            <a:spLocks noGrp="1"/>
          </p:cNvSpPr>
          <p:nvPr>
            <p:ph type="body" sz="half" idx="2"/>
          </p:nvPr>
        </p:nvSpPr>
        <p:spPr/>
        <p:txBody>
          <a:bodyPr>
            <a:normAutofit fontScale="85000" lnSpcReduction="20000"/>
          </a:bodyPr>
          <a:lstStyle/>
          <a:p>
            <a:r>
              <a:rPr lang="en-US" b="1" dirty="0"/>
              <a:t>Catching a Ball </a:t>
            </a:r>
            <a:endParaRPr lang="en-US" dirty="0"/>
          </a:p>
          <a:p>
            <a:r>
              <a:rPr lang="en-US" dirty="0"/>
              <a:t>Players should receive the ball on the midline of the body using two hands to make the catch whenever possible. This reduces the chances of missing the ball and positions the throwing hand to throw more quickly. However, it is sometimes impossible to catch the ball the midline using two hands. In these instances, the player should use the forehand catch or the backhand catch. The forehand catch allows the player to reach for the ball on the on the glove side of the body and the backhand catch allows the player to reach for the ball on the throwing side of the body. </a:t>
            </a:r>
          </a:p>
          <a:p>
            <a:r>
              <a:rPr lang="en-US" b="1" dirty="0"/>
              <a:t>Glove Positioning </a:t>
            </a:r>
            <a:endParaRPr lang="en-US" dirty="0"/>
          </a:p>
          <a:p>
            <a:r>
              <a:rPr lang="en-US" dirty="0"/>
              <a:t>The glove should be positioned differently depending on where the ball is in relation to the body. If the ball is caught above the waist, the fingers of both hands should be pointing upward. If the ball is caught below the waist, the fingers of both hands should be pointing downward. As soon as the ball enters the glove, the throwing hand should be used to secure the ball. </a:t>
            </a:r>
          </a:p>
          <a:p>
            <a:endParaRPr lang="en-US" dirty="0"/>
          </a:p>
        </p:txBody>
      </p:sp>
    </p:spTree>
    <p:extLst>
      <p:ext uri="{BB962C8B-B14F-4D97-AF65-F5344CB8AC3E}">
        <p14:creationId xmlns:p14="http://schemas.microsoft.com/office/powerpoint/2010/main" val="271585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73FBE-A43F-F749-178E-473AA686F871}"/>
              </a:ext>
            </a:extLst>
          </p:cNvPr>
          <p:cNvSpPr>
            <a:spLocks noGrp="1"/>
          </p:cNvSpPr>
          <p:nvPr>
            <p:ph type="title"/>
          </p:nvPr>
        </p:nvSpPr>
        <p:spPr/>
        <p:txBody>
          <a:bodyPr/>
          <a:lstStyle/>
          <a:p>
            <a:r>
              <a:rPr lang="en-US" dirty="0"/>
              <a:t>Fielding continued</a:t>
            </a:r>
          </a:p>
        </p:txBody>
      </p:sp>
      <p:sp>
        <p:nvSpPr>
          <p:cNvPr id="3" name="Content Placeholder 2">
            <a:extLst>
              <a:ext uri="{FF2B5EF4-FFF2-40B4-BE49-F238E27FC236}">
                <a16:creationId xmlns:a16="http://schemas.microsoft.com/office/drawing/2014/main" id="{C4B2D75E-905D-5BC4-8AE8-2D5A595E88C8}"/>
              </a:ext>
            </a:extLst>
          </p:cNvPr>
          <p:cNvSpPr>
            <a:spLocks noGrp="1"/>
          </p:cNvSpPr>
          <p:nvPr>
            <p:ph idx="1"/>
          </p:nvPr>
        </p:nvSpPr>
        <p:spPr/>
        <p:txBody>
          <a:bodyPr>
            <a:normAutofit fontScale="32500" lnSpcReduction="20000"/>
          </a:bodyPr>
          <a:lstStyle/>
          <a:p>
            <a:r>
              <a:rPr lang="en-US" b="1" dirty="0"/>
              <a:t>Fielding Ground Balls in the Outfield </a:t>
            </a:r>
            <a:endParaRPr lang="en-US" dirty="0"/>
          </a:p>
          <a:p>
            <a:r>
              <a:rPr lang="en-US" dirty="0"/>
              <a:t>Outfielders like infielders should approach ground balls head on whenever possible. The outfielder should drop to one knee when fielding routine balls to prevent the ball from getting by. When dropping to one knee, the player should position herself with the ball at the center line of the body and drop to one knee as she is moving down to field the ball. If the ball is hit to either side of the outfielder, she should run laterally in an effort to circle the ball and field it while moving toward the infield. </a:t>
            </a:r>
          </a:p>
          <a:p>
            <a:r>
              <a:rPr lang="en-US" b="1" dirty="0"/>
              <a:t>Receiving the Throw for the Force Out </a:t>
            </a:r>
            <a:endParaRPr lang="en-US" dirty="0"/>
          </a:p>
          <a:p>
            <a:r>
              <a:rPr lang="en-US" dirty="0"/>
              <a:t>Proper body positioning is essential for infielders making force outs in the infield. In preparing to receive the throw, the player should remain balanced, and be positioned on the ball side of the base. Her feet should be about hip width apart and her throwing-side heal should be within a few inches of the edge of the base. The player should wait until the throw is made before beginning to stretch for the ball. If the player stretches for the ball before it is thrown, she will not be able to move quickly enough to prevent off line throws from becoming and overthrow. If the throw is significantly off line, the player should leave the base to prevent the ball from becoming an overthrow. The infielder should catch the ball as far out in front of her body as possible. She should place the ball of her throwing-side foot along the inside edge (not on top) of the base and should step toward the throw with her glove-side foot. She should take a large stride toward the ball while remaining balanced enough to make the catch. Both arms should be extended to make the catch with two hands. </a:t>
            </a:r>
          </a:p>
          <a:p>
            <a:r>
              <a:rPr lang="en-US" b="1" dirty="0"/>
              <a:t>Receiving the Throw for the Tag Out </a:t>
            </a:r>
            <a:endParaRPr lang="en-US" dirty="0"/>
          </a:p>
          <a:p>
            <a:r>
              <a:rPr lang="en-US" dirty="0"/>
              <a:t>As with the force out, proper body positioning for the tag out is essential. In preparing to receive the throw, the player should remain balanced facing the ball, and should position her feet on opposite sides of the base. Neither foot should be positioned on the side of the bag facing the runner. As the throw arrives, the player should catch the ball with two hands (if possible) and then quickly sweep the glove between the base and the base runner. The throwing hand should hold the glove closed as the tag is made. This will help prevent the ball from being kicked out of the glove. If the throw is significantly off line, the player should leave the base to prevent the ball from becoming an overthrow. If the throw is late and the runner is going to make her turn or advance to the next base, the fielder must step out of the runner’s path to avoid interfering with the runner. </a:t>
            </a:r>
          </a:p>
          <a:p>
            <a:r>
              <a:rPr lang="en-US" b="1" dirty="0"/>
              <a:t>Making the Relay Throw </a:t>
            </a:r>
            <a:endParaRPr lang="en-US" dirty="0"/>
          </a:p>
          <a:p>
            <a:r>
              <a:rPr lang="en-US" dirty="0"/>
              <a:t>A relay throw is used when more than one throw is needed to reach the target base from the outfield. The infielder should position herself between and in a straight line with the outfielder and the intended target base. The player covering the target base should help the player performing the relay get into the proper position by yelling left or right as she is setting up. The player covering the target base should also yell cutoff instructions as the ball is arriving for relay. The infielder receiving the relay throw should turn towards the glove hand as she receives the throw to be in good position to make the relay throw. </a:t>
            </a:r>
          </a:p>
          <a:p>
            <a:r>
              <a:rPr lang="en-US" b="1" dirty="0"/>
              <a:t>Fielding Fly Balls </a:t>
            </a:r>
            <a:endParaRPr lang="en-US" dirty="0"/>
          </a:p>
          <a:p>
            <a:r>
              <a:rPr lang="en-US" dirty="0"/>
              <a:t>Fielding Position – Whenever possible, the player should position herself directly under the ball to make the catch. The fly ball should be received with two hands thumb to thumb, directly above the forehead. The glove side foot should be staggered slightly ahead of the throwing side foot on the catch. </a:t>
            </a:r>
          </a:p>
          <a:p>
            <a:r>
              <a:rPr lang="en-US" dirty="0"/>
              <a:t>Dropping Back – A drop step should be used for a ball hit over a fielder’s head. The player should step back with the foot that is on the side that the ball is hit. To execute the drop step, the player should shift her weight onto the foot opposite the ball. The foot on the side of the ball should be raised while rotating the entire body in that direction. The raised foot should be put down facing backward, opposite its starting position. The player should push off the back foot and begin to run back towards the ball. The player should either watch the ball the entire time when running back to the ball or should periodically look back to the ball to remain on course with the ball’s trajectory. </a:t>
            </a:r>
          </a:p>
          <a:p>
            <a:endParaRPr lang="en-US" dirty="0"/>
          </a:p>
        </p:txBody>
      </p:sp>
    </p:spTree>
    <p:extLst>
      <p:ext uri="{BB962C8B-B14F-4D97-AF65-F5344CB8AC3E}">
        <p14:creationId xmlns:p14="http://schemas.microsoft.com/office/powerpoint/2010/main" val="1078725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7EBE4-C5AA-9418-E29B-4348158BC44B}"/>
              </a:ext>
            </a:extLst>
          </p:cNvPr>
          <p:cNvSpPr>
            <a:spLocks noGrp="1"/>
          </p:cNvSpPr>
          <p:nvPr>
            <p:ph type="title"/>
          </p:nvPr>
        </p:nvSpPr>
        <p:spPr/>
        <p:txBody>
          <a:bodyPr/>
          <a:lstStyle/>
          <a:p>
            <a:r>
              <a:rPr lang="en-US" dirty="0"/>
              <a:t>Fielding Drill	</a:t>
            </a:r>
          </a:p>
        </p:txBody>
      </p:sp>
      <p:sp>
        <p:nvSpPr>
          <p:cNvPr id="3" name="Content Placeholder 2">
            <a:extLst>
              <a:ext uri="{FF2B5EF4-FFF2-40B4-BE49-F238E27FC236}">
                <a16:creationId xmlns:a16="http://schemas.microsoft.com/office/drawing/2014/main" id="{C7FBE6D6-4CA1-50D9-E699-B0B85B70198B}"/>
              </a:ext>
            </a:extLst>
          </p:cNvPr>
          <p:cNvSpPr>
            <a:spLocks noGrp="1"/>
          </p:cNvSpPr>
          <p:nvPr>
            <p:ph idx="1"/>
          </p:nvPr>
        </p:nvSpPr>
        <p:spPr/>
        <p:txBody>
          <a:bodyPr>
            <a:normAutofit fontScale="40000" lnSpcReduction="20000"/>
          </a:bodyPr>
          <a:lstStyle/>
          <a:p>
            <a:r>
              <a:rPr lang="en-US" b="1" dirty="0"/>
              <a:t>Thrown Grounders</a:t>
            </a:r>
            <a:endParaRPr lang="en-US" dirty="0"/>
          </a:p>
          <a:p>
            <a:r>
              <a:rPr lang="en-US" dirty="0"/>
              <a:t>Benefits - The Thrown Grounders drill can be used to teach fundamentals of fielding grounders to inexperienced players. </a:t>
            </a:r>
          </a:p>
          <a:p>
            <a:r>
              <a:rPr lang="en-US" dirty="0"/>
              <a:t>Directions – Position players 20-25 feet in front of the coach. Throw ground balls to the first player. After the player fields each ball, she should turn and throw the ball back to you. Make the player move to the right, to the left, and forward to field the ball. After 3 grounders, the player should move to the end of the line. The coach should make sure the players get in front of the ball and use proper fielding and throwing techniques. </a:t>
            </a:r>
          </a:p>
          <a:p>
            <a:r>
              <a:rPr lang="en-US" b="1" dirty="0"/>
              <a:t>Thrown Fly Balls </a:t>
            </a:r>
            <a:endParaRPr lang="en-US" dirty="0"/>
          </a:p>
          <a:p>
            <a:r>
              <a:rPr lang="en-US" dirty="0"/>
              <a:t>Benefits - The Thrown Fly Balls drill can be used to teach fundamentals of fielding fly balls to inexperienced players. </a:t>
            </a:r>
          </a:p>
          <a:p>
            <a:r>
              <a:rPr lang="en-US" dirty="0"/>
              <a:t>Directions - Position players 50-60 feet in front of you. Assign a catcher to stand next to you. Throw fly balls to the first player. After the player fields each ball, she should turn and throw the ball back to the catcher. Make the player move to the right, to the left, forward, and backward to field the ball. After 3 fly balls, the player should move to the catcher position and the original catcher should move to the end of the line. Make sure the players get in under the ball and use proper fielding and throwing techniques. </a:t>
            </a:r>
          </a:p>
          <a:p>
            <a:r>
              <a:rPr lang="en-US" b="1" dirty="0"/>
              <a:t>Grounders</a:t>
            </a:r>
            <a:endParaRPr lang="en-US" dirty="0"/>
          </a:p>
          <a:p>
            <a:r>
              <a:rPr lang="en-US" dirty="0"/>
              <a:t>Benefits - The Grounders drill can be used to provide more experienced players practice fielding ground balls. </a:t>
            </a:r>
          </a:p>
          <a:p>
            <a:r>
              <a:rPr lang="en-US" dirty="0"/>
              <a:t>Directions – Position players in two lines: one line at midpoint between 1B and 2B and one line between 2B and 3B. Two coaches should hit balls from opposite sides of home plate. One player should catch balls for each coach. Hit three balls to first fielder who should throw to the catcher. After third grounder, the fielder should move to the catcher position and the current catcher should move to the end of the opposite fielding line. </a:t>
            </a:r>
          </a:p>
          <a:p>
            <a:r>
              <a:rPr lang="en-US" b="1" dirty="0"/>
              <a:t>Fly Balls </a:t>
            </a:r>
            <a:endParaRPr lang="en-US" dirty="0"/>
          </a:p>
          <a:p>
            <a:r>
              <a:rPr lang="en-US" dirty="0"/>
              <a:t>Benefits - The Fly Balls drill helps improve fielding fundamentals, outfield communication, backup responsibility, hitting the cutoff and making the relay throw. </a:t>
            </a:r>
          </a:p>
          <a:p>
            <a:r>
              <a:rPr lang="en-US" dirty="0"/>
              <a:t>Directions – Position players in two lines in the outfield, 30 feet apart. Put one player in a relay position and one player next to the coach to catch the returned balls. The coach should hit fly balls between first two players in line and have them call for the ball while the other backs up the play. The player in right line should move to the end of the left line. The player in left line should move to the relay position. The player in the relay position should move to catch balls for the coach. The previous player catching for the coach should move to the end of the right line. </a:t>
            </a:r>
          </a:p>
          <a:p>
            <a:pPr marL="0" indent="0">
              <a:buNone/>
            </a:pPr>
            <a:endParaRPr lang="en-US" dirty="0"/>
          </a:p>
        </p:txBody>
      </p:sp>
    </p:spTree>
    <p:extLst>
      <p:ext uri="{BB962C8B-B14F-4D97-AF65-F5344CB8AC3E}">
        <p14:creationId xmlns:p14="http://schemas.microsoft.com/office/powerpoint/2010/main" val="2430611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FFC6B-40E5-5EAB-57C3-075C5F80B5B9}"/>
              </a:ext>
            </a:extLst>
          </p:cNvPr>
          <p:cNvSpPr>
            <a:spLocks noGrp="1"/>
          </p:cNvSpPr>
          <p:nvPr>
            <p:ph type="title"/>
          </p:nvPr>
        </p:nvSpPr>
        <p:spPr/>
        <p:txBody>
          <a:bodyPr/>
          <a:lstStyle/>
          <a:p>
            <a:r>
              <a:rPr lang="en-US" dirty="0"/>
              <a:t>Philosophy at each level</a:t>
            </a:r>
          </a:p>
        </p:txBody>
      </p:sp>
      <p:sp>
        <p:nvSpPr>
          <p:cNvPr id="3" name="Text Placeholder 2">
            <a:extLst>
              <a:ext uri="{FF2B5EF4-FFF2-40B4-BE49-F238E27FC236}">
                <a16:creationId xmlns:a16="http://schemas.microsoft.com/office/drawing/2014/main" id="{43CC2E85-A655-CF64-A972-B69D94CCF32B}"/>
              </a:ext>
            </a:extLst>
          </p:cNvPr>
          <p:cNvSpPr>
            <a:spLocks noGrp="1"/>
          </p:cNvSpPr>
          <p:nvPr>
            <p:ph type="body" idx="1"/>
          </p:nvPr>
        </p:nvSpPr>
        <p:spPr/>
        <p:txBody>
          <a:bodyPr/>
          <a:lstStyle/>
          <a:p>
            <a:r>
              <a:rPr lang="en-US" dirty="0"/>
              <a:t>12U Philosophy</a:t>
            </a:r>
          </a:p>
        </p:txBody>
      </p:sp>
      <p:sp>
        <p:nvSpPr>
          <p:cNvPr id="4" name="Content Placeholder 3">
            <a:extLst>
              <a:ext uri="{FF2B5EF4-FFF2-40B4-BE49-F238E27FC236}">
                <a16:creationId xmlns:a16="http://schemas.microsoft.com/office/drawing/2014/main" id="{11CDFBFC-AF70-50CB-0B55-0ED6D0FA1EE4}"/>
              </a:ext>
            </a:extLst>
          </p:cNvPr>
          <p:cNvSpPr>
            <a:spLocks noGrp="1"/>
          </p:cNvSpPr>
          <p:nvPr>
            <p:ph sz="half" idx="2"/>
          </p:nvPr>
        </p:nvSpPr>
        <p:spPr/>
        <p:txBody>
          <a:bodyPr>
            <a:normAutofit fontScale="70000" lnSpcReduction="20000"/>
          </a:bodyPr>
          <a:lstStyle/>
          <a:p>
            <a:r>
              <a:rPr lang="en-US" sz="2600" dirty="0"/>
              <a:t>The program’s dual focus is player development and compete to win. Girls will learn the game of fastpitch in a competitive environment. The full roster is batted for all games. Girls on average will play 2-3 different positions (or more) throughout the season. During league games, defensive and batting positions are rotated and one of the two league games the second half of the year is played more competitive with players playing more natural positions. Tournament games coaches will play to win. The commitment to fastpitch is at a high level and attendance is important relative to player development.</a:t>
            </a:r>
          </a:p>
          <a:p>
            <a:endParaRPr lang="en-US" dirty="0"/>
          </a:p>
          <a:p>
            <a:endParaRPr lang="en-US" dirty="0"/>
          </a:p>
        </p:txBody>
      </p:sp>
      <p:sp>
        <p:nvSpPr>
          <p:cNvPr id="5" name="Text Placeholder 4">
            <a:extLst>
              <a:ext uri="{FF2B5EF4-FFF2-40B4-BE49-F238E27FC236}">
                <a16:creationId xmlns:a16="http://schemas.microsoft.com/office/drawing/2014/main" id="{8AC0C9E2-F261-6296-D608-C58684AA4FDF}"/>
              </a:ext>
            </a:extLst>
          </p:cNvPr>
          <p:cNvSpPr>
            <a:spLocks noGrp="1"/>
          </p:cNvSpPr>
          <p:nvPr>
            <p:ph type="body" sz="quarter" idx="3"/>
          </p:nvPr>
        </p:nvSpPr>
        <p:spPr/>
        <p:txBody>
          <a:bodyPr/>
          <a:lstStyle/>
          <a:p>
            <a:r>
              <a:rPr lang="en-US" dirty="0"/>
              <a:t>14U Philosophy</a:t>
            </a:r>
          </a:p>
        </p:txBody>
      </p:sp>
      <p:sp>
        <p:nvSpPr>
          <p:cNvPr id="6" name="Content Placeholder 5">
            <a:extLst>
              <a:ext uri="{FF2B5EF4-FFF2-40B4-BE49-F238E27FC236}">
                <a16:creationId xmlns:a16="http://schemas.microsoft.com/office/drawing/2014/main" id="{BE64C806-C31C-D2A1-183B-1B575B955113}"/>
              </a:ext>
            </a:extLst>
          </p:cNvPr>
          <p:cNvSpPr>
            <a:spLocks noGrp="1"/>
          </p:cNvSpPr>
          <p:nvPr>
            <p:ph sz="quarter" idx="4"/>
          </p:nvPr>
        </p:nvSpPr>
        <p:spPr/>
        <p:txBody>
          <a:bodyPr>
            <a:normAutofit fontScale="70000" lnSpcReduction="20000"/>
          </a:bodyPr>
          <a:lstStyle/>
          <a:p>
            <a:r>
              <a:rPr lang="en-US" sz="2600" dirty="0"/>
              <a:t>The program’s dual focus is continued player development and compete to win. Girls will learn the game of fastpitch in a competitive environment. The full roster is batted for all games. Girls on average will play 1-2 different positions (or more) throughout the season and should have a developed natural position. During league games, defensive and batting positions are rotated and one of the two league games the second half of the year is played more competitive with players playing more natural positions. Tournament games coaches will play to win. The commitment to fastpitch is at a high level and attendance is important relative to player development. These players should be high school ready and performing at a high level. </a:t>
            </a:r>
          </a:p>
          <a:p>
            <a:endParaRPr lang="en-US" dirty="0"/>
          </a:p>
        </p:txBody>
      </p:sp>
      <p:pic>
        <p:nvPicPr>
          <p:cNvPr id="7" name="Picture 6">
            <a:extLst>
              <a:ext uri="{FF2B5EF4-FFF2-40B4-BE49-F238E27FC236}">
                <a16:creationId xmlns:a16="http://schemas.microsoft.com/office/drawing/2014/main" id="{1917AC68-60D3-00F9-5E01-87B2DD235A3C}"/>
              </a:ext>
            </a:extLst>
          </p:cNvPr>
          <p:cNvPicPr>
            <a:picLocks noChangeAspect="1"/>
          </p:cNvPicPr>
          <p:nvPr/>
        </p:nvPicPr>
        <p:blipFill>
          <a:blip r:embed="rId2"/>
          <a:stretch>
            <a:fillRect/>
          </a:stretch>
        </p:blipFill>
        <p:spPr>
          <a:xfrm>
            <a:off x="7062642" y="365125"/>
            <a:ext cx="4289570" cy="930285"/>
          </a:xfrm>
          <a:prstGeom prst="rect">
            <a:avLst/>
          </a:prstGeom>
        </p:spPr>
      </p:pic>
    </p:spTree>
    <p:extLst>
      <p:ext uri="{BB962C8B-B14F-4D97-AF65-F5344CB8AC3E}">
        <p14:creationId xmlns:p14="http://schemas.microsoft.com/office/powerpoint/2010/main" val="1487900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EE841-5805-1C84-F31D-BDB3884E3338}"/>
              </a:ext>
            </a:extLst>
          </p:cNvPr>
          <p:cNvSpPr>
            <a:spLocks noGrp="1"/>
          </p:cNvSpPr>
          <p:nvPr>
            <p:ph type="title"/>
          </p:nvPr>
        </p:nvSpPr>
        <p:spPr/>
        <p:txBody>
          <a:bodyPr/>
          <a:lstStyle/>
          <a:p>
            <a:r>
              <a:rPr lang="en-US" dirty="0"/>
              <a:t>Fielding Drills continued</a:t>
            </a:r>
          </a:p>
        </p:txBody>
      </p:sp>
      <p:sp>
        <p:nvSpPr>
          <p:cNvPr id="3" name="Content Placeholder 2">
            <a:extLst>
              <a:ext uri="{FF2B5EF4-FFF2-40B4-BE49-F238E27FC236}">
                <a16:creationId xmlns:a16="http://schemas.microsoft.com/office/drawing/2014/main" id="{F66D0A0C-1A58-644C-9E8A-EA3A30A35286}"/>
              </a:ext>
            </a:extLst>
          </p:cNvPr>
          <p:cNvSpPr>
            <a:spLocks noGrp="1"/>
          </p:cNvSpPr>
          <p:nvPr>
            <p:ph idx="1"/>
          </p:nvPr>
        </p:nvSpPr>
        <p:spPr/>
        <p:txBody>
          <a:bodyPr>
            <a:normAutofit fontScale="40000" lnSpcReduction="20000"/>
          </a:bodyPr>
          <a:lstStyle/>
          <a:p>
            <a:r>
              <a:rPr lang="en-US" b="1" dirty="0"/>
              <a:t>Lateral Movement</a:t>
            </a:r>
            <a:endParaRPr lang="en-US" dirty="0"/>
          </a:p>
          <a:p>
            <a:r>
              <a:rPr lang="en-US" dirty="0"/>
              <a:t>Benefits - The Lateral Movement drill helps improve a fielder’s skills associated with making catches on the move. </a:t>
            </a:r>
          </a:p>
          <a:p>
            <a:r>
              <a:rPr lang="en-US" dirty="0"/>
              <a:t>Directions - Position 6 </a:t>
            </a:r>
            <a:r>
              <a:rPr lang="en-US" dirty="0" err="1"/>
              <a:t>tossers</a:t>
            </a:r>
            <a:r>
              <a:rPr lang="en-US" dirty="0"/>
              <a:t> in a row. Each should have a ball and be standing 10-15 feet apart. Position a receiver up to 50 feet in front of </a:t>
            </a:r>
            <a:r>
              <a:rPr lang="en-US" dirty="0" err="1"/>
              <a:t>tosser</a:t>
            </a:r>
            <a:r>
              <a:rPr lang="en-US" dirty="0"/>
              <a:t> 1. </a:t>
            </a:r>
            <a:r>
              <a:rPr lang="en-US" dirty="0" err="1"/>
              <a:t>Tosser</a:t>
            </a:r>
            <a:r>
              <a:rPr lang="en-US" dirty="0"/>
              <a:t> 1 should initiate the drill by throwing a grounder to the receiver who should throw the ball back to </a:t>
            </a:r>
            <a:r>
              <a:rPr lang="en-US" dirty="0" err="1"/>
              <a:t>tosser</a:t>
            </a:r>
            <a:r>
              <a:rPr lang="en-US" dirty="0"/>
              <a:t> 1 and should get back into defensive position. </a:t>
            </a:r>
            <a:r>
              <a:rPr lang="en-US" dirty="0" err="1"/>
              <a:t>Tosser</a:t>
            </a:r>
            <a:r>
              <a:rPr lang="en-US" dirty="0"/>
              <a:t> 2 should then throw a ground ball to the receiver's right who should move laterally to field the ball and should throw the ball back to back to </a:t>
            </a:r>
            <a:r>
              <a:rPr lang="en-US" dirty="0" err="1"/>
              <a:t>tosser</a:t>
            </a:r>
            <a:r>
              <a:rPr lang="en-US" dirty="0"/>
              <a:t> 2. This process should continue until the receiver has been thrown a ball from each </a:t>
            </a:r>
            <a:r>
              <a:rPr lang="en-US" dirty="0" err="1"/>
              <a:t>tosser</a:t>
            </a:r>
            <a:r>
              <a:rPr lang="en-US" dirty="0"/>
              <a:t>. After the last </a:t>
            </a:r>
            <a:r>
              <a:rPr lang="en-US" dirty="0" err="1"/>
              <a:t>tosser</a:t>
            </a:r>
            <a:r>
              <a:rPr lang="en-US" dirty="0"/>
              <a:t>, the receiver should reverse direction and should receive a ball from each </a:t>
            </a:r>
            <a:r>
              <a:rPr lang="en-US" dirty="0" err="1"/>
              <a:t>tosser</a:t>
            </a:r>
            <a:r>
              <a:rPr lang="en-US" dirty="0"/>
              <a:t> again but moving to the left. Once the receiver has been thrown a ball from each </a:t>
            </a:r>
            <a:r>
              <a:rPr lang="en-US" dirty="0" err="1"/>
              <a:t>tosser</a:t>
            </a:r>
            <a:r>
              <a:rPr lang="en-US" dirty="0"/>
              <a:t> twice, </a:t>
            </a:r>
            <a:r>
              <a:rPr lang="en-US" dirty="0" err="1"/>
              <a:t>tosser</a:t>
            </a:r>
            <a:r>
              <a:rPr lang="en-US" dirty="0"/>
              <a:t> 1 should become the receiver, the </a:t>
            </a:r>
            <a:r>
              <a:rPr lang="en-US" dirty="0" err="1"/>
              <a:t>tosser</a:t>
            </a:r>
            <a:r>
              <a:rPr lang="en-US" dirty="0"/>
              <a:t> line should move down and the original receiver should become the last </a:t>
            </a:r>
            <a:r>
              <a:rPr lang="en-US" dirty="0" err="1"/>
              <a:t>tosser</a:t>
            </a:r>
            <a:r>
              <a:rPr lang="en-US" dirty="0"/>
              <a:t>. The drill should continue until all of the </a:t>
            </a:r>
            <a:r>
              <a:rPr lang="en-US" dirty="0" err="1"/>
              <a:t>tossers</a:t>
            </a:r>
            <a:r>
              <a:rPr lang="en-US" dirty="0"/>
              <a:t> get the opportunity to be a receiver. A second and third set can be added using line drives and fly balls.</a:t>
            </a:r>
          </a:p>
          <a:p>
            <a:r>
              <a:rPr lang="en-US" b="1" dirty="0"/>
              <a:t>Lateral Pickup </a:t>
            </a:r>
            <a:endParaRPr lang="en-US" dirty="0"/>
          </a:p>
          <a:p>
            <a:r>
              <a:rPr lang="en-US" dirty="0"/>
              <a:t>Benefits - The Lateral Pickup drill helps improve a fielder’s skills associated with making catches on the move. </a:t>
            </a:r>
          </a:p>
          <a:p>
            <a:r>
              <a:rPr lang="en-US" dirty="0"/>
              <a:t>Directions – Pair up players with each standing about 6 to 10 feet apart. The </a:t>
            </a:r>
            <a:r>
              <a:rPr lang="en-US" dirty="0" err="1"/>
              <a:t>tosser</a:t>
            </a:r>
            <a:r>
              <a:rPr lang="en-US" dirty="0"/>
              <a:t> should roll the ball about 5 to 6 feet to the right of the fielder who should move laterally to field the ball and throw it underhand back to the </a:t>
            </a:r>
            <a:r>
              <a:rPr lang="en-US" dirty="0" err="1"/>
              <a:t>tosser</a:t>
            </a:r>
            <a:r>
              <a:rPr lang="en-US" dirty="0"/>
              <a:t>. The </a:t>
            </a:r>
            <a:r>
              <a:rPr lang="en-US" dirty="0" err="1"/>
              <a:t>tosser</a:t>
            </a:r>
            <a:r>
              <a:rPr lang="en-US" dirty="0"/>
              <a:t> then should roll the ball 5 to 6 feet to the fielder's left and should continue in this manner for 5 to 10 repetitions before players exchange positions. Be sure fielder follows underhand toss before getting back into fielding position.</a:t>
            </a:r>
          </a:p>
          <a:p>
            <a:r>
              <a:rPr lang="en-US" b="1" dirty="0"/>
              <a:t>Indoor Line Drive </a:t>
            </a:r>
            <a:endParaRPr lang="en-US" dirty="0"/>
          </a:p>
          <a:p>
            <a:r>
              <a:rPr lang="en-US" dirty="0"/>
              <a:t>Benefits - The Indoor Line Drive drill improves fielding of line drives hit to the left or right of the fielder. </a:t>
            </a:r>
          </a:p>
          <a:p>
            <a:r>
              <a:rPr lang="en-US" dirty="0"/>
              <a:t>Directions - Two or more coaches should stand against one wall. The players should line up along the opposite wall. The first player should run laterally along the wall while the 1st coach throws a ball the player has to stretch for. After catching the ball, the player should stop quickly, pivot, and throw the ball back to the coach. Then, the player should move laterally to receive a throw from the next coach. The players should form new line at the other end of the room after their turn. Once all players have a turn, reverse the direction and run the drill again. </a:t>
            </a:r>
          </a:p>
          <a:p>
            <a:r>
              <a:rPr lang="en-US" b="1" dirty="0"/>
              <a:t>Charging </a:t>
            </a:r>
            <a:endParaRPr lang="en-US" dirty="0"/>
          </a:p>
          <a:p>
            <a:r>
              <a:rPr lang="en-US" dirty="0"/>
              <a:t>Benefits - The Charging drill improves fielding of slowly hit ground balls to the infield or outfield. </a:t>
            </a:r>
          </a:p>
          <a:p>
            <a:r>
              <a:rPr lang="en-US" dirty="0"/>
              <a:t>Directions – Position players in lines of 3 or more facing a </a:t>
            </a:r>
            <a:r>
              <a:rPr lang="en-US" dirty="0" err="1"/>
              <a:t>tosser</a:t>
            </a:r>
            <a:r>
              <a:rPr lang="en-US" dirty="0"/>
              <a:t>. The </a:t>
            </a:r>
            <a:r>
              <a:rPr lang="en-US" dirty="0" err="1"/>
              <a:t>tosser</a:t>
            </a:r>
            <a:r>
              <a:rPr lang="en-US" dirty="0"/>
              <a:t> should be 50 to 70 feet away. The </a:t>
            </a:r>
            <a:r>
              <a:rPr lang="en-US" dirty="0" err="1"/>
              <a:t>tosser</a:t>
            </a:r>
            <a:r>
              <a:rPr lang="en-US" dirty="0"/>
              <a:t> should throw a grounder so the player must charge to the midpoint to field the ball before throwing it to the </a:t>
            </a:r>
            <a:r>
              <a:rPr lang="en-US" dirty="0" err="1"/>
              <a:t>tosser</a:t>
            </a:r>
            <a:r>
              <a:rPr lang="en-US" dirty="0"/>
              <a:t> and going to the end of the line. Outfielders should be positioned 90 feet from </a:t>
            </a:r>
            <a:r>
              <a:rPr lang="en-US" dirty="0" err="1"/>
              <a:t>tosser</a:t>
            </a:r>
            <a:r>
              <a:rPr lang="en-US" dirty="0"/>
              <a:t> and should perform the drill in the same manner. For outfielders, the emphasis should be on dropping to one knee on routine grounders to ensure the ball does not get past her. </a:t>
            </a:r>
          </a:p>
          <a:p>
            <a:pPr marL="0" indent="0">
              <a:buNone/>
            </a:pPr>
            <a:endParaRPr lang="en-US" dirty="0"/>
          </a:p>
        </p:txBody>
      </p:sp>
    </p:spTree>
    <p:extLst>
      <p:ext uri="{BB962C8B-B14F-4D97-AF65-F5344CB8AC3E}">
        <p14:creationId xmlns:p14="http://schemas.microsoft.com/office/powerpoint/2010/main" val="654021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F5566-DE4D-B9A9-6AF5-36F888E7C81F}"/>
              </a:ext>
            </a:extLst>
          </p:cNvPr>
          <p:cNvSpPr>
            <a:spLocks noGrp="1"/>
          </p:cNvSpPr>
          <p:nvPr>
            <p:ph type="title"/>
          </p:nvPr>
        </p:nvSpPr>
        <p:spPr/>
        <p:txBody>
          <a:bodyPr/>
          <a:lstStyle/>
          <a:p>
            <a:r>
              <a:rPr lang="en-US" dirty="0"/>
              <a:t>Fielding Drills continued</a:t>
            </a:r>
          </a:p>
        </p:txBody>
      </p:sp>
      <p:sp>
        <p:nvSpPr>
          <p:cNvPr id="3" name="Content Placeholder 2">
            <a:extLst>
              <a:ext uri="{FF2B5EF4-FFF2-40B4-BE49-F238E27FC236}">
                <a16:creationId xmlns:a16="http://schemas.microsoft.com/office/drawing/2014/main" id="{0291C6B6-4677-D228-61E8-BF1CCC1E62D9}"/>
              </a:ext>
            </a:extLst>
          </p:cNvPr>
          <p:cNvSpPr>
            <a:spLocks noGrp="1"/>
          </p:cNvSpPr>
          <p:nvPr>
            <p:ph idx="1"/>
          </p:nvPr>
        </p:nvSpPr>
        <p:spPr/>
        <p:txBody>
          <a:bodyPr>
            <a:normAutofit fontScale="32500" lnSpcReduction="20000"/>
          </a:bodyPr>
          <a:lstStyle/>
          <a:p>
            <a:r>
              <a:rPr lang="en-US" b="1" dirty="0"/>
              <a:t>Fly Ball Pass 1 </a:t>
            </a:r>
            <a:endParaRPr lang="en-US" dirty="0"/>
          </a:p>
          <a:p>
            <a:r>
              <a:rPr lang="en-US" dirty="0"/>
              <a:t>Benefits - The Fly Ball Pass 1 drill improves fielding of fly balls hit over the fielders head. It can be used for infielders or outfielders. </a:t>
            </a:r>
          </a:p>
          <a:p>
            <a:r>
              <a:rPr lang="en-US" dirty="0"/>
              <a:t>Directions - Players pair up standing side by side. The receiver should run out about 15 feet and the </a:t>
            </a:r>
            <a:r>
              <a:rPr lang="en-US" dirty="0" err="1"/>
              <a:t>tosser</a:t>
            </a:r>
            <a:r>
              <a:rPr lang="en-US" dirty="0"/>
              <a:t> should lead her with a fly ball so that she has to catch the ball over her left shoulder. After quickly getting set and throwing the ball back to the </a:t>
            </a:r>
            <a:r>
              <a:rPr lang="en-US" dirty="0" err="1"/>
              <a:t>tosser</a:t>
            </a:r>
            <a:r>
              <a:rPr lang="en-US" dirty="0"/>
              <a:t>, the receiver should run back to the starting position. The drill should continue with 4 more throws while increasing the distance by 15 feet each time. After 5 throws, the players should switch positions. After both players take a turn, the players should switch positions again and perform the drill with throws over the receiver’s right shoulder. </a:t>
            </a:r>
          </a:p>
          <a:p>
            <a:r>
              <a:rPr lang="en-US" b="1" dirty="0"/>
              <a:t>Fly Ball Pass 2 </a:t>
            </a:r>
            <a:endParaRPr lang="en-US" dirty="0"/>
          </a:p>
          <a:p>
            <a:r>
              <a:rPr lang="en-US" dirty="0"/>
              <a:t>Benefits - The Fly Ball Pass 2 drill improves fielding of fly balls hit over the fielders head. It can be used for infielders or outfielders. </a:t>
            </a:r>
          </a:p>
          <a:p>
            <a:r>
              <a:rPr lang="en-US" dirty="0"/>
              <a:t>Directions - Players should obtain one ball each and form a line of 3 or more next to a </a:t>
            </a:r>
            <a:r>
              <a:rPr lang="en-US" dirty="0" err="1"/>
              <a:t>tosser</a:t>
            </a:r>
            <a:r>
              <a:rPr lang="en-US" dirty="0"/>
              <a:t>. The first player should hand her ball to the </a:t>
            </a:r>
            <a:r>
              <a:rPr lang="en-US" dirty="0" err="1"/>
              <a:t>tosser</a:t>
            </a:r>
            <a:r>
              <a:rPr lang="en-US" dirty="0"/>
              <a:t> and should run out to catch a ball over her left shoulder. After the catch, the receiver should sprint back to the end of the line. After 5 or more repetitions, the drill should be repeated with the balls thrown over the right shoulder. </a:t>
            </a:r>
          </a:p>
          <a:p>
            <a:r>
              <a:rPr lang="en-US" b="1" dirty="0"/>
              <a:t>Double Relay </a:t>
            </a:r>
            <a:endParaRPr lang="en-US" dirty="0"/>
          </a:p>
          <a:p>
            <a:r>
              <a:rPr lang="en-US" dirty="0"/>
              <a:t>Benefits - The Double Relay drill improves receiving and making relay throws. </a:t>
            </a:r>
          </a:p>
          <a:p>
            <a:r>
              <a:rPr lang="en-US" dirty="0"/>
              <a:t>Directions - Position 3 players in a line, evenly spaced, 50 feet apart. Player on one end should turn her back to the others, roll her ball out in front, run it down, and turn to throw to the player in the middle who should relay the throw (turning to the glove side) to the player on the other end. The player receiving the ball should turn her back and repeat the drill. After 6 throws, the player in the middle should rotate with a player on an end. The drill should continue until each player has been in the middle a specified number of times.</a:t>
            </a:r>
          </a:p>
          <a:p>
            <a:r>
              <a:rPr lang="en-US" b="1" dirty="0"/>
              <a:t>Infielder/Outfielder Jurisdictions </a:t>
            </a:r>
            <a:endParaRPr lang="en-US" dirty="0"/>
          </a:p>
          <a:p>
            <a:r>
              <a:rPr lang="en-US" dirty="0"/>
              <a:t>Benefits - The Infielder/Outfielder Jurisdictions drill improves communication among fielders for balls hit between two fielders. </a:t>
            </a:r>
          </a:p>
          <a:p>
            <a:r>
              <a:rPr lang="en-US" dirty="0"/>
              <a:t>Directions - Put fielders in defensive positions and have two </a:t>
            </a:r>
            <a:r>
              <a:rPr lang="en-US" dirty="0" err="1"/>
              <a:t>tossers</a:t>
            </a:r>
            <a:r>
              <a:rPr lang="en-US" dirty="0"/>
              <a:t> throw fly balls and pop ups between them. The fielder going back should normally go for the ball until called off by a fielder coming in. The fielder going back should only call for the ball when she is certain of the catch. On balls hit between the outfielders, the centerfielder is in charge. On balls hit between the shortstop and second baseman, the shortstop is in charge. </a:t>
            </a:r>
          </a:p>
          <a:p>
            <a:r>
              <a:rPr lang="en-US" b="1" dirty="0"/>
              <a:t>Fly Ball Over the Head </a:t>
            </a:r>
            <a:endParaRPr lang="en-US" dirty="0"/>
          </a:p>
          <a:p>
            <a:r>
              <a:rPr lang="en-US" dirty="0"/>
              <a:t>Benefits - The Fly Ball Over the Head drill improves fielders ability to run down and catch fly balls. </a:t>
            </a:r>
          </a:p>
          <a:p>
            <a:r>
              <a:rPr lang="en-US" dirty="0"/>
              <a:t>Directions – Position players in a line about 15 feet in front and to the right or left of the coach. The first player in line should step out to face the coach who should throw a ball over her head and to one side. The player should take a drop step and run to the ball. The coach should be sure the player runs with her glove down. Emphasis should also be put on running to a spot instead of drifting to the ball. The player should be in a position to throw the ball once the catch is made.</a:t>
            </a:r>
          </a:p>
        </p:txBody>
      </p:sp>
    </p:spTree>
    <p:extLst>
      <p:ext uri="{BB962C8B-B14F-4D97-AF65-F5344CB8AC3E}">
        <p14:creationId xmlns:p14="http://schemas.microsoft.com/office/powerpoint/2010/main" val="4201888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5F81E-BE52-A2A3-D7FF-0CB7D8C21322}"/>
              </a:ext>
            </a:extLst>
          </p:cNvPr>
          <p:cNvSpPr>
            <a:spLocks noGrp="1"/>
          </p:cNvSpPr>
          <p:nvPr>
            <p:ph type="title"/>
          </p:nvPr>
        </p:nvSpPr>
        <p:spPr/>
        <p:txBody>
          <a:bodyPr/>
          <a:lstStyle/>
          <a:p>
            <a:r>
              <a:rPr lang="en-US" dirty="0"/>
              <a:t>Fielding Drills continued</a:t>
            </a:r>
          </a:p>
        </p:txBody>
      </p:sp>
      <p:sp>
        <p:nvSpPr>
          <p:cNvPr id="3" name="Content Placeholder 2">
            <a:extLst>
              <a:ext uri="{FF2B5EF4-FFF2-40B4-BE49-F238E27FC236}">
                <a16:creationId xmlns:a16="http://schemas.microsoft.com/office/drawing/2014/main" id="{13FC40A0-EA5F-802F-475D-49D6D1923E7A}"/>
              </a:ext>
            </a:extLst>
          </p:cNvPr>
          <p:cNvSpPr>
            <a:spLocks noGrp="1"/>
          </p:cNvSpPr>
          <p:nvPr>
            <p:ph idx="1"/>
          </p:nvPr>
        </p:nvSpPr>
        <p:spPr/>
        <p:txBody>
          <a:bodyPr>
            <a:normAutofit fontScale="55000" lnSpcReduction="20000"/>
          </a:bodyPr>
          <a:lstStyle/>
          <a:p>
            <a:r>
              <a:rPr lang="en-US" b="1" dirty="0"/>
              <a:t>Force Play </a:t>
            </a:r>
            <a:endParaRPr lang="en-US" dirty="0"/>
          </a:p>
          <a:p>
            <a:r>
              <a:rPr lang="en-US" dirty="0"/>
              <a:t>Benefits - The Force Play drill improves an infielder's ability to make the throw or receive the throw for force plays. </a:t>
            </a:r>
          </a:p>
          <a:p>
            <a:r>
              <a:rPr lang="en-US" dirty="0"/>
              <a:t>Directions – Break players into two groups. Position one group at first base and the second group at the second base infield position. One player from each group performs the drill. The remainder of the players should step back away from the two players. Ground balls should be hit or thrown to the player at the second base position. That player should field the ball and throw it to the receiver using the Quick Snap Throw or the Underhand Throw, depending on the throwers distance from the receiver. The player at first base should receive the ball using the fundamentals described in the Receiving the Throw for the Force Out section. </a:t>
            </a:r>
          </a:p>
          <a:p>
            <a:r>
              <a:rPr lang="en-US" b="1" dirty="0"/>
              <a:t>Making the Tag </a:t>
            </a:r>
            <a:endParaRPr lang="en-US" dirty="0"/>
          </a:p>
          <a:p>
            <a:r>
              <a:rPr lang="en-US" dirty="0"/>
              <a:t>Benefits - The Making the Tag drill improves an infielder's ability to make the throw or receive the throw for tag plays. </a:t>
            </a:r>
          </a:p>
          <a:p>
            <a:r>
              <a:rPr lang="en-US" dirty="0"/>
              <a:t>Directions – Break players into two groups. Position one group at the third base infield position and the second group at the short stop infield position. One player from each group performs the drill. The remainder of the players should step back away from the two players. Ground balls should be hit or thrown to the player at the short stop position. That player should field the ball and throw it to the receiver using the Quick Snap Throw or the Underhand Throw, depending on the throwers distance from the receiver. The player at third base should receive the ball using the fundamentals described in the Receiving the Throw for the Tag Out section.</a:t>
            </a:r>
          </a:p>
          <a:p>
            <a:endParaRPr lang="en-US" dirty="0"/>
          </a:p>
        </p:txBody>
      </p:sp>
    </p:spTree>
    <p:extLst>
      <p:ext uri="{BB962C8B-B14F-4D97-AF65-F5344CB8AC3E}">
        <p14:creationId xmlns:p14="http://schemas.microsoft.com/office/powerpoint/2010/main" val="1721955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7E1EB-BAFF-61CC-4A7E-D22F72C9F0DA}"/>
              </a:ext>
            </a:extLst>
          </p:cNvPr>
          <p:cNvSpPr>
            <a:spLocks noGrp="1"/>
          </p:cNvSpPr>
          <p:nvPr>
            <p:ph type="title"/>
          </p:nvPr>
        </p:nvSpPr>
        <p:spPr/>
        <p:txBody>
          <a:bodyPr/>
          <a:lstStyle/>
          <a:p>
            <a:r>
              <a:rPr lang="en-US" dirty="0"/>
              <a:t>Pitching Fundamentals</a:t>
            </a:r>
          </a:p>
        </p:txBody>
      </p:sp>
      <p:sp>
        <p:nvSpPr>
          <p:cNvPr id="4" name="Content Placeholder 3">
            <a:extLst>
              <a:ext uri="{FF2B5EF4-FFF2-40B4-BE49-F238E27FC236}">
                <a16:creationId xmlns:a16="http://schemas.microsoft.com/office/drawing/2014/main" id="{9530ED8F-F69F-5F28-5DE1-E399B4814245}"/>
              </a:ext>
            </a:extLst>
          </p:cNvPr>
          <p:cNvSpPr>
            <a:spLocks noGrp="1"/>
          </p:cNvSpPr>
          <p:nvPr>
            <p:ph idx="1"/>
          </p:nvPr>
        </p:nvSpPr>
        <p:spPr/>
        <p:txBody>
          <a:bodyPr>
            <a:normAutofit/>
          </a:bodyPr>
          <a:lstStyle/>
          <a:p>
            <a:r>
              <a:rPr lang="en-US" sz="2000" b="1" dirty="0"/>
              <a:t>Getting Started </a:t>
            </a:r>
            <a:endParaRPr lang="en-US" sz="2000" dirty="0"/>
          </a:p>
          <a:p>
            <a:r>
              <a:rPr lang="en-US" sz="1600" dirty="0"/>
              <a:t>As the player learns to pitch, she should throw as hard as possible while still using correct mechanics. The player should not sacrifice mechanics for speed or accuracy. It will only hinder her development. Correct arm speed, wrist snap, body rotation, balance, stride length, and follow-through are the prerequisites to becoming a great pitcher. </a:t>
            </a:r>
          </a:p>
          <a:p>
            <a:r>
              <a:rPr lang="en-US" sz="1600" dirty="0"/>
              <a:t>The following instructions describe how a typical pitcher executes the windmill style pitch in fast pitch softball. Subtle differences will be seen from pitcher to pitcher or instructor to instructor but this serves as a useful guide to teaching the basic techniques. The instructions are written for a right-handed pitcher. </a:t>
            </a:r>
          </a:p>
          <a:p>
            <a:endParaRPr lang="en-US" dirty="0"/>
          </a:p>
        </p:txBody>
      </p:sp>
      <p:sp>
        <p:nvSpPr>
          <p:cNvPr id="5" name="Text Placeholder 4">
            <a:extLst>
              <a:ext uri="{FF2B5EF4-FFF2-40B4-BE49-F238E27FC236}">
                <a16:creationId xmlns:a16="http://schemas.microsoft.com/office/drawing/2014/main" id="{5CD47EDD-0A98-01A3-2C3F-CEA188483302}"/>
              </a:ext>
            </a:extLst>
          </p:cNvPr>
          <p:cNvSpPr>
            <a:spLocks noGrp="1"/>
          </p:cNvSpPr>
          <p:nvPr>
            <p:ph type="body" sz="half" idx="2"/>
          </p:nvPr>
        </p:nvSpPr>
        <p:spPr/>
        <p:txBody>
          <a:bodyPr>
            <a:normAutofit lnSpcReduction="10000"/>
          </a:bodyPr>
          <a:lstStyle/>
          <a:p>
            <a:r>
              <a:rPr lang="en-US" b="1" dirty="0"/>
              <a:t>Overview</a:t>
            </a:r>
            <a:endParaRPr lang="en-US" dirty="0"/>
          </a:p>
          <a:p>
            <a:r>
              <a:rPr lang="en-US" dirty="0"/>
              <a:t>Windmill pitching fundamentals vary for different types of pitches. Fastballs, curve balls, screw balls, rise balls, drops, change ups, etc. may use different grips and fundamentals. The following provides some fundamentals for getting started in pitching fastballs. The fundamentals of other pitches are different. The following is not a substitute for professional instruction. If a player shows talent, she should attend pitching clinics periodically or receive one-on-one instruction so an expert can offer advice and correct the inevitable flaws that can hinder progress. To become effective pitchers, girls must practice 3-4 days per week. </a:t>
            </a:r>
          </a:p>
          <a:p>
            <a:endParaRPr lang="en-US" dirty="0"/>
          </a:p>
        </p:txBody>
      </p:sp>
      <p:pic>
        <p:nvPicPr>
          <p:cNvPr id="6" name="Picture 5">
            <a:extLst>
              <a:ext uri="{FF2B5EF4-FFF2-40B4-BE49-F238E27FC236}">
                <a16:creationId xmlns:a16="http://schemas.microsoft.com/office/drawing/2014/main" id="{09E06015-DC94-949E-BBB5-1DA6C8C9C1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38668" y="4659385"/>
            <a:ext cx="5295900" cy="1104900"/>
          </a:xfrm>
          <a:prstGeom prst="rect">
            <a:avLst/>
          </a:prstGeom>
          <a:noFill/>
          <a:ln>
            <a:noFill/>
          </a:ln>
        </p:spPr>
      </p:pic>
    </p:spTree>
    <p:extLst>
      <p:ext uri="{BB962C8B-B14F-4D97-AF65-F5344CB8AC3E}">
        <p14:creationId xmlns:p14="http://schemas.microsoft.com/office/powerpoint/2010/main" val="2888432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6A8730-8BD7-CF9A-0F77-23674F00C6C6}"/>
              </a:ext>
            </a:extLst>
          </p:cNvPr>
          <p:cNvSpPr>
            <a:spLocks noGrp="1"/>
          </p:cNvSpPr>
          <p:nvPr>
            <p:ph type="title"/>
          </p:nvPr>
        </p:nvSpPr>
        <p:spPr/>
        <p:txBody>
          <a:bodyPr/>
          <a:lstStyle/>
          <a:p>
            <a:r>
              <a:rPr lang="en-US" dirty="0"/>
              <a:t>Pitching continued</a:t>
            </a:r>
          </a:p>
        </p:txBody>
      </p:sp>
      <p:sp>
        <p:nvSpPr>
          <p:cNvPr id="6" name="Content Placeholder 5">
            <a:extLst>
              <a:ext uri="{FF2B5EF4-FFF2-40B4-BE49-F238E27FC236}">
                <a16:creationId xmlns:a16="http://schemas.microsoft.com/office/drawing/2014/main" id="{BEFEEB41-CDB4-69D6-0CA1-8DAA3F0A73FD}"/>
              </a:ext>
            </a:extLst>
          </p:cNvPr>
          <p:cNvSpPr>
            <a:spLocks noGrp="1"/>
          </p:cNvSpPr>
          <p:nvPr>
            <p:ph idx="1"/>
          </p:nvPr>
        </p:nvSpPr>
        <p:spPr/>
        <p:txBody>
          <a:bodyPr>
            <a:normAutofit fontScale="47500" lnSpcReduction="20000"/>
          </a:bodyPr>
          <a:lstStyle/>
          <a:p>
            <a:r>
              <a:rPr lang="en-US" b="1" dirty="0"/>
              <a:t>Setting up to Pitch</a:t>
            </a:r>
            <a:endParaRPr lang="en-US" dirty="0"/>
          </a:p>
          <a:p>
            <a:r>
              <a:rPr lang="en-US" dirty="0"/>
              <a:t>Amateur Softball Association (ASA) rules indicate the pitcher must initially stand behind the pitching rubber with both hands apart. The ball may be in either the bare hand or the glove hand. She then may step on the rubber. Before initiating the pitching motion, both feet must be in contact with the pitching rubber. The right heel should be placed over the front edge of the rubber. The left toe should touch the back edge of the rubber. The feet should be comfortably apart. The ball should be gripped with the padded parts of the fingertips and thumb resting on seams. The ball should not rest in the palm. There should be space between the ball and the hand in the area between the thumb and index finger. The thumb should be opposite the fingers to the extent possible. ASA rules indicate the pitching hand and glove hand must touch for at least one second before initiating the pitching motion. </a:t>
            </a:r>
          </a:p>
          <a:p>
            <a:r>
              <a:rPr lang="en-US" b="1" dirty="0"/>
              <a:t>Initiating the Windmill Motion </a:t>
            </a:r>
            <a:endParaRPr lang="en-US" dirty="0"/>
          </a:p>
          <a:p>
            <a:r>
              <a:rPr lang="en-US" dirty="0"/>
              <a:t>After the pitcher’s hands touch (usually at or below the waist near the right hip), she should shift her weight to the back foot. The pitcher should initiate the forward motion by extending the arms towards the catcher while beginning the stride forward with the back foot. The pitching arm should remain extended (but not locked) throughout the pitching motion. The elbow should be relaxed (but not bent). When extending the pitching arm forward, the hand should be on top of the ball or on the outside of the ball, but not under the ball. As the arm travels in a circle upward, back, down and forward towards the target, the wrist should rotate to present the ball towards third base and then second base (at the top rear of the arc). The glove hand should be pulled back and down past the left hip as the pitching arm approaches the right hip for delivery. The wrist should cock naturally on the downward swing of the pitching motion. The arm circle should remain true to the line between the pitcher and catcher. The arm speed should increase throughout the pitching motion with the highest speed occurring as the hand approaches the release point. There should be no hesitation in the pitching motion once it begins. </a:t>
            </a:r>
          </a:p>
          <a:p>
            <a:r>
              <a:rPr lang="en-US" b="1" dirty="0"/>
              <a:t>Body Rotation </a:t>
            </a:r>
            <a:endParaRPr lang="en-US" dirty="0"/>
          </a:p>
          <a:p>
            <a:r>
              <a:rPr lang="en-US" dirty="0"/>
              <a:t>At the beginning of the pitching motion, the pitcher’s hips should be square to the catcher. The hips should open (towards third base) as the arms and stride leg are extended forward and until the ball is released. Full rotation is generally around 45 degrees but may be as great as 90 degrees. The hips should return to a closed or square position (facing the catcher) after release of the ball. The shoulders and hips must rotate together back to the square position. </a:t>
            </a:r>
          </a:p>
          <a:p>
            <a:endParaRPr lang="en-US" dirty="0"/>
          </a:p>
          <a:p>
            <a:endParaRPr lang="en-US" dirty="0"/>
          </a:p>
        </p:txBody>
      </p:sp>
    </p:spTree>
    <p:extLst>
      <p:ext uri="{BB962C8B-B14F-4D97-AF65-F5344CB8AC3E}">
        <p14:creationId xmlns:p14="http://schemas.microsoft.com/office/powerpoint/2010/main" val="1111943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27487-68E3-3311-4624-3EB03D840B18}"/>
              </a:ext>
            </a:extLst>
          </p:cNvPr>
          <p:cNvSpPr>
            <a:spLocks noGrp="1"/>
          </p:cNvSpPr>
          <p:nvPr>
            <p:ph type="title"/>
          </p:nvPr>
        </p:nvSpPr>
        <p:spPr/>
        <p:txBody>
          <a:bodyPr/>
          <a:lstStyle/>
          <a:p>
            <a:r>
              <a:rPr lang="en-US" dirty="0"/>
              <a:t>Pitching continued</a:t>
            </a:r>
          </a:p>
        </p:txBody>
      </p:sp>
      <p:sp>
        <p:nvSpPr>
          <p:cNvPr id="3" name="Content Placeholder 2">
            <a:extLst>
              <a:ext uri="{FF2B5EF4-FFF2-40B4-BE49-F238E27FC236}">
                <a16:creationId xmlns:a16="http://schemas.microsoft.com/office/drawing/2014/main" id="{002A1F5B-2791-B114-8CA8-FA86BBDE202C}"/>
              </a:ext>
            </a:extLst>
          </p:cNvPr>
          <p:cNvSpPr>
            <a:spLocks noGrp="1"/>
          </p:cNvSpPr>
          <p:nvPr>
            <p:ph idx="1"/>
          </p:nvPr>
        </p:nvSpPr>
        <p:spPr/>
        <p:txBody>
          <a:bodyPr>
            <a:normAutofit fontScale="55000" lnSpcReduction="20000"/>
          </a:bodyPr>
          <a:lstStyle/>
          <a:p>
            <a:r>
              <a:rPr lang="en-US" b="1" dirty="0"/>
              <a:t>Leg Stride </a:t>
            </a:r>
            <a:endParaRPr lang="en-US" dirty="0"/>
          </a:p>
          <a:p>
            <a:r>
              <a:rPr lang="en-US" dirty="0"/>
              <a:t>The pitcher should get as much leg drive forward as possible while keeping the upper body balanced. The stride length should be aggressive, yet comfortable. The right foot should stay in contact with the ground as it is being pulled forward by the momentum generated by the leg stride. The left foot should be planted at a point on the line between the pivot foot and the catcher and the toe should be aimed at a point halfway between third base and the catcher. The right foot should plant so that the toe hits the ground first, then the heel. </a:t>
            </a:r>
          </a:p>
          <a:p>
            <a:r>
              <a:rPr lang="en-US" b="1" dirty="0"/>
              <a:t>Wrist Snap </a:t>
            </a:r>
            <a:endParaRPr lang="en-US" dirty="0"/>
          </a:p>
          <a:p>
            <a:r>
              <a:rPr lang="en-US" dirty="0"/>
              <a:t>A proper wrist snap is the key to control and speed. The pitcher’s wrist should naturally cock on the downward swing of the arm. The pitcher should follow that with a strong snap of the wrist at the bottom of the arm circle just off the right hip. The inside of the pitcher’s right forearm may actually brush the side of the hip as the wrist snap occurs. The snap of the wrist should be firm, but relaxed. </a:t>
            </a:r>
          </a:p>
          <a:p>
            <a:r>
              <a:rPr lang="en-US" b="1" dirty="0"/>
              <a:t>Balance</a:t>
            </a:r>
            <a:endParaRPr lang="en-US" dirty="0"/>
          </a:p>
          <a:p>
            <a:r>
              <a:rPr lang="en-US" dirty="0"/>
              <a:t>The pitcher’s body should be in an upright posture and balanced between the feet as the ball is released. After release of the ball, the pitcher’s forward momentum should carry her weight forward while she drags her right foot towards the left foot. The pitcher's weight should remain balanced between the feet. The pitcher should plant her toe first, then her heal of her stride foot to help achieve the proper balance. </a:t>
            </a:r>
          </a:p>
          <a:p>
            <a:r>
              <a:rPr lang="en-US" b="1" dirty="0"/>
              <a:t>Follow Through </a:t>
            </a:r>
            <a:endParaRPr lang="en-US" dirty="0"/>
          </a:p>
          <a:p>
            <a:r>
              <a:rPr lang="en-US" dirty="0"/>
              <a:t>After releasing the ball, the pitching arm should follow through in a natural motion. The hand should extend out towards the catchers glove and end up in a position near the right shoulder. As pitchers begin throwing a variety of pitches (e.g., drop, curve, rise ball), different follow-though positions will be used to create the spin necessary to achieve the desired pitch. </a:t>
            </a:r>
          </a:p>
          <a:p>
            <a:endParaRPr lang="en-US" dirty="0"/>
          </a:p>
        </p:txBody>
      </p:sp>
    </p:spTree>
    <p:extLst>
      <p:ext uri="{BB962C8B-B14F-4D97-AF65-F5344CB8AC3E}">
        <p14:creationId xmlns:p14="http://schemas.microsoft.com/office/powerpoint/2010/main" val="979255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0089C-AD91-2FF7-89F6-D151CC9CE75E}"/>
              </a:ext>
            </a:extLst>
          </p:cNvPr>
          <p:cNvSpPr>
            <a:spLocks noGrp="1"/>
          </p:cNvSpPr>
          <p:nvPr>
            <p:ph type="title"/>
          </p:nvPr>
        </p:nvSpPr>
        <p:spPr/>
        <p:txBody>
          <a:bodyPr/>
          <a:lstStyle/>
          <a:p>
            <a:r>
              <a:rPr lang="en-US" dirty="0"/>
              <a:t>Catcher Fundamentals</a:t>
            </a:r>
          </a:p>
        </p:txBody>
      </p:sp>
      <p:sp>
        <p:nvSpPr>
          <p:cNvPr id="3" name="Content Placeholder 2">
            <a:extLst>
              <a:ext uri="{FF2B5EF4-FFF2-40B4-BE49-F238E27FC236}">
                <a16:creationId xmlns:a16="http://schemas.microsoft.com/office/drawing/2014/main" id="{7C2E1DAF-3F75-31D1-C023-C6B4F427A17C}"/>
              </a:ext>
            </a:extLst>
          </p:cNvPr>
          <p:cNvSpPr>
            <a:spLocks noGrp="1"/>
          </p:cNvSpPr>
          <p:nvPr>
            <p:ph idx="1"/>
          </p:nvPr>
        </p:nvSpPr>
        <p:spPr/>
        <p:txBody>
          <a:bodyPr>
            <a:normAutofit fontScale="32500" lnSpcReduction="20000"/>
          </a:bodyPr>
          <a:lstStyle/>
          <a:p>
            <a:r>
              <a:rPr lang="en-US" b="1" dirty="0"/>
              <a:t>Ready Position</a:t>
            </a:r>
            <a:endParaRPr lang="en-US" dirty="0"/>
          </a:p>
          <a:p>
            <a:r>
              <a:rPr lang="en-US" dirty="0"/>
              <a:t>The catcher should take a position as close to home plate as possible without interfering with the swing of the batter. </a:t>
            </a:r>
          </a:p>
          <a:p>
            <a:r>
              <a:rPr lang="en-US" b="1" dirty="0"/>
              <a:t>Down Position</a:t>
            </a:r>
            <a:endParaRPr lang="en-US" dirty="0"/>
          </a:p>
          <a:p>
            <a:r>
              <a:rPr lang="en-US" dirty="0"/>
              <a:t>The catcher may assume a down position when there is no threat of a stolen base. In a down position, the catcher is in a squat with the feet approximately hip width apart. The weight is on the balls of her feet, the glove hand is extended away from the body to give the pitcher a larger target. The throwing hand should be positioned behind her back or behind the throwing side leg. </a:t>
            </a:r>
          </a:p>
          <a:p>
            <a:r>
              <a:rPr lang="en-US" b="1" dirty="0"/>
              <a:t>Up Position</a:t>
            </a:r>
            <a:endParaRPr lang="en-US" dirty="0"/>
          </a:p>
          <a:p>
            <a:r>
              <a:rPr lang="en-US" dirty="0"/>
              <a:t>The catcher may assume the up position when there is a threat of at stolen base. In the up position, the catcher’s feet are approximately hip width apart with the feet staggered slightly in anticipation of a throw. The catcher’s back should be nearly </a:t>
            </a:r>
            <a:r>
              <a:rPr lang="en-US" dirty="0" err="1"/>
              <a:t>perpendicularl</a:t>
            </a:r>
            <a:r>
              <a:rPr lang="en-US" dirty="0"/>
              <a:t> to the ground with her back portion of her body raised. The throwing hand should be positioned behind her back or behind the throwing side leg. </a:t>
            </a:r>
          </a:p>
          <a:p>
            <a:r>
              <a:rPr lang="en-US" b="1" dirty="0"/>
              <a:t>Setting the Target </a:t>
            </a:r>
            <a:endParaRPr lang="en-US" dirty="0"/>
          </a:p>
          <a:p>
            <a:r>
              <a:rPr lang="en-US" dirty="0"/>
              <a:t>The catcher’s glove is the target for the pitcher.  The catcher’s glove should be positioned opened with fingers pointed up.  As the pitcher’s target, the glove should be positioned at the desired destination of the pitch.  In the Instructional and Junior Divisions, this is lined up with the point of home plate and just below the batters waist.  In the Travel, Senior, and High School divisions, the target will move depending on the count, the characteristics of the hitter, and the type of pitch thrown.</a:t>
            </a:r>
          </a:p>
          <a:p>
            <a:r>
              <a:rPr lang="en-US" b="1" dirty="0"/>
              <a:t>Receiving the Pitch </a:t>
            </a:r>
            <a:endParaRPr lang="en-US" dirty="0"/>
          </a:p>
          <a:p>
            <a:r>
              <a:rPr lang="en-US" dirty="0"/>
              <a:t>In addition to setting the target for the pitcher, how the catcher receives the ball can influence the umpire’s ball or strike call.  On pitches in the strike zone or near the strike zone, the catcher should make the catch and “frame” the pitch without a great deal of movement behind the plate.  The catcher should smoothly move her glove to the ball and make the catch while holding the glove steady in the strike zone.  For pitches slightly off the plate to the catcher's right, the catcher should smoothly slide her body to the right, rolling her right shoulder toward the pitcher, and sliding the glove 1 or 2 inches toward the plate as she makes the catch. For pitches slightly off the plate to the catcher's left, the catcher should smoothly slide her body to the left, rolling her left shoulder toward the pitcher, and sliding the glove 1 or 2 inches toward the plate as she makes the catch. On pitches clearly outside of the strike zone, the catcher should quickly move her body in front of the ball, keeping her shoulders perpendicular to the path of the ball.  This will help the catcher keep the ball in front of her even if she does not catch it cleanly with the glove.</a:t>
            </a:r>
          </a:p>
          <a:p>
            <a:endParaRPr lang="en-US" dirty="0"/>
          </a:p>
        </p:txBody>
      </p:sp>
      <p:sp>
        <p:nvSpPr>
          <p:cNvPr id="4" name="Text Placeholder 3">
            <a:extLst>
              <a:ext uri="{FF2B5EF4-FFF2-40B4-BE49-F238E27FC236}">
                <a16:creationId xmlns:a16="http://schemas.microsoft.com/office/drawing/2014/main" id="{A7D1850F-1420-801F-4E22-C7A9C4CD2FD6}"/>
              </a:ext>
            </a:extLst>
          </p:cNvPr>
          <p:cNvSpPr>
            <a:spLocks noGrp="1"/>
          </p:cNvSpPr>
          <p:nvPr>
            <p:ph type="body" sz="half" idx="2"/>
          </p:nvPr>
        </p:nvSpPr>
        <p:spPr/>
        <p:txBody>
          <a:bodyPr/>
          <a:lstStyle/>
          <a:p>
            <a:r>
              <a:rPr lang="en-US" b="1" dirty="0"/>
              <a:t>Overview</a:t>
            </a:r>
            <a:endParaRPr lang="en-US" dirty="0"/>
          </a:p>
          <a:p>
            <a:r>
              <a:rPr lang="en-US" dirty="0"/>
              <a:t>Catcher Fundamentals do not apply to the Kindergarten or Clinic divisions because the catchers in these divisions do not receive pitched balls. </a:t>
            </a:r>
          </a:p>
          <a:p>
            <a:endParaRPr lang="en-US" dirty="0"/>
          </a:p>
        </p:txBody>
      </p:sp>
    </p:spTree>
    <p:extLst>
      <p:ext uri="{BB962C8B-B14F-4D97-AF65-F5344CB8AC3E}">
        <p14:creationId xmlns:p14="http://schemas.microsoft.com/office/powerpoint/2010/main" val="2158616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30F66F5-F6C0-B021-71F1-C74F7B0BEC38}"/>
              </a:ext>
            </a:extLst>
          </p:cNvPr>
          <p:cNvSpPr>
            <a:spLocks noGrp="1"/>
          </p:cNvSpPr>
          <p:nvPr>
            <p:ph type="title"/>
          </p:nvPr>
        </p:nvSpPr>
        <p:spPr>
          <a:xfrm>
            <a:off x="686834" y="1153572"/>
            <a:ext cx="3200400" cy="4461163"/>
          </a:xfrm>
        </p:spPr>
        <p:txBody>
          <a:bodyPr>
            <a:normAutofit/>
          </a:bodyPr>
          <a:lstStyle/>
          <a:p>
            <a:r>
              <a:rPr lang="en-US">
                <a:solidFill>
                  <a:srgbClr val="FFFFFF"/>
                </a:solidFill>
              </a:rPr>
              <a:t>Catchers continued</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923F6416-438B-0C79-A41B-A3F2392B949E}"/>
              </a:ext>
            </a:extLst>
          </p:cNvPr>
          <p:cNvSpPr>
            <a:spLocks noGrp="1"/>
          </p:cNvSpPr>
          <p:nvPr>
            <p:ph idx="1"/>
          </p:nvPr>
        </p:nvSpPr>
        <p:spPr>
          <a:xfrm>
            <a:off x="4447308" y="591344"/>
            <a:ext cx="6906491" cy="5585619"/>
          </a:xfrm>
        </p:spPr>
        <p:txBody>
          <a:bodyPr anchor="ctr">
            <a:normAutofit/>
          </a:bodyPr>
          <a:lstStyle/>
          <a:p>
            <a:r>
              <a:rPr lang="en-US" sz="700" b="1"/>
              <a:t>Throwing Out Runners</a:t>
            </a:r>
            <a:endParaRPr lang="en-US" sz="700"/>
          </a:p>
          <a:p>
            <a:r>
              <a:rPr lang="en-US" sz="700"/>
              <a:t>When a runner attempts to steal a base, the catcher receives the ball from the pitcher while stepping and transferring her body weight to her back foot. Her feet should be </a:t>
            </a:r>
            <a:r>
              <a:rPr lang="en-US" sz="700" err="1"/>
              <a:t>positined</a:t>
            </a:r>
            <a:r>
              <a:rPr lang="en-US" sz="700"/>
              <a:t> parallel to the target. She should take the glove hand back to meet throwing hand over the opposite shoulder to a point just behind the ear. She should then step toward the base to make the throw. </a:t>
            </a:r>
          </a:p>
          <a:p>
            <a:r>
              <a:rPr lang="en-US" sz="700" b="1"/>
              <a:t>Giving Signals</a:t>
            </a:r>
            <a:endParaRPr lang="en-US" sz="700"/>
          </a:p>
          <a:p>
            <a:r>
              <a:rPr lang="en-US" sz="700"/>
              <a:t>Signals tell the pitcher to throw specific pitches. The signals may correspond to specific types of pitches and positions within the strike zone. Signals should be given to the pitcher from the down position. With a runner on base, the signal the signal should be given from the down position and then the catcher should position herself in the up position to receive the pitch. The signals should be given with the knees apart and the fingers of the throwing hand spread as far apart as possible up against the crotch of the pants so the pitcher can see the signs. The glove should be positioned on the outside of the glove side leg just above the ankle to block the signals from being seen by the third base coach. </a:t>
            </a:r>
          </a:p>
          <a:p>
            <a:r>
              <a:rPr lang="en-US" sz="700" b="1"/>
              <a:t>Blocking Balls</a:t>
            </a:r>
            <a:endParaRPr lang="en-US" sz="700"/>
          </a:p>
          <a:p>
            <a:r>
              <a:rPr lang="en-US" sz="700"/>
              <a:t>For pitches thrown into the dirt, the catcher should attempt to keep the ball in front of her body to help prevent the base runners from advancing to the next base. When the catcher realizes the ball is going to hit the dirt, she should stay low and position her body in front of the ball to keep it on the midline of her body. She should drop to her knees while putting the glove hand down between her knees to block she space between her legs. She should keep her shoulders perpendicular to the path of the ball and should tuck her chin to her chest while keeping her eyes on the ball. </a:t>
            </a:r>
          </a:p>
          <a:p>
            <a:r>
              <a:rPr lang="en-US" sz="700" b="1"/>
              <a:t>Fielding the Bunt</a:t>
            </a:r>
            <a:endParaRPr lang="en-US" sz="700"/>
          </a:p>
          <a:p>
            <a:r>
              <a:rPr lang="en-US" sz="700"/>
              <a:t>Bunts can be fielded by the third baseman, pitcher, first baseman, or catcher depending on the location of the bunt, the defensive positioning, and the location of the runners.  Bunts that remain very close to home plate provide fielding opportunities for the catcher.  The catcher must spring up from her position and get to the ball very quickly to keep her fielding options open.  She should glance at the lead runner and make the play on the lead runner if possible.  If it is not possible to get the lead runner out, she should make the play at first base.  For bunts where another fielder gets to the ball first, the catcher should direct the fielder as to where to make the throw by yelling 1, 2, 3, or home.  </a:t>
            </a:r>
          </a:p>
          <a:p>
            <a:r>
              <a:rPr lang="en-US" sz="700" b="1"/>
              <a:t>Fielding the Pop Fly </a:t>
            </a:r>
            <a:endParaRPr lang="en-US" sz="700"/>
          </a:p>
          <a:p>
            <a:r>
              <a:rPr lang="en-US" sz="700"/>
              <a:t>Fielding a pop fly in foul territory is tough play for a catcher.  To improve her chances of making the play, she must jump up and move quickly in the direction she believes the ball is headed.  At the same time, she should flip off her catcher’s helmet to help her find the ball more easily.  Once the ball is in the catcher’s sights, it should be tracked and caught as any fly ball.  The other infielders should help direct her to the ball by pointing to it and providing verbal instruction.  For balls hit to the first base side, the infielders should yell “up 1”.  For balls hit to the 3rd base side, the infielders should yell “up 3”.  For balls hit directly behind the catcher, the infielders should yell “back”.</a:t>
            </a:r>
          </a:p>
          <a:p>
            <a:r>
              <a:rPr lang="en-US" sz="700" b="1"/>
              <a:t>Receiving Throws for the Tag Play</a:t>
            </a:r>
            <a:endParaRPr lang="en-US" sz="700"/>
          </a:p>
          <a:p>
            <a:r>
              <a:rPr lang="en-US" sz="700"/>
              <a:t>After the ball is hit, the catcher should take a position in front of home plate with her left foot near the at the third base edge of the plate. She must take care not to position her foot in the sliding lane of the runner. Her body should face the direction of the throw and she should receive the throw with both hands. As she receives the throw, she should stay low to the ground and should move into the path of the runner in preparation to make the tag. After making the tag, she should be attentive to trail runners unless that is the third out of the inning. </a:t>
            </a:r>
          </a:p>
          <a:p>
            <a:r>
              <a:rPr lang="en-US" sz="700" b="1"/>
              <a:t>Receiving Throws for the Force Play</a:t>
            </a:r>
            <a:endParaRPr lang="en-US" sz="700"/>
          </a:p>
          <a:p>
            <a:r>
              <a:rPr lang="en-US" sz="700"/>
              <a:t>After the ball is hit, the catcher should move to a position in front of home plate with her body facing the throw. She should place her throwing side foot on the plate and step toward the throw with her glove side foot. She should receive the throw with two hands. After making the catch, she should be attentive to trail runners unless that is the third out of the inning. </a:t>
            </a:r>
          </a:p>
        </p:txBody>
      </p:sp>
    </p:spTree>
    <p:extLst>
      <p:ext uri="{BB962C8B-B14F-4D97-AF65-F5344CB8AC3E}">
        <p14:creationId xmlns:p14="http://schemas.microsoft.com/office/powerpoint/2010/main" val="28585018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228E67-B7AB-B15C-44C9-34B78A91BB81}"/>
              </a:ext>
            </a:extLst>
          </p:cNvPr>
          <p:cNvSpPr>
            <a:spLocks noGrp="1"/>
          </p:cNvSpPr>
          <p:nvPr>
            <p:ph type="title"/>
          </p:nvPr>
        </p:nvSpPr>
        <p:spPr>
          <a:xfrm>
            <a:off x="686834" y="1153572"/>
            <a:ext cx="3200400" cy="4461163"/>
          </a:xfrm>
        </p:spPr>
        <p:txBody>
          <a:bodyPr>
            <a:normAutofit/>
          </a:bodyPr>
          <a:lstStyle/>
          <a:p>
            <a:r>
              <a:rPr lang="en-US">
                <a:solidFill>
                  <a:srgbClr val="FFFFFF"/>
                </a:solidFill>
              </a:rPr>
              <a:t>Catchers Drills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E496B74-C268-31CC-CCA6-D90965E35FA3}"/>
              </a:ext>
            </a:extLst>
          </p:cNvPr>
          <p:cNvSpPr>
            <a:spLocks noGrp="1"/>
          </p:cNvSpPr>
          <p:nvPr>
            <p:ph idx="1"/>
          </p:nvPr>
        </p:nvSpPr>
        <p:spPr>
          <a:xfrm>
            <a:off x="4447308" y="591344"/>
            <a:ext cx="6906491" cy="5585619"/>
          </a:xfrm>
        </p:spPr>
        <p:txBody>
          <a:bodyPr anchor="ctr">
            <a:normAutofit/>
          </a:bodyPr>
          <a:lstStyle/>
          <a:p>
            <a:r>
              <a:rPr lang="en-US" sz="900" b="1"/>
              <a:t>One Knee Throwing</a:t>
            </a:r>
            <a:endParaRPr lang="en-US" sz="900"/>
          </a:p>
          <a:p>
            <a:r>
              <a:rPr lang="en-US" sz="900"/>
              <a:t>Benefits - The One Knee Throwing drill helps improve throwing strength. </a:t>
            </a:r>
          </a:p>
          <a:p>
            <a:r>
              <a:rPr lang="en-US" sz="900"/>
              <a:t>Directions - Two catchers should kneel 30 feet apart on their left knees. After throwing the ball back and forth for a few minutes, they should move apart 10 more feet. They should continue throwing and moving back until the throws equal the distance from home to second base. Proper shoulder and hip turn should be emphasized to gain strength. This drill can be performed with the catchers kneeling on both knees as well. </a:t>
            </a:r>
          </a:p>
          <a:p>
            <a:r>
              <a:rPr lang="en-US" sz="900" b="1"/>
              <a:t>Framing</a:t>
            </a:r>
            <a:endParaRPr lang="en-US" sz="900"/>
          </a:p>
          <a:p>
            <a:r>
              <a:rPr lang="en-US" sz="900"/>
              <a:t>Benefits - The Framing drill helps improve the catcher's ability to frame pitches to help get additional strike calls. </a:t>
            </a:r>
          </a:p>
          <a:p>
            <a:r>
              <a:rPr lang="en-US" sz="900"/>
              <a:t>Directions – Two catchers should position themselves 20-30 feet apart. Catcher 1 should throw balls to catcher 2. The balls should be thrown high, low, inside, and outside. The balls should be thrown close enough to the "plate" so that foot movement is not necessary. The catchers should practice “framing” the pitch. </a:t>
            </a:r>
          </a:p>
          <a:p>
            <a:r>
              <a:rPr lang="en-US" sz="900" b="1"/>
              <a:t>Quick Feet </a:t>
            </a:r>
            <a:endParaRPr lang="en-US" sz="900"/>
          </a:p>
          <a:p>
            <a:r>
              <a:rPr lang="en-US" sz="900"/>
              <a:t>Benefits - The Quick Feet drill helps improve a catcher's footwork and ability to block off target pitches. </a:t>
            </a:r>
          </a:p>
          <a:p>
            <a:r>
              <a:rPr lang="en-US" sz="900"/>
              <a:t>Directions – Two catchers should position themselves 20-30 feet apart. Catcher 1 should throw from 20 to 30 feet to catcher 2. The balls should be thrown inside and outside, high and in the dirt. Catcher 2 should move to the left and right attempting to get the middle of the body in front of the ball. The catchers should alternate roles. </a:t>
            </a:r>
          </a:p>
          <a:p>
            <a:r>
              <a:rPr lang="en-US" sz="900" b="1"/>
              <a:t>Quick Release </a:t>
            </a:r>
            <a:endParaRPr lang="en-US" sz="900"/>
          </a:p>
          <a:p>
            <a:r>
              <a:rPr lang="en-US" sz="900"/>
              <a:t>Benefits - Improve catcher arm strength and accuracy while practicing catching and applying a tag. </a:t>
            </a:r>
          </a:p>
          <a:p>
            <a:r>
              <a:rPr lang="en-US" sz="900"/>
              <a:t>Directions – Two catchers should position themselves 60 to 70 feet apart. Catcher 1 should squat with ball in her glove. She should simulate a catch and throw to 2B. Catcher 2 should block the "plate" as she receives the ball and should apply the tag as if a runner is trying to score at home plate. Catcher 2 should then squat with ball in glove and simulates throw to 2B. The drill should be performed for 10 to 15 minutes. </a:t>
            </a:r>
          </a:p>
          <a:p>
            <a:r>
              <a:rPr lang="en-US" sz="900" b="1"/>
              <a:t>No Hands Blocking </a:t>
            </a:r>
            <a:endParaRPr lang="en-US" sz="900"/>
          </a:p>
          <a:p>
            <a:r>
              <a:rPr lang="en-US" sz="900"/>
              <a:t>Benefits - The No Hands Blocking drill helps improve footwork and technique for blocking off target pitches. </a:t>
            </a:r>
          </a:p>
          <a:p>
            <a:r>
              <a:rPr lang="en-US" sz="900"/>
              <a:t>Directions - Two catchers in full equipment should stand about 20 to 30 feet apart. Catcher 1 should throw balls in the dirt to the left, right and in front of "home plate." Catcher 2 should practice blocking the wild pitches with her shin guards and chest protector. Catcher 2 must position herself using quick footwork and good technique. Catcher 1 and Catcher 2 should alternate roles. </a:t>
            </a:r>
          </a:p>
          <a:p>
            <a:endParaRPr lang="en-US" sz="900"/>
          </a:p>
        </p:txBody>
      </p:sp>
    </p:spTree>
    <p:extLst>
      <p:ext uri="{BB962C8B-B14F-4D97-AF65-F5344CB8AC3E}">
        <p14:creationId xmlns:p14="http://schemas.microsoft.com/office/powerpoint/2010/main" val="35530211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BFB25A-8F3C-0FAC-5CE2-8CCD4C4462C1}"/>
              </a:ext>
            </a:extLst>
          </p:cNvPr>
          <p:cNvSpPr>
            <a:spLocks noGrp="1"/>
          </p:cNvSpPr>
          <p:nvPr>
            <p:ph type="title"/>
          </p:nvPr>
        </p:nvSpPr>
        <p:spPr>
          <a:xfrm>
            <a:off x="686834" y="1153572"/>
            <a:ext cx="3200400" cy="4461163"/>
          </a:xfrm>
        </p:spPr>
        <p:txBody>
          <a:bodyPr>
            <a:normAutofit/>
          </a:bodyPr>
          <a:lstStyle/>
          <a:p>
            <a:r>
              <a:rPr lang="en-US">
                <a:solidFill>
                  <a:srgbClr val="FFFFFF"/>
                </a:solidFill>
              </a:rPr>
              <a:t>Catchers Drills continued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7C636F3-CBAE-8B74-CE0C-20BC4D32A565}"/>
              </a:ext>
            </a:extLst>
          </p:cNvPr>
          <p:cNvSpPr>
            <a:spLocks noGrp="1"/>
          </p:cNvSpPr>
          <p:nvPr>
            <p:ph idx="1"/>
          </p:nvPr>
        </p:nvSpPr>
        <p:spPr>
          <a:xfrm>
            <a:off x="4447308" y="591344"/>
            <a:ext cx="6906491" cy="5585619"/>
          </a:xfrm>
        </p:spPr>
        <p:txBody>
          <a:bodyPr anchor="ctr">
            <a:normAutofit/>
          </a:bodyPr>
          <a:lstStyle/>
          <a:p>
            <a:r>
              <a:rPr lang="en-US" sz="700" b="1"/>
              <a:t>Fielding Bunts </a:t>
            </a:r>
            <a:endParaRPr lang="en-US" sz="700"/>
          </a:p>
          <a:p>
            <a:r>
              <a:rPr lang="en-US" sz="700"/>
              <a:t>Benefits - The Fielding Bunts drill helps improve bunt defense for catchers. </a:t>
            </a:r>
          </a:p>
          <a:p>
            <a:r>
              <a:rPr lang="en-US" sz="700"/>
              <a:t>Directions - Put catchers or other fielders at each base. Put six balls in front of home plate. The first catcher should pop up, field the "bunt" and throw to 1B, 2B, and 3B, in turn, returning to the defensive position after each throw. This drill should be repeated a second time prior to rotating to the next catcher. </a:t>
            </a:r>
          </a:p>
          <a:p>
            <a:r>
              <a:rPr lang="en-US" sz="700" b="1"/>
              <a:t>Steal Attempts</a:t>
            </a:r>
            <a:endParaRPr lang="en-US" sz="700"/>
          </a:p>
          <a:p>
            <a:r>
              <a:rPr lang="en-US" sz="700"/>
              <a:t>Benefits - The Steal Attempts drill helps improve defense of stolen bases. </a:t>
            </a:r>
          </a:p>
          <a:p>
            <a:r>
              <a:rPr lang="en-US" sz="700"/>
              <a:t>Directions - Assign a few runners with helmets. Place the first runner on 2B. Assign players to their infield positions. The drill is initiated by a pitch to the catcher. On the release of the pitch, runner on 1B should try to steal 2B and the catcher should try to throw her out. On the next pitch, runner on 2B should try to steal 3B and the catcher should try to throw her out. This drill should be repeated several times rotating runners and fielders. </a:t>
            </a:r>
          </a:p>
          <a:p>
            <a:r>
              <a:rPr lang="en-US" sz="700" b="1"/>
              <a:t>Tag Play at Home </a:t>
            </a:r>
            <a:endParaRPr lang="en-US" sz="700"/>
          </a:p>
          <a:p>
            <a:r>
              <a:rPr lang="en-US" sz="700"/>
              <a:t>Benefits - The Tag Play at Home drill improves outfielders' ability to make throws to home as well as the catcher's ability to catch throws and apply tags. </a:t>
            </a:r>
          </a:p>
          <a:p>
            <a:r>
              <a:rPr lang="en-US" sz="700"/>
              <a:t>Directions - Place one or more catchers at home and three to six outfielders spaced evenly around the outfield. Give each outfielder one ball. The first outfielder should roll a ball a few feet in front, pick it up and make a strong throw to home with catcher 1 simulating a tag. The outfielder should end up at the edge of the outfield grass after throw. The catcher should then squat facing outfielder and rise to throw ball simulating a long throw to second base. After each outfielder has thrown one ball, the catchers should rotate. This drill can also be performed with infielders at their positions. </a:t>
            </a:r>
          </a:p>
          <a:p>
            <a:r>
              <a:rPr lang="en-US" sz="700" b="1"/>
              <a:t>Pickoff Play </a:t>
            </a:r>
            <a:endParaRPr lang="en-US" sz="700"/>
          </a:p>
          <a:p>
            <a:r>
              <a:rPr lang="en-US" sz="700"/>
              <a:t>Benefits - The Pickoff Play drill improves team defense for pickoff plays attempted at 1B or 3B. It also improves base runner awareness when leading. </a:t>
            </a:r>
          </a:p>
          <a:p>
            <a:r>
              <a:rPr lang="en-US" sz="700"/>
              <a:t>Directions - Put infielders and pitcher at their positions and 3 or 4 runners at 1B and 3B. The Pitcher should start the drill by pitching the ball to the catcher. On the release of the pitch, the runner on 1B should take an aggressive lead while second baseman should break hard to 1B. The catcher should try to pick off runner. The shortstop should cover 2B. The runner should attempt to dive back to 1B or should break to 2B and get into a rundown. The drill should be repeated with a runner on 3B and with the shortstop covering. The first baseman and third baseman should play well in front of the bag so the runners are enticed to take bigger leads. After 4 throws, rotate the catchers. </a:t>
            </a:r>
          </a:p>
          <a:p>
            <a:r>
              <a:rPr lang="en-US" sz="700" b="1"/>
              <a:t>Foul Ball Communication</a:t>
            </a:r>
            <a:endParaRPr lang="en-US" sz="700"/>
          </a:p>
          <a:p>
            <a:r>
              <a:rPr lang="en-US" sz="700"/>
              <a:t>Benefits - The Foul Ball Communication drill improves the catcher's chances of catching pop-flies near home plate. </a:t>
            </a:r>
          </a:p>
          <a:p>
            <a:r>
              <a:rPr lang="en-US" sz="700"/>
              <a:t>Directions - Put the catcher, pitcher, first baseman and third baseman at their respective positions. The coach should be positioned behind the catcher. The coach should initiate the drill by throwing a pop up behind catcher. The infielders should call "up 1" if the ball is towards 1B, "up 3" if the ball is towards 3B, "up" if ball is straight over home, and "back" if ball is straight back. The coach can substitute other calls if desired. </a:t>
            </a:r>
          </a:p>
        </p:txBody>
      </p:sp>
    </p:spTree>
    <p:extLst>
      <p:ext uri="{BB962C8B-B14F-4D97-AF65-F5344CB8AC3E}">
        <p14:creationId xmlns:p14="http://schemas.microsoft.com/office/powerpoint/2010/main" val="2579538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3B373-B4F4-0772-F2FA-78EBA49E2DF3}"/>
              </a:ext>
            </a:extLst>
          </p:cNvPr>
          <p:cNvSpPr>
            <a:spLocks noGrp="1"/>
          </p:cNvSpPr>
          <p:nvPr>
            <p:ph type="title"/>
          </p:nvPr>
        </p:nvSpPr>
        <p:spPr/>
        <p:txBody>
          <a:bodyPr/>
          <a:lstStyle/>
          <a:p>
            <a:r>
              <a:rPr lang="en-US" dirty="0"/>
              <a:t>Coaches Preparation</a:t>
            </a:r>
          </a:p>
        </p:txBody>
      </p:sp>
      <p:sp>
        <p:nvSpPr>
          <p:cNvPr id="3" name="Text Placeholder 2">
            <a:extLst>
              <a:ext uri="{FF2B5EF4-FFF2-40B4-BE49-F238E27FC236}">
                <a16:creationId xmlns:a16="http://schemas.microsoft.com/office/drawing/2014/main" id="{BF6531F4-7C06-2B8D-16B5-BC1E624F42B8}"/>
              </a:ext>
            </a:extLst>
          </p:cNvPr>
          <p:cNvSpPr>
            <a:spLocks noGrp="1"/>
          </p:cNvSpPr>
          <p:nvPr>
            <p:ph type="body" idx="1"/>
          </p:nvPr>
        </p:nvSpPr>
        <p:spPr/>
        <p:txBody>
          <a:bodyPr/>
          <a:lstStyle/>
          <a:p>
            <a:r>
              <a:rPr lang="en-US" dirty="0"/>
              <a:t>Pregame</a:t>
            </a:r>
          </a:p>
        </p:txBody>
      </p:sp>
      <p:sp>
        <p:nvSpPr>
          <p:cNvPr id="4" name="Content Placeholder 3">
            <a:extLst>
              <a:ext uri="{FF2B5EF4-FFF2-40B4-BE49-F238E27FC236}">
                <a16:creationId xmlns:a16="http://schemas.microsoft.com/office/drawing/2014/main" id="{B3BA060B-27C6-EB09-DCB2-887607A3FC67}"/>
              </a:ext>
            </a:extLst>
          </p:cNvPr>
          <p:cNvSpPr>
            <a:spLocks noGrp="1"/>
          </p:cNvSpPr>
          <p:nvPr>
            <p:ph sz="half" idx="2"/>
          </p:nvPr>
        </p:nvSpPr>
        <p:spPr/>
        <p:txBody>
          <a:bodyPr>
            <a:normAutofit fontScale="47500" lnSpcReduction="20000"/>
          </a:bodyPr>
          <a:lstStyle/>
          <a:p>
            <a:r>
              <a:rPr lang="en-US" dirty="0"/>
              <a:t>Communicate with parents on missing players in advance </a:t>
            </a:r>
          </a:p>
          <a:p>
            <a:r>
              <a:rPr lang="en-US" dirty="0"/>
              <a:t>Prepare a line up based on the active player list </a:t>
            </a:r>
          </a:p>
          <a:p>
            <a:r>
              <a:rPr lang="en-US" dirty="0"/>
              <a:t>Set equipment up and keep benches clean </a:t>
            </a:r>
          </a:p>
          <a:p>
            <a:r>
              <a:rPr lang="en-US" dirty="0"/>
              <a:t>Assign one of the assistants to keep bench area clean </a:t>
            </a:r>
          </a:p>
          <a:p>
            <a:r>
              <a:rPr lang="en-US" dirty="0"/>
              <a:t>Bags hung on fence o Helmets in bags or under or behind bench </a:t>
            </a:r>
          </a:p>
          <a:p>
            <a:r>
              <a:rPr lang="en-US" dirty="0"/>
              <a:t>Gloves and face masks in bags when not in use </a:t>
            </a:r>
          </a:p>
          <a:p>
            <a:r>
              <a:rPr lang="en-US" dirty="0"/>
              <a:t>Bats in bags or up against fence </a:t>
            </a:r>
          </a:p>
          <a:p>
            <a:r>
              <a:rPr lang="en-US" dirty="0"/>
              <a:t>Catchers gear behind the bench </a:t>
            </a:r>
          </a:p>
          <a:p>
            <a:r>
              <a:rPr lang="en-US" dirty="0"/>
              <a:t>Benches are for players to sit and rest NOT equipment </a:t>
            </a:r>
          </a:p>
          <a:p>
            <a:r>
              <a:rPr lang="en-US" dirty="0"/>
              <a:t>Have a set warm up schedule prior to game time: </a:t>
            </a:r>
          </a:p>
          <a:p>
            <a:pPr lvl="1"/>
            <a:r>
              <a:rPr lang="en-US" dirty="0"/>
              <a:t>Throwing (10 minutes) </a:t>
            </a:r>
          </a:p>
          <a:p>
            <a:pPr lvl="1"/>
            <a:r>
              <a:rPr lang="en-US" dirty="0"/>
              <a:t>Team stretch (5 minutes) </a:t>
            </a:r>
          </a:p>
          <a:p>
            <a:pPr lvl="1"/>
            <a:r>
              <a:rPr lang="en-US" dirty="0"/>
              <a:t>Batting practice (30 minutes) </a:t>
            </a:r>
          </a:p>
          <a:p>
            <a:pPr lvl="1"/>
            <a:r>
              <a:rPr lang="en-US" dirty="0"/>
              <a:t>Pitching warm ups (during batting practice/work pitchers in and out of BP) </a:t>
            </a:r>
          </a:p>
          <a:p>
            <a:pPr lvl="1"/>
            <a:r>
              <a:rPr lang="en-US" dirty="0"/>
              <a:t>Swap out batting practice time with a drill to help strengthen the team in a certain area for improvement</a:t>
            </a:r>
          </a:p>
        </p:txBody>
      </p:sp>
      <p:sp>
        <p:nvSpPr>
          <p:cNvPr id="5" name="Text Placeholder 4">
            <a:extLst>
              <a:ext uri="{FF2B5EF4-FFF2-40B4-BE49-F238E27FC236}">
                <a16:creationId xmlns:a16="http://schemas.microsoft.com/office/drawing/2014/main" id="{42CA6207-56DC-2A4C-A5A1-92545CA149C0}"/>
              </a:ext>
            </a:extLst>
          </p:cNvPr>
          <p:cNvSpPr>
            <a:spLocks noGrp="1"/>
          </p:cNvSpPr>
          <p:nvPr>
            <p:ph type="body" sz="quarter" idx="3"/>
          </p:nvPr>
        </p:nvSpPr>
        <p:spPr/>
        <p:txBody>
          <a:bodyPr/>
          <a:lstStyle/>
          <a:p>
            <a:r>
              <a:rPr lang="en-US" dirty="0"/>
              <a:t>During the Game</a:t>
            </a:r>
          </a:p>
        </p:txBody>
      </p:sp>
      <p:sp>
        <p:nvSpPr>
          <p:cNvPr id="6" name="Content Placeholder 5">
            <a:extLst>
              <a:ext uri="{FF2B5EF4-FFF2-40B4-BE49-F238E27FC236}">
                <a16:creationId xmlns:a16="http://schemas.microsoft.com/office/drawing/2014/main" id="{D9EF3644-4214-A8B5-FA39-B8123E585597}"/>
              </a:ext>
            </a:extLst>
          </p:cNvPr>
          <p:cNvSpPr>
            <a:spLocks noGrp="1"/>
          </p:cNvSpPr>
          <p:nvPr>
            <p:ph sz="quarter" idx="4"/>
          </p:nvPr>
        </p:nvSpPr>
        <p:spPr/>
        <p:txBody>
          <a:bodyPr>
            <a:normAutofit fontScale="47500" lnSpcReduction="20000"/>
          </a:bodyPr>
          <a:lstStyle/>
          <a:p>
            <a:r>
              <a:rPr lang="en-US" dirty="0"/>
              <a:t>Keep the girls focused ‐Have a short meeting each inning as girls come off the field. </a:t>
            </a:r>
          </a:p>
          <a:p>
            <a:r>
              <a:rPr lang="en-US" dirty="0"/>
              <a:t>Don’t be negative about errors or other problems in the field ‐‐treat them as learning opportunities and focus on them in the next practice. </a:t>
            </a:r>
          </a:p>
          <a:p>
            <a:r>
              <a:rPr lang="en-US" dirty="0"/>
              <a:t>Try not to coach during the play, especially as girls get older. </a:t>
            </a:r>
          </a:p>
          <a:p>
            <a:r>
              <a:rPr lang="en-US" dirty="0"/>
              <a:t>Positioning and getting younger players into the ready position as the play starts is important. Train them to get into “softball ready” positions when the pitchers start the wind up. </a:t>
            </a:r>
          </a:p>
          <a:p>
            <a:r>
              <a:rPr lang="en-US" dirty="0"/>
              <a:t>Keep adjustments brief, simple and positive ‐‐don’t give complex changes as they don’t work ‐‐  focus on one thing at a time.</a:t>
            </a:r>
          </a:p>
        </p:txBody>
      </p:sp>
      <p:pic>
        <p:nvPicPr>
          <p:cNvPr id="7" name="Picture 6">
            <a:extLst>
              <a:ext uri="{FF2B5EF4-FFF2-40B4-BE49-F238E27FC236}">
                <a16:creationId xmlns:a16="http://schemas.microsoft.com/office/drawing/2014/main" id="{DCE50B45-E0F6-1A28-E40B-A39D8D73829D}"/>
              </a:ext>
            </a:extLst>
          </p:cNvPr>
          <p:cNvPicPr>
            <a:picLocks noChangeAspect="1"/>
          </p:cNvPicPr>
          <p:nvPr/>
        </p:nvPicPr>
        <p:blipFill>
          <a:blip r:embed="rId2"/>
          <a:stretch>
            <a:fillRect/>
          </a:stretch>
        </p:blipFill>
        <p:spPr>
          <a:xfrm>
            <a:off x="7062642" y="365125"/>
            <a:ext cx="4289570" cy="930285"/>
          </a:xfrm>
          <a:prstGeom prst="rect">
            <a:avLst/>
          </a:prstGeom>
        </p:spPr>
      </p:pic>
    </p:spTree>
    <p:extLst>
      <p:ext uri="{BB962C8B-B14F-4D97-AF65-F5344CB8AC3E}">
        <p14:creationId xmlns:p14="http://schemas.microsoft.com/office/powerpoint/2010/main" val="41543735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74EB7-EA8F-250F-2531-292CA25A3E76}"/>
              </a:ext>
            </a:extLst>
          </p:cNvPr>
          <p:cNvSpPr>
            <a:spLocks noGrp="1"/>
          </p:cNvSpPr>
          <p:nvPr>
            <p:ph type="title"/>
          </p:nvPr>
        </p:nvSpPr>
        <p:spPr>
          <a:xfrm>
            <a:off x="686834" y="1153572"/>
            <a:ext cx="3200400" cy="4461163"/>
          </a:xfrm>
        </p:spPr>
        <p:txBody>
          <a:bodyPr>
            <a:normAutofit/>
          </a:bodyPr>
          <a:lstStyle/>
          <a:p>
            <a:r>
              <a:rPr lang="en-US">
                <a:solidFill>
                  <a:srgbClr val="FFFFFF"/>
                </a:solidFill>
              </a:rPr>
              <a:t>Catchers Drills continued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45BE5DD-9A9E-FE01-0E36-28E168D5A0D9}"/>
              </a:ext>
            </a:extLst>
          </p:cNvPr>
          <p:cNvSpPr>
            <a:spLocks noGrp="1"/>
          </p:cNvSpPr>
          <p:nvPr>
            <p:ph idx="1"/>
          </p:nvPr>
        </p:nvSpPr>
        <p:spPr>
          <a:xfrm>
            <a:off x="4447308" y="591344"/>
            <a:ext cx="6906491" cy="5585619"/>
          </a:xfrm>
        </p:spPr>
        <p:txBody>
          <a:bodyPr anchor="ctr">
            <a:normAutofit/>
          </a:bodyPr>
          <a:lstStyle/>
          <a:p>
            <a:r>
              <a:rPr lang="en-US" sz="900" b="1"/>
              <a:t>Cutoff Communication </a:t>
            </a:r>
            <a:endParaRPr lang="en-US" sz="900"/>
          </a:p>
          <a:p>
            <a:r>
              <a:rPr lang="en-US" sz="900"/>
              <a:t>Benefits - The Cutoff Communication drill works on the catcher's ability to make cutoff calls on throws to home. </a:t>
            </a:r>
          </a:p>
          <a:p>
            <a:r>
              <a:rPr lang="en-US" sz="900"/>
              <a:t>Directions – Put the infielders at their defensive positions. Put three to six outfielders with one ball each, evenly spaced 10 to 20 feet beyond the edge of the outfield grass. The pitcher (or first baseman) should move to cut-off position in front of outfielder 1 who should initiate the drill by throwing a ball on a line to home. The catcher should yell "cut" and the base number to tell the cut-off to throw to a base (e.g., "cut 2"). The catcher should say nothing if she wants the ball to come through. The drill should continue until each outfielder has thrown three balls. Catchers should be rotated during this drill. </a:t>
            </a:r>
          </a:p>
          <a:p>
            <a:r>
              <a:rPr lang="en-US" sz="900" b="1"/>
              <a:t>Catcher Flip to Home </a:t>
            </a:r>
            <a:endParaRPr lang="en-US" sz="900"/>
          </a:p>
          <a:p>
            <a:r>
              <a:rPr lang="en-US" sz="900"/>
              <a:t>Benefits - The Catcher Flip to Home drill works on catcher's ability to field and throw past balls with runners stealing home. </a:t>
            </a:r>
          </a:p>
          <a:p>
            <a:r>
              <a:rPr lang="en-US" sz="900"/>
              <a:t>Directions – Position a catcher behind the plate with six balls evenly spaced by the backstop. On signal, the catcher should go to first ball and should flip it to the pitcher covering home. The catcher should return to the plate and should run down remaining balls in turn. The catcher should retrieve ball with her bare hand and flip it in one motion along the ground so the player covering home can apply the tag smoothly. The pitcher’s positioning and the catcher’s technique should be emphasized. </a:t>
            </a:r>
          </a:p>
          <a:p>
            <a:r>
              <a:rPr lang="en-US" sz="900" b="1"/>
              <a:t>1st and 3rd - Situation 1 </a:t>
            </a:r>
            <a:endParaRPr lang="en-US" sz="900"/>
          </a:p>
          <a:p>
            <a:r>
              <a:rPr lang="en-US" sz="900"/>
              <a:t>Benefits - The 1st and 3rd - Situation 1 drill improves team defense of the 1st and 3rd situation. </a:t>
            </a:r>
          </a:p>
          <a:p>
            <a:r>
              <a:rPr lang="en-US" sz="900"/>
              <a:t>Directions - Place runners with helmets at 1B and 3B. On the pitch release, the runner at 1B should attempt to steal 2B. The second baseman should move to a position halfway between 2B and pitcher's rubber. The shortstop should cover 2B and the third baseman should cover 3B. The catcher should look at 3B and should throw there or to 2B if runner stays close to 3B. The second baseman should watch the runner on 3B. If the runner on 3B moves too far off the base, the second basemen should cut the throw and should throw to 3B. If the runner attempts to go home, the second basement should throw home. The second baseman should cuts off-line throws. If the second baseman allows the throw to go through to 2B, she should fake the catch and throw to 3B in an attempt to hold the runner. </a:t>
            </a:r>
          </a:p>
          <a:p>
            <a:r>
              <a:rPr lang="en-US" sz="900" b="1"/>
              <a:t>1st and 3rd - Situation 2 </a:t>
            </a:r>
            <a:endParaRPr lang="en-US" sz="900"/>
          </a:p>
          <a:p>
            <a:r>
              <a:rPr lang="en-US" sz="900"/>
              <a:t>Benefits - The 1st and 3rd - Situation 2 drill improves team defense of the 1st and 3rd situation. </a:t>
            </a:r>
          </a:p>
          <a:p>
            <a:r>
              <a:rPr lang="en-US" sz="900"/>
              <a:t>Directions - Place runners with helmets at 1B and 3B. On the pitch, the runner at 1B should attempt to steal 2B. The second baseman should move to cut-off position and shortstop should cover 2B. The third baseman should cover 3B. The catcher should look at 3B and should throw there or to pitcher if runner stays close to 3B. The pitcher should looks at runner on 3B. If the runner moves back to 3B, the pitcher should turn to look at runner going to 2B and should throw for the out if there is a play. The key is for the catcher to make an aggressive throw to the pitcher to tempt runner on 3B to break to home. </a:t>
            </a:r>
          </a:p>
          <a:p>
            <a:endParaRPr lang="en-US" sz="900"/>
          </a:p>
        </p:txBody>
      </p:sp>
    </p:spTree>
    <p:extLst>
      <p:ext uri="{BB962C8B-B14F-4D97-AF65-F5344CB8AC3E}">
        <p14:creationId xmlns:p14="http://schemas.microsoft.com/office/powerpoint/2010/main" val="4061263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DD5F6A4D-F791-3227-B517-1E8CB9F5D08E}"/>
              </a:ext>
            </a:extLst>
          </p:cNvPr>
          <p:cNvSpPr>
            <a:spLocks noGrp="1"/>
          </p:cNvSpPr>
          <p:nvPr>
            <p:ph type="title"/>
          </p:nvPr>
        </p:nvSpPr>
        <p:spPr>
          <a:xfrm>
            <a:off x="838199" y="365125"/>
            <a:ext cx="5529943" cy="1325563"/>
          </a:xfrm>
        </p:spPr>
        <p:txBody>
          <a:bodyPr vert="horz" lIns="91440" tIns="45720" rIns="91440" bIns="45720" rtlCol="0" anchor="ctr">
            <a:normAutofit/>
          </a:bodyPr>
          <a:lstStyle/>
          <a:p>
            <a:r>
              <a:rPr lang="en-US" sz="4400" kern="1200">
                <a:solidFill>
                  <a:schemeClr val="tx1"/>
                </a:solidFill>
                <a:latin typeface="+mj-lt"/>
                <a:ea typeface="+mj-ea"/>
                <a:cs typeface="+mj-cs"/>
              </a:rPr>
              <a:t>Hitting Fundamentals</a:t>
            </a:r>
          </a:p>
        </p:txBody>
      </p:sp>
      <p:sp>
        <p:nvSpPr>
          <p:cNvPr id="6" name="Text Placeholder 5">
            <a:extLst>
              <a:ext uri="{FF2B5EF4-FFF2-40B4-BE49-F238E27FC236}">
                <a16:creationId xmlns:a16="http://schemas.microsoft.com/office/drawing/2014/main" id="{176B4312-BCF8-B8CF-5C86-949401DB36F6}"/>
              </a:ext>
            </a:extLst>
          </p:cNvPr>
          <p:cNvSpPr>
            <a:spLocks noGrp="1"/>
          </p:cNvSpPr>
          <p:nvPr>
            <p:ph type="body" sz="half" idx="2"/>
          </p:nvPr>
        </p:nvSpPr>
        <p:spPr>
          <a:xfrm>
            <a:off x="838199" y="1825625"/>
            <a:ext cx="4128169" cy="3399518"/>
          </a:xfrm>
        </p:spPr>
        <p:txBody>
          <a:bodyPr vert="horz" lIns="91440" tIns="45720" rIns="91440" bIns="45720" rtlCol="0">
            <a:normAutofit/>
          </a:bodyPr>
          <a:lstStyle/>
          <a:p>
            <a:pPr indent="-228600">
              <a:buFont typeface="Arial" panose="020B0604020202020204" pitchFamily="34" charset="0"/>
              <a:buChar char="•"/>
            </a:pPr>
            <a:r>
              <a:rPr lang="en-US" sz="1100" b="1"/>
              <a:t>Overview</a:t>
            </a:r>
            <a:endParaRPr lang="en-US" sz="1100"/>
          </a:p>
          <a:p>
            <a:pPr indent="-228600">
              <a:buFont typeface="Arial" panose="020B0604020202020204" pitchFamily="34" charset="0"/>
              <a:buChar char="•"/>
            </a:pPr>
            <a:r>
              <a:rPr lang="en-US" sz="1100"/>
              <a:t>Young players tend to develop poor hitting techniques when hitting from a tee or when hitting slow pitching. These techniques can provide positive results for slow pitching or hitting from a tee but do not work well as pitching speeds increase. It is difficult for coaches to get young players to change their swings particularly when they are getting good results. However, as pitching speeds increase, the poor hitting techniques become a greater and greater liability. Here are some of those poor techniques and why they do not translate well to faster pitching: </a:t>
            </a:r>
          </a:p>
          <a:p>
            <a:pPr indent="-228600">
              <a:buFont typeface="Arial" panose="020B0604020202020204" pitchFamily="34" charset="0"/>
              <a:buChar char="•"/>
            </a:pPr>
            <a:r>
              <a:rPr lang="en-US" sz="1100"/>
              <a:t>It is important to teach the proper hitting techniques from the start because it is very difficult to change bad hitting techniques after they have been used for several years and have become habits. These techniques must be reinforced in every division until they are ingrained. The following describes the proper techniques: </a:t>
            </a:r>
          </a:p>
          <a:p>
            <a:pPr indent="-228600">
              <a:buFont typeface="Arial" panose="020B0604020202020204" pitchFamily="34" charset="0"/>
              <a:buChar char="•"/>
            </a:pPr>
            <a:endParaRPr lang="en-US" sz="1100"/>
          </a:p>
        </p:txBody>
      </p:sp>
      <p:graphicFrame>
        <p:nvGraphicFramePr>
          <p:cNvPr id="9" name="Content Placeholder 8">
            <a:extLst>
              <a:ext uri="{FF2B5EF4-FFF2-40B4-BE49-F238E27FC236}">
                <a16:creationId xmlns:a16="http://schemas.microsoft.com/office/drawing/2014/main" id="{DB05D4D7-0B22-98F6-1AFF-38132AE7A69A}"/>
              </a:ext>
            </a:extLst>
          </p:cNvPr>
          <p:cNvGraphicFramePr>
            <a:graphicFrameLocks noGrp="1"/>
          </p:cNvGraphicFramePr>
          <p:nvPr>
            <p:ph idx="1"/>
            <p:extLst>
              <p:ext uri="{D42A27DB-BD31-4B8C-83A1-F6EECF244321}">
                <p14:modId xmlns:p14="http://schemas.microsoft.com/office/powerpoint/2010/main" val="2659083767"/>
              </p:ext>
            </p:extLst>
          </p:nvPr>
        </p:nvGraphicFramePr>
        <p:xfrm>
          <a:off x="7092985" y="1916048"/>
          <a:ext cx="4260814" cy="3844751"/>
        </p:xfrm>
        <a:graphic>
          <a:graphicData uri="http://schemas.openxmlformats.org/drawingml/2006/table">
            <a:tbl>
              <a:tblPr firstRow="1" firstCol="1" bandRow="1">
                <a:tableStyleId>{5C22544A-7EE6-4342-B048-85BDC9FD1C3A}</a:tableStyleId>
              </a:tblPr>
              <a:tblGrid>
                <a:gridCol w="4260814">
                  <a:extLst>
                    <a:ext uri="{9D8B030D-6E8A-4147-A177-3AD203B41FA5}">
                      <a16:colId xmlns:a16="http://schemas.microsoft.com/office/drawing/2014/main" val="1438614581"/>
                    </a:ext>
                  </a:extLst>
                </a:gridCol>
              </a:tblGrid>
              <a:tr h="375322">
                <a:tc>
                  <a:txBody>
                    <a:bodyPr/>
                    <a:lstStyle/>
                    <a:p>
                      <a:pPr marL="0" marR="0">
                        <a:lnSpc>
                          <a:spcPct val="115000"/>
                        </a:lnSpc>
                        <a:spcBef>
                          <a:spcPts val="0"/>
                        </a:spcBef>
                        <a:spcAft>
                          <a:spcPts val="1000"/>
                        </a:spcAft>
                      </a:pPr>
                      <a:r>
                        <a:rPr lang="en-US" sz="1900">
                          <a:effectLst/>
                        </a:rPr>
                        <a:t>Grip</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5088" marR="15088" marT="15088" marB="15088" anchor="ctr"/>
                </a:tc>
                <a:extLst>
                  <a:ext uri="{0D108BD9-81ED-4DB2-BD59-A6C34878D82A}">
                    <a16:rowId xmlns:a16="http://schemas.microsoft.com/office/drawing/2014/main" val="2432559869"/>
                  </a:ext>
                </a:extLst>
              </a:tr>
              <a:tr h="3469429">
                <a:tc>
                  <a:txBody>
                    <a:bodyPr/>
                    <a:lstStyle/>
                    <a:p>
                      <a:pPr marL="342900" marR="0" lvl="0" indent="-342900">
                        <a:lnSpc>
                          <a:spcPct val="115000"/>
                        </a:lnSpc>
                        <a:spcBef>
                          <a:spcPts val="0"/>
                        </a:spcBef>
                        <a:spcAft>
                          <a:spcPts val="1000"/>
                        </a:spcAft>
                        <a:buSzPts val="1000"/>
                        <a:buFont typeface="Wingdings" pitchFamily="2" charset="2"/>
                        <a:buChar char=""/>
                        <a:tabLst>
                          <a:tab pos="457200" algn="l"/>
                        </a:tabLst>
                      </a:pPr>
                      <a:r>
                        <a:rPr lang="en-US" sz="1900">
                          <a:effectLst/>
                        </a:rPr>
                        <a:t>The knocking knuckles of both hands should line up and the bat should be gripped in the fingers, not the palms. </a:t>
                      </a:r>
                      <a:endParaRPr lang="en-US" sz="1700">
                        <a:effectLst/>
                      </a:endParaRPr>
                    </a:p>
                    <a:p>
                      <a:pPr marL="342900" marR="0" lvl="0" indent="-342900">
                        <a:lnSpc>
                          <a:spcPct val="115000"/>
                        </a:lnSpc>
                        <a:spcBef>
                          <a:spcPts val="0"/>
                        </a:spcBef>
                        <a:spcAft>
                          <a:spcPts val="1000"/>
                        </a:spcAft>
                        <a:buSzPts val="1000"/>
                        <a:buFont typeface="Wingdings" pitchFamily="2" charset="2"/>
                        <a:buChar char=""/>
                        <a:tabLst>
                          <a:tab pos="457200" algn="l"/>
                        </a:tabLst>
                      </a:pPr>
                      <a:r>
                        <a:rPr lang="en-US" sz="1900">
                          <a:effectLst/>
                        </a:rPr>
                        <a:t>The top hand grip should be somewhat loose. To achieve this, the index finger should be loosened somewhat and can be extended upwards against the side of the bat instead of around the bat. </a:t>
                      </a:r>
                      <a:endParaRPr lang="en-US" sz="1700">
                        <a:solidFill>
                          <a:srgbClr val="00008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57567910"/>
                  </a:ext>
                </a:extLst>
              </a:tr>
            </a:tbl>
          </a:graphicData>
        </a:graphic>
      </p:graphicFrame>
    </p:spTree>
    <p:extLst>
      <p:ext uri="{BB962C8B-B14F-4D97-AF65-F5344CB8AC3E}">
        <p14:creationId xmlns:p14="http://schemas.microsoft.com/office/powerpoint/2010/main" val="2746883563"/>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6" name="Rectangle 27">
            <a:extLst>
              <a:ext uri="{FF2B5EF4-FFF2-40B4-BE49-F238E27FC236}">
                <a16:creationId xmlns:a16="http://schemas.microsoft.com/office/drawing/2014/main" id="{2032B1E8-BC40-4380-97A6-14C0320AE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9">
            <a:extLst>
              <a:ext uri="{FF2B5EF4-FFF2-40B4-BE49-F238E27FC236}">
                <a16:creationId xmlns:a16="http://schemas.microsoft.com/office/drawing/2014/main" id="{82BEABD9-E1ED-49C7-8734-5494C88E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FBB842-9369-4C35-BC30-3E168F56F194}"/>
              </a:ext>
            </a:extLst>
          </p:cNvPr>
          <p:cNvSpPr>
            <a:spLocks noGrp="1"/>
          </p:cNvSpPr>
          <p:nvPr>
            <p:ph type="title"/>
          </p:nvPr>
        </p:nvSpPr>
        <p:spPr>
          <a:xfrm>
            <a:off x="841248" y="5010912"/>
            <a:ext cx="2889504" cy="1344168"/>
          </a:xfrm>
        </p:spPr>
        <p:txBody>
          <a:bodyPr vert="horz" lIns="91440" tIns="45720" rIns="91440" bIns="45720" rtlCol="0" anchor="ctr">
            <a:normAutofit/>
          </a:bodyPr>
          <a:lstStyle/>
          <a:p>
            <a:r>
              <a:rPr lang="en-US" sz="2600">
                <a:solidFill>
                  <a:schemeClr val="bg1"/>
                </a:solidFill>
              </a:rPr>
              <a:t>Hitting Fundamentals</a:t>
            </a:r>
          </a:p>
        </p:txBody>
      </p:sp>
      <p:pic>
        <p:nvPicPr>
          <p:cNvPr id="6" name="Picture 5" descr="A child swinging a baseball bat&#10;&#10;Description automatically generated with medium confidence">
            <a:extLst>
              <a:ext uri="{FF2B5EF4-FFF2-40B4-BE49-F238E27FC236}">
                <a16:creationId xmlns:a16="http://schemas.microsoft.com/office/drawing/2014/main" id="{C3AE7CF9-360E-84C5-855C-037BB97E286F}"/>
              </a:ext>
            </a:extLst>
          </p:cNvPr>
          <p:cNvPicPr>
            <a:picLocks noChangeAspect="1"/>
          </p:cNvPicPr>
          <p:nvPr/>
        </p:nvPicPr>
        <p:blipFill>
          <a:blip r:embed="rId2"/>
          <a:stretch>
            <a:fillRect/>
          </a:stretch>
        </p:blipFill>
        <p:spPr>
          <a:xfrm>
            <a:off x="1913724" y="424328"/>
            <a:ext cx="2652601" cy="3973936"/>
          </a:xfrm>
          <a:prstGeom prst="rect">
            <a:avLst/>
          </a:prstGeom>
        </p:spPr>
      </p:pic>
      <p:cxnSp>
        <p:nvCxnSpPr>
          <p:cNvPr id="38" name="Straight Connector 31">
            <a:extLst>
              <a:ext uri="{FF2B5EF4-FFF2-40B4-BE49-F238E27FC236}">
                <a16:creationId xmlns:a16="http://schemas.microsoft.com/office/drawing/2014/main" id="{17341211-05E5-4FDD-98B1-F551CD0EAE1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9512"/>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7B292D4-BF53-B4E0-C493-1F8B0F7CFF3D}"/>
              </a:ext>
            </a:extLst>
          </p:cNvPr>
          <p:cNvSpPr>
            <a:spLocks noGrp="1"/>
          </p:cNvSpPr>
          <p:nvPr>
            <p:ph type="body" sz="half" idx="2"/>
          </p:nvPr>
        </p:nvSpPr>
        <p:spPr>
          <a:xfrm>
            <a:off x="4379976" y="5010912"/>
            <a:ext cx="6976872" cy="1344168"/>
          </a:xfrm>
        </p:spPr>
        <p:txBody>
          <a:bodyPr vert="horz" lIns="91440" tIns="45720" rIns="91440" bIns="45720" rtlCol="0" anchor="ctr">
            <a:normAutofit/>
          </a:bodyPr>
          <a:lstStyle/>
          <a:p>
            <a:pPr indent="-228600">
              <a:buFont typeface="Arial" panose="020B0604020202020204" pitchFamily="34" charset="0"/>
              <a:buChar char="•"/>
            </a:pPr>
            <a:r>
              <a:rPr lang="en-US" sz="1700">
                <a:solidFill>
                  <a:schemeClr val="bg1"/>
                </a:solidFill>
              </a:rPr>
              <a:t>The exaggerated wind up or negative move (pulling the arms and shoulders back, with little control, before the swing) increases the distance the bat has to cover to reach the hitting zone, and contributes to late, sweeping swings. </a:t>
            </a:r>
          </a:p>
          <a:p>
            <a:pPr indent="-228600">
              <a:buFont typeface="Arial" panose="020B0604020202020204" pitchFamily="34" charset="0"/>
              <a:buChar char="•"/>
            </a:pPr>
            <a:endParaRPr lang="en-US" sz="1700">
              <a:solidFill>
                <a:schemeClr val="bg1"/>
              </a:solidFill>
            </a:endParaRPr>
          </a:p>
        </p:txBody>
      </p:sp>
      <p:graphicFrame>
        <p:nvGraphicFramePr>
          <p:cNvPr id="5" name="Content Placeholder 4">
            <a:extLst>
              <a:ext uri="{FF2B5EF4-FFF2-40B4-BE49-F238E27FC236}">
                <a16:creationId xmlns:a16="http://schemas.microsoft.com/office/drawing/2014/main" id="{5809F28F-0B5A-4702-46D3-8DD81BFA0F24}"/>
              </a:ext>
            </a:extLst>
          </p:cNvPr>
          <p:cNvGraphicFramePr>
            <a:graphicFrameLocks noGrp="1"/>
          </p:cNvGraphicFramePr>
          <p:nvPr>
            <p:ph idx="1"/>
            <p:extLst>
              <p:ext uri="{D42A27DB-BD31-4B8C-83A1-F6EECF244321}">
                <p14:modId xmlns:p14="http://schemas.microsoft.com/office/powerpoint/2010/main" val="3573538221"/>
              </p:ext>
            </p:extLst>
          </p:nvPr>
        </p:nvGraphicFramePr>
        <p:xfrm>
          <a:off x="6722251" y="424328"/>
          <a:ext cx="4459449" cy="4082415"/>
        </p:xfrm>
        <a:graphic>
          <a:graphicData uri="http://schemas.openxmlformats.org/drawingml/2006/table">
            <a:tbl>
              <a:tblPr firstRow="1" firstCol="1" bandRow="1">
                <a:tableStyleId>{5C22544A-7EE6-4342-B048-85BDC9FD1C3A}</a:tableStyleId>
              </a:tblPr>
              <a:tblGrid>
                <a:gridCol w="4459449">
                  <a:extLst>
                    <a:ext uri="{9D8B030D-6E8A-4147-A177-3AD203B41FA5}">
                      <a16:colId xmlns:a16="http://schemas.microsoft.com/office/drawing/2014/main" val="3387340308"/>
                    </a:ext>
                  </a:extLst>
                </a:gridCol>
              </a:tblGrid>
              <a:tr h="3973936">
                <a:tc>
                  <a:txBody>
                    <a:bodyPr/>
                    <a:lstStyle/>
                    <a:p>
                      <a:pPr marL="0" marR="0">
                        <a:lnSpc>
                          <a:spcPct val="115000"/>
                        </a:lnSpc>
                        <a:spcBef>
                          <a:spcPts val="0"/>
                        </a:spcBef>
                        <a:spcAft>
                          <a:spcPts val="1000"/>
                        </a:spcAft>
                      </a:pPr>
                      <a:r>
                        <a:rPr lang="en-US" sz="900">
                          <a:effectLst/>
                        </a:rPr>
                        <a:t>Stance</a:t>
                      </a:r>
                      <a:endParaRPr lang="en-US" sz="800">
                        <a:effectLst/>
                      </a:endParaRPr>
                    </a:p>
                    <a:p>
                      <a:pPr marL="342900" marR="0" lvl="0" indent="-342900">
                        <a:lnSpc>
                          <a:spcPct val="115000"/>
                        </a:lnSpc>
                        <a:spcBef>
                          <a:spcPts val="0"/>
                        </a:spcBef>
                        <a:spcAft>
                          <a:spcPts val="1000"/>
                        </a:spcAft>
                        <a:buSzPts val="1000"/>
                        <a:buFont typeface="Wingdings" pitchFamily="2" charset="2"/>
                        <a:buChar char=""/>
                        <a:tabLst>
                          <a:tab pos="457200" algn="l"/>
                        </a:tabLst>
                      </a:pPr>
                      <a:r>
                        <a:rPr lang="en-US" sz="900">
                          <a:effectLst/>
                        </a:rPr>
                        <a:t>Assume an athletic position. Stand upright with the feet not much wider apart than the shoulders. Put slightly more weight on the balls of the feet. Bend slightly forward at the waist. The knees should not be locked. </a:t>
                      </a:r>
                      <a:endParaRPr lang="en-US" sz="800">
                        <a:effectLst/>
                      </a:endParaRPr>
                    </a:p>
                    <a:p>
                      <a:pPr marL="342900" marR="0" lvl="0" indent="-342900">
                        <a:lnSpc>
                          <a:spcPct val="115000"/>
                        </a:lnSpc>
                        <a:spcBef>
                          <a:spcPts val="0"/>
                        </a:spcBef>
                        <a:spcAft>
                          <a:spcPts val="1000"/>
                        </a:spcAft>
                        <a:buSzPts val="1000"/>
                        <a:buFont typeface="Wingdings" pitchFamily="2" charset="2"/>
                        <a:buChar char=""/>
                        <a:tabLst>
                          <a:tab pos="457200" algn="l"/>
                        </a:tabLst>
                      </a:pPr>
                      <a:r>
                        <a:rPr lang="en-US" sz="900">
                          <a:effectLst/>
                        </a:rPr>
                        <a:t>The stance should be balanced and comfortable with slightly more weight on the back foot. </a:t>
                      </a:r>
                      <a:endParaRPr lang="en-US" sz="800">
                        <a:effectLst/>
                      </a:endParaRPr>
                    </a:p>
                    <a:p>
                      <a:pPr marL="342900" marR="0" lvl="0" indent="-342900">
                        <a:lnSpc>
                          <a:spcPct val="115000"/>
                        </a:lnSpc>
                        <a:spcBef>
                          <a:spcPts val="0"/>
                        </a:spcBef>
                        <a:spcAft>
                          <a:spcPts val="1000"/>
                        </a:spcAft>
                        <a:buSzPts val="1000"/>
                        <a:buFont typeface="Wingdings" pitchFamily="2" charset="2"/>
                        <a:buChar char=""/>
                        <a:tabLst>
                          <a:tab pos="457200" algn="l"/>
                        </a:tabLst>
                      </a:pPr>
                      <a:r>
                        <a:rPr lang="en-US" sz="900">
                          <a:effectLst/>
                        </a:rPr>
                        <a:t>The hands should be positioned just above the back shoulder and next to the back ear. </a:t>
                      </a:r>
                      <a:endParaRPr lang="en-US" sz="800">
                        <a:effectLst/>
                      </a:endParaRPr>
                    </a:p>
                    <a:p>
                      <a:pPr marL="342900" marR="0" lvl="0" indent="-342900">
                        <a:lnSpc>
                          <a:spcPct val="115000"/>
                        </a:lnSpc>
                        <a:spcBef>
                          <a:spcPts val="0"/>
                        </a:spcBef>
                        <a:spcAft>
                          <a:spcPts val="1000"/>
                        </a:spcAft>
                        <a:buSzPts val="1000"/>
                        <a:buFont typeface="Wingdings" pitchFamily="2" charset="2"/>
                        <a:buChar char=""/>
                        <a:tabLst>
                          <a:tab pos="457200" algn="l"/>
                        </a:tabLst>
                      </a:pPr>
                      <a:r>
                        <a:rPr lang="en-US" sz="900">
                          <a:effectLst/>
                        </a:rPr>
                        <a:t>The back elbow should be comfortable and not forced up in the air away from the body. The arms should form an upside down V. </a:t>
                      </a:r>
                      <a:endParaRPr lang="en-US" sz="800">
                        <a:effectLst/>
                      </a:endParaRPr>
                    </a:p>
                    <a:p>
                      <a:pPr marL="342900" marR="0" lvl="0" indent="-342900">
                        <a:lnSpc>
                          <a:spcPct val="115000"/>
                        </a:lnSpc>
                        <a:spcBef>
                          <a:spcPts val="0"/>
                        </a:spcBef>
                        <a:spcAft>
                          <a:spcPts val="1000"/>
                        </a:spcAft>
                        <a:buSzPts val="1000"/>
                        <a:buFont typeface="Wingdings" pitchFamily="2" charset="2"/>
                        <a:buChar char=""/>
                        <a:tabLst>
                          <a:tab pos="457200" algn="l"/>
                        </a:tabLst>
                      </a:pPr>
                      <a:r>
                        <a:rPr lang="en-US" sz="900">
                          <a:effectLst/>
                        </a:rPr>
                        <a:t>The barrel of the bat should be pointed straight behind the player or slightly back towards the catcher. It should be almost be parallel to the ground. </a:t>
                      </a:r>
                    </a:p>
                    <a:p>
                      <a:pPr marL="342900" marR="0" lvl="0" indent="-342900">
                        <a:lnSpc>
                          <a:spcPct val="115000"/>
                        </a:lnSpc>
                        <a:spcBef>
                          <a:spcPts val="0"/>
                        </a:spcBef>
                        <a:spcAft>
                          <a:spcPts val="1000"/>
                        </a:spcAft>
                        <a:buSzPts val="1000"/>
                        <a:buFont typeface="Wingdings" pitchFamily="2" charset="2"/>
                        <a:buChar char=""/>
                        <a:tabLst>
                          <a:tab pos="457200" algn="l"/>
                        </a:tabLst>
                      </a:pPr>
                      <a:r>
                        <a:rPr lang="en-US" sz="900">
                          <a:effectLst/>
                        </a:rPr>
                        <a:t>Load</a:t>
                      </a:r>
                    </a:p>
                    <a:p>
                      <a:pPr marL="342900" marR="0" lvl="0" indent="-342900" algn="l" defTabSz="914400" rtl="0" eaLnBrk="1" fontAlgn="auto" latinLnBrk="0" hangingPunct="1">
                        <a:lnSpc>
                          <a:spcPct val="115000"/>
                        </a:lnSpc>
                        <a:spcBef>
                          <a:spcPts val="0"/>
                        </a:spcBef>
                        <a:spcAft>
                          <a:spcPts val="1000"/>
                        </a:spcAft>
                        <a:buClrTx/>
                        <a:buSzPts val="1000"/>
                        <a:buFont typeface="Wingdings" pitchFamily="2" charset="2"/>
                        <a:buChar char=""/>
                        <a:tabLst>
                          <a:tab pos="457200" algn="l"/>
                        </a:tabLst>
                        <a:defRPr/>
                      </a:pPr>
                      <a:r>
                        <a:rPr lang="en-US" sz="900">
                          <a:effectLst/>
                        </a:rPr>
                        <a:t>When the pitcher starts her windup, the hitter should make a slight move back towards the catcher. This is a lateral move and not a twisting motion. </a:t>
                      </a:r>
                    </a:p>
                    <a:p>
                      <a:pPr marL="342900" marR="0" lvl="0" indent="-342900" algn="l" defTabSz="914400" rtl="0" eaLnBrk="1" fontAlgn="auto" latinLnBrk="0" hangingPunct="1">
                        <a:lnSpc>
                          <a:spcPct val="115000"/>
                        </a:lnSpc>
                        <a:spcBef>
                          <a:spcPts val="0"/>
                        </a:spcBef>
                        <a:spcAft>
                          <a:spcPts val="1000"/>
                        </a:spcAft>
                        <a:buClrTx/>
                        <a:buSzPts val="1000"/>
                        <a:buFont typeface="Wingdings" pitchFamily="2" charset="2"/>
                        <a:buChar char=""/>
                        <a:tabLst>
                          <a:tab pos="457200" algn="l"/>
                        </a:tabLst>
                        <a:defRPr/>
                      </a:pPr>
                      <a:r>
                        <a:rPr lang="en-US" sz="900">
                          <a:effectLst/>
                        </a:rPr>
                        <a:t>The shoulders should remain parallel to the pitch</a:t>
                      </a:r>
                    </a:p>
                    <a:p>
                      <a:pPr marL="342900" marR="0" lvl="0" indent="-342900">
                        <a:lnSpc>
                          <a:spcPct val="115000"/>
                        </a:lnSpc>
                        <a:spcBef>
                          <a:spcPts val="0"/>
                        </a:spcBef>
                        <a:spcAft>
                          <a:spcPts val="1000"/>
                        </a:spcAft>
                        <a:buSzPts val="1000"/>
                        <a:buFont typeface="Wingdings" pitchFamily="2" charset="2"/>
                        <a:buChar char=""/>
                        <a:tabLst>
                          <a:tab pos="457200" algn="l"/>
                        </a:tabLst>
                      </a:pPr>
                      <a:endParaRPr lang="en-US" sz="800">
                        <a:effectLst/>
                      </a:endParaRPr>
                    </a:p>
                    <a:p>
                      <a:pPr marL="0" marR="0">
                        <a:lnSpc>
                          <a:spcPct val="115000"/>
                        </a:lnSpc>
                        <a:spcBef>
                          <a:spcPts val="0"/>
                        </a:spcBef>
                        <a:spcAft>
                          <a:spcPts val="1000"/>
                        </a:spcAft>
                      </a:pPr>
                      <a:r>
                        <a:rPr lang="en-US" sz="90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43579118"/>
                  </a:ext>
                </a:extLst>
              </a:tr>
            </a:tbl>
          </a:graphicData>
        </a:graphic>
      </p:graphicFrame>
    </p:spTree>
    <p:extLst>
      <p:ext uri="{BB962C8B-B14F-4D97-AF65-F5344CB8AC3E}">
        <p14:creationId xmlns:p14="http://schemas.microsoft.com/office/powerpoint/2010/main" val="1181336738"/>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61A0C11-7BCB-FDA9-6DA4-B34817765844}"/>
              </a:ext>
            </a:extLst>
          </p:cNvPr>
          <p:cNvSpPr>
            <a:spLocks noGrp="1"/>
          </p:cNvSpPr>
          <p:nvPr>
            <p:ph type="title"/>
          </p:nvPr>
        </p:nvSpPr>
        <p:spPr>
          <a:xfrm>
            <a:off x="838199" y="365125"/>
            <a:ext cx="5529943" cy="1325563"/>
          </a:xfrm>
        </p:spPr>
        <p:txBody>
          <a:bodyPr vert="horz" lIns="91440" tIns="45720" rIns="91440" bIns="45720" rtlCol="0" anchor="ctr">
            <a:normAutofit/>
          </a:bodyPr>
          <a:lstStyle/>
          <a:p>
            <a:r>
              <a:rPr lang="en-US" sz="4400" kern="1200">
                <a:solidFill>
                  <a:schemeClr val="tx1"/>
                </a:solidFill>
                <a:latin typeface="+mj-lt"/>
                <a:ea typeface="+mj-ea"/>
                <a:cs typeface="+mj-cs"/>
              </a:rPr>
              <a:t>Hitting Fundamentals</a:t>
            </a:r>
          </a:p>
        </p:txBody>
      </p:sp>
      <p:sp>
        <p:nvSpPr>
          <p:cNvPr id="4" name="Text Placeholder 3">
            <a:extLst>
              <a:ext uri="{FF2B5EF4-FFF2-40B4-BE49-F238E27FC236}">
                <a16:creationId xmlns:a16="http://schemas.microsoft.com/office/drawing/2014/main" id="{F8334F1D-9055-0709-5BF2-64FCB8EC22B5}"/>
              </a:ext>
            </a:extLst>
          </p:cNvPr>
          <p:cNvSpPr>
            <a:spLocks noGrp="1"/>
          </p:cNvSpPr>
          <p:nvPr>
            <p:ph type="body" sz="half" idx="2"/>
          </p:nvPr>
        </p:nvSpPr>
        <p:spPr>
          <a:xfrm>
            <a:off x="838199" y="1825625"/>
            <a:ext cx="4128169" cy="3399518"/>
          </a:xfrm>
        </p:spPr>
        <p:txBody>
          <a:bodyPr vert="horz" lIns="91440" tIns="45720" rIns="91440" bIns="45720" rtlCol="0">
            <a:normAutofit/>
          </a:bodyPr>
          <a:lstStyle/>
          <a:p>
            <a:pPr indent="-228600">
              <a:buFont typeface="Arial" panose="020B0604020202020204" pitchFamily="34" charset="0"/>
              <a:buChar char="•"/>
            </a:pPr>
            <a:r>
              <a:rPr lang="en-US" sz="2000"/>
              <a:t>The long stride and early shifting of weight to the front foot locks the hips. As a result, the lower body and legs contribute little towards the quickness and power necessary to hit faster pitches and the player puts herself in a position (with all her weight on her front foot) to be totally fooled by the change-up. </a:t>
            </a:r>
          </a:p>
          <a:p>
            <a:pPr indent="-228600">
              <a:buFont typeface="Arial" panose="020B0604020202020204" pitchFamily="34" charset="0"/>
              <a:buChar char="•"/>
            </a:pPr>
            <a:endParaRPr lang="en-US" sz="2000"/>
          </a:p>
        </p:txBody>
      </p:sp>
      <p:graphicFrame>
        <p:nvGraphicFramePr>
          <p:cNvPr id="8" name="Content Placeholder 7">
            <a:extLst>
              <a:ext uri="{FF2B5EF4-FFF2-40B4-BE49-F238E27FC236}">
                <a16:creationId xmlns:a16="http://schemas.microsoft.com/office/drawing/2014/main" id="{7EDA9010-2524-ECD5-BEA7-69C50C839A81}"/>
              </a:ext>
            </a:extLst>
          </p:cNvPr>
          <p:cNvGraphicFramePr>
            <a:graphicFrameLocks noGrp="1"/>
          </p:cNvGraphicFramePr>
          <p:nvPr>
            <p:ph idx="1"/>
            <p:extLst>
              <p:ext uri="{D42A27DB-BD31-4B8C-83A1-F6EECF244321}">
                <p14:modId xmlns:p14="http://schemas.microsoft.com/office/powerpoint/2010/main" val="3625154061"/>
              </p:ext>
            </p:extLst>
          </p:nvPr>
        </p:nvGraphicFramePr>
        <p:xfrm>
          <a:off x="7092985" y="2030006"/>
          <a:ext cx="4260814" cy="3796222"/>
        </p:xfrm>
        <a:graphic>
          <a:graphicData uri="http://schemas.openxmlformats.org/drawingml/2006/table">
            <a:tbl>
              <a:tblPr firstRow="1" firstCol="1" bandRow="1">
                <a:tableStyleId>{5C22544A-7EE6-4342-B048-85BDC9FD1C3A}</a:tableStyleId>
              </a:tblPr>
              <a:tblGrid>
                <a:gridCol w="4260814">
                  <a:extLst>
                    <a:ext uri="{9D8B030D-6E8A-4147-A177-3AD203B41FA5}">
                      <a16:colId xmlns:a16="http://schemas.microsoft.com/office/drawing/2014/main" val="1299048840"/>
                    </a:ext>
                  </a:extLst>
                </a:gridCol>
              </a:tblGrid>
              <a:tr h="414402">
                <a:tc>
                  <a:txBody>
                    <a:bodyPr/>
                    <a:lstStyle/>
                    <a:p>
                      <a:endParaRPr lang="en-US" sz="1900"/>
                    </a:p>
                  </a:txBody>
                  <a:tcPr marL="10293" marR="10293" marT="10293" marB="10293" anchor="ctr"/>
                </a:tc>
                <a:extLst>
                  <a:ext uri="{0D108BD9-81ED-4DB2-BD59-A6C34878D82A}">
                    <a16:rowId xmlns:a16="http://schemas.microsoft.com/office/drawing/2014/main" val="2496488629"/>
                  </a:ext>
                </a:extLst>
              </a:tr>
              <a:tr h="3202433">
                <a:tc>
                  <a:txBody>
                    <a:bodyPr/>
                    <a:lstStyle/>
                    <a:p>
                      <a:pPr marL="0" marR="0">
                        <a:lnSpc>
                          <a:spcPct val="115000"/>
                        </a:lnSpc>
                        <a:spcBef>
                          <a:spcPts val="0"/>
                        </a:spcBef>
                        <a:spcAft>
                          <a:spcPts val="1000"/>
                        </a:spcAft>
                      </a:pPr>
                      <a:r>
                        <a:rPr lang="en-US" sz="1300">
                          <a:effectLst/>
                        </a:rPr>
                        <a:t>Stride</a:t>
                      </a:r>
                      <a:endParaRPr lang="en-US" sz="1200">
                        <a:effectLst/>
                      </a:endParaRPr>
                    </a:p>
                    <a:p>
                      <a:pPr marL="342900" marR="0" lvl="0" indent="-342900">
                        <a:lnSpc>
                          <a:spcPct val="115000"/>
                        </a:lnSpc>
                        <a:spcBef>
                          <a:spcPts val="0"/>
                        </a:spcBef>
                        <a:spcAft>
                          <a:spcPts val="1000"/>
                        </a:spcAft>
                        <a:buSzPts val="1000"/>
                        <a:buFont typeface="Wingdings" pitchFamily="2" charset="2"/>
                        <a:buChar char=""/>
                        <a:tabLst>
                          <a:tab pos="457200" algn="l"/>
                        </a:tabLst>
                      </a:pPr>
                      <a:r>
                        <a:rPr lang="en-US" sz="1300">
                          <a:effectLst/>
                        </a:rPr>
                        <a:t>After the load and before the pitch is released, the batter should make a positive move to toe touch. </a:t>
                      </a:r>
                      <a:endParaRPr lang="en-US" sz="1200">
                        <a:effectLst/>
                      </a:endParaRPr>
                    </a:p>
                    <a:p>
                      <a:pPr marL="342900" marR="0" lvl="0" indent="-342900">
                        <a:lnSpc>
                          <a:spcPct val="115000"/>
                        </a:lnSpc>
                        <a:spcBef>
                          <a:spcPts val="0"/>
                        </a:spcBef>
                        <a:spcAft>
                          <a:spcPts val="1000"/>
                        </a:spcAft>
                        <a:buSzPts val="1000"/>
                        <a:buFont typeface="Wingdings" pitchFamily="2" charset="2"/>
                        <a:buChar char=""/>
                        <a:tabLst>
                          <a:tab pos="457200" algn="l"/>
                        </a:tabLst>
                      </a:pPr>
                      <a:r>
                        <a:rPr lang="en-US" sz="1300">
                          <a:effectLst/>
                        </a:rPr>
                        <a:t>The batter should move her stride foot forward (no more than 2 - 3 inches) with the toes pointing out at a 45° angle to the pitcher. </a:t>
                      </a:r>
                      <a:endParaRPr lang="en-US" sz="1200">
                        <a:effectLst/>
                      </a:endParaRPr>
                    </a:p>
                    <a:p>
                      <a:pPr marL="342900" marR="0" lvl="0" indent="-342900">
                        <a:lnSpc>
                          <a:spcPct val="115000"/>
                        </a:lnSpc>
                        <a:spcBef>
                          <a:spcPts val="0"/>
                        </a:spcBef>
                        <a:spcAft>
                          <a:spcPts val="1000"/>
                        </a:spcAft>
                        <a:buSzPts val="1000"/>
                        <a:buFont typeface="Wingdings" pitchFamily="2" charset="2"/>
                        <a:buChar char=""/>
                        <a:tabLst>
                          <a:tab pos="457200" algn="l"/>
                        </a:tabLst>
                      </a:pPr>
                      <a:r>
                        <a:rPr lang="en-US" sz="1300">
                          <a:effectLst/>
                        </a:rPr>
                        <a:t>The batter's weight should still be on the back foot. </a:t>
                      </a:r>
                      <a:endParaRPr lang="en-US" sz="1200">
                        <a:effectLst/>
                      </a:endParaRPr>
                    </a:p>
                    <a:p>
                      <a:pPr marL="342900" marR="0" lvl="0" indent="-342900">
                        <a:lnSpc>
                          <a:spcPct val="115000"/>
                        </a:lnSpc>
                        <a:spcBef>
                          <a:spcPts val="0"/>
                        </a:spcBef>
                        <a:spcAft>
                          <a:spcPts val="1000"/>
                        </a:spcAft>
                        <a:buSzPts val="1000"/>
                        <a:buFont typeface="Wingdings" pitchFamily="2" charset="2"/>
                        <a:buChar char=""/>
                        <a:tabLst>
                          <a:tab pos="457200" algn="l"/>
                        </a:tabLst>
                      </a:pPr>
                      <a:r>
                        <a:rPr lang="en-US" sz="1300">
                          <a:effectLst/>
                        </a:rPr>
                        <a:t>This completes the lateral movement of the body. </a:t>
                      </a:r>
                      <a:endParaRPr lang="en-US" sz="1200">
                        <a:effectLst/>
                      </a:endParaRPr>
                    </a:p>
                    <a:p>
                      <a:pPr marL="342900" marR="0" lvl="0" indent="-342900">
                        <a:lnSpc>
                          <a:spcPct val="115000"/>
                        </a:lnSpc>
                        <a:spcBef>
                          <a:spcPts val="0"/>
                        </a:spcBef>
                        <a:spcAft>
                          <a:spcPts val="1000"/>
                        </a:spcAft>
                        <a:buSzPts val="1000"/>
                        <a:buFont typeface="Wingdings" pitchFamily="2" charset="2"/>
                        <a:buChar char=""/>
                        <a:tabLst>
                          <a:tab pos="457200" algn="l"/>
                        </a:tabLst>
                      </a:pPr>
                      <a:r>
                        <a:rPr lang="en-US" sz="1300">
                          <a:effectLst/>
                        </a:rPr>
                        <a:t>The front hip should be used as the axis of rotation. </a:t>
                      </a:r>
                      <a:endParaRPr lang="en-US" sz="1200">
                        <a:effectLst/>
                      </a:endParaRPr>
                    </a:p>
                    <a:p>
                      <a:pPr marL="342900" marR="0" lvl="0" indent="-342900">
                        <a:lnSpc>
                          <a:spcPct val="115000"/>
                        </a:lnSpc>
                        <a:spcBef>
                          <a:spcPts val="0"/>
                        </a:spcBef>
                        <a:spcAft>
                          <a:spcPts val="1000"/>
                        </a:spcAft>
                        <a:buSzPts val="1000"/>
                        <a:buFont typeface="Wingdings" pitchFamily="2" charset="2"/>
                        <a:buChar char=""/>
                        <a:tabLst>
                          <a:tab pos="457200" algn="l"/>
                        </a:tabLst>
                      </a:pPr>
                      <a:r>
                        <a:rPr lang="en-US" sz="1300">
                          <a:effectLst/>
                        </a:rPr>
                        <a:t>After toe touch, the batter should slam the heel down. </a:t>
                      </a:r>
                      <a:endParaRPr lang="en-US" sz="1200">
                        <a:effectLst/>
                      </a:endParaRPr>
                    </a:p>
                    <a:p>
                      <a:pPr marL="342900" marR="0" lvl="0" indent="-342900">
                        <a:lnSpc>
                          <a:spcPct val="115000"/>
                        </a:lnSpc>
                        <a:spcBef>
                          <a:spcPts val="0"/>
                        </a:spcBef>
                        <a:spcAft>
                          <a:spcPts val="1000"/>
                        </a:spcAft>
                        <a:buSzPts val="1000"/>
                        <a:buFont typeface="Wingdings" pitchFamily="2" charset="2"/>
                        <a:buChar char=""/>
                        <a:tabLst>
                          <a:tab pos="457200" algn="l"/>
                        </a:tabLst>
                      </a:pPr>
                      <a:r>
                        <a:rPr lang="en-US" sz="1300">
                          <a:effectLst/>
                        </a:rPr>
                        <a:t>The batter’s hip rotation should begin at the heel plant.</a:t>
                      </a:r>
                      <a:endParaRPr lang="en-US" sz="1200">
                        <a:solidFill>
                          <a:srgbClr val="00008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04145157"/>
                  </a:ext>
                </a:extLst>
              </a:tr>
            </a:tbl>
          </a:graphicData>
        </a:graphic>
      </p:graphicFrame>
    </p:spTree>
    <p:extLst>
      <p:ext uri="{BB962C8B-B14F-4D97-AF65-F5344CB8AC3E}">
        <p14:creationId xmlns:p14="http://schemas.microsoft.com/office/powerpoint/2010/main" val="1927484401"/>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04548AE-E5C7-9E6C-0485-305CC5F2A3EC}"/>
              </a:ext>
            </a:extLst>
          </p:cNvPr>
          <p:cNvSpPr>
            <a:spLocks noGrp="1"/>
          </p:cNvSpPr>
          <p:nvPr>
            <p:ph type="title"/>
          </p:nvPr>
        </p:nvSpPr>
        <p:spPr>
          <a:xfrm>
            <a:off x="838199" y="365125"/>
            <a:ext cx="5529943" cy="1325563"/>
          </a:xfrm>
        </p:spPr>
        <p:txBody>
          <a:bodyPr vert="horz" lIns="91440" tIns="45720" rIns="91440" bIns="45720" rtlCol="0" anchor="ctr">
            <a:normAutofit/>
          </a:bodyPr>
          <a:lstStyle/>
          <a:p>
            <a:r>
              <a:rPr lang="en-US" sz="4400" kern="1200">
                <a:solidFill>
                  <a:schemeClr val="tx1"/>
                </a:solidFill>
                <a:latin typeface="+mj-lt"/>
                <a:ea typeface="+mj-ea"/>
                <a:cs typeface="+mj-cs"/>
              </a:rPr>
              <a:t>Hitting Fundamentals</a:t>
            </a:r>
          </a:p>
        </p:txBody>
      </p:sp>
      <p:sp>
        <p:nvSpPr>
          <p:cNvPr id="4" name="Text Placeholder 3">
            <a:extLst>
              <a:ext uri="{FF2B5EF4-FFF2-40B4-BE49-F238E27FC236}">
                <a16:creationId xmlns:a16="http://schemas.microsoft.com/office/drawing/2014/main" id="{F41257A5-B0C7-B037-BD5E-A6276BC832A7}"/>
              </a:ext>
            </a:extLst>
          </p:cNvPr>
          <p:cNvSpPr>
            <a:spLocks noGrp="1"/>
          </p:cNvSpPr>
          <p:nvPr>
            <p:ph type="body" sz="half" idx="2"/>
          </p:nvPr>
        </p:nvSpPr>
        <p:spPr>
          <a:xfrm>
            <a:off x="838199" y="1825625"/>
            <a:ext cx="4128169" cy="3399518"/>
          </a:xfrm>
        </p:spPr>
        <p:txBody>
          <a:bodyPr vert="horz" lIns="91440" tIns="45720" rIns="91440" bIns="45720" rtlCol="0">
            <a:normAutofit/>
          </a:bodyPr>
          <a:lstStyle/>
          <a:p>
            <a:pPr indent="-228600">
              <a:buFont typeface="Arial" panose="020B0604020202020204" pitchFamily="34" charset="0"/>
              <a:buChar char="•"/>
            </a:pPr>
            <a:r>
              <a:rPr lang="en-US" sz="2000"/>
              <a:t>An early extension of the arms, whether preceded by an exaggerated wind up or not, results in a sweeping swing with no hip turn. The result is slow bat speed and loss of the power generated by the lower body and legs. </a:t>
            </a:r>
          </a:p>
          <a:p>
            <a:pPr indent="-228600">
              <a:buFont typeface="Arial" panose="020B0604020202020204" pitchFamily="34" charset="0"/>
              <a:buChar char="•"/>
            </a:pPr>
            <a:endParaRPr lang="en-US" sz="2000"/>
          </a:p>
        </p:txBody>
      </p:sp>
      <p:graphicFrame>
        <p:nvGraphicFramePr>
          <p:cNvPr id="5" name="Content Placeholder 4">
            <a:extLst>
              <a:ext uri="{FF2B5EF4-FFF2-40B4-BE49-F238E27FC236}">
                <a16:creationId xmlns:a16="http://schemas.microsoft.com/office/drawing/2014/main" id="{046A3AB4-81D9-2F4C-33C0-B5347406F64B}"/>
              </a:ext>
            </a:extLst>
          </p:cNvPr>
          <p:cNvGraphicFramePr>
            <a:graphicFrameLocks noGrp="1"/>
          </p:cNvGraphicFramePr>
          <p:nvPr>
            <p:ph idx="1"/>
            <p:extLst>
              <p:ext uri="{D42A27DB-BD31-4B8C-83A1-F6EECF244321}">
                <p14:modId xmlns:p14="http://schemas.microsoft.com/office/powerpoint/2010/main" val="3982483829"/>
              </p:ext>
            </p:extLst>
          </p:nvPr>
        </p:nvGraphicFramePr>
        <p:xfrm>
          <a:off x="7092985" y="1971110"/>
          <a:ext cx="4260814" cy="3837496"/>
        </p:xfrm>
        <a:graphic>
          <a:graphicData uri="http://schemas.openxmlformats.org/drawingml/2006/table">
            <a:tbl>
              <a:tblPr firstRow="1" firstCol="1" bandRow="1">
                <a:tableStyleId>{5C22544A-7EE6-4342-B048-85BDC9FD1C3A}</a:tableStyleId>
              </a:tblPr>
              <a:tblGrid>
                <a:gridCol w="4260814">
                  <a:extLst>
                    <a:ext uri="{9D8B030D-6E8A-4147-A177-3AD203B41FA5}">
                      <a16:colId xmlns:a16="http://schemas.microsoft.com/office/drawing/2014/main" val="2935820919"/>
                    </a:ext>
                  </a:extLst>
                </a:gridCol>
              </a:tblGrid>
              <a:tr h="3734627">
                <a:tc>
                  <a:txBody>
                    <a:bodyPr/>
                    <a:lstStyle/>
                    <a:p>
                      <a:pPr marL="0" marR="0">
                        <a:lnSpc>
                          <a:spcPct val="115000"/>
                        </a:lnSpc>
                        <a:spcBef>
                          <a:spcPts val="0"/>
                        </a:spcBef>
                        <a:spcAft>
                          <a:spcPts val="1000"/>
                        </a:spcAft>
                      </a:pPr>
                      <a:r>
                        <a:rPr lang="en-US" sz="1300">
                          <a:effectLst/>
                        </a:rPr>
                        <a:t>Swing </a:t>
                      </a:r>
                      <a:endParaRPr lang="en-US" sz="1100">
                        <a:effectLst/>
                      </a:endParaRPr>
                    </a:p>
                    <a:p>
                      <a:pPr marL="342900" marR="0" lvl="0" indent="-342900">
                        <a:lnSpc>
                          <a:spcPct val="115000"/>
                        </a:lnSpc>
                        <a:spcBef>
                          <a:spcPts val="0"/>
                        </a:spcBef>
                        <a:spcAft>
                          <a:spcPts val="1000"/>
                        </a:spcAft>
                        <a:buSzPts val="1000"/>
                        <a:buFont typeface="Wingdings" pitchFamily="2" charset="2"/>
                        <a:buChar char=""/>
                        <a:tabLst>
                          <a:tab pos="457200" algn="l"/>
                        </a:tabLst>
                      </a:pPr>
                      <a:r>
                        <a:rPr lang="en-US" sz="1300">
                          <a:effectLst/>
                        </a:rPr>
                        <a:t>The left elbow should lead the hands. </a:t>
                      </a:r>
                      <a:endParaRPr lang="en-US" sz="1100">
                        <a:effectLst/>
                      </a:endParaRPr>
                    </a:p>
                    <a:p>
                      <a:pPr marL="342900" marR="0" lvl="0" indent="-342900">
                        <a:lnSpc>
                          <a:spcPct val="115000"/>
                        </a:lnSpc>
                        <a:spcBef>
                          <a:spcPts val="0"/>
                        </a:spcBef>
                        <a:spcAft>
                          <a:spcPts val="1000"/>
                        </a:spcAft>
                        <a:buSzPts val="1000"/>
                        <a:buFont typeface="Wingdings" pitchFamily="2" charset="2"/>
                        <a:buChar char=""/>
                        <a:tabLst>
                          <a:tab pos="457200" algn="l"/>
                        </a:tabLst>
                      </a:pPr>
                      <a:r>
                        <a:rPr lang="en-US" sz="1300">
                          <a:effectLst/>
                        </a:rPr>
                        <a:t>As the batter moves the knob of the bat and hands towards the ball, the arms naturally begin their extension, but should not reach full extension until the bat reaches the hitting zone in front of home plate. </a:t>
                      </a:r>
                      <a:endParaRPr lang="en-US" sz="1100">
                        <a:effectLst/>
                      </a:endParaRPr>
                    </a:p>
                    <a:p>
                      <a:pPr marL="342900" marR="0" lvl="0" indent="-342900">
                        <a:lnSpc>
                          <a:spcPct val="115000"/>
                        </a:lnSpc>
                        <a:spcBef>
                          <a:spcPts val="0"/>
                        </a:spcBef>
                        <a:spcAft>
                          <a:spcPts val="1000"/>
                        </a:spcAft>
                        <a:buSzPts val="1000"/>
                        <a:buFont typeface="Wingdings" pitchFamily="2" charset="2"/>
                        <a:buChar char=""/>
                        <a:tabLst>
                          <a:tab pos="457200" algn="l"/>
                        </a:tabLst>
                      </a:pPr>
                      <a:r>
                        <a:rPr lang="en-US" sz="1300">
                          <a:effectLst/>
                        </a:rPr>
                        <a:t>The batter should watch the ball hit the bat. </a:t>
                      </a:r>
                      <a:endParaRPr lang="en-US" sz="1100">
                        <a:effectLst/>
                      </a:endParaRPr>
                    </a:p>
                    <a:p>
                      <a:pPr marL="342900" marR="0" lvl="0" indent="-342900">
                        <a:lnSpc>
                          <a:spcPct val="115000"/>
                        </a:lnSpc>
                        <a:spcBef>
                          <a:spcPts val="0"/>
                        </a:spcBef>
                        <a:spcAft>
                          <a:spcPts val="1000"/>
                        </a:spcAft>
                        <a:buSzPts val="1000"/>
                        <a:buFont typeface="Wingdings" pitchFamily="2" charset="2"/>
                        <a:buChar char=""/>
                        <a:tabLst>
                          <a:tab pos="457200" algn="l"/>
                        </a:tabLst>
                      </a:pPr>
                      <a:r>
                        <a:rPr lang="en-US" sz="1300">
                          <a:effectLst/>
                        </a:rPr>
                        <a:t>The right palm should be behind the bat at contact. </a:t>
                      </a:r>
                      <a:endParaRPr lang="en-US" sz="1100">
                        <a:effectLst/>
                      </a:endParaRPr>
                    </a:p>
                    <a:p>
                      <a:pPr marL="342900" marR="0" lvl="0" indent="-342900">
                        <a:lnSpc>
                          <a:spcPct val="115000"/>
                        </a:lnSpc>
                        <a:spcBef>
                          <a:spcPts val="0"/>
                        </a:spcBef>
                        <a:spcAft>
                          <a:spcPts val="1000"/>
                        </a:spcAft>
                        <a:buSzPts val="1000"/>
                        <a:buFont typeface="Wingdings" pitchFamily="2" charset="2"/>
                        <a:buChar char=""/>
                        <a:tabLst>
                          <a:tab pos="457200" algn="l"/>
                        </a:tabLst>
                      </a:pPr>
                      <a:r>
                        <a:rPr lang="en-US" sz="1300">
                          <a:effectLst/>
                        </a:rPr>
                        <a:t>The back heel should be up at contact. The batter remain balanced through the swing. </a:t>
                      </a:r>
                      <a:endParaRPr lang="en-US" sz="1100">
                        <a:effectLst/>
                      </a:endParaRPr>
                    </a:p>
                    <a:p>
                      <a:pPr marL="342900" marR="0" lvl="0" indent="-342900">
                        <a:lnSpc>
                          <a:spcPct val="115000"/>
                        </a:lnSpc>
                        <a:spcBef>
                          <a:spcPts val="0"/>
                        </a:spcBef>
                        <a:spcAft>
                          <a:spcPts val="1000"/>
                        </a:spcAft>
                        <a:buSzPts val="1000"/>
                        <a:buFont typeface="Wingdings" pitchFamily="2" charset="2"/>
                        <a:buChar char=""/>
                        <a:tabLst>
                          <a:tab pos="457200" algn="l"/>
                        </a:tabLst>
                      </a:pPr>
                      <a:r>
                        <a:rPr lang="en-US" sz="1300">
                          <a:effectLst/>
                        </a:rPr>
                        <a:t>The weight should stay behind the front leg. </a:t>
                      </a:r>
                      <a:endParaRPr lang="en-US" sz="1100">
                        <a:effectLst/>
                      </a:endParaRPr>
                    </a:p>
                    <a:p>
                      <a:pPr marL="342900" marR="0" lvl="0" indent="-342900">
                        <a:lnSpc>
                          <a:spcPct val="115000"/>
                        </a:lnSpc>
                        <a:spcBef>
                          <a:spcPts val="0"/>
                        </a:spcBef>
                        <a:spcAft>
                          <a:spcPts val="1000"/>
                        </a:spcAft>
                        <a:buSzPts val="1000"/>
                        <a:buFont typeface="Wingdings" pitchFamily="2" charset="2"/>
                        <a:buChar char=""/>
                        <a:tabLst>
                          <a:tab pos="457200" algn="l"/>
                        </a:tabLst>
                      </a:pPr>
                      <a:r>
                        <a:rPr lang="en-US" sz="1300">
                          <a:effectLst/>
                        </a:rPr>
                        <a:t>At extension, the bat should point toward the pitcher, fully extended. </a:t>
                      </a:r>
                      <a:endParaRPr lang="en-US" sz="1100">
                        <a:solidFill>
                          <a:srgbClr val="00008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98271878"/>
                  </a:ext>
                </a:extLst>
              </a:tr>
            </a:tbl>
          </a:graphicData>
        </a:graphic>
      </p:graphicFrame>
    </p:spTree>
    <p:extLst>
      <p:ext uri="{BB962C8B-B14F-4D97-AF65-F5344CB8AC3E}">
        <p14:creationId xmlns:p14="http://schemas.microsoft.com/office/powerpoint/2010/main" val="1389999203"/>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D70C061-3DDF-F756-6BB4-245C9F946FC5}"/>
              </a:ext>
            </a:extLst>
          </p:cNvPr>
          <p:cNvSpPr>
            <a:spLocks noGrp="1"/>
          </p:cNvSpPr>
          <p:nvPr>
            <p:ph type="title"/>
          </p:nvPr>
        </p:nvSpPr>
        <p:spPr>
          <a:xfrm>
            <a:off x="838199" y="365125"/>
            <a:ext cx="5529943" cy="1325563"/>
          </a:xfrm>
        </p:spPr>
        <p:txBody>
          <a:bodyPr vert="horz" lIns="91440" tIns="45720" rIns="91440" bIns="45720" rtlCol="0" anchor="ctr">
            <a:normAutofit/>
          </a:bodyPr>
          <a:lstStyle/>
          <a:p>
            <a:r>
              <a:rPr lang="en-US" sz="4400" kern="1200">
                <a:solidFill>
                  <a:schemeClr val="tx1"/>
                </a:solidFill>
                <a:latin typeface="+mj-lt"/>
                <a:ea typeface="+mj-ea"/>
                <a:cs typeface="+mj-cs"/>
              </a:rPr>
              <a:t>Hitting Fundamentals</a:t>
            </a:r>
          </a:p>
        </p:txBody>
      </p:sp>
      <p:sp>
        <p:nvSpPr>
          <p:cNvPr id="4" name="Text Placeholder 3">
            <a:extLst>
              <a:ext uri="{FF2B5EF4-FFF2-40B4-BE49-F238E27FC236}">
                <a16:creationId xmlns:a16="http://schemas.microsoft.com/office/drawing/2014/main" id="{4988E880-563A-3026-BAF5-AA5B8A8F6C1D}"/>
              </a:ext>
            </a:extLst>
          </p:cNvPr>
          <p:cNvSpPr>
            <a:spLocks noGrp="1"/>
          </p:cNvSpPr>
          <p:nvPr>
            <p:ph type="body" sz="half" idx="2"/>
          </p:nvPr>
        </p:nvSpPr>
        <p:spPr>
          <a:xfrm>
            <a:off x="838199" y="1825625"/>
            <a:ext cx="4128169" cy="3399518"/>
          </a:xfrm>
        </p:spPr>
        <p:txBody>
          <a:bodyPr vert="horz" lIns="91440" tIns="45720" rIns="91440" bIns="45720" rtlCol="0">
            <a:normAutofit/>
          </a:bodyPr>
          <a:lstStyle/>
          <a:p>
            <a:pPr indent="-228600">
              <a:buFont typeface="Arial" panose="020B0604020202020204" pitchFamily="34" charset="0"/>
              <a:buChar char="•"/>
            </a:pPr>
            <a:r>
              <a:rPr lang="en-US" sz="2000"/>
              <a:t>The uppercut, generally preceded by dropping the hands before the swing, reduces the chances of making contact with the ball and, when contact is made, results in weak pop-ups. </a:t>
            </a:r>
          </a:p>
          <a:p>
            <a:pPr indent="-228600">
              <a:buFont typeface="Arial" panose="020B0604020202020204" pitchFamily="34" charset="0"/>
              <a:buChar char="•"/>
            </a:pPr>
            <a:endParaRPr lang="en-US" sz="2000"/>
          </a:p>
        </p:txBody>
      </p:sp>
      <p:graphicFrame>
        <p:nvGraphicFramePr>
          <p:cNvPr id="5" name="Content Placeholder 4">
            <a:extLst>
              <a:ext uri="{FF2B5EF4-FFF2-40B4-BE49-F238E27FC236}">
                <a16:creationId xmlns:a16="http://schemas.microsoft.com/office/drawing/2014/main" id="{B3274DC8-564A-E359-1EE7-FC3A073109E6}"/>
              </a:ext>
            </a:extLst>
          </p:cNvPr>
          <p:cNvGraphicFramePr>
            <a:graphicFrameLocks noGrp="1"/>
          </p:cNvGraphicFramePr>
          <p:nvPr>
            <p:ph idx="1"/>
            <p:extLst>
              <p:ext uri="{D42A27DB-BD31-4B8C-83A1-F6EECF244321}">
                <p14:modId xmlns:p14="http://schemas.microsoft.com/office/powerpoint/2010/main" val="3722040769"/>
              </p:ext>
            </p:extLst>
          </p:nvPr>
        </p:nvGraphicFramePr>
        <p:xfrm>
          <a:off x="7092985" y="2072989"/>
          <a:ext cx="4260815" cy="3530869"/>
        </p:xfrm>
        <a:graphic>
          <a:graphicData uri="http://schemas.openxmlformats.org/drawingml/2006/table">
            <a:tbl>
              <a:tblPr firstRow="1" firstCol="1" bandRow="1">
                <a:tableStyleId>{5C22544A-7EE6-4342-B048-85BDC9FD1C3A}</a:tableStyleId>
              </a:tblPr>
              <a:tblGrid>
                <a:gridCol w="3170708">
                  <a:extLst>
                    <a:ext uri="{9D8B030D-6E8A-4147-A177-3AD203B41FA5}">
                      <a16:colId xmlns:a16="http://schemas.microsoft.com/office/drawing/2014/main" val="374619208"/>
                    </a:ext>
                  </a:extLst>
                </a:gridCol>
                <a:gridCol w="1090107">
                  <a:extLst>
                    <a:ext uri="{9D8B030D-6E8A-4147-A177-3AD203B41FA5}">
                      <a16:colId xmlns:a16="http://schemas.microsoft.com/office/drawing/2014/main" val="4164141224"/>
                    </a:ext>
                  </a:extLst>
                </a:gridCol>
              </a:tblGrid>
              <a:tr h="3530869">
                <a:tc>
                  <a:txBody>
                    <a:bodyPr/>
                    <a:lstStyle/>
                    <a:p>
                      <a:pPr marL="0" marR="0">
                        <a:lnSpc>
                          <a:spcPct val="115000"/>
                        </a:lnSpc>
                        <a:spcBef>
                          <a:spcPts val="0"/>
                        </a:spcBef>
                        <a:spcAft>
                          <a:spcPts val="1000"/>
                        </a:spcAft>
                      </a:pPr>
                      <a:r>
                        <a:rPr lang="en-US" sz="2700">
                          <a:effectLst/>
                        </a:rPr>
                        <a:t>Finish </a:t>
                      </a:r>
                      <a:endParaRPr lang="en-US" sz="2600">
                        <a:effectLst/>
                      </a:endParaRPr>
                    </a:p>
                    <a:p>
                      <a:pPr marL="342900" marR="0" lvl="0" indent="-342900">
                        <a:lnSpc>
                          <a:spcPct val="115000"/>
                        </a:lnSpc>
                        <a:spcBef>
                          <a:spcPts val="0"/>
                        </a:spcBef>
                        <a:spcAft>
                          <a:spcPts val="1000"/>
                        </a:spcAft>
                        <a:buSzPts val="1000"/>
                        <a:buFont typeface="Wingdings" pitchFamily="2" charset="2"/>
                        <a:buChar char=""/>
                        <a:tabLst>
                          <a:tab pos="457200" algn="l"/>
                        </a:tabLst>
                      </a:pPr>
                      <a:r>
                        <a:rPr lang="en-US" sz="2700">
                          <a:effectLst/>
                        </a:rPr>
                        <a:t>The batter’s hands and bat should follow through to a position above the left shoulder. </a:t>
                      </a:r>
                      <a:endParaRPr lang="en-US" sz="2600">
                        <a:solidFill>
                          <a:srgbClr val="00008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071" marR="22071" marT="22071" marB="22071" anchor="ctr"/>
                </a:tc>
                <a:tc>
                  <a:txBody>
                    <a:bodyPr/>
                    <a:lstStyle/>
                    <a:p>
                      <a:pPr marL="0" marR="0">
                        <a:lnSpc>
                          <a:spcPct val="115000"/>
                        </a:lnSpc>
                        <a:spcBef>
                          <a:spcPts val="0"/>
                        </a:spcBef>
                        <a:spcAft>
                          <a:spcPts val="0"/>
                        </a:spcAft>
                      </a:pPr>
                      <a:endParaRPr lang="en-US" sz="2700">
                        <a:solidFill>
                          <a:srgbClr val="00008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2071" marR="22071" marT="22071" marB="22071" anchor="ctr"/>
                </a:tc>
                <a:extLst>
                  <a:ext uri="{0D108BD9-81ED-4DB2-BD59-A6C34878D82A}">
                    <a16:rowId xmlns:a16="http://schemas.microsoft.com/office/drawing/2014/main" val="3207950836"/>
                  </a:ext>
                </a:extLst>
              </a:tr>
            </a:tbl>
          </a:graphicData>
        </a:graphic>
      </p:graphicFrame>
    </p:spTree>
    <p:extLst>
      <p:ext uri="{BB962C8B-B14F-4D97-AF65-F5344CB8AC3E}">
        <p14:creationId xmlns:p14="http://schemas.microsoft.com/office/powerpoint/2010/main" val="895821136"/>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6DF84-B3FB-449D-DA4A-5B265C3A75CB}"/>
              </a:ext>
            </a:extLst>
          </p:cNvPr>
          <p:cNvSpPr>
            <a:spLocks noGrp="1"/>
          </p:cNvSpPr>
          <p:nvPr>
            <p:ph type="title"/>
          </p:nvPr>
        </p:nvSpPr>
        <p:spPr/>
        <p:txBody>
          <a:bodyPr/>
          <a:lstStyle/>
          <a:p>
            <a:r>
              <a:rPr lang="en-US" dirty="0"/>
              <a:t>Hitting Drills</a:t>
            </a:r>
          </a:p>
        </p:txBody>
      </p:sp>
      <p:sp>
        <p:nvSpPr>
          <p:cNvPr id="3" name="Content Placeholder 2">
            <a:extLst>
              <a:ext uri="{FF2B5EF4-FFF2-40B4-BE49-F238E27FC236}">
                <a16:creationId xmlns:a16="http://schemas.microsoft.com/office/drawing/2014/main" id="{66B3B280-1702-431C-36A7-B27D6FDD1894}"/>
              </a:ext>
            </a:extLst>
          </p:cNvPr>
          <p:cNvSpPr>
            <a:spLocks noGrp="1"/>
          </p:cNvSpPr>
          <p:nvPr>
            <p:ph idx="1"/>
          </p:nvPr>
        </p:nvSpPr>
        <p:spPr/>
        <p:txBody>
          <a:bodyPr>
            <a:normAutofit fontScale="40000" lnSpcReduction="20000"/>
          </a:bodyPr>
          <a:lstStyle/>
          <a:p>
            <a:r>
              <a:rPr lang="en-US" b="1" dirty="0"/>
              <a:t>Hitting from a Tee</a:t>
            </a:r>
            <a:endParaRPr lang="en-US" dirty="0"/>
          </a:p>
          <a:p>
            <a:r>
              <a:rPr lang="en-US" dirty="0"/>
              <a:t>Benefits - The Hitting from a Tee drill can be used to develop and reinforce the hitting fundamentals.  This drill emphasizes that the player must keep her eye on the ball through impact, rotate her hips to make contact in front of the plate, and swing with a level or slightly descending swing path.  </a:t>
            </a:r>
          </a:p>
          <a:p>
            <a:r>
              <a:rPr lang="en-US" dirty="0"/>
              <a:t>Directions - The player should take her proper stance at the tee as if positioning herself to hit a pitched ball.  The tee should be positioned even with the front foot.   With a normal stance and stride, the player should make a quick, compact swing resulting in powerful line drives or ground balls straight in front of her.  If the player is pulling the ball, she is not rotating her hips and positioning herself to make contact in front of the plate.   </a:t>
            </a:r>
          </a:p>
          <a:p>
            <a:r>
              <a:rPr lang="en-US" b="1" dirty="0"/>
              <a:t>Fence Swing </a:t>
            </a:r>
            <a:endParaRPr lang="en-US" dirty="0"/>
          </a:p>
          <a:p>
            <a:r>
              <a:rPr lang="en-US" dirty="0"/>
              <a:t>Benefits - The Fence Swing drill can be used to develop and reinforce the fundamentals for a compact, fast, and powerful swing. This drill emphasizes the player must rotate her hips ahead of her hands and pull the knob of the bat through the hitting zone before extending the arms in front of home plate. </a:t>
            </a:r>
          </a:p>
          <a:p>
            <a:r>
              <a:rPr lang="en-US" dirty="0"/>
              <a:t>Directions - The player should stand facing a fence gauging the proper distance by placing the knob of the bat against her belly button and the end of the bat against the fence. With a normal stance and stride, and without moving back from the fence, the player should take her normal swing. Hitting the fence with the bat means player is extending her arms too soon and/or failing to rotate her hips. </a:t>
            </a:r>
          </a:p>
          <a:p>
            <a:r>
              <a:rPr lang="en-US" b="1" dirty="0"/>
              <a:t>Tee Swing</a:t>
            </a:r>
            <a:endParaRPr lang="en-US" dirty="0"/>
          </a:p>
          <a:p>
            <a:r>
              <a:rPr lang="en-US" dirty="0"/>
              <a:t>Benefits - The Tee Swing drill can be used to develop and reinforce the fundamentals for a compact, fast, and powerful swing. This drill emphasizes the player must rotate her hips ahead of her hands and pull the knob of the bat through the hitting zone before extending the arms in front of home plate. </a:t>
            </a:r>
          </a:p>
          <a:p>
            <a:r>
              <a:rPr lang="en-US" dirty="0"/>
              <a:t>Directions - Have the player kneel on the left knee next to a batting tee. The player should place the knob of the bat against her belly button and the end of the bat against the tee. This should position the player the correct distance from the tee. Once positioned, the player should execute the hip turn and swing without the barrel of the bat hitting the tee. </a:t>
            </a:r>
          </a:p>
          <a:p>
            <a:r>
              <a:rPr lang="en-US" b="1" dirty="0"/>
              <a:t>Rear Fence Swing</a:t>
            </a:r>
            <a:endParaRPr lang="en-US" dirty="0"/>
          </a:p>
          <a:p>
            <a:r>
              <a:rPr lang="en-US" dirty="0"/>
              <a:t>Benefits - The Rear Fence Swing drill can be used to discover if the player is dropping her hands or extending her arms too soon at the start of the swing. </a:t>
            </a:r>
          </a:p>
          <a:p>
            <a:r>
              <a:rPr lang="en-US" dirty="0"/>
              <a:t>Directions - Position the player with a fence directly behind her (where the catcher would be). The player should position her back foot next to the fence. The player should take her normal swing. If the bat hits the fence, the player is dropping her hands or extending her arms too soon. Use the fence drill in the batting cage or during soft toss to get instant feedback on whether a player is dropping her hands. </a:t>
            </a:r>
          </a:p>
        </p:txBody>
      </p:sp>
    </p:spTree>
    <p:extLst>
      <p:ext uri="{BB962C8B-B14F-4D97-AF65-F5344CB8AC3E}">
        <p14:creationId xmlns:p14="http://schemas.microsoft.com/office/powerpoint/2010/main" val="32497058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B2AB1-5498-E74B-4005-A6B0AB3173E8}"/>
              </a:ext>
            </a:extLst>
          </p:cNvPr>
          <p:cNvSpPr>
            <a:spLocks noGrp="1"/>
          </p:cNvSpPr>
          <p:nvPr>
            <p:ph type="title"/>
          </p:nvPr>
        </p:nvSpPr>
        <p:spPr/>
        <p:txBody>
          <a:bodyPr/>
          <a:lstStyle/>
          <a:p>
            <a:r>
              <a:rPr lang="en-US" dirty="0"/>
              <a:t>Hitting Drills continued</a:t>
            </a:r>
          </a:p>
        </p:txBody>
      </p:sp>
      <p:sp>
        <p:nvSpPr>
          <p:cNvPr id="3" name="Content Placeholder 2">
            <a:extLst>
              <a:ext uri="{FF2B5EF4-FFF2-40B4-BE49-F238E27FC236}">
                <a16:creationId xmlns:a16="http://schemas.microsoft.com/office/drawing/2014/main" id="{62B7EA76-71FE-6BF9-6F66-184985A64FDC}"/>
              </a:ext>
            </a:extLst>
          </p:cNvPr>
          <p:cNvSpPr>
            <a:spLocks noGrp="1"/>
          </p:cNvSpPr>
          <p:nvPr>
            <p:ph idx="1"/>
          </p:nvPr>
        </p:nvSpPr>
        <p:spPr>
          <a:xfrm>
            <a:off x="838200" y="1431342"/>
            <a:ext cx="10515600" cy="4351338"/>
          </a:xfrm>
        </p:spPr>
        <p:txBody>
          <a:bodyPr>
            <a:noAutofit/>
          </a:bodyPr>
          <a:lstStyle/>
          <a:p>
            <a:r>
              <a:rPr lang="en-US" sz="900" b="1" dirty="0"/>
              <a:t>One Hand Swing</a:t>
            </a:r>
            <a:endParaRPr lang="en-US" sz="900" dirty="0"/>
          </a:p>
          <a:p>
            <a:r>
              <a:rPr lang="en-US" sz="900" dirty="0"/>
              <a:t>Benefits - This drill emphasizes the player must pull the knob of the bat through the hitting zone before extending her arms in front of home plate. </a:t>
            </a:r>
          </a:p>
          <a:p>
            <a:r>
              <a:rPr lang="en-US" sz="900" dirty="0"/>
              <a:t>Directions - The player should kneel on the left knee parallel to a tee. The player should take 25 swings with the forehand and 25 swings with the backhand. The player should focus on keeping the hands in and drawing a line across her chest as her hands take the bat to the ball. </a:t>
            </a:r>
          </a:p>
          <a:p>
            <a:r>
              <a:rPr lang="en-US" sz="900" b="1" dirty="0"/>
              <a:t>Hip Rotation </a:t>
            </a:r>
            <a:endParaRPr lang="en-US" sz="900" dirty="0"/>
          </a:p>
          <a:p>
            <a:r>
              <a:rPr lang="en-US" sz="900" dirty="0"/>
              <a:t>Benefits - The Hip Rotation drill teaches the proper hip rotation and explosive turn. </a:t>
            </a:r>
          </a:p>
          <a:p>
            <a:r>
              <a:rPr lang="en-US" sz="900" dirty="0"/>
              <a:t>Directions - Place a ball on the tee at hip height. The player should take a normal batting stance but should place the bat behind her hips with her arms holding it in place. The player should pivot and knock the ball off the tee with the bat. </a:t>
            </a:r>
          </a:p>
          <a:p>
            <a:r>
              <a:rPr lang="en-US" sz="900" b="1" dirty="0"/>
              <a:t>Hit with the Knob </a:t>
            </a:r>
            <a:endParaRPr lang="en-US" sz="900" dirty="0"/>
          </a:p>
          <a:p>
            <a:r>
              <a:rPr lang="en-US" sz="900" dirty="0"/>
              <a:t>Benefits - The Hit with the Knob drill emphasizes proper hand movement and a short compact swing. </a:t>
            </a:r>
          </a:p>
          <a:p>
            <a:r>
              <a:rPr lang="en-US" sz="900" dirty="0"/>
              <a:t>Directions - Place a ball on a tee. The player should set up with the proper stance and hand position. The player should move the knob of the bat to the ball on the tee, hit the ball with the knob, and then follow through with the swing. </a:t>
            </a:r>
          </a:p>
          <a:p>
            <a:r>
              <a:rPr lang="en-US" sz="900" b="1" dirty="0"/>
              <a:t>Double Tee </a:t>
            </a:r>
            <a:endParaRPr lang="en-US" sz="900" dirty="0"/>
          </a:p>
          <a:p>
            <a:r>
              <a:rPr lang="en-US" sz="900" dirty="0"/>
              <a:t>Benefits - The Double Tee drill helps develop a swing path that has a slight downward slope. </a:t>
            </a:r>
          </a:p>
          <a:p>
            <a:r>
              <a:rPr lang="en-US" sz="900" dirty="0"/>
              <a:t>Directions - Set one tee in front of the plate and set the other behind the plate and two inches higher. The player should take proper stance, except farther back from the plate than normal in order to hit the ball in front of the plate. Place ball on front tee. The player should hit the ball without disturbing the back tee. </a:t>
            </a:r>
          </a:p>
          <a:p>
            <a:r>
              <a:rPr lang="en-US" sz="900" b="1" dirty="0"/>
              <a:t>Inside-Outside Tee </a:t>
            </a:r>
            <a:endParaRPr lang="en-US" sz="900" dirty="0"/>
          </a:p>
          <a:p>
            <a:r>
              <a:rPr lang="en-US" sz="900" dirty="0"/>
              <a:t>Benefits - The Inside-Outside Tee drill helps the player understand where the proper contact point is for inside and outside pitches. </a:t>
            </a:r>
          </a:p>
          <a:p>
            <a:r>
              <a:rPr lang="en-US" sz="900" dirty="0"/>
              <a:t>Directions - The player should set up in normal stance in front of two tees or a double tee. Place one ball on inside corner in front of plate and another ball on the outside edge and midway back of the plate. Instruct the player to hit one ball or the other without changing her hitting position. </a:t>
            </a:r>
          </a:p>
          <a:p>
            <a:r>
              <a:rPr lang="en-US" sz="900" b="1" dirty="0"/>
              <a:t>Basketball Cone </a:t>
            </a:r>
            <a:endParaRPr lang="en-US" sz="900" dirty="0"/>
          </a:p>
          <a:p>
            <a:r>
              <a:rPr lang="en-US" sz="900" dirty="0"/>
              <a:t>Benefits - The Basketball Cone drill helps the player power through the contact point of the swing. </a:t>
            </a:r>
          </a:p>
          <a:p>
            <a:r>
              <a:rPr lang="en-US" sz="900" dirty="0"/>
              <a:t>Directions - Place a deflated basketball or soccer ball on a highway or construction cone. The player should set up as in any tee drill. The player should take a normal swing and follow through using a regular sized bat and wearing a helmet.</a:t>
            </a:r>
          </a:p>
        </p:txBody>
      </p:sp>
    </p:spTree>
    <p:extLst>
      <p:ext uri="{BB962C8B-B14F-4D97-AF65-F5344CB8AC3E}">
        <p14:creationId xmlns:p14="http://schemas.microsoft.com/office/powerpoint/2010/main" val="32887456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6363D-499E-2083-C007-6E96BBA4F36E}"/>
              </a:ext>
            </a:extLst>
          </p:cNvPr>
          <p:cNvSpPr>
            <a:spLocks noGrp="1"/>
          </p:cNvSpPr>
          <p:nvPr>
            <p:ph type="title"/>
          </p:nvPr>
        </p:nvSpPr>
        <p:spPr/>
        <p:txBody>
          <a:bodyPr/>
          <a:lstStyle/>
          <a:p>
            <a:r>
              <a:rPr lang="en-US" dirty="0"/>
              <a:t>Hitting Drills continued</a:t>
            </a:r>
          </a:p>
        </p:txBody>
      </p:sp>
      <p:sp>
        <p:nvSpPr>
          <p:cNvPr id="3" name="Content Placeholder 2">
            <a:extLst>
              <a:ext uri="{FF2B5EF4-FFF2-40B4-BE49-F238E27FC236}">
                <a16:creationId xmlns:a16="http://schemas.microsoft.com/office/drawing/2014/main" id="{F65AA5D9-2E8C-85AE-7045-E3A94B9C19AE}"/>
              </a:ext>
            </a:extLst>
          </p:cNvPr>
          <p:cNvSpPr>
            <a:spLocks noGrp="1"/>
          </p:cNvSpPr>
          <p:nvPr>
            <p:ph idx="1"/>
          </p:nvPr>
        </p:nvSpPr>
        <p:spPr>
          <a:xfrm>
            <a:off x="838200" y="1330675"/>
            <a:ext cx="10515600" cy="4351338"/>
          </a:xfrm>
        </p:spPr>
        <p:txBody>
          <a:bodyPr>
            <a:noAutofit/>
          </a:bodyPr>
          <a:lstStyle/>
          <a:p>
            <a:r>
              <a:rPr lang="en-US" sz="900" b="1" dirty="0"/>
              <a:t>One Hand Toss</a:t>
            </a:r>
            <a:endParaRPr lang="en-US" sz="900" dirty="0"/>
          </a:p>
          <a:p>
            <a:r>
              <a:rPr lang="en-US" sz="900" dirty="0"/>
              <a:t>Benefits - The One Hand Toss drill forces the player to keep her hands in and to execute a proper swing. </a:t>
            </a:r>
          </a:p>
          <a:p>
            <a:r>
              <a:rPr lang="en-US" sz="900" dirty="0"/>
              <a:t>Directions - Right handed players should hold the bat in the left hand in the ready position. The player should toss a ball up and out in front with the right hand. The player should swing the bat in a straight line across the chest and drive the ball. Left handed players should reverse. </a:t>
            </a:r>
          </a:p>
          <a:p>
            <a:r>
              <a:rPr lang="en-US" sz="900" b="1" dirty="0"/>
              <a:t>Soft Toss</a:t>
            </a:r>
            <a:endParaRPr lang="en-US" sz="900" dirty="0"/>
          </a:p>
          <a:p>
            <a:r>
              <a:rPr lang="en-US" sz="900" dirty="0"/>
              <a:t>Benefits - The Soft Toss drill allows the player to practice hitting fundamentals enabling the coach to help fine tune the swing. </a:t>
            </a:r>
          </a:p>
          <a:p>
            <a:r>
              <a:rPr lang="en-US" sz="900" dirty="0"/>
              <a:t>Directions - The coach should take a position in front and to the side of the player. The coach should toss a ball out in front of the player, using little arc. The coach should make sure the player striding and pivoting. The player should be rotating her hips with an explosion to the ball. Her shoulders should be unlocking. Her elbows and wrists should be in sequence and she should be throwing her hands straight to the ball. The player should watch the ball to the bat and should follow through after contact. </a:t>
            </a:r>
          </a:p>
          <a:p>
            <a:r>
              <a:rPr lang="en-US" sz="900" b="1" dirty="0"/>
              <a:t>High-Low Soft Toss</a:t>
            </a:r>
            <a:endParaRPr lang="en-US" sz="900" dirty="0"/>
          </a:p>
          <a:p>
            <a:r>
              <a:rPr lang="en-US" sz="900" dirty="0"/>
              <a:t>Benefits - The High-Low Soft Toss drill forces the player to wait until the last second to start the swing and helps develop a quick swing </a:t>
            </a:r>
          </a:p>
          <a:p>
            <a:r>
              <a:rPr lang="en-US" sz="900" dirty="0"/>
              <a:t>Directions - The coach and player should set up in the same manner as soft toss. The coach should throw two balls into hitting zone and should call out which one to hit -- either "high" or "low." </a:t>
            </a:r>
          </a:p>
          <a:p>
            <a:r>
              <a:rPr lang="en-US" sz="900" b="1" dirty="0"/>
              <a:t>Drop Toss </a:t>
            </a:r>
            <a:endParaRPr lang="en-US" sz="900" dirty="0"/>
          </a:p>
          <a:p>
            <a:r>
              <a:rPr lang="en-US" sz="900" dirty="0"/>
              <a:t>Benefits - The Drop Toss drill forces the player to take her hands straight to the ball. </a:t>
            </a:r>
          </a:p>
          <a:p>
            <a:r>
              <a:rPr lang="en-US" sz="900" dirty="0"/>
              <a:t>Directions - The player should set up in the same manner as soft toss. The coach should stand on a bucket and should drop the ball into the hitting zone. The player should not move prior to the release of the ball. The coach should vary releases to keep hitter from cheating. In a variation of this drill, the player can setup on one knee and the coach can drop the balls into the hitting zone from a standing position. </a:t>
            </a:r>
          </a:p>
          <a:p>
            <a:r>
              <a:rPr lang="en-US" sz="900" b="1" dirty="0"/>
              <a:t>Toss from Behind </a:t>
            </a:r>
            <a:endParaRPr lang="en-US" sz="900" dirty="0"/>
          </a:p>
          <a:p>
            <a:r>
              <a:rPr lang="en-US" sz="900" dirty="0"/>
              <a:t>Benefits - The Toss from Behind drill forces the player to wait until the last second to start the swing, reinforcing the quick, compact swing. </a:t>
            </a:r>
          </a:p>
          <a:p>
            <a:r>
              <a:rPr lang="en-US" sz="900" dirty="0"/>
              <a:t>Directions - The player sets up normally for soft toss. The coach tosses the ball to the player from behind. The player must wait for the ball to enter the hitting zone and drive it in the same direction it is traveling. </a:t>
            </a:r>
          </a:p>
          <a:p>
            <a:r>
              <a:rPr lang="en-US" sz="900" b="1" dirty="0"/>
              <a:t>Tracking</a:t>
            </a:r>
            <a:endParaRPr lang="en-US" sz="900" dirty="0"/>
          </a:p>
          <a:p>
            <a:r>
              <a:rPr lang="en-US" sz="900" dirty="0"/>
              <a:t>Benefits - The Tracking drill helps the player follow the ball all the way to the bat ensuring more consistent contact. </a:t>
            </a:r>
          </a:p>
          <a:p>
            <a:r>
              <a:rPr lang="en-US" sz="900" dirty="0"/>
              <a:t>Directions - The coach should write numbers on old softballs or tennis balls. Each ball should get a different number. The number should be painted on opposite sides of the ball. Use numbers 0-9 for this drill. A coach should pitch the balls to the player as normal. The player must call out the number as the ball passes the plate.</a:t>
            </a:r>
          </a:p>
        </p:txBody>
      </p:sp>
    </p:spTree>
    <p:extLst>
      <p:ext uri="{BB962C8B-B14F-4D97-AF65-F5344CB8AC3E}">
        <p14:creationId xmlns:p14="http://schemas.microsoft.com/office/powerpoint/2010/main" val="21511959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0DD0A-EE9E-9F12-4883-361E8357EBE5}"/>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sz="4400" kern="1200">
                <a:solidFill>
                  <a:schemeClr val="tx1"/>
                </a:solidFill>
                <a:latin typeface="+mj-lt"/>
                <a:ea typeface="+mj-ea"/>
                <a:cs typeface="+mj-cs"/>
              </a:rPr>
              <a:t>Bunting Fundamentals</a:t>
            </a:r>
          </a:p>
        </p:txBody>
      </p:sp>
      <p:sp>
        <p:nvSpPr>
          <p:cNvPr id="4" name="Text Placeholder 3">
            <a:extLst>
              <a:ext uri="{FF2B5EF4-FFF2-40B4-BE49-F238E27FC236}">
                <a16:creationId xmlns:a16="http://schemas.microsoft.com/office/drawing/2014/main" id="{AA2B0B2F-DE0E-4A10-7EF5-72A0FA1BDCD9}"/>
              </a:ext>
            </a:extLst>
          </p:cNvPr>
          <p:cNvSpPr>
            <a:spLocks noGrp="1"/>
          </p:cNvSpPr>
          <p:nvPr>
            <p:ph type="body" sz="half" idx="2"/>
          </p:nvPr>
        </p:nvSpPr>
        <p:spPr>
          <a:xfrm>
            <a:off x="648931" y="2438400"/>
            <a:ext cx="3505494" cy="3785419"/>
          </a:xfrm>
        </p:spPr>
        <p:txBody>
          <a:bodyPr vert="horz" lIns="91440" tIns="45720" rIns="91440" bIns="45720" rtlCol="0">
            <a:normAutofit/>
          </a:bodyPr>
          <a:lstStyle/>
          <a:p>
            <a:pPr indent="-228600">
              <a:buFont typeface="Arial" panose="020B0604020202020204" pitchFamily="34" charset="0"/>
              <a:buChar char="•"/>
            </a:pPr>
            <a:r>
              <a:rPr lang="en-US" sz="1700" b="1"/>
              <a:t>Overview</a:t>
            </a:r>
            <a:endParaRPr lang="en-US" sz="1700"/>
          </a:p>
          <a:p>
            <a:pPr indent="-228600">
              <a:buFont typeface="Arial" panose="020B0604020202020204" pitchFamily="34" charset="0"/>
              <a:buChar char="•"/>
            </a:pPr>
            <a:r>
              <a:rPr lang="en-US" sz="1700"/>
              <a:t>There are five kinds of bunts and each is designed to accomplish a different objective. They are the sacrifice, squeeze, slap, drag, and push. Each of these is an effective tool for an offense and should be learned by all players. However, the most important type of bunt to master is the sacrifice bunt. The following describes the fundamentals for each type of bunt. Bunting should be taught at any level that allows it. </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4">
            <a:extLst>
              <a:ext uri="{FF2B5EF4-FFF2-40B4-BE49-F238E27FC236}">
                <a16:creationId xmlns:a16="http://schemas.microsoft.com/office/drawing/2014/main" id="{89E5CDF8-1573-0460-EC22-7ED500E78B72}"/>
              </a:ext>
            </a:extLst>
          </p:cNvPr>
          <p:cNvGraphicFramePr>
            <a:graphicFrameLocks noGrp="1"/>
          </p:cNvGraphicFramePr>
          <p:nvPr>
            <p:ph idx="1"/>
            <p:extLst>
              <p:ext uri="{D42A27DB-BD31-4B8C-83A1-F6EECF244321}">
                <p14:modId xmlns:p14="http://schemas.microsoft.com/office/powerpoint/2010/main" val="2756486796"/>
              </p:ext>
            </p:extLst>
          </p:nvPr>
        </p:nvGraphicFramePr>
        <p:xfrm>
          <a:off x="5405862" y="950020"/>
          <a:ext cx="6019331" cy="5316748"/>
        </p:xfrm>
        <a:graphic>
          <a:graphicData uri="http://schemas.openxmlformats.org/drawingml/2006/table">
            <a:tbl>
              <a:tblPr firstRow="1" firstCol="1" bandRow="1"/>
              <a:tblGrid>
                <a:gridCol w="6019331">
                  <a:extLst>
                    <a:ext uri="{9D8B030D-6E8A-4147-A177-3AD203B41FA5}">
                      <a16:colId xmlns:a16="http://schemas.microsoft.com/office/drawing/2014/main" val="152080550"/>
                    </a:ext>
                  </a:extLst>
                </a:gridCol>
              </a:tblGrid>
              <a:tr h="4954715">
                <a:tc>
                  <a:txBody>
                    <a:bodyPr/>
                    <a:lstStyle/>
                    <a:p>
                      <a:pPr marL="0" marR="0" algn="l" fontAlgn="t">
                        <a:lnSpc>
                          <a:spcPct val="115000"/>
                        </a:lnSpc>
                        <a:spcBef>
                          <a:spcPts val="0"/>
                        </a:spcBef>
                        <a:spcAft>
                          <a:spcPts val="1000"/>
                        </a:spcAft>
                      </a:pPr>
                      <a:r>
                        <a:rPr lang="en-US" sz="900" b="0" i="1" u="none" strike="noStrike" dirty="0">
                          <a:solidFill>
                            <a:srgbClr val="000080"/>
                          </a:solidFill>
                          <a:effectLst/>
                          <a:latin typeface="Arial" panose="020B0604020202020204" pitchFamily="34" charset="0"/>
                          <a:ea typeface="Times New Roman" panose="02020603050405020304" pitchFamily="18" charset="0"/>
                          <a:cs typeface="Times New Roman" panose="02020603050405020304" pitchFamily="18" charset="0"/>
                        </a:rPr>
                        <a:t>Sacrifice Bunt</a:t>
                      </a:r>
                      <a:r>
                        <a:rPr lang="en-US" sz="900" b="0" i="0" u="none" strike="noStrike" dirty="0">
                          <a:solidFill>
                            <a:srgbClr val="000080"/>
                          </a:solidFill>
                          <a:effectLst/>
                          <a:latin typeface="Arial" panose="020B0604020202020204" pitchFamily="34" charset="0"/>
                          <a:ea typeface="Times New Roman" panose="02020603050405020304" pitchFamily="18" charset="0"/>
                          <a:cs typeface="Times New Roman" panose="02020603050405020304" pitchFamily="18" charset="0"/>
                        </a:rPr>
                        <a:t> – The primary objective of the sacrifice bunt is to advance a runner currently on base. The steps of bunting include Pivot, Contact, and Follow-Through. </a:t>
                      </a:r>
                      <a:endParaRPr lang="en-US" sz="1300" b="0" i="0" u="none" strike="noStrike" dirty="0">
                        <a:effectLst/>
                        <a:latin typeface="Arial" panose="020B0604020202020204" pitchFamily="34" charset="0"/>
                      </a:endParaRPr>
                    </a:p>
                    <a:p>
                      <a:pPr marL="0" marR="0" algn="l" fontAlgn="t">
                        <a:lnSpc>
                          <a:spcPct val="115000"/>
                        </a:lnSpc>
                        <a:spcBef>
                          <a:spcPts val="0"/>
                        </a:spcBef>
                        <a:spcAft>
                          <a:spcPts val="1000"/>
                        </a:spcAft>
                      </a:pPr>
                      <a:r>
                        <a:rPr lang="en-US" sz="900" b="0" i="0" u="none" strike="noStrike" dirty="0">
                          <a:solidFill>
                            <a:srgbClr val="000080"/>
                          </a:solidFill>
                          <a:effectLst/>
                          <a:latin typeface="Arial" panose="020B0604020202020204" pitchFamily="34" charset="0"/>
                          <a:ea typeface="Times New Roman" panose="02020603050405020304" pitchFamily="18" charset="0"/>
                          <a:cs typeface="Times New Roman" panose="02020603050405020304" pitchFamily="18" charset="0"/>
                        </a:rPr>
                        <a:t>- Pivot </a:t>
                      </a:r>
                      <a:endParaRPr lang="en-US" sz="1300" b="0" i="0" u="none" strike="noStrike" dirty="0">
                        <a:effectLst/>
                        <a:latin typeface="Arial" panose="020B0604020202020204" pitchFamily="34" charset="0"/>
                      </a:endParaRPr>
                    </a:p>
                    <a:p>
                      <a:pPr marL="347472" marR="0" indent="-347472" algn="l" fontAlgn="t">
                        <a:lnSpc>
                          <a:spcPct val="115000"/>
                        </a:lnSpc>
                        <a:spcBef>
                          <a:spcPts val="0"/>
                        </a:spcBef>
                        <a:spcAft>
                          <a:spcPts val="1000"/>
                        </a:spcAft>
                        <a:tabLst>
                          <a:tab pos="457200" algn="l"/>
                        </a:tabLst>
                      </a:pPr>
                      <a:r>
                        <a:rPr lang="en-US" sz="900" b="0" i="0" u="none" strike="noStrike" dirty="0">
                          <a:solidFill>
                            <a:srgbClr val="000080"/>
                          </a:solidFill>
                          <a:effectLst/>
                          <a:latin typeface="Arial" panose="020B0604020202020204" pitchFamily="34" charset="0"/>
                          <a:ea typeface="Times New Roman" panose="02020603050405020304" pitchFamily="18" charset="0"/>
                          <a:cs typeface="Times New Roman" panose="02020603050405020304" pitchFamily="18" charset="0"/>
                        </a:rPr>
                        <a:t>The batter should begin with the normal batting stance. </a:t>
                      </a:r>
                      <a:endParaRPr lang="en-US" sz="1300" b="0" i="0" u="none" strike="noStrike" dirty="0">
                        <a:effectLst/>
                        <a:latin typeface="Arial" panose="020B0604020202020204" pitchFamily="34" charset="0"/>
                      </a:endParaRPr>
                    </a:p>
                    <a:p>
                      <a:pPr marL="347472" marR="0" indent="-347472" algn="l" fontAlgn="t">
                        <a:lnSpc>
                          <a:spcPct val="115000"/>
                        </a:lnSpc>
                        <a:spcBef>
                          <a:spcPts val="0"/>
                        </a:spcBef>
                        <a:spcAft>
                          <a:spcPts val="1000"/>
                        </a:spcAft>
                        <a:tabLst>
                          <a:tab pos="457200" algn="l"/>
                        </a:tabLst>
                      </a:pPr>
                      <a:r>
                        <a:rPr lang="en-US" sz="900" b="0" i="0" u="none" strike="noStrike" dirty="0">
                          <a:solidFill>
                            <a:srgbClr val="000080"/>
                          </a:solidFill>
                          <a:effectLst/>
                          <a:latin typeface="Arial" panose="020B0604020202020204" pitchFamily="34" charset="0"/>
                          <a:ea typeface="Times New Roman" panose="02020603050405020304" pitchFamily="18" charset="0"/>
                          <a:cs typeface="Times New Roman" panose="02020603050405020304" pitchFamily="18" charset="0"/>
                        </a:rPr>
                        <a:t>When the pitcher begins her motion, the batter should pivot on both feet so that the upper body is squared up to the pitcher. The knees should be bent to bring the eyes more in line with the ball. The feet should not move from their original position except to pivot allowing the upper body to turn. </a:t>
                      </a:r>
                      <a:endParaRPr lang="en-US" sz="1300" b="0" i="0" u="none" strike="noStrike" dirty="0">
                        <a:effectLst/>
                        <a:latin typeface="Arial" panose="020B0604020202020204" pitchFamily="34" charset="0"/>
                      </a:endParaRPr>
                    </a:p>
                    <a:p>
                      <a:pPr marL="347472" marR="0" indent="-347472" algn="l" fontAlgn="t">
                        <a:lnSpc>
                          <a:spcPct val="115000"/>
                        </a:lnSpc>
                        <a:spcBef>
                          <a:spcPts val="0"/>
                        </a:spcBef>
                        <a:spcAft>
                          <a:spcPts val="1000"/>
                        </a:spcAft>
                        <a:tabLst>
                          <a:tab pos="457200" algn="l"/>
                        </a:tabLst>
                      </a:pPr>
                      <a:r>
                        <a:rPr lang="en-US" sz="900" b="0" i="0" u="none" strike="noStrike" dirty="0">
                          <a:solidFill>
                            <a:srgbClr val="000080"/>
                          </a:solidFill>
                          <a:effectLst/>
                          <a:latin typeface="Arial" panose="020B0604020202020204" pitchFamily="34" charset="0"/>
                          <a:ea typeface="Times New Roman" panose="02020603050405020304" pitchFamily="18" charset="0"/>
                          <a:cs typeface="Times New Roman" panose="02020603050405020304" pitchFamily="18" charset="0"/>
                        </a:rPr>
                        <a:t>During the pivot, the batter’s top hand should slide up the bat to the base of the barrel. It should form a fist with the thumb cradling the bat opposite the forefinger. It should remain behind the bat to help protect the fingers from getting hit by the incoming pitch. The bottom hand should remain gripped on the bat. </a:t>
                      </a:r>
                      <a:endParaRPr lang="en-US" sz="1300" b="0" i="0" u="none" strike="noStrike" dirty="0">
                        <a:effectLst/>
                        <a:latin typeface="Arial" panose="020B0604020202020204" pitchFamily="34" charset="0"/>
                      </a:endParaRPr>
                    </a:p>
                    <a:p>
                      <a:pPr marL="347472" marR="0" indent="-347472" algn="l" fontAlgn="t">
                        <a:lnSpc>
                          <a:spcPct val="115000"/>
                        </a:lnSpc>
                        <a:spcBef>
                          <a:spcPts val="0"/>
                        </a:spcBef>
                        <a:spcAft>
                          <a:spcPts val="1000"/>
                        </a:spcAft>
                        <a:tabLst>
                          <a:tab pos="457200" algn="l"/>
                        </a:tabLst>
                      </a:pPr>
                      <a:r>
                        <a:rPr lang="en-US" sz="900" b="0" i="0" u="none" strike="noStrike" dirty="0">
                          <a:solidFill>
                            <a:srgbClr val="000080"/>
                          </a:solidFill>
                          <a:effectLst/>
                          <a:latin typeface="Arial" panose="020B0604020202020204" pitchFamily="34" charset="0"/>
                          <a:ea typeface="Times New Roman" panose="02020603050405020304" pitchFamily="18" charset="0"/>
                          <a:cs typeface="Times New Roman" panose="02020603050405020304" pitchFamily="18" charset="0"/>
                        </a:rPr>
                        <a:t>The batter should position the bat at the top of the strike zone, parallel to the ground, and in front of the plate. </a:t>
                      </a:r>
                      <a:endParaRPr lang="en-US" sz="1300" b="0" i="0" u="none" strike="noStrike" dirty="0">
                        <a:effectLst/>
                        <a:latin typeface="Arial" panose="020B0604020202020204" pitchFamily="34" charset="0"/>
                      </a:endParaRPr>
                    </a:p>
                    <a:p>
                      <a:pPr marL="0" marR="0" algn="l" fontAlgn="t">
                        <a:lnSpc>
                          <a:spcPct val="115000"/>
                        </a:lnSpc>
                        <a:spcBef>
                          <a:spcPts val="0"/>
                        </a:spcBef>
                        <a:spcAft>
                          <a:spcPts val="1000"/>
                        </a:spcAft>
                      </a:pPr>
                      <a:r>
                        <a:rPr lang="en-US" sz="900" b="0" i="0" u="none" strike="noStrike" dirty="0">
                          <a:solidFill>
                            <a:srgbClr val="000080"/>
                          </a:solidFill>
                          <a:effectLst/>
                          <a:latin typeface="Arial" panose="020B0604020202020204" pitchFamily="34" charset="0"/>
                          <a:ea typeface="Times New Roman" panose="02020603050405020304" pitchFamily="18" charset="0"/>
                          <a:cs typeface="Times New Roman" panose="02020603050405020304" pitchFamily="18" charset="0"/>
                        </a:rPr>
                        <a:t>- Contact </a:t>
                      </a:r>
                      <a:endParaRPr lang="en-US" sz="1300" b="0" i="0" u="none" strike="noStrike" dirty="0">
                        <a:effectLst/>
                        <a:latin typeface="Arial" panose="020B0604020202020204" pitchFamily="34" charset="0"/>
                      </a:endParaRPr>
                    </a:p>
                    <a:p>
                      <a:pPr marL="347472" marR="0" indent="-347472" algn="l" fontAlgn="t">
                        <a:lnSpc>
                          <a:spcPct val="115000"/>
                        </a:lnSpc>
                        <a:spcBef>
                          <a:spcPts val="0"/>
                        </a:spcBef>
                        <a:spcAft>
                          <a:spcPts val="1000"/>
                        </a:spcAft>
                        <a:tabLst>
                          <a:tab pos="457200" algn="l"/>
                        </a:tabLst>
                      </a:pPr>
                      <a:r>
                        <a:rPr lang="en-US" sz="900" b="0" i="0" u="none" strike="noStrike" dirty="0">
                          <a:solidFill>
                            <a:srgbClr val="000080"/>
                          </a:solidFill>
                          <a:effectLst/>
                          <a:latin typeface="Arial" panose="020B0604020202020204" pitchFamily="34" charset="0"/>
                          <a:ea typeface="Times New Roman" panose="02020603050405020304" pitchFamily="18" charset="0"/>
                          <a:cs typeface="Times New Roman" panose="02020603050405020304" pitchFamily="18" charset="0"/>
                        </a:rPr>
                        <a:t>The batter should attempt to catch the ball with the bat. The arms should give upon impact so that the ball doesn't rebound hard and turn into a ground ball easily fielded by the defense. </a:t>
                      </a:r>
                      <a:endParaRPr lang="en-US" sz="1300" b="0" i="0" u="none" strike="noStrike" dirty="0">
                        <a:effectLst/>
                        <a:latin typeface="Arial" panose="020B0604020202020204" pitchFamily="34" charset="0"/>
                      </a:endParaRPr>
                    </a:p>
                    <a:p>
                      <a:pPr marL="347472" marR="0" indent="-347472" algn="l" fontAlgn="t">
                        <a:lnSpc>
                          <a:spcPct val="115000"/>
                        </a:lnSpc>
                        <a:spcBef>
                          <a:spcPts val="0"/>
                        </a:spcBef>
                        <a:spcAft>
                          <a:spcPts val="1000"/>
                        </a:spcAft>
                        <a:tabLst>
                          <a:tab pos="457200" algn="l"/>
                        </a:tabLst>
                      </a:pPr>
                      <a:r>
                        <a:rPr lang="en-US" sz="900" b="0" i="0" u="none" strike="noStrike" dirty="0">
                          <a:solidFill>
                            <a:srgbClr val="000080"/>
                          </a:solidFill>
                          <a:effectLst/>
                          <a:latin typeface="Arial" panose="020B0604020202020204" pitchFamily="34" charset="0"/>
                          <a:ea typeface="Times New Roman" panose="02020603050405020304" pitchFamily="18" charset="0"/>
                          <a:cs typeface="Times New Roman" panose="02020603050405020304" pitchFamily="18" charset="0"/>
                        </a:rPr>
                        <a:t>Since the bat is setup at the top of the strike zone, the batter should pull the bat back for any pitches that are above the bat. </a:t>
                      </a:r>
                      <a:endParaRPr lang="en-US" sz="1300" b="0" i="0" u="none" strike="noStrike" dirty="0">
                        <a:effectLst/>
                        <a:latin typeface="Arial" panose="020B0604020202020204" pitchFamily="34" charset="0"/>
                      </a:endParaRPr>
                    </a:p>
                    <a:p>
                      <a:pPr marL="347472" marR="0" indent="-347472" algn="l" fontAlgn="t">
                        <a:lnSpc>
                          <a:spcPct val="115000"/>
                        </a:lnSpc>
                        <a:spcBef>
                          <a:spcPts val="0"/>
                        </a:spcBef>
                        <a:spcAft>
                          <a:spcPts val="1000"/>
                        </a:spcAft>
                        <a:tabLst>
                          <a:tab pos="457200" algn="l"/>
                        </a:tabLst>
                      </a:pPr>
                      <a:r>
                        <a:rPr lang="en-US" sz="900" b="0" i="0" u="none" strike="noStrike" dirty="0">
                          <a:solidFill>
                            <a:srgbClr val="000080"/>
                          </a:solidFill>
                          <a:effectLst/>
                          <a:latin typeface="Arial" panose="020B0604020202020204" pitchFamily="34" charset="0"/>
                          <a:ea typeface="Times New Roman" panose="02020603050405020304" pitchFamily="18" charset="0"/>
                          <a:cs typeface="Times New Roman" panose="02020603050405020304" pitchFamily="18" charset="0"/>
                        </a:rPr>
                        <a:t>For pitches below the bat and in the strike zone, the batter should bend the knees while keeping the bat at eye level to move the bat down to make contact. </a:t>
                      </a:r>
                      <a:endParaRPr lang="en-US" sz="1300" b="0" i="0" u="none" strike="noStrike" dirty="0">
                        <a:effectLst/>
                        <a:latin typeface="Arial" panose="020B0604020202020204" pitchFamily="34" charset="0"/>
                      </a:endParaRPr>
                    </a:p>
                    <a:p>
                      <a:pPr marL="347472" marR="0" indent="-347472" algn="l" fontAlgn="t">
                        <a:lnSpc>
                          <a:spcPct val="115000"/>
                        </a:lnSpc>
                        <a:spcBef>
                          <a:spcPts val="0"/>
                        </a:spcBef>
                        <a:spcAft>
                          <a:spcPts val="1000"/>
                        </a:spcAft>
                        <a:tabLst>
                          <a:tab pos="457200" algn="l"/>
                        </a:tabLst>
                      </a:pPr>
                      <a:r>
                        <a:rPr lang="en-US" sz="900" b="0" i="0" u="none" strike="noStrike" dirty="0">
                          <a:solidFill>
                            <a:srgbClr val="000080"/>
                          </a:solidFill>
                          <a:effectLst/>
                          <a:latin typeface="Arial" panose="020B0604020202020204" pitchFamily="34" charset="0"/>
                          <a:ea typeface="Times New Roman" panose="02020603050405020304" pitchFamily="18" charset="0"/>
                          <a:cs typeface="Times New Roman" panose="02020603050405020304" pitchFamily="18" charset="0"/>
                        </a:rPr>
                        <a:t>The batter should direct the ball down either baseline by pulling the bottom hand toward the body or pushing the bottom hand away from the body while it is on the bat grip. </a:t>
                      </a:r>
                      <a:endParaRPr lang="en-US" sz="1300" b="0" i="0" u="none" strike="noStrike" dirty="0">
                        <a:effectLst/>
                        <a:latin typeface="Arial" panose="020B0604020202020204" pitchFamily="34" charset="0"/>
                      </a:endParaRPr>
                    </a:p>
                    <a:p>
                      <a:pPr marL="0" marR="0" algn="l" fontAlgn="t">
                        <a:lnSpc>
                          <a:spcPct val="115000"/>
                        </a:lnSpc>
                        <a:spcBef>
                          <a:spcPts val="0"/>
                        </a:spcBef>
                        <a:spcAft>
                          <a:spcPts val="1000"/>
                        </a:spcAft>
                      </a:pPr>
                      <a:r>
                        <a:rPr lang="en-US" sz="900" b="0" i="0" u="none" strike="noStrike" dirty="0">
                          <a:solidFill>
                            <a:srgbClr val="000080"/>
                          </a:solidFill>
                          <a:effectLst/>
                          <a:latin typeface="Arial" panose="020B0604020202020204" pitchFamily="34" charset="0"/>
                          <a:ea typeface="Times New Roman" panose="02020603050405020304" pitchFamily="18" charset="0"/>
                          <a:cs typeface="Times New Roman" panose="02020603050405020304" pitchFamily="18" charset="0"/>
                        </a:rPr>
                        <a:t>- Follow-Through </a:t>
                      </a:r>
                      <a:endParaRPr lang="en-US" sz="1300" b="0" i="0" u="none" strike="noStrike" dirty="0">
                        <a:effectLst/>
                        <a:latin typeface="Arial" panose="020B0604020202020204" pitchFamily="34" charset="0"/>
                      </a:endParaRPr>
                    </a:p>
                    <a:p>
                      <a:pPr marL="347472" marR="0" indent="-347472" algn="l" fontAlgn="t">
                        <a:lnSpc>
                          <a:spcPct val="115000"/>
                        </a:lnSpc>
                        <a:spcBef>
                          <a:spcPts val="0"/>
                        </a:spcBef>
                        <a:spcAft>
                          <a:spcPts val="1000"/>
                        </a:spcAft>
                        <a:tabLst>
                          <a:tab pos="457200" algn="l"/>
                        </a:tabLst>
                      </a:pPr>
                      <a:r>
                        <a:rPr lang="en-US" sz="900" b="0" i="0" u="none" strike="noStrike" dirty="0">
                          <a:solidFill>
                            <a:srgbClr val="000080"/>
                          </a:solidFill>
                          <a:effectLst/>
                          <a:latin typeface="Arial" panose="020B0604020202020204" pitchFamily="34" charset="0"/>
                          <a:ea typeface="Times New Roman" panose="02020603050405020304" pitchFamily="18" charset="0"/>
                          <a:cs typeface="Times New Roman" panose="02020603050405020304" pitchFamily="18" charset="0"/>
                        </a:rPr>
                        <a:t>Once the ball has been contacted, the batter should discard the bat away from the ball and defensive players. The batter should take care not to interfere with the ball while running to first base. Interference can occur if the bat falls on the ball or if the batter runs into the ball. </a:t>
                      </a:r>
                      <a:endParaRPr lang="en-US" sz="1300" b="0" i="0" u="none" strike="noStrike" dirty="0">
                        <a:effectLst/>
                        <a:latin typeface="Arial" panose="020B0604020202020204" pitchFamily="34" charset="0"/>
                      </a:endParaRPr>
                    </a:p>
                  </a:txBody>
                  <a:tcPr marL="7132" marR="7132" marT="7132" marB="0">
                    <a:lnL>
                      <a:noFill/>
                    </a:lnL>
                    <a:lnR>
                      <a:noFill/>
                    </a:lnR>
                    <a:lnT>
                      <a:noFill/>
                    </a:lnT>
                    <a:lnB>
                      <a:noFill/>
                    </a:lnB>
                  </a:tcPr>
                </a:tc>
                <a:extLst>
                  <a:ext uri="{0D108BD9-81ED-4DB2-BD59-A6C34878D82A}">
                    <a16:rowId xmlns:a16="http://schemas.microsoft.com/office/drawing/2014/main" val="3611591208"/>
                  </a:ext>
                </a:extLst>
              </a:tr>
            </a:tbl>
          </a:graphicData>
        </a:graphic>
      </p:graphicFrame>
    </p:spTree>
    <p:extLst>
      <p:ext uri="{BB962C8B-B14F-4D97-AF65-F5344CB8AC3E}">
        <p14:creationId xmlns:p14="http://schemas.microsoft.com/office/powerpoint/2010/main" val="387507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29335-0E52-DFAC-298C-DFDAF6099696}"/>
              </a:ext>
            </a:extLst>
          </p:cNvPr>
          <p:cNvSpPr>
            <a:spLocks noGrp="1"/>
          </p:cNvSpPr>
          <p:nvPr>
            <p:ph type="title"/>
          </p:nvPr>
        </p:nvSpPr>
        <p:spPr/>
        <p:txBody>
          <a:bodyPr/>
          <a:lstStyle/>
          <a:p>
            <a:r>
              <a:rPr lang="en-US" dirty="0"/>
              <a:t>Coaches Preparation</a:t>
            </a:r>
          </a:p>
        </p:txBody>
      </p:sp>
      <p:sp>
        <p:nvSpPr>
          <p:cNvPr id="3" name="Text Placeholder 2">
            <a:extLst>
              <a:ext uri="{FF2B5EF4-FFF2-40B4-BE49-F238E27FC236}">
                <a16:creationId xmlns:a16="http://schemas.microsoft.com/office/drawing/2014/main" id="{6D893B2D-CBBA-A6DA-9308-C246F236E83A}"/>
              </a:ext>
            </a:extLst>
          </p:cNvPr>
          <p:cNvSpPr>
            <a:spLocks noGrp="1"/>
          </p:cNvSpPr>
          <p:nvPr>
            <p:ph type="body" idx="1"/>
          </p:nvPr>
        </p:nvSpPr>
        <p:spPr/>
        <p:txBody>
          <a:bodyPr/>
          <a:lstStyle/>
          <a:p>
            <a:r>
              <a:rPr lang="en-US" dirty="0"/>
              <a:t>Post game</a:t>
            </a:r>
          </a:p>
        </p:txBody>
      </p:sp>
      <p:sp>
        <p:nvSpPr>
          <p:cNvPr id="4" name="Content Placeholder 3">
            <a:extLst>
              <a:ext uri="{FF2B5EF4-FFF2-40B4-BE49-F238E27FC236}">
                <a16:creationId xmlns:a16="http://schemas.microsoft.com/office/drawing/2014/main" id="{1E5B607F-30E5-9459-082A-B1937920FE91}"/>
              </a:ext>
            </a:extLst>
          </p:cNvPr>
          <p:cNvSpPr>
            <a:spLocks noGrp="1"/>
          </p:cNvSpPr>
          <p:nvPr>
            <p:ph sz="half" idx="2"/>
          </p:nvPr>
        </p:nvSpPr>
        <p:spPr/>
        <p:txBody>
          <a:bodyPr>
            <a:normAutofit fontScale="55000" lnSpcReduction="20000"/>
          </a:bodyPr>
          <a:lstStyle/>
          <a:p>
            <a:r>
              <a:rPr lang="en-US" dirty="0"/>
              <a:t>After the game it is important to get the team together briefly to talk about how things went, and to keep them as encouraged as possible. </a:t>
            </a:r>
          </a:p>
          <a:p>
            <a:r>
              <a:rPr lang="en-US" dirty="0"/>
              <a:t>Try to leave them on a good note, whether a win or a loss. </a:t>
            </a:r>
          </a:p>
          <a:p>
            <a:r>
              <a:rPr lang="en-US" dirty="0"/>
              <a:t>It’s good to ask for the girls input about what they did well, what they could improve on. It encourages the learning process. Ask each of them to point out something that another teammate did right during the game. </a:t>
            </a:r>
          </a:p>
          <a:p>
            <a:r>
              <a:rPr lang="en-US" dirty="0"/>
              <a:t>If you choose to give out incentives after a game (game ball, great play pin. </a:t>
            </a:r>
            <a:r>
              <a:rPr lang="en-US" dirty="0" err="1"/>
              <a:t>etc</a:t>
            </a:r>
            <a:r>
              <a:rPr lang="en-US" dirty="0"/>
              <a:t>) this is the time to do it. Always try to find positive things to say, both the typical (point out good hits, good defensive plays, strikeouts, </a:t>
            </a:r>
            <a:r>
              <a:rPr lang="en-US" dirty="0" err="1"/>
              <a:t>etc</a:t>
            </a:r>
            <a:r>
              <a:rPr lang="en-US" dirty="0"/>
              <a:t>) and the not‐so‐typical (be sure to point out hustle, or a player who is always in the ready position as the play starts or is vocally supportive of teammates, etc.) </a:t>
            </a:r>
          </a:p>
          <a:p>
            <a:r>
              <a:rPr lang="en-US" dirty="0"/>
              <a:t>A helpful tip… Always have the team clean up the dugout prior to dismissing the team.</a:t>
            </a:r>
          </a:p>
        </p:txBody>
      </p:sp>
      <p:sp>
        <p:nvSpPr>
          <p:cNvPr id="5" name="Text Placeholder 4">
            <a:extLst>
              <a:ext uri="{FF2B5EF4-FFF2-40B4-BE49-F238E27FC236}">
                <a16:creationId xmlns:a16="http://schemas.microsoft.com/office/drawing/2014/main" id="{FC7C8496-6615-719D-468B-978BBEAE0B21}"/>
              </a:ext>
            </a:extLst>
          </p:cNvPr>
          <p:cNvSpPr>
            <a:spLocks noGrp="1"/>
          </p:cNvSpPr>
          <p:nvPr>
            <p:ph type="body" sz="quarter" idx="3"/>
          </p:nvPr>
        </p:nvSpPr>
        <p:spPr/>
        <p:txBody>
          <a:bodyPr/>
          <a:lstStyle/>
          <a:p>
            <a:r>
              <a:rPr lang="en-US" dirty="0"/>
              <a:t>Home Field clean up</a:t>
            </a:r>
          </a:p>
        </p:txBody>
      </p:sp>
      <p:sp>
        <p:nvSpPr>
          <p:cNvPr id="6" name="Content Placeholder 5">
            <a:extLst>
              <a:ext uri="{FF2B5EF4-FFF2-40B4-BE49-F238E27FC236}">
                <a16:creationId xmlns:a16="http://schemas.microsoft.com/office/drawing/2014/main" id="{138133F3-ACCD-0982-A8DA-EED74B6A9FF7}"/>
              </a:ext>
            </a:extLst>
          </p:cNvPr>
          <p:cNvSpPr>
            <a:spLocks noGrp="1"/>
          </p:cNvSpPr>
          <p:nvPr>
            <p:ph sz="quarter" idx="4"/>
          </p:nvPr>
        </p:nvSpPr>
        <p:spPr/>
        <p:txBody>
          <a:bodyPr>
            <a:normAutofit fontScale="55000" lnSpcReduction="20000"/>
          </a:bodyPr>
          <a:lstStyle/>
          <a:p>
            <a:r>
              <a:rPr lang="en-US" dirty="0"/>
              <a:t>All fields have rakes. All fields need to be raked around home plate, the pitcher's mound and the 1</a:t>
            </a:r>
            <a:r>
              <a:rPr lang="en-US" baseline="30000" dirty="0"/>
              <a:t>st</a:t>
            </a:r>
            <a:r>
              <a:rPr lang="en-US" dirty="0"/>
              <a:t> and 3</a:t>
            </a:r>
            <a:r>
              <a:rPr lang="en-US" baseline="30000" dirty="0"/>
              <a:t>rd</a:t>
            </a:r>
            <a:r>
              <a:rPr lang="en-US" dirty="0"/>
              <a:t> base paths after every practice and by the home team after every game. There are no exceptions to this. </a:t>
            </a:r>
          </a:p>
          <a:p>
            <a:r>
              <a:rPr lang="en-US" dirty="0"/>
              <a:t>Plugs should be put in for all base anchors</a:t>
            </a:r>
          </a:p>
          <a:p>
            <a:r>
              <a:rPr lang="en-US" dirty="0"/>
              <a:t>Bases should be stored in the JV dugout shed</a:t>
            </a:r>
          </a:p>
          <a:p>
            <a:r>
              <a:rPr lang="en-US" dirty="0"/>
              <a:t>Pitching rubbers at 35’ and 40’ should be stored in the JV dugout shed</a:t>
            </a:r>
          </a:p>
          <a:p>
            <a:r>
              <a:rPr lang="en-US" dirty="0"/>
              <a:t>Batting cage should be locked and key stored in the JV dugout shed</a:t>
            </a:r>
          </a:p>
        </p:txBody>
      </p:sp>
      <p:pic>
        <p:nvPicPr>
          <p:cNvPr id="7" name="Picture 6">
            <a:extLst>
              <a:ext uri="{FF2B5EF4-FFF2-40B4-BE49-F238E27FC236}">
                <a16:creationId xmlns:a16="http://schemas.microsoft.com/office/drawing/2014/main" id="{EF388B5A-1C64-DF6E-161D-D6C6A65F8B70}"/>
              </a:ext>
            </a:extLst>
          </p:cNvPr>
          <p:cNvPicPr>
            <a:picLocks noChangeAspect="1"/>
          </p:cNvPicPr>
          <p:nvPr/>
        </p:nvPicPr>
        <p:blipFill>
          <a:blip r:embed="rId2"/>
          <a:stretch>
            <a:fillRect/>
          </a:stretch>
        </p:blipFill>
        <p:spPr>
          <a:xfrm>
            <a:off x="7062642" y="365125"/>
            <a:ext cx="4289570" cy="930285"/>
          </a:xfrm>
          <a:prstGeom prst="rect">
            <a:avLst/>
          </a:prstGeom>
        </p:spPr>
      </p:pic>
    </p:spTree>
    <p:extLst>
      <p:ext uri="{BB962C8B-B14F-4D97-AF65-F5344CB8AC3E}">
        <p14:creationId xmlns:p14="http://schemas.microsoft.com/office/powerpoint/2010/main" val="3086524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BC22F-06B3-4D60-CF54-74874D764CF6}"/>
              </a:ext>
            </a:extLst>
          </p:cNvPr>
          <p:cNvSpPr>
            <a:spLocks noGrp="1"/>
          </p:cNvSpPr>
          <p:nvPr>
            <p:ph type="title"/>
          </p:nvPr>
        </p:nvSpPr>
        <p:spPr/>
        <p:txBody>
          <a:bodyPr/>
          <a:lstStyle/>
          <a:p>
            <a:r>
              <a:rPr lang="en-US" dirty="0"/>
              <a:t>Bunting Continued</a:t>
            </a:r>
          </a:p>
        </p:txBody>
      </p:sp>
      <p:sp>
        <p:nvSpPr>
          <p:cNvPr id="3" name="Content Placeholder 2">
            <a:extLst>
              <a:ext uri="{FF2B5EF4-FFF2-40B4-BE49-F238E27FC236}">
                <a16:creationId xmlns:a16="http://schemas.microsoft.com/office/drawing/2014/main" id="{6131889A-88E2-2527-4D3A-826E0E740ADE}"/>
              </a:ext>
            </a:extLst>
          </p:cNvPr>
          <p:cNvSpPr>
            <a:spLocks noGrp="1"/>
          </p:cNvSpPr>
          <p:nvPr>
            <p:ph idx="1"/>
          </p:nvPr>
        </p:nvSpPr>
        <p:spPr/>
        <p:txBody>
          <a:bodyPr>
            <a:normAutofit fontScale="47500" lnSpcReduction="20000"/>
          </a:bodyPr>
          <a:lstStyle/>
          <a:p>
            <a:r>
              <a:rPr lang="en-US" i="1" dirty="0"/>
              <a:t>Squeeze Bunt </a:t>
            </a:r>
            <a:r>
              <a:rPr lang="en-US" dirty="0"/>
              <a:t>- The primary objective of the squeeze bunt is to score the runner from third base. This is a dangerous play because if the batter does not successfully bunt the ball, the runner attempting to score from third base will be easily out at the plate. To prevent this, the batter must bunt the ball no matter where it is pitched. </a:t>
            </a:r>
            <a:endParaRPr lang="en-US" sz="2800" dirty="0"/>
          </a:p>
          <a:p>
            <a:pPr lvl="0"/>
            <a:r>
              <a:rPr lang="en-US" dirty="0"/>
              <a:t>The squeeze bunt uses the same technique as the sacrifice bunt with two exceptions: </a:t>
            </a:r>
            <a:endParaRPr lang="en-US" sz="2800" dirty="0"/>
          </a:p>
          <a:p>
            <a:pPr lvl="1"/>
            <a:r>
              <a:rPr lang="en-US" dirty="0"/>
              <a:t>To keep the element of surprise, the batter should square at the moment the ball leaves the pitchers hand. </a:t>
            </a:r>
            <a:endParaRPr lang="en-US" sz="2400" dirty="0"/>
          </a:p>
          <a:p>
            <a:pPr lvl="1"/>
            <a:r>
              <a:rPr lang="en-US" dirty="0"/>
              <a:t>The batter should execute the bunt with the next pitch, no matter what the location. </a:t>
            </a:r>
            <a:endParaRPr lang="en-US" sz="2400" dirty="0"/>
          </a:p>
          <a:p>
            <a:pPr lvl="0"/>
            <a:r>
              <a:rPr lang="en-US" dirty="0"/>
              <a:t>The runner must trust that the ball will be bunted successfully and should break for home plate on the release of the pitch. </a:t>
            </a:r>
            <a:endParaRPr lang="en-US" sz="2800" dirty="0"/>
          </a:p>
          <a:p>
            <a:r>
              <a:rPr lang="en-US" dirty="0"/>
              <a:t>NOTE: A variation of the squeeze bunt is the safety squeeze. In this variation, the runner gets a big lead at third base but does not break toward the plate until the ball is bunted. </a:t>
            </a:r>
          </a:p>
          <a:p>
            <a:r>
              <a:rPr lang="en-US" i="1" dirty="0"/>
              <a:t>Push Bunt </a:t>
            </a:r>
            <a:r>
              <a:rPr lang="en-US" dirty="0"/>
              <a:t>– The primary objective of the push bunt is to get a base hit. It can be used when the defense is aggressively defending against the bunt. The goal is the push the bunt past a hard charging defender. </a:t>
            </a:r>
          </a:p>
          <a:p>
            <a:pPr lvl="0"/>
            <a:r>
              <a:rPr lang="en-US" dirty="0"/>
              <a:t>The push bunt should be executed in the same manner as the sacrifice bunt. </a:t>
            </a:r>
          </a:p>
          <a:p>
            <a:r>
              <a:rPr lang="en-US" dirty="0"/>
              <a:t>However, as the ball reaches the batter, she should aggressively push the bat forward sending the ball past the hard charging defender. </a:t>
            </a:r>
          </a:p>
        </p:txBody>
      </p:sp>
      <p:sp>
        <p:nvSpPr>
          <p:cNvPr id="4" name="Text Placeholder 3">
            <a:extLst>
              <a:ext uri="{FF2B5EF4-FFF2-40B4-BE49-F238E27FC236}">
                <a16:creationId xmlns:a16="http://schemas.microsoft.com/office/drawing/2014/main" id="{00A0E82D-5C11-EABD-ABBC-2122E11B4146}"/>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38536795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8859B6C-6889-01C8-E310-84DC35A85537}"/>
              </a:ext>
            </a:extLst>
          </p:cNvPr>
          <p:cNvSpPr>
            <a:spLocks noGrp="1"/>
          </p:cNvSpPr>
          <p:nvPr>
            <p:ph type="title"/>
          </p:nvPr>
        </p:nvSpPr>
        <p:spPr>
          <a:xfrm>
            <a:off x="1146879" y="998002"/>
            <a:ext cx="3182940" cy="1471959"/>
          </a:xfrm>
        </p:spPr>
        <p:txBody>
          <a:bodyPr vert="horz" lIns="91440" tIns="45720" rIns="91440" bIns="45720" rtlCol="0" anchor="ctr">
            <a:normAutofit/>
          </a:bodyPr>
          <a:lstStyle/>
          <a:p>
            <a:r>
              <a:rPr lang="en-US" sz="3600" kern="1200">
                <a:solidFill>
                  <a:srgbClr val="FFFFFF"/>
                </a:solidFill>
                <a:latin typeface="+mj-lt"/>
                <a:ea typeface="+mj-ea"/>
                <a:cs typeface="+mj-cs"/>
              </a:rPr>
              <a:t>Bunting Continued</a:t>
            </a:r>
          </a:p>
        </p:txBody>
      </p:sp>
      <p:sp>
        <p:nvSpPr>
          <p:cNvPr id="4" name="Text Placeholder 3">
            <a:extLst>
              <a:ext uri="{FF2B5EF4-FFF2-40B4-BE49-F238E27FC236}">
                <a16:creationId xmlns:a16="http://schemas.microsoft.com/office/drawing/2014/main" id="{1E667AE4-84BD-86A1-9AB1-E33ADCAE055B}"/>
              </a:ext>
            </a:extLst>
          </p:cNvPr>
          <p:cNvSpPr>
            <a:spLocks noGrp="1"/>
          </p:cNvSpPr>
          <p:nvPr>
            <p:ph type="body" sz="half" idx="2"/>
          </p:nvPr>
        </p:nvSpPr>
        <p:spPr>
          <a:xfrm>
            <a:off x="1139635" y="2546161"/>
            <a:ext cx="3200451" cy="2985929"/>
          </a:xfrm>
        </p:spPr>
        <p:txBody>
          <a:bodyPr vert="horz" lIns="91440" tIns="45720" rIns="91440" bIns="45720" rtlCol="0" anchor="t">
            <a:normAutofit/>
          </a:bodyPr>
          <a:lstStyle/>
          <a:p>
            <a:pPr indent="-228600">
              <a:buFont typeface="Arial" panose="020B0604020202020204" pitchFamily="34" charset="0"/>
              <a:buChar char="•"/>
            </a:pPr>
            <a:endParaRPr lang="en-US" sz="2400">
              <a:solidFill>
                <a:srgbClr val="FEFFFF"/>
              </a:solidFill>
            </a:endParaRPr>
          </a:p>
        </p:txBody>
      </p:sp>
      <p:graphicFrame>
        <p:nvGraphicFramePr>
          <p:cNvPr id="5" name="Content Placeholder 4">
            <a:extLst>
              <a:ext uri="{FF2B5EF4-FFF2-40B4-BE49-F238E27FC236}">
                <a16:creationId xmlns:a16="http://schemas.microsoft.com/office/drawing/2014/main" id="{97615B12-8CAC-AECF-DBE7-A37EE13C3052}"/>
              </a:ext>
            </a:extLst>
          </p:cNvPr>
          <p:cNvGraphicFramePr>
            <a:graphicFrameLocks noGrp="1"/>
          </p:cNvGraphicFramePr>
          <p:nvPr>
            <p:ph idx="1"/>
            <p:extLst>
              <p:ext uri="{D42A27DB-BD31-4B8C-83A1-F6EECF244321}">
                <p14:modId xmlns:p14="http://schemas.microsoft.com/office/powerpoint/2010/main" val="2057015122"/>
              </p:ext>
            </p:extLst>
          </p:nvPr>
        </p:nvGraphicFramePr>
        <p:xfrm>
          <a:off x="5501668" y="643467"/>
          <a:ext cx="5532276" cy="5505583"/>
        </p:xfrm>
        <a:graphic>
          <a:graphicData uri="http://schemas.openxmlformats.org/drawingml/2006/table">
            <a:tbl>
              <a:tblPr firstRow="1" firstCol="1" bandRow="1">
                <a:noFill/>
                <a:tableStyleId>{5C22544A-7EE6-4342-B048-85BDC9FD1C3A}</a:tableStyleId>
              </a:tblPr>
              <a:tblGrid>
                <a:gridCol w="5532276">
                  <a:extLst>
                    <a:ext uri="{9D8B030D-6E8A-4147-A177-3AD203B41FA5}">
                      <a16:colId xmlns:a16="http://schemas.microsoft.com/office/drawing/2014/main" val="2897829554"/>
                    </a:ext>
                  </a:extLst>
                </a:gridCol>
              </a:tblGrid>
              <a:tr h="2170824">
                <a:tc>
                  <a:txBody>
                    <a:bodyPr/>
                    <a:lstStyle/>
                    <a:p>
                      <a:pPr marL="0" marR="0">
                        <a:lnSpc>
                          <a:spcPct val="115000"/>
                        </a:lnSpc>
                        <a:spcBef>
                          <a:spcPts val="0"/>
                        </a:spcBef>
                        <a:spcAft>
                          <a:spcPts val="1000"/>
                        </a:spcAft>
                      </a:pPr>
                      <a:r>
                        <a:rPr lang="en-US" sz="1100" b="1" cap="none" spc="0">
                          <a:solidFill>
                            <a:schemeClr val="tx1">
                              <a:lumMod val="75000"/>
                              <a:lumOff val="25000"/>
                            </a:schemeClr>
                          </a:solidFill>
                          <a:effectLst/>
                        </a:rPr>
                        <a:t>Slap Bunt – The primary objective of the slap bunt is to get a base hit. The batter attempts to trick the defense into vacating the middle infield positions as would occur on a regular bunt. At that point, the batter attempts to hit the ball into one of the vacated positions. </a:t>
                      </a:r>
                    </a:p>
                    <a:p>
                      <a:pPr marL="342900" marR="0" lvl="0" indent="-342900">
                        <a:lnSpc>
                          <a:spcPct val="115000"/>
                        </a:lnSpc>
                        <a:spcBef>
                          <a:spcPts val="0"/>
                        </a:spcBef>
                        <a:spcAft>
                          <a:spcPts val="1000"/>
                        </a:spcAft>
                        <a:buSzPts val="1000"/>
                        <a:buFont typeface="Wingdings" pitchFamily="2" charset="2"/>
                        <a:buChar char=""/>
                        <a:tabLst>
                          <a:tab pos="457200" algn="l"/>
                        </a:tabLst>
                      </a:pPr>
                      <a:r>
                        <a:rPr lang="en-US" sz="1100" b="1" cap="none" spc="0">
                          <a:solidFill>
                            <a:schemeClr val="tx1">
                              <a:lumMod val="75000"/>
                              <a:lumOff val="25000"/>
                            </a:schemeClr>
                          </a:solidFill>
                          <a:effectLst/>
                        </a:rPr>
                        <a:t>The slap bunt begins exactly the same as the sacrifice bunt. </a:t>
                      </a:r>
                    </a:p>
                    <a:p>
                      <a:pPr marL="342900" marR="0" lvl="0" indent="-342900">
                        <a:lnSpc>
                          <a:spcPct val="115000"/>
                        </a:lnSpc>
                        <a:spcBef>
                          <a:spcPts val="0"/>
                        </a:spcBef>
                        <a:spcAft>
                          <a:spcPts val="1000"/>
                        </a:spcAft>
                        <a:buSzPts val="1000"/>
                        <a:buFont typeface="Wingdings" pitchFamily="2" charset="2"/>
                        <a:buChar char=""/>
                        <a:tabLst>
                          <a:tab pos="457200" algn="l"/>
                        </a:tabLst>
                      </a:pPr>
                      <a:r>
                        <a:rPr lang="en-US" sz="1100" b="1" cap="none" spc="0">
                          <a:solidFill>
                            <a:schemeClr val="tx1">
                              <a:lumMod val="75000"/>
                              <a:lumOff val="25000"/>
                            </a:schemeClr>
                          </a:solidFill>
                          <a:effectLst/>
                        </a:rPr>
                        <a:t>However, just as the pitch is released, the batter should return her hand to its original position on the bat while returning the bat into a swing position. The hands should be positioned at ear level once the bat is returned. The batter should attempt to hit the ball on the ground using a downward swing path into either ally vacated by the short stop or second baseman. </a:t>
                      </a:r>
                      <a:endParaRPr lang="en-US" sz="1100" b="1" cap="none" spc="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10039" marR="82529" marT="55019" marB="55019" anchor="b">
                    <a:lnL w="12700" cmpd="sng">
                      <a:noFill/>
                      <a:prstDash val="solid"/>
                    </a:lnL>
                    <a:lnR w="12700" cmpd="sng">
                      <a:noFill/>
                      <a:prstDash val="solid"/>
                    </a:lnR>
                    <a:lnT w="12700" cmpd="sng">
                      <a:noFill/>
                      <a:prstDash val="solid"/>
                    </a:lnT>
                    <a:lnB w="9525" cap="flat" cmpd="sng" algn="ctr">
                      <a:solidFill>
                        <a:srgbClr val="C7C6C1"/>
                      </a:solidFill>
                      <a:prstDash val="solid"/>
                    </a:lnB>
                    <a:noFill/>
                  </a:tcPr>
                </a:tc>
                <a:extLst>
                  <a:ext uri="{0D108BD9-81ED-4DB2-BD59-A6C34878D82A}">
                    <a16:rowId xmlns:a16="http://schemas.microsoft.com/office/drawing/2014/main" val="3902470319"/>
                  </a:ext>
                </a:extLst>
              </a:tr>
              <a:tr h="3080823">
                <a:tc>
                  <a:txBody>
                    <a:bodyPr/>
                    <a:lstStyle/>
                    <a:p>
                      <a:pPr marL="0" marR="0">
                        <a:lnSpc>
                          <a:spcPct val="115000"/>
                        </a:lnSpc>
                        <a:spcBef>
                          <a:spcPts val="0"/>
                        </a:spcBef>
                        <a:spcAft>
                          <a:spcPts val="1000"/>
                        </a:spcAft>
                      </a:pPr>
                      <a:r>
                        <a:rPr lang="en-US" sz="800" b="1" cap="none" spc="0">
                          <a:solidFill>
                            <a:schemeClr val="tx1">
                              <a:lumMod val="75000"/>
                              <a:lumOff val="25000"/>
                            </a:schemeClr>
                          </a:solidFill>
                          <a:effectLst/>
                        </a:rPr>
                        <a:t>Drag Bunt – The primary objective of the drag bunt is to get a base hit. The batter attempts to surprise the defense by waiting longer to square. The fundamentals of the drag bunt are different for right handed and left handed hitters. </a:t>
                      </a:r>
                    </a:p>
                    <a:p>
                      <a:pPr marL="0" marR="0">
                        <a:lnSpc>
                          <a:spcPct val="115000"/>
                        </a:lnSpc>
                        <a:spcBef>
                          <a:spcPts val="0"/>
                        </a:spcBef>
                        <a:spcAft>
                          <a:spcPts val="1000"/>
                        </a:spcAft>
                      </a:pPr>
                      <a:r>
                        <a:rPr lang="en-US" sz="800" b="1" cap="none" spc="0">
                          <a:solidFill>
                            <a:schemeClr val="tx1">
                              <a:lumMod val="75000"/>
                              <a:lumOff val="25000"/>
                            </a:schemeClr>
                          </a:solidFill>
                          <a:effectLst/>
                        </a:rPr>
                        <a:t>- Right Handed Hitter </a:t>
                      </a:r>
                    </a:p>
                    <a:p>
                      <a:pPr marL="342900" marR="0" lvl="0" indent="-342900">
                        <a:lnSpc>
                          <a:spcPct val="115000"/>
                        </a:lnSpc>
                        <a:spcBef>
                          <a:spcPts val="0"/>
                        </a:spcBef>
                        <a:spcAft>
                          <a:spcPts val="1000"/>
                        </a:spcAft>
                        <a:buSzPts val="1000"/>
                        <a:buFont typeface="Wingdings" pitchFamily="2" charset="2"/>
                        <a:buChar char=""/>
                        <a:tabLst>
                          <a:tab pos="457200" algn="l"/>
                        </a:tabLst>
                      </a:pPr>
                      <a:r>
                        <a:rPr lang="en-US" sz="800" b="1" cap="none" spc="0">
                          <a:solidFill>
                            <a:schemeClr val="tx1">
                              <a:lumMod val="75000"/>
                              <a:lumOff val="25000"/>
                            </a:schemeClr>
                          </a:solidFill>
                          <a:effectLst/>
                        </a:rPr>
                        <a:t>The batter should begin with her normal batting stance. </a:t>
                      </a:r>
                    </a:p>
                    <a:p>
                      <a:pPr marL="342900" marR="0" lvl="0" indent="-342900">
                        <a:lnSpc>
                          <a:spcPct val="115000"/>
                        </a:lnSpc>
                        <a:spcBef>
                          <a:spcPts val="0"/>
                        </a:spcBef>
                        <a:spcAft>
                          <a:spcPts val="1000"/>
                        </a:spcAft>
                        <a:buSzPts val="1000"/>
                        <a:buFont typeface="Wingdings" pitchFamily="2" charset="2"/>
                        <a:buChar char=""/>
                        <a:tabLst>
                          <a:tab pos="457200" algn="l"/>
                        </a:tabLst>
                      </a:pPr>
                      <a:r>
                        <a:rPr lang="en-US" sz="800" b="1" cap="none" spc="0">
                          <a:solidFill>
                            <a:schemeClr val="tx1">
                              <a:lumMod val="75000"/>
                              <a:lumOff val="25000"/>
                            </a:schemeClr>
                          </a:solidFill>
                          <a:effectLst/>
                        </a:rPr>
                        <a:t>As the pitch is released, the batter should simultaneously take a small step backward with her rear foot while positioning the bat for the bunt. </a:t>
                      </a:r>
                    </a:p>
                    <a:p>
                      <a:pPr marL="342900" marR="0" lvl="0" indent="-342900">
                        <a:lnSpc>
                          <a:spcPct val="115000"/>
                        </a:lnSpc>
                        <a:spcBef>
                          <a:spcPts val="0"/>
                        </a:spcBef>
                        <a:spcAft>
                          <a:spcPts val="1000"/>
                        </a:spcAft>
                        <a:buSzPts val="1000"/>
                        <a:buFont typeface="Wingdings" pitchFamily="2" charset="2"/>
                        <a:buChar char=""/>
                        <a:tabLst>
                          <a:tab pos="457200" algn="l"/>
                        </a:tabLst>
                      </a:pPr>
                      <a:r>
                        <a:rPr lang="en-US" sz="800" b="1" cap="none" spc="0">
                          <a:solidFill>
                            <a:schemeClr val="tx1">
                              <a:lumMod val="75000"/>
                              <a:lumOff val="25000"/>
                            </a:schemeClr>
                          </a:solidFill>
                          <a:effectLst/>
                        </a:rPr>
                        <a:t>The batter should take a small step towards first base while bunting the ball. </a:t>
                      </a:r>
                    </a:p>
                    <a:p>
                      <a:pPr marL="0" marR="0">
                        <a:lnSpc>
                          <a:spcPct val="115000"/>
                        </a:lnSpc>
                        <a:spcBef>
                          <a:spcPts val="0"/>
                        </a:spcBef>
                        <a:spcAft>
                          <a:spcPts val="1000"/>
                        </a:spcAft>
                      </a:pPr>
                      <a:r>
                        <a:rPr lang="en-US" sz="800" b="1" cap="none" spc="0">
                          <a:solidFill>
                            <a:schemeClr val="tx1">
                              <a:lumMod val="75000"/>
                              <a:lumOff val="25000"/>
                            </a:schemeClr>
                          </a:solidFill>
                          <a:effectLst/>
                        </a:rPr>
                        <a:t>NOTE: The batter must not step on home plate while bunting the ball to avoid being called out. </a:t>
                      </a:r>
                    </a:p>
                    <a:p>
                      <a:pPr marL="0" marR="0">
                        <a:lnSpc>
                          <a:spcPct val="115000"/>
                        </a:lnSpc>
                        <a:spcBef>
                          <a:spcPts val="0"/>
                        </a:spcBef>
                        <a:spcAft>
                          <a:spcPts val="1000"/>
                        </a:spcAft>
                      </a:pPr>
                      <a:r>
                        <a:rPr lang="en-US" sz="800" b="1" cap="none" spc="0">
                          <a:solidFill>
                            <a:schemeClr val="tx1">
                              <a:lumMod val="75000"/>
                              <a:lumOff val="25000"/>
                            </a:schemeClr>
                          </a:solidFill>
                          <a:effectLst/>
                        </a:rPr>
                        <a:t>- Left Handed Hitter </a:t>
                      </a:r>
                    </a:p>
                    <a:p>
                      <a:pPr marL="342900" marR="0" lvl="0" indent="-342900">
                        <a:lnSpc>
                          <a:spcPct val="115000"/>
                        </a:lnSpc>
                        <a:spcBef>
                          <a:spcPts val="0"/>
                        </a:spcBef>
                        <a:spcAft>
                          <a:spcPts val="1000"/>
                        </a:spcAft>
                        <a:buSzPts val="1000"/>
                        <a:buFont typeface="Wingdings" pitchFamily="2" charset="2"/>
                        <a:buChar char=""/>
                        <a:tabLst>
                          <a:tab pos="457200" algn="l"/>
                        </a:tabLst>
                      </a:pPr>
                      <a:r>
                        <a:rPr lang="en-US" sz="800" b="1" cap="none" spc="0">
                          <a:solidFill>
                            <a:schemeClr val="tx1">
                              <a:lumMod val="75000"/>
                              <a:lumOff val="25000"/>
                            </a:schemeClr>
                          </a:solidFill>
                          <a:effectLst/>
                        </a:rPr>
                        <a:t>The batter should begin with her normal batting stance. </a:t>
                      </a:r>
                    </a:p>
                    <a:p>
                      <a:pPr marL="342900" marR="0" lvl="0" indent="-342900">
                        <a:lnSpc>
                          <a:spcPct val="115000"/>
                        </a:lnSpc>
                        <a:spcBef>
                          <a:spcPts val="0"/>
                        </a:spcBef>
                        <a:spcAft>
                          <a:spcPts val="1000"/>
                        </a:spcAft>
                        <a:buSzPts val="1000"/>
                        <a:buFont typeface="Wingdings" pitchFamily="2" charset="2"/>
                        <a:buChar char=""/>
                        <a:tabLst>
                          <a:tab pos="457200" algn="l"/>
                        </a:tabLst>
                      </a:pPr>
                      <a:r>
                        <a:rPr lang="en-US" sz="800" b="1" cap="none" spc="0">
                          <a:solidFill>
                            <a:schemeClr val="tx1">
                              <a:lumMod val="75000"/>
                              <a:lumOff val="25000"/>
                            </a:schemeClr>
                          </a:solidFill>
                          <a:effectLst/>
                        </a:rPr>
                        <a:t>As the pitch is released, the batter should move her front foot backwards under her body to set herself in motion. </a:t>
                      </a:r>
                    </a:p>
                    <a:p>
                      <a:pPr marL="342900" marR="0" lvl="0" indent="-342900">
                        <a:lnSpc>
                          <a:spcPct val="115000"/>
                        </a:lnSpc>
                        <a:spcBef>
                          <a:spcPts val="0"/>
                        </a:spcBef>
                        <a:spcAft>
                          <a:spcPts val="1000"/>
                        </a:spcAft>
                        <a:buSzPts val="1000"/>
                        <a:buFont typeface="Wingdings" pitchFamily="2" charset="2"/>
                        <a:buChar char=""/>
                        <a:tabLst>
                          <a:tab pos="457200" algn="l"/>
                        </a:tabLst>
                      </a:pPr>
                      <a:r>
                        <a:rPr lang="en-US" sz="800" b="1" cap="none" spc="0">
                          <a:solidFill>
                            <a:schemeClr val="tx1">
                              <a:lumMod val="75000"/>
                              <a:lumOff val="25000"/>
                            </a:schemeClr>
                          </a:solidFill>
                          <a:effectLst/>
                        </a:rPr>
                        <a:t>She should then simultaneously cross her back foot over the front foot in an aggressive move toward the pitcher while positioning the bat for the bunt. </a:t>
                      </a:r>
                    </a:p>
                    <a:p>
                      <a:pPr marL="342900" marR="0" lvl="0" indent="-342900">
                        <a:lnSpc>
                          <a:spcPct val="115000"/>
                        </a:lnSpc>
                        <a:spcBef>
                          <a:spcPts val="0"/>
                        </a:spcBef>
                        <a:spcAft>
                          <a:spcPts val="1000"/>
                        </a:spcAft>
                        <a:buSzPts val="1000"/>
                        <a:buFont typeface="Wingdings" pitchFamily="2" charset="2"/>
                        <a:buChar char=""/>
                        <a:tabLst>
                          <a:tab pos="457200" algn="l"/>
                        </a:tabLst>
                      </a:pPr>
                      <a:r>
                        <a:rPr lang="en-US" sz="800" b="1" cap="none" spc="0">
                          <a:solidFill>
                            <a:schemeClr val="tx1">
                              <a:lumMod val="75000"/>
                              <a:lumOff val="25000"/>
                            </a:schemeClr>
                          </a:solidFill>
                          <a:effectLst/>
                        </a:rPr>
                        <a:t>The batter should bunt the ball and continue her motion toward first base. </a:t>
                      </a:r>
                      <a:endParaRPr lang="en-US" sz="800" b="1" cap="none" spc="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10039" marR="82529" marT="55019" marB="55019" anchor="ctr">
                    <a:lnL w="19050" cap="flat" cmpd="sng" algn="ctr">
                      <a:noFill/>
                      <a:prstDash val="solid"/>
                    </a:lnL>
                    <a:lnR w="9525" cap="flat" cmpd="sng" algn="ctr">
                      <a:solidFill>
                        <a:srgbClr val="C7C6C1"/>
                      </a:solidFill>
                      <a:prstDash val="solid"/>
                    </a:lnR>
                    <a:lnT w="9525" cap="flat" cmpd="sng" algn="ctr">
                      <a:solidFill>
                        <a:srgbClr val="C7C6C1"/>
                      </a:solidFill>
                      <a:prstDash val="solid"/>
                    </a:lnT>
                    <a:lnB w="12700" cmpd="sng">
                      <a:noFill/>
                      <a:prstDash val="solid"/>
                    </a:lnB>
                    <a:noFill/>
                  </a:tcPr>
                </a:tc>
                <a:extLst>
                  <a:ext uri="{0D108BD9-81ED-4DB2-BD59-A6C34878D82A}">
                    <a16:rowId xmlns:a16="http://schemas.microsoft.com/office/drawing/2014/main" val="583862689"/>
                  </a:ext>
                </a:extLst>
              </a:tr>
            </a:tbl>
          </a:graphicData>
        </a:graphic>
      </p:graphicFrame>
    </p:spTree>
    <p:extLst>
      <p:ext uri="{BB962C8B-B14F-4D97-AF65-F5344CB8AC3E}">
        <p14:creationId xmlns:p14="http://schemas.microsoft.com/office/powerpoint/2010/main" val="3949008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Title 4">
            <a:extLst>
              <a:ext uri="{FF2B5EF4-FFF2-40B4-BE49-F238E27FC236}">
                <a16:creationId xmlns:a16="http://schemas.microsoft.com/office/drawing/2014/main" id="{4494C2FB-A585-0B5C-CA47-943F7E38B8B8}"/>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Bunting Drills</a:t>
            </a:r>
          </a:p>
        </p:txBody>
      </p:sp>
      <p:sp>
        <p:nvSpPr>
          <p:cNvPr id="6" name="Content Placeholder 5">
            <a:extLst>
              <a:ext uri="{FF2B5EF4-FFF2-40B4-BE49-F238E27FC236}">
                <a16:creationId xmlns:a16="http://schemas.microsoft.com/office/drawing/2014/main" id="{9CA0654A-6389-6074-7BE7-83757A2686DE}"/>
              </a:ext>
            </a:extLst>
          </p:cNvPr>
          <p:cNvSpPr>
            <a:spLocks noGrp="1"/>
          </p:cNvSpPr>
          <p:nvPr>
            <p:ph idx="1"/>
          </p:nvPr>
        </p:nvSpPr>
        <p:spPr>
          <a:xfrm>
            <a:off x="1367624" y="2490436"/>
            <a:ext cx="9708995" cy="3567173"/>
          </a:xfrm>
        </p:spPr>
        <p:txBody>
          <a:bodyPr anchor="ctr">
            <a:normAutofit/>
          </a:bodyPr>
          <a:lstStyle/>
          <a:p>
            <a:r>
              <a:rPr lang="en-US" sz="2400" b="1"/>
              <a:t>Bunting</a:t>
            </a:r>
            <a:endParaRPr lang="en-US" sz="2400"/>
          </a:p>
          <a:p>
            <a:r>
              <a:rPr lang="en-US" sz="2400"/>
              <a:t>Benefits - The Bunting drill helps the player develop skills needed to improve her bunting effectiveness. </a:t>
            </a:r>
          </a:p>
          <a:p>
            <a:r>
              <a:rPr lang="en-US" sz="2400"/>
              <a:t>Directions - The players should get into groups of three or four. One player should pitch, one should hit, and two should play the field. The players should be 15-20 feet from the hitter. The hitter should practice sacrifice, drag, slap, and push bunts. </a:t>
            </a:r>
          </a:p>
        </p:txBody>
      </p:sp>
    </p:spTree>
    <p:extLst>
      <p:ext uri="{BB962C8B-B14F-4D97-AF65-F5344CB8AC3E}">
        <p14:creationId xmlns:p14="http://schemas.microsoft.com/office/powerpoint/2010/main" val="13301563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F20518F-D2D4-E946-01C1-092B05043832}"/>
              </a:ext>
            </a:extLst>
          </p:cNvPr>
          <p:cNvSpPr>
            <a:spLocks noGrp="1"/>
          </p:cNvSpPr>
          <p:nvPr>
            <p:ph type="title"/>
          </p:nvPr>
        </p:nvSpPr>
        <p:spPr>
          <a:xfrm>
            <a:off x="731520" y="731520"/>
            <a:ext cx="6089904" cy="1426464"/>
          </a:xfrm>
        </p:spPr>
        <p:txBody>
          <a:bodyPr>
            <a:normAutofit/>
          </a:bodyPr>
          <a:lstStyle/>
          <a:p>
            <a:r>
              <a:rPr lang="en-US">
                <a:solidFill>
                  <a:srgbClr val="FFFFFF"/>
                </a:solidFill>
              </a:rPr>
              <a:t>8U Competency Checklist (end of season)</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158259-34BA-F204-CA4E-5067F69A260B}"/>
              </a:ext>
            </a:extLst>
          </p:cNvPr>
          <p:cNvSpPr>
            <a:spLocks noGrp="1"/>
          </p:cNvSpPr>
          <p:nvPr>
            <p:ph idx="1"/>
          </p:nvPr>
        </p:nvSpPr>
        <p:spPr>
          <a:xfrm>
            <a:off x="789456" y="2798385"/>
            <a:ext cx="10597729" cy="3283260"/>
          </a:xfrm>
        </p:spPr>
        <p:txBody>
          <a:bodyPr anchor="ctr">
            <a:normAutofit/>
          </a:bodyPr>
          <a:lstStyle/>
          <a:p>
            <a:r>
              <a:rPr lang="en-US" sz="1500"/>
              <a:t>Basics of Fielding: </a:t>
            </a:r>
          </a:p>
          <a:p>
            <a:pPr lvl="1"/>
            <a:r>
              <a:rPr lang="en-US" sz="1500"/>
              <a:t>Throwing a ball  ‐proper grip (three fingers on laces). Introduce “one knee wrist flicks” for proper  technique  and  strengthening of  wrist.  This  drill  is  also  an  opportunity to  promote catching correctly. </a:t>
            </a:r>
          </a:p>
          <a:p>
            <a:pPr lvl="1"/>
            <a:r>
              <a:rPr lang="en-US" sz="1500"/>
              <a:t> Catching a ball ‐hands up and ready for the ball! </a:t>
            </a:r>
          </a:p>
          <a:p>
            <a:pPr lvl="1"/>
            <a:r>
              <a:rPr lang="en-US" sz="1500"/>
              <a:t>Teach proper fielding position, quick hands/ ball up to waste and ready to throw position </a:t>
            </a:r>
          </a:p>
          <a:p>
            <a:pPr lvl="1"/>
            <a:r>
              <a:rPr lang="en-US" sz="1500"/>
              <a:t>Glove rotation – Glove side / Thumb up‐ Cross over catch /Thumb Down‐ Top and Basket catch </a:t>
            </a:r>
          </a:p>
          <a:p>
            <a:pPr lvl="1"/>
            <a:r>
              <a:rPr lang="en-US" sz="1500"/>
              <a:t>Begin teaching the “Softball Ready” routine positioning and attacking the ball</a:t>
            </a:r>
          </a:p>
          <a:p>
            <a:pPr lvl="1"/>
            <a:r>
              <a:rPr lang="en-US" sz="1500"/>
              <a:t>Pop ups‐ two hand catching </a:t>
            </a:r>
          </a:p>
          <a:p>
            <a:pPr lvl="1"/>
            <a:r>
              <a:rPr lang="en-US" sz="1500"/>
              <a:t>The first fielding practice is to have the player’s field and throw to first. Eventually introduce throwing to other bases with more experience teams.</a:t>
            </a:r>
          </a:p>
          <a:p>
            <a:pPr lvl="1"/>
            <a:r>
              <a:rPr lang="en-US" sz="1500"/>
              <a:t>Introduce the three B’s: Ball, Base or Backup. Fielders are always doing one of the three</a:t>
            </a:r>
          </a:p>
        </p:txBody>
      </p:sp>
    </p:spTree>
    <p:extLst>
      <p:ext uri="{BB962C8B-B14F-4D97-AF65-F5344CB8AC3E}">
        <p14:creationId xmlns:p14="http://schemas.microsoft.com/office/powerpoint/2010/main" val="9068559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02FD6-0D22-94C0-0217-A862ED07D81B}"/>
              </a:ext>
            </a:extLst>
          </p:cNvPr>
          <p:cNvSpPr>
            <a:spLocks noGrp="1"/>
          </p:cNvSpPr>
          <p:nvPr>
            <p:ph type="title"/>
          </p:nvPr>
        </p:nvSpPr>
        <p:spPr>
          <a:xfrm>
            <a:off x="731520" y="731520"/>
            <a:ext cx="6089904" cy="1426464"/>
          </a:xfrm>
        </p:spPr>
        <p:txBody>
          <a:bodyPr>
            <a:normAutofit/>
          </a:bodyPr>
          <a:lstStyle/>
          <a:p>
            <a:r>
              <a:rPr lang="en-US">
                <a:solidFill>
                  <a:srgbClr val="FFFFFF"/>
                </a:solidFill>
              </a:rPr>
              <a:t>8U Competency Checklist (continued)</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79DD962-B058-F134-A093-C788CE5A35E4}"/>
              </a:ext>
            </a:extLst>
          </p:cNvPr>
          <p:cNvSpPr>
            <a:spLocks noGrp="1"/>
          </p:cNvSpPr>
          <p:nvPr>
            <p:ph idx="1"/>
          </p:nvPr>
        </p:nvSpPr>
        <p:spPr>
          <a:xfrm>
            <a:off x="789456" y="2798385"/>
            <a:ext cx="10597729" cy="3283260"/>
          </a:xfrm>
        </p:spPr>
        <p:txBody>
          <a:bodyPr anchor="ctr">
            <a:normAutofit/>
          </a:bodyPr>
          <a:lstStyle/>
          <a:p>
            <a:r>
              <a:rPr lang="en-US" sz="1300"/>
              <a:t>Basics of Hitting: </a:t>
            </a:r>
          </a:p>
          <a:p>
            <a:pPr lvl="1"/>
            <a:r>
              <a:rPr lang="en-US" sz="1300"/>
              <a:t>Safety Precaution: Never swing without a coaches instruction or in designated area </a:t>
            </a:r>
          </a:p>
          <a:p>
            <a:pPr lvl="1"/>
            <a:r>
              <a:rPr lang="en-US" sz="1300"/>
              <a:t>Feet shoulder width apart (describe batter box and stance within it) </a:t>
            </a:r>
          </a:p>
          <a:p>
            <a:pPr lvl="1"/>
            <a:r>
              <a:rPr lang="en-US" sz="1300"/>
              <a:t>Bat on shoulder for ready position </a:t>
            </a:r>
          </a:p>
          <a:p>
            <a:pPr lvl="1"/>
            <a:r>
              <a:rPr lang="en-US" sz="1300"/>
              <a:t>Align knocking knuckles </a:t>
            </a:r>
          </a:p>
          <a:p>
            <a:pPr lvl="1"/>
            <a:r>
              <a:rPr lang="en-US" sz="1300"/>
              <a:t>Promote loose grip </a:t>
            </a:r>
          </a:p>
          <a:p>
            <a:pPr lvl="1"/>
            <a:r>
              <a:rPr lang="en-US" sz="1300"/>
              <a:t>Bend the knees slightly (sit in the invisible chair) </a:t>
            </a:r>
          </a:p>
          <a:p>
            <a:pPr lvl="1"/>
            <a:r>
              <a:rPr lang="en-US" sz="1300"/>
              <a:t>Describe the load as the pitch is coming in</a:t>
            </a:r>
          </a:p>
          <a:p>
            <a:pPr lvl="1"/>
            <a:r>
              <a:rPr lang="en-US" sz="1300"/>
              <a:t>Swing is knob of the bat attacking the ball and swing comes through the zone</a:t>
            </a:r>
          </a:p>
          <a:p>
            <a:pPr lvl="1"/>
            <a:r>
              <a:rPr lang="en-US" sz="1300"/>
              <a:t>Back leg is “squashing the bug” and legs are generating power</a:t>
            </a:r>
          </a:p>
          <a:p>
            <a:pPr lvl="1"/>
            <a:r>
              <a:rPr lang="en-US" sz="1300"/>
              <a:t>Follow through is providing extension of the swing</a:t>
            </a:r>
          </a:p>
          <a:p>
            <a:pPr lvl="1"/>
            <a:r>
              <a:rPr lang="en-US" sz="1300"/>
              <a:t>Avoid taking bat to ball several times prior to final swing</a:t>
            </a:r>
          </a:p>
          <a:p>
            <a:pPr lvl="1"/>
            <a:r>
              <a:rPr lang="en-US" sz="1300"/>
              <a:t>Shetland hitting will be from a tee</a:t>
            </a:r>
          </a:p>
        </p:txBody>
      </p:sp>
    </p:spTree>
    <p:extLst>
      <p:ext uri="{BB962C8B-B14F-4D97-AF65-F5344CB8AC3E}">
        <p14:creationId xmlns:p14="http://schemas.microsoft.com/office/powerpoint/2010/main" val="27766621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2FB4C7A3-34E7-8684-D921-8B7591235C15}"/>
              </a:ext>
            </a:extLst>
          </p:cNvPr>
          <p:cNvSpPr>
            <a:spLocks noGrp="1"/>
          </p:cNvSpPr>
          <p:nvPr>
            <p:ph type="title"/>
          </p:nvPr>
        </p:nvSpPr>
        <p:spPr>
          <a:xfrm>
            <a:off x="731520" y="731520"/>
            <a:ext cx="6089904" cy="1426464"/>
          </a:xfrm>
        </p:spPr>
        <p:txBody>
          <a:bodyPr>
            <a:normAutofit/>
          </a:bodyPr>
          <a:lstStyle/>
          <a:p>
            <a:r>
              <a:rPr lang="en-US">
                <a:solidFill>
                  <a:srgbClr val="FFFFFF"/>
                </a:solidFill>
              </a:rPr>
              <a:t>8U Competency Checklist (continued)</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61AD99-A9EE-E7B0-675B-62E0176B2A67}"/>
              </a:ext>
            </a:extLst>
          </p:cNvPr>
          <p:cNvSpPr>
            <a:spLocks noGrp="1"/>
          </p:cNvSpPr>
          <p:nvPr>
            <p:ph idx="1"/>
          </p:nvPr>
        </p:nvSpPr>
        <p:spPr>
          <a:xfrm>
            <a:off x="789456" y="2798385"/>
            <a:ext cx="10597729" cy="3283260"/>
          </a:xfrm>
        </p:spPr>
        <p:txBody>
          <a:bodyPr anchor="ctr">
            <a:normAutofit/>
          </a:bodyPr>
          <a:lstStyle/>
          <a:p>
            <a:r>
              <a:rPr lang="en-US" sz="2500"/>
              <a:t>Basics of Base Running: </a:t>
            </a:r>
          </a:p>
          <a:p>
            <a:pPr lvl="1"/>
            <a:r>
              <a:rPr lang="en-US" sz="2500"/>
              <a:t>Running, arms going “ear to pocket” </a:t>
            </a:r>
          </a:p>
          <a:p>
            <a:pPr lvl="1"/>
            <a:r>
              <a:rPr lang="en-US" sz="2500"/>
              <a:t>Introduce base coaches </a:t>
            </a:r>
          </a:p>
          <a:p>
            <a:pPr lvl="1"/>
            <a:r>
              <a:rPr lang="en-US" sz="2500"/>
              <a:t>Run through first base </a:t>
            </a:r>
          </a:p>
          <a:p>
            <a:pPr lvl="1"/>
            <a:r>
              <a:rPr lang="en-US" sz="2500"/>
              <a:t>Run to second base making the curl </a:t>
            </a:r>
          </a:p>
          <a:p>
            <a:pPr lvl="1"/>
            <a:r>
              <a:rPr lang="en-US" sz="2500"/>
              <a:t>Run all the way home</a:t>
            </a:r>
          </a:p>
          <a:p>
            <a:pPr lvl="1"/>
            <a:r>
              <a:rPr lang="en-US" sz="2500"/>
              <a:t>Forced based running…being pushed or not</a:t>
            </a:r>
          </a:p>
          <a:p>
            <a:pPr lvl="1"/>
            <a:r>
              <a:rPr lang="en-US" sz="2500"/>
              <a:t>Focus on watching and listening to 1st/3rd base coaches when running</a:t>
            </a:r>
          </a:p>
        </p:txBody>
      </p:sp>
    </p:spTree>
    <p:extLst>
      <p:ext uri="{BB962C8B-B14F-4D97-AF65-F5344CB8AC3E}">
        <p14:creationId xmlns:p14="http://schemas.microsoft.com/office/powerpoint/2010/main" val="26374062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265010F-8968-47F3-ADC2-BE64B9680B4D}"/>
              </a:ext>
            </a:extLst>
          </p:cNvPr>
          <p:cNvSpPr>
            <a:spLocks noGrp="1"/>
          </p:cNvSpPr>
          <p:nvPr>
            <p:ph type="title"/>
          </p:nvPr>
        </p:nvSpPr>
        <p:spPr>
          <a:xfrm>
            <a:off x="731520" y="731520"/>
            <a:ext cx="6089904" cy="1426464"/>
          </a:xfrm>
        </p:spPr>
        <p:txBody>
          <a:bodyPr>
            <a:normAutofit/>
          </a:bodyPr>
          <a:lstStyle/>
          <a:p>
            <a:r>
              <a:rPr lang="en-US">
                <a:solidFill>
                  <a:srgbClr val="FFFFFF"/>
                </a:solidFill>
              </a:rPr>
              <a:t>10U Competency Checklist</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99B9E38-8D83-3DA3-A719-66B3C7CA9106}"/>
              </a:ext>
            </a:extLst>
          </p:cNvPr>
          <p:cNvSpPr>
            <a:spLocks noGrp="1"/>
          </p:cNvSpPr>
          <p:nvPr>
            <p:ph idx="1"/>
          </p:nvPr>
        </p:nvSpPr>
        <p:spPr>
          <a:xfrm>
            <a:off x="789456" y="2798385"/>
            <a:ext cx="10597729" cy="3283260"/>
          </a:xfrm>
        </p:spPr>
        <p:txBody>
          <a:bodyPr anchor="ctr">
            <a:normAutofit fontScale="77500" lnSpcReduction="20000"/>
          </a:bodyPr>
          <a:lstStyle/>
          <a:p>
            <a:pPr marL="0" indent="0">
              <a:buNone/>
            </a:pPr>
            <a:r>
              <a:rPr lang="en-US" sz="700"/>
              <a:t>Basics of Fielding:</a:t>
            </a:r>
          </a:p>
          <a:p>
            <a:r>
              <a:rPr lang="en-US" sz="700"/>
              <a:t>Begin skills by reinforcing / teaching/reinforcing ball grip, point and throw </a:t>
            </a:r>
          </a:p>
          <a:p>
            <a:r>
              <a:rPr lang="en-US" sz="700"/>
              <a:t>Promote Softball Ready </a:t>
            </a:r>
          </a:p>
          <a:p>
            <a:r>
              <a:rPr lang="en-US" sz="700"/>
              <a:t>Fielding position ground balls with quick up to hips </a:t>
            </a:r>
          </a:p>
          <a:p>
            <a:r>
              <a:rPr lang="en-US" sz="700"/>
              <a:t>Work into proper footwork toward throwing target </a:t>
            </a:r>
          </a:p>
          <a:p>
            <a:r>
              <a:rPr lang="en-US" sz="700"/>
              <a:t>Reinforce the understanding of positions in the field and where to play. Advanced players typically help the lesser experienced girls and you can promote that camaraderie. </a:t>
            </a:r>
          </a:p>
          <a:p>
            <a:r>
              <a:rPr lang="en-US" sz="700"/>
              <a:t>Introduce force plays at second and third base (where’s the play?) </a:t>
            </a:r>
          </a:p>
          <a:p>
            <a:r>
              <a:rPr lang="en-US" sz="700"/>
              <a:t>Introduce keeping track of outs and where the throw should go </a:t>
            </a:r>
          </a:p>
          <a:p>
            <a:r>
              <a:rPr lang="en-US" sz="700"/>
              <a:t>Clean ball exchange from catcher to pitcher </a:t>
            </a:r>
          </a:p>
          <a:p>
            <a:r>
              <a:rPr lang="en-US" sz="700"/>
              <a:t>How to throw to lead base, in front of lead runner, never behind</a:t>
            </a:r>
          </a:p>
          <a:p>
            <a:r>
              <a:rPr lang="en-US" sz="700"/>
              <a:t>Getting the ball from in play back into circle (pitcher) </a:t>
            </a:r>
          </a:p>
          <a:p>
            <a:r>
              <a:rPr lang="en-US" sz="700"/>
              <a:t>Middle infield coverage (2B and SS) during steals </a:t>
            </a:r>
          </a:p>
          <a:p>
            <a:r>
              <a:rPr lang="en-US" sz="700"/>
              <a:t>Cutoff responsibilities for short and second </a:t>
            </a:r>
          </a:p>
          <a:p>
            <a:pPr lvl="1"/>
            <a:r>
              <a:rPr lang="en-US" sz="700"/>
              <a:t>When to run to outfield </a:t>
            </a:r>
          </a:p>
          <a:p>
            <a:pPr lvl="1"/>
            <a:r>
              <a:rPr lang="en-US" sz="700"/>
              <a:t>Lining up the throw </a:t>
            </a:r>
          </a:p>
          <a:p>
            <a:pPr lvl="1"/>
            <a:r>
              <a:rPr lang="en-US" sz="700"/>
              <a:t>COMMUNICATION</a:t>
            </a:r>
          </a:p>
          <a:p>
            <a:r>
              <a:rPr lang="en-US" sz="700"/>
              <a:t>Work on the three B’s o Run towards the BALL when hit in your direction. Never watch it. </a:t>
            </a:r>
          </a:p>
          <a:p>
            <a:pPr lvl="1"/>
            <a:r>
              <a:rPr lang="en-US" sz="700"/>
              <a:t>Get into position to the nearest BASE in case of a throw </a:t>
            </a:r>
          </a:p>
          <a:p>
            <a:pPr lvl="1"/>
            <a:r>
              <a:rPr lang="en-US" sz="700"/>
              <a:t>BACK UP a player or a base if you can’t get to the ball </a:t>
            </a:r>
          </a:p>
          <a:p>
            <a:pPr lvl="1"/>
            <a:r>
              <a:rPr lang="en-US" sz="700"/>
              <a:t>Get right field backing up first, Left backing up third and short and second understanding base coverage and back up responsibilities</a:t>
            </a:r>
          </a:p>
        </p:txBody>
      </p:sp>
    </p:spTree>
    <p:extLst>
      <p:ext uri="{BB962C8B-B14F-4D97-AF65-F5344CB8AC3E}">
        <p14:creationId xmlns:p14="http://schemas.microsoft.com/office/powerpoint/2010/main" val="4110494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7E800F0-C551-750B-11D8-E042D231AEA7}"/>
              </a:ext>
            </a:extLst>
          </p:cNvPr>
          <p:cNvSpPr>
            <a:spLocks noGrp="1"/>
          </p:cNvSpPr>
          <p:nvPr>
            <p:ph type="title"/>
          </p:nvPr>
        </p:nvSpPr>
        <p:spPr>
          <a:xfrm>
            <a:off x="731520" y="731520"/>
            <a:ext cx="6089904" cy="1426464"/>
          </a:xfrm>
        </p:spPr>
        <p:txBody>
          <a:bodyPr>
            <a:normAutofit/>
          </a:bodyPr>
          <a:lstStyle/>
          <a:p>
            <a:r>
              <a:rPr lang="en-US">
                <a:solidFill>
                  <a:srgbClr val="FFFFFF"/>
                </a:solidFill>
              </a:rPr>
              <a:t>10U Competency Checklist (continued)</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5569536-0E8E-A306-831C-AC470EBD2847}"/>
              </a:ext>
            </a:extLst>
          </p:cNvPr>
          <p:cNvSpPr>
            <a:spLocks noGrp="1"/>
          </p:cNvSpPr>
          <p:nvPr>
            <p:ph idx="1"/>
          </p:nvPr>
        </p:nvSpPr>
        <p:spPr>
          <a:xfrm>
            <a:off x="789456" y="2798385"/>
            <a:ext cx="10597729" cy="3283260"/>
          </a:xfrm>
        </p:spPr>
        <p:txBody>
          <a:bodyPr anchor="ctr">
            <a:normAutofit/>
          </a:bodyPr>
          <a:lstStyle/>
          <a:p>
            <a:r>
              <a:rPr lang="en-US" sz="700"/>
              <a:t>Basics of Base Running: </a:t>
            </a:r>
          </a:p>
          <a:p>
            <a:pPr lvl="1"/>
            <a:r>
              <a:rPr lang="en-US" sz="700"/>
              <a:t>Command of efficient base‐to‐base running 	</a:t>
            </a:r>
          </a:p>
          <a:p>
            <a:pPr lvl="2"/>
            <a:r>
              <a:rPr lang="en-US" sz="700"/>
              <a:t>Teach runners not to overrun second and third base </a:t>
            </a:r>
          </a:p>
          <a:p>
            <a:pPr lvl="2"/>
            <a:r>
              <a:rPr lang="en-US" sz="700"/>
              <a:t>Making the curl hitting first base going to second </a:t>
            </a:r>
          </a:p>
          <a:p>
            <a:pPr lvl="2"/>
            <a:r>
              <a:rPr lang="en-US" sz="700"/>
              <a:t>Hitting the inside corner with inside foot </a:t>
            </a:r>
          </a:p>
          <a:p>
            <a:pPr lvl="2"/>
            <a:r>
              <a:rPr lang="en-US" sz="700"/>
              <a:t>Tagging up</a:t>
            </a:r>
          </a:p>
          <a:p>
            <a:pPr lvl="1"/>
            <a:r>
              <a:rPr lang="en-US" sz="700"/>
              <a:t>Introduce signals from coach </a:t>
            </a:r>
          </a:p>
          <a:p>
            <a:pPr lvl="2"/>
            <a:r>
              <a:rPr lang="en-US" sz="700"/>
              <a:t>Hold and/or advance to next base </a:t>
            </a:r>
          </a:p>
          <a:p>
            <a:pPr lvl="1"/>
            <a:r>
              <a:rPr lang="en-US" sz="700"/>
              <a:t>Leading </a:t>
            </a:r>
          </a:p>
          <a:p>
            <a:pPr lvl="2"/>
            <a:r>
              <a:rPr lang="en-US" sz="700"/>
              <a:t>The pre pitch positioning </a:t>
            </a:r>
          </a:p>
          <a:p>
            <a:pPr lvl="2"/>
            <a:r>
              <a:rPr lang="en-US" sz="700"/>
              <a:t>Do it on EVERY pitch (this will need reinforcement by base coaches) </a:t>
            </a:r>
          </a:p>
          <a:p>
            <a:pPr lvl="2"/>
            <a:r>
              <a:rPr lang="en-US" sz="700"/>
              <a:t>Waiting on ball to leave pitchers hand (constant reminders by base coaches) </a:t>
            </a:r>
          </a:p>
          <a:p>
            <a:pPr lvl="1"/>
            <a:r>
              <a:rPr lang="en-US" sz="700"/>
              <a:t>Stealing </a:t>
            </a:r>
          </a:p>
          <a:p>
            <a:pPr lvl="2"/>
            <a:r>
              <a:rPr lang="en-US" sz="700"/>
              <a:t>No hesitation on pitch release </a:t>
            </a:r>
          </a:p>
          <a:p>
            <a:pPr lvl="2"/>
            <a:r>
              <a:rPr lang="en-US" sz="700"/>
              <a:t>Head down, looking only at next base, ear to pocket running, listening to base coach </a:t>
            </a:r>
          </a:p>
          <a:p>
            <a:pPr lvl="2"/>
            <a:r>
              <a:rPr lang="en-US" sz="700"/>
              <a:t>No looking at catcher 	</a:t>
            </a:r>
          </a:p>
          <a:p>
            <a:pPr lvl="2"/>
            <a:r>
              <a:rPr lang="en-US" sz="700"/>
              <a:t>Sliding / no overrunning next base </a:t>
            </a:r>
          </a:p>
          <a:p>
            <a:pPr lvl="2"/>
            <a:r>
              <a:rPr lang="en-US" sz="700"/>
              <a:t>Know when there is a force play and when there isn’t</a:t>
            </a:r>
          </a:p>
          <a:p>
            <a:pPr lvl="2"/>
            <a:r>
              <a:rPr lang="en-US" sz="700"/>
              <a:t>advancing on dropped/pass balls</a:t>
            </a:r>
          </a:p>
        </p:txBody>
      </p:sp>
    </p:spTree>
    <p:extLst>
      <p:ext uri="{BB962C8B-B14F-4D97-AF65-F5344CB8AC3E}">
        <p14:creationId xmlns:p14="http://schemas.microsoft.com/office/powerpoint/2010/main" val="9137341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5150155-AC95-490C-3DEA-F2F1E7056125}"/>
              </a:ext>
            </a:extLst>
          </p:cNvPr>
          <p:cNvSpPr>
            <a:spLocks noGrp="1"/>
          </p:cNvSpPr>
          <p:nvPr>
            <p:ph type="title"/>
          </p:nvPr>
        </p:nvSpPr>
        <p:spPr>
          <a:xfrm>
            <a:off x="731520" y="731520"/>
            <a:ext cx="6089904" cy="1426464"/>
          </a:xfrm>
        </p:spPr>
        <p:txBody>
          <a:bodyPr>
            <a:normAutofit/>
          </a:bodyPr>
          <a:lstStyle/>
          <a:p>
            <a:r>
              <a:rPr lang="en-US">
                <a:solidFill>
                  <a:srgbClr val="FFFFFF"/>
                </a:solidFill>
              </a:rPr>
              <a:t>10U Competency Checklist (continued)</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7EECB8F-F4EE-2013-07B1-9A17851586E4}"/>
              </a:ext>
            </a:extLst>
          </p:cNvPr>
          <p:cNvSpPr>
            <a:spLocks noGrp="1"/>
          </p:cNvSpPr>
          <p:nvPr>
            <p:ph idx="1"/>
          </p:nvPr>
        </p:nvSpPr>
        <p:spPr>
          <a:xfrm>
            <a:off x="789456" y="2798385"/>
            <a:ext cx="10597729" cy="3283260"/>
          </a:xfrm>
        </p:spPr>
        <p:txBody>
          <a:bodyPr anchor="ctr">
            <a:normAutofit/>
          </a:bodyPr>
          <a:lstStyle/>
          <a:p>
            <a:pPr marL="0" indent="0">
              <a:buNone/>
            </a:pPr>
            <a:r>
              <a:rPr lang="en-US" sz="1100"/>
              <a:t>Basics of Hitting </a:t>
            </a:r>
          </a:p>
          <a:p>
            <a:r>
              <a:rPr lang="en-US" sz="1100"/>
              <a:t>Safety Precaution: Never swing without a coaches instruction or in designated area </a:t>
            </a:r>
          </a:p>
          <a:p>
            <a:r>
              <a:rPr lang="en-US" sz="1100"/>
              <a:t>Feet shoulder width apart (describe batter box and stance within it) </a:t>
            </a:r>
          </a:p>
          <a:p>
            <a:r>
              <a:rPr lang="en-US" sz="1100"/>
              <a:t>Bat on shoulder for ready position </a:t>
            </a:r>
          </a:p>
          <a:p>
            <a:r>
              <a:rPr lang="en-US" sz="1100"/>
              <a:t>Align knocking knuckles (see D‐10) </a:t>
            </a:r>
          </a:p>
          <a:p>
            <a:r>
              <a:rPr lang="en-US" sz="1100"/>
              <a:t>Promote loose grip </a:t>
            </a:r>
          </a:p>
          <a:p>
            <a:r>
              <a:rPr lang="en-US" sz="1100"/>
              <a:t>Bend the knees slightly (sit in the invisible chair) </a:t>
            </a:r>
          </a:p>
          <a:p>
            <a:r>
              <a:rPr lang="en-US" sz="1100"/>
              <a:t>Describe the load and swing </a:t>
            </a:r>
          </a:p>
          <a:p>
            <a:r>
              <a:rPr lang="en-US" sz="1100"/>
              <a:t>Understand the strike zone </a:t>
            </a:r>
          </a:p>
          <a:p>
            <a:r>
              <a:rPr lang="en-US" sz="1100"/>
              <a:t>Don’t wait for walks, be aggressive when strikes are thrown </a:t>
            </a:r>
          </a:p>
          <a:p>
            <a:r>
              <a:rPr lang="en-US" sz="1100"/>
              <a:t>ATTACK THE BALL‐ It’s an aggressive action. This is the age to begin promoting that.</a:t>
            </a:r>
          </a:p>
        </p:txBody>
      </p:sp>
    </p:spTree>
    <p:extLst>
      <p:ext uri="{BB962C8B-B14F-4D97-AF65-F5344CB8AC3E}">
        <p14:creationId xmlns:p14="http://schemas.microsoft.com/office/powerpoint/2010/main" val="21655965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9ACC9023-0E2E-E1CB-3281-D6FDE175E996}"/>
              </a:ext>
            </a:extLst>
          </p:cNvPr>
          <p:cNvSpPr>
            <a:spLocks noGrp="1"/>
          </p:cNvSpPr>
          <p:nvPr>
            <p:ph type="title"/>
          </p:nvPr>
        </p:nvSpPr>
        <p:spPr>
          <a:xfrm>
            <a:off x="731520" y="731520"/>
            <a:ext cx="6089904" cy="1426464"/>
          </a:xfrm>
        </p:spPr>
        <p:txBody>
          <a:bodyPr>
            <a:normAutofit/>
          </a:bodyPr>
          <a:lstStyle/>
          <a:p>
            <a:r>
              <a:rPr lang="en-US">
                <a:solidFill>
                  <a:srgbClr val="FFFFFF"/>
                </a:solidFill>
              </a:rPr>
              <a:t>10U Competency Checklist (continued)</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1EC897-D264-4E5E-3257-0E1F616F03D1}"/>
              </a:ext>
            </a:extLst>
          </p:cNvPr>
          <p:cNvSpPr>
            <a:spLocks noGrp="1"/>
          </p:cNvSpPr>
          <p:nvPr>
            <p:ph idx="1"/>
          </p:nvPr>
        </p:nvSpPr>
        <p:spPr>
          <a:xfrm>
            <a:off x="789456" y="2798385"/>
            <a:ext cx="10597729" cy="3283260"/>
          </a:xfrm>
        </p:spPr>
        <p:txBody>
          <a:bodyPr anchor="ctr">
            <a:normAutofit/>
          </a:bodyPr>
          <a:lstStyle/>
          <a:p>
            <a:pPr marL="0" indent="0">
              <a:buNone/>
            </a:pPr>
            <a:r>
              <a:rPr lang="en-US" sz="2500"/>
              <a:t>Basics of Pitching: </a:t>
            </a:r>
          </a:p>
          <a:p>
            <a:r>
              <a:rPr lang="en-US" sz="2500"/>
              <a:t>Both feet on pitching rubber to start spread hip‐width apart </a:t>
            </a:r>
          </a:p>
          <a:p>
            <a:r>
              <a:rPr lang="en-US" sz="2500"/>
              <a:t>Windmill motion </a:t>
            </a:r>
          </a:p>
          <a:p>
            <a:r>
              <a:rPr lang="en-US" sz="2500"/>
              <a:t>Snap wrist when ball reaches thigh </a:t>
            </a:r>
          </a:p>
          <a:p>
            <a:r>
              <a:rPr lang="en-US" sz="2500"/>
              <a:t>Arm should continue follow through after ball is snapped</a:t>
            </a:r>
          </a:p>
          <a:p>
            <a:r>
              <a:rPr lang="en-US" sz="2500"/>
              <a:t>Proficient command of strike zone</a:t>
            </a:r>
          </a:p>
          <a:p>
            <a:r>
              <a:rPr lang="en-US" sz="2500"/>
              <a:t>Introduce ‘spotting’ pitches (1-9)</a:t>
            </a:r>
          </a:p>
          <a:p>
            <a:endParaRPr lang="en-US" sz="2500"/>
          </a:p>
        </p:txBody>
      </p:sp>
    </p:spTree>
    <p:extLst>
      <p:ext uri="{BB962C8B-B14F-4D97-AF65-F5344CB8AC3E}">
        <p14:creationId xmlns:p14="http://schemas.microsoft.com/office/powerpoint/2010/main" val="3051559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7FBD8E-98D8-3907-8FC6-F376C4C58A3B}"/>
              </a:ext>
            </a:extLst>
          </p:cNvPr>
          <p:cNvSpPr>
            <a:spLocks noGrp="1"/>
          </p:cNvSpPr>
          <p:nvPr>
            <p:ph type="title"/>
          </p:nvPr>
        </p:nvSpPr>
        <p:spPr/>
        <p:txBody>
          <a:bodyPr/>
          <a:lstStyle/>
          <a:p>
            <a:r>
              <a:rPr lang="en-US" dirty="0"/>
              <a:t>Coaches Training	</a:t>
            </a:r>
          </a:p>
        </p:txBody>
      </p:sp>
      <p:sp>
        <p:nvSpPr>
          <p:cNvPr id="8" name="Content Placeholder 7">
            <a:extLst>
              <a:ext uri="{FF2B5EF4-FFF2-40B4-BE49-F238E27FC236}">
                <a16:creationId xmlns:a16="http://schemas.microsoft.com/office/drawing/2014/main" id="{AAD53218-CD5C-3E5D-A2FC-D7D43D1DBCC2}"/>
              </a:ext>
            </a:extLst>
          </p:cNvPr>
          <p:cNvSpPr>
            <a:spLocks noGrp="1"/>
          </p:cNvSpPr>
          <p:nvPr>
            <p:ph idx="1"/>
          </p:nvPr>
        </p:nvSpPr>
        <p:spPr/>
        <p:txBody>
          <a:bodyPr>
            <a:normAutofit fontScale="85000" lnSpcReduction="20000"/>
          </a:bodyPr>
          <a:lstStyle/>
          <a:p>
            <a:pPr marL="0" indent="0">
              <a:buNone/>
            </a:pPr>
            <a:r>
              <a:rPr lang="en-US" dirty="0"/>
              <a:t>Coaches will be required to complete:</a:t>
            </a:r>
          </a:p>
          <a:p>
            <a:pPr lvl="1"/>
            <a:r>
              <a:rPr lang="en-US" dirty="0"/>
              <a:t>Background checks: these will be completed in partnership with Minnesota softball and for all coaches and assistant coaches that are in the dugout during play </a:t>
            </a:r>
            <a:r>
              <a:rPr lang="en-US" dirty="0">
                <a:hlinkClick r:id="rId2"/>
              </a:rPr>
              <a:t>https://fastpitch.mnsoftball.com/backgroundchecks</a:t>
            </a:r>
            <a:endParaRPr lang="en-US" dirty="0"/>
          </a:p>
          <a:p>
            <a:pPr lvl="1"/>
            <a:r>
              <a:rPr lang="en-US" dirty="0"/>
              <a:t>Concussion training: these will be completed in partnership with Minnesota softball and to be completed by all head and assistant coaches </a:t>
            </a:r>
            <a:r>
              <a:rPr lang="en-US" dirty="0">
                <a:hlinkClick r:id="rId3"/>
              </a:rPr>
              <a:t>https://fastpitch.mnsoftball.com/concussion</a:t>
            </a:r>
            <a:endParaRPr lang="en-US" dirty="0"/>
          </a:p>
          <a:p>
            <a:pPr lvl="1"/>
            <a:r>
              <a:rPr lang="en-US" dirty="0"/>
              <a:t>ACE training</a:t>
            </a:r>
          </a:p>
          <a:p>
            <a:pPr marL="0" indent="0">
              <a:buNone/>
            </a:pPr>
            <a:r>
              <a:rPr lang="en-US" dirty="0"/>
              <a:t>All completed certificates can be forwarded to </a:t>
            </a:r>
            <a:r>
              <a:rPr lang="en-US" dirty="0">
                <a:hlinkClick r:id="rId4"/>
              </a:rPr>
              <a:t>slpsoftball@gmail.com</a:t>
            </a:r>
            <a:endParaRPr lang="en-US" dirty="0"/>
          </a:p>
          <a:p>
            <a:endParaRPr lang="en-US" dirty="0"/>
          </a:p>
          <a:p>
            <a:pPr lvl="1"/>
            <a:endParaRPr lang="en-US" dirty="0"/>
          </a:p>
        </p:txBody>
      </p:sp>
      <p:pic>
        <p:nvPicPr>
          <p:cNvPr id="10" name="Picture 9">
            <a:extLst>
              <a:ext uri="{FF2B5EF4-FFF2-40B4-BE49-F238E27FC236}">
                <a16:creationId xmlns:a16="http://schemas.microsoft.com/office/drawing/2014/main" id="{27DBA317-ED9C-22CA-F3F0-73A42BED4977}"/>
              </a:ext>
            </a:extLst>
          </p:cNvPr>
          <p:cNvPicPr>
            <a:picLocks noChangeAspect="1"/>
          </p:cNvPicPr>
          <p:nvPr/>
        </p:nvPicPr>
        <p:blipFill>
          <a:blip r:embed="rId5"/>
          <a:stretch>
            <a:fillRect/>
          </a:stretch>
        </p:blipFill>
        <p:spPr>
          <a:xfrm>
            <a:off x="753679" y="2389187"/>
            <a:ext cx="3937000" cy="2070100"/>
          </a:xfrm>
          <a:prstGeom prst="rect">
            <a:avLst/>
          </a:prstGeom>
        </p:spPr>
      </p:pic>
    </p:spTree>
    <p:extLst>
      <p:ext uri="{BB962C8B-B14F-4D97-AF65-F5344CB8AC3E}">
        <p14:creationId xmlns:p14="http://schemas.microsoft.com/office/powerpoint/2010/main" val="3919087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28F9B7E3-E416-E717-05ED-FA2DC782F6E7}"/>
              </a:ext>
            </a:extLst>
          </p:cNvPr>
          <p:cNvSpPr>
            <a:spLocks noGrp="1"/>
          </p:cNvSpPr>
          <p:nvPr>
            <p:ph type="title"/>
          </p:nvPr>
        </p:nvSpPr>
        <p:spPr>
          <a:xfrm>
            <a:off x="731520" y="731520"/>
            <a:ext cx="6089904" cy="1426464"/>
          </a:xfrm>
        </p:spPr>
        <p:txBody>
          <a:bodyPr>
            <a:normAutofit/>
          </a:bodyPr>
          <a:lstStyle/>
          <a:p>
            <a:r>
              <a:rPr lang="en-US">
                <a:solidFill>
                  <a:srgbClr val="FFFFFF"/>
                </a:solidFill>
              </a:rPr>
              <a:t>12U &amp; 14U Competency Checklist</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BF25B39-06C3-9AFD-EC3F-F1F9F616F877}"/>
              </a:ext>
            </a:extLst>
          </p:cNvPr>
          <p:cNvSpPr>
            <a:spLocks noGrp="1"/>
          </p:cNvSpPr>
          <p:nvPr>
            <p:ph idx="1"/>
          </p:nvPr>
        </p:nvSpPr>
        <p:spPr>
          <a:xfrm>
            <a:off x="789456" y="2798385"/>
            <a:ext cx="10597729" cy="3283260"/>
          </a:xfrm>
        </p:spPr>
        <p:txBody>
          <a:bodyPr anchor="ctr">
            <a:normAutofit/>
          </a:bodyPr>
          <a:lstStyle/>
          <a:p>
            <a:r>
              <a:rPr lang="en-US" sz="1300"/>
              <a:t>Pitchers advancement of pitches and when to use them. (these pitchers are most likely taking private lessons to learn the pitches but coaches help advance the knowledge of what to throw/when to throw) </a:t>
            </a:r>
          </a:p>
          <a:p>
            <a:r>
              <a:rPr lang="en-US" sz="1300"/>
              <a:t>Catchers are beginning to call games at these levels with coach assistance and without. </a:t>
            </a:r>
          </a:p>
          <a:p>
            <a:r>
              <a:rPr lang="en-US" sz="1300"/>
              <a:t>Defense should be learning how to keep base runners from the delayed steal </a:t>
            </a:r>
          </a:p>
          <a:p>
            <a:r>
              <a:rPr lang="en-US" sz="1300"/>
              <a:t>Understand the importance of the “clean exchange” to the pitcher and the necessity to block balls at the plate to prevent runner advancement. </a:t>
            </a:r>
          </a:p>
          <a:p>
            <a:r>
              <a:rPr lang="en-US" sz="1300"/>
              <a:t>Knowledge in offensive game strategies such as the double steal, continuous steal, the delayed steal, the squeeze play, bunting to advance runner, drop third strike advancement, overthrow advancement. </a:t>
            </a:r>
          </a:p>
          <a:p>
            <a:r>
              <a:rPr lang="en-US" sz="1300"/>
              <a:t>Fielders should have a solid working knowledge of the three “B’s” on defense.  </a:t>
            </a:r>
          </a:p>
          <a:p>
            <a:pPr lvl="1"/>
            <a:r>
              <a:rPr lang="en-US" sz="1300"/>
              <a:t>Run towards the BALL when hit in your direction. Never watch it. </a:t>
            </a:r>
          </a:p>
          <a:p>
            <a:pPr lvl="1"/>
            <a:r>
              <a:rPr lang="en-US" sz="1300"/>
              <a:t>Get into position to the nearest BASE in case of a throw </a:t>
            </a:r>
          </a:p>
          <a:p>
            <a:pPr lvl="1"/>
            <a:r>
              <a:rPr lang="en-US" sz="1300"/>
              <a:t>BACK UP a player or a base if you can’t get to the ball</a:t>
            </a:r>
          </a:p>
        </p:txBody>
      </p:sp>
    </p:spTree>
    <p:extLst>
      <p:ext uri="{BB962C8B-B14F-4D97-AF65-F5344CB8AC3E}">
        <p14:creationId xmlns:p14="http://schemas.microsoft.com/office/powerpoint/2010/main" val="41735261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83BF3CE-81DA-704E-F0AA-808ED97BBC10}"/>
              </a:ext>
            </a:extLst>
          </p:cNvPr>
          <p:cNvSpPr>
            <a:spLocks noGrp="1"/>
          </p:cNvSpPr>
          <p:nvPr>
            <p:ph type="title"/>
          </p:nvPr>
        </p:nvSpPr>
        <p:spPr>
          <a:xfrm>
            <a:off x="731520" y="731520"/>
            <a:ext cx="6089904" cy="1426464"/>
          </a:xfrm>
        </p:spPr>
        <p:txBody>
          <a:bodyPr>
            <a:normAutofit/>
          </a:bodyPr>
          <a:lstStyle/>
          <a:p>
            <a:r>
              <a:rPr lang="en-US">
                <a:solidFill>
                  <a:srgbClr val="FFFFFF"/>
                </a:solidFill>
              </a:rPr>
              <a:t>12U &amp; 14U Competency Checklist (continued)</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FFF3A8F-5914-E6AD-40DC-A4AC6899B103}"/>
              </a:ext>
            </a:extLst>
          </p:cNvPr>
          <p:cNvSpPr>
            <a:spLocks noGrp="1"/>
          </p:cNvSpPr>
          <p:nvPr>
            <p:ph idx="1"/>
          </p:nvPr>
        </p:nvSpPr>
        <p:spPr>
          <a:xfrm>
            <a:off x="789456" y="2798385"/>
            <a:ext cx="10597729" cy="3283260"/>
          </a:xfrm>
        </p:spPr>
        <p:txBody>
          <a:bodyPr anchor="ctr">
            <a:normAutofit/>
          </a:bodyPr>
          <a:lstStyle/>
          <a:p>
            <a:r>
              <a:rPr lang="en-US" sz="700"/>
              <a:t>Reinforce the understanding of positions in the field and where to play. Advanced players typically help the lesser experienced girls and you can promote that camaraderie. </a:t>
            </a:r>
          </a:p>
          <a:p>
            <a:r>
              <a:rPr lang="en-US" sz="700"/>
              <a:t>Begin skills by teaching/reinforcing ball grip, point and throw, softball ready, batting stance. </a:t>
            </a:r>
          </a:p>
          <a:p>
            <a:pPr marL="0" indent="0">
              <a:buNone/>
            </a:pPr>
            <a:r>
              <a:rPr lang="en-US" sz="700"/>
              <a:t>Infield </a:t>
            </a:r>
          </a:p>
          <a:p>
            <a:r>
              <a:rPr lang="en-US" sz="700"/>
              <a:t>Fundamentals in stepping forward, ready position, quick to hips, feet ready all in one fluid motion </a:t>
            </a:r>
          </a:p>
          <a:p>
            <a:pPr lvl="1"/>
            <a:r>
              <a:rPr lang="en-US" sz="700"/>
              <a:t>Defending the bunt with runners on and cleared bases </a:t>
            </a:r>
          </a:p>
          <a:p>
            <a:pPr lvl="1"/>
            <a:r>
              <a:rPr lang="en-US" sz="700"/>
              <a:t>Defending the double steal </a:t>
            </a:r>
          </a:p>
          <a:p>
            <a:pPr lvl="1"/>
            <a:r>
              <a:rPr lang="en-US" sz="700"/>
              <a:t>Defending the continuous steal </a:t>
            </a:r>
          </a:p>
          <a:p>
            <a:pPr lvl="1"/>
            <a:r>
              <a:rPr lang="en-US" sz="700"/>
              <a:t>Defending the suicide squeeze </a:t>
            </a:r>
          </a:p>
          <a:p>
            <a:pPr lvl="1"/>
            <a:r>
              <a:rPr lang="en-US" sz="700"/>
              <a:t> Defending the delayed steal </a:t>
            </a:r>
          </a:p>
          <a:p>
            <a:pPr marL="0" indent="0">
              <a:buNone/>
            </a:pPr>
            <a:r>
              <a:rPr lang="en-US" sz="700"/>
              <a:t>Outfield </a:t>
            </a:r>
          </a:p>
          <a:p>
            <a:r>
              <a:rPr lang="en-US" sz="700"/>
              <a:t>Run ready position with one foot in front of the other “ear to pocket ready”. </a:t>
            </a:r>
          </a:p>
          <a:p>
            <a:pPr lvl="1"/>
            <a:r>
              <a:rPr lang="en-US" sz="700"/>
              <a:t>First step back </a:t>
            </a:r>
          </a:p>
          <a:p>
            <a:pPr lvl="1"/>
            <a:r>
              <a:rPr lang="en-US" sz="700"/>
              <a:t>Going back on fly balls, the cross over step vs. the sprint </a:t>
            </a:r>
          </a:p>
          <a:p>
            <a:pPr lvl="1"/>
            <a:r>
              <a:rPr lang="en-US" sz="700"/>
              <a:t>Communication </a:t>
            </a:r>
          </a:p>
          <a:p>
            <a:pPr lvl="1"/>
            <a:r>
              <a:rPr lang="en-US" sz="700"/>
              <a:t>Hitting the cut off </a:t>
            </a:r>
          </a:p>
          <a:p>
            <a:pPr lvl="1"/>
            <a:r>
              <a:rPr lang="en-US" sz="700"/>
              <a:t>Backing up the bases</a:t>
            </a:r>
          </a:p>
        </p:txBody>
      </p:sp>
    </p:spTree>
    <p:extLst>
      <p:ext uri="{BB962C8B-B14F-4D97-AF65-F5344CB8AC3E}">
        <p14:creationId xmlns:p14="http://schemas.microsoft.com/office/powerpoint/2010/main" val="25755602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18842387-0D1E-2218-1DF0-5BF4CAAE295A}"/>
              </a:ext>
            </a:extLst>
          </p:cNvPr>
          <p:cNvSpPr>
            <a:spLocks noGrp="1"/>
          </p:cNvSpPr>
          <p:nvPr>
            <p:ph type="title"/>
          </p:nvPr>
        </p:nvSpPr>
        <p:spPr>
          <a:xfrm>
            <a:off x="731520" y="731520"/>
            <a:ext cx="6089904" cy="1426464"/>
          </a:xfrm>
        </p:spPr>
        <p:txBody>
          <a:bodyPr>
            <a:normAutofit/>
          </a:bodyPr>
          <a:lstStyle/>
          <a:p>
            <a:r>
              <a:rPr lang="en-US">
                <a:solidFill>
                  <a:srgbClr val="FFFFFF"/>
                </a:solidFill>
              </a:rPr>
              <a:t>12U &amp; 14U Competency Checklist (continued)</a:t>
            </a: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DE46E40-79B9-AF47-150D-5478F1E3C04C}"/>
              </a:ext>
            </a:extLst>
          </p:cNvPr>
          <p:cNvGraphicFramePr>
            <a:graphicFrameLocks noGrp="1"/>
          </p:cNvGraphicFramePr>
          <p:nvPr>
            <p:ph idx="1"/>
            <p:extLst>
              <p:ext uri="{D42A27DB-BD31-4B8C-83A1-F6EECF244321}">
                <p14:modId xmlns:p14="http://schemas.microsoft.com/office/powerpoint/2010/main" val="2906089893"/>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65669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9544BFA5-FB26-F4D1-E51F-D4526BEA1E14}"/>
              </a:ext>
            </a:extLst>
          </p:cNvPr>
          <p:cNvSpPr>
            <a:spLocks noGrp="1"/>
          </p:cNvSpPr>
          <p:nvPr>
            <p:ph type="title"/>
          </p:nvPr>
        </p:nvSpPr>
        <p:spPr>
          <a:xfrm>
            <a:off x="731520" y="731520"/>
            <a:ext cx="6089904" cy="1426464"/>
          </a:xfrm>
        </p:spPr>
        <p:txBody>
          <a:bodyPr>
            <a:normAutofit/>
          </a:bodyPr>
          <a:lstStyle/>
          <a:p>
            <a:r>
              <a:rPr lang="en-US">
                <a:solidFill>
                  <a:srgbClr val="FFFFFF"/>
                </a:solidFill>
              </a:rPr>
              <a:t>12U &amp; 14U Competency Checklist (continued)</a:t>
            </a: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A1C93E0-96F9-602D-C176-91DD359EF8BC}"/>
              </a:ext>
            </a:extLst>
          </p:cNvPr>
          <p:cNvGraphicFramePr>
            <a:graphicFrameLocks noGrp="1"/>
          </p:cNvGraphicFramePr>
          <p:nvPr>
            <p:ph idx="1"/>
            <p:extLst>
              <p:ext uri="{D42A27DB-BD31-4B8C-83A1-F6EECF244321}">
                <p14:modId xmlns:p14="http://schemas.microsoft.com/office/powerpoint/2010/main" val="3078916302"/>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43689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Rectangle 2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itle 5">
            <a:extLst>
              <a:ext uri="{FF2B5EF4-FFF2-40B4-BE49-F238E27FC236}">
                <a16:creationId xmlns:a16="http://schemas.microsoft.com/office/drawing/2014/main" id="{B5B61C84-E092-56AC-9859-833BF53DE0F5}"/>
              </a:ext>
            </a:extLst>
          </p:cNvPr>
          <p:cNvSpPr>
            <a:spLocks noGrp="1"/>
          </p:cNvSpPr>
          <p:nvPr>
            <p:ph type="title"/>
          </p:nvPr>
        </p:nvSpPr>
        <p:spPr>
          <a:xfrm>
            <a:off x="3045213" y="731520"/>
            <a:ext cx="6089904" cy="1426464"/>
          </a:xfrm>
        </p:spPr>
        <p:txBody>
          <a:bodyPr>
            <a:normAutofit/>
          </a:bodyPr>
          <a:lstStyle/>
          <a:p>
            <a:pPr algn="ctr"/>
            <a:r>
              <a:rPr lang="en-US">
                <a:solidFill>
                  <a:srgbClr val="FFFFFF"/>
                </a:solidFill>
              </a:rPr>
              <a:t>Evaluation Layout</a:t>
            </a:r>
          </a:p>
        </p:txBody>
      </p:sp>
      <p:sp>
        <p:nvSpPr>
          <p:cNvPr id="32" name="Rectangle 3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4" name="Rectangle 3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a:extLst>
              <a:ext uri="{FF2B5EF4-FFF2-40B4-BE49-F238E27FC236}">
                <a16:creationId xmlns:a16="http://schemas.microsoft.com/office/drawing/2014/main" id="{AAFA3C62-0A1C-5132-7858-8B77095C4102}"/>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en-US" altLang="en-US" b="0" i="0" u="none" strike="noStrike" cap="none" normalizeH="0" baseline="0">
                <a:ln>
                  <a:noFill/>
                </a:ln>
                <a:solidFill>
                  <a:schemeClr val="tx1"/>
                </a:solidFill>
                <a:effectLst/>
                <a:latin typeface="Arial" panose="020B0604020202020204" pitchFamily="34" charset="0"/>
              </a:rPr>
            </a:br>
            <a:endParaRPr kumimoji="0" lang="en-US" altLang="en-US" b="0" i="0" u="none" strike="noStrike" cap="none" normalizeH="0" baseline="0">
              <a:ln>
                <a:noFill/>
              </a:ln>
              <a:solidFill>
                <a:schemeClr val="tx1"/>
              </a:solidFill>
              <a:effectLst/>
              <a:latin typeface="Arial" panose="020B0604020202020204" pitchFamily="34" charset="0"/>
            </a:endParaRPr>
          </a:p>
        </p:txBody>
      </p:sp>
      <p:graphicFrame>
        <p:nvGraphicFramePr>
          <p:cNvPr id="4" name="Content Placeholder 3">
            <a:extLst>
              <a:ext uri="{FF2B5EF4-FFF2-40B4-BE49-F238E27FC236}">
                <a16:creationId xmlns:a16="http://schemas.microsoft.com/office/drawing/2014/main" id="{F9F5A0B4-A998-3929-D995-04605F02F286}"/>
              </a:ext>
            </a:extLst>
          </p:cNvPr>
          <p:cNvGraphicFramePr>
            <a:graphicFrameLocks noGrp="1"/>
          </p:cNvGraphicFramePr>
          <p:nvPr>
            <p:ph idx="1"/>
            <p:extLst>
              <p:ext uri="{D42A27DB-BD31-4B8C-83A1-F6EECF244321}">
                <p14:modId xmlns:p14="http://schemas.microsoft.com/office/powerpoint/2010/main" val="3999854360"/>
              </p:ext>
            </p:extLst>
          </p:nvPr>
        </p:nvGraphicFramePr>
        <p:xfrm>
          <a:off x="1441961" y="2798763"/>
          <a:ext cx="9292204" cy="3282954"/>
        </p:xfrm>
        <a:graphic>
          <a:graphicData uri="http://schemas.openxmlformats.org/drawingml/2006/table">
            <a:tbl>
              <a:tblPr>
                <a:noFill/>
              </a:tblPr>
              <a:tblGrid>
                <a:gridCol w="708250">
                  <a:extLst>
                    <a:ext uri="{9D8B030D-6E8A-4147-A177-3AD203B41FA5}">
                      <a16:colId xmlns:a16="http://schemas.microsoft.com/office/drawing/2014/main" val="4234895915"/>
                    </a:ext>
                  </a:extLst>
                </a:gridCol>
                <a:gridCol w="3096179">
                  <a:extLst>
                    <a:ext uri="{9D8B030D-6E8A-4147-A177-3AD203B41FA5}">
                      <a16:colId xmlns:a16="http://schemas.microsoft.com/office/drawing/2014/main" val="2611419133"/>
                    </a:ext>
                  </a:extLst>
                </a:gridCol>
                <a:gridCol w="1959070">
                  <a:extLst>
                    <a:ext uri="{9D8B030D-6E8A-4147-A177-3AD203B41FA5}">
                      <a16:colId xmlns:a16="http://schemas.microsoft.com/office/drawing/2014/main" val="289322073"/>
                    </a:ext>
                  </a:extLst>
                </a:gridCol>
                <a:gridCol w="1704478">
                  <a:extLst>
                    <a:ext uri="{9D8B030D-6E8A-4147-A177-3AD203B41FA5}">
                      <a16:colId xmlns:a16="http://schemas.microsoft.com/office/drawing/2014/main" val="1065502073"/>
                    </a:ext>
                  </a:extLst>
                </a:gridCol>
                <a:gridCol w="1824227">
                  <a:extLst>
                    <a:ext uri="{9D8B030D-6E8A-4147-A177-3AD203B41FA5}">
                      <a16:colId xmlns:a16="http://schemas.microsoft.com/office/drawing/2014/main" val="3958840021"/>
                    </a:ext>
                  </a:extLst>
                </a:gridCol>
              </a:tblGrid>
              <a:tr h="637270">
                <a:tc>
                  <a:txBody>
                    <a:bodyPr/>
                    <a:lstStyle/>
                    <a:p>
                      <a:r>
                        <a:rPr lang="en-US" sz="600" cap="none" spc="0">
                          <a:solidFill>
                            <a:schemeClr val="tx1"/>
                          </a:solidFill>
                          <a:effectLst/>
                        </a:rPr>
                        <a:t>Throwing</a:t>
                      </a:r>
                      <a:br>
                        <a:rPr lang="en-US" sz="600" cap="none" spc="0">
                          <a:solidFill>
                            <a:schemeClr val="tx1"/>
                          </a:solidFill>
                          <a:effectLst/>
                        </a:rPr>
                      </a:br>
                      <a:br>
                        <a:rPr lang="en-US" sz="600" cap="none" spc="0">
                          <a:solidFill>
                            <a:schemeClr val="tx1"/>
                          </a:solidFill>
                          <a:effectLst/>
                        </a:rPr>
                      </a:br>
                      <a:endParaRPr lang="en-US" sz="600" cap="none" spc="0">
                        <a:solidFill>
                          <a:schemeClr val="tx1"/>
                        </a:solidFill>
                        <a:effectLst/>
                      </a:endParaRPr>
                    </a:p>
                  </a:txBody>
                  <a:tcPr marL="13395" marR="13395" marT="13395" marB="21066">
                    <a:lnL w="12700" cap="flat" cmpd="sng" algn="ctr">
                      <a:noFill/>
                      <a:prstDash val="solid"/>
                    </a:lnL>
                    <a:lnR w="12700" cmpd="sng">
                      <a:noFill/>
                      <a:prstDash val="solid"/>
                    </a:lnR>
                    <a:lnT w="12700" cap="flat" cmpd="sng" algn="ctr">
                      <a:noFill/>
                      <a:prstDash val="solid"/>
                    </a:lnT>
                    <a:lnB w="12700" cmpd="sng">
                      <a:noFill/>
                      <a:prstDash val="solid"/>
                    </a:lnB>
                    <a:noFill/>
                  </a:tcPr>
                </a:tc>
                <a:tc>
                  <a:txBody>
                    <a:bodyPr/>
                    <a:lstStyle/>
                    <a:p>
                      <a:pPr algn="ctr"/>
                      <a:r>
                        <a:rPr lang="en-US" sz="600" cap="none" spc="0">
                          <a:solidFill>
                            <a:schemeClr val="tx1"/>
                          </a:solidFill>
                          <a:effectLst/>
                        </a:rPr>
                        <a:t>Outstanding</a:t>
                      </a:r>
                    </a:p>
                    <a:p>
                      <a:br>
                        <a:rPr lang="en-US" sz="600" cap="none" spc="0">
                          <a:solidFill>
                            <a:schemeClr val="tx1"/>
                          </a:solidFill>
                          <a:effectLst/>
                        </a:rPr>
                      </a:br>
                      <a:r>
                        <a:rPr lang="en-US" sz="600" cap="none" spc="0">
                          <a:solidFill>
                            <a:schemeClr val="tx1"/>
                          </a:solidFill>
                          <a:effectLst/>
                        </a:rPr>
                        <a:t>Consistently demonstrates angling the throwing arm side of the body from the target, trasfers weight towards target with the foot opposite throwing arm, angles arm behind head, follows through by having throwing arm come across opposite side of the body, and throws accurately 80% of the time.</a:t>
                      </a:r>
                    </a:p>
                  </a:txBody>
                  <a:tcPr marL="13395" marR="13395" marT="13395" marB="21066">
                    <a:lnL w="12700" cmpd="sng">
                      <a:noFill/>
                      <a:prstDash val="solid"/>
                    </a:lnL>
                    <a:lnR w="12700" cmpd="sng">
                      <a:noFill/>
                      <a:prstDash val="solid"/>
                    </a:lnR>
                    <a:lnT w="12700" cap="flat" cmpd="sng" algn="ctr">
                      <a:noFill/>
                      <a:prstDash val="solid"/>
                    </a:lnT>
                    <a:lnB w="12700" cmpd="sng">
                      <a:noFill/>
                      <a:prstDash val="solid"/>
                    </a:lnB>
                    <a:noFill/>
                  </a:tcPr>
                </a:tc>
                <a:tc>
                  <a:txBody>
                    <a:bodyPr/>
                    <a:lstStyle/>
                    <a:p>
                      <a:pPr algn="ctr"/>
                      <a:r>
                        <a:rPr lang="en-US" sz="600" cap="none" spc="0">
                          <a:solidFill>
                            <a:schemeClr val="tx1"/>
                          </a:solidFill>
                          <a:effectLst/>
                        </a:rPr>
                        <a:t>Good</a:t>
                      </a:r>
                    </a:p>
                    <a:p>
                      <a:br>
                        <a:rPr lang="en-US" sz="600" cap="none" spc="0">
                          <a:solidFill>
                            <a:schemeClr val="tx1"/>
                          </a:solidFill>
                          <a:effectLst/>
                        </a:rPr>
                      </a:br>
                      <a:r>
                        <a:rPr lang="en-US" sz="600" cap="none" spc="0">
                          <a:solidFill>
                            <a:schemeClr val="tx1"/>
                          </a:solidFill>
                          <a:effectLst/>
                        </a:rPr>
                        <a:t>Demonstrates proper throwing stance, raises are behind head, steps towards target with opposite foot, rotates hips while throwing, and throws accurately 70% of the time.</a:t>
                      </a:r>
                    </a:p>
                  </a:txBody>
                  <a:tcPr marL="13395" marR="13395" marT="13395" marB="21066">
                    <a:lnL w="12700" cmpd="sng">
                      <a:noFill/>
                      <a:prstDash val="solid"/>
                    </a:lnL>
                    <a:lnR w="12700" cmpd="sng">
                      <a:noFill/>
                      <a:prstDash val="solid"/>
                    </a:lnR>
                    <a:lnT w="12700" cap="flat" cmpd="sng" algn="ctr">
                      <a:noFill/>
                      <a:prstDash val="solid"/>
                    </a:lnT>
                    <a:lnB w="12700" cmpd="sng">
                      <a:noFill/>
                      <a:prstDash val="solid"/>
                    </a:lnB>
                    <a:noFill/>
                  </a:tcPr>
                </a:tc>
                <a:tc>
                  <a:txBody>
                    <a:bodyPr/>
                    <a:lstStyle/>
                    <a:p>
                      <a:pPr algn="ctr"/>
                      <a:r>
                        <a:rPr lang="en-US" sz="600" cap="none" spc="0">
                          <a:solidFill>
                            <a:schemeClr val="tx1"/>
                          </a:solidFill>
                          <a:effectLst/>
                        </a:rPr>
                        <a:t>Acceptable</a:t>
                      </a:r>
                    </a:p>
                    <a:p>
                      <a:br>
                        <a:rPr lang="en-US" sz="600" cap="none" spc="0">
                          <a:solidFill>
                            <a:schemeClr val="tx1"/>
                          </a:solidFill>
                          <a:effectLst/>
                        </a:rPr>
                      </a:br>
                      <a:r>
                        <a:rPr lang="en-US" sz="600" cap="none" spc="0">
                          <a:solidFill>
                            <a:schemeClr val="tx1"/>
                          </a:solidFill>
                          <a:effectLst/>
                        </a:rPr>
                        <a:t>Demonstrates proper body stance, raises arm behind head, steps toward the target with the opposite foot, and throws accurately to target 60% of the time.</a:t>
                      </a:r>
                    </a:p>
                  </a:txBody>
                  <a:tcPr marL="13395" marR="13395" marT="13395" marB="21066">
                    <a:lnL w="12700" cmpd="sng">
                      <a:noFill/>
                      <a:prstDash val="solid"/>
                    </a:lnL>
                    <a:lnR w="12700" cmpd="sng">
                      <a:noFill/>
                      <a:prstDash val="solid"/>
                    </a:lnR>
                    <a:lnT w="12700" cap="flat" cmpd="sng" algn="ctr">
                      <a:noFill/>
                      <a:prstDash val="solid"/>
                    </a:lnT>
                    <a:lnB w="12700" cmpd="sng">
                      <a:noFill/>
                      <a:prstDash val="solid"/>
                    </a:lnB>
                    <a:noFill/>
                  </a:tcPr>
                </a:tc>
                <a:tc>
                  <a:txBody>
                    <a:bodyPr/>
                    <a:lstStyle/>
                    <a:p>
                      <a:pPr algn="ctr"/>
                      <a:r>
                        <a:rPr lang="en-US" sz="600" cap="none" spc="0">
                          <a:solidFill>
                            <a:schemeClr val="tx1"/>
                          </a:solidFill>
                          <a:effectLst/>
                        </a:rPr>
                        <a:t>Needs Improvement</a:t>
                      </a:r>
                    </a:p>
                    <a:p>
                      <a:br>
                        <a:rPr lang="en-US" sz="600" cap="none" spc="0">
                          <a:solidFill>
                            <a:schemeClr val="tx1"/>
                          </a:solidFill>
                          <a:effectLst/>
                        </a:rPr>
                      </a:br>
                      <a:r>
                        <a:rPr lang="en-US" sz="600" cap="none" spc="0">
                          <a:solidFill>
                            <a:schemeClr val="tx1"/>
                          </a:solidFill>
                          <a:effectLst/>
                        </a:rPr>
                        <a:t>Attempts to step towards the target, attempts to angle throwing side away from target, throws accuratley to the target less than 40%.</a:t>
                      </a:r>
                    </a:p>
                  </a:txBody>
                  <a:tcPr marL="13395" marR="13395" marT="13395" marB="21066">
                    <a:lnL w="12700" cmpd="sng">
                      <a:noFill/>
                      <a:prstDash val="solid"/>
                    </a:lnL>
                    <a:lnR w="12700" cmpd="sng">
                      <a:noFill/>
                      <a:prstDash val="solid"/>
                    </a:lnR>
                    <a:lnT w="12700" cap="flat" cmpd="sng" algn="ctr">
                      <a:noFill/>
                      <a:prstDash val="solid"/>
                    </a:lnT>
                    <a:lnB w="12700" cmpd="sng">
                      <a:noFill/>
                      <a:prstDash val="solid"/>
                    </a:lnB>
                    <a:noFill/>
                  </a:tcPr>
                </a:tc>
                <a:extLst>
                  <a:ext uri="{0D108BD9-81ED-4DB2-BD59-A6C34878D82A}">
                    <a16:rowId xmlns:a16="http://schemas.microsoft.com/office/drawing/2014/main" val="3764510570"/>
                  </a:ext>
                </a:extLst>
              </a:tr>
              <a:tr h="637270">
                <a:tc>
                  <a:txBody>
                    <a:bodyPr/>
                    <a:lstStyle/>
                    <a:p>
                      <a:r>
                        <a:rPr lang="en-US" sz="600" cap="none" spc="0">
                          <a:solidFill>
                            <a:schemeClr val="tx1"/>
                          </a:solidFill>
                          <a:effectLst/>
                        </a:rPr>
                        <a:t>Catching</a:t>
                      </a:r>
                      <a:br>
                        <a:rPr lang="en-US" sz="600" cap="none" spc="0">
                          <a:solidFill>
                            <a:schemeClr val="tx1"/>
                          </a:solidFill>
                          <a:effectLst/>
                        </a:rPr>
                      </a:br>
                      <a:br>
                        <a:rPr lang="en-US" sz="600" cap="none" spc="0">
                          <a:solidFill>
                            <a:schemeClr val="tx1"/>
                          </a:solidFill>
                          <a:effectLst/>
                        </a:rPr>
                      </a:br>
                      <a:endParaRPr lang="en-US" sz="600" cap="none" spc="0">
                        <a:solidFill>
                          <a:schemeClr val="tx1"/>
                        </a:solidFill>
                        <a:effectLst/>
                      </a:endParaRPr>
                    </a:p>
                  </a:txBody>
                  <a:tcPr marL="13395" marR="13395" marT="13395" marB="21066">
                    <a:lnL w="12700" cap="flat" cmpd="sng" algn="ctr">
                      <a:noFill/>
                      <a:prstDash val="solid"/>
                    </a:lnL>
                    <a:lnR w="12700" cmpd="sng">
                      <a:noFill/>
                      <a:prstDash val="solid"/>
                    </a:lnR>
                    <a:lnT w="12700" cmpd="sng">
                      <a:noFill/>
                      <a:prstDash val="solid"/>
                    </a:lnT>
                    <a:lnB w="12700" cmpd="sng">
                      <a:noFill/>
                      <a:prstDash val="solid"/>
                    </a:lnB>
                    <a:noFill/>
                  </a:tcPr>
                </a:tc>
                <a:tc>
                  <a:txBody>
                    <a:bodyPr/>
                    <a:lstStyle/>
                    <a:p>
                      <a:pPr algn="ctr"/>
                      <a:r>
                        <a:rPr lang="en-US" sz="600" cap="none" spc="0">
                          <a:solidFill>
                            <a:schemeClr val="tx1"/>
                          </a:solidFill>
                          <a:effectLst/>
                        </a:rPr>
                        <a:t>Outstanding</a:t>
                      </a:r>
                    </a:p>
                    <a:p>
                      <a:br>
                        <a:rPr lang="en-US" sz="600" cap="none" spc="0">
                          <a:solidFill>
                            <a:schemeClr val="tx1"/>
                          </a:solidFill>
                          <a:effectLst/>
                        </a:rPr>
                      </a:br>
                      <a:r>
                        <a:rPr lang="en-US" sz="600" cap="none" spc="0">
                          <a:solidFill>
                            <a:schemeClr val="tx1"/>
                          </a:solidFill>
                          <a:effectLst/>
                        </a:rPr>
                        <a:t>Consistently is in the ready position, keeps eye on the ball and aligns the body to the ball. Pinkies together if the ball is below the waist. Thumbs together if the ball is above the waist. Use non-throwing hand to help squeeze the ball in the glove. Catches ball accurately 80% of the time.</a:t>
                      </a:r>
                    </a:p>
                  </a:txBody>
                  <a:tcPr marL="13395" marR="13395" marT="13395" marB="21066">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600" cap="none" spc="0">
                          <a:solidFill>
                            <a:schemeClr val="tx1"/>
                          </a:solidFill>
                          <a:effectLst/>
                        </a:rPr>
                        <a:t>Good</a:t>
                      </a:r>
                    </a:p>
                    <a:p>
                      <a:br>
                        <a:rPr lang="en-US" sz="600" cap="none" spc="0">
                          <a:solidFill>
                            <a:schemeClr val="tx1"/>
                          </a:solidFill>
                          <a:effectLst/>
                        </a:rPr>
                      </a:br>
                      <a:r>
                        <a:rPr lang="en-US" sz="600" cap="none" spc="0">
                          <a:solidFill>
                            <a:schemeClr val="tx1"/>
                          </a:solidFill>
                          <a:effectLst/>
                        </a:rPr>
                        <a:t>Demonstrates and applies ready position, watches ball, gets a good jump, uses correct footwork to chase the ball down and catches the ball on the throwing side of the body 70% of the time.</a:t>
                      </a:r>
                    </a:p>
                  </a:txBody>
                  <a:tcPr marL="13395" marR="13395" marT="13395" marB="21066">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600" cap="none" spc="0">
                          <a:solidFill>
                            <a:schemeClr val="tx1"/>
                          </a:solidFill>
                          <a:effectLst/>
                        </a:rPr>
                        <a:t>Acceptable</a:t>
                      </a:r>
                    </a:p>
                    <a:p>
                      <a:br>
                        <a:rPr lang="en-US" sz="600" cap="none" spc="0">
                          <a:solidFill>
                            <a:schemeClr val="tx1"/>
                          </a:solidFill>
                          <a:effectLst/>
                        </a:rPr>
                      </a:br>
                      <a:r>
                        <a:rPr lang="en-US" sz="600" cap="none" spc="0">
                          <a:solidFill>
                            <a:schemeClr val="tx1"/>
                          </a:solidFill>
                          <a:effectLst/>
                        </a:rPr>
                        <a:t>Demonstrates to move into the path of the ball, sometimes uses correct footwork to chase the ball down, catches the ball 50 % of the time.</a:t>
                      </a:r>
                    </a:p>
                  </a:txBody>
                  <a:tcPr marL="13395" marR="13395" marT="13395" marB="21066">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600" cap="none" spc="0">
                          <a:solidFill>
                            <a:schemeClr val="tx1"/>
                          </a:solidFill>
                          <a:effectLst/>
                        </a:rPr>
                        <a:t>Needs Improvement</a:t>
                      </a:r>
                    </a:p>
                    <a:p>
                      <a:br>
                        <a:rPr lang="en-US" sz="600" cap="none" spc="0">
                          <a:solidFill>
                            <a:schemeClr val="tx1"/>
                          </a:solidFill>
                          <a:effectLst/>
                        </a:rPr>
                      </a:br>
                      <a:r>
                        <a:rPr lang="en-US" sz="600" cap="none" spc="0">
                          <a:solidFill>
                            <a:schemeClr val="tx1"/>
                          </a:solidFill>
                          <a:effectLst/>
                        </a:rPr>
                        <a:t>Attempts to be in ready position, attempts to follow the ball to catch 40% of time.</a:t>
                      </a:r>
                    </a:p>
                  </a:txBody>
                  <a:tcPr marL="13395" marR="13395" marT="13395" marB="21066">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766678306"/>
                  </a:ext>
                </a:extLst>
              </a:tr>
              <a:tr h="733874">
                <a:tc>
                  <a:txBody>
                    <a:bodyPr/>
                    <a:lstStyle/>
                    <a:p>
                      <a:r>
                        <a:rPr lang="en-US" sz="600" cap="none" spc="0">
                          <a:solidFill>
                            <a:schemeClr val="tx1"/>
                          </a:solidFill>
                          <a:effectLst/>
                        </a:rPr>
                        <a:t>Batting</a:t>
                      </a:r>
                      <a:br>
                        <a:rPr lang="en-US" sz="600" cap="none" spc="0">
                          <a:solidFill>
                            <a:schemeClr val="tx1"/>
                          </a:solidFill>
                          <a:effectLst/>
                        </a:rPr>
                      </a:br>
                      <a:br>
                        <a:rPr lang="en-US" sz="600" cap="none" spc="0">
                          <a:solidFill>
                            <a:schemeClr val="tx1"/>
                          </a:solidFill>
                          <a:effectLst/>
                        </a:rPr>
                      </a:br>
                      <a:endParaRPr lang="en-US" sz="600" cap="none" spc="0">
                        <a:solidFill>
                          <a:schemeClr val="tx1"/>
                        </a:solidFill>
                        <a:effectLst/>
                      </a:endParaRPr>
                    </a:p>
                  </a:txBody>
                  <a:tcPr marL="13395" marR="13395" marT="13395" marB="21066">
                    <a:lnL w="12700" cap="flat" cmpd="sng" algn="ctr">
                      <a:noFill/>
                      <a:prstDash val="solid"/>
                    </a:lnL>
                    <a:lnR w="12700" cmpd="sng">
                      <a:noFill/>
                      <a:prstDash val="solid"/>
                    </a:lnR>
                    <a:lnT w="12700" cmpd="sng">
                      <a:noFill/>
                      <a:prstDash val="solid"/>
                    </a:lnT>
                    <a:lnB w="12700" cmpd="sng">
                      <a:noFill/>
                      <a:prstDash val="solid"/>
                    </a:lnB>
                    <a:noFill/>
                  </a:tcPr>
                </a:tc>
                <a:tc>
                  <a:txBody>
                    <a:bodyPr/>
                    <a:lstStyle/>
                    <a:p>
                      <a:pPr algn="ctr"/>
                      <a:r>
                        <a:rPr lang="en-US" sz="600" cap="none" spc="0">
                          <a:solidFill>
                            <a:schemeClr val="tx1"/>
                          </a:solidFill>
                          <a:effectLst/>
                        </a:rPr>
                        <a:t>Outstanding</a:t>
                      </a:r>
                    </a:p>
                    <a:p>
                      <a:br>
                        <a:rPr lang="en-US" sz="600" cap="none" spc="0">
                          <a:solidFill>
                            <a:schemeClr val="tx1"/>
                          </a:solidFill>
                          <a:effectLst/>
                        </a:rPr>
                      </a:br>
                      <a:r>
                        <a:rPr lang="en-US" sz="600" cap="none" spc="0">
                          <a:solidFill>
                            <a:schemeClr val="tx1"/>
                          </a:solidFill>
                          <a:effectLst/>
                        </a:rPr>
                        <a:t>Consistently stands parallel to the plate, bat is gripped with middle knuckles lined up, dominant hand is on top, feet are staggered, knees are flexed, weight is on back leg, keeps elbow away from body, bat is held off the shoulder, eye is on ball, transfer weight from back to front, and swings level with the ground at the height of the pitch, and hits balls in the strike zone 80% of the time.</a:t>
                      </a:r>
                    </a:p>
                  </a:txBody>
                  <a:tcPr marL="13395" marR="13395" marT="13395" marB="21066">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600" cap="none" spc="0">
                          <a:solidFill>
                            <a:schemeClr val="tx1"/>
                          </a:solidFill>
                          <a:effectLst/>
                        </a:rPr>
                        <a:t>Good</a:t>
                      </a:r>
                    </a:p>
                    <a:p>
                      <a:br>
                        <a:rPr lang="en-US" sz="600" cap="none" spc="0">
                          <a:solidFill>
                            <a:schemeClr val="tx1"/>
                          </a:solidFill>
                          <a:effectLst/>
                        </a:rPr>
                      </a:br>
                      <a:r>
                        <a:rPr lang="en-US" sz="600" cap="none" spc="0">
                          <a:solidFill>
                            <a:schemeClr val="tx1"/>
                          </a:solidFill>
                          <a:effectLst/>
                        </a:rPr>
                        <a:t>Demonstrates and applies proper body stance, keeps hands together when gripping the bat, swings horizontally, attempts to hold the bat off of shoulder, keeps eye on ball, and swings throughly 70% of the time.</a:t>
                      </a:r>
                    </a:p>
                  </a:txBody>
                  <a:tcPr marL="13395" marR="13395" marT="13395" marB="21066">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600" cap="none" spc="0">
                          <a:solidFill>
                            <a:schemeClr val="tx1"/>
                          </a:solidFill>
                          <a:effectLst/>
                        </a:rPr>
                        <a:t>Acceptable</a:t>
                      </a:r>
                    </a:p>
                    <a:p>
                      <a:br>
                        <a:rPr lang="en-US" sz="600" cap="none" spc="0">
                          <a:solidFill>
                            <a:schemeClr val="tx1"/>
                          </a:solidFill>
                          <a:effectLst/>
                        </a:rPr>
                      </a:br>
                      <a:r>
                        <a:rPr lang="en-US" sz="600" cap="none" spc="0">
                          <a:solidFill>
                            <a:schemeClr val="tx1"/>
                          </a:solidFill>
                          <a:effectLst/>
                        </a:rPr>
                        <a:t>Demonstrates proper body stance, dominate hand is on top, keeps bat off shoulder, keeps eye on ball, and swings through the ball 60% of the time.</a:t>
                      </a:r>
                    </a:p>
                  </a:txBody>
                  <a:tcPr marL="13395" marR="13395" marT="13395" marB="21066">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600" cap="none" spc="0">
                          <a:solidFill>
                            <a:schemeClr val="tx1"/>
                          </a:solidFill>
                          <a:effectLst/>
                        </a:rPr>
                        <a:t>Needs Improvement</a:t>
                      </a:r>
                    </a:p>
                    <a:p>
                      <a:br>
                        <a:rPr lang="en-US" sz="600" cap="none" spc="0">
                          <a:solidFill>
                            <a:schemeClr val="tx1"/>
                          </a:solidFill>
                          <a:effectLst/>
                        </a:rPr>
                      </a:br>
                      <a:r>
                        <a:rPr lang="en-US" sz="600" cap="none" spc="0">
                          <a:solidFill>
                            <a:schemeClr val="tx1"/>
                          </a:solidFill>
                          <a:effectLst/>
                        </a:rPr>
                        <a:t>Attempts to stand with the left side of the body toward the pitcher, attempts to face the plate, and attempts to swing through the ball 40% of the time.</a:t>
                      </a:r>
                    </a:p>
                  </a:txBody>
                  <a:tcPr marL="13395" marR="13395" marT="13395" marB="21066">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98691340"/>
                  </a:ext>
                </a:extLst>
              </a:tr>
              <a:tr h="637270">
                <a:tc>
                  <a:txBody>
                    <a:bodyPr/>
                    <a:lstStyle/>
                    <a:p>
                      <a:r>
                        <a:rPr lang="en-US" sz="600" cap="none" spc="0">
                          <a:solidFill>
                            <a:schemeClr val="tx1"/>
                          </a:solidFill>
                          <a:effectLst/>
                        </a:rPr>
                        <a:t>Fielding Grounders</a:t>
                      </a:r>
                      <a:br>
                        <a:rPr lang="en-US" sz="600" cap="none" spc="0">
                          <a:solidFill>
                            <a:schemeClr val="tx1"/>
                          </a:solidFill>
                          <a:effectLst/>
                        </a:rPr>
                      </a:br>
                      <a:br>
                        <a:rPr lang="en-US" sz="600" cap="none" spc="0">
                          <a:solidFill>
                            <a:schemeClr val="tx1"/>
                          </a:solidFill>
                          <a:effectLst/>
                        </a:rPr>
                      </a:br>
                      <a:endParaRPr lang="en-US" sz="600" cap="none" spc="0">
                        <a:solidFill>
                          <a:schemeClr val="tx1"/>
                        </a:solidFill>
                        <a:effectLst/>
                      </a:endParaRPr>
                    </a:p>
                  </a:txBody>
                  <a:tcPr marL="13395" marR="13395" marT="13395" marB="21066">
                    <a:lnL w="12700" cap="flat" cmpd="sng" algn="ctr">
                      <a:noFill/>
                      <a:prstDash val="solid"/>
                    </a:lnL>
                    <a:lnR w="12700" cmpd="sng">
                      <a:noFill/>
                      <a:prstDash val="solid"/>
                    </a:lnR>
                    <a:lnT w="12700" cmpd="sng">
                      <a:noFill/>
                      <a:prstDash val="solid"/>
                    </a:lnT>
                    <a:lnB w="12700" cmpd="sng">
                      <a:noFill/>
                      <a:prstDash val="solid"/>
                    </a:lnB>
                    <a:noFill/>
                  </a:tcPr>
                </a:tc>
                <a:tc>
                  <a:txBody>
                    <a:bodyPr/>
                    <a:lstStyle/>
                    <a:p>
                      <a:pPr algn="ctr"/>
                      <a:r>
                        <a:rPr lang="en-US" sz="600" cap="none" spc="0">
                          <a:solidFill>
                            <a:schemeClr val="tx1"/>
                          </a:solidFill>
                          <a:effectLst/>
                        </a:rPr>
                        <a:t>Outstanding</a:t>
                      </a:r>
                    </a:p>
                    <a:p>
                      <a:br>
                        <a:rPr lang="en-US" sz="600" cap="none" spc="0">
                          <a:solidFill>
                            <a:schemeClr val="tx1"/>
                          </a:solidFill>
                          <a:effectLst/>
                        </a:rPr>
                      </a:br>
                      <a:r>
                        <a:rPr lang="en-US" sz="600" cap="none" spc="0">
                          <a:solidFill>
                            <a:schemeClr val="tx1"/>
                          </a:solidFill>
                          <a:effectLst/>
                        </a:rPr>
                        <a:t>Consistently demonstrates ready position, glove is down, keeps the head down and watches the ball move into the glove, weight is on balls of feet or toes, moves in line and forward toward the ball and bends forward, knee down, fingers spread, pinkies close together or crossed.</a:t>
                      </a:r>
                    </a:p>
                  </a:txBody>
                  <a:tcPr marL="13395" marR="13395" marT="13395" marB="21066">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600" cap="none" spc="0">
                          <a:solidFill>
                            <a:schemeClr val="tx1"/>
                          </a:solidFill>
                          <a:effectLst/>
                        </a:rPr>
                        <a:t>Good</a:t>
                      </a:r>
                    </a:p>
                    <a:p>
                      <a:br>
                        <a:rPr lang="en-US" sz="600" cap="none" spc="0">
                          <a:solidFill>
                            <a:schemeClr val="tx1"/>
                          </a:solidFill>
                          <a:effectLst/>
                        </a:rPr>
                      </a:br>
                      <a:r>
                        <a:rPr lang="en-US" sz="600" cap="none" spc="0">
                          <a:solidFill>
                            <a:schemeClr val="tx1"/>
                          </a:solidFill>
                          <a:effectLst/>
                        </a:rPr>
                        <a:t>Demonstrates and applies ready position, watches ball, moves towards ball but not forward, feet are spread out but not on balls of the feet or toes , butt is low, but not fielding out front the body.</a:t>
                      </a:r>
                    </a:p>
                  </a:txBody>
                  <a:tcPr marL="13395" marR="13395" marT="13395" marB="21066">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600" cap="none" spc="0">
                          <a:solidFill>
                            <a:schemeClr val="tx1"/>
                          </a:solidFill>
                          <a:effectLst/>
                        </a:rPr>
                        <a:t>Acceptable</a:t>
                      </a:r>
                    </a:p>
                    <a:p>
                      <a:br>
                        <a:rPr lang="en-US" sz="600" cap="none" spc="0">
                          <a:solidFill>
                            <a:schemeClr val="tx1"/>
                          </a:solidFill>
                          <a:effectLst/>
                        </a:rPr>
                      </a:br>
                      <a:r>
                        <a:rPr lang="en-US" sz="600" cap="none" spc="0">
                          <a:solidFill>
                            <a:schemeClr val="tx1"/>
                          </a:solidFill>
                          <a:effectLst/>
                        </a:rPr>
                        <a:t>Demonstrates to move into the path of the ball, glove is down, watches the ball sometimes, feet are spread and butt slightly low.</a:t>
                      </a:r>
                    </a:p>
                  </a:txBody>
                  <a:tcPr marL="13395" marR="13395" marT="13395" marB="21066">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600" cap="none" spc="0">
                          <a:solidFill>
                            <a:schemeClr val="tx1"/>
                          </a:solidFill>
                          <a:effectLst/>
                        </a:rPr>
                        <a:t>Needs Improvement</a:t>
                      </a:r>
                    </a:p>
                    <a:p>
                      <a:br>
                        <a:rPr lang="en-US" sz="600" cap="none" spc="0">
                          <a:solidFill>
                            <a:schemeClr val="tx1"/>
                          </a:solidFill>
                          <a:effectLst/>
                        </a:rPr>
                      </a:br>
                      <a:r>
                        <a:rPr lang="en-US" sz="600" cap="none" spc="0">
                          <a:solidFill>
                            <a:schemeClr val="tx1"/>
                          </a:solidFill>
                          <a:effectLst/>
                        </a:rPr>
                        <a:t>Attempts to be in ready position, limited movement to the ball, no bending at the knees, doesn’t watch the ball in, field the ball between the legs.</a:t>
                      </a:r>
                    </a:p>
                  </a:txBody>
                  <a:tcPr marL="13395" marR="13395" marT="13395" marB="21066">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973445152"/>
                  </a:ext>
                </a:extLst>
              </a:tr>
              <a:tr h="637270">
                <a:tc>
                  <a:txBody>
                    <a:bodyPr/>
                    <a:lstStyle/>
                    <a:p>
                      <a:r>
                        <a:rPr lang="en-US" sz="600" cap="none" spc="0">
                          <a:solidFill>
                            <a:schemeClr val="tx1"/>
                          </a:solidFill>
                          <a:effectLst/>
                        </a:rPr>
                        <a:t>Base Running</a:t>
                      </a:r>
                      <a:br>
                        <a:rPr lang="en-US" sz="600" cap="none" spc="0">
                          <a:solidFill>
                            <a:schemeClr val="tx1"/>
                          </a:solidFill>
                          <a:effectLst/>
                        </a:rPr>
                      </a:br>
                      <a:br>
                        <a:rPr lang="en-US" sz="600" cap="none" spc="0">
                          <a:solidFill>
                            <a:schemeClr val="tx1"/>
                          </a:solidFill>
                          <a:effectLst/>
                        </a:rPr>
                      </a:br>
                      <a:endParaRPr lang="en-US" sz="600" cap="none" spc="0">
                        <a:solidFill>
                          <a:schemeClr val="tx1"/>
                        </a:solidFill>
                        <a:effectLst/>
                      </a:endParaRPr>
                    </a:p>
                  </a:txBody>
                  <a:tcPr marL="13395" marR="13395" marT="13395" marB="21066">
                    <a:lnL w="12700"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algn="ctr"/>
                      <a:r>
                        <a:rPr lang="en-US" sz="600" cap="none" spc="0">
                          <a:solidFill>
                            <a:schemeClr val="tx1"/>
                          </a:solidFill>
                          <a:effectLst/>
                        </a:rPr>
                        <a:t>Outstanding</a:t>
                      </a:r>
                    </a:p>
                    <a:p>
                      <a:br>
                        <a:rPr lang="en-US" sz="600" cap="none" spc="0">
                          <a:solidFill>
                            <a:schemeClr val="tx1"/>
                          </a:solidFill>
                          <a:effectLst/>
                        </a:rPr>
                      </a:br>
                      <a:r>
                        <a:rPr lang="en-US" sz="600" cap="none" spc="0">
                          <a:solidFill>
                            <a:schemeClr val="tx1"/>
                          </a:solidFill>
                          <a:effectLst/>
                        </a:rPr>
                        <a:t>Uses all the proper body mechanics involved in base running. Understand the proper way to run the bases. Knows the proper way to lead off, tag up, turn the bases, and slide correctly. Is able to decide when to steal and what the situation is at the moment to decide what to do and be ready.</a:t>
                      </a:r>
                    </a:p>
                  </a:txBody>
                  <a:tcPr marL="13395" marR="13395" marT="13395" marB="21066">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a:r>
                        <a:rPr lang="en-US" sz="600" cap="none" spc="0">
                          <a:solidFill>
                            <a:schemeClr val="tx1"/>
                          </a:solidFill>
                          <a:effectLst/>
                        </a:rPr>
                        <a:t>Good</a:t>
                      </a:r>
                    </a:p>
                    <a:p>
                      <a:br>
                        <a:rPr lang="en-US" sz="600" cap="none" spc="0">
                          <a:solidFill>
                            <a:schemeClr val="tx1"/>
                          </a:solidFill>
                          <a:effectLst/>
                        </a:rPr>
                      </a:br>
                      <a:r>
                        <a:rPr lang="en-US" sz="600" cap="none" spc="0">
                          <a:solidFill>
                            <a:schemeClr val="tx1"/>
                          </a:solidFill>
                          <a:effectLst/>
                        </a:rPr>
                        <a:t>Leads off, the runner touches every bag, and properly runs the bases, slides, steal but doesn’t tag up and has a wide turn on the bases.</a:t>
                      </a:r>
                    </a:p>
                  </a:txBody>
                  <a:tcPr marL="13395" marR="13395" marT="13395" marB="21066">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a:r>
                        <a:rPr lang="en-US" sz="600" cap="none" spc="0">
                          <a:solidFill>
                            <a:schemeClr val="tx1"/>
                          </a:solidFill>
                          <a:effectLst/>
                        </a:rPr>
                        <a:t>Acceptable</a:t>
                      </a:r>
                    </a:p>
                    <a:p>
                      <a:br>
                        <a:rPr lang="en-US" sz="600" cap="none" spc="0">
                          <a:solidFill>
                            <a:schemeClr val="tx1"/>
                          </a:solidFill>
                          <a:effectLst/>
                        </a:rPr>
                      </a:br>
                      <a:r>
                        <a:rPr lang="en-US" sz="600" cap="none" spc="0">
                          <a:solidFill>
                            <a:schemeClr val="tx1"/>
                          </a:solidFill>
                          <a:effectLst/>
                        </a:rPr>
                        <a:t>Runs to first base, tries to stay on base when the batter hits the ball, does not steal. Runs hard, but doesn’t know when to go or not to go, doesn’t slide or tag up.</a:t>
                      </a:r>
                    </a:p>
                  </a:txBody>
                  <a:tcPr marL="13395" marR="13395" marT="13395" marB="21066">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a:r>
                        <a:rPr lang="en-US" sz="600" cap="none" spc="0">
                          <a:solidFill>
                            <a:schemeClr val="tx1"/>
                          </a:solidFill>
                          <a:effectLst/>
                        </a:rPr>
                        <a:t>Needs Improvement</a:t>
                      </a:r>
                    </a:p>
                    <a:p>
                      <a:br>
                        <a:rPr lang="en-US" sz="600" cap="none" spc="0">
                          <a:solidFill>
                            <a:schemeClr val="tx1"/>
                          </a:solidFill>
                          <a:effectLst/>
                        </a:rPr>
                      </a:br>
                      <a:r>
                        <a:rPr lang="en-US" sz="600" cap="none" spc="0">
                          <a:solidFill>
                            <a:schemeClr val="tx1"/>
                          </a:solidFill>
                          <a:effectLst/>
                        </a:rPr>
                        <a:t>Attempts to run to the base and may overrun second or third base, no sliding, stealing or tagging up. Stays on the base no lead off. Doesn’t understand when to leave the base.</a:t>
                      </a:r>
                    </a:p>
                  </a:txBody>
                  <a:tcPr marL="13395" marR="13395" marT="13395" marB="21066">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429744743"/>
                  </a:ext>
                </a:extLst>
              </a:tr>
            </a:tbl>
          </a:graphicData>
        </a:graphic>
      </p:graphicFrame>
    </p:spTree>
    <p:extLst>
      <p:ext uri="{BB962C8B-B14F-4D97-AF65-F5344CB8AC3E}">
        <p14:creationId xmlns:p14="http://schemas.microsoft.com/office/powerpoint/2010/main" val="3474602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41378-D0E3-EC64-8F30-43320A96E688}"/>
              </a:ext>
            </a:extLst>
          </p:cNvPr>
          <p:cNvSpPr>
            <a:spLocks noGrp="1"/>
          </p:cNvSpPr>
          <p:nvPr>
            <p:ph type="title"/>
          </p:nvPr>
        </p:nvSpPr>
        <p:spPr/>
        <p:txBody>
          <a:bodyPr/>
          <a:lstStyle/>
          <a:p>
            <a:r>
              <a:rPr lang="en-US" dirty="0"/>
              <a:t>Coaches Contract	</a:t>
            </a:r>
          </a:p>
        </p:txBody>
      </p:sp>
      <p:sp>
        <p:nvSpPr>
          <p:cNvPr id="3" name="Content Placeholder 2">
            <a:extLst>
              <a:ext uri="{FF2B5EF4-FFF2-40B4-BE49-F238E27FC236}">
                <a16:creationId xmlns:a16="http://schemas.microsoft.com/office/drawing/2014/main" id="{CBD77F4F-9396-F196-F75D-1081D1389477}"/>
              </a:ext>
            </a:extLst>
          </p:cNvPr>
          <p:cNvSpPr>
            <a:spLocks noGrp="1"/>
          </p:cNvSpPr>
          <p:nvPr>
            <p:ph idx="1"/>
          </p:nvPr>
        </p:nvSpPr>
        <p:spPr/>
        <p:txBody>
          <a:bodyPr>
            <a:normAutofit fontScale="40000" lnSpcReduction="20000"/>
          </a:bodyPr>
          <a:lstStyle/>
          <a:p>
            <a:pPr marL="0" indent="0">
              <a:buNone/>
            </a:pPr>
            <a:r>
              <a:rPr lang="en-US" b="1" dirty="0"/>
              <a:t>Coaches Code of Conduct</a:t>
            </a:r>
            <a:endParaRPr lang="en-US" dirty="0"/>
          </a:p>
          <a:p>
            <a:pPr marL="0" indent="0">
              <a:buNone/>
            </a:pPr>
            <a:r>
              <a:rPr lang="en-US" dirty="0"/>
              <a:t>As a Coach, I promise to: </a:t>
            </a:r>
          </a:p>
          <a:p>
            <a:pPr lvl="0"/>
            <a:r>
              <a:rPr lang="en-US" dirty="0"/>
              <a:t>Be responsible for my own behavior and the behavior of my players, their parents, and fans during practices, games, and tournaments.</a:t>
            </a:r>
          </a:p>
          <a:p>
            <a:pPr lvl="0"/>
            <a:r>
              <a:rPr lang="en-US" dirty="0"/>
              <a:t>Demonstrate positive support and encouragement for all players, coaches, and officials.</a:t>
            </a:r>
          </a:p>
          <a:p>
            <a:pPr lvl="0"/>
            <a:r>
              <a:rPr lang="en-US" dirty="0"/>
              <a:t>Understand that poor sportsmanship toward officials and/or coaches will not be tolerated by the </a:t>
            </a:r>
            <a:r>
              <a:rPr lang="en-US" dirty="0" err="1"/>
              <a:t>SLPSABoard</a:t>
            </a:r>
            <a:r>
              <a:rPr lang="en-US" dirty="0"/>
              <a:t>. In the event that a situation like this occurs, a meeting (via in person or phone) will occur with at least 1 </a:t>
            </a:r>
            <a:r>
              <a:rPr lang="en-US" dirty="0" err="1"/>
              <a:t>SLPSABoard</a:t>
            </a:r>
            <a:r>
              <a:rPr lang="en-US" dirty="0"/>
              <a:t> Member. If the behavior is extreme or repeated, this could result in my removal from coaching softball.</a:t>
            </a:r>
          </a:p>
          <a:p>
            <a:pPr lvl="0"/>
            <a:r>
              <a:rPr lang="en-US" dirty="0"/>
              <a:t>Demonstrate respectful behavior toward opposing coaches, players, and parents.</a:t>
            </a:r>
          </a:p>
          <a:p>
            <a:pPr lvl="0"/>
            <a:r>
              <a:rPr lang="en-US" dirty="0"/>
              <a:t>Never physically, verbally or mentally harm a child in my care.</a:t>
            </a:r>
          </a:p>
          <a:p>
            <a:pPr lvl="0"/>
            <a:r>
              <a:rPr lang="en-US" dirty="0"/>
              <a:t>Lead by example and encourage my team members to play by the league rules and respect the rights of other players, coaches, fans and officials.</a:t>
            </a:r>
          </a:p>
          <a:p>
            <a:pPr lvl="0"/>
            <a:r>
              <a:rPr lang="en-US" dirty="0"/>
              <a:t>Always encourage players to play their best and reach their greatest potential during practices and games.</a:t>
            </a:r>
          </a:p>
          <a:p>
            <a:pPr lvl="0"/>
            <a:r>
              <a:rPr lang="en-US" dirty="0"/>
              <a:t>Provide a sports environment for my team that is free of drugs, tobacco, alcohol, and abusive language and refrain from their use at all sporting events.</a:t>
            </a:r>
          </a:p>
          <a:p>
            <a:pPr lvl="0"/>
            <a:r>
              <a:rPr lang="en-US" dirty="0"/>
              <a:t>Make every effort to improve my knowledge of coaching techniques so that I can teach the sport properly to my players.</a:t>
            </a:r>
          </a:p>
          <a:p>
            <a:pPr lvl="0"/>
            <a:r>
              <a:rPr lang="en-US" dirty="0"/>
              <a:t>Obtain, read and abide by the rules and guidelines for the league, and teach these rules to all players on my team.</a:t>
            </a:r>
          </a:p>
          <a:p>
            <a:pPr lvl="0"/>
            <a:r>
              <a:rPr lang="en-US" dirty="0"/>
              <a:t>Place all coaching efforts into developing fundamental skills, mental skills, and teamwork skills necessary to produce the most well-rounded softball player I can.</a:t>
            </a:r>
          </a:p>
          <a:p>
            <a:pPr lvl="0"/>
            <a:r>
              <a:rPr lang="en-US" dirty="0"/>
              <a:t>Ensure that that I am never alone with an individual players and never allow my players to be left unattended or unsupervised at a game or practice.</a:t>
            </a:r>
          </a:p>
          <a:p>
            <a:pPr lvl="0"/>
            <a:r>
              <a:rPr lang="en-US" dirty="0"/>
              <a:t>Reward effort, not just good outcomes; look to recognize players for unsuccessful effort.</a:t>
            </a:r>
          </a:p>
          <a:p>
            <a:endParaRPr lang="en-US" dirty="0"/>
          </a:p>
        </p:txBody>
      </p:sp>
      <p:pic>
        <p:nvPicPr>
          <p:cNvPr id="4" name="Picture 3">
            <a:extLst>
              <a:ext uri="{FF2B5EF4-FFF2-40B4-BE49-F238E27FC236}">
                <a16:creationId xmlns:a16="http://schemas.microsoft.com/office/drawing/2014/main" id="{9A0A61D3-0454-96FD-A113-03CD5F4BAA23}"/>
              </a:ext>
            </a:extLst>
          </p:cNvPr>
          <p:cNvPicPr>
            <a:picLocks noChangeAspect="1"/>
          </p:cNvPicPr>
          <p:nvPr/>
        </p:nvPicPr>
        <p:blipFill>
          <a:blip r:embed="rId2"/>
          <a:stretch>
            <a:fillRect/>
          </a:stretch>
        </p:blipFill>
        <p:spPr>
          <a:xfrm>
            <a:off x="7523740" y="401633"/>
            <a:ext cx="4289570" cy="930285"/>
          </a:xfrm>
          <a:prstGeom prst="rect">
            <a:avLst/>
          </a:prstGeom>
        </p:spPr>
      </p:pic>
    </p:spTree>
    <p:extLst>
      <p:ext uri="{BB962C8B-B14F-4D97-AF65-F5344CB8AC3E}">
        <p14:creationId xmlns:p14="http://schemas.microsoft.com/office/powerpoint/2010/main" val="1672611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FE905-8166-2C23-AA49-AE64C7FD1D38}"/>
              </a:ext>
            </a:extLst>
          </p:cNvPr>
          <p:cNvSpPr>
            <a:spLocks noGrp="1"/>
          </p:cNvSpPr>
          <p:nvPr>
            <p:ph type="title"/>
          </p:nvPr>
        </p:nvSpPr>
        <p:spPr/>
        <p:txBody>
          <a:bodyPr/>
          <a:lstStyle/>
          <a:p>
            <a:r>
              <a:rPr lang="en-US" dirty="0"/>
              <a:t>Coaches Contract</a:t>
            </a:r>
          </a:p>
        </p:txBody>
      </p:sp>
      <p:sp>
        <p:nvSpPr>
          <p:cNvPr id="3" name="Content Placeholder 2">
            <a:extLst>
              <a:ext uri="{FF2B5EF4-FFF2-40B4-BE49-F238E27FC236}">
                <a16:creationId xmlns:a16="http://schemas.microsoft.com/office/drawing/2014/main" id="{6D8F4943-4596-9968-B774-F8E847B3DEBF}"/>
              </a:ext>
            </a:extLst>
          </p:cNvPr>
          <p:cNvSpPr>
            <a:spLocks noGrp="1"/>
          </p:cNvSpPr>
          <p:nvPr>
            <p:ph idx="1"/>
          </p:nvPr>
        </p:nvSpPr>
        <p:spPr/>
        <p:txBody>
          <a:bodyPr>
            <a:normAutofit fontScale="92500" lnSpcReduction="10000"/>
          </a:bodyPr>
          <a:lstStyle/>
          <a:p>
            <a:pPr lvl="0"/>
            <a:r>
              <a:rPr lang="en-US" sz="1200" dirty="0"/>
              <a:t>Never knowingly permit an injured player to play or return to the game without proper medical approval.</a:t>
            </a:r>
          </a:p>
          <a:p>
            <a:pPr lvl="0"/>
            <a:r>
              <a:rPr lang="en-US" sz="1200" dirty="0"/>
              <a:t>Fill my players’ emotional tanks, using encouragement and positive reinforcement as your primary method of motivation</a:t>
            </a:r>
          </a:p>
          <a:p>
            <a:pPr lvl="0"/>
            <a:r>
              <a:rPr lang="en-US" sz="1200" dirty="0"/>
              <a:t>Strive to achieve the 5:1 “Magic Ratio” of 5 positive reinforcements to each criticism/correction</a:t>
            </a:r>
          </a:p>
          <a:p>
            <a:pPr lvl="0"/>
            <a:r>
              <a:rPr lang="en-US" sz="1200" dirty="0"/>
              <a:t>Seize teachable moments to talk with my players about honoring the game</a:t>
            </a:r>
          </a:p>
          <a:p>
            <a:pPr lvl="0"/>
            <a:r>
              <a:rPr lang="en-US" sz="1200" dirty="0"/>
              <a:t>Ensure that all equipment used by my players is safe and conforms to the rules of the game. I shall not allow illegal or unsafe equipment to be used.</a:t>
            </a:r>
          </a:p>
          <a:p>
            <a:pPr lvl="0"/>
            <a:r>
              <a:rPr lang="en-US" sz="1200" dirty="0"/>
              <a:t>Ensure that player get exposure and playing time at multiple positions as long as it is safe to do so. </a:t>
            </a:r>
          </a:p>
          <a:p>
            <a:pPr lvl="0"/>
            <a:r>
              <a:rPr lang="en-US" sz="1200" dirty="0"/>
              <a:t>Begin and end practices on time.</a:t>
            </a:r>
          </a:p>
          <a:p>
            <a:pPr lvl="0"/>
            <a:r>
              <a:rPr lang="en-US" sz="1200" dirty="0"/>
              <a:t>Ensure all players have an opportunity to try play in the games and try new positions.</a:t>
            </a:r>
          </a:p>
          <a:p>
            <a:pPr lvl="0"/>
            <a:r>
              <a:rPr lang="en-US" sz="1200" dirty="0"/>
              <a:t>Promote SLPSA training offerings by announcing them at practices and on </a:t>
            </a:r>
            <a:r>
              <a:rPr lang="en-US" sz="1200" dirty="0" err="1"/>
              <a:t>SportsEngine</a:t>
            </a:r>
            <a:endParaRPr lang="en-US" sz="1200" dirty="0"/>
          </a:p>
          <a:p>
            <a:pPr lvl="0"/>
            <a:r>
              <a:rPr lang="en-US" sz="1200" dirty="0"/>
              <a:t>Allow room for mistakes and avoid “over-coaching”.</a:t>
            </a:r>
          </a:p>
          <a:p>
            <a:pPr lvl="0"/>
            <a:r>
              <a:rPr lang="en-US" sz="1200" dirty="0"/>
              <a:t>Remember that the game is for the kids; not adults, and strive to always keep their needs first</a:t>
            </a:r>
          </a:p>
          <a:p>
            <a:pPr lvl="0"/>
            <a:r>
              <a:rPr lang="en-US" sz="1200" dirty="0"/>
              <a:t>Create a playing environment that is well-organized, professional, and FUN!</a:t>
            </a:r>
          </a:p>
          <a:p>
            <a:endParaRPr lang="en-US" dirty="0"/>
          </a:p>
          <a:p>
            <a:r>
              <a:rPr lang="en-US" dirty="0"/>
              <a:t>____________________			_______</a:t>
            </a:r>
          </a:p>
          <a:p>
            <a:r>
              <a:rPr lang="en-US" sz="900" dirty="0"/>
              <a:t>Coaches’ Signature					Date</a:t>
            </a:r>
          </a:p>
        </p:txBody>
      </p:sp>
      <p:pic>
        <p:nvPicPr>
          <p:cNvPr id="4" name="Picture 3">
            <a:extLst>
              <a:ext uri="{FF2B5EF4-FFF2-40B4-BE49-F238E27FC236}">
                <a16:creationId xmlns:a16="http://schemas.microsoft.com/office/drawing/2014/main" id="{C8DCD006-650C-A663-B7C1-160F9FB2904F}"/>
              </a:ext>
            </a:extLst>
          </p:cNvPr>
          <p:cNvPicPr>
            <a:picLocks noChangeAspect="1"/>
          </p:cNvPicPr>
          <p:nvPr/>
        </p:nvPicPr>
        <p:blipFill>
          <a:blip r:embed="rId2"/>
          <a:stretch>
            <a:fillRect/>
          </a:stretch>
        </p:blipFill>
        <p:spPr>
          <a:xfrm>
            <a:off x="7523740" y="401633"/>
            <a:ext cx="4289570" cy="930285"/>
          </a:xfrm>
          <a:prstGeom prst="rect">
            <a:avLst/>
          </a:prstGeom>
        </p:spPr>
      </p:pic>
    </p:spTree>
    <p:extLst>
      <p:ext uri="{BB962C8B-B14F-4D97-AF65-F5344CB8AC3E}">
        <p14:creationId xmlns:p14="http://schemas.microsoft.com/office/powerpoint/2010/main" val="689797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D8F54-84F2-359F-F354-4F388A857771}"/>
              </a:ext>
            </a:extLst>
          </p:cNvPr>
          <p:cNvSpPr>
            <a:spLocks noGrp="1"/>
          </p:cNvSpPr>
          <p:nvPr>
            <p:ph type="title"/>
          </p:nvPr>
        </p:nvSpPr>
        <p:spPr/>
        <p:txBody>
          <a:bodyPr/>
          <a:lstStyle/>
          <a:p>
            <a:r>
              <a:rPr lang="en-US" sz="4000" dirty="0"/>
              <a:t>Uniforms</a:t>
            </a:r>
            <a:r>
              <a:rPr lang="en-US" dirty="0"/>
              <a:t>	</a:t>
            </a:r>
          </a:p>
        </p:txBody>
      </p:sp>
      <p:sp>
        <p:nvSpPr>
          <p:cNvPr id="5" name="Content Placeholder 4">
            <a:extLst>
              <a:ext uri="{FF2B5EF4-FFF2-40B4-BE49-F238E27FC236}">
                <a16:creationId xmlns:a16="http://schemas.microsoft.com/office/drawing/2014/main" id="{45B9F49E-EAC7-54A0-CEC4-719C7D90450B}"/>
              </a:ext>
            </a:extLst>
          </p:cNvPr>
          <p:cNvSpPr>
            <a:spLocks noGrp="1"/>
          </p:cNvSpPr>
          <p:nvPr>
            <p:ph idx="1"/>
          </p:nvPr>
        </p:nvSpPr>
        <p:spPr/>
        <p:txBody>
          <a:bodyPr/>
          <a:lstStyle/>
          <a:p>
            <a:r>
              <a:rPr lang="en-US" dirty="0"/>
              <a:t>Jersey Tops will be provided to all athletes</a:t>
            </a:r>
          </a:p>
          <a:p>
            <a:r>
              <a:rPr lang="en-US" dirty="0"/>
              <a:t>8U are only required to wear the jersey provided, however they can follow the 10U-HS pants, belt, and socks requirements</a:t>
            </a:r>
          </a:p>
          <a:p>
            <a:r>
              <a:rPr lang="en-US" dirty="0"/>
              <a:t>10U-HS will need black pants, red belt, and blue socks. They can be ordered at the site specified on the </a:t>
            </a:r>
            <a:r>
              <a:rPr lang="en-US" dirty="0" err="1"/>
              <a:t>slpfastpitch.com</a:t>
            </a:r>
            <a:r>
              <a:rPr lang="en-US" dirty="0"/>
              <a:t> website</a:t>
            </a:r>
          </a:p>
          <a:p>
            <a:endParaRPr lang="en-US" dirty="0"/>
          </a:p>
        </p:txBody>
      </p:sp>
      <p:pic>
        <p:nvPicPr>
          <p:cNvPr id="4" name="Picture 3">
            <a:extLst>
              <a:ext uri="{FF2B5EF4-FFF2-40B4-BE49-F238E27FC236}">
                <a16:creationId xmlns:a16="http://schemas.microsoft.com/office/drawing/2014/main" id="{05BF1C4C-E85F-FCB8-9518-67A7158E2ABE}"/>
              </a:ext>
            </a:extLst>
          </p:cNvPr>
          <p:cNvPicPr>
            <a:picLocks noChangeAspect="1"/>
          </p:cNvPicPr>
          <p:nvPr/>
        </p:nvPicPr>
        <p:blipFill>
          <a:blip r:embed="rId2"/>
          <a:stretch>
            <a:fillRect/>
          </a:stretch>
        </p:blipFill>
        <p:spPr>
          <a:xfrm>
            <a:off x="592164" y="2543502"/>
            <a:ext cx="4456058" cy="2970705"/>
          </a:xfrm>
          <a:prstGeom prst="rect">
            <a:avLst/>
          </a:prstGeom>
        </p:spPr>
      </p:pic>
    </p:spTree>
    <p:extLst>
      <p:ext uri="{BB962C8B-B14F-4D97-AF65-F5344CB8AC3E}">
        <p14:creationId xmlns:p14="http://schemas.microsoft.com/office/powerpoint/2010/main" val="3440781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AE82-6290-FB7C-F56B-3562B9A9388C}"/>
              </a:ext>
            </a:extLst>
          </p:cNvPr>
          <p:cNvSpPr>
            <a:spLocks noGrp="1"/>
          </p:cNvSpPr>
          <p:nvPr>
            <p:ph type="title"/>
          </p:nvPr>
        </p:nvSpPr>
        <p:spPr/>
        <p:txBody>
          <a:bodyPr>
            <a:normAutofit/>
          </a:bodyPr>
          <a:lstStyle/>
          <a:p>
            <a:r>
              <a:rPr lang="en-US" sz="4400" dirty="0"/>
              <a:t>Equipment</a:t>
            </a:r>
          </a:p>
        </p:txBody>
      </p:sp>
      <p:graphicFrame>
        <p:nvGraphicFramePr>
          <p:cNvPr id="8" name="Content Placeholder 2">
            <a:extLst>
              <a:ext uri="{FF2B5EF4-FFF2-40B4-BE49-F238E27FC236}">
                <a16:creationId xmlns:a16="http://schemas.microsoft.com/office/drawing/2014/main" id="{16815B1A-0A55-62A1-34BF-9D8003ACA6E1}"/>
              </a:ext>
            </a:extLst>
          </p:cNvPr>
          <p:cNvGraphicFramePr>
            <a:graphicFrameLocks noGrp="1"/>
          </p:cNvGraphicFramePr>
          <p:nvPr>
            <p:ph idx="1"/>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82E7C761-45AF-7562-5D05-935B5B1C76B8}"/>
              </a:ext>
            </a:extLst>
          </p:cNvPr>
          <p:cNvPicPr>
            <a:picLocks noChangeAspect="1"/>
          </p:cNvPicPr>
          <p:nvPr/>
        </p:nvPicPr>
        <p:blipFill>
          <a:blip r:embed="rId7"/>
          <a:stretch>
            <a:fillRect/>
          </a:stretch>
        </p:blipFill>
        <p:spPr>
          <a:xfrm>
            <a:off x="1603570" y="2057400"/>
            <a:ext cx="2404672" cy="1600200"/>
          </a:xfrm>
          <a:prstGeom prst="rect">
            <a:avLst/>
          </a:prstGeom>
        </p:spPr>
      </p:pic>
      <p:pic>
        <p:nvPicPr>
          <p:cNvPr id="6" name="Picture 5">
            <a:extLst>
              <a:ext uri="{FF2B5EF4-FFF2-40B4-BE49-F238E27FC236}">
                <a16:creationId xmlns:a16="http://schemas.microsoft.com/office/drawing/2014/main" id="{75C81B3D-CC8F-B869-CCE7-47275C42E8E5}"/>
              </a:ext>
            </a:extLst>
          </p:cNvPr>
          <p:cNvPicPr>
            <a:picLocks noChangeAspect="1"/>
          </p:cNvPicPr>
          <p:nvPr/>
        </p:nvPicPr>
        <p:blipFill>
          <a:blip r:embed="rId8"/>
          <a:stretch>
            <a:fillRect/>
          </a:stretch>
        </p:blipFill>
        <p:spPr>
          <a:xfrm>
            <a:off x="1603570" y="3657600"/>
            <a:ext cx="2398460" cy="1713186"/>
          </a:xfrm>
          <a:prstGeom prst="rect">
            <a:avLst/>
          </a:prstGeom>
        </p:spPr>
      </p:pic>
    </p:spTree>
    <p:extLst>
      <p:ext uri="{BB962C8B-B14F-4D97-AF65-F5344CB8AC3E}">
        <p14:creationId xmlns:p14="http://schemas.microsoft.com/office/powerpoint/2010/main" val="2637774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C1E5-01C6-8B6A-DD78-07AF900E8558}"/>
              </a:ext>
            </a:extLst>
          </p:cNvPr>
          <p:cNvSpPr>
            <a:spLocks noGrp="1"/>
          </p:cNvSpPr>
          <p:nvPr>
            <p:ph type="title"/>
          </p:nvPr>
        </p:nvSpPr>
        <p:spPr/>
        <p:txBody>
          <a:bodyPr/>
          <a:lstStyle/>
          <a:p>
            <a:r>
              <a:rPr lang="en-US" dirty="0"/>
              <a:t>Practices &amp; Field Scheduling</a:t>
            </a:r>
          </a:p>
        </p:txBody>
      </p:sp>
      <p:graphicFrame>
        <p:nvGraphicFramePr>
          <p:cNvPr id="8" name="Content Placeholder 2">
            <a:extLst>
              <a:ext uri="{FF2B5EF4-FFF2-40B4-BE49-F238E27FC236}">
                <a16:creationId xmlns:a16="http://schemas.microsoft.com/office/drawing/2014/main" id="{A9C5EE8C-73EE-D13D-774C-88431A82EA03}"/>
              </a:ext>
            </a:extLst>
          </p:cNvPr>
          <p:cNvGraphicFramePr>
            <a:graphicFrameLocks noGrp="1"/>
          </p:cNvGraphicFramePr>
          <p:nvPr>
            <p:ph idx="1"/>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EC1EC413-E9C7-5566-96D0-680C9A47100E}"/>
              </a:ext>
            </a:extLst>
          </p:cNvPr>
          <p:cNvPicPr>
            <a:picLocks noChangeAspect="1"/>
          </p:cNvPicPr>
          <p:nvPr/>
        </p:nvPicPr>
        <p:blipFill>
          <a:blip r:embed="rId7"/>
          <a:stretch>
            <a:fillRect/>
          </a:stretch>
        </p:blipFill>
        <p:spPr>
          <a:xfrm>
            <a:off x="836612" y="2357437"/>
            <a:ext cx="3810000" cy="2133600"/>
          </a:xfrm>
          <a:prstGeom prst="rect">
            <a:avLst/>
          </a:prstGeom>
        </p:spPr>
      </p:pic>
    </p:spTree>
    <p:extLst>
      <p:ext uri="{BB962C8B-B14F-4D97-AF65-F5344CB8AC3E}">
        <p14:creationId xmlns:p14="http://schemas.microsoft.com/office/powerpoint/2010/main" val="1253530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6810</TotalTime>
  <Words>22066</Words>
  <Application>Microsoft Macintosh PowerPoint</Application>
  <PresentationFormat>Widescreen</PresentationFormat>
  <Paragraphs>881</Paragraphs>
  <Slides>66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Arial</vt:lpstr>
      <vt:lpstr>Calibri</vt:lpstr>
      <vt:lpstr>Calibri Light</vt:lpstr>
      <vt:lpstr>Wingdings</vt:lpstr>
      <vt:lpstr>Office Theme</vt:lpstr>
      <vt:lpstr>Softball Coaches Handbook</vt:lpstr>
      <vt:lpstr>Philosophy at each level</vt:lpstr>
      <vt:lpstr>Philosophy at each level</vt:lpstr>
      <vt:lpstr>Coaches Preparation</vt:lpstr>
      <vt:lpstr>Coaches Preparation</vt:lpstr>
      <vt:lpstr>Coaches Training </vt:lpstr>
      <vt:lpstr>Uniforms </vt:lpstr>
      <vt:lpstr>Equipment</vt:lpstr>
      <vt:lpstr>Practices &amp; Field Scheduling</vt:lpstr>
      <vt:lpstr>Field Maintenance</vt:lpstr>
      <vt:lpstr>Playing Time</vt:lpstr>
      <vt:lpstr>Playing Time</vt:lpstr>
      <vt:lpstr>Playing Time</vt:lpstr>
      <vt:lpstr>Playing Time</vt:lpstr>
      <vt:lpstr>Positions &amp; Responsibilities</vt:lpstr>
      <vt:lpstr>Pitcher &amp; Catcher</vt:lpstr>
      <vt:lpstr>Right-side of the Infield</vt:lpstr>
      <vt:lpstr>Left-side of the Infield</vt:lpstr>
      <vt:lpstr>Outfield</vt:lpstr>
      <vt:lpstr>Baserunning</vt:lpstr>
      <vt:lpstr>Baserunning continued</vt:lpstr>
      <vt:lpstr>Sliding</vt:lpstr>
      <vt:lpstr>Throwing fundamentals</vt:lpstr>
      <vt:lpstr>Throwing continued</vt:lpstr>
      <vt:lpstr>Throwing Drills</vt:lpstr>
      <vt:lpstr>Throwing Drills continued</vt:lpstr>
      <vt:lpstr>Fielding Fundamentals</vt:lpstr>
      <vt:lpstr>Fielding continued</vt:lpstr>
      <vt:lpstr>Fielding Drill </vt:lpstr>
      <vt:lpstr>Fielding Drills continued</vt:lpstr>
      <vt:lpstr>Fielding Drills continued</vt:lpstr>
      <vt:lpstr>Fielding Drills continued</vt:lpstr>
      <vt:lpstr>Pitching Fundamentals</vt:lpstr>
      <vt:lpstr>Pitching continued</vt:lpstr>
      <vt:lpstr>Pitching continued</vt:lpstr>
      <vt:lpstr>Catcher Fundamentals</vt:lpstr>
      <vt:lpstr>Catchers continued</vt:lpstr>
      <vt:lpstr>Catchers Drills</vt:lpstr>
      <vt:lpstr>Catchers Drills continued</vt:lpstr>
      <vt:lpstr>Catchers Drills continued</vt:lpstr>
      <vt:lpstr>Hitting Fundamentals</vt:lpstr>
      <vt:lpstr>Hitting Fundamentals</vt:lpstr>
      <vt:lpstr>Hitting Fundamentals</vt:lpstr>
      <vt:lpstr>Hitting Fundamentals</vt:lpstr>
      <vt:lpstr>Hitting Fundamentals</vt:lpstr>
      <vt:lpstr>Hitting Drills</vt:lpstr>
      <vt:lpstr>Hitting Drills continued</vt:lpstr>
      <vt:lpstr>Hitting Drills continued</vt:lpstr>
      <vt:lpstr>Bunting Fundamentals</vt:lpstr>
      <vt:lpstr>Bunting Continued</vt:lpstr>
      <vt:lpstr>Bunting Continued</vt:lpstr>
      <vt:lpstr>Bunting Drills</vt:lpstr>
      <vt:lpstr>8U Competency Checklist (end of season)</vt:lpstr>
      <vt:lpstr>8U Competency Checklist (continued)</vt:lpstr>
      <vt:lpstr>8U Competency Checklist (continued)</vt:lpstr>
      <vt:lpstr>10U Competency Checklist</vt:lpstr>
      <vt:lpstr>10U Competency Checklist (continued)</vt:lpstr>
      <vt:lpstr>10U Competency Checklist (continued)</vt:lpstr>
      <vt:lpstr>10U Competency Checklist (continued)</vt:lpstr>
      <vt:lpstr>12U &amp; 14U Competency Checklist</vt:lpstr>
      <vt:lpstr>12U &amp; 14U Competency Checklist (continued)</vt:lpstr>
      <vt:lpstr>12U &amp; 14U Competency Checklist (continued)</vt:lpstr>
      <vt:lpstr>12U &amp; 14U Competency Checklist (continued)</vt:lpstr>
      <vt:lpstr>Evaluation Layout</vt:lpstr>
      <vt:lpstr>Coaches Contract </vt:lpstr>
      <vt:lpstr>Coaches Contract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Softball Coaches Guide</dc:title>
  <dc:creator>justin rhoads</dc:creator>
  <cp:lastModifiedBy>justin rhoads</cp:lastModifiedBy>
  <cp:revision>19</cp:revision>
  <dcterms:created xsi:type="dcterms:W3CDTF">2022-08-15T21:45:20Z</dcterms:created>
  <dcterms:modified xsi:type="dcterms:W3CDTF">2022-08-26T21:20:36Z</dcterms:modified>
</cp:coreProperties>
</file>