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5" r:id="rId2"/>
    <p:sldId id="274" r:id="rId3"/>
    <p:sldId id="266" r:id="rId4"/>
    <p:sldId id="263" r:id="rId5"/>
    <p:sldId id="276" r:id="rId6"/>
    <p:sldId id="267" r:id="rId7"/>
    <p:sldId id="270" r:id="rId8"/>
    <p:sldId id="273" r:id="rId9"/>
    <p:sldId id="272" r:id="rId10"/>
    <p:sldId id="268" r:id="rId11"/>
    <p:sldId id="258" r:id="rId12"/>
    <p:sldId id="277" r:id="rId13"/>
    <p:sldId id="269" r:id="rId14"/>
    <p:sldId id="27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B778"/>
    <a:srgbClr val="6F61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67305FE-B7EF-4931-9949-6BCA07399AA4}" v="15" dt="2019-09-24T23:13:34.59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120" y="4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98481F-9040-4EC0-85D6-43AE62F9F0D6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95A1BC-303F-40C2-8607-A068B3E2E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913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Key points: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We have worked hard to reduce the fees in a few areas and include off-ice and warmups in the booster budget.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LY included the state tournament and this year includes the out of town scrimmage fest to GR.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Compared to youth hockey, most of us know this is considerably less expensive.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If there are any financial hardships, please talk to me separately.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95A1BC-303F-40C2-8607-A068B3E2E65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441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Key points: </a:t>
            </a:r>
          </a:p>
          <a:p>
            <a:r>
              <a:rPr lang="en-US"/>
              <a:t>Player costs higher than booster fee. We need to fundraise to cover the gap. </a:t>
            </a:r>
          </a:p>
          <a:p>
            <a:r>
              <a:rPr lang="en-US"/>
              <a:t>We are asking families to help with fundraising to help cover the difference.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95A1BC-303F-40C2-8607-A068B3E2E65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554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95A1BC-303F-40C2-8607-A068B3E2E65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262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5ADA6-5810-4922-A177-2E79457A4C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C74184-7E94-4131-9B0F-F20C060F50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D3EEBD-7AD4-470A-B24E-CBE742A47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13D39-9BD9-45F5-A582-EEC699726A9B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B1861E-9AB4-4A0A-8C83-F3E137D83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A32B2F-5A75-444C-BAE3-F47E96975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F4F5E-8D17-4A38-9317-297C2F120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94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7DEBD-CB21-443A-B715-B34D14472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8FA110-43FA-4D74-BCD8-8057A8AB7E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C63677-9259-4420-98E0-1D6D02F16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13D39-9BD9-45F5-A582-EEC699726A9B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8173D1-859F-4444-9B83-C91192B8F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7F0A39-837F-41D0-9E1F-126DDFC05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F4F5E-8D17-4A38-9317-297C2F120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138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392D1E-3569-4563-A804-B1ED514E3B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2A036B-6DEE-4D40-B5C2-182D0064BF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E24490-F360-443E-9AC1-A8ABA30C8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13D39-9BD9-45F5-A582-EEC699726A9B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F841DB-F339-437C-8D97-8E7A3D9A5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4FBC38-AF25-4B90-B1F4-28CB97C33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F4F5E-8D17-4A38-9317-297C2F120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03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88D55-7092-4381-A5F5-C7C8FA77E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F6E5A-63DD-465D-BC86-1EE43FADCF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4599F3-DAF2-4437-BF61-8BA8A752E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13D39-9BD9-45F5-A582-EEC699726A9B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67AA2D-8CCA-41E3-828B-97422FDB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3ED66A-5F15-42A2-9E63-E9352F191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F4F5E-8D17-4A38-9317-297C2F120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154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3EA62-CB81-4477-BC38-69D1AB1FE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003D02-55E3-4763-A3BA-2E3C869BBC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794028-6C45-45F0-A40C-6C44D873E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13D39-9BD9-45F5-A582-EEC699726A9B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B44D01-2ECE-4F76-9190-C33AE157C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4913DC-2B86-4A8B-B118-D9D12ADB7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F4F5E-8D17-4A38-9317-297C2F120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792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F74EB-1F8B-4AF8-9070-ABC4B1A9B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8FD842-5CCA-4562-9421-49DDA1A283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652907-144D-4D56-8116-325939D9D1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C173AD-5357-4E0B-ABC1-D7CAC1D6E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13D39-9BD9-45F5-A582-EEC699726A9B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AB5B0B-13E8-4CDA-A8D1-B25A79A48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6A9E73-37BF-438B-A1FA-63FE0CB5B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F4F5E-8D17-4A38-9317-297C2F120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185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A4791-09F5-409D-BE7B-F28E3E226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C9016A-851E-4A15-9005-A773B2099E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F9EA64-F47D-491C-B674-AEE30974C5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73B8ED-E466-454D-BB82-1A5BAAE8E5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D3FB19-9AC7-4AF7-9D37-0E2075ED83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2297063-B43E-44AD-8122-28B3EBECA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13D39-9BD9-45F5-A582-EEC699726A9B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8A7BAE9-A677-44B7-8865-9D7155FEA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6B547B-759A-4F24-AE58-8FD2C61BB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F4F5E-8D17-4A38-9317-297C2F120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426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CECE5-4085-4862-AC07-D328835B5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00E288-8D1E-4F37-8A85-A6FBB9D8D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13D39-9BD9-45F5-A582-EEC699726A9B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5D2135-763E-453E-A92B-3C7395D0B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99C96E-F972-4B48-A278-E90EACB17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F4F5E-8D17-4A38-9317-297C2F120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63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B63630-21E3-4174-BE9D-B38903565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13D39-9BD9-45F5-A582-EEC699726A9B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1C221C-8296-4DCD-B882-09C6482E9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128B2B-6724-4EBC-B71D-A7871C6F4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F4F5E-8D17-4A38-9317-297C2F120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345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2DDF3-6C80-49D0-AD93-FA33841B7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4E8CD6-6FCE-4FEF-B60C-20A23713B4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03D475-91AA-4B4C-9F04-F6A76A19E0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BC91ED-4AAB-4173-ABD5-E65C70E81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13D39-9BD9-45F5-A582-EEC699726A9B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23932B-985A-4A00-A887-0C4AE8CC6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902ACC-8D2A-45B9-86CA-65F6F231E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F4F5E-8D17-4A38-9317-297C2F120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797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82D08-4A26-4975-AC46-8A6BA3D9D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0F0D81-2046-4EE1-88EA-020FDCF6D2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4FBE6E-7BA8-4C51-B35C-9086E495C4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CAB0AD-6D9F-48BF-BFD4-FA554413E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13D39-9BD9-45F5-A582-EEC699726A9B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38228F-BD84-4799-B7E7-54A707469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CB7076-664A-4EC0-9EEA-E5DD616E4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F4F5E-8D17-4A38-9317-297C2F120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838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172E72-7A7C-4161-8181-266A279DE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80C4A2-38F3-4BD4-A0E4-0430761B2B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6A38BC-62D0-420C-9FAE-1EE856A34E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D13D39-9BD9-45F5-A582-EEC699726A9B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0ED78E-0461-48E2-96EF-ED5A0C6FDB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9362A6-0177-486A-933B-7E3A5089F5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F4F5E-8D17-4A38-9317-297C2F120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538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omenformacc.org/pasta-fest-2017/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http://goldandgopher.com/2013/08/21/gopher-hockey-rem-pitlick-commits-to-minnesota/" TargetMode="Externa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cdn2.sportngin.com/attachments/document/52e9-1969392/Mouth_Guard_Waiver.docx?_ga=2.72990737.3267129.1569366743-1135501967.1569366743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cdn2.sportngin.com/attachments/document/52e9-1969392/Mouth_Guard_Waiver.docx?_ga=2.72990737.3267129.1569366743-1135501967.1569366743" TargetMode="Externa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hampton2.k12.sc.us/" TargetMode="External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hyperlink" Target="http://clipart-library.com/pancake-pictures.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erhsactivities.com/ghockey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bsnteamsports.com/shop/ERGHockey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ssentialschools.org/join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B128A-2543-4A33-B009-1C44AACB9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258" y="2891682"/>
            <a:ext cx="9075379" cy="132556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4800" b="1" kern="1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2019-20 </a:t>
            </a:r>
            <a:br>
              <a:rPr lang="en-US" sz="4800" b="1" kern="1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800" b="1" kern="1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East </a:t>
            </a:r>
            <a:r>
              <a:rPr lang="en-US" sz="4800" b="1">
                <a:latin typeface="Calibri" panose="020F0502020204030204" pitchFamily="34" charset="0"/>
                <a:cs typeface="Calibri" panose="020F0502020204030204" pitchFamily="34" charset="0"/>
              </a:rPr>
              <a:t>Ridge Girls Hockey</a:t>
            </a:r>
            <a:br>
              <a:rPr lang="en-US" sz="4800" b="1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800" b="1" kern="1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Welcome &amp; Introduction Meeting</a:t>
            </a:r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rgbClr val="7E6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>
            <a:solidFill>
              <a:srgbClr val="987B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31AFD268-DA46-4D0E-A91F-4B352CD201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4442" y="2891682"/>
            <a:ext cx="1462088" cy="1074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FDEBA34-8A9F-4B85-8CC2-3CE52688972F}"/>
              </a:ext>
            </a:extLst>
          </p:cNvPr>
          <p:cNvSpPr txBox="1"/>
          <p:nvPr/>
        </p:nvSpPr>
        <p:spPr>
          <a:xfrm>
            <a:off x="311258" y="4750014"/>
            <a:ext cx="2859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Sunday September 22, 2019</a:t>
            </a:r>
          </a:p>
        </p:txBody>
      </p:sp>
    </p:spTree>
    <p:extLst>
      <p:ext uri="{BB962C8B-B14F-4D97-AF65-F5344CB8AC3E}">
        <p14:creationId xmlns:p14="http://schemas.microsoft.com/office/powerpoint/2010/main" val="4895809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D7E1E-79B8-40D0-AED6-CADF35FB1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669" y="153988"/>
            <a:ext cx="10515600" cy="1325563"/>
          </a:xfrm>
        </p:spPr>
        <p:txBody>
          <a:bodyPr/>
          <a:lstStyle/>
          <a:p>
            <a:r>
              <a:rPr lang="en-US"/>
              <a:t>Team Events &amp; Dinners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F2FE7A0-2490-43BF-AC6B-F573F9550B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8709"/>
            <a:ext cx="10515600" cy="493342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Team dinner location: Stonemill Community Center</a:t>
            </a:r>
          </a:p>
          <a:p>
            <a:pPr lvl="1"/>
            <a:r>
              <a:rPr lang="en-US" dirty="0"/>
              <a:t>Dates: See team calendar</a:t>
            </a:r>
            <a:endParaRPr lang="en-US" dirty="0">
              <a:cs typeface="Calibri"/>
            </a:endParaRPr>
          </a:p>
          <a:p>
            <a:pPr lvl="1"/>
            <a:r>
              <a:rPr lang="en-US" dirty="0"/>
              <a:t>Meal Assignments: Distributed @ Parent Meeting November 10th</a:t>
            </a:r>
            <a:endParaRPr lang="en-US" dirty="0">
              <a:cs typeface="Calibri"/>
            </a:endParaRPr>
          </a:p>
          <a:p>
            <a:r>
              <a:rPr lang="en-US" dirty="0"/>
              <a:t>Youth Gopher Game: Ridder Arena</a:t>
            </a:r>
            <a:endParaRPr lang="en-US" dirty="0">
              <a:cs typeface="Calibri"/>
            </a:endParaRPr>
          </a:p>
          <a:p>
            <a:pPr lvl="1"/>
            <a:r>
              <a:rPr lang="en-US" dirty="0"/>
              <a:t>Date: November 16th, 2019 @ 4:07 pm</a:t>
            </a:r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Team Breakfast: January 4th, 2020 @ the Flynn Residence</a:t>
            </a:r>
          </a:p>
          <a:p>
            <a:r>
              <a:rPr lang="en-US" dirty="0">
                <a:cs typeface="Calibri"/>
              </a:rPr>
              <a:t>Skate with the Raptors</a:t>
            </a:r>
          </a:p>
          <a:p>
            <a:r>
              <a:rPr lang="en-US" dirty="0">
                <a:cs typeface="Calibri"/>
              </a:rPr>
              <a:t>Alumni Game</a:t>
            </a:r>
          </a:p>
          <a:p>
            <a:r>
              <a:rPr lang="en-US" dirty="0">
                <a:cs typeface="Calibri"/>
              </a:rPr>
              <a:t>Senior Day</a:t>
            </a:r>
          </a:p>
          <a:p>
            <a:r>
              <a:rPr lang="en-US" dirty="0">
                <a:cs typeface="Calibri"/>
              </a:rPr>
              <a:t>Team Banquet</a:t>
            </a:r>
          </a:p>
          <a:p>
            <a:pPr marL="457200" lvl="1" indent="0">
              <a:buNone/>
            </a:pPr>
            <a:endParaRPr lang="en-US" dirty="0">
              <a:cs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6FFD63-070B-48FE-B61B-2DCA43C638D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580443" y="1421356"/>
            <a:ext cx="1411232" cy="9059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053CF4E-E3F4-4FEB-911A-BF92404CB9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715931" y="2808608"/>
            <a:ext cx="745532" cy="9059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3282250-8EA3-4397-9F4C-E11FD5E082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44215" y="200819"/>
            <a:ext cx="1317560" cy="92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0841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8B00C-6578-4FAF-9FC6-81E3B0077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213" y="159543"/>
            <a:ext cx="10515600" cy="1325563"/>
          </a:xfrm>
        </p:spPr>
        <p:txBody>
          <a:bodyPr/>
          <a:lstStyle/>
          <a:p>
            <a:r>
              <a:rPr lang="en-US"/>
              <a:t>Grand Rapids &amp; Eveleth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5A468A-BD11-4A3A-A828-2A28305E15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474" y="1414198"/>
            <a:ext cx="10515600" cy="5230813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en-US" dirty="0"/>
              <a:t>Friday, November 1 – Saturday, November 2</a:t>
            </a:r>
          </a:p>
          <a:p>
            <a:r>
              <a:rPr lang="en-US" dirty="0"/>
              <a:t>Bus departs HESC on Friday @ 8:45 AM (be there by 8:30 AM to load) and returns on Saturday around 7 PM</a:t>
            </a:r>
            <a:endParaRPr lang="en-US" dirty="0">
              <a:cs typeface="Calibri"/>
            </a:endParaRPr>
          </a:p>
          <a:p>
            <a:r>
              <a:rPr lang="en-US" dirty="0"/>
              <a:t>Must sign field trip form before October 30</a:t>
            </a:r>
            <a:r>
              <a:rPr lang="en-US" baseline="30000" dirty="0"/>
              <a:t>th</a:t>
            </a:r>
            <a:r>
              <a:rPr lang="en-US" dirty="0"/>
              <a:t> – will have these at meeting on 10/22</a:t>
            </a:r>
            <a:endParaRPr lang="en-US" dirty="0">
              <a:cs typeface="Calibri"/>
            </a:endParaRPr>
          </a:p>
          <a:p>
            <a:r>
              <a:rPr lang="en-US" dirty="0"/>
              <a:t>Scrimmage Schedule:</a:t>
            </a:r>
            <a:endParaRPr lang="en-US" dirty="0">
              <a:cs typeface="Calibri"/>
            </a:endParaRPr>
          </a:p>
          <a:p>
            <a:pPr lvl="1"/>
            <a:r>
              <a:rPr lang="en-US" dirty="0"/>
              <a:t>Friday – ER vs. Lakeville North @ 3:50 PM</a:t>
            </a:r>
            <a:endParaRPr lang="en-US" dirty="0">
              <a:cs typeface="Calibri"/>
            </a:endParaRPr>
          </a:p>
          <a:p>
            <a:pPr lvl="1"/>
            <a:r>
              <a:rPr lang="en-US" dirty="0"/>
              <a:t>Friday – ER vs. Grand Rapids @ 4:55 PM</a:t>
            </a:r>
            <a:endParaRPr lang="en-US" dirty="0">
              <a:cs typeface="Calibri"/>
            </a:endParaRPr>
          </a:p>
          <a:p>
            <a:pPr lvl="1"/>
            <a:r>
              <a:rPr lang="en-US" dirty="0"/>
              <a:t>Friday – ER vs. Hibbing @ 9:15 PM</a:t>
            </a:r>
            <a:endParaRPr lang="en-US" dirty="0">
              <a:cs typeface="Calibri"/>
            </a:endParaRPr>
          </a:p>
          <a:p>
            <a:pPr lvl="1"/>
            <a:r>
              <a:rPr lang="en-US" dirty="0"/>
              <a:t>Saturday – ER vs. Champlin Park/Coon Rapids @ 8:35 AM</a:t>
            </a:r>
            <a:endParaRPr lang="en-US" dirty="0">
              <a:cs typeface="Calibri"/>
            </a:endParaRPr>
          </a:p>
          <a:p>
            <a:pPr lvl="1"/>
            <a:r>
              <a:rPr lang="en-US" dirty="0"/>
              <a:t>Saturday – ER vs. Elk River @ 11:30 AM</a:t>
            </a:r>
            <a:endParaRPr lang="en-US" dirty="0">
              <a:cs typeface="Calibri"/>
            </a:endParaRPr>
          </a:p>
          <a:p>
            <a:pPr lvl="1"/>
            <a:r>
              <a:rPr lang="en-US" dirty="0"/>
              <a:t>Saturday – ER vs. Cloquet @ 1:30 PM</a:t>
            </a:r>
            <a:endParaRPr lang="en-US" dirty="0">
              <a:cs typeface="Calibri"/>
            </a:endParaRPr>
          </a:p>
          <a:p>
            <a:r>
              <a:rPr lang="en-US" dirty="0"/>
              <a:t>All transportation and meals will be provided for players</a:t>
            </a:r>
            <a:endParaRPr lang="en-US" dirty="0">
              <a:cs typeface="Calibri"/>
            </a:endParaRPr>
          </a:p>
          <a:p>
            <a:pPr lvl="1"/>
            <a:r>
              <a:rPr lang="en-US" dirty="0"/>
              <a:t>Players may want to bring personal snacks and some spending money </a:t>
            </a:r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15 rooms blocked for parents at Timberlake Lodge in Grand Rapids</a:t>
            </a:r>
            <a:endParaRPr lang="en-US" dirty="0"/>
          </a:p>
          <a:p>
            <a:pPr lvl="1"/>
            <a:r>
              <a:rPr lang="en-US" dirty="0">
                <a:cs typeface="Calibri"/>
              </a:rPr>
              <a:t>Must make your own reservation by 10/01/19 (218) 326-2600</a:t>
            </a:r>
          </a:p>
          <a:p>
            <a:r>
              <a:rPr lang="en-US" dirty="0"/>
              <a:t>11 rooms blocked for parents at Country Inn &amp; Suites in Grand Rapids</a:t>
            </a:r>
            <a:endParaRPr lang="en-US" dirty="0">
              <a:cs typeface="Calibri"/>
            </a:endParaRPr>
          </a:p>
          <a:p>
            <a:pPr lvl="1"/>
            <a:r>
              <a:rPr lang="en-US" dirty="0"/>
              <a:t>Must make your own reservation by 10/2/19 (218) 327-4960</a:t>
            </a:r>
            <a:endParaRPr lang="en-US" dirty="0">
              <a:cs typeface="Calibri"/>
            </a:endParaRPr>
          </a:p>
          <a:p>
            <a:pPr marL="457200" lvl="1" indent="0">
              <a:buNone/>
            </a:pPr>
            <a:endParaRPr lang="en-US" dirty="0">
              <a:cs typeface="Calibri"/>
            </a:endParaRPr>
          </a:p>
          <a:p>
            <a:pPr marL="457200" lvl="1" indent="0">
              <a:buNone/>
            </a:pPr>
            <a:endParaRPr lang="en-US" dirty="0">
              <a:cs typeface="Calibri"/>
            </a:endParaRPr>
          </a:p>
          <a:p>
            <a:pPr lvl="1"/>
            <a:endParaRPr lang="en-US" dirty="0">
              <a:cs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450BBE-9CA7-4AA0-A532-1FA27ACB22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4617" y="2917561"/>
            <a:ext cx="3048000" cy="2286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9169736-BA69-4952-B403-5AE4B5317A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4215" y="200819"/>
            <a:ext cx="1317560" cy="92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133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07F93-5764-40F8-88B5-657B56BA0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cs typeface="Calibri Light"/>
              </a:rPr>
              <a:t>Mouth Guard Clinic</a:t>
            </a:r>
            <a:endParaRPr lang="en-US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5267AB-AB2B-4E2B-BDB3-499B3D70B8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October 8th- 5pm</a:t>
            </a:r>
          </a:p>
          <a:p>
            <a:r>
              <a:rPr lang="en-US" dirty="0">
                <a:cs typeface="Calibri"/>
              </a:rPr>
              <a:t>Must Bring Signed </a:t>
            </a:r>
            <a:r>
              <a:rPr lang="en-US" dirty="0">
                <a:cs typeface="Calibri"/>
                <a:hlinkClick r:id="rId2"/>
              </a:rPr>
              <a:t>Waiver</a:t>
            </a:r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Cannot have braces  </a:t>
            </a:r>
          </a:p>
          <a:p>
            <a:r>
              <a:rPr lang="en-US" dirty="0">
                <a:cs typeface="Calibri"/>
              </a:rPr>
              <a:t>Orthodontics By </a:t>
            </a:r>
            <a:r>
              <a:rPr lang="en-US" dirty="0" err="1">
                <a:cs typeface="Calibri"/>
              </a:rPr>
              <a:t>Zirbel</a:t>
            </a:r>
            <a:r>
              <a:rPr lang="en-US" dirty="0">
                <a:cs typeface="Calibri"/>
              </a:rPr>
              <a:t> (Team Sponsor)</a:t>
            </a:r>
          </a:p>
          <a:p>
            <a:pPr marL="457200" lvl="1" indent="0">
              <a:buNone/>
            </a:pPr>
            <a:r>
              <a:rPr lang="en-US" dirty="0">
                <a:cs typeface="Calibri"/>
              </a:rPr>
              <a:t>7729 79th St S</a:t>
            </a:r>
          </a:p>
          <a:p>
            <a:pPr marL="457200" lvl="1" indent="0">
              <a:buNone/>
            </a:pPr>
            <a:r>
              <a:rPr lang="en-US" dirty="0">
                <a:cs typeface="Calibri"/>
              </a:rPr>
              <a:t>Cottage Grove, MN 55016</a:t>
            </a:r>
          </a:p>
          <a:p>
            <a:pPr marL="457200" lvl="1" indent="0">
              <a:buNone/>
            </a:pPr>
            <a:endParaRPr lang="en-US" dirty="0">
              <a:cs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368C75-24D8-4230-80C3-6FCE190393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4215" y="200819"/>
            <a:ext cx="1317560" cy="923131"/>
          </a:xfrm>
          <a:prstGeom prst="rect">
            <a:avLst/>
          </a:prstGeom>
        </p:spPr>
      </p:pic>
      <p:pic>
        <p:nvPicPr>
          <p:cNvPr id="6" name="Picture 6" descr="A close up of a logo&#10;&#10;Description generated with high confidence">
            <a:extLst>
              <a:ext uri="{FF2B5EF4-FFF2-40B4-BE49-F238E27FC236}">
                <a16:creationId xmlns:a16="http://schemas.microsoft.com/office/drawing/2014/main" id="{B66A3450-FFB0-45CA-93D9-781D43A848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2987" y="3168065"/>
            <a:ext cx="4762500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3175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D7E1E-79B8-40D0-AED6-CADF35FB1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669" y="153988"/>
            <a:ext cx="10515600" cy="1325563"/>
          </a:xfrm>
        </p:spPr>
        <p:txBody>
          <a:bodyPr/>
          <a:lstStyle/>
          <a:p>
            <a:r>
              <a:rPr lang="en-US" dirty="0"/>
              <a:t>    Key Dates* </a:t>
            </a:r>
            <a:r>
              <a:rPr lang="en-US" sz="3600" i="1" dirty="0"/>
              <a:t>(So far…)</a:t>
            </a:r>
            <a:endParaRPr lang="en-US" i="1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F2FE7A0-2490-43BF-AC6B-F573F9550B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274" y="1201480"/>
            <a:ext cx="11176131" cy="5502532"/>
          </a:xfrm>
        </p:spPr>
        <p:txBody>
          <a:bodyPr vert="horz" lIns="91440" tIns="45720" rIns="91440" bIns="45720" numCol="2" rtlCol="0" anchor="t">
            <a:normAutofit fontScale="77500" lnSpcReduction="20000"/>
          </a:bodyPr>
          <a:lstStyle/>
          <a:p>
            <a:pPr marL="0" indent="0">
              <a:buNone/>
            </a:pPr>
            <a:r>
              <a:rPr lang="en-US" sz="2000" dirty="0"/>
              <a:t>Sept 22 </a:t>
            </a:r>
          </a:p>
          <a:p>
            <a:pPr lvl="1"/>
            <a:r>
              <a:rPr lang="en-US" sz="1600" dirty="0"/>
              <a:t>Kick-off meeting</a:t>
            </a:r>
          </a:p>
          <a:p>
            <a:pPr lvl="1"/>
            <a:r>
              <a:rPr lang="en-US" sz="1600" dirty="0"/>
              <a:t>Team Store Open</a:t>
            </a:r>
          </a:p>
          <a:p>
            <a:pPr marL="0" indent="0">
              <a:buNone/>
            </a:pPr>
            <a:r>
              <a:rPr lang="en-US" sz="2000" dirty="0"/>
              <a:t>Sept 30</a:t>
            </a:r>
            <a:r>
              <a:rPr lang="en-US" sz="2000" baseline="30000" dirty="0"/>
              <a:t>th</a:t>
            </a:r>
            <a:endParaRPr lang="en-US" sz="2000" dirty="0"/>
          </a:p>
          <a:p>
            <a:pPr lvl="1"/>
            <a:r>
              <a:rPr lang="en-US" sz="1600" dirty="0"/>
              <a:t>Team Store Closes</a:t>
            </a:r>
          </a:p>
          <a:p>
            <a:pPr marL="0" indent="0">
              <a:buNone/>
            </a:pPr>
            <a:r>
              <a:rPr lang="en-US" sz="2000" dirty="0"/>
              <a:t>Oct 1</a:t>
            </a:r>
            <a:r>
              <a:rPr lang="en-US" sz="2000" baseline="30000" dirty="0"/>
              <a:t>st</a:t>
            </a:r>
          </a:p>
          <a:p>
            <a:pPr lvl="1"/>
            <a:r>
              <a:rPr lang="en-US" sz="1600" dirty="0"/>
              <a:t>Preseason/captains practices sign up due</a:t>
            </a:r>
          </a:p>
          <a:p>
            <a:pPr lvl="1"/>
            <a:r>
              <a:rPr lang="en-US" sz="1600" dirty="0">
                <a:cs typeface="Calibri"/>
              </a:rPr>
              <a:t>Room Block Deadline for Timberlake Lodge in Grand Rapids</a:t>
            </a:r>
          </a:p>
          <a:p>
            <a:pPr marL="0" indent="0">
              <a:buNone/>
            </a:pPr>
            <a:r>
              <a:rPr lang="en-US" sz="2000" dirty="0"/>
              <a:t>Oct 2</a:t>
            </a:r>
            <a:r>
              <a:rPr lang="en-US" sz="2000" baseline="30000" dirty="0"/>
              <a:t>nd</a:t>
            </a:r>
            <a:endParaRPr lang="en-US" sz="2000" dirty="0"/>
          </a:p>
          <a:p>
            <a:pPr lvl="1"/>
            <a:r>
              <a:rPr lang="en-US" sz="1600" dirty="0"/>
              <a:t>Room block deadline for Country Inn &amp; Suites in Grand Rapids</a:t>
            </a:r>
          </a:p>
          <a:p>
            <a:pPr marL="0" indent="0">
              <a:buNone/>
            </a:pPr>
            <a:r>
              <a:rPr lang="en-US" sz="2000" dirty="0"/>
              <a:t>Oct 6</a:t>
            </a:r>
            <a:r>
              <a:rPr lang="en-US" sz="2000" baseline="30000" dirty="0"/>
              <a:t>th</a:t>
            </a:r>
          </a:p>
          <a:p>
            <a:pPr lvl="1"/>
            <a:r>
              <a:rPr lang="en-US" sz="1600" dirty="0"/>
              <a:t>Apparel fitting and Order Placement</a:t>
            </a:r>
          </a:p>
          <a:p>
            <a:pPr lvl="1"/>
            <a:r>
              <a:rPr lang="en-US" sz="1600" dirty="0"/>
              <a:t>Number selection &amp; 1st Captain’s Practice</a:t>
            </a:r>
            <a:endParaRPr lang="en-US" sz="1600" dirty="0">
              <a:cs typeface="Calibri"/>
            </a:endParaRPr>
          </a:p>
          <a:p>
            <a:pPr marL="0" indent="0">
              <a:buNone/>
            </a:pPr>
            <a:r>
              <a:rPr lang="en-US" sz="2000" dirty="0"/>
              <a:t>Oct 7</a:t>
            </a:r>
            <a:r>
              <a:rPr lang="en-US" sz="2000" baseline="30000" dirty="0"/>
              <a:t>th</a:t>
            </a:r>
            <a:r>
              <a:rPr lang="en-US" sz="2000" dirty="0"/>
              <a:t> </a:t>
            </a:r>
          </a:p>
          <a:p>
            <a:pPr lvl="1"/>
            <a:r>
              <a:rPr lang="en-US" sz="1600" dirty="0"/>
              <a:t>Registration opens for Schools fee payment w Sports Physical on File</a:t>
            </a:r>
          </a:p>
          <a:p>
            <a:pPr marL="0" indent="0">
              <a:buNone/>
            </a:pPr>
            <a:r>
              <a:rPr lang="en-US" sz="2000" dirty="0">
                <a:cs typeface="Calibri"/>
              </a:rPr>
              <a:t>Oct 8</a:t>
            </a:r>
            <a:r>
              <a:rPr lang="en-US" sz="2000" baseline="30000" dirty="0">
                <a:cs typeface="Calibri"/>
              </a:rPr>
              <a:t>th</a:t>
            </a:r>
          </a:p>
          <a:p>
            <a:pPr lvl="1"/>
            <a:r>
              <a:rPr lang="en-US" sz="1600" dirty="0">
                <a:cs typeface="Calibri"/>
              </a:rPr>
              <a:t>Mouth Guard Clinic 5pm (</a:t>
            </a:r>
            <a:r>
              <a:rPr lang="en-US" sz="1600" dirty="0">
                <a:cs typeface="Calibri"/>
                <a:hlinkClick r:id="rId3"/>
              </a:rPr>
              <a:t>Bring Form</a:t>
            </a:r>
            <a:r>
              <a:rPr lang="en-US" sz="1600" dirty="0">
                <a:cs typeface="Calibri"/>
              </a:rPr>
              <a:t>)</a:t>
            </a:r>
          </a:p>
          <a:p>
            <a:pPr marL="0" indent="0">
              <a:buNone/>
            </a:pPr>
            <a:r>
              <a:rPr lang="en-US" sz="2000" dirty="0"/>
              <a:t>Oct 15</a:t>
            </a:r>
            <a:r>
              <a:rPr lang="en-US" sz="2000" baseline="30000" dirty="0"/>
              <a:t>th</a:t>
            </a:r>
            <a:endParaRPr lang="en-US" sz="2000" dirty="0"/>
          </a:p>
          <a:p>
            <a:pPr lvl="1"/>
            <a:r>
              <a:rPr lang="en-US" sz="1600" dirty="0"/>
              <a:t>Deadline for Program Ads</a:t>
            </a:r>
          </a:p>
          <a:p>
            <a:pPr marL="0" indent="0">
              <a:buNone/>
            </a:pPr>
            <a:r>
              <a:rPr lang="en-US" sz="2000" dirty="0"/>
              <a:t>Oct 22</a:t>
            </a:r>
            <a:r>
              <a:rPr lang="en-US" sz="2000" baseline="30000" dirty="0"/>
              <a:t>nd</a:t>
            </a:r>
            <a:r>
              <a:rPr lang="en-US" sz="2000" dirty="0"/>
              <a:t> </a:t>
            </a:r>
          </a:p>
          <a:p>
            <a:pPr lvl="1"/>
            <a:r>
              <a:rPr lang="en-US" sz="1600" dirty="0"/>
              <a:t>Mandatory Coach intro meeting at ERHS</a:t>
            </a:r>
            <a:endParaRPr lang="en-US" sz="1600" dirty="0">
              <a:cs typeface="Calibri"/>
            </a:endParaRPr>
          </a:p>
          <a:p>
            <a:pPr marL="0" indent="0">
              <a:buNone/>
            </a:pPr>
            <a:r>
              <a:rPr lang="en-US" sz="2000" dirty="0">
                <a:cs typeface="Calibri"/>
              </a:rPr>
              <a:t>Oct 23</a:t>
            </a:r>
            <a:r>
              <a:rPr lang="en-US" sz="1400" baseline="30000" dirty="0">
                <a:cs typeface="Calibri"/>
              </a:rPr>
              <a:t>rd</a:t>
            </a:r>
            <a:endParaRPr lang="en-US" sz="2000" dirty="0">
              <a:cs typeface="Calibri"/>
            </a:endParaRPr>
          </a:p>
          <a:p>
            <a:pPr lvl="1"/>
            <a:r>
              <a:rPr lang="en-US" sz="1600" dirty="0">
                <a:cs typeface="Calibri"/>
              </a:rPr>
              <a:t>Last Day to Register and paly School fees w/ sports physical on file</a:t>
            </a:r>
            <a:endParaRPr lang="en-US" sz="1600" dirty="0"/>
          </a:p>
          <a:p>
            <a:pPr marL="0" indent="0">
              <a:buNone/>
            </a:pPr>
            <a:r>
              <a:rPr lang="en-US" sz="2000" dirty="0"/>
              <a:t>Oct 26</a:t>
            </a:r>
            <a:r>
              <a:rPr lang="en-US" sz="2000" baseline="30000" dirty="0"/>
              <a:t>th</a:t>
            </a:r>
            <a:endParaRPr lang="en-US" sz="2000" dirty="0"/>
          </a:p>
          <a:p>
            <a:pPr lvl="1"/>
            <a:r>
              <a:rPr lang="en-US" sz="1600" dirty="0"/>
              <a:t>Grocery Bagging @Jerry’s</a:t>
            </a:r>
          </a:p>
          <a:p>
            <a:pPr marL="0" indent="0">
              <a:buNone/>
            </a:pPr>
            <a:r>
              <a:rPr lang="en-US" sz="2000" dirty="0"/>
              <a:t>Oct 28-29</a:t>
            </a:r>
          </a:p>
          <a:p>
            <a:pPr lvl="1"/>
            <a:r>
              <a:rPr lang="en-US" sz="1600" dirty="0"/>
              <a:t>Tryouts</a:t>
            </a:r>
            <a:endParaRPr lang="en-US" sz="1600" dirty="0">
              <a:cs typeface="Calibri"/>
            </a:endParaRPr>
          </a:p>
          <a:p>
            <a:pPr marL="0" indent="0">
              <a:buNone/>
            </a:pPr>
            <a:r>
              <a:rPr lang="en-US" sz="2000" dirty="0"/>
              <a:t>Oct 30</a:t>
            </a:r>
            <a:r>
              <a:rPr lang="en-US" sz="2000" baseline="30000" dirty="0"/>
              <a:t>th</a:t>
            </a:r>
            <a:endParaRPr lang="en-US" sz="2000" dirty="0"/>
          </a:p>
          <a:p>
            <a:pPr lvl="1"/>
            <a:r>
              <a:rPr lang="en-US" sz="1600" dirty="0"/>
              <a:t>Practice Starts</a:t>
            </a:r>
          </a:p>
          <a:p>
            <a:pPr lvl="1"/>
            <a:r>
              <a:rPr lang="en-US" sz="1600" dirty="0"/>
              <a:t>GR Field Trip Form Deadline</a:t>
            </a:r>
            <a:endParaRPr lang="en-US" sz="800" dirty="0">
              <a:cs typeface="Calibri"/>
            </a:endParaRPr>
          </a:p>
          <a:p>
            <a:pPr marL="0" indent="0">
              <a:buNone/>
            </a:pPr>
            <a:r>
              <a:rPr lang="en-US" sz="2000" dirty="0"/>
              <a:t>Nov 1</a:t>
            </a:r>
            <a:r>
              <a:rPr lang="en-US" sz="2000" baseline="30000" dirty="0"/>
              <a:t>st</a:t>
            </a:r>
          </a:p>
          <a:p>
            <a:pPr lvl="1"/>
            <a:r>
              <a:rPr lang="en-US" sz="1600" dirty="0"/>
              <a:t>Grand Rapids bus trip</a:t>
            </a:r>
            <a:endParaRPr lang="en-US" sz="1600" dirty="0">
              <a:cs typeface="Calibri"/>
            </a:endParaRPr>
          </a:p>
          <a:p>
            <a:pPr marL="0" indent="0">
              <a:buNone/>
            </a:pPr>
            <a:r>
              <a:rPr lang="en-US" sz="2000" dirty="0"/>
              <a:t>Nov 10</a:t>
            </a:r>
            <a:r>
              <a:rPr lang="en-US" sz="2000" baseline="30000" dirty="0"/>
              <a:t>th</a:t>
            </a:r>
          </a:p>
          <a:p>
            <a:pPr lvl="1"/>
            <a:r>
              <a:rPr lang="en-US" sz="1600" dirty="0"/>
              <a:t>Pizza card sales event 3-5 pm</a:t>
            </a:r>
          </a:p>
          <a:p>
            <a:pPr lvl="1"/>
            <a:r>
              <a:rPr lang="en-US" sz="1600" dirty="0"/>
              <a:t>Parent potluck/dinner 5-7 pm</a:t>
            </a:r>
          </a:p>
          <a:p>
            <a:pPr marL="0" indent="0">
              <a:buNone/>
            </a:pPr>
            <a:r>
              <a:rPr lang="en-US" sz="2000" dirty="0"/>
              <a:t>Nov 16</a:t>
            </a:r>
            <a:r>
              <a:rPr lang="en-US" sz="2000" baseline="30000" dirty="0"/>
              <a:t>th</a:t>
            </a:r>
            <a:endParaRPr lang="en-US" sz="2000" dirty="0"/>
          </a:p>
          <a:p>
            <a:pPr lvl="1"/>
            <a:r>
              <a:rPr lang="en-US" sz="1600" dirty="0"/>
              <a:t>Youth Gopher Game Ridder Arena</a:t>
            </a:r>
          </a:p>
          <a:p>
            <a:pPr marL="0" indent="0">
              <a:buNone/>
            </a:pPr>
            <a:r>
              <a:rPr lang="en-US" sz="2000" dirty="0"/>
              <a:t>Dec 7</a:t>
            </a:r>
            <a:r>
              <a:rPr lang="en-US" sz="2000" baseline="30000" dirty="0"/>
              <a:t>th</a:t>
            </a:r>
            <a:endParaRPr lang="en-US" sz="2000" dirty="0"/>
          </a:p>
          <a:p>
            <a:pPr lvl="1"/>
            <a:r>
              <a:rPr lang="en-US" sz="1600" dirty="0"/>
              <a:t>Pancake Breakfast @ Applebee’s</a:t>
            </a:r>
          </a:p>
          <a:p>
            <a:pPr marL="0" indent="0">
              <a:buNone/>
            </a:pPr>
            <a:r>
              <a:rPr lang="en-US" sz="2000" dirty="0"/>
              <a:t>Dec 23</a:t>
            </a:r>
            <a:r>
              <a:rPr lang="en-US" sz="2000" baseline="30000" dirty="0"/>
              <a:t>rd</a:t>
            </a:r>
            <a:endParaRPr lang="en-US" sz="2000" dirty="0"/>
          </a:p>
          <a:p>
            <a:pPr lvl="1"/>
            <a:r>
              <a:rPr lang="en-US" sz="1600" dirty="0"/>
              <a:t>Grocery Bagging @ Kowalski’s</a:t>
            </a:r>
          </a:p>
          <a:p>
            <a:pPr marL="0" indent="0">
              <a:buNone/>
            </a:pPr>
            <a:r>
              <a:rPr lang="en-US" sz="2000" dirty="0"/>
              <a:t>Jan 4</a:t>
            </a:r>
            <a:r>
              <a:rPr lang="en-US" sz="2000" baseline="30000" dirty="0"/>
              <a:t>th</a:t>
            </a:r>
            <a:endParaRPr lang="en-US" sz="2000" dirty="0"/>
          </a:p>
          <a:p>
            <a:pPr lvl="1"/>
            <a:r>
              <a:rPr lang="en-US" sz="1600" dirty="0"/>
              <a:t>Team Breakfast @ the Flynn Residence</a:t>
            </a: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E8230BB3-AE08-4A6E-8420-1EE1F848E60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9260611" y="195955"/>
            <a:ext cx="1278259" cy="958694"/>
          </a:xfrm>
          <a:prstGeom prst="rect">
            <a:avLst/>
          </a:prstGeom>
          <a:effectLst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0C3D723-C6EA-49A0-98D6-148A83D477F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44215" y="200819"/>
            <a:ext cx="1317560" cy="92313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41C0FB4-AF81-418C-8A1B-39655319ACFC}"/>
              </a:ext>
            </a:extLst>
          </p:cNvPr>
          <p:cNvSpPr txBox="1"/>
          <p:nvPr/>
        </p:nvSpPr>
        <p:spPr>
          <a:xfrm>
            <a:off x="6096000" y="6121650"/>
            <a:ext cx="5756405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1600" b="1" i="1" dirty="0">
                <a:solidFill>
                  <a:srgbClr val="C00000"/>
                </a:solidFill>
              </a:rPr>
              <a:t>*Please keep an eye on the team calendar – many items to be added or changed as the season rolls out.</a:t>
            </a:r>
          </a:p>
        </p:txBody>
      </p:sp>
    </p:spTree>
    <p:extLst>
      <p:ext uri="{BB962C8B-B14F-4D97-AF65-F5344CB8AC3E}">
        <p14:creationId xmlns:p14="http://schemas.microsoft.com/office/powerpoint/2010/main" val="21961160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9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rgbClr val="7E6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>
            <a:solidFill>
              <a:srgbClr val="987B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31AFD268-DA46-4D0E-A91F-4B352CD201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4442" y="2891682"/>
            <a:ext cx="1462088" cy="1074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BE3EC27-61BE-4E40-9204-204265D313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6691" y="1700725"/>
            <a:ext cx="8221206" cy="2010569"/>
          </a:xfrm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CA" sz="11500" b="1">
                <a:ln>
                  <a:solidFill>
                    <a:schemeClr val="tx1"/>
                  </a:solidFill>
                </a:ln>
                <a:solidFill>
                  <a:srgbClr val="CBB778"/>
                </a:solidFill>
              </a:rPr>
              <a:t>Thank You!</a:t>
            </a:r>
          </a:p>
          <a:p>
            <a:pPr algn="ctr"/>
            <a:endParaRPr lang="en-CA" sz="2000" b="1">
              <a:ln/>
              <a:solidFill>
                <a:schemeClr val="accent3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EE2FE6-15AA-44C9-A4AF-256BB33A115E}"/>
              </a:ext>
            </a:extLst>
          </p:cNvPr>
          <p:cNvSpPr txBox="1"/>
          <p:nvPr/>
        </p:nvSpPr>
        <p:spPr>
          <a:xfrm>
            <a:off x="565541" y="4055738"/>
            <a:ext cx="83869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600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We’re all looking forward to a great season!</a:t>
            </a:r>
          </a:p>
        </p:txBody>
      </p:sp>
    </p:spTree>
    <p:extLst>
      <p:ext uri="{BB962C8B-B14F-4D97-AF65-F5344CB8AC3E}">
        <p14:creationId xmlns:p14="http://schemas.microsoft.com/office/powerpoint/2010/main" val="3529148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B128A-2543-4A33-B009-1C44AACB94B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06375"/>
            <a:ext cx="84709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2019-20 Welcome &amp; Introductions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2E9826-6A8C-4397-B296-15EBB1776DEF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5776807" y="1661425"/>
            <a:ext cx="5624618" cy="445598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b="1" u="sng"/>
              <a:t>Board Introductions</a:t>
            </a:r>
            <a:endParaRPr lang="en-US" sz="2400" b="1" u="sng"/>
          </a:p>
          <a:p>
            <a:pPr lvl="1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/>
              <a:t>Dawn Beaubien - President</a:t>
            </a:r>
            <a:endParaRPr lang="en-US" sz="2000">
              <a:cs typeface="Calibri"/>
            </a:endParaRPr>
          </a:p>
          <a:p>
            <a:pPr lvl="1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/>
              <a:t>Dixie &amp; TJ Scribner – Vice President</a:t>
            </a:r>
            <a:endParaRPr lang="en-US" sz="2000">
              <a:cs typeface="Calibri"/>
            </a:endParaRPr>
          </a:p>
          <a:p>
            <a:pPr lvl="1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/>
              <a:t>Chrissy Barry - Finance</a:t>
            </a:r>
            <a:endParaRPr lang="en-US" sz="2000">
              <a:cs typeface="Calibri"/>
            </a:endParaRPr>
          </a:p>
          <a:p>
            <a:pPr lvl="1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/>
              <a:t>Chris &amp; Dawn Radecki – IT/Communications</a:t>
            </a:r>
            <a:endParaRPr lang="en-US" sz="2000">
              <a:cs typeface="Calibri"/>
            </a:endParaRPr>
          </a:p>
          <a:p>
            <a:pPr lvl="1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/>
              <a:t>Jeanne </a:t>
            </a:r>
            <a:r>
              <a:rPr lang="en-US" sz="2000" err="1"/>
              <a:t>Bierwerth</a:t>
            </a:r>
            <a:r>
              <a:rPr lang="en-US" sz="2000"/>
              <a:t> – Secretary</a:t>
            </a:r>
            <a:endParaRPr lang="en-US" sz="2000">
              <a:cs typeface="Calibri"/>
            </a:endParaRPr>
          </a:p>
          <a:p>
            <a:pPr lvl="1">
              <a:lnSpc>
                <a:spcPct val="150000"/>
              </a:lnSpc>
            </a:pPr>
            <a:r>
              <a:rPr lang="en-US" sz="2000">
                <a:cs typeface="Calibri"/>
              </a:rPr>
              <a:t>Erin </a:t>
            </a:r>
            <a:r>
              <a:rPr lang="en-US" sz="2000" err="1">
                <a:cs typeface="Calibri"/>
              </a:rPr>
              <a:t>Peterfeso</a:t>
            </a:r>
            <a:r>
              <a:rPr lang="en-US" sz="2000">
                <a:cs typeface="Calibri"/>
              </a:rPr>
              <a:t> - Fundraising</a:t>
            </a:r>
            <a:endParaRPr lang="en-US" sz="2000"/>
          </a:p>
          <a:p>
            <a:pPr lvl="1">
              <a:lnSpc>
                <a:spcPct val="150000"/>
              </a:lnSpc>
            </a:pPr>
            <a:r>
              <a:rPr lang="en-US" sz="2000"/>
              <a:t>Kara </a:t>
            </a:r>
            <a:r>
              <a:rPr lang="en-US" sz="2000" err="1"/>
              <a:t>Spolidoro</a:t>
            </a:r>
            <a:r>
              <a:rPr lang="en-US" sz="2000"/>
              <a:t> - -Volunteer Coordinator</a:t>
            </a:r>
            <a:endParaRPr lang="en-US" sz="2200" err="1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FB08CA5B-1F0B-4BAD-85A3-909A0659D302}"/>
              </a:ext>
            </a:extLst>
          </p:cNvPr>
          <p:cNvSpPr txBox="1">
            <a:spLocks/>
          </p:cNvSpPr>
          <p:nvPr/>
        </p:nvSpPr>
        <p:spPr>
          <a:xfrm>
            <a:off x="429791" y="1438514"/>
            <a:ext cx="4724400" cy="46732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u="sng"/>
              <a:t>Agenda</a:t>
            </a:r>
          </a:p>
          <a:p>
            <a:pPr marL="685800" lvl="1" indent="-457200">
              <a:buAutoNum type="arabicPeriod"/>
            </a:pPr>
            <a:r>
              <a:rPr lang="en-US" sz="2400"/>
              <a:t>Introductions</a:t>
            </a:r>
          </a:p>
          <a:p>
            <a:pPr marL="685800" lvl="1" indent="-457200">
              <a:buAutoNum type="arabicPeriod"/>
            </a:pPr>
            <a:r>
              <a:rPr lang="en-US" sz="2400"/>
              <a:t>Season Kick off commentary</a:t>
            </a:r>
          </a:p>
          <a:p>
            <a:pPr marL="1143000" lvl="2" indent="-457200">
              <a:buAutoNum type="arabicPeriod"/>
            </a:pPr>
            <a:r>
              <a:rPr lang="en-US" sz="2400"/>
              <a:t>Finance</a:t>
            </a:r>
          </a:p>
          <a:p>
            <a:pPr marL="1143000" lvl="2" indent="-457200">
              <a:buAutoNum type="arabicPeriod"/>
            </a:pPr>
            <a:r>
              <a:rPr lang="en-US" sz="2400"/>
              <a:t>Fundraising</a:t>
            </a:r>
          </a:p>
          <a:p>
            <a:pPr marL="1143000" lvl="2" indent="-457200">
              <a:buAutoNum type="arabicPeriod"/>
            </a:pPr>
            <a:r>
              <a:rPr lang="en-US" sz="2400"/>
              <a:t>Communications</a:t>
            </a:r>
          </a:p>
          <a:p>
            <a:pPr marL="1143000" lvl="2" indent="-457200">
              <a:buAutoNum type="arabicPeriod"/>
            </a:pPr>
            <a:r>
              <a:rPr lang="en-US" sz="2400"/>
              <a:t>Apparel </a:t>
            </a:r>
          </a:p>
          <a:p>
            <a:pPr marL="1143000" lvl="2" indent="-457200">
              <a:buAutoNum type="arabicPeriod"/>
            </a:pPr>
            <a:r>
              <a:rPr lang="en-US" sz="2400"/>
              <a:t>Team Events &amp; Dinners</a:t>
            </a:r>
          </a:p>
          <a:p>
            <a:pPr marL="1143000" lvl="2" indent="-457200">
              <a:buAutoNum type="arabicPeriod"/>
            </a:pPr>
            <a:r>
              <a:rPr lang="en-US" sz="2400"/>
              <a:t>Volunteering </a:t>
            </a:r>
          </a:p>
          <a:p>
            <a:pPr marL="1143000" lvl="2" indent="-457200">
              <a:buAutoNum type="arabicPeriod"/>
            </a:pPr>
            <a:r>
              <a:rPr lang="en-US" sz="2400"/>
              <a:t>Key dates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3111466-C721-4641-B039-3237505820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4215" y="200819"/>
            <a:ext cx="1317560" cy="92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684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D7E1E-79B8-40D0-AED6-CADF35FB1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669" y="153988"/>
            <a:ext cx="10515600" cy="1325563"/>
          </a:xfrm>
        </p:spPr>
        <p:txBody>
          <a:bodyPr/>
          <a:lstStyle/>
          <a:p>
            <a:r>
              <a:rPr lang="en-US" b="1"/>
              <a:t>Finance Update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DDF0F297-8205-455B-B314-14D94AA1E75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4800166"/>
              </p:ext>
            </p:extLst>
          </p:nvPr>
        </p:nvGraphicFramePr>
        <p:xfrm>
          <a:off x="838200" y="1347537"/>
          <a:ext cx="10499785" cy="33985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3029">
                  <a:extLst>
                    <a:ext uri="{9D8B030D-6E8A-4147-A177-3AD203B41FA5}">
                      <a16:colId xmlns:a16="http://schemas.microsoft.com/office/drawing/2014/main" val="1235314626"/>
                    </a:ext>
                  </a:extLst>
                </a:gridCol>
                <a:gridCol w="2079057">
                  <a:extLst>
                    <a:ext uri="{9D8B030D-6E8A-4147-A177-3AD203B41FA5}">
                      <a16:colId xmlns:a16="http://schemas.microsoft.com/office/drawing/2014/main" val="3540447425"/>
                    </a:ext>
                  </a:extLst>
                </a:gridCol>
                <a:gridCol w="1995865">
                  <a:extLst>
                    <a:ext uri="{9D8B030D-6E8A-4147-A177-3AD203B41FA5}">
                      <a16:colId xmlns:a16="http://schemas.microsoft.com/office/drawing/2014/main" val="3507446281"/>
                    </a:ext>
                  </a:extLst>
                </a:gridCol>
                <a:gridCol w="3441834">
                  <a:extLst>
                    <a:ext uri="{9D8B030D-6E8A-4147-A177-3AD203B41FA5}">
                      <a16:colId xmlns:a16="http://schemas.microsoft.com/office/drawing/2014/main" val="3091731132"/>
                    </a:ext>
                  </a:extLst>
                </a:gridCol>
              </a:tblGrid>
              <a:tr h="265075">
                <a:tc>
                  <a:txBody>
                    <a:bodyPr/>
                    <a:lstStyle/>
                    <a:p>
                      <a:r>
                        <a:rPr lang="en-US"/>
                        <a:t>PER PLAYER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2018-19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2019-20 (BUDGET)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COMMENTS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84023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Expenses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(855)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(800)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Reduce costs in a few areas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77263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Summit:  Powerhouse off-ice training 35-45 hours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(95)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Added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2368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Team Warmups: Sweatshirt, joggers, Jacket, T-shirt, etc.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(200)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Added </a:t>
                      </a:r>
                    </a:p>
                    <a:p>
                      <a:pPr lvl="0">
                        <a:buNone/>
                      </a:pP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629235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Pancake Breakfast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(100)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(100)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98582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TOTAL: Booster 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(955)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(1,195)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40227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LESS: Booster fee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(550)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(750)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PAYMENT DUE: </a:t>
                      </a:r>
                    </a:p>
                    <a:p>
                      <a:r>
                        <a:rPr lang="en-US"/>
                        <a:t>November 10 parent party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8281593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FD4CA19E-E59A-4BCC-8FBB-84559D1B48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9585196"/>
              </p:ext>
            </p:extLst>
          </p:nvPr>
        </p:nvGraphicFramePr>
        <p:xfrm>
          <a:off x="788266" y="4977993"/>
          <a:ext cx="10515600" cy="1376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98844">
                  <a:extLst>
                    <a:ext uri="{9D8B030D-6E8A-4147-A177-3AD203B41FA5}">
                      <a16:colId xmlns:a16="http://schemas.microsoft.com/office/drawing/2014/main" val="1597560331"/>
                    </a:ext>
                  </a:extLst>
                </a:gridCol>
                <a:gridCol w="2088683">
                  <a:extLst>
                    <a:ext uri="{9D8B030D-6E8A-4147-A177-3AD203B41FA5}">
                      <a16:colId xmlns:a16="http://schemas.microsoft.com/office/drawing/2014/main" val="504121358"/>
                    </a:ext>
                  </a:extLst>
                </a:gridCol>
                <a:gridCol w="1995865">
                  <a:extLst>
                    <a:ext uri="{9D8B030D-6E8A-4147-A177-3AD203B41FA5}">
                      <a16:colId xmlns:a16="http://schemas.microsoft.com/office/drawing/2014/main" val="777707847"/>
                    </a:ext>
                  </a:extLst>
                </a:gridCol>
                <a:gridCol w="3432208">
                  <a:extLst>
                    <a:ext uri="{9D8B030D-6E8A-4147-A177-3AD203B41FA5}">
                      <a16:colId xmlns:a16="http://schemas.microsoft.com/office/drawing/2014/main" val="3105964573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r>
                        <a:rPr lang="en-US"/>
                        <a:t>PER PLAYER (OTHER): 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14765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Warmups: pants, shirt, sweatshirt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(150)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Included in Booster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Warm up apparel was paid separately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6129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/>
                        <a:t>Total Parent fees: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(700)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(750)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$50 or 7% increase from prior </a:t>
                      </a:r>
                      <a:r>
                        <a:rPr lang="en-US" b="1" err="1"/>
                        <a:t>yr</a:t>
                      </a:r>
                      <a:endParaRPr lang="en-US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412425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3E075A27-C768-4F73-BA48-21C0C87161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4215" y="200819"/>
            <a:ext cx="1317560" cy="92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1892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E5B0F62-D2FC-4481-8A27-C33F3B968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669" y="151839"/>
            <a:ext cx="10515600" cy="1325563"/>
          </a:xfrm>
        </p:spPr>
        <p:txBody>
          <a:bodyPr/>
          <a:lstStyle/>
          <a:p>
            <a:r>
              <a:rPr lang="en-US" b="1"/>
              <a:t>Fundraising 2019-2020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16C70C2B-BB27-445C-95BD-4A9C5303A88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0100345"/>
              </p:ext>
            </p:extLst>
          </p:nvPr>
        </p:nvGraphicFramePr>
        <p:xfrm>
          <a:off x="297352" y="2103681"/>
          <a:ext cx="11597290" cy="50292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702426">
                  <a:extLst>
                    <a:ext uri="{9D8B030D-6E8A-4147-A177-3AD203B41FA5}">
                      <a16:colId xmlns:a16="http://schemas.microsoft.com/office/drawing/2014/main" val="638766605"/>
                    </a:ext>
                  </a:extLst>
                </a:gridCol>
                <a:gridCol w="1830181">
                  <a:extLst>
                    <a:ext uri="{9D8B030D-6E8A-4147-A177-3AD203B41FA5}">
                      <a16:colId xmlns:a16="http://schemas.microsoft.com/office/drawing/2014/main" val="1989506277"/>
                    </a:ext>
                  </a:extLst>
                </a:gridCol>
                <a:gridCol w="2131218">
                  <a:extLst>
                    <a:ext uri="{9D8B030D-6E8A-4147-A177-3AD203B41FA5}">
                      <a16:colId xmlns:a16="http://schemas.microsoft.com/office/drawing/2014/main" val="2988900860"/>
                    </a:ext>
                  </a:extLst>
                </a:gridCol>
                <a:gridCol w="2871401">
                  <a:extLst>
                    <a:ext uri="{9D8B030D-6E8A-4147-A177-3AD203B41FA5}">
                      <a16:colId xmlns:a16="http://schemas.microsoft.com/office/drawing/2014/main" val="3698113483"/>
                    </a:ext>
                  </a:extLst>
                </a:gridCol>
                <a:gridCol w="2062064">
                  <a:extLst>
                    <a:ext uri="{9D8B030D-6E8A-4147-A177-3AD203B41FA5}">
                      <a16:colId xmlns:a16="http://schemas.microsoft.com/office/drawing/2014/main" val="81495963"/>
                    </a:ext>
                  </a:extLst>
                </a:gridCol>
              </a:tblGrid>
              <a:tr h="28945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WHO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TARGET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TIMING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PROFIT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179959"/>
                  </a:ext>
                </a:extLst>
              </a:tr>
              <a:tr h="458297">
                <a:tc>
                  <a:txBody>
                    <a:bodyPr/>
                    <a:lstStyle/>
                    <a:p>
                      <a:r>
                        <a:rPr lang="en-US" dirty="0"/>
                        <a:t>Program Sponsorship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Parents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 per family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ASAP thru Oct 15th</a:t>
                      </a:r>
                    </a:p>
                    <a:p>
                      <a:r>
                        <a:rPr lang="en-US" sz="1400" dirty="0"/>
                        <a:t>Contact: Erin </a:t>
                      </a:r>
                      <a:r>
                        <a:rPr lang="en-US" sz="1400" dirty="0" err="1"/>
                        <a:t>Peterfeso</a:t>
                      </a:r>
                      <a:r>
                        <a:rPr lang="en-US" sz="1400" dirty="0"/>
                        <a:t> erin.peterfeso@outlook.com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Target: $8000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5908638"/>
                  </a:ext>
                </a:extLst>
              </a:tr>
              <a:tr h="675385">
                <a:tc>
                  <a:txBody>
                    <a:bodyPr/>
                    <a:lstStyle/>
                    <a:p>
                      <a:r>
                        <a:rPr lang="en-US" dirty="0"/>
                        <a:t>Papa Murphy’s Pizza Card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Players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10/player</a:t>
                      </a:r>
                    </a:p>
                    <a:p>
                      <a:r>
                        <a:rPr lang="en-US" sz="1400" dirty="0"/>
                        <a:t>*Each player is responsible for 10</a:t>
                      </a:r>
                    </a:p>
                    <a:p>
                      <a:pPr lvl="0">
                        <a:buNone/>
                      </a:pPr>
                      <a:r>
                        <a:rPr lang="en-US" sz="1400" dirty="0"/>
                        <a:t>*You may sell more than 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/>
                        <a:t>Sunday, Nov 10</a:t>
                      </a:r>
                      <a:r>
                        <a:rPr lang="en-US" sz="1800" b="0" i="0" u="none" strike="noStrike" baseline="30000" noProof="0" dirty="0">
                          <a:latin typeface="Calibri"/>
                        </a:rPr>
                        <a:t>th</a:t>
                      </a:r>
                      <a:r>
                        <a:rPr lang="en-US" dirty="0"/>
                        <a:t> 3-5 pm</a:t>
                      </a:r>
                    </a:p>
                    <a:p>
                      <a:pPr lvl="0">
                        <a:buNone/>
                      </a:pPr>
                      <a:r>
                        <a:rPr lang="en-US" baseline="30000" dirty="0"/>
                        <a:t>*Meeting at Stonemill Farms,</a:t>
                      </a:r>
                      <a:endParaRPr lang="en-US" dirty="0"/>
                    </a:p>
                    <a:p>
                      <a:pPr lvl="0">
                        <a:buNone/>
                      </a:pPr>
                      <a:r>
                        <a:rPr lang="en-US" baseline="30000" dirty="0"/>
                        <a:t>*We need parent volunteer drivers, for groups of 4 girls.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350 x $15 =$5250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6437665"/>
                  </a:ext>
                </a:extLst>
              </a:tr>
              <a:tr h="627143">
                <a:tc>
                  <a:txBody>
                    <a:bodyPr/>
                    <a:lstStyle/>
                    <a:p>
                      <a:r>
                        <a:rPr lang="en-US" dirty="0"/>
                        <a:t>Pancake Breakfast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Parents &amp; Players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 per player – value 10 </a:t>
                      </a:r>
                      <a:r>
                        <a:rPr lang="en-US" sz="1400" dirty="0"/>
                        <a:t>included in player fees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/>
                        <a:t>Dec 7</a:t>
                      </a:r>
                      <a:r>
                        <a:rPr lang="en-US" baseline="30000" dirty="0"/>
                        <a:t>th</a:t>
                      </a:r>
                      <a:r>
                        <a:rPr lang="en-US" dirty="0"/>
                        <a:t> (</a:t>
                      </a:r>
                      <a:r>
                        <a:rPr lang="en-US" sz="1400" dirty="0"/>
                        <a:t>8-10 am)</a:t>
                      </a:r>
                      <a:endParaRPr lang="en-US" dirty="0"/>
                    </a:p>
                    <a:p>
                      <a:pPr lvl="0">
                        <a:buNone/>
                      </a:pPr>
                      <a:r>
                        <a:rPr lang="en-US" sz="1400" dirty="0"/>
                        <a:t>Tickets given out at practice 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$3200.00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7569299"/>
                  </a:ext>
                </a:extLst>
              </a:tr>
              <a:tr h="795990">
                <a:tc>
                  <a:txBody>
                    <a:bodyPr/>
                    <a:lstStyle/>
                    <a:p>
                      <a:r>
                        <a:rPr lang="en-US" dirty="0"/>
                        <a:t>Bagging Groceries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Players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 players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Dates:  </a:t>
                      </a:r>
                    </a:p>
                    <a:p>
                      <a:r>
                        <a:rPr lang="en-US" sz="1400" dirty="0"/>
                        <a:t>1)Jerry's 10/26 Shifts from 9-3</a:t>
                      </a:r>
                    </a:p>
                    <a:p>
                      <a:r>
                        <a:rPr lang="en-US" sz="1400" dirty="0"/>
                        <a:t>2)Kowalski's 12/23 Shifts from 10-4</a:t>
                      </a:r>
                    </a:p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$1000.00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7819712"/>
                  </a:ext>
                </a:extLst>
              </a:tr>
              <a:tr h="506539">
                <a:tc>
                  <a:txBody>
                    <a:bodyPr/>
                    <a:lstStyle/>
                    <a:p>
                      <a:r>
                        <a:rPr lang="en-US" dirty="0"/>
                        <a:t>Concession Stand – Soccer &amp; Volleyball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Parents &amp; Players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 Parent Volunteer</a:t>
                      </a:r>
                    </a:p>
                    <a:p>
                      <a:pPr lvl="0">
                        <a:buNone/>
                      </a:pPr>
                      <a:r>
                        <a:rPr lang="en-US" dirty="0"/>
                        <a:t>3 Player Volunteers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October 10th: Volley Ball </a:t>
                      </a:r>
                    </a:p>
                    <a:p>
                      <a:pPr lvl="0">
                        <a:buNone/>
                      </a:pPr>
                      <a:r>
                        <a:rPr lang="en-US" dirty="0"/>
                        <a:t>6:30 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$250/event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4353782"/>
                  </a:ext>
                </a:extLst>
              </a:tr>
              <a:tr h="2894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0957004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FF3669D-54AC-48C4-A664-5735FE1028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9274877"/>
              </p:ext>
            </p:extLst>
          </p:nvPr>
        </p:nvGraphicFramePr>
        <p:xfrm>
          <a:off x="5679881" y="200819"/>
          <a:ext cx="4610765" cy="1558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6740">
                  <a:extLst>
                    <a:ext uri="{9D8B030D-6E8A-4147-A177-3AD203B41FA5}">
                      <a16:colId xmlns:a16="http://schemas.microsoft.com/office/drawing/2014/main" val="1602249113"/>
                    </a:ext>
                  </a:extLst>
                </a:gridCol>
                <a:gridCol w="1144025">
                  <a:extLst>
                    <a:ext uri="{9D8B030D-6E8A-4147-A177-3AD203B41FA5}">
                      <a16:colId xmlns:a16="http://schemas.microsoft.com/office/drawing/2014/main" val="4074146280"/>
                    </a:ext>
                  </a:extLst>
                </a:gridCol>
              </a:tblGrid>
              <a:tr h="354563">
                <a:tc>
                  <a:txBody>
                    <a:bodyPr/>
                    <a:lstStyle/>
                    <a:p>
                      <a:r>
                        <a:rPr lang="en-US"/>
                        <a:t>Per Player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2019-20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239140"/>
                  </a:ext>
                </a:extLst>
              </a:tr>
              <a:tr h="354563">
                <a:tc>
                  <a:txBody>
                    <a:bodyPr/>
                    <a:lstStyle/>
                    <a:p>
                      <a:r>
                        <a:rPr lang="en-US"/>
                        <a:t>Revenue: Booster Fee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750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9792070"/>
                  </a:ext>
                </a:extLst>
              </a:tr>
              <a:tr h="354563">
                <a:tc>
                  <a:txBody>
                    <a:bodyPr/>
                    <a:lstStyle/>
                    <a:p>
                      <a:r>
                        <a:rPr lang="en-US"/>
                        <a:t>Booster Expenses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1,195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6515290"/>
                  </a:ext>
                </a:extLst>
              </a:tr>
              <a:tr h="461056">
                <a:tc>
                  <a:txBody>
                    <a:bodyPr/>
                    <a:lstStyle/>
                    <a:p>
                      <a:r>
                        <a:rPr lang="en-US"/>
                        <a:t>ADD’L FUNDRAISING REQUIRED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FF0000"/>
                          </a:solidFill>
                        </a:rPr>
                        <a:t>(445)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1286549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C96093A3-BE1E-4E43-9A4C-4C5E2684FC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4215" y="200819"/>
            <a:ext cx="1317560" cy="92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745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B17F8CC5-8E61-4AE8-9826-9D56037F09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7974" y="1916225"/>
            <a:ext cx="6546202" cy="1723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>
                <a:ln>
                  <a:noFill/>
                </a:ln>
                <a:solidFill>
                  <a:srgbClr val="3B3838"/>
                </a:solidFill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in Woodbury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800" b="1" i="0" u="none" strike="noStrike" cap="none" normalizeH="0" baseline="0">
              <a:ln>
                <a:noFill/>
              </a:ln>
              <a:solidFill>
                <a:srgbClr val="3B3838"/>
              </a:solidFill>
              <a:effectLst/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>
                <a:ln>
                  <a:noFill/>
                </a:ln>
                <a:solidFill>
                  <a:srgbClr val="3B3838"/>
                </a:solidFill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Saturday Dec 7</a:t>
            </a:r>
            <a:r>
              <a:rPr kumimoji="0" lang="en-US" altLang="en-US" sz="2800" b="1" i="0" u="none" strike="noStrike" cap="none" normalizeH="0" baseline="30000">
                <a:ln>
                  <a:noFill/>
                </a:ln>
                <a:solidFill>
                  <a:srgbClr val="3B3838"/>
                </a:solidFill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kumimoji="0" lang="en-US" altLang="en-US" sz="2800" b="1" i="0" u="none" strike="noStrike" cap="none" normalizeH="0" baseline="0">
                <a:ln>
                  <a:noFill/>
                </a:ln>
                <a:solidFill>
                  <a:srgbClr val="3B3838"/>
                </a:solidFill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from 8-10am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8A0F40FC-1359-4632-A73D-477DB6F598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1825" y="3995738"/>
            <a:ext cx="1282065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CF39130-108E-4E8B-83EB-58C75BF1D3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4215" y="200819"/>
            <a:ext cx="1317560" cy="923131"/>
          </a:xfrm>
          <a:prstGeom prst="rect">
            <a:avLst/>
          </a:prstGeom>
        </p:spPr>
      </p:pic>
      <p:sp>
        <p:nvSpPr>
          <p:cNvPr id="13" name="Title 4">
            <a:extLst>
              <a:ext uri="{FF2B5EF4-FFF2-40B4-BE49-F238E27FC236}">
                <a16:creationId xmlns:a16="http://schemas.microsoft.com/office/drawing/2014/main" id="{A91D71B8-361D-4E90-9E00-67171190D5B8}"/>
              </a:ext>
            </a:extLst>
          </p:cNvPr>
          <p:cNvSpPr txBox="1">
            <a:spLocks/>
          </p:cNvSpPr>
          <p:nvPr/>
        </p:nvSpPr>
        <p:spPr>
          <a:xfrm>
            <a:off x="177669" y="151839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/>
              <a:t>Fundraising: Pancake Breakfast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39C3BE7-E299-4FA5-8CB0-5354D6FCB0B3}"/>
              </a:ext>
            </a:extLst>
          </p:cNvPr>
          <p:cNvSpPr txBox="1">
            <a:spLocks/>
          </p:cNvSpPr>
          <p:nvPr/>
        </p:nvSpPr>
        <p:spPr>
          <a:xfrm>
            <a:off x="454471" y="1560261"/>
            <a:ext cx="4292165" cy="297338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600" b="1">
                <a:solidFill>
                  <a:srgbClr val="FFFFFF"/>
                </a:solidFill>
              </a:rPr>
              <a:t>Pancake Breakfast</a:t>
            </a:r>
            <a:br>
              <a:rPr lang="en-US" sz="2600">
                <a:solidFill>
                  <a:srgbClr val="FFFFFF"/>
                </a:solidFill>
              </a:rPr>
            </a:br>
            <a:endParaRPr lang="en-US" sz="2600">
              <a:solidFill>
                <a:srgbClr val="FFFFFF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010EE12-158A-46A9-852B-1FEA89E1C5A3}"/>
              </a:ext>
            </a:extLst>
          </p:cNvPr>
          <p:cNvSpPr/>
          <p:nvPr/>
        </p:nvSpPr>
        <p:spPr>
          <a:xfrm>
            <a:off x="1538515" y="3357563"/>
            <a:ext cx="2124075" cy="638175"/>
          </a:xfrm>
          <a:prstGeom prst="rect">
            <a:avLst/>
          </a:prstGeom>
          <a:solidFill>
            <a:srgbClr val="CBB778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BB778"/>
              </a:solidFill>
              <a:latin typeface="3M Circular TT Bold" panose="020B0804020101010102" pitchFamily="34" charset="0"/>
              <a:cs typeface="3M Circular TT Bold" panose="020B0804020101010102" pitchFamily="34" charset="0"/>
            </a:endParaRPr>
          </a:p>
          <a:p>
            <a:pPr algn="ctr"/>
            <a:r>
              <a: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3M Circular TT Bold"/>
                <a:cs typeface="3M Circular TT Bold" panose="020B0804020101010102" pitchFamily="34" charset="0"/>
              </a:rPr>
              <a:t>Target:$3200</a:t>
            </a:r>
            <a:endParaRPr lang="en-U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3M Circular TT Bold" panose="020B0804020101010102" pitchFamily="34" charset="0"/>
              <a:cs typeface="3M Circular TT Bold" panose="020B0804020101010102" pitchFamily="34" charset="0"/>
            </a:endParaRPr>
          </a:p>
          <a:p>
            <a:pPr algn="ctr"/>
            <a:endParaRPr lang="en-US">
              <a:latin typeface="3M Circular TT Bold" panose="020B0804020101010102" pitchFamily="34" charset="0"/>
              <a:cs typeface="3M Circular TT Bold" panose="020B0804020101010102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937552B-3845-49A8-8898-104883F3A55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543676" y="3527846"/>
            <a:ext cx="5236626" cy="287392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F0718B1-9039-4414-81E3-6DC862B456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1293" y="1338237"/>
            <a:ext cx="2482163" cy="123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6623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D7E1E-79B8-40D0-AED6-CADF35FB1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669" y="187989"/>
            <a:ext cx="10515600" cy="1325563"/>
          </a:xfrm>
        </p:spPr>
        <p:txBody>
          <a:bodyPr/>
          <a:lstStyle/>
          <a:p>
            <a:r>
              <a:rPr lang="en-US" b="1"/>
              <a:t>Communications Update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F2FE7A0-2490-43BF-AC6B-F573F9550B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875" y="1411298"/>
            <a:ext cx="10515600" cy="5446702"/>
          </a:xfrm>
        </p:spPr>
        <p:txBody>
          <a:bodyPr>
            <a:normAutofit/>
          </a:bodyPr>
          <a:lstStyle/>
          <a:p>
            <a:r>
              <a:rPr lang="en-US"/>
              <a:t>Website - </a:t>
            </a:r>
            <a:r>
              <a:rPr lang="en-CA">
                <a:hlinkClick r:id="rId2"/>
              </a:rPr>
              <a:t>https://www.erhsactivities.com/ghockey</a:t>
            </a:r>
            <a:endParaRPr lang="en-US"/>
          </a:p>
          <a:p>
            <a:r>
              <a:rPr lang="en-US"/>
              <a:t>                                 – the source for all email</a:t>
            </a:r>
          </a:p>
          <a:p>
            <a:r>
              <a:rPr lang="en-US"/>
              <a:t>Calendar download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Twitter handle: @</a:t>
            </a:r>
            <a:r>
              <a:rPr lang="en-US" err="1"/>
              <a:t>ERHockeyGirls</a:t>
            </a:r>
            <a:r>
              <a:rPr lang="en-US"/>
              <a:t> </a:t>
            </a:r>
          </a:p>
          <a:p>
            <a:pPr lvl="1"/>
            <a:r>
              <a:rPr lang="en-US" i="1"/>
              <a:t>Kim will use this to communicate some information to parents, fans, etc.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A0BEC5-ACEC-4C03-BADA-DC79525AF5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4215" y="200819"/>
            <a:ext cx="1317560" cy="9231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325AD07-9CE0-4801-AB64-0D060BFA9D9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2F3F4"/>
              </a:clrFrom>
              <a:clrTo>
                <a:srgbClr val="F2F3F4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1583" y="1899937"/>
            <a:ext cx="2571750" cy="609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ED7D57A-55A4-4628-BFED-789FE00DB54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8715" r="54810"/>
          <a:stretch/>
        </p:blipFill>
        <p:spPr>
          <a:xfrm>
            <a:off x="3864196" y="2509537"/>
            <a:ext cx="4215958" cy="2903303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C1A7D9F3-610C-44CD-97A6-9B7DAFA2022F}"/>
              </a:ext>
            </a:extLst>
          </p:cNvPr>
          <p:cNvSpPr/>
          <p:nvPr/>
        </p:nvSpPr>
        <p:spPr>
          <a:xfrm>
            <a:off x="6694147" y="3571875"/>
            <a:ext cx="602004" cy="3184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54979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6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5D7E1E-79B8-40D0-AED6-CADF35FB1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2602"/>
            <a:ext cx="3363974" cy="582523"/>
          </a:xfrm>
          <a:noFill/>
          <a:ln w="19050">
            <a:solidFill>
              <a:schemeClr val="tx1"/>
            </a:solidFill>
          </a:ln>
        </p:spPr>
        <p:txBody>
          <a:bodyPr wrap="square" anchor="ctr">
            <a:normAutofit/>
          </a:bodyPr>
          <a:lstStyle/>
          <a:p>
            <a:pPr algn="ctr"/>
            <a:r>
              <a:rPr lang="en-US" sz="2800" b="1"/>
              <a:t>Apparel Update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F2FE7A0-2490-43BF-AC6B-F573F9550B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234" y="1517455"/>
            <a:ext cx="4587014" cy="534943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600" dirty="0"/>
              <a:t>4 mandatory </a:t>
            </a:r>
            <a:r>
              <a:rPr lang="en-US" sz="1800" dirty="0"/>
              <a:t>pieces</a:t>
            </a:r>
            <a:r>
              <a:rPr lang="en-US" sz="1600" dirty="0"/>
              <a:t> included in the player fees</a:t>
            </a:r>
            <a:endParaRPr lang="en-US" sz="1600" dirty="0">
              <a:cs typeface="Calibri"/>
            </a:endParaRPr>
          </a:p>
          <a:p>
            <a:pPr lvl="1"/>
            <a:r>
              <a:rPr lang="en-US" sz="1600" dirty="0"/>
              <a:t>Joggers (Black) </a:t>
            </a:r>
            <a:endParaRPr lang="en-US" sz="1600" dirty="0">
              <a:cs typeface="Calibri"/>
            </a:endParaRPr>
          </a:p>
          <a:p>
            <a:pPr lvl="1"/>
            <a:r>
              <a:rPr lang="en-US" sz="1600" dirty="0"/>
              <a:t>Hoodie (White)</a:t>
            </a:r>
            <a:endParaRPr lang="en-US" sz="1600" dirty="0">
              <a:cs typeface="Calibri"/>
            </a:endParaRPr>
          </a:p>
          <a:p>
            <a:pPr lvl="1"/>
            <a:r>
              <a:rPr lang="en-US" sz="1600" dirty="0"/>
              <a:t>Long sleeve t-shirt (Grey),</a:t>
            </a:r>
            <a:endParaRPr lang="en-US" sz="1600" dirty="0">
              <a:cs typeface="Calibri"/>
            </a:endParaRPr>
          </a:p>
          <a:p>
            <a:pPr lvl="1"/>
            <a:r>
              <a:rPr lang="en-US" sz="1600" dirty="0"/>
              <a:t>Windbreaker (White)</a:t>
            </a:r>
            <a:endParaRPr lang="en-US" sz="1600" dirty="0">
              <a:cs typeface="Calibri"/>
            </a:endParaRPr>
          </a:p>
          <a:p>
            <a:r>
              <a:rPr lang="en-US" sz="1600" dirty="0"/>
              <a:t>Optional (Not included in player fee)</a:t>
            </a:r>
            <a:endParaRPr lang="en-US" sz="1600" dirty="0">
              <a:cs typeface="Calibri"/>
            </a:endParaRPr>
          </a:p>
          <a:p>
            <a:pPr lvl="1"/>
            <a:r>
              <a:rPr lang="en-US" sz="1600" dirty="0"/>
              <a:t>Hockey Bag ($69)</a:t>
            </a:r>
            <a:endParaRPr lang="en-US" sz="1600" dirty="0">
              <a:cs typeface="Calibri"/>
            </a:endParaRPr>
          </a:p>
          <a:p>
            <a:pPr lvl="1"/>
            <a:r>
              <a:rPr lang="en-US" sz="1600" dirty="0"/>
              <a:t>Warm jacket ($74)</a:t>
            </a:r>
            <a:endParaRPr lang="en-US" sz="1600" dirty="0">
              <a:cs typeface="Calibri"/>
            </a:endParaRPr>
          </a:p>
          <a:p>
            <a:pPr lvl="1"/>
            <a:r>
              <a:rPr lang="en-US" sz="1600" dirty="0"/>
              <a:t>Short sleeve t-shirt ($21)</a:t>
            </a:r>
            <a:endParaRPr lang="en-US" sz="1600" dirty="0">
              <a:cs typeface="Calibri"/>
            </a:endParaRPr>
          </a:p>
          <a:p>
            <a:pPr lvl="1"/>
            <a:r>
              <a:rPr lang="en-US" sz="1600" dirty="0"/>
              <a:t>Knit Hat ($13)</a:t>
            </a:r>
            <a:endParaRPr lang="en-US" sz="1600" dirty="0">
              <a:cs typeface="Calibri"/>
            </a:endParaRPr>
          </a:p>
          <a:p>
            <a:pPr lvl="1"/>
            <a:r>
              <a:rPr lang="en-US" sz="1600" dirty="0"/>
              <a:t>Baseball Hat ($16)</a:t>
            </a:r>
            <a:endParaRPr lang="en-US" sz="1600" dirty="0">
              <a:cs typeface="Calibri"/>
            </a:endParaRPr>
          </a:p>
          <a:p>
            <a:pPr lvl="1"/>
            <a:r>
              <a:rPr lang="en-US" sz="1600" dirty="0">
                <a:cs typeface="Calibri"/>
              </a:rPr>
              <a:t>Backpack Embroidery ($13)</a:t>
            </a:r>
            <a:endParaRPr lang="en-US" dirty="0"/>
          </a:p>
          <a:p>
            <a:pPr lvl="2"/>
            <a:r>
              <a:rPr lang="en-US" sz="1200" dirty="0">
                <a:cs typeface="Calibri" panose="020F0502020204030204"/>
              </a:rPr>
              <a:t>Player to provide backpack</a:t>
            </a:r>
          </a:p>
          <a:p>
            <a:pPr lvl="2"/>
            <a:endParaRPr lang="en-US" sz="1200" dirty="0">
              <a:cs typeface="Calibri" panose="020F0502020204030204"/>
            </a:endParaRPr>
          </a:p>
          <a:p>
            <a:pPr marL="457200" lvl="1" indent="0">
              <a:buNone/>
            </a:pPr>
            <a:r>
              <a:rPr lang="en-US" sz="1600" dirty="0">
                <a:cs typeface="Calibri" panose="020F0502020204030204"/>
              </a:rPr>
              <a:t>Apparel fitting October 6th </a:t>
            </a:r>
          </a:p>
          <a:p>
            <a:pPr lvl="1">
              <a:buFont typeface="Arial"/>
              <a:buChar char="•"/>
            </a:pPr>
            <a:r>
              <a:rPr lang="en-US" sz="1600" dirty="0">
                <a:cs typeface="Calibri" panose="020F0502020204030204"/>
              </a:rPr>
              <a:t>Before captain’s practice</a:t>
            </a:r>
            <a:endParaRPr lang="en-US" sz="1600" dirty="0"/>
          </a:p>
          <a:p>
            <a:pPr lvl="1">
              <a:buFont typeface="Arial"/>
            </a:pPr>
            <a:r>
              <a:rPr lang="en-US" sz="1600" dirty="0">
                <a:cs typeface="Calibri" panose="020F0502020204030204"/>
              </a:rPr>
              <a:t>Optional items pay at fitting</a:t>
            </a:r>
          </a:p>
          <a:p>
            <a:pPr lvl="1"/>
            <a:endParaRPr lang="en-US" sz="1200" dirty="0">
              <a:cs typeface="Calibri" panose="020F0502020204030204"/>
            </a:endParaRPr>
          </a:p>
          <a:p>
            <a:pPr lvl="1"/>
            <a:endParaRPr lang="en-US" sz="1200" dirty="0">
              <a:cs typeface="Calibri" panose="020F0502020204030204"/>
            </a:endParaRPr>
          </a:p>
        </p:txBody>
      </p:sp>
      <p:pic>
        <p:nvPicPr>
          <p:cNvPr id="6" name="Picture 7" descr="A picture containing clothing&#10;&#10;Description generated with very high confidence">
            <a:extLst>
              <a:ext uri="{FF2B5EF4-FFF2-40B4-BE49-F238E27FC236}">
                <a16:creationId xmlns:a16="http://schemas.microsoft.com/office/drawing/2014/main" id="{454B9C85-97E5-4515-A8D5-A7BC0DDE04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6724" y="1600894"/>
            <a:ext cx="6250769" cy="47818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A00E923-1BDE-4906-B0B0-1C64326F82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4215" y="200819"/>
            <a:ext cx="1317560" cy="92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5142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5CA99-562C-460C-B40C-3853B5E10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375" y="200819"/>
            <a:ext cx="10515600" cy="1325563"/>
          </a:xfrm>
        </p:spPr>
        <p:txBody>
          <a:bodyPr/>
          <a:lstStyle/>
          <a:p>
            <a:r>
              <a:rPr lang="en-US"/>
              <a:t>Team Store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18FF54-6482-4A76-88C9-08A0351060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376" y="1253331"/>
            <a:ext cx="2646324" cy="4351338"/>
          </a:xfrm>
        </p:spPr>
        <p:txBody>
          <a:bodyPr vert="horz" lIns="91440" tIns="45720" rIns="91440" bIns="45720" rtlCol="0" anchor="t">
            <a:normAutofit fontScale="55000" lnSpcReduction="20000"/>
          </a:bodyPr>
          <a:lstStyle/>
          <a:p>
            <a:r>
              <a:rPr lang="en-US" dirty="0"/>
              <a:t>Items Available:</a:t>
            </a:r>
          </a:p>
          <a:p>
            <a:pPr lvl="1"/>
            <a:r>
              <a:rPr lang="en-US" dirty="0"/>
              <a:t>Long sleeve shirts (M/W/Y)</a:t>
            </a:r>
            <a:endParaRPr lang="en-US" dirty="0">
              <a:cs typeface="Calibri"/>
            </a:endParaRPr>
          </a:p>
          <a:p>
            <a:pPr lvl="1"/>
            <a:r>
              <a:rPr lang="en-US" dirty="0"/>
              <a:t>Hoodies (M/W/Y)</a:t>
            </a:r>
            <a:endParaRPr lang="en-US" dirty="0">
              <a:cs typeface="Calibri"/>
            </a:endParaRPr>
          </a:p>
          <a:p>
            <a:pPr lvl="1"/>
            <a:r>
              <a:rPr lang="en-US" dirty="0"/>
              <a:t>¼ Zip (M/W)</a:t>
            </a:r>
            <a:endParaRPr lang="en-US" dirty="0">
              <a:cs typeface="Calibri"/>
            </a:endParaRPr>
          </a:p>
          <a:p>
            <a:pPr lvl="1"/>
            <a:r>
              <a:rPr lang="en-US" dirty="0"/>
              <a:t>½ Zip (M/W)</a:t>
            </a:r>
            <a:endParaRPr lang="en-US" dirty="0">
              <a:cs typeface="Calibri"/>
            </a:endParaRPr>
          </a:p>
          <a:p>
            <a:pPr lvl="1"/>
            <a:r>
              <a:rPr lang="en-US" dirty="0"/>
              <a:t>Full Zip (M/W)</a:t>
            </a:r>
            <a:endParaRPr lang="en-US" dirty="0">
              <a:cs typeface="Calibri"/>
            </a:endParaRPr>
          </a:p>
          <a:p>
            <a:pPr lvl="1"/>
            <a:r>
              <a:rPr lang="en-US" dirty="0"/>
              <a:t>Vest (W)</a:t>
            </a:r>
            <a:endParaRPr lang="en-US" dirty="0">
              <a:cs typeface="Calibri"/>
            </a:endParaRPr>
          </a:p>
          <a:p>
            <a:pPr lvl="1"/>
            <a:r>
              <a:rPr lang="en-US" dirty="0"/>
              <a:t>Pants (M/W)</a:t>
            </a:r>
            <a:endParaRPr lang="en-US" dirty="0">
              <a:cs typeface="Calibri"/>
            </a:endParaRPr>
          </a:p>
          <a:p>
            <a:pPr lvl="1"/>
            <a:r>
              <a:rPr lang="en-US" dirty="0"/>
              <a:t>Hat (cap &amp; knit)</a:t>
            </a:r>
            <a:endParaRPr lang="en-US" dirty="0">
              <a:cs typeface="Calibri"/>
            </a:endParaRPr>
          </a:p>
          <a:p>
            <a:pPr lvl="1"/>
            <a:r>
              <a:rPr lang="en-US" dirty="0"/>
              <a:t>Stadium Chair</a:t>
            </a:r>
            <a:endParaRPr lang="en-US" dirty="0">
              <a:cs typeface="Calibri"/>
            </a:endParaRPr>
          </a:p>
          <a:p>
            <a:pPr lvl="1"/>
            <a:r>
              <a:rPr lang="en-US" dirty="0"/>
              <a:t>Blanket</a:t>
            </a:r>
            <a:endParaRPr lang="en-US" dirty="0">
              <a:cs typeface="Calibri"/>
            </a:endParaRPr>
          </a:p>
          <a:p>
            <a:r>
              <a:rPr lang="en-US" dirty="0"/>
              <a:t>$5 per item to team</a:t>
            </a:r>
            <a:endParaRPr lang="en-US" dirty="0">
              <a:cs typeface="Calibri"/>
            </a:endParaRPr>
          </a:p>
          <a:p>
            <a:r>
              <a:rPr lang="en-US" dirty="0"/>
              <a:t>Store open </a:t>
            </a:r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9/22 – 9/30</a:t>
            </a:r>
            <a:endParaRPr lang="en-US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/>
            </a:endParaRPr>
          </a:p>
          <a:p>
            <a:r>
              <a:rPr lang="en-US" dirty="0"/>
              <a:t>Apparel packed per order and shipped to one location to be distributed</a:t>
            </a:r>
            <a:endParaRPr lang="en-US" dirty="0">
              <a:cs typeface="Calibri"/>
            </a:endParaRPr>
          </a:p>
          <a:p>
            <a:r>
              <a:rPr lang="en-US" dirty="0"/>
              <a:t>Link: </a:t>
            </a:r>
            <a:r>
              <a:rPr lang="en-US" dirty="0">
                <a:ea typeface="+mn-lt"/>
                <a:cs typeface="+mn-lt"/>
                <a:hlinkClick r:id="rId2"/>
              </a:rPr>
              <a:t>https://www.bsnteamsports.com/shop/ERGHockey</a:t>
            </a:r>
            <a:r>
              <a:rPr lang="en-US" dirty="0">
                <a:ea typeface="+mn-lt"/>
                <a:cs typeface="+mn-lt"/>
              </a:rPr>
              <a:t> </a:t>
            </a:r>
            <a:endParaRPr lang="en-US">
              <a:highlight>
                <a:srgbClr val="FFFF00"/>
              </a:highlight>
            </a:endParaRPr>
          </a:p>
          <a:p>
            <a:pPr lvl="1"/>
            <a:r>
              <a:rPr lang="en-US" dirty="0">
                <a:cs typeface="Calibri"/>
              </a:rPr>
              <a:t>Access Code: ERGHockey 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0967D6-21D9-4E29-8467-7E44E7CDDB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4215" y="200819"/>
            <a:ext cx="1317560" cy="9231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4FE5065-D60E-4EA3-8758-E7BB7B576B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8692" y="863600"/>
            <a:ext cx="9016765" cy="5608806"/>
          </a:xfrm>
          <a:prstGeom prst="rect">
            <a:avLst/>
          </a:prstGeom>
        </p:spPr>
      </p:pic>
      <p:sp>
        <p:nvSpPr>
          <p:cNvPr id="8" name="Star: 12 Points 7">
            <a:extLst>
              <a:ext uri="{FF2B5EF4-FFF2-40B4-BE49-F238E27FC236}">
                <a16:creationId xmlns:a16="http://schemas.microsoft.com/office/drawing/2014/main" id="{D0FA5C36-A621-4402-935B-DB0AEFD85A89}"/>
              </a:ext>
            </a:extLst>
          </p:cNvPr>
          <p:cNvSpPr/>
          <p:nvPr/>
        </p:nvSpPr>
        <p:spPr>
          <a:xfrm rot="20992880">
            <a:off x="2881232" y="292895"/>
            <a:ext cx="2124075" cy="1866900"/>
          </a:xfrm>
          <a:prstGeom prst="star12">
            <a:avLst/>
          </a:prstGeom>
          <a:solidFill>
            <a:srgbClr val="CBB778"/>
          </a:solid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ORDER BY Sept 30</a:t>
            </a:r>
            <a:r>
              <a:rPr lang="en-CA" baseline="30000"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th</a:t>
            </a:r>
            <a:endParaRPr lang="en-CA"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810511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470405-5BF3-463C-9BB2-87DFE04B2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669" y="153988"/>
            <a:ext cx="10515600" cy="1325563"/>
          </a:xfrm>
        </p:spPr>
        <p:txBody>
          <a:bodyPr/>
          <a:lstStyle/>
          <a:p>
            <a:r>
              <a:rPr lang="en-US"/>
              <a:t>Volunteer Help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F552F8-CA4F-42D4-8949-7E8E31225A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/>
              <a:t>Home game day coordination</a:t>
            </a:r>
          </a:p>
          <a:p>
            <a:r>
              <a:rPr lang="en-US"/>
              <a:t>Team dinner assignments </a:t>
            </a:r>
            <a:endParaRPr lang="en-US">
              <a:cs typeface="Calibri"/>
            </a:endParaRPr>
          </a:p>
          <a:p>
            <a:r>
              <a:rPr lang="en-US"/>
              <a:t>Youth Day</a:t>
            </a:r>
            <a:endParaRPr lang="en-US">
              <a:cs typeface="Calibri"/>
            </a:endParaRPr>
          </a:p>
          <a:p>
            <a:r>
              <a:rPr lang="en-US"/>
              <a:t>Senior Night</a:t>
            </a:r>
            <a:endParaRPr lang="en-US">
              <a:cs typeface="Calibri"/>
            </a:endParaRPr>
          </a:p>
          <a:p>
            <a:r>
              <a:rPr lang="en-US"/>
              <a:t>Banquet</a:t>
            </a:r>
            <a:endParaRPr lang="en-US">
              <a:cs typeface="Calibri"/>
            </a:endParaRPr>
          </a:p>
          <a:p>
            <a:pPr marL="0" indent="0">
              <a:buNone/>
            </a:pPr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Sign-ups will be November 10th at the Parent Party @ Stonemill Farms  (Bring your Calendar &amp; Checkbook!)</a:t>
            </a:r>
          </a:p>
          <a:p>
            <a:pPr marL="0" indent="0">
              <a:buNone/>
            </a:pPr>
            <a:r>
              <a:rPr lang="en-US">
                <a:cs typeface="Calibri"/>
              </a:rPr>
              <a:t>   11390 Waterview Way</a:t>
            </a:r>
            <a:endParaRPr lang="en-US"/>
          </a:p>
          <a:p>
            <a:pPr marL="0" indent="0">
              <a:buNone/>
            </a:pPr>
            <a:endParaRPr lang="en-US">
              <a:cs typeface="Calibri" panose="020F050202020403020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7C3373-BF86-4D12-B70F-20A9B1D217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4215" y="200819"/>
            <a:ext cx="1317560" cy="9231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6A2DFEC-C23F-42E7-97F7-CA05AA21E3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987734" y="1867110"/>
            <a:ext cx="5319303" cy="262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959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1011</Words>
  <Application>Microsoft Office PowerPoint</Application>
  <PresentationFormat>Widescreen</PresentationFormat>
  <Paragraphs>265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3M Circular TT Bold</vt:lpstr>
      <vt:lpstr>Arial</vt:lpstr>
      <vt:lpstr>Calibri</vt:lpstr>
      <vt:lpstr>Calibri Light</vt:lpstr>
      <vt:lpstr>Corbel</vt:lpstr>
      <vt:lpstr>Office Theme</vt:lpstr>
      <vt:lpstr>2019-20  East Ridge Girls Hockey Welcome &amp; Introduction Meeting</vt:lpstr>
      <vt:lpstr>2019-20 Welcome &amp; Introductions</vt:lpstr>
      <vt:lpstr>Finance Update</vt:lpstr>
      <vt:lpstr>Fundraising 2019-2020</vt:lpstr>
      <vt:lpstr>PowerPoint Presentation</vt:lpstr>
      <vt:lpstr>Communications Update</vt:lpstr>
      <vt:lpstr>Apparel Update</vt:lpstr>
      <vt:lpstr>Team Store</vt:lpstr>
      <vt:lpstr>Volunteer Help</vt:lpstr>
      <vt:lpstr>Team Events &amp; Dinners</vt:lpstr>
      <vt:lpstr>Grand Rapids &amp; Eveleth </vt:lpstr>
      <vt:lpstr>Mouth Guard Clinic</vt:lpstr>
      <vt:lpstr>    Key Dates* (So far…)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Target $1250</dc:title>
  <dc:creator>Dawn Beaubien</dc:creator>
  <cp:keywords>Medtronic Controlled</cp:keywords>
  <cp:lastModifiedBy>Dawn Radecki</cp:lastModifiedBy>
  <cp:revision>150</cp:revision>
  <dcterms:created xsi:type="dcterms:W3CDTF">2018-09-10T19:53:10Z</dcterms:created>
  <dcterms:modified xsi:type="dcterms:W3CDTF">2019-09-26T02:26:28Z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96af26eb-b80d-4df3-89b7-c02964f463cc</vt:lpwstr>
  </property>
  <property fmtid="{D5CDD505-2E9C-101B-9397-08002B2CF9AE}" pid="3" name="Classification">
    <vt:lpwstr>MedtronicControlled</vt:lpwstr>
  </property>
</Properties>
</file>