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96" r:id="rId10"/>
    <p:sldId id="264" r:id="rId11"/>
    <p:sldId id="265" r:id="rId12"/>
    <p:sldId id="266" r:id="rId13"/>
    <p:sldId id="294" r:id="rId14"/>
    <p:sldId id="267" r:id="rId15"/>
    <p:sldId id="268" r:id="rId16"/>
    <p:sldId id="269" r:id="rId17"/>
    <p:sldId id="270" r:id="rId18"/>
    <p:sldId id="271" r:id="rId19"/>
    <p:sldId id="272" r:id="rId20"/>
    <p:sldId id="273" r:id="rId21"/>
    <p:sldId id="274" r:id="rId22"/>
    <p:sldId id="275" r:id="rId23"/>
    <p:sldId id="276" r:id="rId24"/>
    <p:sldId id="277" r:id="rId25"/>
    <p:sldId id="293" r:id="rId26"/>
    <p:sldId id="295" r:id="rId27"/>
    <p:sldId id="29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12192000" cy="6858000"/>
  <p:notesSz cx="6858000" cy="9144000"/>
  <p:embeddedFontLst>
    <p:embeddedFont>
      <p:font typeface="Arial Black" panose="020B0A04020102020204" pitchFamily="34" charset="0"/>
      <p:regular r:id="rId45"/>
      <p:bold r:id="rId46"/>
    </p:embeddedFont>
    <p:embeddedFont>
      <p:font typeface="Calibri" panose="020F0502020204030204" pitchFamily="34" charset="0"/>
      <p:regular r:id="rId47"/>
      <p:bold r:id="rId48"/>
      <p:italic r:id="rId49"/>
      <p:boldItalic r:id="rId50"/>
    </p:embeddedFont>
    <p:embeddedFont>
      <p:font typeface="Gill Sans" panose="020B0604020202020204" charset="0"/>
      <p:regular r:id="rId51"/>
      <p:bold r:id="rId52"/>
    </p:embeddedFont>
    <p:embeddedFont>
      <p:font typeface="Helvetica Neue" panose="020B060402020202020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r8/MF5Fbn8ehTVJUVQ5HWR5aw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1772C0-9E22-459A-A121-1C762196B4AD}">
  <a:tblStyle styleId="{4C1772C0-9E22-459A-A121-1C762196B4AD}" styleName="Table_0">
    <a:wholeTbl>
      <a:tcTxStyle b="off" i="off">
        <a:font>
          <a:latin typeface="Gill Sans MT"/>
          <a:ea typeface="Gill Sans MT"/>
          <a:cs typeface="Gill Sans MT"/>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9"/>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9"/>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3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9"/>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9"/>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39"/>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cxnSp>
        <p:nvCxnSpPr>
          <p:cNvPr id="25" name="Google Shape;25;p39"/>
          <p:cNvCxnSpPr/>
          <p:nvPr/>
        </p:nvCxnSpPr>
        <p:spPr>
          <a:xfrm rot="10800000" flipH="1">
            <a:off x="3048" y="5937956"/>
            <a:ext cx="8241" cy="5644"/>
          </a:xfrm>
          <a:prstGeom prst="straightConnector1">
            <a:avLst/>
          </a:prstGeom>
          <a:noFill/>
          <a:ln w="9525" cap="flat" cmpd="sng">
            <a:solidFill>
              <a:schemeClr val="accent1"/>
            </a:solidFill>
            <a:prstDash val="solid"/>
            <a:round/>
            <a:headEnd type="none" w="sm" len="sm"/>
            <a:tailEnd type="none" w="sm" len="sm"/>
          </a:ln>
        </p:spPr>
      </p:cxnSp>
      <p:cxnSp>
        <p:nvCxnSpPr>
          <p:cNvPr id="26" name="Google Shape;26;p39"/>
          <p:cNvCxnSpPr/>
          <p:nvPr/>
        </p:nvCxnSpPr>
        <p:spPr>
          <a:xfrm rot="10800000" flipH="1">
            <a:off x="3048" y="5937956"/>
            <a:ext cx="8241" cy="5644"/>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4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8"/>
          <p:cNvSpPr txBox="1">
            <a:spLocks noGrp="1"/>
          </p:cNvSpPr>
          <p:nvPr>
            <p:ph type="body" idx="1"/>
          </p:nvPr>
        </p:nvSpPr>
        <p:spPr>
          <a:xfrm rot="5400000">
            <a:off x="4527910" y="-1060599"/>
            <a:ext cx="3450613"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1" name="Google Shape;91;p4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4" name="Google Shape;94;p48"/>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49"/>
          <p:cNvSpPr txBox="1">
            <a:spLocks noGrp="1"/>
          </p:cNvSpPr>
          <p:nvPr>
            <p:ph type="title"/>
          </p:nvPr>
        </p:nvSpPr>
        <p:spPr>
          <a:xfrm rot="5400000">
            <a:off x="7917038"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9"/>
          <p:cNvSpPr txBox="1">
            <a:spLocks noGrp="1"/>
          </p:cNvSpPr>
          <p:nvPr>
            <p:ph type="body" idx="1"/>
          </p:nvPr>
        </p:nvSpPr>
        <p:spPr>
          <a:xfrm rot="5400000">
            <a:off x="3029143"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8" name="Google Shape;98;p4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9"/>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49"/>
          <p:cNvCxnSpPr/>
          <p:nvPr/>
        </p:nvCxnSpPr>
        <p:spPr>
          <a:xfrm>
            <a:off x="9439111" y="798973"/>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0" name="Google Shape;30;p4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40"/>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7" name="Google Shape;37;p4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41"/>
          <p:cNvCxnSpPr/>
          <p:nvPr/>
        </p:nvCxnSpPr>
        <p:spPr>
          <a:xfrm>
            <a:off x="1454239" y="3804985"/>
            <a:ext cx="863044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2"/>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2"/>
          <p:cNvSpPr txBox="1">
            <a:spLocks noGrp="1"/>
          </p:cNvSpPr>
          <p:nvPr>
            <p:ph type="body" idx="1"/>
          </p:nvPr>
        </p:nvSpPr>
        <p:spPr>
          <a:xfrm>
            <a:off x="1447331" y="2010878"/>
            <a:ext cx="4645152"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4" name="Google Shape;44;p42"/>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5" name="Google Shape;45;p4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2"/>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42"/>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43"/>
          <p:cNvSpPr txBox="1">
            <a:spLocks noGrp="1"/>
          </p:cNvSpPr>
          <p:nvPr>
            <p:ph type="body" idx="2"/>
          </p:nvPr>
        </p:nvSpPr>
        <p:spPr>
          <a:xfrm>
            <a:off x="1447191" y="2824269"/>
            <a:ext cx="4645152"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43"/>
          <p:cNvSpPr txBox="1">
            <a:spLocks noGrp="1"/>
          </p:cNvSpPr>
          <p:nvPr>
            <p:ph type="body" idx="3"/>
          </p:nvPr>
        </p:nvSpPr>
        <p:spPr>
          <a:xfrm>
            <a:off x="6412362" y="2023003"/>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4" name="Google Shape;54;p43"/>
          <p:cNvSpPr txBox="1">
            <a:spLocks noGrp="1"/>
          </p:cNvSpPr>
          <p:nvPr>
            <p:ph type="body" idx="4"/>
          </p:nvPr>
        </p:nvSpPr>
        <p:spPr>
          <a:xfrm>
            <a:off x="6412362" y="2821491"/>
            <a:ext cx="46451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5" name="Google Shape;55;p4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8" name="Google Shape;58;p43"/>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44"/>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4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5"/>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46"/>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6"/>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2" name="Google Shape;72;p46"/>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3" name="Google Shape;73;p4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6" name="Google Shape;76;p46"/>
          <p:cNvCxnSpPr/>
          <p:nvPr/>
        </p:nvCxnSpPr>
        <p:spPr>
          <a:xfrm>
            <a:off x="1448280" y="3205491"/>
            <a:ext cx="326949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grpSp>
        <p:nvGrpSpPr>
          <p:cNvPr id="78" name="Google Shape;78;p47"/>
          <p:cNvGrpSpPr/>
          <p:nvPr/>
        </p:nvGrpSpPr>
        <p:grpSpPr>
          <a:xfrm>
            <a:off x="7477387" y="482170"/>
            <a:ext cx="4074533" cy="5149101"/>
            <a:chOff x="7477387" y="482170"/>
            <a:chExt cx="4074533" cy="5149101"/>
          </a:xfrm>
        </p:grpSpPr>
        <p:sp>
          <p:nvSpPr>
            <p:cNvPr id="79" name="Google Shape;79;p47"/>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7"/>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47"/>
          <p:cNvSpPr txBox="1">
            <a:spLocks noGrp="1"/>
          </p:cNvSpPr>
          <p:nvPr>
            <p:ph type="title"/>
          </p:nvPr>
        </p:nvSpPr>
        <p:spPr>
          <a:xfrm>
            <a:off x="1451206" y="1129513"/>
            <a:ext cx="5532328"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7"/>
          <p:cNvSpPr>
            <a:spLocks noGrp="1"/>
          </p:cNvSpPr>
          <p:nvPr>
            <p:ph type="pic" idx="2"/>
          </p:nvPr>
        </p:nvSpPr>
        <p:spPr>
          <a:xfrm>
            <a:off x="8124389" y="1122542"/>
            <a:ext cx="2791171" cy="3866327"/>
          </a:xfrm>
          <a:prstGeom prst="rect">
            <a:avLst/>
          </a:prstGeom>
          <a:solidFill>
            <a:srgbClr val="D8D8D8"/>
          </a:solidFill>
          <a:ln>
            <a:noFill/>
          </a:ln>
        </p:spPr>
      </p:sp>
      <p:sp>
        <p:nvSpPr>
          <p:cNvPr id="83" name="Google Shape;83;p47"/>
          <p:cNvSpPr txBox="1">
            <a:spLocks noGrp="1"/>
          </p:cNvSpPr>
          <p:nvPr>
            <p:ph type="body" idx="1"/>
          </p:nvPr>
        </p:nvSpPr>
        <p:spPr>
          <a:xfrm>
            <a:off x="1450329" y="3145992"/>
            <a:ext cx="5524404"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4" name="Google Shape;84;p47"/>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7"/>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47"/>
          <p:cNvCxnSpPr/>
          <p:nvPr/>
        </p:nvCxnSpPr>
        <p:spPr>
          <a:xfrm>
            <a:off x="1447382" y="3143605"/>
            <a:ext cx="552735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38"/>
          <p:cNvPicPr preferRelativeResize="0"/>
          <p:nvPr/>
        </p:nvPicPr>
        <p:blipFill rotWithShape="1">
          <a:blip r:embed="rId13">
            <a:alphaModFix/>
          </a:blip>
          <a:srcRect t="1538" b="-1538"/>
          <a:stretch/>
        </p:blipFill>
        <p:spPr>
          <a:xfrm>
            <a:off x="0" y="6126480"/>
            <a:ext cx="12192000" cy="742950"/>
          </a:xfrm>
          <a:prstGeom prst="rect">
            <a:avLst/>
          </a:prstGeom>
          <a:noFill/>
          <a:ln>
            <a:noFill/>
          </a:ln>
        </p:spPr>
      </p:pic>
      <p:sp>
        <p:nvSpPr>
          <p:cNvPr id="12" name="Google Shape;12;p3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8"/>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4" name="Google Shape;14;p3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3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3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8"/>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my.mhsaa.com/My-MHSAA/Official-Services/My-Ratings" TargetMode="External"/><Relationship Id="rId3" Type="http://schemas.openxmlformats.org/officeDocument/2006/relationships/hyperlink" Target="https://my.mhsaa.com/My-MHSAA/Rules-Meeting" TargetMode="External"/><Relationship Id="rId7" Type="http://schemas.openxmlformats.org/officeDocument/2006/relationships/hyperlink" Target="https://my.mhsaa.com/My-MHSAA/Official-Services/Exa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my.mhsaa.com/My-MHSAA/Official-Services/Member-in-Good-Standing" TargetMode="External"/><Relationship Id="rId5" Type="http://schemas.openxmlformats.org/officeDocument/2006/relationships/hyperlink" Target="https://my.mhsaa.com/My-MHSAA/Official-Services/Availability-and-Conflicts" TargetMode="External"/><Relationship Id="rId4" Type="http://schemas.openxmlformats.org/officeDocument/2006/relationships/hyperlink" Target="https://my.mhsaa.com/My-MHSAA/Official-Services/Schedul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beelNWtH8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4mEFPhT2Vn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youtu.be/vEunSxfGY18?si=MRpn5wwGBrHMotxR"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share/v/19ikB2bLy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845389" y="802299"/>
            <a:ext cx="10209464" cy="2524497"/>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5400"/>
              <a:buFont typeface="Gill Sans"/>
              <a:buNone/>
            </a:pPr>
            <a:r>
              <a:rPr lang="en-US" sz="5400"/>
              <a:t>2</a:t>
            </a:r>
            <a:r>
              <a:rPr lang="en-US" sz="5400" baseline="30000"/>
              <a:t>ND</a:t>
            </a:r>
            <a:r>
              <a:rPr lang="en-US" sz="5400"/>
              <a:t> ASSOCIATION MEETING</a:t>
            </a:r>
            <a:endParaRPr/>
          </a:p>
        </p:txBody>
      </p:sp>
      <p:sp>
        <p:nvSpPr>
          <p:cNvPr id="108" name="Google Shape;108;p1"/>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800"/>
              <a:buNone/>
            </a:pPr>
            <a:r>
              <a:rPr lang="en-US"/>
              <a:t>DECEMBER 3</a:t>
            </a:r>
            <a:r>
              <a:rPr lang="en-US" baseline="30000"/>
              <a:t>RD</a:t>
            </a:r>
            <a:r>
              <a:rPr lang="en-US"/>
              <a:t>, 2024</a:t>
            </a:r>
            <a:endParaRPr/>
          </a:p>
          <a:p>
            <a:pPr marL="0" lvl="0" indent="0" algn="l" rtl="0">
              <a:lnSpc>
                <a:spcPct val="120000"/>
              </a:lnSpc>
              <a:spcBef>
                <a:spcPts val="1000"/>
              </a:spcBef>
              <a:spcAft>
                <a:spcPts val="0"/>
              </a:spcAft>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MORE MATCHES TO FILL</a:t>
            </a:r>
            <a:endParaRPr/>
          </a:p>
        </p:txBody>
      </p:sp>
      <p:sp>
        <p:nvSpPr>
          <p:cNvPr id="156" name="Google Shape;156;p9"/>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We will be publishing February matches by the end of next week. We will also publish district assignments in the next couple of weeks. We are waiting on the list from the MHSAA and should be out after the 4</a:t>
            </a:r>
            <a:r>
              <a:rPr lang="en-US" baseline="30000"/>
              <a:t>th.</a:t>
            </a:r>
            <a:endParaRPr/>
          </a:p>
          <a:p>
            <a:pPr marL="228600" lvl="0" indent="-101600" algn="l" rtl="0">
              <a:lnSpc>
                <a:spcPct val="120000"/>
              </a:lnSpc>
              <a:spcBef>
                <a:spcPts val="1000"/>
              </a:spcBef>
              <a:spcAft>
                <a:spcPts val="0"/>
              </a:spcAft>
              <a:buSzPts val="2000"/>
              <a:buNone/>
            </a:pPr>
            <a:endParaRPr/>
          </a:p>
          <a:p>
            <a:pPr marL="228600" lvl="0" indent="-10160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1276709" y="804520"/>
            <a:ext cx="9778145" cy="6619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FEE SCHEDULE UPDATE</a:t>
            </a:r>
            <a:endParaRPr/>
          </a:p>
        </p:txBody>
      </p:sp>
      <p:graphicFrame>
        <p:nvGraphicFramePr>
          <p:cNvPr id="162" name="Google Shape;162;p10"/>
          <p:cNvGraphicFramePr/>
          <p:nvPr/>
        </p:nvGraphicFramePr>
        <p:xfrm>
          <a:off x="5736564" y="577970"/>
          <a:ext cx="4589250" cy="5244900"/>
        </p:xfrm>
        <a:graphic>
          <a:graphicData uri="http://schemas.openxmlformats.org/drawingml/2006/table">
            <a:tbl>
              <a:tblPr>
                <a:noFill/>
                <a:tableStyleId>{4C1772C0-9E22-459A-A121-1C762196B4AD}</a:tableStyleId>
              </a:tblPr>
              <a:tblGrid>
                <a:gridCol w="3122775">
                  <a:extLst>
                    <a:ext uri="{9D8B030D-6E8A-4147-A177-3AD203B41FA5}">
                      <a16:colId xmlns:a16="http://schemas.microsoft.com/office/drawing/2014/main" val="20000"/>
                    </a:ext>
                  </a:extLst>
                </a:gridCol>
                <a:gridCol w="711875">
                  <a:extLst>
                    <a:ext uri="{9D8B030D-6E8A-4147-A177-3AD203B41FA5}">
                      <a16:colId xmlns:a16="http://schemas.microsoft.com/office/drawing/2014/main" val="20001"/>
                    </a:ext>
                  </a:extLst>
                </a:gridCol>
                <a:gridCol w="754600">
                  <a:extLst>
                    <a:ext uri="{9D8B030D-6E8A-4147-A177-3AD203B41FA5}">
                      <a16:colId xmlns:a16="http://schemas.microsoft.com/office/drawing/2014/main" val="20002"/>
                    </a:ext>
                  </a:extLst>
                </a:gridCol>
              </a:tblGrid>
              <a:tr h="209050">
                <a:tc>
                  <a:txBody>
                    <a:bodyPr/>
                    <a:lstStyle/>
                    <a:p>
                      <a:pPr marL="0" marR="0" lvl="0" indent="0" algn="ctr" rtl="0">
                        <a:spcBef>
                          <a:spcPts val="0"/>
                        </a:spcBef>
                        <a:spcAft>
                          <a:spcPts val="0"/>
                        </a:spcAft>
                        <a:buNone/>
                      </a:pPr>
                      <a:r>
                        <a:rPr lang="en-US" sz="1200" u="none" strike="noStrike" cap="none"/>
                        <a:t>Wrestling</a:t>
                      </a:r>
                      <a:endParaRPr sz="1200" b="1"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l" rtl="0">
                        <a:spcBef>
                          <a:spcPts val="0"/>
                        </a:spcBef>
                        <a:spcAft>
                          <a:spcPts val="0"/>
                        </a:spcAft>
                        <a:buNone/>
                      </a:pPr>
                      <a:r>
                        <a:rPr lang="en-US" sz="1200" u="none" strike="noStrike" cap="none"/>
                        <a:t> </a:t>
                      </a:r>
                      <a:endParaRPr sz="1200" b="0" i="0" u="none" strike="noStrike" cap="none">
                        <a:latin typeface="Arial"/>
                        <a:ea typeface="Arial"/>
                        <a:cs typeface="Arial"/>
                        <a:sym typeface="Arial"/>
                      </a:endParaRPr>
                    </a:p>
                  </a:txBody>
                  <a:tcPr marL="0" marR="0" marT="0" marB="0" anchor="ctr"/>
                </a:tc>
                <a:tc>
                  <a:txBody>
                    <a:bodyPr/>
                    <a:lstStyle/>
                    <a:p>
                      <a:pPr marL="0" marR="0" lvl="0" indent="0" algn="l" rtl="0">
                        <a:spcBef>
                          <a:spcPts val="0"/>
                        </a:spcBef>
                        <a:spcAft>
                          <a:spcPts val="0"/>
                        </a:spcAft>
                        <a:buNone/>
                      </a:pPr>
                      <a:r>
                        <a:rPr lang="en-US" sz="1200" u="none" strike="noStrike" cap="none"/>
                        <a:t> </a:t>
                      </a:r>
                      <a:endParaRPr sz="1200" b="0" i="0" u="none" strike="noStrike" cap="none">
                        <a:latin typeface="Arial"/>
                        <a:ea typeface="Arial"/>
                        <a:cs typeface="Arial"/>
                        <a:sym typeface="Arial"/>
                      </a:endParaRPr>
                    </a:p>
                  </a:txBody>
                  <a:tcPr marL="0" marR="0" marT="0" marB="0" anchor="ctr"/>
                </a:tc>
                <a:extLst>
                  <a:ext uri="{0D108BD9-81ED-4DB2-BD59-A6C34878D82A}">
                    <a16:rowId xmlns:a16="http://schemas.microsoft.com/office/drawing/2014/main" val="10000"/>
                  </a:ext>
                </a:extLst>
              </a:tr>
              <a:tr h="315925">
                <a:tc>
                  <a:txBody>
                    <a:bodyPr/>
                    <a:lstStyle/>
                    <a:p>
                      <a:pPr marL="0" marR="0" lvl="0" indent="0" algn="ctr" rtl="0">
                        <a:spcBef>
                          <a:spcPts val="0"/>
                        </a:spcBef>
                        <a:spcAft>
                          <a:spcPts val="0"/>
                        </a:spcAft>
                        <a:buNone/>
                      </a:pPr>
                      <a:r>
                        <a:rPr lang="en-US" sz="1200" u="none" strike="noStrike" cap="none"/>
                        <a:t>V Dual (2 schools, 1 mat, 1 dual)</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$100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1"/>
                  </a:ext>
                </a:extLst>
              </a:tr>
              <a:tr h="418075">
                <a:tc>
                  <a:txBody>
                    <a:bodyPr/>
                    <a:lstStyle/>
                    <a:p>
                      <a:pPr marL="0" marR="0" lvl="0" indent="0" algn="ctr" rtl="0">
                        <a:spcBef>
                          <a:spcPts val="0"/>
                        </a:spcBef>
                        <a:spcAft>
                          <a:spcPts val="0"/>
                        </a:spcAft>
                        <a:buNone/>
                      </a:pPr>
                      <a:r>
                        <a:rPr lang="en-US" sz="1200" u="none" strike="noStrike" cap="none"/>
                        <a:t>V Quad (4 schools, 2 mats, 2 duals each)</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2</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$175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315925">
                <a:tc>
                  <a:txBody>
                    <a:bodyPr/>
                    <a:lstStyle/>
                    <a:p>
                      <a:pPr marL="0" marR="0" lvl="0" indent="0" algn="ctr" rtl="0">
                        <a:spcBef>
                          <a:spcPts val="0"/>
                        </a:spcBef>
                        <a:spcAft>
                          <a:spcPts val="0"/>
                        </a:spcAft>
                        <a:buNone/>
                      </a:pPr>
                      <a:r>
                        <a:rPr lang="en-US" sz="1200" u="none" strike="noStrike" cap="none"/>
                        <a:t>V Tri (3 schools, 1 mat, 3 duals)</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$225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418075">
                <a:tc gridSpan="3">
                  <a:txBody>
                    <a:bodyPr/>
                    <a:lstStyle/>
                    <a:p>
                      <a:pPr marL="0" marR="0" lvl="0" indent="0" algn="ctr" rtl="0">
                        <a:spcBef>
                          <a:spcPts val="0"/>
                        </a:spcBef>
                        <a:spcAft>
                          <a:spcPts val="0"/>
                        </a:spcAft>
                        <a:buNone/>
                      </a:pPr>
                      <a:r>
                        <a:rPr lang="en-US" sz="1200" u="none" strike="noStrike" cap="none"/>
                        <a:t>*Above includes up to 5 JV matches per official, $3 each additional match</a:t>
                      </a:r>
                      <a:endParaRPr sz="1200" b="0" i="0" u="none" strike="noStrike" cap="none">
                        <a:latin typeface="Times New Roman"/>
                        <a:ea typeface="Times New Roman"/>
                        <a:cs typeface="Times New Roman"/>
                        <a:sym typeface="Times New Roman"/>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15925">
                <a:tc gridSpan="3">
                  <a:txBody>
                    <a:bodyPr/>
                    <a:lstStyle/>
                    <a:p>
                      <a:pPr marL="0" marR="0" lvl="0" indent="0" algn="ctr" rtl="0">
                        <a:spcBef>
                          <a:spcPts val="0"/>
                        </a:spcBef>
                        <a:spcAft>
                          <a:spcPts val="0"/>
                        </a:spcAft>
                        <a:buNone/>
                      </a:pPr>
                      <a:r>
                        <a:rPr lang="en-US" sz="1200" u="none" strike="noStrike" cap="none"/>
                        <a:t>*Above includes onsite weigh-in up to 75 minutes in advance</a:t>
                      </a:r>
                      <a:endParaRPr sz="1200" b="0" i="0" u="none" strike="noStrike" cap="none">
                        <a:latin typeface="Times New Roman"/>
                        <a:ea typeface="Times New Roman"/>
                        <a:cs typeface="Times New Roman"/>
                        <a:sym typeface="Times New Roman"/>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15925">
                <a:tc>
                  <a:txBody>
                    <a:bodyPr/>
                    <a:lstStyle/>
                    <a:p>
                      <a:pPr marL="0" marR="0" lvl="0" indent="0" algn="ctr" rtl="0">
                        <a:spcBef>
                          <a:spcPts val="0"/>
                        </a:spcBef>
                        <a:spcAft>
                          <a:spcPts val="0"/>
                        </a:spcAft>
                        <a:buNone/>
                      </a:pPr>
                      <a:r>
                        <a:rPr lang="en-US" sz="1200" u="none" strike="noStrike" cap="none"/>
                        <a:t>JV Mat only</a:t>
                      </a:r>
                      <a:endParaRPr sz="1200" b="0" i="0" u="none" strike="noStrike" cap="none">
                        <a:latin typeface="Times New Roman"/>
                        <a:ea typeface="Times New Roman"/>
                        <a:cs typeface="Times New Roman"/>
                        <a:sym typeface="Times New Roman"/>
                      </a:endParaRPr>
                    </a:p>
                  </a:txBody>
                  <a:tcPr marL="0" marR="0" marT="0" marB="0" anchor="ctr"/>
                </a:tc>
                <a:tc rowSpan="2">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rowSpan="2">
                  <a:txBody>
                    <a:bodyPr/>
                    <a:lstStyle/>
                    <a:p>
                      <a:pPr marL="0" marR="0" lvl="0" indent="0" algn="ctr" rtl="0">
                        <a:spcBef>
                          <a:spcPts val="0"/>
                        </a:spcBef>
                        <a:spcAft>
                          <a:spcPts val="0"/>
                        </a:spcAft>
                        <a:buNone/>
                      </a:pPr>
                      <a:r>
                        <a:rPr lang="en-US" sz="1200" u="none" strike="noStrike" cap="none"/>
                        <a:t>$100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418075">
                <a:tc>
                  <a:txBody>
                    <a:bodyPr/>
                    <a:lstStyle/>
                    <a:p>
                      <a:pPr marL="0" marR="0" lvl="0" indent="0" algn="ctr" rtl="0">
                        <a:spcBef>
                          <a:spcPts val="0"/>
                        </a:spcBef>
                        <a:spcAft>
                          <a:spcPts val="0"/>
                        </a:spcAft>
                        <a:buNone/>
                      </a:pPr>
                      <a:r>
                        <a:rPr lang="en-US" sz="1200" u="none" strike="noStrike" cap="none"/>
                        <a:t>(1 dedicated official during entire V Quad or Tri)</a:t>
                      </a:r>
                      <a:endParaRPr sz="1200" b="0" i="0" u="none" strike="noStrike" cap="none">
                        <a:latin typeface="Times New Roman"/>
                        <a:ea typeface="Times New Roman"/>
                        <a:cs typeface="Times New Roman"/>
                        <a:sym typeface="Times New Roman"/>
                      </a:endParaRPr>
                    </a:p>
                  </a:txBody>
                  <a:tcPr marL="0" marR="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5925">
                <a:tc>
                  <a:txBody>
                    <a:bodyPr/>
                    <a:lstStyle/>
                    <a:p>
                      <a:pPr marL="0" marR="0" lvl="0" indent="0" algn="ctr" rtl="0">
                        <a:spcBef>
                          <a:spcPts val="0"/>
                        </a:spcBef>
                        <a:spcAft>
                          <a:spcPts val="0"/>
                        </a:spcAft>
                        <a:buNone/>
                      </a:pPr>
                      <a:r>
                        <a:rPr lang="en-US" sz="1200" u="none" strike="noStrike" cap="none"/>
                        <a:t>JV Dual (2 schools, 1 mat, 1 dual)</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$80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418075">
                <a:tc>
                  <a:txBody>
                    <a:bodyPr/>
                    <a:lstStyle/>
                    <a:p>
                      <a:pPr marL="0" marR="0" lvl="0" indent="0" algn="ctr" rtl="0">
                        <a:spcBef>
                          <a:spcPts val="0"/>
                        </a:spcBef>
                        <a:spcAft>
                          <a:spcPts val="0"/>
                        </a:spcAft>
                        <a:buNone/>
                      </a:pPr>
                      <a:r>
                        <a:rPr lang="en-US" sz="1200" u="none" strike="noStrike" cap="none"/>
                        <a:t>JV Quad (4 schools, 2 mats, 2 duals each)</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2</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$140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r h="315925">
                <a:tc>
                  <a:txBody>
                    <a:bodyPr/>
                    <a:lstStyle/>
                    <a:p>
                      <a:pPr marL="0" marR="0" lvl="0" indent="0" algn="ctr" rtl="0">
                        <a:spcBef>
                          <a:spcPts val="0"/>
                        </a:spcBef>
                        <a:spcAft>
                          <a:spcPts val="0"/>
                        </a:spcAft>
                        <a:buNone/>
                      </a:pPr>
                      <a:r>
                        <a:rPr lang="en-US" sz="1200" u="none" strike="noStrike" cap="none"/>
                        <a:t>JV Tri (3 schools, 1 mat, 3 duals)</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$180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0"/>
                  </a:ext>
                </a:extLst>
              </a:tr>
              <a:tr h="418075">
                <a:tc>
                  <a:txBody>
                    <a:bodyPr/>
                    <a:lstStyle/>
                    <a:p>
                      <a:pPr marL="0" marR="0" lvl="0" indent="0" algn="ctr" rtl="0">
                        <a:spcBef>
                          <a:spcPts val="0"/>
                        </a:spcBef>
                        <a:spcAft>
                          <a:spcPts val="0"/>
                        </a:spcAft>
                        <a:buNone/>
                      </a:pPr>
                      <a:r>
                        <a:rPr lang="en-US" sz="1200" u="none" strike="noStrike" cap="none"/>
                        <a:t>V Team Tournament</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l" rtl="0">
                        <a:spcBef>
                          <a:spcPts val="0"/>
                        </a:spcBef>
                        <a:spcAft>
                          <a:spcPts val="0"/>
                        </a:spcAft>
                        <a:buNone/>
                      </a:pPr>
                      <a:r>
                        <a:rPr lang="en-US" sz="1200" u="none" strike="noStrike" cap="none"/>
                        <a:t> </a:t>
                      </a:r>
                      <a:endParaRPr sz="1200" b="0" i="0" u="none" strike="noStrike" cap="none">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200" u="none" strike="noStrike" cap="none"/>
                        <a:t>$50/round</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1"/>
                  </a:ext>
                </a:extLst>
              </a:tr>
              <a:tr h="418075">
                <a:tc>
                  <a:txBody>
                    <a:bodyPr/>
                    <a:lstStyle/>
                    <a:p>
                      <a:pPr marL="0" marR="0" lvl="0" indent="0" algn="ctr" rtl="0">
                        <a:spcBef>
                          <a:spcPts val="0"/>
                        </a:spcBef>
                        <a:spcAft>
                          <a:spcPts val="0"/>
                        </a:spcAft>
                        <a:buNone/>
                      </a:pPr>
                      <a:r>
                        <a:rPr lang="en-US" sz="1200" u="none" strike="noStrike" cap="none"/>
                        <a:t>JV Team Tournament</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l" rtl="0">
                        <a:spcBef>
                          <a:spcPts val="0"/>
                        </a:spcBef>
                        <a:spcAft>
                          <a:spcPts val="0"/>
                        </a:spcAft>
                        <a:buNone/>
                      </a:pPr>
                      <a:r>
                        <a:rPr lang="en-US" sz="1200" u="none" strike="noStrike" cap="none"/>
                        <a:t> </a:t>
                      </a:r>
                      <a:endParaRPr sz="1200" b="0" i="0" u="none" strike="noStrike" cap="none">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200" u="none" strike="noStrike" cap="none"/>
                        <a:t>$45/round</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2"/>
                  </a:ext>
                </a:extLst>
              </a:tr>
              <a:tr h="315925">
                <a:tc>
                  <a:txBody>
                    <a:bodyPr/>
                    <a:lstStyle/>
                    <a:p>
                      <a:pPr marL="0" marR="0" lvl="0" indent="0" algn="ctr" rtl="0">
                        <a:spcBef>
                          <a:spcPts val="0"/>
                        </a:spcBef>
                        <a:spcAft>
                          <a:spcPts val="0"/>
                        </a:spcAft>
                        <a:buNone/>
                      </a:pPr>
                      <a:r>
                        <a:rPr lang="en-US" sz="1200" u="none" strike="noStrike" cap="none"/>
                        <a:t>V Individual Tournament</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l" rtl="0">
                        <a:spcBef>
                          <a:spcPts val="0"/>
                        </a:spcBef>
                        <a:spcAft>
                          <a:spcPts val="0"/>
                        </a:spcAft>
                        <a:buNone/>
                      </a:pPr>
                      <a:r>
                        <a:rPr lang="en-US" sz="1200" u="none" strike="noStrike" cap="none"/>
                        <a:t> </a:t>
                      </a:r>
                      <a:endParaRPr sz="1200" b="0" i="0" u="none" strike="noStrike" cap="none">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200" u="none" strike="noStrike" cap="none"/>
                        <a:t>$275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3"/>
                  </a:ext>
                </a:extLst>
              </a:tr>
              <a:tr h="315925">
                <a:tc>
                  <a:txBody>
                    <a:bodyPr/>
                    <a:lstStyle/>
                    <a:p>
                      <a:pPr marL="0" marR="0" lvl="0" indent="0" algn="ctr" rtl="0">
                        <a:spcBef>
                          <a:spcPts val="0"/>
                        </a:spcBef>
                        <a:spcAft>
                          <a:spcPts val="0"/>
                        </a:spcAft>
                        <a:buNone/>
                      </a:pPr>
                      <a:r>
                        <a:rPr lang="en-US" sz="1200" u="none" strike="noStrike" cap="none"/>
                        <a:t>JV Indiv Tournament</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l" rtl="0">
                        <a:spcBef>
                          <a:spcPts val="0"/>
                        </a:spcBef>
                        <a:spcAft>
                          <a:spcPts val="0"/>
                        </a:spcAft>
                        <a:buNone/>
                      </a:pPr>
                      <a:r>
                        <a:rPr lang="en-US" sz="1200" u="none" strike="noStrike" cap="none"/>
                        <a:t> </a:t>
                      </a:r>
                      <a:endParaRPr sz="1200" b="0" i="0" u="none" strike="noStrike" cap="none">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200" u="none" strike="noStrike" cap="none"/>
                        <a:t>$250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HIGH SCHOOL FEES FOR 24-25</a:t>
            </a:r>
            <a:endParaRPr/>
          </a:p>
        </p:txBody>
      </p:sp>
      <p:graphicFrame>
        <p:nvGraphicFramePr>
          <p:cNvPr id="168" name="Google Shape;168;p11"/>
          <p:cNvGraphicFramePr/>
          <p:nvPr/>
        </p:nvGraphicFramePr>
        <p:xfrm>
          <a:off x="2760662" y="2849404"/>
          <a:ext cx="6985000" cy="1783100"/>
        </p:xfrm>
        <a:graphic>
          <a:graphicData uri="http://schemas.openxmlformats.org/drawingml/2006/table">
            <a:tbl>
              <a:tblPr>
                <a:noFill/>
                <a:tableStyleId>{4C1772C0-9E22-459A-A121-1C762196B4AD}</a:tableStyleId>
              </a:tblPr>
              <a:tblGrid>
                <a:gridCol w="4178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445775">
                <a:tc>
                  <a:txBody>
                    <a:bodyPr/>
                    <a:lstStyle/>
                    <a:p>
                      <a:pPr marL="0" marR="0" lvl="0" indent="0" algn="ctr" rtl="0">
                        <a:spcBef>
                          <a:spcPts val="0"/>
                        </a:spcBef>
                        <a:spcAft>
                          <a:spcPts val="0"/>
                        </a:spcAft>
                        <a:buNone/>
                      </a:pPr>
                      <a:r>
                        <a:rPr lang="en-US" sz="1200" u="none" strike="noStrike" cap="none"/>
                        <a:t>V Dual (2 schools, 1 mat, 1 dual)</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$100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445775">
                <a:tc>
                  <a:txBody>
                    <a:bodyPr/>
                    <a:lstStyle/>
                    <a:p>
                      <a:pPr marL="0" marR="0" lvl="0" indent="0" algn="ctr" rtl="0">
                        <a:spcBef>
                          <a:spcPts val="0"/>
                        </a:spcBef>
                        <a:spcAft>
                          <a:spcPts val="0"/>
                        </a:spcAft>
                        <a:buNone/>
                      </a:pPr>
                      <a:r>
                        <a:rPr lang="en-US" sz="1200" u="none" strike="noStrike" cap="none"/>
                        <a:t>V Quad (4 schools, 2 mats, 2 duals each)</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2</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$175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1"/>
                  </a:ext>
                </a:extLst>
              </a:tr>
              <a:tr h="445775">
                <a:tc>
                  <a:txBody>
                    <a:bodyPr/>
                    <a:lstStyle/>
                    <a:p>
                      <a:pPr marL="0" marR="0" lvl="0" indent="0" algn="ctr" rtl="0">
                        <a:spcBef>
                          <a:spcPts val="0"/>
                        </a:spcBef>
                        <a:spcAft>
                          <a:spcPts val="0"/>
                        </a:spcAft>
                        <a:buNone/>
                      </a:pPr>
                      <a:r>
                        <a:rPr lang="en-US" sz="1200" u="none" strike="noStrike" cap="none"/>
                        <a:t>V Tri (3 schools, 1 mat, 3 duals)</a:t>
                      </a:r>
                      <a:endParaRPr sz="1200" b="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1</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en-US" sz="1200" u="none" strike="noStrike" cap="none"/>
                        <a:t>$225 </a:t>
                      </a:r>
                      <a:endParaRPr sz="1200" b="0" i="0" u="none" strike="noStrike" cap="none">
                        <a:solidFill>
                          <a:srgbClr val="00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445775">
                <a:tc gridSpan="3">
                  <a:txBody>
                    <a:bodyPr/>
                    <a:lstStyle/>
                    <a:p>
                      <a:pPr marL="0" marR="0" lvl="0" indent="0" algn="ctr" rtl="0">
                        <a:spcBef>
                          <a:spcPts val="0"/>
                        </a:spcBef>
                        <a:spcAft>
                          <a:spcPts val="0"/>
                        </a:spcAft>
                        <a:buNone/>
                      </a:pPr>
                      <a:r>
                        <a:rPr lang="en-US" sz="1200" u="none" strike="noStrike" cap="none">
                          <a:highlight>
                            <a:srgbClr val="FFFF00"/>
                          </a:highlight>
                        </a:rPr>
                        <a:t>*Above includes up to 5 JV matches per official, $3 each additional match</a:t>
                      </a:r>
                      <a:endParaRPr sz="1200" b="0" i="0" u="none" strike="noStrike" cap="none">
                        <a:highlight>
                          <a:srgbClr val="FFFF00"/>
                        </a:highlight>
                        <a:latin typeface="Times New Roman"/>
                        <a:ea typeface="Times New Roman"/>
                        <a:cs typeface="Times New Roman"/>
                        <a:sym typeface="Times New Roman"/>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4DF4-FE61-8439-7216-A1B91E8E8957}"/>
              </a:ext>
            </a:extLst>
          </p:cNvPr>
          <p:cNvSpPr>
            <a:spLocks noGrp="1"/>
          </p:cNvSpPr>
          <p:nvPr>
            <p:ph type="title"/>
          </p:nvPr>
        </p:nvSpPr>
        <p:spPr/>
        <p:txBody>
          <a:bodyPr/>
          <a:lstStyle/>
          <a:p>
            <a:r>
              <a:rPr lang="en-US" dirty="0"/>
              <a:t>Paying of Officials</a:t>
            </a:r>
          </a:p>
        </p:txBody>
      </p:sp>
      <p:sp>
        <p:nvSpPr>
          <p:cNvPr id="3" name="Text Placeholder 2">
            <a:extLst>
              <a:ext uri="{FF2B5EF4-FFF2-40B4-BE49-F238E27FC236}">
                <a16:creationId xmlns:a16="http://schemas.microsoft.com/office/drawing/2014/main" id="{38FFC334-7FDA-A9C2-368C-96CB08D2EC13}"/>
              </a:ext>
            </a:extLst>
          </p:cNvPr>
          <p:cNvSpPr>
            <a:spLocks noGrp="1"/>
          </p:cNvSpPr>
          <p:nvPr>
            <p:ph type="body" idx="1"/>
          </p:nvPr>
        </p:nvSpPr>
        <p:spPr/>
        <p:txBody>
          <a:bodyPr>
            <a:normAutofit/>
          </a:bodyPr>
          <a:lstStyle/>
          <a:p>
            <a:r>
              <a:rPr lang="en-US" sz="2800" dirty="0"/>
              <a:t>We are asking the school to wait 48 hours to make sure there are no adjustments in the pay you are receiving.</a:t>
            </a:r>
          </a:p>
        </p:txBody>
      </p:sp>
    </p:spTree>
    <p:extLst>
      <p:ext uri="{BB962C8B-B14F-4D97-AF65-F5344CB8AC3E}">
        <p14:creationId xmlns:p14="http://schemas.microsoft.com/office/powerpoint/2010/main" val="211569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MIDDLE SCHOOL FEES UPDATE</a:t>
            </a:r>
            <a:endParaRPr/>
          </a:p>
        </p:txBody>
      </p:sp>
      <p:sp>
        <p:nvSpPr>
          <p:cNvPr id="174" name="Google Shape;174;p12"/>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As of now the KLAA is $70 for a dual, up to 26 matches, and $2.00 for every additional match.</a:t>
            </a:r>
            <a:endParaRPr/>
          </a:p>
          <a:p>
            <a:pPr marL="228600" lvl="0" indent="-228600" algn="l" rtl="0">
              <a:lnSpc>
                <a:spcPct val="120000"/>
              </a:lnSpc>
              <a:spcBef>
                <a:spcPts val="1000"/>
              </a:spcBef>
              <a:spcAft>
                <a:spcPts val="0"/>
              </a:spcAft>
              <a:buSzPts val="2000"/>
              <a:buChar char="•"/>
            </a:pPr>
            <a:r>
              <a:rPr lang="en-US"/>
              <a:t>The other leagues have not finalized a fee for quads and Tri’s. We have not figured out what to do with the season approaching. </a:t>
            </a:r>
            <a:endParaRPr/>
          </a:p>
          <a:p>
            <a:pPr marL="228600" lvl="0" indent="-228600" algn="l" rtl="0">
              <a:lnSpc>
                <a:spcPct val="120000"/>
              </a:lnSpc>
              <a:spcBef>
                <a:spcPts val="1000"/>
              </a:spcBef>
              <a:spcAft>
                <a:spcPts val="0"/>
              </a:spcAft>
              <a:buSzPts val="2000"/>
              <a:buChar char="•"/>
            </a:pPr>
            <a:r>
              <a:rPr lang="en-US"/>
              <a:t>Our proposal to SEMLAC is:</a:t>
            </a:r>
            <a:br>
              <a:rPr lang="en-US"/>
            </a:br>
            <a:r>
              <a:rPr lang="en-US"/>
              <a:t>$70 dual for up to 26 matches</a:t>
            </a:r>
            <a:br>
              <a:rPr lang="en-US"/>
            </a:br>
            <a:r>
              <a:rPr lang="en-US"/>
              <a:t>$110 for a quad</a:t>
            </a:r>
            <a:br>
              <a:rPr lang="en-US"/>
            </a:br>
            <a:r>
              <a:rPr lang="en-US"/>
              <a:t>$150 for a Tri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POST-SEASON REQUIREMENTS</a:t>
            </a:r>
            <a:endParaRPr/>
          </a:p>
        </p:txBody>
      </p:sp>
      <p:sp>
        <p:nvSpPr>
          <p:cNvPr id="180" name="Google Shape;180;p1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120000"/>
              </a:lnSpc>
              <a:spcBef>
                <a:spcPts val="0"/>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General Requirements (all levels):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Complete/attend the current year rules meeting - </a:t>
            </a:r>
            <a:r>
              <a:rPr lang="en-US" sz="4400" b="1" i="0" u="sng" strike="noStrike">
                <a:solidFill>
                  <a:srgbClr val="005974"/>
                </a:solidFill>
                <a:latin typeface="Arial Black"/>
                <a:ea typeface="Arial Black"/>
                <a:cs typeface="Arial Black"/>
                <a:sym typeface="Arial Black"/>
                <a:hlinkClick r:id="rId3">
                  <a:extLst>
                    <a:ext uri="{A12FA001-AC4F-418D-AE19-62706E023703}">
                      <ahyp:hlinkClr xmlns:ahyp="http://schemas.microsoft.com/office/drawing/2018/hyperlinkcolor" val="tx"/>
                    </a:ext>
                  </a:extLst>
                </a:hlinkClick>
              </a:rPr>
              <a:t>Take a rules meeting</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Submit a season schedule to the MHSAA - </a:t>
            </a:r>
            <a:r>
              <a:rPr lang="en-US" sz="4400" b="1" i="0" u="sng" strike="noStrike">
                <a:solidFill>
                  <a:srgbClr val="005974"/>
                </a:solidFill>
                <a:latin typeface="Arial Black"/>
                <a:ea typeface="Arial Black"/>
                <a:cs typeface="Arial Black"/>
                <a:sym typeface="Arial Black"/>
                <a:hlinkClick r:id="rId4">
                  <a:extLst>
                    <a:ext uri="{A12FA001-AC4F-418D-AE19-62706E023703}">
                      <ahyp:hlinkClr xmlns:ahyp="http://schemas.microsoft.com/office/drawing/2018/hyperlinkcolor" val="tx"/>
                    </a:ext>
                  </a:extLst>
                </a:hlinkClick>
              </a:rPr>
              <a:t>Submit your schedule</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Submit your available tournament dates - </a:t>
            </a:r>
            <a:r>
              <a:rPr lang="en-US" sz="4400" b="1" i="0" u="sng" strike="noStrike">
                <a:solidFill>
                  <a:srgbClr val="005974"/>
                </a:solidFill>
                <a:latin typeface="Arial Black"/>
                <a:ea typeface="Arial Black"/>
                <a:cs typeface="Arial Black"/>
                <a:sym typeface="Arial Black"/>
                <a:hlinkClick r:id="rId5">
                  <a:extLst>
                    <a:ext uri="{A12FA001-AC4F-418D-AE19-62706E023703}">
                      <ahyp:hlinkClr xmlns:ahyp="http://schemas.microsoft.com/office/drawing/2018/hyperlinkcolor" val="tx"/>
                    </a:ext>
                  </a:extLst>
                </a:hlinkClick>
              </a:rPr>
              <a:t>Availability &amp; conflicts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Be listed as a Member in Good Standing with a Local Approved Association - </a:t>
            </a:r>
            <a:r>
              <a:rPr lang="en-US" sz="4400" b="1" i="0" u="sng" strike="noStrike">
                <a:solidFill>
                  <a:srgbClr val="005974"/>
                </a:solidFill>
                <a:latin typeface="Arial Black"/>
                <a:ea typeface="Arial Black"/>
                <a:cs typeface="Arial Black"/>
                <a:sym typeface="Arial Black"/>
                <a:hlinkClick r:id="rId6">
                  <a:extLst>
                    <a:ext uri="{A12FA001-AC4F-418D-AE19-62706E023703}">
                      <ahyp:hlinkClr xmlns:ahyp="http://schemas.microsoft.com/office/drawing/2018/hyperlinkcolor" val="tx"/>
                    </a:ext>
                  </a:extLst>
                </a:hlinkClick>
              </a:rPr>
              <a:t>Check MIGS status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Complete and pass the current year rules exam (≥80%) - </a:t>
            </a:r>
            <a:r>
              <a:rPr lang="en-US" sz="4400" b="1" i="0" u="sng" strike="noStrike">
                <a:solidFill>
                  <a:srgbClr val="005974"/>
                </a:solidFill>
                <a:latin typeface="Arial Black"/>
                <a:ea typeface="Arial Black"/>
                <a:cs typeface="Arial Black"/>
                <a:sym typeface="Arial Black"/>
                <a:hlinkClick r:id="rId7">
                  <a:extLst>
                    <a:ext uri="{A12FA001-AC4F-418D-AE19-62706E023703}">
                      <ahyp:hlinkClr xmlns:ahyp="http://schemas.microsoft.com/office/drawing/2018/hyperlinkcolor" val="tx"/>
                    </a:ext>
                  </a:extLst>
                </a:hlinkClick>
              </a:rPr>
              <a:t>Take exam</a:t>
            </a:r>
            <a:r>
              <a:rPr lang="en-US" sz="4400" b="1" i="0" u="none" strike="noStrike">
                <a:solidFill>
                  <a:srgbClr val="666666"/>
                </a:solidFill>
                <a:latin typeface="Arial Black"/>
                <a:ea typeface="Arial Black"/>
                <a:cs typeface="Arial Black"/>
                <a:sym typeface="Arial Black"/>
              </a:rPr>
              <a:t> | Exam questions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Have officiated a minimum of 10 contests during the current season</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Have compiled at least 75 ratings over the previous three years  - </a:t>
            </a:r>
            <a:r>
              <a:rPr lang="en-US" sz="4400" b="1" i="0" u="sng" strike="noStrike">
                <a:solidFill>
                  <a:srgbClr val="005974"/>
                </a:solidFill>
                <a:latin typeface="Arial Black"/>
                <a:ea typeface="Arial Black"/>
                <a:cs typeface="Arial Black"/>
                <a:sym typeface="Arial Black"/>
                <a:hlinkClick r:id="rId8">
                  <a:extLst>
                    <a:ext uri="{A12FA001-AC4F-418D-AE19-62706E023703}">
                      <ahyp:hlinkClr xmlns:ahyp="http://schemas.microsoft.com/office/drawing/2018/hyperlinkcolor" val="tx"/>
                    </a:ext>
                  </a:extLst>
                </a:hlinkClick>
              </a:rPr>
              <a:t>View your ratings</a:t>
            </a:r>
            <a:r>
              <a:rPr lang="en-US" sz="4400" b="1" i="0" u="none" strike="noStrike">
                <a:solidFill>
                  <a:srgbClr val="005974"/>
                </a:solidFill>
                <a:latin typeface="Arial Black"/>
                <a:ea typeface="Arial Black"/>
                <a:cs typeface="Arial Black"/>
                <a:sym typeface="Arial Black"/>
              </a:rPr>
              <a:t>  </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br>
              <a:rPr lang="en-US" sz="4400" b="1" i="0" u="none" strike="noStrike">
                <a:solidFill>
                  <a:srgbClr val="666666"/>
                </a:solidFill>
                <a:latin typeface="Arial Black"/>
                <a:ea typeface="Arial Black"/>
                <a:cs typeface="Arial Black"/>
                <a:sym typeface="Arial Black"/>
              </a:rPr>
            </a:br>
            <a:r>
              <a:rPr lang="en-US" sz="4400" b="1" i="0" u="none" strike="noStrike">
                <a:solidFill>
                  <a:srgbClr val="666666"/>
                </a:solidFill>
                <a:latin typeface="Arial Black"/>
                <a:ea typeface="Arial Black"/>
                <a:cs typeface="Arial Black"/>
                <a:sym typeface="Arial Black"/>
              </a:rPr>
              <a:t>District Level:</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Have (at minimum) a 3.0 three-year average rating - </a:t>
            </a:r>
            <a:r>
              <a:rPr lang="en-US" sz="4400" b="1" i="0" u="sng" strike="noStrike">
                <a:solidFill>
                  <a:srgbClr val="005974"/>
                </a:solidFill>
                <a:latin typeface="Arial Black"/>
                <a:ea typeface="Arial Black"/>
                <a:cs typeface="Arial Black"/>
                <a:sym typeface="Arial Black"/>
                <a:hlinkClick r:id="rId8">
                  <a:extLst>
                    <a:ext uri="{A12FA001-AC4F-418D-AE19-62706E023703}">
                      <ahyp:hlinkClr xmlns:ahyp="http://schemas.microsoft.com/office/drawing/2018/hyperlinkcolor" val="tx"/>
                    </a:ext>
                  </a:extLst>
                </a:hlinkClick>
              </a:rPr>
              <a:t>View your ratings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Regional Level:</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Have (at minimum) a 3.2 three-year average rating - </a:t>
            </a:r>
            <a:r>
              <a:rPr lang="en-US" sz="4400" b="1" i="0" u="sng" strike="noStrike">
                <a:solidFill>
                  <a:srgbClr val="005974"/>
                </a:solidFill>
                <a:latin typeface="Arial Black"/>
                <a:ea typeface="Arial Black"/>
                <a:cs typeface="Arial Black"/>
                <a:sym typeface="Arial Black"/>
                <a:hlinkClick r:id="rId8">
                  <a:extLst>
                    <a:ext uri="{A12FA001-AC4F-418D-AE19-62706E023703}">
                      <ahyp:hlinkClr xmlns:ahyp="http://schemas.microsoft.com/office/drawing/2018/hyperlinkcolor" val="tx"/>
                    </a:ext>
                  </a:extLst>
                </a:hlinkClick>
              </a:rPr>
              <a:t>View your ratings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Final Level:</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364"/>
              </a:spcBef>
              <a:spcAft>
                <a:spcPts val="0"/>
              </a:spcAft>
              <a:buSzPct val="100000"/>
              <a:buFont typeface="Arial"/>
              <a:buChar char="•"/>
            </a:pPr>
            <a:r>
              <a:rPr lang="en-US" sz="4400" b="1" i="0" u="none" strike="noStrike">
                <a:solidFill>
                  <a:srgbClr val="666666"/>
                </a:solidFill>
                <a:latin typeface="Arial Black"/>
                <a:ea typeface="Arial Black"/>
                <a:cs typeface="Arial Black"/>
                <a:sym typeface="Arial Black"/>
              </a:rPr>
              <a:t>Have (at minimum) a 4.25 three-year average rating - </a:t>
            </a:r>
            <a:r>
              <a:rPr lang="en-US" sz="4400" b="1" i="0" u="sng" strike="noStrike">
                <a:solidFill>
                  <a:srgbClr val="005974"/>
                </a:solidFill>
                <a:latin typeface="Arial Black"/>
                <a:ea typeface="Arial Black"/>
                <a:cs typeface="Arial Black"/>
                <a:sym typeface="Arial Black"/>
                <a:hlinkClick r:id="rId8">
                  <a:extLst>
                    <a:ext uri="{A12FA001-AC4F-418D-AE19-62706E023703}">
                      <ahyp:hlinkClr xmlns:ahyp="http://schemas.microsoft.com/office/drawing/2018/hyperlinkcolor" val="tx"/>
                    </a:ext>
                  </a:extLst>
                </a:hlinkClick>
              </a:rPr>
              <a:t>View your ratings</a:t>
            </a:r>
            <a:endParaRPr sz="4400" b="1" i="0" u="none" strike="noStrike">
              <a:solidFill>
                <a:srgbClr val="B71E42"/>
              </a:solidFill>
              <a:latin typeface="Arial Black"/>
              <a:ea typeface="Arial Black"/>
              <a:cs typeface="Arial Black"/>
              <a:sym typeface="Arial Black"/>
            </a:endParaRPr>
          </a:p>
          <a:p>
            <a:pPr marL="228600" lvl="0" indent="-228600" algn="l" rtl="0">
              <a:lnSpc>
                <a:spcPct val="120000"/>
              </a:lnSpc>
              <a:spcBef>
                <a:spcPts val="1000"/>
              </a:spcBef>
              <a:spcAft>
                <a:spcPts val="0"/>
              </a:spcAft>
              <a:buSzPct val="100000"/>
              <a:buChar char="•"/>
            </a:pPr>
            <a:br>
              <a:rPr lang="en-US" b="0"/>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POST-SEASON REQUIREMENTS</a:t>
            </a:r>
            <a:endParaRPr/>
          </a:p>
        </p:txBody>
      </p:sp>
      <p:sp>
        <p:nvSpPr>
          <p:cNvPr id="186" name="Google Shape;186;p14"/>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Go to MHSAA.com</a:t>
            </a:r>
            <a:endParaRPr/>
          </a:p>
          <a:p>
            <a:pPr marL="228600" lvl="0" indent="-228600" algn="l" rtl="0">
              <a:lnSpc>
                <a:spcPct val="120000"/>
              </a:lnSpc>
              <a:spcBef>
                <a:spcPts val="1000"/>
              </a:spcBef>
              <a:spcAft>
                <a:spcPts val="0"/>
              </a:spcAft>
              <a:buSzPts val="2000"/>
              <a:buChar char="•"/>
            </a:pPr>
            <a:r>
              <a:rPr lang="en-US"/>
              <a:t>Click Officials</a:t>
            </a:r>
            <a:endParaRPr/>
          </a:p>
          <a:p>
            <a:pPr marL="228600" lvl="0" indent="-228600" algn="l" rtl="0">
              <a:lnSpc>
                <a:spcPct val="120000"/>
              </a:lnSpc>
              <a:spcBef>
                <a:spcPts val="1000"/>
              </a:spcBef>
              <a:spcAft>
                <a:spcPts val="0"/>
              </a:spcAft>
              <a:buSzPts val="2000"/>
              <a:buChar char="•"/>
            </a:pPr>
            <a:r>
              <a:rPr lang="en-US"/>
              <a:t>Scroll down to Post-Season Requirements</a:t>
            </a:r>
            <a:endParaRPr/>
          </a:p>
          <a:p>
            <a:pPr marL="228600" lvl="0" indent="-228600" algn="l" rtl="0">
              <a:lnSpc>
                <a:spcPct val="120000"/>
              </a:lnSpc>
              <a:spcBef>
                <a:spcPts val="1000"/>
              </a:spcBef>
              <a:spcAft>
                <a:spcPts val="0"/>
              </a:spcAft>
              <a:buSzPts val="2000"/>
              <a:buChar char="•"/>
            </a:pPr>
            <a:r>
              <a:rPr lang="en-US"/>
              <a:t>Click view requirements</a:t>
            </a:r>
            <a:endParaRPr/>
          </a:p>
          <a:p>
            <a:pPr marL="228600" lvl="0" indent="-228600" algn="l" rtl="0">
              <a:lnSpc>
                <a:spcPct val="120000"/>
              </a:lnSpc>
              <a:spcBef>
                <a:spcPts val="1000"/>
              </a:spcBef>
              <a:spcAft>
                <a:spcPts val="0"/>
              </a:spcAft>
              <a:buSzPts val="2000"/>
              <a:buChar char="•"/>
            </a:pPr>
            <a:r>
              <a:rPr lang="en-US"/>
              <a:t>Scroll down to Wrestling and click the + symbol</a:t>
            </a:r>
            <a:endParaRPr/>
          </a:p>
          <a:p>
            <a:pPr marL="228600" lvl="0" indent="-101600" algn="l" rtl="0">
              <a:lnSpc>
                <a:spcPct val="120000"/>
              </a:lnSpc>
              <a:spcBef>
                <a:spcPts val="1000"/>
              </a:spcBef>
              <a:spcAft>
                <a:spcPts val="0"/>
              </a:spcAft>
              <a:buSzPts val="2000"/>
              <a:buNone/>
            </a:pPr>
            <a:endParaRPr/>
          </a:p>
          <a:p>
            <a:pPr marL="228600" lvl="0" indent="-10160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GOLDEN ROD	</a:t>
            </a:r>
            <a:endParaRPr/>
          </a:p>
        </p:txBody>
      </p:sp>
      <p:sp>
        <p:nvSpPr>
          <p:cNvPr id="192" name="Google Shape;192;p15"/>
          <p:cNvSpPr txBox="1">
            <a:spLocks noGrp="1"/>
          </p:cNvSpPr>
          <p:nvPr>
            <p:ph type="body" idx="1"/>
          </p:nvPr>
        </p:nvSpPr>
        <p:spPr>
          <a:xfrm>
            <a:off x="1401729" y="2035682"/>
            <a:ext cx="9603300" cy="34506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Old term still used but it is your season Summary.  It is your scheduled matches for the year.</a:t>
            </a:r>
            <a:endParaRPr/>
          </a:p>
          <a:p>
            <a:pPr marL="228600" lvl="0" indent="-215900" algn="l" rtl="0">
              <a:lnSpc>
                <a:spcPct val="120000"/>
              </a:lnSpc>
              <a:spcBef>
                <a:spcPts val="0"/>
              </a:spcBef>
              <a:spcAft>
                <a:spcPts val="0"/>
              </a:spcAft>
              <a:buSzPts val="1800"/>
              <a:buChar char="•"/>
            </a:pPr>
            <a:r>
              <a:rPr lang="en-US"/>
              <a:t>This is used to ensure you worked 10 varsity level matches for post season consideration.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FORD FIELD	- FEBRUARY 28</a:t>
            </a:r>
            <a:r>
              <a:rPr lang="en-US" baseline="30000"/>
              <a:t>TH</a:t>
            </a:r>
            <a:r>
              <a:rPr lang="en-US"/>
              <a:t> &amp; MARCH 1ST</a:t>
            </a:r>
            <a:endParaRPr/>
          </a:p>
        </p:txBody>
      </p:sp>
      <p:sp>
        <p:nvSpPr>
          <p:cNvPr id="198" name="Google Shape;198;p16"/>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If any of you are interested in working as Timer/Scorer, contact me. We use 85 t/s for the finals. We feed and house you for the tournament. You will also receive a payment of $150 for working.</a:t>
            </a:r>
            <a:endParaRPr/>
          </a:p>
          <a:p>
            <a:pPr marL="228600" lvl="0" indent="-228600" algn="l" rtl="0">
              <a:lnSpc>
                <a:spcPct val="120000"/>
              </a:lnSpc>
              <a:spcBef>
                <a:spcPts val="1000"/>
              </a:spcBef>
              <a:spcAft>
                <a:spcPts val="0"/>
              </a:spcAft>
              <a:buSzPts val="2000"/>
              <a:buChar char="•"/>
            </a:pPr>
            <a:r>
              <a:rPr lang="en-US"/>
              <a:t>You would have to be at the meeting on Thursday evening on Feb. 27</a:t>
            </a:r>
            <a:r>
              <a:rPr lang="en-US" baseline="30000"/>
              <a:t>th</a:t>
            </a:r>
            <a:r>
              <a:rPr lang="en-US"/>
              <a:t> and be available all day on Friday and Saturday.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SINGERS</a:t>
            </a:r>
            <a:endParaRPr/>
          </a:p>
        </p:txBody>
      </p:sp>
      <p:sp>
        <p:nvSpPr>
          <p:cNvPr id="204" name="Google Shape;204;p17"/>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As mot of you know, I use High School people to sing at Ford Field. I have them sing the National Anthem or God Bless America. If you come across someone you think is that good, let me know, and try to get contact info for the coach or AD. They would need to send me a video of them singing. I will at the beginning of February, sit down and choose the singers for the event.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INTRODUCE THE NEW OFFICIALS</a:t>
            </a:r>
            <a:endParaRPr/>
          </a:p>
        </p:txBody>
      </p:sp>
      <p:sp>
        <p:nvSpPr>
          <p:cNvPr id="114" name="Google Shape;114;p2"/>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Matt has been working with the new guys to make sure they have everything in order.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ROTATION OF OFFICIALS</a:t>
            </a:r>
            <a:endParaRPr/>
          </a:p>
        </p:txBody>
      </p:sp>
      <p:sp>
        <p:nvSpPr>
          <p:cNvPr id="210" name="Google Shape;210;p18"/>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38125" algn="l" rtl="0">
              <a:lnSpc>
                <a:spcPct val="120000"/>
              </a:lnSpc>
              <a:spcBef>
                <a:spcPts val="0"/>
              </a:spcBef>
              <a:spcAft>
                <a:spcPts val="0"/>
              </a:spcAft>
              <a:buSzPts val="2000"/>
              <a:buChar char="•"/>
            </a:pPr>
            <a:r>
              <a:rPr lang="en-US"/>
              <a:t>This seems to be a big issue as many do not follow the rule of thumb.</a:t>
            </a:r>
            <a:endParaRPr/>
          </a:p>
          <a:p>
            <a:pPr marL="228600" lvl="0" indent="-238125" algn="l" rtl="0">
              <a:lnSpc>
                <a:spcPct val="120000"/>
              </a:lnSpc>
              <a:spcBef>
                <a:spcPts val="1000"/>
              </a:spcBef>
              <a:spcAft>
                <a:spcPts val="0"/>
              </a:spcAft>
              <a:buSzPts val="2000"/>
              <a:buChar char="•"/>
            </a:pPr>
            <a:r>
              <a:rPr lang="en-US"/>
              <a:t>Ex: When having a 3 officials on 2 mats or 4 officials on 3 mats, you go directly to the next mat and as soon as it becomes open, you move into that mat. The rotation continues until you go off for your break. Once off, the rule is 10  minutes, waiting to go onto mat #1 and start again. Failure to do this causes your fellow officials to be on the mat longer than they should.</a:t>
            </a:r>
            <a:endParaRPr/>
          </a:p>
          <a:p>
            <a:pPr marL="228600" lvl="0" indent="-238125" algn="l" rtl="0">
              <a:lnSpc>
                <a:spcPct val="120000"/>
              </a:lnSpc>
              <a:spcBef>
                <a:spcPts val="1000"/>
              </a:spcBef>
              <a:spcAft>
                <a:spcPts val="0"/>
              </a:spcAft>
              <a:buSzPts val="2000"/>
              <a:buChar char="•"/>
            </a:pPr>
            <a:r>
              <a:rPr lang="en-US"/>
              <a:t>If you have a fellow official who does not follow this, let us know when you get done that day.</a:t>
            </a:r>
            <a:endParaRPr/>
          </a:p>
          <a:p>
            <a:pPr marL="228600" lvl="0" indent="-111125"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PRE-SEASON CHECKLIST</a:t>
            </a:r>
            <a:endParaRPr/>
          </a:p>
        </p:txBody>
      </p:sp>
      <p:sp>
        <p:nvSpPr>
          <p:cNvPr id="216" name="Google Shape;216;p19"/>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Check your bag; Pants (Back up), Stripes (both if you have them, White is the default), Whistle (Back-up), Flip Disk, Draw Kit, Shoes, Belt, Jacket, etc.</a:t>
            </a:r>
            <a:endParaRPr sz="24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Towel and Soap</a:t>
            </a:r>
            <a:endParaRPr sz="24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Stickers</a:t>
            </a:r>
            <a:endParaRPr sz="24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No rule book at the mat, keep it in the bag.</a:t>
            </a:r>
            <a:endParaRPr sz="2400" b="0" i="0" u="none" strike="noStrike">
              <a:solidFill>
                <a:srgbClr val="B71E42"/>
              </a:solidFill>
              <a:latin typeface="Arial"/>
              <a:ea typeface="Arial"/>
              <a:cs typeface="Arial"/>
              <a:sym typeface="Arial"/>
            </a:endParaRPr>
          </a:p>
          <a:p>
            <a:pPr marL="228600" lvl="0" indent="-10160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PRE-MEET DUTIES</a:t>
            </a:r>
            <a:endParaRPr/>
          </a:p>
        </p:txBody>
      </p:sp>
      <p:sp>
        <p:nvSpPr>
          <p:cNvPr id="222" name="Google Shape;222;p20"/>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Font typeface="Gill Sans"/>
              <a:buChar char="•"/>
            </a:pPr>
            <a:r>
              <a:rPr lang="en-US" b="1" i="0" u="none" strike="noStrike">
                <a:solidFill>
                  <a:srgbClr val="000000"/>
                </a:solidFill>
              </a:rPr>
              <a:t>BE ON TIME - 45 minutes on a weekday, 1 hour on a weekend.</a:t>
            </a:r>
            <a:endParaRPr b="1" i="0" u="none" strike="noStrike">
              <a:solidFill>
                <a:srgbClr val="B71E42"/>
              </a:solidFill>
            </a:endParaRPr>
          </a:p>
          <a:p>
            <a:pPr marL="228600" lvl="0" indent="-228600" algn="l" rtl="0">
              <a:lnSpc>
                <a:spcPct val="120000"/>
              </a:lnSpc>
              <a:spcBef>
                <a:spcPts val="0"/>
              </a:spcBef>
              <a:spcAft>
                <a:spcPts val="0"/>
              </a:spcAft>
              <a:buSzPts val="2000"/>
              <a:buFont typeface="Arial"/>
              <a:buChar char="•"/>
            </a:pPr>
            <a:r>
              <a:rPr lang="en-US" b="1" i="0" u="none" strike="noStrike">
                <a:solidFill>
                  <a:srgbClr val="000000"/>
                </a:solidFill>
              </a:rPr>
              <a:t>Introduce Yourself - AD, Coaches, Trainer, etc. </a:t>
            </a:r>
            <a:endParaRPr b="1" i="0" u="none" strike="noStrike">
              <a:solidFill>
                <a:srgbClr val="B71E42"/>
              </a:solidFill>
            </a:endParaRPr>
          </a:p>
          <a:p>
            <a:pPr marL="228600" lvl="0" indent="-228600" algn="l" rtl="0">
              <a:lnSpc>
                <a:spcPct val="120000"/>
              </a:lnSpc>
              <a:spcBef>
                <a:spcPts val="560"/>
              </a:spcBef>
              <a:spcAft>
                <a:spcPts val="0"/>
              </a:spcAft>
              <a:buSzPts val="2000"/>
              <a:buFont typeface="Gill Sans"/>
              <a:buChar char="•"/>
            </a:pPr>
            <a:r>
              <a:rPr lang="en-US" b="1" i="0" u="none" strike="noStrike">
                <a:solidFill>
                  <a:srgbClr val="000000"/>
                </a:solidFill>
              </a:rPr>
              <a:t>May or may not assist with Weigh-In’s.</a:t>
            </a:r>
            <a:endParaRPr b="1" i="0" u="none" strike="noStrike">
              <a:solidFill>
                <a:srgbClr val="B71E42"/>
              </a:solidFill>
            </a:endParaRPr>
          </a:p>
          <a:p>
            <a:pPr marL="228600" lvl="0" indent="-228600" algn="l" rtl="0">
              <a:lnSpc>
                <a:spcPct val="120000"/>
              </a:lnSpc>
              <a:spcBef>
                <a:spcPts val="560"/>
              </a:spcBef>
              <a:spcAft>
                <a:spcPts val="0"/>
              </a:spcAft>
              <a:buSzPts val="2000"/>
              <a:buFont typeface="Arial"/>
              <a:buChar char="•"/>
            </a:pPr>
            <a:r>
              <a:rPr lang="en-US" b="1" i="0" u="none" strike="noStrike">
                <a:solidFill>
                  <a:srgbClr val="000000"/>
                </a:solidFill>
              </a:rPr>
              <a:t>Check skin, nails, equipment, etc.</a:t>
            </a:r>
            <a:endParaRPr b="1" i="0" u="none" strike="noStrike">
              <a:solidFill>
                <a:srgbClr val="B71E42"/>
              </a:solidFill>
            </a:endParaRPr>
          </a:p>
          <a:p>
            <a:pPr marL="228600" lvl="0" indent="-228600" algn="l" rtl="0">
              <a:lnSpc>
                <a:spcPct val="120000"/>
              </a:lnSpc>
              <a:spcBef>
                <a:spcPts val="560"/>
              </a:spcBef>
              <a:spcAft>
                <a:spcPts val="0"/>
              </a:spcAft>
              <a:buSzPts val="2000"/>
              <a:buFont typeface="Arial"/>
              <a:buChar char="•"/>
            </a:pPr>
            <a:r>
              <a:rPr lang="en-US" b="1" i="0" u="none" strike="noStrike">
                <a:solidFill>
                  <a:srgbClr val="000000"/>
                </a:solidFill>
              </a:rPr>
              <a:t>Check mat area</a:t>
            </a:r>
            <a:endParaRPr b="1" i="0" u="none" strike="noStrike">
              <a:solidFill>
                <a:srgbClr val="B71E42"/>
              </a:solidFill>
            </a:endParaRPr>
          </a:p>
          <a:p>
            <a:pPr marL="228600" lvl="0" indent="-228600" algn="l" rtl="0">
              <a:lnSpc>
                <a:spcPct val="120000"/>
              </a:lnSpc>
              <a:spcBef>
                <a:spcPts val="560"/>
              </a:spcBef>
              <a:spcAft>
                <a:spcPts val="0"/>
              </a:spcAft>
              <a:buSzPts val="2000"/>
              <a:buFont typeface="Arial"/>
              <a:buChar char="•"/>
            </a:pPr>
            <a:r>
              <a:rPr lang="en-US" b="1" i="0" u="none" strike="noStrike">
                <a:solidFill>
                  <a:srgbClr val="000000"/>
                </a:solidFill>
              </a:rPr>
              <a:t>Meet with timer, scorer, tapper, etc.</a:t>
            </a:r>
            <a:endParaRPr b="1" i="0" u="none" strike="noStrike">
              <a:solidFill>
                <a:srgbClr val="B71E42"/>
              </a:solidFill>
            </a:endParaRPr>
          </a:p>
          <a:p>
            <a:pPr marL="228600" lvl="0" indent="-228600" algn="l" rtl="0">
              <a:lnSpc>
                <a:spcPct val="120000"/>
              </a:lnSpc>
              <a:spcBef>
                <a:spcPts val="560"/>
              </a:spcBef>
              <a:spcAft>
                <a:spcPts val="0"/>
              </a:spcAft>
              <a:buSzPts val="2000"/>
              <a:buFont typeface="Arial"/>
              <a:buChar char="•"/>
            </a:pPr>
            <a:r>
              <a:rPr lang="en-US" b="1" i="0" u="none" strike="noStrike">
                <a:solidFill>
                  <a:srgbClr val="000000"/>
                </a:solidFill>
              </a:rPr>
              <a:t>Conduct meeting with Captains and Head Coaches.</a:t>
            </a:r>
            <a:endParaRPr b="1" i="0" u="none" strike="noStrike">
              <a:solidFill>
                <a:srgbClr val="B71E42"/>
              </a:solidFill>
            </a:endParaRPr>
          </a:p>
          <a:p>
            <a:pPr marL="0" lvl="0" indent="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DAY OF….</a:t>
            </a:r>
            <a:endParaRPr/>
          </a:p>
        </p:txBody>
      </p:sp>
      <p:sp>
        <p:nvSpPr>
          <p:cNvPr id="228" name="Google Shape;228;p21"/>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800"/>
              <a:buFont typeface="Arial"/>
              <a:buChar char="•"/>
            </a:pPr>
            <a:r>
              <a:rPr lang="en-US" sz="2800" b="0" i="0" u="none" strike="noStrike">
                <a:solidFill>
                  <a:srgbClr val="000000"/>
                </a:solidFill>
                <a:latin typeface="Gill Sans"/>
                <a:ea typeface="Gill Sans"/>
                <a:cs typeface="Gill Sans"/>
                <a:sym typeface="Gill Sans"/>
              </a:rPr>
              <a:t>Check arbiter in inclement weather.</a:t>
            </a:r>
            <a:endParaRPr sz="28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800"/>
              <a:buFont typeface="Arial"/>
              <a:buChar char="•"/>
            </a:pPr>
            <a:r>
              <a:rPr lang="en-US" sz="2800" b="0" i="0" u="none" strike="noStrike">
                <a:solidFill>
                  <a:srgbClr val="000000"/>
                </a:solidFill>
                <a:latin typeface="Gill Sans"/>
                <a:ea typeface="Gill Sans"/>
                <a:cs typeface="Gill Sans"/>
                <a:sym typeface="Gill Sans"/>
              </a:rPr>
              <a:t>DO NOT CALL AD.  Call Association/Assigner on the meet, with issues.</a:t>
            </a:r>
            <a:endParaRPr sz="28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800"/>
              <a:buFont typeface="Arial"/>
              <a:buChar char="•"/>
            </a:pPr>
            <a:r>
              <a:rPr lang="en-US" sz="2800" b="0" i="0" u="none" strike="noStrike">
                <a:solidFill>
                  <a:srgbClr val="000000"/>
                </a:solidFill>
                <a:latin typeface="Gill Sans"/>
                <a:ea typeface="Gill Sans"/>
                <a:cs typeface="Gill Sans"/>
                <a:sym typeface="Gill Sans"/>
              </a:rPr>
              <a:t>Check traffic for commute time.</a:t>
            </a:r>
            <a:endParaRPr sz="28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800"/>
              <a:buFont typeface="Arial"/>
              <a:buChar char="•"/>
            </a:pPr>
            <a:r>
              <a:rPr lang="en-US" sz="2800" b="0" i="0" u="none" strike="noStrike">
                <a:solidFill>
                  <a:srgbClr val="000000"/>
                </a:solidFill>
                <a:latin typeface="Gill Sans"/>
                <a:ea typeface="Gill Sans"/>
                <a:cs typeface="Gill Sans"/>
                <a:sym typeface="Gill Sans"/>
              </a:rPr>
              <a:t>Check emails for changes/edits</a:t>
            </a:r>
            <a:endParaRPr sz="28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800"/>
              <a:buFont typeface="Arial"/>
              <a:buChar char="•"/>
            </a:pPr>
            <a:r>
              <a:rPr lang="en-US" sz="2800" b="0" i="0" u="none" strike="noStrike">
                <a:solidFill>
                  <a:srgbClr val="000000"/>
                </a:solidFill>
                <a:latin typeface="Gill Sans"/>
                <a:ea typeface="Gill Sans"/>
                <a:cs typeface="Gill Sans"/>
                <a:sym typeface="Gill Sans"/>
              </a:rPr>
              <a:t>Check WhatApps</a:t>
            </a:r>
            <a:endParaRPr sz="2800" b="0" i="0" u="none" strike="noStrike">
              <a:solidFill>
                <a:srgbClr val="B71E42"/>
              </a:solidFill>
              <a:latin typeface="Arial"/>
              <a:ea typeface="Arial"/>
              <a:cs typeface="Arial"/>
              <a:sym typeface="Arial"/>
            </a:endParaRPr>
          </a:p>
          <a:p>
            <a:pPr marL="0" lvl="0" indent="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WRESTLERS WEARING UNUSUAL ITEMS</a:t>
            </a:r>
            <a:endParaRPr/>
          </a:p>
        </p:txBody>
      </p:sp>
      <p:sp>
        <p:nvSpPr>
          <p:cNvPr id="234" name="Google Shape;234;p22"/>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800"/>
              <a:buChar char="•"/>
            </a:pPr>
            <a:r>
              <a:rPr lang="en-US" sz="2800"/>
              <a:t>Any jewelry, headpiece, or item that is not normal, MUST have a letter from the MHSAA. Otherwise, they don’t wrestle!</a:t>
            </a:r>
            <a:endParaRPr sz="2800"/>
          </a:p>
          <a:p>
            <a:pPr marL="228600" lvl="0" indent="-228600" algn="l" rtl="0">
              <a:lnSpc>
                <a:spcPct val="120000"/>
              </a:lnSpc>
              <a:spcBef>
                <a:spcPts val="0"/>
              </a:spcBef>
              <a:spcAft>
                <a:spcPts val="0"/>
              </a:spcAft>
              <a:buSzPts val="2800"/>
              <a:buChar char="•"/>
            </a:pPr>
            <a:r>
              <a:rPr lang="en-US" sz="2800"/>
              <a:t>The earlier in the season we get on this, the less likely to have issues when the meets start to have more meaning in the post-season.</a:t>
            </a:r>
            <a:endParaRPr sz="2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1B3F-7CD4-019E-F0F4-61149F3C9A12}"/>
              </a:ext>
            </a:extLst>
          </p:cNvPr>
          <p:cNvSpPr>
            <a:spLocks noGrp="1"/>
          </p:cNvSpPr>
          <p:nvPr>
            <p:ph type="title"/>
          </p:nvPr>
        </p:nvSpPr>
        <p:spPr/>
        <p:txBody>
          <a:bodyPr/>
          <a:lstStyle/>
          <a:p>
            <a:r>
              <a:rPr lang="en-US" dirty="0"/>
              <a:t>Single Legged Pant</a:t>
            </a:r>
          </a:p>
        </p:txBody>
      </p:sp>
      <p:pic>
        <p:nvPicPr>
          <p:cNvPr id="4" name="Picture 3">
            <a:extLst>
              <a:ext uri="{FF2B5EF4-FFF2-40B4-BE49-F238E27FC236}">
                <a16:creationId xmlns:a16="http://schemas.microsoft.com/office/drawing/2014/main" id="{3F8F2625-142A-7929-DA28-3875FF9F7566}"/>
              </a:ext>
            </a:extLst>
          </p:cNvPr>
          <p:cNvPicPr>
            <a:picLocks noChangeAspect="1"/>
          </p:cNvPicPr>
          <p:nvPr/>
        </p:nvPicPr>
        <p:blipFill>
          <a:blip r:embed="rId2"/>
          <a:stretch>
            <a:fillRect/>
          </a:stretch>
        </p:blipFill>
        <p:spPr>
          <a:xfrm>
            <a:off x="5272087" y="1914525"/>
            <a:ext cx="1647825" cy="3028950"/>
          </a:xfrm>
          <a:prstGeom prst="rect">
            <a:avLst/>
          </a:prstGeom>
        </p:spPr>
      </p:pic>
      <p:sp>
        <p:nvSpPr>
          <p:cNvPr id="3" name="Text Placeholder 2">
            <a:extLst>
              <a:ext uri="{FF2B5EF4-FFF2-40B4-BE49-F238E27FC236}">
                <a16:creationId xmlns:a16="http://schemas.microsoft.com/office/drawing/2014/main" id="{AF94FCC0-2790-E2AB-C8D9-CF7E464B0CC7}"/>
              </a:ext>
            </a:extLst>
          </p:cNvPr>
          <p:cNvSpPr>
            <a:spLocks noGrp="1"/>
          </p:cNvSpPr>
          <p:nvPr>
            <p:ph type="body" idx="1"/>
          </p:nvPr>
        </p:nvSpPr>
        <p:spPr/>
        <p:txBody>
          <a:bodyPr/>
          <a:lstStyle/>
          <a:p>
            <a:pPr marL="114300" indent="0">
              <a:buNone/>
            </a:pPr>
            <a:r>
              <a:rPr lang="en-US" dirty="0"/>
              <a:t>Not Legal</a:t>
            </a:r>
          </a:p>
        </p:txBody>
      </p:sp>
    </p:spTree>
    <p:extLst>
      <p:ext uri="{BB962C8B-B14F-4D97-AF65-F5344CB8AC3E}">
        <p14:creationId xmlns:p14="http://schemas.microsoft.com/office/powerpoint/2010/main" val="394552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557A-48CF-E636-084C-4D35B6B5864B}"/>
              </a:ext>
            </a:extLst>
          </p:cNvPr>
          <p:cNvSpPr>
            <a:spLocks noGrp="1"/>
          </p:cNvSpPr>
          <p:nvPr>
            <p:ph type="title"/>
          </p:nvPr>
        </p:nvSpPr>
        <p:spPr/>
        <p:txBody>
          <a:bodyPr/>
          <a:lstStyle/>
          <a:p>
            <a:r>
              <a:rPr lang="en-US" dirty="0"/>
              <a:t>Mercado Headgear</a:t>
            </a:r>
          </a:p>
        </p:txBody>
      </p:sp>
      <p:sp>
        <p:nvSpPr>
          <p:cNvPr id="3" name="Text Placeholder 2">
            <a:extLst>
              <a:ext uri="{FF2B5EF4-FFF2-40B4-BE49-F238E27FC236}">
                <a16:creationId xmlns:a16="http://schemas.microsoft.com/office/drawing/2014/main" id="{FF586E7C-CF94-81DF-2159-94D7BD3F841A}"/>
              </a:ext>
            </a:extLst>
          </p:cNvPr>
          <p:cNvSpPr>
            <a:spLocks noGrp="1"/>
          </p:cNvSpPr>
          <p:nvPr>
            <p:ph type="body" idx="1"/>
          </p:nvPr>
        </p:nvSpPr>
        <p:spPr/>
        <p:txBody>
          <a:bodyPr/>
          <a:lstStyle/>
          <a:p>
            <a:pPr marL="114300" indent="0" algn="l">
              <a:buNone/>
            </a:pPr>
            <a:r>
              <a:rPr lang="en-US" b="0" i="0" dirty="0">
                <a:solidFill>
                  <a:srgbClr val="222222"/>
                </a:solidFill>
                <a:effectLst/>
                <a:latin typeface="Arial" panose="020B0604020202020204" pitchFamily="34" charset="0"/>
              </a:rPr>
              <a:t>I hope that this note finds you and yours safe. It is my pleasure to introduce BATS-TOI as our newest corporate partner and the Official Headgear of NFHS Wrestling! We will have the pleasure of meeting Mr. Mario Mercado this summer at the NFHS Wrestling Discussion Forum in San Antonio, TX. I have met and worked with Mario and he is committed to interscholastic wrestling and the welfare of the athletes.</a:t>
            </a:r>
          </a:p>
          <a:p>
            <a:pPr marL="114300" indent="0">
              <a:buNone/>
            </a:pPr>
            <a:r>
              <a:rPr lang="en-US" dirty="0"/>
              <a:t>Elliot Hopkins</a:t>
            </a:r>
            <a:br>
              <a:rPr lang="en-US" dirty="0"/>
            </a:br>
            <a:r>
              <a:rPr lang="en-US" dirty="0"/>
              <a:t>National Federation</a:t>
            </a:r>
          </a:p>
          <a:p>
            <a:pPr marL="114300" indent="0">
              <a:buNone/>
            </a:pPr>
            <a:endParaRPr lang="en-US" dirty="0"/>
          </a:p>
        </p:txBody>
      </p:sp>
    </p:spTree>
    <p:extLst>
      <p:ext uri="{BB962C8B-B14F-4D97-AF65-F5344CB8AC3E}">
        <p14:creationId xmlns:p14="http://schemas.microsoft.com/office/powerpoint/2010/main" val="25768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BC5F-F820-1390-1381-AFA75AF478C7}"/>
              </a:ext>
            </a:extLst>
          </p:cNvPr>
          <p:cNvSpPr>
            <a:spLocks noGrp="1"/>
          </p:cNvSpPr>
          <p:nvPr>
            <p:ph type="title"/>
          </p:nvPr>
        </p:nvSpPr>
        <p:spPr/>
        <p:txBody>
          <a:bodyPr/>
          <a:lstStyle/>
          <a:p>
            <a:r>
              <a:rPr lang="en-US" dirty="0"/>
              <a:t>It is Legal</a:t>
            </a:r>
          </a:p>
        </p:txBody>
      </p:sp>
      <p:pic>
        <p:nvPicPr>
          <p:cNvPr id="4" name="Picture 3">
            <a:extLst>
              <a:ext uri="{FF2B5EF4-FFF2-40B4-BE49-F238E27FC236}">
                <a16:creationId xmlns:a16="http://schemas.microsoft.com/office/drawing/2014/main" id="{02FE6CFD-4138-CBB9-6052-6102813F8924}"/>
              </a:ext>
            </a:extLst>
          </p:cNvPr>
          <p:cNvPicPr>
            <a:picLocks noChangeAspect="1"/>
          </p:cNvPicPr>
          <p:nvPr/>
        </p:nvPicPr>
        <p:blipFill>
          <a:blip r:embed="rId2"/>
          <a:stretch>
            <a:fillRect/>
          </a:stretch>
        </p:blipFill>
        <p:spPr>
          <a:xfrm>
            <a:off x="7287768" y="2015732"/>
            <a:ext cx="3657600" cy="3249240"/>
          </a:xfrm>
          <a:prstGeom prst="rect">
            <a:avLst/>
          </a:prstGeom>
        </p:spPr>
      </p:pic>
      <p:pic>
        <p:nvPicPr>
          <p:cNvPr id="6" name="Picture 5">
            <a:extLst>
              <a:ext uri="{FF2B5EF4-FFF2-40B4-BE49-F238E27FC236}">
                <a16:creationId xmlns:a16="http://schemas.microsoft.com/office/drawing/2014/main" id="{72143168-7A22-8482-05C0-2CC07D749309}"/>
              </a:ext>
            </a:extLst>
          </p:cNvPr>
          <p:cNvPicPr>
            <a:picLocks noChangeAspect="1"/>
          </p:cNvPicPr>
          <p:nvPr/>
        </p:nvPicPr>
        <p:blipFill>
          <a:blip r:embed="rId3"/>
          <a:stretch>
            <a:fillRect/>
          </a:stretch>
        </p:blipFill>
        <p:spPr>
          <a:xfrm>
            <a:off x="3266346" y="1426643"/>
            <a:ext cx="3801204" cy="3577604"/>
          </a:xfrm>
          <a:prstGeom prst="rect">
            <a:avLst/>
          </a:prstGeom>
        </p:spPr>
      </p:pic>
      <p:sp>
        <p:nvSpPr>
          <p:cNvPr id="3" name="Text Placeholder 2">
            <a:extLst>
              <a:ext uri="{FF2B5EF4-FFF2-40B4-BE49-F238E27FC236}">
                <a16:creationId xmlns:a16="http://schemas.microsoft.com/office/drawing/2014/main" id="{893B3CF4-3BFE-83FC-723F-04583AE829F0}"/>
              </a:ext>
            </a:extLst>
          </p:cNvPr>
          <p:cNvSpPr>
            <a:spLocks noGrp="1"/>
          </p:cNvSpPr>
          <p:nvPr>
            <p:ph type="body" idx="1"/>
          </p:nvPr>
        </p:nvSpPr>
        <p:spPr>
          <a:xfrm>
            <a:off x="1446562" y="1426643"/>
            <a:ext cx="9603275" cy="4039702"/>
          </a:xfrm>
        </p:spPr>
        <p:txBody>
          <a:bodyPr/>
          <a:lstStyle/>
          <a:p>
            <a:pPr marL="114300" indent="0">
              <a:buNone/>
            </a:pPr>
            <a:r>
              <a:rPr lang="en-US" dirty="0"/>
              <a:t>a</a:t>
            </a:r>
          </a:p>
        </p:txBody>
      </p:sp>
    </p:spTree>
    <p:extLst>
      <p:ext uri="{BB962C8B-B14F-4D97-AF65-F5344CB8AC3E}">
        <p14:creationId xmlns:p14="http://schemas.microsoft.com/office/powerpoint/2010/main" val="346619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RULES VIDEO</a:t>
            </a:r>
            <a:endParaRPr/>
          </a:p>
        </p:txBody>
      </p:sp>
      <p:sp>
        <p:nvSpPr>
          <p:cNvPr id="240" name="Google Shape;240;p2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u="sng">
                <a:solidFill>
                  <a:schemeClr val="hlink"/>
                </a:solidFill>
                <a:hlinkClick r:id="rId3"/>
              </a:rPr>
              <a:t>https://www.youtube.com/watch?v=7beelNWtH8Y</a:t>
            </a:r>
            <a:endParaRPr/>
          </a:p>
          <a:p>
            <a:pPr marL="0" lvl="0" indent="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OFFICIAL’S QUESTION</a:t>
            </a:r>
            <a:endParaRPr/>
          </a:p>
        </p:txBody>
      </p:sp>
      <p:sp>
        <p:nvSpPr>
          <p:cNvPr id="246" name="Google Shape;246;p24"/>
          <p:cNvSpPr txBox="1">
            <a:spLocks noGrp="1"/>
          </p:cNvSpPr>
          <p:nvPr>
            <p:ph type="body" idx="1"/>
          </p:nvPr>
        </p:nvSpPr>
        <p:spPr>
          <a:xfrm>
            <a:off x="1137147" y="1853754"/>
            <a:ext cx="9917708" cy="3612591"/>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0000"/>
              </a:lnSpc>
              <a:spcBef>
                <a:spcPts val="0"/>
              </a:spcBef>
              <a:spcAft>
                <a:spcPts val="0"/>
              </a:spcAft>
              <a:buSzPct val="100000"/>
              <a:buChar char="•"/>
            </a:pPr>
            <a:r>
              <a:rPr lang="en-US" b="0" i="0">
                <a:solidFill>
                  <a:srgbClr val="1D2228"/>
                </a:solidFill>
                <a:latin typeface="Arial"/>
                <a:ea typeface="Arial"/>
                <a:cs typeface="Arial"/>
                <a:sym typeface="Arial"/>
              </a:rPr>
              <a:t>Could you ask the MHSAA how they handle "unpaid so-called coaches" sitting on the team bench or in the corner? I find 80% of the time these people (mostly alumni or parents) are the biggest problem. You see this more and more. I want to know how they want us to handle if an injury occurs with liabilities and lawsuits.</a:t>
            </a:r>
            <a:endParaRPr b="0" i="0">
              <a:solidFill>
                <a:srgbClr val="1D2228"/>
              </a:solidFill>
              <a:latin typeface="Helvetica Neue"/>
              <a:ea typeface="Helvetica Neue"/>
              <a:cs typeface="Helvetica Neue"/>
              <a:sym typeface="Helvetica Neue"/>
            </a:endParaRPr>
          </a:p>
          <a:p>
            <a:pPr marL="228600" lvl="0" indent="-228600" algn="l" rtl="0">
              <a:lnSpc>
                <a:spcPct val="120000"/>
              </a:lnSpc>
              <a:spcBef>
                <a:spcPts val="1000"/>
              </a:spcBef>
              <a:spcAft>
                <a:spcPts val="0"/>
              </a:spcAft>
              <a:buSzPct val="100000"/>
              <a:buChar char="•"/>
            </a:pPr>
            <a:r>
              <a:rPr lang="en-US" b="0" i="0">
                <a:solidFill>
                  <a:srgbClr val="1D2228"/>
                </a:solidFill>
                <a:latin typeface="Arial"/>
                <a:ea typeface="Arial"/>
                <a:cs typeface="Arial"/>
                <a:sym typeface="Arial"/>
              </a:rPr>
              <a:t> Answer:</a:t>
            </a:r>
            <a:endParaRPr/>
          </a:p>
          <a:p>
            <a:pPr marL="0" marR="0" lvl="0" indent="0" algn="l" rtl="0">
              <a:lnSpc>
                <a:spcPct val="120000"/>
              </a:lnSpc>
              <a:spcBef>
                <a:spcPts val="0"/>
              </a:spcBef>
              <a:spcAft>
                <a:spcPts val="0"/>
              </a:spcAft>
              <a:buSzPct val="100000"/>
              <a:buChar char="•"/>
            </a:pPr>
            <a:r>
              <a:rPr lang="en-US" sz="1800" b="1" i="0">
                <a:solidFill>
                  <a:srgbClr val="1D2228"/>
                </a:solidFill>
                <a:latin typeface="Arial"/>
                <a:ea typeface="Arial"/>
                <a:cs typeface="Arial"/>
                <a:sym typeface="Arial"/>
              </a:rPr>
              <a:t>RULE 5. SECTION 30 UNSPORTSMANLIKE CONDUCT</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0">
                <a:solidFill>
                  <a:srgbClr val="1D2228"/>
                </a:solidFill>
                <a:latin typeface="Arial"/>
                <a:ea typeface="Arial"/>
                <a:cs typeface="Arial"/>
                <a:sym typeface="Arial"/>
              </a:rPr>
              <a:t> </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0">
                <a:solidFill>
                  <a:srgbClr val="1D2228"/>
                </a:solidFill>
                <a:latin typeface="Arial"/>
                <a:ea typeface="Arial"/>
                <a:cs typeface="Arial"/>
                <a:sym typeface="Arial"/>
              </a:rPr>
              <a:t>ART. 1 . . . </a:t>
            </a:r>
            <a:r>
              <a:rPr lang="en-US" sz="1800" b="1" i="1">
                <a:solidFill>
                  <a:srgbClr val="1D2228"/>
                </a:solidFill>
                <a:latin typeface="Arial"/>
                <a:ea typeface="Arial"/>
                <a:cs typeface="Arial"/>
                <a:sym typeface="Arial"/>
              </a:rPr>
              <a:t>Coaches and Team Personnel. Unsportsmanlike conduct of coaches</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1">
                <a:solidFill>
                  <a:srgbClr val="1D2228"/>
                </a:solidFill>
                <a:latin typeface="Arial"/>
                <a:ea typeface="Arial"/>
                <a:cs typeface="Arial"/>
                <a:sym typeface="Arial"/>
              </a:rPr>
              <a:t>and other team personnel is any act which becomes abusive or interferes with</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1">
                <a:solidFill>
                  <a:srgbClr val="1D2228"/>
                </a:solidFill>
                <a:latin typeface="Arial"/>
                <a:ea typeface="Arial"/>
                <a:cs typeface="Arial"/>
                <a:sym typeface="Arial"/>
              </a:rPr>
              <a:t>the orderly progress of the match. These acts may occur prior to, during, or after a</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1">
                <a:solidFill>
                  <a:srgbClr val="1D2228"/>
                </a:solidFill>
                <a:latin typeface="Arial"/>
                <a:ea typeface="Arial"/>
                <a:cs typeface="Arial"/>
                <a:sym typeface="Arial"/>
              </a:rPr>
              <a:t>match. This includes violations of the bench decorum rule (7-5-2), taunting, acts of</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1">
                <a:solidFill>
                  <a:srgbClr val="1D2228"/>
                </a:solidFill>
                <a:latin typeface="Arial"/>
                <a:ea typeface="Arial"/>
                <a:cs typeface="Arial"/>
                <a:sym typeface="Arial"/>
              </a:rPr>
              <a:t>disrespect, or those actions which incite negative reactions by others. The offender</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1" i="1">
                <a:solidFill>
                  <a:srgbClr val="1D2228"/>
                </a:solidFill>
                <a:latin typeface="Arial"/>
                <a:ea typeface="Arial"/>
                <a:cs typeface="Arial"/>
                <a:sym typeface="Arial"/>
              </a:rPr>
              <a:t>shall be penalized for unsportsmanlike conduct in accordance with the Penalty Chart</a:t>
            </a:r>
            <a:r>
              <a:rPr lang="en-US" sz="1800" b="0" i="0">
                <a:solidFill>
                  <a:srgbClr val="1D2228"/>
                </a:solidFill>
                <a:latin typeface="Arial"/>
                <a:ea typeface="Arial"/>
                <a:cs typeface="Arial"/>
                <a:sym typeface="Arial"/>
              </a:rPr>
              <a:t>.</a:t>
            </a:r>
            <a:endParaRPr/>
          </a:p>
          <a:p>
            <a:pPr marL="228600" lvl="0" indent="-120650" algn="l" rtl="0">
              <a:lnSpc>
                <a:spcPct val="120000"/>
              </a:lnSpc>
              <a:spcBef>
                <a:spcPts val="1000"/>
              </a:spcBef>
              <a:spcAft>
                <a:spcPts val="0"/>
              </a:spcAft>
              <a:buSzPct val="100000"/>
              <a:buNone/>
            </a:pPr>
            <a:endParaRPr b="0" i="0">
              <a:solidFill>
                <a:srgbClr val="1D2228"/>
              </a:solidFill>
              <a:latin typeface="Helvetica Neue"/>
              <a:ea typeface="Helvetica Neue"/>
              <a:cs typeface="Helvetica Neue"/>
              <a:sym typeface="Helvetica Neue"/>
            </a:endParaRPr>
          </a:p>
          <a:p>
            <a:pPr marL="228600" lvl="0" indent="-120650" algn="l" rtl="0">
              <a:lnSpc>
                <a:spcPct val="120000"/>
              </a:lnSpc>
              <a:spcBef>
                <a:spcPts val="10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STICKERS AND DRAW KITS</a:t>
            </a:r>
            <a:endParaRPr/>
          </a:p>
        </p:txBody>
      </p:sp>
      <p:sp>
        <p:nvSpPr>
          <p:cNvPr id="120" name="Google Shape;120;p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Stickers are available for those who did not get at the last meeting.</a:t>
            </a:r>
          </a:p>
          <a:p>
            <a:pPr marL="0" lvl="0" indent="0" algn="l" rtl="0">
              <a:lnSpc>
                <a:spcPct val="120000"/>
              </a:lnSpc>
              <a:spcBef>
                <a:spcPts val="0"/>
              </a:spcBef>
              <a:spcAft>
                <a:spcPts val="0"/>
              </a:spcAft>
              <a:buSzPts val="2000"/>
              <a:buNone/>
            </a:pPr>
            <a:endParaRPr lang="en-US" dirty="0"/>
          </a:p>
          <a:p>
            <a:pPr marL="0" lvl="0" indent="0" algn="l" rtl="0">
              <a:lnSpc>
                <a:spcPct val="120000"/>
              </a:lnSpc>
              <a:spcBef>
                <a:spcPts val="0"/>
              </a:spcBef>
              <a:spcAft>
                <a:spcPts val="0"/>
              </a:spcAft>
              <a:buSzPts val="2000"/>
              <a:buNone/>
            </a:pPr>
            <a:r>
              <a:rPr lang="en-US" dirty="0"/>
              <a:t>Draw Kits for new officials only</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FREE MOVE</a:t>
            </a:r>
            <a:endParaRPr/>
          </a:p>
        </p:txBody>
      </p:sp>
      <p:sp>
        <p:nvSpPr>
          <p:cNvPr id="252" name="Google Shape;252;p25"/>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Locking hands does not give you a free move.</a:t>
            </a:r>
            <a:endParaRPr sz="24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You get an opportunity to complete the current situation/move.</a:t>
            </a:r>
            <a:endParaRPr sz="2400"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400"/>
              <a:buFont typeface="Arial"/>
              <a:buChar char="•"/>
            </a:pPr>
            <a:r>
              <a:rPr lang="en-US" sz="2400" b="0" i="0" u="none" strike="noStrike">
                <a:solidFill>
                  <a:srgbClr val="000000"/>
                </a:solidFill>
                <a:latin typeface="Gill Sans"/>
                <a:ea typeface="Gill Sans"/>
                <a:cs typeface="Gill Sans"/>
                <a:sym typeface="Gill Sans"/>
              </a:rPr>
              <a:t>Blow it as soon as there is no action from the defensive wrestler.</a:t>
            </a:r>
            <a:endParaRPr sz="2400" b="0" i="0" u="none" strike="noStrike">
              <a:solidFill>
                <a:srgbClr val="B71E42"/>
              </a:solidFill>
              <a:latin typeface="Arial"/>
              <a:ea typeface="Arial"/>
              <a:cs typeface="Arial"/>
              <a:sym typeface="Arial"/>
            </a:endParaRPr>
          </a:p>
          <a:p>
            <a:pPr marL="0" lvl="0" indent="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1224951" y="804520"/>
            <a:ext cx="9829903" cy="7137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BROOMSTICK (JONSEY TILT)</a:t>
            </a:r>
            <a:endParaRPr/>
          </a:p>
        </p:txBody>
      </p:sp>
      <p:sp>
        <p:nvSpPr>
          <p:cNvPr id="258" name="Google Shape;258;p26"/>
          <p:cNvSpPr txBox="1">
            <a:spLocks noGrp="1"/>
          </p:cNvSpPr>
          <p:nvPr>
            <p:ph type="body" idx="1"/>
          </p:nvPr>
        </p:nvSpPr>
        <p:spPr>
          <a:xfrm>
            <a:off x="1138687" y="1871932"/>
            <a:ext cx="9916167" cy="35944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latin typeface="Lato"/>
                <a:ea typeface="Lato"/>
                <a:cs typeface="Lato"/>
                <a:sym typeface="Lato"/>
              </a:rPr>
              <a:t>In both an Olympic year and the Tic Tok era, some different moves are gaining in popularity and visibility.  One notable and fairly dangerous example is the Broomstick/Kickout/Jonsey Tilt.</a:t>
            </a:r>
            <a:endParaRPr/>
          </a:p>
          <a:p>
            <a:pPr marL="0" lvl="0" indent="0" algn="l" rtl="0">
              <a:lnSpc>
                <a:spcPct val="120000"/>
              </a:lnSpc>
              <a:spcBef>
                <a:spcPts val="1000"/>
              </a:spcBef>
              <a:spcAft>
                <a:spcPts val="0"/>
              </a:spcAft>
              <a:buSzPts val="2000"/>
              <a:buNone/>
            </a:pPr>
            <a:r>
              <a:rPr lang="en-US" u="sng">
                <a:solidFill>
                  <a:schemeClr val="hlink"/>
                </a:solidFill>
                <a:hlinkClick r:id="rId3"/>
              </a:rPr>
              <a:t>https://www.youtube.com/watch?v=4mEFPhT2Vn8</a:t>
            </a:r>
            <a:endParaRPr/>
          </a:p>
          <a:p>
            <a:pPr marL="0" lvl="0" indent="0" algn="l" rtl="0">
              <a:lnSpc>
                <a:spcPct val="120000"/>
              </a:lnSpc>
              <a:spcBef>
                <a:spcPts val="1000"/>
              </a:spcBef>
              <a:spcAft>
                <a:spcPts val="0"/>
              </a:spcAft>
              <a:buSzPts val="2000"/>
              <a:buNone/>
            </a:pPr>
            <a:r>
              <a:rPr lang="en-US">
                <a:latin typeface="Lato"/>
                <a:ea typeface="Lato"/>
                <a:cs typeface="Lato"/>
                <a:sym typeface="Lato"/>
              </a:rPr>
              <a:t>If the wrestler attempting this move, leaves his feet, this is illegal and highly dangerous.</a:t>
            </a:r>
            <a:endParaRPr/>
          </a:p>
          <a:p>
            <a:pPr marL="0" lvl="0" indent="0" algn="l" rtl="0">
              <a:lnSpc>
                <a:spcPct val="120000"/>
              </a:lnSpc>
              <a:spcBef>
                <a:spcPts val="1000"/>
              </a:spcBef>
              <a:spcAft>
                <a:spcPts val="0"/>
              </a:spcAft>
              <a:buSzPts val="2000"/>
              <a:buNone/>
            </a:pPr>
            <a:r>
              <a:rPr lang="en-US" u="sng">
                <a:solidFill>
                  <a:schemeClr val="hlink"/>
                </a:solidFill>
                <a:latin typeface="Lato"/>
                <a:ea typeface="Lato"/>
                <a:cs typeface="Lato"/>
                <a:sym typeface="Lato"/>
                <a:hlinkClick r:id="rId4"/>
              </a:rPr>
              <a:t>https://youtu.be/vEunSxfGY18?si=MRpn5wwGBrHMotxR</a:t>
            </a:r>
            <a:endParaRPr>
              <a:latin typeface="Lato"/>
              <a:ea typeface="Lato"/>
              <a:cs typeface="Lato"/>
              <a:sym typeface="Lato"/>
            </a:endParaRPr>
          </a:p>
          <a:p>
            <a:pPr marL="0" lvl="0" indent="0" algn="l" rtl="0">
              <a:lnSpc>
                <a:spcPct val="120000"/>
              </a:lnSpc>
              <a:spcBef>
                <a:spcPts val="1000"/>
              </a:spcBef>
              <a:spcAft>
                <a:spcPts val="0"/>
              </a:spcAft>
              <a:buSzPts val="2000"/>
              <a:buNone/>
            </a:pPr>
            <a:endParaRPr/>
          </a:p>
          <a:p>
            <a:pPr marL="228600" lvl="0" indent="-10160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NEAR FALL CRITERIA VS SITUATION</a:t>
            </a:r>
            <a:endParaRPr/>
          </a:p>
        </p:txBody>
      </p:sp>
      <p:sp>
        <p:nvSpPr>
          <p:cNvPr id="264" name="Google Shape;264;p27"/>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en-US" sz="2400"/>
              <a:t>In situations such as OT or Tech Falls, When do you stop the match with a Near Fall situation either imminent or ongoing.</a:t>
            </a:r>
            <a:endParaRPr/>
          </a:p>
          <a:p>
            <a:pPr marL="0" lvl="0" indent="0" algn="l" rtl="0">
              <a:lnSpc>
                <a:spcPct val="120000"/>
              </a:lnSpc>
              <a:spcBef>
                <a:spcPts val="360"/>
              </a:spcBef>
              <a:spcAft>
                <a:spcPts val="0"/>
              </a:spcAft>
              <a:buSzPts val="2400"/>
              <a:buNone/>
            </a:pPr>
            <a:endParaRPr sz="2400"/>
          </a:p>
          <a:p>
            <a:pPr marL="0" lvl="0" indent="0" algn="l" rtl="0">
              <a:lnSpc>
                <a:spcPct val="120000"/>
              </a:lnSpc>
              <a:spcBef>
                <a:spcPts val="360"/>
              </a:spcBef>
              <a:spcAft>
                <a:spcPts val="0"/>
              </a:spcAft>
              <a:buSzPts val="2400"/>
              <a:buNone/>
            </a:pPr>
            <a:r>
              <a:rPr lang="en-US" sz="2400"/>
              <a:t>In most situations, the easiest explanation is that Near Fall points can be earned but not awarded.  Allowing wrestling to continue until the Situation has ended.  The situation is concluded when the defensive wrestler gets to a defensible position.  AKA breaks a cradle, slips a wing out, etc.</a:t>
            </a:r>
            <a:endParaRPr/>
          </a:p>
          <a:p>
            <a:pPr marL="228600" lvl="0" indent="-10160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NEAR FALL CRITERIA CONTINUED</a:t>
            </a:r>
            <a:endParaRPr/>
          </a:p>
        </p:txBody>
      </p:sp>
      <p:sp>
        <p:nvSpPr>
          <p:cNvPr id="270" name="Google Shape;270;p28"/>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0"/>
              </a:spcBef>
              <a:spcAft>
                <a:spcPts val="0"/>
              </a:spcAft>
              <a:buClr>
                <a:srgbClr val="000000"/>
              </a:buClr>
              <a:buSzPts val="1800"/>
              <a:buFont typeface="Gill Sans"/>
              <a:buChar char="•"/>
            </a:pPr>
            <a:r>
              <a:rPr lang="en-US" sz="1800" b="1" i="0" u="none" strike="noStrike">
                <a:solidFill>
                  <a:srgbClr val="000000"/>
                </a:solidFill>
                <a:latin typeface="Gill Sans"/>
                <a:ea typeface="Gill Sans"/>
                <a:cs typeface="Gill Sans"/>
                <a:sym typeface="Gill Sans"/>
              </a:rPr>
              <a:t>There seems to be one exception to the previous slide in the new rule book.  </a:t>
            </a:r>
            <a:endParaRPr sz="1800" b="1" i="0" u="none" strike="noStrike">
              <a:solidFill>
                <a:srgbClr val="000000"/>
              </a:solidFill>
              <a:latin typeface="Gill Sans"/>
              <a:ea typeface="Gill Sans"/>
              <a:cs typeface="Gill Sans"/>
              <a:sym typeface="Gill Sans"/>
            </a:endParaRPr>
          </a:p>
          <a:p>
            <a:pPr marL="457200" lvl="0" indent="0" algn="l" rtl="0">
              <a:lnSpc>
                <a:spcPct val="120000"/>
              </a:lnSpc>
              <a:spcBef>
                <a:spcPts val="0"/>
              </a:spcBef>
              <a:spcAft>
                <a:spcPts val="0"/>
              </a:spcAft>
              <a:buNone/>
            </a:pPr>
            <a:endParaRPr sz="1800" b="1">
              <a:solidFill>
                <a:srgbClr val="000000"/>
              </a:solidFill>
            </a:endParaRPr>
          </a:p>
          <a:p>
            <a:pPr marL="457200" lvl="0" indent="-342900" algn="l" rtl="0">
              <a:lnSpc>
                <a:spcPct val="120000"/>
              </a:lnSpc>
              <a:spcBef>
                <a:spcPts val="360"/>
              </a:spcBef>
              <a:spcAft>
                <a:spcPts val="0"/>
              </a:spcAft>
              <a:buClr>
                <a:srgbClr val="000000"/>
              </a:buClr>
              <a:buSzPts val="1800"/>
              <a:buFont typeface="Gill Sans"/>
              <a:buChar char="•"/>
            </a:pPr>
            <a:r>
              <a:rPr lang="en-US" sz="1800" b="1" i="0" u="none" strike="noStrike">
                <a:solidFill>
                  <a:srgbClr val="000000"/>
                </a:solidFill>
                <a:latin typeface="Gill Sans"/>
                <a:ea typeface="Gill Sans"/>
                <a:cs typeface="Gill Sans"/>
                <a:sym typeface="Gill Sans"/>
              </a:rPr>
              <a:t>When either held NF points or NF points that would be awarded the match is stopped for a Technical Fall, when the defensive wrestler is no longer in Criteria.</a:t>
            </a:r>
            <a:endParaRPr sz="1800" b="1">
              <a:solidFill>
                <a:srgbClr val="000000"/>
              </a:solidFill>
            </a:endParaRPr>
          </a:p>
          <a:p>
            <a:pPr marL="457200" lvl="0" indent="0" algn="l" rtl="0">
              <a:lnSpc>
                <a:spcPct val="120000"/>
              </a:lnSpc>
              <a:spcBef>
                <a:spcPts val="360"/>
              </a:spcBef>
              <a:spcAft>
                <a:spcPts val="0"/>
              </a:spcAft>
              <a:buNone/>
            </a:pPr>
            <a:endParaRPr sz="1800" b="1">
              <a:solidFill>
                <a:srgbClr val="000000"/>
              </a:solidFill>
            </a:endParaRPr>
          </a:p>
          <a:p>
            <a:pPr marL="457200" lvl="0" indent="-342900" algn="l" rtl="0">
              <a:lnSpc>
                <a:spcPct val="120000"/>
              </a:lnSpc>
              <a:spcBef>
                <a:spcPts val="360"/>
              </a:spcBef>
              <a:spcAft>
                <a:spcPts val="0"/>
              </a:spcAft>
              <a:buClr>
                <a:srgbClr val="000000"/>
              </a:buClr>
              <a:buSzPts val="1800"/>
              <a:buChar char="•"/>
            </a:pPr>
            <a:r>
              <a:rPr lang="en-US" sz="1800" b="1">
                <a:solidFill>
                  <a:srgbClr val="000000"/>
                </a:solidFill>
              </a:rPr>
              <a:t>They changed the wording in the book from “Situation” to “Criteria”. </a:t>
            </a:r>
            <a:endParaRPr sz="1800" b="1">
              <a:solidFill>
                <a:srgbClr val="000000"/>
              </a:solidFill>
            </a:endParaRPr>
          </a:p>
          <a:p>
            <a:pPr marL="0" lvl="0" indent="0" algn="l" rtl="0">
              <a:lnSpc>
                <a:spcPct val="120000"/>
              </a:lnSpc>
              <a:spcBef>
                <a:spcPts val="1000"/>
              </a:spcBef>
              <a:spcAft>
                <a:spcPts val="0"/>
              </a:spcAft>
              <a:buSzPts val="2000"/>
              <a:buNone/>
            </a:pPr>
            <a:br>
              <a:rPr lang="en-US" b="1"/>
            </a:br>
            <a:endParaRPr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1451579" y="804520"/>
            <a:ext cx="9603275" cy="7051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NEAR FALL POINTS</a:t>
            </a:r>
            <a:endParaRPr/>
          </a:p>
        </p:txBody>
      </p:sp>
      <p:sp>
        <p:nvSpPr>
          <p:cNvPr id="276" name="Google Shape;276;p29"/>
          <p:cNvSpPr txBox="1">
            <a:spLocks noGrp="1"/>
          </p:cNvSpPr>
          <p:nvPr>
            <p:ph type="body" idx="1"/>
          </p:nvPr>
        </p:nvSpPr>
        <p:spPr>
          <a:xfrm>
            <a:off x="1337095" y="1923692"/>
            <a:ext cx="9717760" cy="3542654"/>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20000"/>
              </a:lnSpc>
              <a:spcBef>
                <a:spcPts val="0"/>
              </a:spcBef>
              <a:spcAft>
                <a:spcPts val="0"/>
              </a:spcAft>
              <a:buSzPct val="100000"/>
              <a:buChar char="•"/>
            </a:pPr>
            <a:r>
              <a:rPr lang="en-US" sz="1800">
                <a:solidFill>
                  <a:srgbClr val="1D2228"/>
                </a:solidFill>
                <a:latin typeface="Calibri"/>
                <a:ea typeface="Calibri"/>
                <a:cs typeface="Calibri"/>
                <a:sym typeface="Calibri"/>
              </a:rPr>
              <a:t>RULEBOOK PAGE 24</a:t>
            </a:r>
            <a:endParaRPr sz="1800">
              <a:latin typeface="Times New Roman"/>
              <a:ea typeface="Times New Roman"/>
              <a:cs typeface="Times New Roman"/>
              <a:sym typeface="Times New Roman"/>
            </a:endParaRPr>
          </a:p>
          <a:p>
            <a:pPr marL="0" marR="0" lvl="0" indent="0" algn="l" rtl="0">
              <a:lnSpc>
                <a:spcPct val="120000"/>
              </a:lnSpc>
              <a:spcBef>
                <a:spcPts val="0"/>
              </a:spcBef>
              <a:spcAft>
                <a:spcPts val="0"/>
              </a:spcAft>
              <a:buSzPct val="100000"/>
              <a:buChar char="•"/>
            </a:pPr>
            <a:r>
              <a:rPr lang="en-US" sz="1800">
                <a:solidFill>
                  <a:srgbClr val="1D2228"/>
                </a:solidFill>
                <a:latin typeface="Calibri"/>
                <a:ea typeface="Calibri"/>
                <a:cs typeface="Calibri"/>
                <a:sym typeface="Calibri"/>
              </a:rPr>
              <a:t> </a:t>
            </a:r>
            <a:endParaRPr sz="1800">
              <a:latin typeface="Times New Roman"/>
              <a:ea typeface="Times New Roman"/>
              <a:cs typeface="Times New Roman"/>
              <a:sym typeface="Times New Roman"/>
            </a:endParaRPr>
          </a:p>
          <a:p>
            <a:pPr marL="0" marR="0" lvl="0" indent="0" algn="l" rtl="0">
              <a:lnSpc>
                <a:spcPct val="120000"/>
              </a:lnSpc>
              <a:spcBef>
                <a:spcPts val="0"/>
              </a:spcBef>
              <a:spcAft>
                <a:spcPts val="0"/>
              </a:spcAft>
              <a:buSzPct val="100000"/>
              <a:buChar char="•"/>
            </a:pPr>
            <a:r>
              <a:rPr lang="en-US" sz="1800">
                <a:solidFill>
                  <a:srgbClr val="1D2228"/>
                </a:solidFill>
                <a:latin typeface="Calibri"/>
                <a:ea typeface="Calibri"/>
                <a:cs typeface="Calibri"/>
                <a:sym typeface="Calibri"/>
              </a:rPr>
              <a:t>ART. 2 ... A near fall occurs when the offensive wrestler has control of the opponent in a pinning situation and  </a:t>
            </a:r>
            <a:br>
              <a:rPr lang="en-US" sz="1800">
                <a:solidFill>
                  <a:srgbClr val="1D2228"/>
                </a:solidFill>
                <a:latin typeface="Calibri"/>
                <a:ea typeface="Calibri"/>
                <a:cs typeface="Calibri"/>
                <a:sym typeface="Calibri"/>
              </a:rPr>
            </a:br>
            <a:r>
              <a:rPr lang="en-US" sz="1800">
                <a:solidFill>
                  <a:srgbClr val="1D2228"/>
                </a:solidFill>
                <a:latin typeface="Calibri"/>
                <a:ea typeface="Calibri"/>
                <a:cs typeface="Calibri"/>
                <a:sym typeface="Calibri"/>
              </a:rPr>
              <a:t>        near-fall criteria are met for a period of two seconds or longer. (Photos 5-8)</a:t>
            </a:r>
            <a:endParaRPr sz="1800">
              <a:latin typeface="Times New Roman"/>
              <a:ea typeface="Times New Roman"/>
              <a:cs typeface="Times New Roman"/>
              <a:sym typeface="Times New Roman"/>
            </a:endParaRPr>
          </a:p>
          <a:p>
            <a:pPr marL="342900" marR="0" lvl="0" indent="-342900" algn="l" rtl="0">
              <a:lnSpc>
                <a:spcPct val="120000"/>
              </a:lnSpc>
              <a:spcBef>
                <a:spcPts val="0"/>
              </a:spcBef>
              <a:spcAft>
                <a:spcPts val="0"/>
              </a:spcAft>
              <a:buSzPct val="100000"/>
              <a:buFont typeface="Gill Sans"/>
              <a:buAutoNum type="alphaLcPeriod"/>
            </a:pPr>
            <a:r>
              <a:rPr lang="en-US" sz="1800">
                <a:solidFill>
                  <a:srgbClr val="1D2228"/>
                </a:solidFill>
                <a:latin typeface="Calibri"/>
                <a:ea typeface="Calibri"/>
                <a:cs typeface="Calibri"/>
                <a:sym typeface="Calibri"/>
              </a:rPr>
              <a:t>Criteria for a near fall occurs when any part of both shoulders or both scapulae of the defensive wrestler are held within </a:t>
            </a:r>
            <a:r>
              <a:rPr lang="en-US" sz="1800" b="1">
                <a:solidFill>
                  <a:srgbClr val="1D2228"/>
                </a:solidFill>
                <a:latin typeface="Calibri"/>
                <a:ea typeface="Calibri"/>
                <a:cs typeface="Calibri"/>
                <a:sym typeface="Calibri"/>
              </a:rPr>
              <a:t>4 inches of the mat or less</a:t>
            </a:r>
            <a:r>
              <a:rPr lang="en-US" sz="1800">
                <a:solidFill>
                  <a:srgbClr val="1D2228"/>
                </a:solidFill>
                <a:latin typeface="Calibri"/>
                <a:ea typeface="Calibri"/>
                <a:cs typeface="Calibri"/>
                <a:sym typeface="Calibri"/>
              </a:rPr>
              <a:t>; or when one shoulder or scapula of the defensive wrestler is touching the mat and the other shoulder or scapula is held at an </a:t>
            </a:r>
            <a:r>
              <a:rPr lang="en-US" sz="1800" b="1">
                <a:solidFill>
                  <a:srgbClr val="1D2228"/>
                </a:solidFill>
                <a:latin typeface="Calibri"/>
                <a:ea typeface="Calibri"/>
                <a:cs typeface="Calibri"/>
                <a:sym typeface="Calibri"/>
              </a:rPr>
              <a:t>angle of 45 degrees or less</a:t>
            </a:r>
            <a:r>
              <a:rPr lang="en-US" sz="1800">
                <a:solidFill>
                  <a:srgbClr val="1D2228"/>
                </a:solidFill>
                <a:latin typeface="Calibri"/>
                <a:ea typeface="Calibri"/>
                <a:cs typeface="Calibri"/>
                <a:sym typeface="Calibri"/>
              </a:rPr>
              <a:t> with the mat; or when the defensive wrestler is </a:t>
            </a:r>
            <a:r>
              <a:rPr lang="en-US" sz="1800" b="1">
                <a:solidFill>
                  <a:srgbClr val="1D2228"/>
                </a:solidFill>
                <a:latin typeface="Calibri"/>
                <a:ea typeface="Calibri"/>
                <a:cs typeface="Calibri"/>
                <a:sym typeface="Calibri"/>
              </a:rPr>
              <a:t>held in a high bridge or on both elbows</a:t>
            </a:r>
            <a:r>
              <a:rPr lang="en-US" sz="1800">
                <a:solidFill>
                  <a:srgbClr val="1D2228"/>
                </a:solidFill>
                <a:latin typeface="Calibri"/>
                <a:ea typeface="Calibri"/>
                <a:cs typeface="Calibri"/>
                <a:sym typeface="Calibri"/>
              </a:rPr>
              <a:t>.</a:t>
            </a:r>
            <a:endParaRPr sz="1800">
              <a:latin typeface="Times New Roman"/>
              <a:ea typeface="Times New Roman"/>
              <a:cs typeface="Times New Roman"/>
              <a:sym typeface="Times New Roman"/>
            </a:endParaRPr>
          </a:p>
          <a:p>
            <a:pPr marL="342900" marR="0" lvl="0" indent="-342900" algn="l" rtl="0">
              <a:lnSpc>
                <a:spcPct val="120000"/>
              </a:lnSpc>
              <a:spcBef>
                <a:spcPts val="0"/>
              </a:spcBef>
              <a:spcAft>
                <a:spcPts val="0"/>
              </a:spcAft>
              <a:buSzPct val="100000"/>
              <a:buFont typeface="Gill Sans"/>
              <a:buAutoNum type="alphaLcPeriod"/>
            </a:pPr>
            <a:r>
              <a:rPr lang="en-US" sz="1800">
                <a:solidFill>
                  <a:srgbClr val="1D2228"/>
                </a:solidFill>
                <a:latin typeface="Calibri"/>
                <a:ea typeface="Calibri"/>
                <a:cs typeface="Calibri"/>
                <a:sym typeface="Calibri"/>
              </a:rPr>
              <a:t>Only the wrestler with the advantage, who has an opponent in the pinning situation, may score a near fall.</a:t>
            </a:r>
            <a:endParaRPr sz="1800">
              <a:latin typeface="Times New Roman"/>
              <a:ea typeface="Times New Roman"/>
              <a:cs typeface="Times New Roman"/>
              <a:sym typeface="Times New Roman"/>
            </a:endParaRPr>
          </a:p>
          <a:p>
            <a:pPr marL="342900" marR="0" lvl="0" indent="-342900" algn="l" rtl="0">
              <a:lnSpc>
                <a:spcPct val="120000"/>
              </a:lnSpc>
              <a:spcBef>
                <a:spcPts val="0"/>
              </a:spcBef>
              <a:spcAft>
                <a:spcPts val="0"/>
              </a:spcAft>
              <a:buSzPct val="100000"/>
              <a:buFont typeface="Gill Sans"/>
              <a:buAutoNum type="alphaLcPeriod"/>
            </a:pPr>
            <a:r>
              <a:rPr lang="en-US" sz="1800">
                <a:solidFill>
                  <a:srgbClr val="1D2228"/>
                </a:solidFill>
                <a:latin typeface="Calibri"/>
                <a:ea typeface="Calibri"/>
                <a:cs typeface="Calibri"/>
                <a:sym typeface="Calibri"/>
              </a:rPr>
              <a:t>A near-fall is ended when the defensive wrestler gets out of a pinning situation. The referee must not signal the score for a near fall until the situation is ended and only one near fall shall be scored in each pinning situation, regardless of the number of times the offensive wrestler places an opponent in the near-fall position during the pinning situation.</a:t>
            </a:r>
            <a:endParaRPr sz="1800">
              <a:latin typeface="Times New Roman"/>
              <a:ea typeface="Times New Roman"/>
              <a:cs typeface="Times New Roman"/>
              <a:sym typeface="Times New Roman"/>
            </a:endParaRPr>
          </a:p>
          <a:p>
            <a:pPr marL="228600" lvl="0" indent="-111125" algn="l" rtl="0">
              <a:lnSpc>
                <a:spcPct val="120000"/>
              </a:lnSpc>
              <a:spcBef>
                <a:spcPts val="10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ASSASSIN - CHOKE</a:t>
            </a:r>
            <a:endParaRPr/>
          </a:p>
        </p:txBody>
      </p:sp>
      <p:pic>
        <p:nvPicPr>
          <p:cNvPr id="282" name="Google Shape;282;p30"/>
          <p:cNvPicPr preferRelativeResize="0">
            <a:picLocks noGrp="1"/>
          </p:cNvPicPr>
          <p:nvPr>
            <p:ph type="body" idx="1"/>
          </p:nvPr>
        </p:nvPicPr>
        <p:blipFill rotWithShape="1">
          <a:blip r:embed="rId3">
            <a:alphaModFix/>
          </a:blip>
          <a:srcRect/>
          <a:stretch/>
        </p:blipFill>
        <p:spPr>
          <a:xfrm>
            <a:off x="3944938" y="2016125"/>
            <a:ext cx="4616450" cy="34496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DISCUSSION ON GIRLS WRESTLING</a:t>
            </a:r>
            <a:endParaRPr/>
          </a:p>
        </p:txBody>
      </p:sp>
      <p:sp>
        <p:nvSpPr>
          <p:cNvPr id="288" name="Google Shape;288;p31"/>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Font typeface="Arial"/>
              <a:buChar char="•"/>
            </a:pPr>
            <a:r>
              <a:rPr lang="en-US" sz="2000" b="0" i="0" u="none" strike="noStrike">
                <a:solidFill>
                  <a:srgbClr val="000000"/>
                </a:solidFill>
                <a:latin typeface="Lato"/>
                <a:ea typeface="Lato"/>
                <a:cs typeface="Lato"/>
                <a:sym typeface="Lato"/>
              </a:rPr>
              <a:t>One of the local coaches who spends a ton of time with both high and low level Female wrestlers put it best, when discussing Potentially Dangerous and differences between male and females wrestlers.</a:t>
            </a:r>
            <a:endParaRPr sz="1710" b="0" i="0" u="none" strike="noStrike">
              <a:solidFill>
                <a:srgbClr val="B71E42"/>
              </a:solidFill>
              <a:latin typeface="Lato"/>
              <a:ea typeface="Lato"/>
              <a:cs typeface="Lato"/>
              <a:sym typeface="Lato"/>
            </a:endParaRPr>
          </a:p>
          <a:p>
            <a:pPr marL="742950" lvl="1" indent="-285750" algn="l" rtl="0">
              <a:lnSpc>
                <a:spcPct val="120000"/>
              </a:lnSpc>
              <a:spcBef>
                <a:spcPts val="0"/>
              </a:spcBef>
              <a:spcAft>
                <a:spcPts val="0"/>
              </a:spcAft>
              <a:buSzPts val="1800"/>
              <a:buFont typeface="Arial"/>
              <a:buChar char="•"/>
            </a:pPr>
            <a:r>
              <a:rPr lang="en-US" sz="1800" b="0" i="0" u="none" strike="noStrike">
                <a:solidFill>
                  <a:srgbClr val="000000"/>
                </a:solidFill>
                <a:latin typeface="Lato"/>
                <a:ea typeface="Lato"/>
                <a:cs typeface="Lato"/>
                <a:sym typeface="Lato"/>
              </a:rPr>
              <a:t>“their flexibility is both a blessing and a curse.  They can put their bodies into positions that a boy just can’t.  The curse is a male wrestler has all kinds of muscle strains and light sprains to give you a warning before things “break”.  Females don’t.”</a:t>
            </a:r>
            <a:endParaRPr sz="1530" b="0" i="0" u="none" strike="noStrike">
              <a:solidFill>
                <a:srgbClr val="B71E42"/>
              </a:solidFill>
              <a:latin typeface="Lato"/>
              <a:ea typeface="Lato"/>
              <a:cs typeface="Lato"/>
              <a:sym typeface="Lato"/>
            </a:endParaRPr>
          </a:p>
          <a:p>
            <a:pPr marL="228600" lvl="0" indent="-228600" algn="l" rtl="0">
              <a:lnSpc>
                <a:spcPct val="120000"/>
              </a:lnSpc>
              <a:spcBef>
                <a:spcPts val="360"/>
              </a:spcBef>
              <a:spcAft>
                <a:spcPts val="0"/>
              </a:spcAft>
              <a:buSzPts val="2000"/>
              <a:buChar char="•"/>
            </a:pPr>
            <a:r>
              <a:rPr lang="en-US" sz="1050" b="0" i="0" u="sng" strike="noStrike">
                <a:solidFill>
                  <a:srgbClr val="FA2B5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https://www.facebook.com/share/v/19ikB2bLyH/</a:t>
            </a:r>
            <a:endParaRPr b="0"/>
          </a:p>
          <a:p>
            <a:pPr marL="228600" lvl="0" indent="0" algn="l" rtl="0">
              <a:lnSpc>
                <a:spcPct val="120000"/>
              </a:lnSpc>
              <a:spcBef>
                <a:spcPts val="1000"/>
              </a:spcBef>
              <a:spcAft>
                <a:spcPts val="0"/>
              </a:spcAft>
              <a:buNone/>
            </a:pP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BACK POINTS</a:t>
            </a:r>
            <a:endParaRPr/>
          </a:p>
          <a:p>
            <a:pPr marL="0" lvl="0" indent="0" algn="l" rtl="0">
              <a:lnSpc>
                <a:spcPct val="90000"/>
              </a:lnSpc>
              <a:spcBef>
                <a:spcPts val="0"/>
              </a:spcBef>
              <a:spcAft>
                <a:spcPts val="0"/>
              </a:spcAft>
              <a:buClr>
                <a:schemeClr val="dk1"/>
              </a:buClr>
              <a:buSzPts val="3200"/>
              <a:buFont typeface="Gill Sans"/>
              <a:buNone/>
            </a:pPr>
            <a:r>
              <a:rPr lang="en-US" i="1"/>
              <a:t>Cradle</a:t>
            </a:r>
            <a:endParaRPr i="1"/>
          </a:p>
        </p:txBody>
      </p:sp>
      <p:pic>
        <p:nvPicPr>
          <p:cNvPr id="294" name="Google Shape;294;p32"/>
          <p:cNvPicPr preferRelativeResize="0">
            <a:picLocks noGrp="1"/>
          </p:cNvPicPr>
          <p:nvPr>
            <p:ph type="body" idx="1"/>
          </p:nvPr>
        </p:nvPicPr>
        <p:blipFill rotWithShape="1">
          <a:blip r:embed="rId3">
            <a:alphaModFix/>
          </a:blip>
          <a:srcRect/>
          <a:stretch/>
        </p:blipFill>
        <p:spPr>
          <a:xfrm>
            <a:off x="5610857" y="1018591"/>
            <a:ext cx="4907705" cy="3322608"/>
          </a:xfrm>
          <a:prstGeom prst="rect">
            <a:avLst/>
          </a:prstGeom>
          <a:noFill/>
          <a:ln>
            <a:noFill/>
          </a:ln>
        </p:spPr>
      </p:pic>
      <p:sp>
        <p:nvSpPr>
          <p:cNvPr id="295" name="Google Shape;295;p32"/>
          <p:cNvSpPr txBox="1"/>
          <p:nvPr/>
        </p:nvSpPr>
        <p:spPr>
          <a:xfrm>
            <a:off x="1578634" y="4341199"/>
            <a:ext cx="61592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Gill Sans"/>
                <a:ea typeface="Gill Sans"/>
                <a:cs typeface="Gill Sans"/>
                <a:sym typeface="Gill Sans"/>
              </a:rPr>
              <a:t>Too many officials fight trying to see the shoulders or scapula when they need to move to the rear for a better view. This works great in the cradle situation.</a:t>
            </a:r>
            <a:br>
              <a:rPr lang="en-US" sz="1800" b="0" i="0" u="none" strike="noStrike" cap="none">
                <a:solidFill>
                  <a:schemeClr val="dk1"/>
                </a:solidFill>
                <a:latin typeface="Gill Sans"/>
                <a:ea typeface="Gill Sans"/>
                <a:cs typeface="Gill Sans"/>
                <a:sym typeface="Gill Sans"/>
              </a:rPr>
            </a:br>
            <a:endParaRPr sz="1800">
              <a:solidFill>
                <a:schemeClr val="dk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ct val="100000"/>
              <a:buFont typeface="Gill Sans"/>
              <a:buNone/>
            </a:pPr>
            <a:r>
              <a:rPr lang="en-US" sz="4000" b="0" i="0" u="none" strike="noStrike">
                <a:solidFill>
                  <a:srgbClr val="000000"/>
                </a:solidFill>
                <a:latin typeface="Gill Sans"/>
                <a:ea typeface="Gill Sans"/>
                <a:cs typeface="Gill Sans"/>
                <a:sym typeface="Gill Sans"/>
              </a:rPr>
              <a:t>IMMINENT DEFINITION</a:t>
            </a:r>
            <a:br>
              <a:rPr lang="en-US" b="0"/>
            </a:br>
            <a:br>
              <a:rPr lang="en-US"/>
            </a:br>
            <a:endParaRPr/>
          </a:p>
        </p:txBody>
      </p:sp>
      <p:sp>
        <p:nvSpPr>
          <p:cNvPr id="301" name="Google Shape;301;p3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Font typeface="Arial"/>
              <a:buChar char="•"/>
            </a:pPr>
            <a:r>
              <a:rPr lang="en-US" b="0" i="0" u="none" strike="noStrike">
                <a:solidFill>
                  <a:srgbClr val="000000"/>
                </a:solidFill>
                <a:latin typeface="Gill Sans"/>
                <a:ea typeface="Gill Sans"/>
                <a:cs typeface="Gill Sans"/>
                <a:sym typeface="Gill Sans"/>
              </a:rPr>
              <a:t>Imminent scoring is typically referred to a situation where one wrestler is on the verge of scoring point(s). This is because either one of the wrestlers is in a position to score a takedown, reversal, escape or near-fall, all available methods to scoring points in a wrestling match.</a:t>
            </a:r>
            <a:endParaRPr b="0" i="0" u="none" strike="noStrike">
              <a:solidFill>
                <a:srgbClr val="B71E42"/>
              </a:solidFill>
              <a:latin typeface="Arial"/>
              <a:ea typeface="Arial"/>
              <a:cs typeface="Arial"/>
              <a:sym typeface="Arial"/>
            </a:endParaRPr>
          </a:p>
          <a:p>
            <a:pPr marL="228600" lvl="0" indent="-228600" algn="l" rtl="0">
              <a:lnSpc>
                <a:spcPct val="120000"/>
              </a:lnSpc>
              <a:spcBef>
                <a:spcPts val="0"/>
              </a:spcBef>
              <a:spcAft>
                <a:spcPts val="0"/>
              </a:spcAft>
              <a:buSzPts val="2000"/>
              <a:buFont typeface="Arial"/>
              <a:buChar char="•"/>
            </a:pPr>
            <a:r>
              <a:rPr lang="en-US" b="0" i="0" u="none" strike="noStrike">
                <a:solidFill>
                  <a:srgbClr val="000000"/>
                </a:solidFill>
                <a:latin typeface="Gill Sans"/>
                <a:ea typeface="Gill Sans"/>
                <a:cs typeface="Gill Sans"/>
                <a:sym typeface="Gill Sans"/>
              </a:rPr>
              <a:t>If a match is stopped for an injury during an imminent scoring situation, the referee will award the points to the non-injured wrestler. The injured wrestler will be charged with an injury timeout.</a:t>
            </a:r>
            <a:endParaRPr b="0" i="0" u="none" strike="noStrike">
              <a:solidFill>
                <a:srgbClr val="B71E42"/>
              </a:solidFill>
              <a:latin typeface="Arial"/>
              <a:ea typeface="Arial"/>
              <a:cs typeface="Arial"/>
              <a:sym typeface="Arial"/>
            </a:endParaRPr>
          </a:p>
          <a:p>
            <a:pPr marL="0" lvl="0" indent="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OFFICIALS QUESTION</a:t>
            </a:r>
            <a:endParaRPr/>
          </a:p>
        </p:txBody>
      </p:sp>
      <p:sp>
        <p:nvSpPr>
          <p:cNvPr id="307" name="Google Shape;307;p34"/>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SzPts val="1800"/>
              <a:buChar char="•"/>
            </a:pPr>
            <a:r>
              <a:rPr lang="en-US" sz="1800" b="1" i="0">
                <a:solidFill>
                  <a:srgbClr val="1D2228"/>
                </a:solidFill>
                <a:latin typeface="Arial"/>
                <a:ea typeface="Arial"/>
                <a:cs typeface="Arial"/>
                <a:sym typeface="Arial"/>
              </a:rPr>
              <a:t>Are we still calling it this way?</a:t>
            </a:r>
            <a:r>
              <a:rPr lang="en-US" sz="1800" b="0" i="0">
                <a:solidFill>
                  <a:srgbClr val="1D2228"/>
                </a:solidFill>
                <a:latin typeface="Arial"/>
                <a:ea typeface="Arial"/>
                <a:cs typeface="Arial"/>
                <a:sym typeface="Arial"/>
              </a:rPr>
              <a:t>  If the defensive man commits a penalty while in NF (pulls headgear, hands in the face repeatedly, etc) then there is a "stoppage point" for lack of a better term.   The 3 point NF becomes 4 points PLUS the penalty point.  So this year you could get a 6 point total NF situation (5 for the NF plus one for the penalty).</a:t>
            </a:r>
            <a:endParaRPr/>
          </a:p>
          <a:p>
            <a:pPr marL="0" marR="0" lvl="0" indent="0" algn="l" rtl="0">
              <a:lnSpc>
                <a:spcPct val="120000"/>
              </a:lnSpc>
              <a:spcBef>
                <a:spcPts val="0"/>
              </a:spcBef>
              <a:spcAft>
                <a:spcPts val="0"/>
              </a:spcAft>
              <a:buSzPts val="1800"/>
              <a:buChar char="•"/>
            </a:pPr>
            <a:r>
              <a:rPr lang="en-US" sz="1800" b="0" i="0">
                <a:solidFill>
                  <a:srgbClr val="1D2228"/>
                </a:solidFill>
                <a:latin typeface="Arial"/>
                <a:ea typeface="Arial"/>
                <a:cs typeface="Arial"/>
                <a:sym typeface="Arial"/>
              </a:rPr>
              <a:t> </a:t>
            </a:r>
            <a:endParaRPr/>
          </a:p>
          <a:p>
            <a:pPr marL="0" marR="0" lvl="0" indent="0" algn="l" rtl="0">
              <a:lnSpc>
                <a:spcPct val="120000"/>
              </a:lnSpc>
              <a:spcBef>
                <a:spcPts val="0"/>
              </a:spcBef>
              <a:spcAft>
                <a:spcPts val="0"/>
              </a:spcAft>
              <a:buSzPts val="1800"/>
              <a:buChar char="•"/>
            </a:pPr>
            <a:r>
              <a:rPr lang="en-US" sz="1800" b="0" i="0">
                <a:solidFill>
                  <a:srgbClr val="1D2228"/>
                </a:solidFill>
                <a:latin typeface="Arial"/>
                <a:ea typeface="Arial"/>
                <a:cs typeface="Arial"/>
                <a:sym typeface="Arial"/>
              </a:rPr>
              <a:t>We would call it this way regardless of how the situation ends (goes out of bounds, period ends, defensive guy gets off their back).</a:t>
            </a:r>
            <a:endParaRPr/>
          </a:p>
          <a:p>
            <a:pPr marL="0" marR="0" lvl="0" indent="0" algn="l" rtl="0">
              <a:lnSpc>
                <a:spcPct val="120000"/>
              </a:lnSpc>
              <a:spcBef>
                <a:spcPts val="0"/>
              </a:spcBef>
              <a:spcAft>
                <a:spcPts val="0"/>
              </a:spcAft>
              <a:buSzPts val="1800"/>
              <a:buChar char="•"/>
            </a:pPr>
            <a:r>
              <a:rPr lang="en-US" sz="1800" b="0" i="0">
                <a:solidFill>
                  <a:srgbClr val="1D2228"/>
                </a:solidFill>
                <a:latin typeface="Arial"/>
                <a:ea typeface="Arial"/>
                <a:cs typeface="Arial"/>
                <a:sym typeface="Arial"/>
              </a:rPr>
              <a:t> </a:t>
            </a:r>
            <a:endParaRPr/>
          </a:p>
          <a:p>
            <a:pPr marL="228600" lvl="0" indent="-101600" algn="l" rtl="0">
              <a:lnSpc>
                <a:spcPct val="12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WHAT’SAPP</a:t>
            </a:r>
            <a:endParaRPr/>
          </a:p>
        </p:txBody>
      </p:sp>
      <p:sp>
        <p:nvSpPr>
          <p:cNvPr id="126" name="Google Shape;126;p4"/>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If we send out a group message, we prefer if you text back to that individual. Otherwise, stuff we post gets lost in the information.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ANSWER</a:t>
            </a:r>
            <a:endParaRPr/>
          </a:p>
        </p:txBody>
      </p:sp>
      <p:sp>
        <p:nvSpPr>
          <p:cNvPr id="313" name="Google Shape;313;p35"/>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20000"/>
              </a:lnSpc>
              <a:spcBef>
                <a:spcPts val="0"/>
              </a:spcBef>
              <a:spcAft>
                <a:spcPts val="0"/>
              </a:spcAft>
              <a:buSzPct val="100000"/>
              <a:buChar char="•"/>
            </a:pPr>
            <a:r>
              <a:rPr lang="en-US" sz="1800" b="1" i="0">
                <a:solidFill>
                  <a:srgbClr val="1D2228"/>
                </a:solidFill>
                <a:latin typeface="Arial"/>
                <a:ea typeface="Arial"/>
                <a:cs typeface="Arial"/>
                <a:sym typeface="Arial"/>
              </a:rPr>
              <a:t>5.11.2 SITUATION F: </a:t>
            </a:r>
            <a:r>
              <a:rPr lang="en-US" sz="1800" b="0" i="0">
                <a:solidFill>
                  <a:srgbClr val="1D2228"/>
                </a:solidFill>
                <a:latin typeface="Arial"/>
                <a:ea typeface="Arial"/>
                <a:cs typeface="Arial"/>
                <a:sym typeface="Arial"/>
              </a:rPr>
              <a:t>Wrestler A has earned, but the referee has not yet awarded</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a two-point near fall while Wrestler A maintains the pinning combination. Wrestler</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B, in attempting to escape, grabs the shirt of A and fails to release the grip. Due to</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the grabbing action, A loses the pinning combination, which allows B to reverse.</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When should this match be stopped and what points shall be awarded? </a:t>
            </a:r>
            <a:r>
              <a:rPr lang="en-US" sz="1800" b="1" i="0">
                <a:solidFill>
                  <a:srgbClr val="1D2228"/>
                </a:solidFill>
                <a:latin typeface="Arial"/>
                <a:ea typeface="Arial"/>
                <a:cs typeface="Arial"/>
                <a:sym typeface="Arial"/>
              </a:rPr>
              <a:t>RULING:</a:t>
            </a:r>
            <a:endParaRPr sz="1800" b="0" i="0">
              <a:solidFill>
                <a:srgbClr val="1D2228"/>
              </a:solidFill>
              <a:latin typeface="Arial"/>
              <a:ea typeface="Arial"/>
              <a:cs typeface="Arial"/>
              <a:sym typeface="Arial"/>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As soon as the referee determines the pinning situation has concluded, the match</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shall be stopped. Wrestler A would be awarded three points for the near fall and</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one point for the penalty for a total of four points. B cannot score points in this</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situation. The offending wrestler shall not be allowed to profit from illegal action.</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(6-4-6, 7-3-2, 8-1-2e)</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 </a:t>
            </a:r>
            <a:endParaRPr/>
          </a:p>
          <a:p>
            <a:pPr marL="0" marR="0" lvl="0" indent="0" algn="l" rtl="0">
              <a:lnSpc>
                <a:spcPct val="120000"/>
              </a:lnSpc>
              <a:spcBef>
                <a:spcPts val="0"/>
              </a:spcBef>
              <a:spcAft>
                <a:spcPts val="0"/>
              </a:spcAft>
              <a:buSzPct val="100000"/>
              <a:buChar char="•"/>
            </a:pPr>
            <a:r>
              <a:rPr lang="en-US" sz="1800" b="0" i="0">
                <a:solidFill>
                  <a:srgbClr val="1D2228"/>
                </a:solidFill>
                <a:latin typeface="Arial"/>
                <a:ea typeface="Arial"/>
                <a:cs typeface="Arial"/>
                <a:sym typeface="Arial"/>
              </a:rPr>
              <a:t>I have verified this interpretation with the federation.</a:t>
            </a:r>
            <a:endParaRPr/>
          </a:p>
          <a:p>
            <a:pPr marL="228600" lvl="0" indent="-111125" algn="l" rtl="0">
              <a:lnSpc>
                <a:spcPct val="120000"/>
              </a:lnSpc>
              <a:spcBef>
                <a:spcPts val="10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DANGEROUS MOVES &amp; MANEUVERS</a:t>
            </a:r>
            <a:endParaRPr/>
          </a:p>
        </p:txBody>
      </p:sp>
      <p:sp>
        <p:nvSpPr>
          <p:cNvPr id="319" name="Google Shape;319;p36"/>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7000"/>
              </a:lnSpc>
              <a:spcBef>
                <a:spcPts val="0"/>
              </a:spcBef>
              <a:spcAft>
                <a:spcPts val="0"/>
              </a:spcAft>
              <a:buSzPct val="100000"/>
              <a:buNone/>
            </a:pPr>
            <a:r>
              <a:rPr lang="en-US" sz="1900">
                <a:latin typeface="Calibri"/>
                <a:ea typeface="Calibri"/>
                <a:cs typeface="Calibri"/>
                <a:sym typeface="Calibri"/>
              </a:rPr>
              <a:t>The defensive wrestler has an arm trapped. Wrestling can continue as long as the wrestlers can protect </a:t>
            </a:r>
            <a:br>
              <a:rPr lang="en-US" sz="1900">
                <a:latin typeface="Calibri"/>
                <a:ea typeface="Calibri"/>
                <a:cs typeface="Calibri"/>
                <a:sym typeface="Calibri"/>
              </a:rPr>
            </a:br>
            <a:r>
              <a:rPr lang="en-US" sz="1900">
                <a:latin typeface="Calibri"/>
                <a:ea typeface="Calibri"/>
                <a:cs typeface="Calibri"/>
                <a:sym typeface="Calibri"/>
              </a:rPr>
              <a:t> themselves. </a:t>
            </a:r>
            <a:endParaRPr/>
          </a:p>
          <a:p>
            <a:pPr marL="0" marR="0" lvl="0" indent="0" algn="l" rtl="0">
              <a:lnSpc>
                <a:spcPct val="107000"/>
              </a:lnSpc>
              <a:spcBef>
                <a:spcPts val="800"/>
              </a:spcBef>
              <a:spcAft>
                <a:spcPts val="0"/>
              </a:spcAft>
              <a:buSzPct val="100000"/>
              <a:buNone/>
            </a:pPr>
            <a:br>
              <a:rPr lang="en-US" sz="1900">
                <a:latin typeface="Calibri"/>
                <a:ea typeface="Calibri"/>
                <a:cs typeface="Calibri"/>
                <a:sym typeface="Calibri"/>
              </a:rPr>
            </a:br>
            <a:r>
              <a:rPr lang="en-US" sz="1900">
                <a:latin typeface="Calibri"/>
                <a:ea typeface="Calibri"/>
                <a:cs typeface="Calibri"/>
                <a:sym typeface="Calibri"/>
              </a:rPr>
              <a:t> If lifted off the mat, the defensive wrestler must be able to post an arm to protect themselves. If not, it is </a:t>
            </a:r>
            <a:br>
              <a:rPr lang="en-US" sz="1900">
                <a:latin typeface="Calibri"/>
                <a:ea typeface="Calibri"/>
                <a:cs typeface="Calibri"/>
                <a:sym typeface="Calibri"/>
              </a:rPr>
            </a:br>
            <a:r>
              <a:rPr lang="en-US" sz="1900">
                <a:latin typeface="Calibri"/>
                <a:ea typeface="Calibri"/>
                <a:cs typeface="Calibri"/>
                <a:sym typeface="Calibri"/>
              </a:rPr>
              <a:t> potentially dangerous.</a:t>
            </a:r>
            <a:br>
              <a:rPr lang="en-US" sz="1900">
                <a:latin typeface="Calibri"/>
                <a:ea typeface="Calibri"/>
                <a:cs typeface="Calibri"/>
                <a:sym typeface="Calibri"/>
              </a:rPr>
            </a:br>
            <a:br>
              <a:rPr lang="en-US" sz="1900">
                <a:latin typeface="Calibri"/>
                <a:ea typeface="Calibri"/>
                <a:cs typeface="Calibri"/>
                <a:sym typeface="Calibri"/>
              </a:rPr>
            </a:br>
            <a:br>
              <a:rPr lang="en-US" sz="1900">
                <a:latin typeface="Calibri"/>
                <a:ea typeface="Calibri"/>
                <a:cs typeface="Calibri"/>
                <a:sym typeface="Calibri"/>
              </a:rPr>
            </a:br>
            <a:r>
              <a:rPr lang="en-US" sz="1900">
                <a:latin typeface="Calibri"/>
                <a:ea typeface="Calibri"/>
                <a:cs typeface="Calibri"/>
                <a:sym typeface="Calibri"/>
              </a:rPr>
              <a:t> Note: if it happens fast, the offensive wrestler is accountable for the defensive wrestlers safe return to the mat. If not, </a:t>
            </a:r>
            <a:br>
              <a:rPr lang="en-US" sz="1900">
                <a:latin typeface="Calibri"/>
                <a:ea typeface="Calibri"/>
                <a:cs typeface="Calibri"/>
                <a:sym typeface="Calibri"/>
              </a:rPr>
            </a:br>
            <a:r>
              <a:rPr lang="en-US" sz="1900">
                <a:latin typeface="Calibri"/>
                <a:ea typeface="Calibri"/>
                <a:cs typeface="Calibri"/>
                <a:sym typeface="Calibri"/>
              </a:rPr>
              <a:t> they are penalized. It is not the officials' choice the offensive wrestler made but we are responsible for calling if not </a:t>
            </a:r>
            <a:br>
              <a:rPr lang="en-US" sz="1900">
                <a:latin typeface="Calibri"/>
                <a:ea typeface="Calibri"/>
                <a:cs typeface="Calibri"/>
                <a:sym typeface="Calibri"/>
              </a:rPr>
            </a:br>
            <a:r>
              <a:rPr lang="en-US" sz="1900">
                <a:latin typeface="Calibri"/>
                <a:ea typeface="Calibri"/>
                <a:cs typeface="Calibri"/>
                <a:sym typeface="Calibri"/>
              </a:rPr>
              <a:t> brought back to the mat safely.</a:t>
            </a:r>
            <a:endParaRPr/>
          </a:p>
          <a:p>
            <a:pPr marL="0" marR="0" lvl="0" indent="0" algn="l" rtl="0">
              <a:lnSpc>
                <a:spcPct val="107000"/>
              </a:lnSpc>
              <a:spcBef>
                <a:spcPts val="800"/>
              </a:spcBef>
              <a:spcAft>
                <a:spcPts val="0"/>
              </a:spcAft>
              <a:buSzPct val="100000"/>
              <a:buNone/>
            </a:pPr>
            <a:br>
              <a:rPr lang="en-US" sz="1900">
                <a:latin typeface="Calibri"/>
                <a:ea typeface="Calibri"/>
                <a:cs typeface="Calibri"/>
                <a:sym typeface="Calibri"/>
              </a:rPr>
            </a:br>
            <a:r>
              <a:rPr lang="en-US" sz="1900">
                <a:latin typeface="Calibri"/>
                <a:ea typeface="Calibri"/>
                <a:cs typeface="Calibri"/>
                <a:sym typeface="Calibri"/>
              </a:rPr>
              <a:t> Note: If you see the arm trapped and feel it could not end well, blow the whistle and stop immediately. SAFETY </a:t>
            </a:r>
            <a:br>
              <a:rPr lang="en-US" sz="1900">
                <a:latin typeface="Calibri"/>
                <a:ea typeface="Calibri"/>
                <a:cs typeface="Calibri"/>
                <a:sym typeface="Calibri"/>
              </a:rPr>
            </a:br>
            <a:r>
              <a:rPr lang="en-US" sz="1900">
                <a:latin typeface="Calibri"/>
                <a:ea typeface="Calibri"/>
                <a:cs typeface="Calibri"/>
                <a:sym typeface="Calibri"/>
              </a:rPr>
              <a:t> FIRST!</a:t>
            </a:r>
            <a:br>
              <a:rPr lang="en-US" sz="1900">
                <a:latin typeface="Calibri"/>
                <a:ea typeface="Calibri"/>
                <a:cs typeface="Calibri"/>
                <a:sym typeface="Calibri"/>
              </a:rPr>
            </a:br>
            <a:r>
              <a:rPr lang="en-US" sz="1900">
                <a:latin typeface="Calibri"/>
                <a:ea typeface="Calibri"/>
                <a:cs typeface="Calibri"/>
                <a:sym typeface="Calibri"/>
              </a:rPr>
              <a:t>                 </a:t>
            </a:r>
            <a:endParaRPr/>
          </a:p>
          <a:p>
            <a:pPr marL="0" lvl="0" indent="0" algn="l" rtl="0">
              <a:lnSpc>
                <a:spcPct val="120000"/>
              </a:lnSpc>
              <a:spcBef>
                <a:spcPts val="1800"/>
              </a:spcBef>
              <a:spcAft>
                <a:spcPts val="0"/>
              </a:spcAft>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NEXT MEETING</a:t>
            </a:r>
            <a:endParaRPr/>
          </a:p>
        </p:txBody>
      </p:sp>
      <p:sp>
        <p:nvSpPr>
          <p:cNvPr id="325" name="Google Shape;325;p37"/>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3200"/>
              <a:buChar char="•"/>
            </a:pPr>
            <a:r>
              <a:rPr lang="en-US" sz="3200"/>
              <a:t>Tuesday, January 7</a:t>
            </a:r>
            <a:r>
              <a:rPr lang="en-US" sz="3200" baseline="30000"/>
              <a:t>th</a:t>
            </a:r>
            <a:r>
              <a:rPr lang="en-US" sz="3200"/>
              <a:t> at 7:00 pm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ELECTION OF OFFICERS</a:t>
            </a:r>
            <a:endParaRPr/>
          </a:p>
        </p:txBody>
      </p:sp>
      <p:sp>
        <p:nvSpPr>
          <p:cNvPr id="132" name="Google Shape;132;p5"/>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John Andrews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SPORTSMANSHIP AWARDS</a:t>
            </a:r>
            <a:endParaRPr/>
          </a:p>
        </p:txBody>
      </p:sp>
      <p:sp>
        <p:nvSpPr>
          <p:cNvPr id="138" name="Google Shape;138;p6"/>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2400"/>
              <a:buChar char="•"/>
            </a:pPr>
            <a:r>
              <a:rPr lang="en-US" sz="2400"/>
              <a:t>Oakland County</a:t>
            </a:r>
            <a:endParaRPr/>
          </a:p>
          <a:p>
            <a:pPr marL="228600" lvl="0" indent="-228600" algn="l" rtl="0">
              <a:lnSpc>
                <a:spcPct val="120000"/>
              </a:lnSpc>
              <a:spcBef>
                <a:spcPts val="1000"/>
              </a:spcBef>
              <a:spcAft>
                <a:spcPts val="0"/>
              </a:spcAft>
              <a:buSzPts val="2400"/>
              <a:buChar char="•"/>
            </a:pPr>
            <a:r>
              <a:rPr lang="en-US" sz="2400"/>
              <a:t>Macomb County</a:t>
            </a:r>
            <a:endParaRPr/>
          </a:p>
          <a:p>
            <a:pPr marL="228600" lvl="0" indent="-228600" algn="l" rtl="0">
              <a:lnSpc>
                <a:spcPct val="120000"/>
              </a:lnSpc>
              <a:spcBef>
                <a:spcPts val="1000"/>
              </a:spcBef>
              <a:spcAft>
                <a:spcPts val="0"/>
              </a:spcAft>
              <a:buSzPts val="2400"/>
              <a:buChar char="•"/>
            </a:pPr>
            <a:r>
              <a:rPr lang="en-US" sz="2400"/>
              <a:t>Wayne County or Downriver</a:t>
            </a:r>
            <a:endParaRPr/>
          </a:p>
          <a:p>
            <a:pPr marL="228600" lvl="0" indent="-228600" algn="l" rtl="0">
              <a:lnSpc>
                <a:spcPct val="120000"/>
              </a:lnSpc>
              <a:spcBef>
                <a:spcPts val="1000"/>
              </a:spcBef>
              <a:spcAft>
                <a:spcPts val="0"/>
              </a:spcAft>
              <a:buSzPts val="2400"/>
              <a:buChar char="•"/>
            </a:pPr>
            <a:r>
              <a:rPr lang="en-US" sz="2400"/>
              <a:t>Special Individual</a:t>
            </a:r>
            <a:endParaRPr/>
          </a:p>
          <a:p>
            <a:pPr marL="228600" lvl="0" indent="-76200" algn="l" rtl="0">
              <a:lnSpc>
                <a:spcPct val="120000"/>
              </a:lnSpc>
              <a:spcBef>
                <a:spcPts val="1000"/>
              </a:spcBef>
              <a:spcAft>
                <a:spcPts val="0"/>
              </a:spcAft>
              <a:buSzPts val="2400"/>
              <a:buNone/>
            </a:pPr>
            <a:endParaRPr sz="2400"/>
          </a:p>
          <a:p>
            <a:pPr marL="228600" lvl="0" indent="-228600" algn="l" rtl="0">
              <a:lnSpc>
                <a:spcPct val="120000"/>
              </a:lnSpc>
              <a:spcBef>
                <a:spcPts val="1000"/>
              </a:spcBef>
              <a:spcAft>
                <a:spcPts val="0"/>
              </a:spcAft>
              <a:buSzPts val="2200"/>
              <a:buChar char="•"/>
            </a:pPr>
            <a:r>
              <a:rPr lang="en-US" sz="2200"/>
              <a:t>Can be a coach, AD, or someone who has been a positive person to wrestling!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PAY TO OFFICIALS</a:t>
            </a:r>
            <a:endParaRPr/>
          </a:p>
        </p:txBody>
      </p:sp>
      <p:sp>
        <p:nvSpPr>
          <p:cNvPr id="144" name="Google Shape;144;p7"/>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To be safe, I would print out a W9 in case they ask for it  A small group of schools require one.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MATCHES NEEDING TO FILL</a:t>
            </a:r>
            <a:endParaRPr/>
          </a:p>
        </p:txBody>
      </p:sp>
      <p:sp>
        <p:nvSpPr>
          <p:cNvPr id="150" name="Google Shape;150;p8"/>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Saturday, 12/7 - We have to trim some schools officials to fill other open slots.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46DE-7EE1-D407-BA8D-91EEDFF9BFFA}"/>
              </a:ext>
            </a:extLst>
          </p:cNvPr>
          <p:cNvSpPr>
            <a:spLocks noGrp="1"/>
          </p:cNvSpPr>
          <p:nvPr>
            <p:ph type="title"/>
          </p:nvPr>
        </p:nvSpPr>
        <p:spPr/>
        <p:txBody>
          <a:bodyPr/>
          <a:lstStyle/>
          <a:p>
            <a:r>
              <a:rPr lang="en-US" dirty="0"/>
              <a:t>Cancellation &amp; Added Meets</a:t>
            </a:r>
          </a:p>
        </p:txBody>
      </p:sp>
      <p:sp>
        <p:nvSpPr>
          <p:cNvPr id="3" name="Text Placeholder 2">
            <a:extLst>
              <a:ext uri="{FF2B5EF4-FFF2-40B4-BE49-F238E27FC236}">
                <a16:creationId xmlns:a16="http://schemas.microsoft.com/office/drawing/2014/main" id="{B879A5C7-8A5F-8681-8452-05842F9DFBE3}"/>
              </a:ext>
            </a:extLst>
          </p:cNvPr>
          <p:cNvSpPr>
            <a:spLocks noGrp="1"/>
          </p:cNvSpPr>
          <p:nvPr>
            <p:ph type="body" idx="1"/>
          </p:nvPr>
        </p:nvSpPr>
        <p:spPr/>
        <p:txBody>
          <a:bodyPr/>
          <a:lstStyle/>
          <a:p>
            <a:pPr marL="114300" indent="0">
              <a:buNone/>
            </a:pPr>
            <a:r>
              <a:rPr lang="en-US" dirty="0"/>
              <a:t>LCN – canceled 1/18 – U of D adding either Sunday 1/12 or Saturday 1/18. Those officials who were at LCN will be assigned to that meet.</a:t>
            </a:r>
          </a:p>
          <a:p>
            <a:pPr marL="114300" indent="0">
              <a:buNone/>
            </a:pPr>
            <a:r>
              <a:rPr lang="en-US" dirty="0"/>
              <a:t>Tower moved from 12/14 to 12/7</a:t>
            </a:r>
          </a:p>
          <a:p>
            <a:pPr marL="114300" indent="0">
              <a:buNone/>
            </a:pPr>
            <a:r>
              <a:rPr lang="en-US" dirty="0"/>
              <a:t>Groves was our mistake and added to 12/7</a:t>
            </a:r>
          </a:p>
          <a:p>
            <a:pPr marL="114300" indent="0">
              <a:buNone/>
            </a:pPr>
            <a:endParaRPr lang="en-US" dirty="0"/>
          </a:p>
          <a:p>
            <a:pPr marL="114300" indent="0">
              <a:buNone/>
            </a:pPr>
            <a:r>
              <a:rPr lang="en-US" dirty="0"/>
              <a:t>Those who are out a match will get another …….Tuesday, Friday or Sunday.</a:t>
            </a:r>
          </a:p>
          <a:p>
            <a:pPr marL="114300" indent="0">
              <a:buNone/>
            </a:pPr>
            <a:endParaRPr lang="en-US" dirty="0"/>
          </a:p>
        </p:txBody>
      </p:sp>
    </p:spTree>
    <p:extLst>
      <p:ext uri="{BB962C8B-B14F-4D97-AF65-F5344CB8AC3E}">
        <p14:creationId xmlns:p14="http://schemas.microsoft.com/office/powerpoint/2010/main" val="92928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2806</Words>
  <Application>Microsoft Office PowerPoint</Application>
  <PresentationFormat>Widescreen</PresentationFormat>
  <Paragraphs>228</Paragraphs>
  <Slides>42</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Roboto</vt:lpstr>
      <vt:lpstr>Gill Sans</vt:lpstr>
      <vt:lpstr>Arial Black</vt:lpstr>
      <vt:lpstr>Helvetica Neue</vt:lpstr>
      <vt:lpstr>Arial</vt:lpstr>
      <vt:lpstr>Calibri</vt:lpstr>
      <vt:lpstr>Lato</vt:lpstr>
      <vt:lpstr>Times New Roman</vt:lpstr>
      <vt:lpstr>Gallery</vt:lpstr>
      <vt:lpstr>2ND ASSOCIATION MEETING</vt:lpstr>
      <vt:lpstr>INTRODUCE THE NEW OFFICIALS</vt:lpstr>
      <vt:lpstr>STICKERS AND DRAW KITS</vt:lpstr>
      <vt:lpstr>WHAT’SAPP</vt:lpstr>
      <vt:lpstr>ELECTION OF OFFICERS</vt:lpstr>
      <vt:lpstr>SPORTSMANSHIP AWARDS</vt:lpstr>
      <vt:lpstr>PAY TO OFFICIALS</vt:lpstr>
      <vt:lpstr>MATCHES NEEDING TO FILL</vt:lpstr>
      <vt:lpstr>Cancellation &amp; Added Meets</vt:lpstr>
      <vt:lpstr>MORE MATCHES TO FILL</vt:lpstr>
      <vt:lpstr>FEE SCHEDULE UPDATE</vt:lpstr>
      <vt:lpstr>HIGH SCHOOL FEES FOR 24-25</vt:lpstr>
      <vt:lpstr>Paying of Officials</vt:lpstr>
      <vt:lpstr>MIDDLE SCHOOL FEES UPDATE</vt:lpstr>
      <vt:lpstr>POST-SEASON REQUIREMENTS</vt:lpstr>
      <vt:lpstr>POST-SEASON REQUIREMENTS</vt:lpstr>
      <vt:lpstr>GOLDEN ROD </vt:lpstr>
      <vt:lpstr>FORD FIELD - FEBRUARY 28TH &amp; MARCH 1ST</vt:lpstr>
      <vt:lpstr>SINGERS</vt:lpstr>
      <vt:lpstr>ROTATION OF OFFICIALS</vt:lpstr>
      <vt:lpstr>PRE-SEASON CHECKLIST</vt:lpstr>
      <vt:lpstr>PRE-MEET DUTIES</vt:lpstr>
      <vt:lpstr>DAY OF….</vt:lpstr>
      <vt:lpstr>WRESTLERS WEARING UNUSUAL ITEMS</vt:lpstr>
      <vt:lpstr>Single Legged Pant</vt:lpstr>
      <vt:lpstr>Mercado Headgear</vt:lpstr>
      <vt:lpstr>It is Legal</vt:lpstr>
      <vt:lpstr>RULES VIDEO</vt:lpstr>
      <vt:lpstr>OFFICIAL’S QUESTION</vt:lpstr>
      <vt:lpstr>FREE MOVE</vt:lpstr>
      <vt:lpstr>BROOMSTICK (JONSEY TILT)</vt:lpstr>
      <vt:lpstr>NEAR FALL CRITERIA VS SITUATION</vt:lpstr>
      <vt:lpstr>NEAR FALL CRITERIA CONTINUED</vt:lpstr>
      <vt:lpstr>NEAR FALL POINTS</vt:lpstr>
      <vt:lpstr>ASSASSIN - CHOKE</vt:lpstr>
      <vt:lpstr>DISCUSSION ON GIRLS WRESTLING</vt:lpstr>
      <vt:lpstr>BACK POINTS Cradle</vt:lpstr>
      <vt:lpstr>IMMINENT DEFINITION  </vt:lpstr>
      <vt:lpstr>OFFICIALS QUESTION</vt:lpstr>
      <vt:lpstr>ANSWER</vt:lpstr>
      <vt:lpstr>DANGEROUS MOVES &amp; MANEUVERS</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ASSOCIATION MEETING</dc:title>
  <dc:creator>Ron Nagy</dc:creator>
  <cp:lastModifiedBy>Ron Nagy</cp:lastModifiedBy>
  <cp:revision>7</cp:revision>
  <dcterms:created xsi:type="dcterms:W3CDTF">2024-11-15T14:38:42Z</dcterms:created>
  <dcterms:modified xsi:type="dcterms:W3CDTF">2024-12-03T20:44:16Z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