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72" r:id="rId2"/>
    <p:sldId id="280" r:id="rId3"/>
    <p:sldId id="284" r:id="rId4"/>
    <p:sldId id="302" r:id="rId5"/>
    <p:sldId id="273" r:id="rId6"/>
    <p:sldId id="318" r:id="rId7"/>
    <p:sldId id="301" r:id="rId8"/>
    <p:sldId id="317" r:id="rId9"/>
    <p:sldId id="283" r:id="rId10"/>
    <p:sldId id="281" r:id="rId11"/>
    <p:sldId id="285" r:id="rId12"/>
    <p:sldId id="286" r:id="rId13"/>
    <p:sldId id="287" r:id="rId14"/>
    <p:sldId id="297" r:id="rId15"/>
    <p:sldId id="282" r:id="rId16"/>
    <p:sldId id="296" r:id="rId17"/>
    <p:sldId id="295" r:id="rId18"/>
    <p:sldId id="290" r:id="rId19"/>
    <p:sldId id="291" r:id="rId20"/>
    <p:sldId id="292" r:id="rId21"/>
    <p:sldId id="293" r:id="rId22"/>
    <p:sldId id="294" r:id="rId23"/>
    <p:sldId id="289" r:id="rId24"/>
    <p:sldId id="288" r:id="rId25"/>
    <p:sldId id="298" r:id="rId26"/>
    <p:sldId id="300" r:id="rId27"/>
    <p:sldId id="303" r:id="rId28"/>
    <p:sldId id="316" r:id="rId29"/>
    <p:sldId id="299" r:id="rId30"/>
    <p:sldId id="308" r:id="rId31"/>
    <p:sldId id="309" r:id="rId32"/>
    <p:sldId id="310" r:id="rId33"/>
    <p:sldId id="311" r:id="rId34"/>
    <p:sldId id="305" r:id="rId35"/>
    <p:sldId id="306" r:id="rId36"/>
    <p:sldId id="312" r:id="rId37"/>
    <p:sldId id="313" r:id="rId38"/>
    <p:sldId id="314" r:id="rId39"/>
    <p:sldId id="315"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D4573-58E7-4156-A133-2731F5F8D1A6}"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B0CF2-7F87-4E02-A248-870047730F99}" type="slidenum">
              <a:rPr lang="en-US" smtClean="0"/>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t>1/6/2025</a:t>
            </a:fld>
            <a:endParaRPr lang="en-US"/>
          </a:p>
        </p:txBody>
      </p:sp>
      <p:sp>
        <p:nvSpPr>
          <p:cNvPr id="19" name="Footer Placeholder 18"/>
          <p:cNvSpPr>
            <a:spLocks noGrp="1"/>
          </p:cNvSpPr>
          <p:nvPr>
            <p:ph type="ftr" sz="quarter" idx="11"/>
          </p:nvPr>
        </p:nvSpPr>
        <p:spPr/>
        <p:txBody>
          <a:bodyPr/>
          <a:lstStyle/>
          <a:p>
            <a:r>
              <a:rPr lang="en-US" dirty="0"/>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t>1/6/2025</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t>1/6/2025</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t>1/6/2025</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1/6/2025</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t>1/6/2025</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t>1/6/2025</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1/6/2025</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1/6/2025</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1/6/2025</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1/6/2025</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pPr/>
              <a:t>1/6/2025</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6BkNwBKFe4Q?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3</a:t>
            </a:r>
            <a:r>
              <a:rPr lang="en-US" baseline="30000" dirty="0"/>
              <a:t>rd</a:t>
            </a:r>
            <a:r>
              <a:rPr lang="en-US" dirty="0"/>
              <a:t> Association Meeting</a:t>
            </a:r>
          </a:p>
        </p:txBody>
      </p:sp>
      <p:sp>
        <p:nvSpPr>
          <p:cNvPr id="5" name="Subtitle 4"/>
          <p:cNvSpPr>
            <a:spLocks noGrp="1"/>
          </p:cNvSpPr>
          <p:nvPr>
            <p:ph type="subTitle" idx="1"/>
          </p:nvPr>
        </p:nvSpPr>
        <p:spPr/>
        <p:txBody>
          <a:bodyPr/>
          <a:lstStyle/>
          <a:p>
            <a:r>
              <a:rPr lang="en-US" dirty="0"/>
              <a:t>January 7</a:t>
            </a:r>
            <a:r>
              <a:rPr lang="en-US" baseline="30000" dirty="0"/>
              <a:t>th</a:t>
            </a:r>
            <a:r>
              <a:rPr lang="en-US" dirty="0"/>
              <a:t>, 2025</a:t>
            </a:r>
          </a:p>
          <a:p>
            <a:endParaRPr lang="en-US" dirty="0"/>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8D06-B558-D8F6-47CA-86ED9E8B08EC}"/>
              </a:ext>
            </a:extLst>
          </p:cNvPr>
          <p:cNvSpPr>
            <a:spLocks noGrp="1"/>
          </p:cNvSpPr>
          <p:nvPr>
            <p:ph type="title"/>
          </p:nvPr>
        </p:nvSpPr>
        <p:spPr/>
        <p:txBody>
          <a:bodyPr/>
          <a:lstStyle/>
          <a:p>
            <a:r>
              <a:rPr lang="en-US" dirty="0"/>
              <a:t>Post-Season Assignments</a:t>
            </a:r>
          </a:p>
        </p:txBody>
      </p:sp>
      <p:sp>
        <p:nvSpPr>
          <p:cNvPr id="3" name="Content Placeholder 2">
            <a:extLst>
              <a:ext uri="{FF2B5EF4-FFF2-40B4-BE49-F238E27FC236}">
                <a16:creationId xmlns:a16="http://schemas.microsoft.com/office/drawing/2014/main" id="{D84610CF-DF03-7518-E245-5B2AED3A23C1}"/>
              </a:ext>
            </a:extLst>
          </p:cNvPr>
          <p:cNvSpPr>
            <a:spLocks noGrp="1"/>
          </p:cNvSpPr>
          <p:nvPr>
            <p:ph idx="1"/>
          </p:nvPr>
        </p:nvSpPr>
        <p:spPr/>
        <p:txBody>
          <a:bodyPr/>
          <a:lstStyle/>
          <a:p>
            <a:r>
              <a:rPr lang="en-US" dirty="0"/>
              <a:t>For some reason, zone 3 has very few regionals. We only have:</a:t>
            </a:r>
          </a:p>
          <a:p>
            <a:endParaRPr lang="en-US" dirty="0"/>
          </a:p>
          <a:p>
            <a:r>
              <a:rPr lang="en-US" dirty="0"/>
              <a:t>Team Regionals – 8 and some are mixed with other zones</a:t>
            </a:r>
          </a:p>
          <a:p>
            <a:r>
              <a:rPr lang="en-US" dirty="0"/>
              <a:t>Individual Regionals – 3 </a:t>
            </a:r>
          </a:p>
          <a:p>
            <a:pPr marL="667512" lvl="2" indent="0">
              <a:buNone/>
            </a:pPr>
            <a:r>
              <a:rPr lang="en-US" dirty="0"/>
              <a:t>					Division 1 – 1</a:t>
            </a:r>
          </a:p>
          <a:p>
            <a:pPr marL="667512" lvl="2" indent="0">
              <a:buNone/>
            </a:pPr>
            <a:r>
              <a:rPr lang="en-US" dirty="0"/>
              <a:t>					Division 2 – 1</a:t>
            </a:r>
          </a:p>
          <a:p>
            <a:pPr marL="667512" lvl="2" indent="0">
              <a:buNone/>
            </a:pPr>
            <a:r>
              <a:rPr lang="en-US" dirty="0"/>
              <a:t>					Division 3 – 1</a:t>
            </a:r>
          </a:p>
          <a:p>
            <a:pPr marL="667512" lvl="2" indent="0">
              <a:buNone/>
            </a:pPr>
            <a:r>
              <a:rPr lang="en-US" dirty="0"/>
              <a:t>					Division 4 – 0</a:t>
            </a:r>
          </a:p>
          <a:p>
            <a:pPr marL="667512" lvl="2" indent="0">
              <a:buNone/>
            </a:pPr>
            <a:r>
              <a:rPr lang="en-US" dirty="0"/>
              <a:t>Some officials from other associations are mixed in so out of the 12 officials needed, only 9 are from our group.</a:t>
            </a:r>
          </a:p>
          <a:p>
            <a:endParaRPr lang="en-US" dirty="0"/>
          </a:p>
        </p:txBody>
      </p:sp>
    </p:spTree>
    <p:extLst>
      <p:ext uri="{BB962C8B-B14F-4D97-AF65-F5344CB8AC3E}">
        <p14:creationId xmlns:p14="http://schemas.microsoft.com/office/powerpoint/2010/main" val="731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B342-8E9C-ADAC-F141-19E863A5BCC1}"/>
              </a:ext>
            </a:extLst>
          </p:cNvPr>
          <p:cNvSpPr>
            <a:spLocks noGrp="1"/>
          </p:cNvSpPr>
          <p:nvPr>
            <p:ph type="title"/>
          </p:nvPr>
        </p:nvSpPr>
        <p:spPr/>
        <p:txBody>
          <a:bodyPr/>
          <a:lstStyle/>
          <a:p>
            <a:r>
              <a:rPr lang="en-US" dirty="0"/>
              <a:t>Criteria used</a:t>
            </a:r>
          </a:p>
        </p:txBody>
      </p:sp>
      <p:sp>
        <p:nvSpPr>
          <p:cNvPr id="3" name="Content Placeholder 2">
            <a:extLst>
              <a:ext uri="{FF2B5EF4-FFF2-40B4-BE49-F238E27FC236}">
                <a16:creationId xmlns:a16="http://schemas.microsoft.com/office/drawing/2014/main" id="{7F461509-7289-2E5B-C858-659AF1955422}"/>
              </a:ext>
            </a:extLst>
          </p:cNvPr>
          <p:cNvSpPr>
            <a:spLocks noGrp="1"/>
          </p:cNvSpPr>
          <p:nvPr>
            <p:ph idx="1"/>
          </p:nvPr>
        </p:nvSpPr>
        <p:spPr/>
        <p:txBody>
          <a:bodyPr/>
          <a:lstStyle/>
          <a:p>
            <a:r>
              <a:rPr lang="en-US" dirty="0"/>
              <a:t>Ratings – Minimum of 75</a:t>
            </a:r>
          </a:p>
          <a:p>
            <a:endParaRPr lang="en-US" dirty="0"/>
          </a:p>
          <a:p>
            <a:r>
              <a:rPr lang="en-US" dirty="0"/>
              <a:t>First cut-off mark –     4.250</a:t>
            </a:r>
          </a:p>
          <a:p>
            <a:r>
              <a:rPr lang="en-US" dirty="0"/>
              <a:t>Second cut-off mark – 4.125 if we needed </a:t>
            </a:r>
          </a:p>
          <a:p>
            <a:r>
              <a:rPr lang="en-US" dirty="0"/>
              <a:t>Third cut-off mark –    4.000 not needed</a:t>
            </a:r>
          </a:p>
          <a:p>
            <a:endParaRPr lang="en-US" dirty="0"/>
          </a:p>
          <a:p>
            <a:pPr marL="0" indent="0">
              <a:buNone/>
            </a:pPr>
            <a:r>
              <a:rPr lang="en-US" dirty="0"/>
              <a:t>Every zone is required to have 2 officials represented for the finals. If there are enough at the first cut-off, we stop. If not, we keep moving down.</a:t>
            </a:r>
          </a:p>
        </p:txBody>
      </p:sp>
    </p:spTree>
    <p:extLst>
      <p:ext uri="{BB962C8B-B14F-4D97-AF65-F5344CB8AC3E}">
        <p14:creationId xmlns:p14="http://schemas.microsoft.com/office/powerpoint/2010/main" val="120736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7700-BC52-14CA-28CE-1FA99F0688E8}"/>
              </a:ext>
            </a:extLst>
          </p:cNvPr>
          <p:cNvSpPr>
            <a:spLocks noGrp="1"/>
          </p:cNvSpPr>
          <p:nvPr>
            <p:ph type="title"/>
          </p:nvPr>
        </p:nvSpPr>
        <p:spPr/>
        <p:txBody>
          <a:bodyPr/>
          <a:lstStyle/>
          <a:p>
            <a:r>
              <a:rPr lang="en-US" dirty="0"/>
              <a:t>Criteria</a:t>
            </a:r>
          </a:p>
        </p:txBody>
      </p:sp>
      <p:sp>
        <p:nvSpPr>
          <p:cNvPr id="3" name="Content Placeholder 2">
            <a:extLst>
              <a:ext uri="{FF2B5EF4-FFF2-40B4-BE49-F238E27FC236}">
                <a16:creationId xmlns:a16="http://schemas.microsoft.com/office/drawing/2014/main" id="{51D66246-8A7C-8379-73EC-7CDBC13D966D}"/>
              </a:ext>
            </a:extLst>
          </p:cNvPr>
          <p:cNvSpPr>
            <a:spLocks noGrp="1"/>
          </p:cNvSpPr>
          <p:nvPr>
            <p:ph idx="1"/>
          </p:nvPr>
        </p:nvSpPr>
        <p:spPr/>
        <p:txBody>
          <a:bodyPr/>
          <a:lstStyle/>
          <a:p>
            <a:r>
              <a:rPr lang="en-US" dirty="0"/>
              <a:t>In many zones, we had to go to 4.125 but did not have to drop to 4.000.</a:t>
            </a:r>
          </a:p>
          <a:p>
            <a:endParaRPr lang="en-US" dirty="0"/>
          </a:p>
          <a:p>
            <a:r>
              <a:rPr lang="en-US" dirty="0"/>
              <a:t>Zone 3, by far, has the most qualified officials.</a:t>
            </a:r>
          </a:p>
          <a:p>
            <a:endParaRPr lang="en-US" dirty="0"/>
          </a:p>
          <a:p>
            <a:r>
              <a:rPr lang="en-US" dirty="0"/>
              <a:t>Some zones only had 2-3 people qualified to work yet our zone had 23 with a 4.250 or better! We had 4 who did not apply for a final or that would have been higher.</a:t>
            </a:r>
          </a:p>
          <a:p>
            <a:endParaRPr lang="en-US" dirty="0"/>
          </a:p>
          <a:p>
            <a:r>
              <a:rPr lang="en-US" dirty="0"/>
              <a:t>We will be well-represented at the finals.</a:t>
            </a:r>
          </a:p>
        </p:txBody>
      </p:sp>
    </p:spTree>
    <p:extLst>
      <p:ext uri="{BB962C8B-B14F-4D97-AF65-F5344CB8AC3E}">
        <p14:creationId xmlns:p14="http://schemas.microsoft.com/office/powerpoint/2010/main" val="3952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2E98-EAC5-5965-58B6-A3D3188DAF34}"/>
              </a:ext>
            </a:extLst>
          </p:cNvPr>
          <p:cNvSpPr>
            <a:spLocks noGrp="1"/>
          </p:cNvSpPr>
          <p:nvPr>
            <p:ph type="title"/>
          </p:nvPr>
        </p:nvSpPr>
        <p:spPr/>
        <p:txBody>
          <a:bodyPr/>
          <a:lstStyle/>
          <a:p>
            <a:r>
              <a:rPr lang="en-US" dirty="0"/>
              <a:t>Criteria</a:t>
            </a:r>
          </a:p>
        </p:txBody>
      </p:sp>
      <p:sp>
        <p:nvSpPr>
          <p:cNvPr id="3" name="Content Placeholder 2">
            <a:extLst>
              <a:ext uri="{FF2B5EF4-FFF2-40B4-BE49-F238E27FC236}">
                <a16:creationId xmlns:a16="http://schemas.microsoft.com/office/drawing/2014/main" id="{422022D9-C260-343A-D181-3888E225E6BB}"/>
              </a:ext>
            </a:extLst>
          </p:cNvPr>
          <p:cNvSpPr>
            <a:spLocks noGrp="1"/>
          </p:cNvSpPr>
          <p:nvPr>
            <p:ph idx="1"/>
          </p:nvPr>
        </p:nvSpPr>
        <p:spPr/>
        <p:txBody>
          <a:bodyPr/>
          <a:lstStyle/>
          <a:p>
            <a:r>
              <a:rPr lang="en-US" dirty="0"/>
              <a:t>Knowing this, you can tell where you are and where you need to be. Keep working on raising your ratings and making sure you increase your number of ratings.</a:t>
            </a:r>
          </a:p>
          <a:p>
            <a:endParaRPr lang="en-US" dirty="0"/>
          </a:p>
          <a:p>
            <a:r>
              <a:rPr lang="en-US" dirty="0"/>
              <a:t>The hope is to publish Regional and Final information in the next 10 days.</a:t>
            </a:r>
          </a:p>
        </p:txBody>
      </p:sp>
    </p:spTree>
    <p:extLst>
      <p:ext uri="{BB962C8B-B14F-4D97-AF65-F5344CB8AC3E}">
        <p14:creationId xmlns:p14="http://schemas.microsoft.com/office/powerpoint/2010/main" val="202297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A804E-2F3C-2548-1FFD-5A59FA5E99F2}"/>
              </a:ext>
            </a:extLst>
          </p:cNvPr>
          <p:cNvSpPr>
            <a:spLocks noGrp="1"/>
          </p:cNvSpPr>
          <p:nvPr>
            <p:ph type="title"/>
          </p:nvPr>
        </p:nvSpPr>
        <p:spPr>
          <a:xfrm>
            <a:off x="1673524" y="704088"/>
            <a:ext cx="9908875" cy="902991"/>
          </a:xfrm>
        </p:spPr>
        <p:txBody>
          <a:bodyPr/>
          <a:lstStyle/>
          <a:p>
            <a:r>
              <a:rPr lang="en-US" dirty="0"/>
              <a:t>Braces</a:t>
            </a:r>
          </a:p>
        </p:txBody>
      </p:sp>
      <p:pic>
        <p:nvPicPr>
          <p:cNvPr id="4" name="Content Placeholder 3">
            <a:extLst>
              <a:ext uri="{FF2B5EF4-FFF2-40B4-BE49-F238E27FC236}">
                <a16:creationId xmlns:a16="http://schemas.microsoft.com/office/drawing/2014/main" id="{DDED8531-0D79-2D69-E6E6-58DC4E0803F7}"/>
              </a:ext>
            </a:extLst>
          </p:cNvPr>
          <p:cNvPicPr>
            <a:picLocks noGrp="1" noChangeAspect="1"/>
          </p:cNvPicPr>
          <p:nvPr>
            <p:ph idx="1"/>
          </p:nvPr>
        </p:nvPicPr>
        <p:blipFill>
          <a:blip r:embed="rId2"/>
          <a:stretch>
            <a:fillRect/>
          </a:stretch>
        </p:blipFill>
        <p:spPr>
          <a:xfrm>
            <a:off x="1345721" y="1607079"/>
            <a:ext cx="8655215" cy="3546819"/>
          </a:xfrm>
          <a:prstGeom prst="rect">
            <a:avLst/>
          </a:prstGeom>
        </p:spPr>
      </p:pic>
      <p:sp>
        <p:nvSpPr>
          <p:cNvPr id="5" name="TextBox 4">
            <a:extLst>
              <a:ext uri="{FF2B5EF4-FFF2-40B4-BE49-F238E27FC236}">
                <a16:creationId xmlns:a16="http://schemas.microsoft.com/office/drawing/2014/main" id="{4E483B9B-836A-AC66-F0CD-0447720B672D}"/>
              </a:ext>
            </a:extLst>
          </p:cNvPr>
          <p:cNvSpPr txBox="1"/>
          <p:nvPr/>
        </p:nvSpPr>
        <p:spPr>
          <a:xfrm>
            <a:off x="1406106" y="5153898"/>
            <a:ext cx="7841411" cy="1200329"/>
          </a:xfrm>
          <a:prstGeom prst="rect">
            <a:avLst/>
          </a:prstGeom>
          <a:noFill/>
          <a:ln>
            <a:solidFill>
              <a:schemeClr val="bg2"/>
            </a:solidFill>
          </a:ln>
        </p:spPr>
        <p:txBody>
          <a:bodyPr wrap="square" rtlCol="0">
            <a:spAutoFit/>
          </a:bodyPr>
          <a:lstStyle/>
          <a:p>
            <a:pPr marL="0" marR="0" algn="l">
              <a:spcBef>
                <a:spcPts val="0"/>
              </a:spcBef>
              <a:spcAft>
                <a:spcPts val="0"/>
              </a:spcAft>
            </a:pPr>
            <a:r>
              <a:rPr lang="en-US" sz="1800" b="0" i="0">
                <a:solidFill>
                  <a:srgbClr val="1D2228"/>
                </a:solidFill>
                <a:effectLst/>
                <a:latin typeface="Aptos" panose="020B0004020202020204" pitchFamily="34" charset="0"/>
              </a:rPr>
              <a:t>I have included the slide showing Michigan allowing the mouth covering below. This is a deviation from NFHS rule 4.2.6.  the slide is from the 2024-25 rules-specific meeting for wrestling officials.</a:t>
            </a:r>
          </a:p>
          <a:p>
            <a:pPr marL="0" marR="0" algn="l">
              <a:spcBef>
                <a:spcPts val="0"/>
              </a:spcBef>
              <a:spcAft>
                <a:spcPts val="0"/>
              </a:spcAft>
            </a:pPr>
            <a:r>
              <a:rPr lang="en-US" sz="1800" b="0" i="0">
                <a:solidFill>
                  <a:srgbClr val="1D2228"/>
                </a:solidFill>
                <a:effectLst/>
                <a:latin typeface="Aptos" panose="020B0004020202020204" pitchFamily="34" charset="0"/>
              </a:rPr>
              <a:t> </a:t>
            </a:r>
          </a:p>
        </p:txBody>
      </p:sp>
    </p:spTree>
    <p:extLst>
      <p:ext uri="{BB962C8B-B14F-4D97-AF65-F5344CB8AC3E}">
        <p14:creationId xmlns:p14="http://schemas.microsoft.com/office/powerpoint/2010/main" val="13696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AB48-2B03-3DDD-5792-564E1A2CB4C4}"/>
              </a:ext>
            </a:extLst>
          </p:cNvPr>
          <p:cNvSpPr>
            <a:spLocks noGrp="1"/>
          </p:cNvSpPr>
          <p:nvPr>
            <p:ph type="title"/>
          </p:nvPr>
        </p:nvSpPr>
        <p:spPr/>
        <p:txBody>
          <a:bodyPr/>
          <a:lstStyle/>
          <a:p>
            <a:r>
              <a:rPr lang="en-US" dirty="0"/>
              <a:t>Rule Clarification</a:t>
            </a:r>
          </a:p>
        </p:txBody>
      </p:sp>
      <p:sp>
        <p:nvSpPr>
          <p:cNvPr id="3" name="Content Placeholder 2">
            <a:extLst>
              <a:ext uri="{FF2B5EF4-FFF2-40B4-BE49-F238E27FC236}">
                <a16:creationId xmlns:a16="http://schemas.microsoft.com/office/drawing/2014/main" id="{599ED585-E8ED-2C4D-EF60-90D11402AB25}"/>
              </a:ext>
            </a:extLst>
          </p:cNvPr>
          <p:cNvSpPr>
            <a:spLocks noGrp="1"/>
          </p:cNvSpPr>
          <p:nvPr>
            <p:ph idx="1"/>
          </p:nvPr>
        </p:nvSpPr>
        <p:spPr/>
        <p:txBody>
          <a:bodyPr/>
          <a:lstStyle/>
          <a:p>
            <a:r>
              <a:rPr lang="en-US" dirty="0"/>
              <a:t>Wrestling near the out-of-bounds with no action ….can you bring back to the middle?</a:t>
            </a:r>
          </a:p>
          <a:p>
            <a:endParaRPr lang="en-US" dirty="0"/>
          </a:p>
          <a:p>
            <a:pPr marL="0" indent="0">
              <a:buNone/>
            </a:pPr>
            <a:r>
              <a:rPr lang="en-US" dirty="0"/>
              <a:t> Answer: You can blow the whistle and restart in the center. Usually if   </a:t>
            </a:r>
            <a:br>
              <a:rPr lang="en-US" dirty="0"/>
            </a:br>
            <a:r>
              <a:rPr lang="en-US" dirty="0"/>
              <a:t>                 nothing is happening, someone should be called for stalling but </a:t>
            </a:r>
            <a:br>
              <a:rPr lang="en-US" dirty="0"/>
            </a:br>
            <a:r>
              <a:rPr lang="en-US" dirty="0"/>
              <a:t>                 not always.</a:t>
            </a:r>
          </a:p>
        </p:txBody>
      </p:sp>
    </p:spTree>
    <p:extLst>
      <p:ext uri="{BB962C8B-B14F-4D97-AF65-F5344CB8AC3E}">
        <p14:creationId xmlns:p14="http://schemas.microsoft.com/office/powerpoint/2010/main" val="11393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C509-D602-CD32-8979-32C2AACB4DB8}"/>
              </a:ext>
            </a:extLst>
          </p:cNvPr>
          <p:cNvSpPr>
            <a:spLocks noGrp="1"/>
          </p:cNvSpPr>
          <p:nvPr>
            <p:ph type="title"/>
          </p:nvPr>
        </p:nvSpPr>
        <p:spPr/>
        <p:txBody>
          <a:bodyPr/>
          <a:lstStyle/>
          <a:p>
            <a:r>
              <a:rPr lang="en-US" dirty="0"/>
              <a:t>          </a:t>
            </a:r>
          </a:p>
        </p:txBody>
      </p:sp>
      <p:pic>
        <p:nvPicPr>
          <p:cNvPr id="4" name="Content Placeholder 3">
            <a:extLst>
              <a:ext uri="{FF2B5EF4-FFF2-40B4-BE49-F238E27FC236}">
                <a16:creationId xmlns:a16="http://schemas.microsoft.com/office/drawing/2014/main" id="{A3F84572-2FD5-EA66-415E-BC41DC48D355}"/>
              </a:ext>
            </a:extLst>
          </p:cNvPr>
          <p:cNvPicPr>
            <a:picLocks noGrp="1" noChangeAspect="1"/>
          </p:cNvPicPr>
          <p:nvPr>
            <p:ph idx="1"/>
          </p:nvPr>
        </p:nvPicPr>
        <p:blipFill>
          <a:blip r:embed="rId2"/>
          <a:stretch>
            <a:fillRect/>
          </a:stretch>
        </p:blipFill>
        <p:spPr>
          <a:xfrm>
            <a:off x="5279365" y="1935163"/>
            <a:ext cx="4226943" cy="4389437"/>
          </a:xfrm>
          <a:prstGeom prst="rect">
            <a:avLst/>
          </a:prstGeom>
        </p:spPr>
      </p:pic>
      <p:sp>
        <p:nvSpPr>
          <p:cNvPr id="5" name="TextBox 4">
            <a:extLst>
              <a:ext uri="{FF2B5EF4-FFF2-40B4-BE49-F238E27FC236}">
                <a16:creationId xmlns:a16="http://schemas.microsoft.com/office/drawing/2014/main" id="{43430468-F4C5-33B8-15B6-2F7FC5AF9229}"/>
              </a:ext>
            </a:extLst>
          </p:cNvPr>
          <p:cNvSpPr txBox="1"/>
          <p:nvPr/>
        </p:nvSpPr>
        <p:spPr>
          <a:xfrm>
            <a:off x="871268" y="2182483"/>
            <a:ext cx="3407434" cy="3693319"/>
          </a:xfrm>
          <a:prstGeom prst="rect">
            <a:avLst/>
          </a:prstGeom>
          <a:noFill/>
          <a:ln>
            <a:solidFill>
              <a:schemeClr val="bg2"/>
            </a:solidFill>
          </a:ln>
        </p:spPr>
        <p:txBody>
          <a:bodyPr wrap="square" rtlCol="0">
            <a:spAutoFit/>
          </a:bodyPr>
          <a:lstStyle/>
          <a:p>
            <a:pPr rtl="0"/>
            <a:r>
              <a:rPr lang="en-US">
                <a:effectLst/>
              </a:rPr>
              <a:t>The picture in the book is legal because the shoulder is part of the prying on the head and eliminates the pressure on the neck. The photo is almost the same but if you look close, the arm or shoulder does not stop the prying on the neck, and was called illegal. I feel that call was correct but the coaches do not. Can you answer this for us.</a:t>
            </a:r>
          </a:p>
          <a:p>
            <a:br>
              <a:rPr lang="en-US">
                <a:effectLst/>
              </a:rPr>
            </a:br>
            <a:endParaRPr lang="en-US" dirty="0" err="1"/>
          </a:p>
        </p:txBody>
      </p:sp>
    </p:spTree>
    <p:extLst>
      <p:ext uri="{BB962C8B-B14F-4D97-AF65-F5344CB8AC3E}">
        <p14:creationId xmlns:p14="http://schemas.microsoft.com/office/powerpoint/2010/main" val="281234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AF1E-CE85-B2B1-3D8E-60C311543C06}"/>
              </a:ext>
            </a:extLst>
          </p:cNvPr>
          <p:cNvSpPr>
            <a:spLocks noGrp="1"/>
          </p:cNvSpPr>
          <p:nvPr>
            <p:ph type="title"/>
          </p:nvPr>
        </p:nvSpPr>
        <p:spPr/>
        <p:txBody>
          <a:bodyPr/>
          <a:lstStyle/>
          <a:p>
            <a:r>
              <a:rPr lang="en-US" dirty="0"/>
              <a:t>Response</a:t>
            </a:r>
          </a:p>
        </p:txBody>
      </p:sp>
      <p:pic>
        <p:nvPicPr>
          <p:cNvPr id="4" name="Content Placeholder 3">
            <a:extLst>
              <a:ext uri="{FF2B5EF4-FFF2-40B4-BE49-F238E27FC236}">
                <a16:creationId xmlns:a16="http://schemas.microsoft.com/office/drawing/2014/main" id="{BB3F1A51-CC67-EC2D-8AF4-0A93090DE5F6}"/>
              </a:ext>
            </a:extLst>
          </p:cNvPr>
          <p:cNvPicPr>
            <a:picLocks noGrp="1" noChangeAspect="1"/>
          </p:cNvPicPr>
          <p:nvPr>
            <p:ph idx="1"/>
          </p:nvPr>
        </p:nvPicPr>
        <p:blipFill>
          <a:blip r:embed="rId2"/>
          <a:stretch>
            <a:fillRect/>
          </a:stretch>
        </p:blipFill>
        <p:spPr>
          <a:xfrm>
            <a:off x="3554082" y="1935163"/>
            <a:ext cx="7953555" cy="4491516"/>
          </a:xfrm>
          <a:prstGeom prst="rect">
            <a:avLst/>
          </a:prstGeom>
        </p:spPr>
      </p:pic>
      <p:sp>
        <p:nvSpPr>
          <p:cNvPr id="5" name="TextBox 4">
            <a:extLst>
              <a:ext uri="{FF2B5EF4-FFF2-40B4-BE49-F238E27FC236}">
                <a16:creationId xmlns:a16="http://schemas.microsoft.com/office/drawing/2014/main" id="{608B9326-5D31-3D85-38AC-63D5670FF68E}"/>
              </a:ext>
            </a:extLst>
          </p:cNvPr>
          <p:cNvSpPr txBox="1"/>
          <p:nvPr/>
        </p:nvSpPr>
        <p:spPr>
          <a:xfrm>
            <a:off x="750498" y="2751826"/>
            <a:ext cx="2406770" cy="2031325"/>
          </a:xfrm>
          <a:prstGeom prst="rect">
            <a:avLst/>
          </a:prstGeom>
          <a:noFill/>
          <a:ln>
            <a:solidFill>
              <a:schemeClr val="bg2"/>
            </a:solidFill>
          </a:ln>
        </p:spPr>
        <p:txBody>
          <a:bodyPr wrap="square" rtlCol="0">
            <a:spAutoFit/>
          </a:bodyPr>
          <a:lstStyle/>
          <a:p>
            <a:pPr marL="0" marR="0" algn="l">
              <a:spcBef>
                <a:spcPts val="0"/>
              </a:spcBef>
              <a:spcAft>
                <a:spcPts val="0"/>
              </a:spcAft>
            </a:pPr>
            <a:r>
              <a:rPr lang="en-US" sz="1800" b="0" i="0" dirty="0">
                <a:solidFill>
                  <a:srgbClr val="1D2228"/>
                </a:solidFill>
                <a:effectLst/>
                <a:latin typeface="Aptos" panose="020B0004020202020204" pitchFamily="34" charset="0"/>
              </a:rPr>
              <a:t>You are correct in your assessment of the situation and the maneuver is illegal.</a:t>
            </a:r>
          </a:p>
          <a:p>
            <a:pPr marL="0" marR="0" algn="l">
              <a:spcBef>
                <a:spcPts val="0"/>
              </a:spcBef>
              <a:spcAft>
                <a:spcPts val="0"/>
              </a:spcAft>
            </a:pPr>
            <a:r>
              <a:rPr lang="en-US" sz="1800" b="0" i="0" dirty="0">
                <a:solidFill>
                  <a:srgbClr val="1D2228"/>
                </a:solidFill>
                <a:effectLst/>
                <a:latin typeface="Aptos" panose="020B0004020202020204" pitchFamily="34" charset="0"/>
              </a:rPr>
              <a:t> </a:t>
            </a:r>
          </a:p>
          <a:p>
            <a:pPr marL="0" marR="0" algn="l">
              <a:spcBef>
                <a:spcPts val="0"/>
              </a:spcBef>
              <a:spcAft>
                <a:spcPts val="0"/>
              </a:spcAft>
            </a:pPr>
            <a:r>
              <a:rPr lang="en-US" sz="1800" b="0" i="0" dirty="0">
                <a:solidFill>
                  <a:srgbClr val="1D2228"/>
                </a:solidFill>
                <a:effectLst/>
                <a:latin typeface="Aptos" panose="020B0004020202020204" pitchFamily="34" charset="0"/>
              </a:rPr>
              <a:t>Sam</a:t>
            </a:r>
          </a:p>
          <a:p>
            <a:pPr marL="0" marR="0" algn="l">
              <a:spcBef>
                <a:spcPts val="0"/>
              </a:spcBef>
              <a:spcAft>
                <a:spcPts val="0"/>
              </a:spcAft>
            </a:pPr>
            <a:r>
              <a:rPr lang="en-US" sz="1800" b="0" i="0" dirty="0">
                <a:solidFill>
                  <a:srgbClr val="1D2228"/>
                </a:solidFill>
                <a:effectLst/>
                <a:latin typeface="Aptos" panose="020B0004020202020204" pitchFamily="34" charset="0"/>
              </a:rPr>
              <a:t> </a:t>
            </a:r>
          </a:p>
        </p:txBody>
      </p:sp>
    </p:spTree>
    <p:extLst>
      <p:ext uri="{BB962C8B-B14F-4D97-AF65-F5344CB8AC3E}">
        <p14:creationId xmlns:p14="http://schemas.microsoft.com/office/powerpoint/2010/main" val="244352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ABA0-B38A-54F7-0737-C60367769EC9}"/>
              </a:ext>
            </a:extLst>
          </p:cNvPr>
          <p:cNvSpPr>
            <a:spLocks noGrp="1"/>
          </p:cNvSpPr>
          <p:nvPr>
            <p:ph type="title"/>
          </p:nvPr>
        </p:nvSpPr>
        <p:spPr/>
        <p:txBody>
          <a:bodyPr/>
          <a:lstStyle/>
          <a:p>
            <a:r>
              <a:rPr lang="en-US" dirty="0"/>
              <a:t>Choke</a:t>
            </a:r>
          </a:p>
        </p:txBody>
      </p:sp>
      <p:pic>
        <p:nvPicPr>
          <p:cNvPr id="4" name="choke">
            <a:hlinkClick r:id="" action="ppaction://media"/>
            <a:extLst>
              <a:ext uri="{FF2B5EF4-FFF2-40B4-BE49-F238E27FC236}">
                <a16:creationId xmlns:a16="http://schemas.microsoft.com/office/drawing/2014/main" id="{EF4D24A5-B59C-94E0-16F7-3C9E98A0EC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59125" y="1935163"/>
            <a:ext cx="5875338" cy="4389437"/>
          </a:xfrm>
        </p:spPr>
      </p:pic>
    </p:spTree>
    <p:extLst>
      <p:ext uri="{BB962C8B-B14F-4D97-AF65-F5344CB8AC3E}">
        <p14:creationId xmlns:p14="http://schemas.microsoft.com/office/powerpoint/2010/main" val="19484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805F-C590-0192-E61D-D43360C23AA0}"/>
              </a:ext>
            </a:extLst>
          </p:cNvPr>
          <p:cNvSpPr>
            <a:spLocks noGrp="1"/>
          </p:cNvSpPr>
          <p:nvPr>
            <p:ph type="title"/>
          </p:nvPr>
        </p:nvSpPr>
        <p:spPr/>
        <p:txBody>
          <a:bodyPr/>
          <a:lstStyle/>
          <a:p>
            <a:r>
              <a:rPr lang="en-US" dirty="0"/>
              <a:t>Stalling needs to be called</a:t>
            </a:r>
          </a:p>
        </p:txBody>
      </p:sp>
      <p:sp>
        <p:nvSpPr>
          <p:cNvPr id="3" name="Content Placeholder 2">
            <a:extLst>
              <a:ext uri="{FF2B5EF4-FFF2-40B4-BE49-F238E27FC236}">
                <a16:creationId xmlns:a16="http://schemas.microsoft.com/office/drawing/2014/main" id="{D8B881D4-23CC-6824-3777-520A8E2B42C0}"/>
              </a:ext>
            </a:extLst>
          </p:cNvPr>
          <p:cNvSpPr>
            <a:spLocks noGrp="1"/>
          </p:cNvSpPr>
          <p:nvPr>
            <p:ph idx="1"/>
          </p:nvPr>
        </p:nvSpPr>
        <p:spPr/>
        <p:txBody>
          <a:bodyPr>
            <a:normAutofit/>
          </a:bodyPr>
          <a:lstStyle/>
          <a:p>
            <a:r>
              <a:rPr lang="en-US" sz="1800" dirty="0"/>
              <a:t>Understand that stalling is stalling, because of the action or lack of action, not because of the score or time of match.</a:t>
            </a:r>
          </a:p>
          <a:p>
            <a:r>
              <a:rPr lang="en-US" sz="1800" dirty="0"/>
              <a:t>Blocking with the arms, forehead or head is stalling.</a:t>
            </a:r>
          </a:p>
          <a:p>
            <a:r>
              <a:rPr lang="en-US" sz="1800" dirty="0"/>
              <a:t>Moves used to just hold on to their opponent.</a:t>
            </a:r>
          </a:p>
          <a:p>
            <a:r>
              <a:rPr lang="en-US" sz="1800" dirty="0"/>
              <a:t>Over the years, leg wrestling has had its place in mat wrestling as an effective way of scoring. However, it can also be use for stalling.</a:t>
            </a:r>
          </a:p>
          <a:p>
            <a:r>
              <a:rPr lang="en-US" sz="1800" dirty="0"/>
              <a:t>Emphasis is now being placed to eliminate stalling with the use of legs. For this reason, the burden to wrestle aggressively and score with the legs is generally put on the top wrestler.</a:t>
            </a:r>
          </a:p>
          <a:p>
            <a:r>
              <a:rPr lang="en-US" sz="1800" dirty="0"/>
              <a:t>Playing the edge, top man using a 2 on 1 without working to improve.</a:t>
            </a:r>
          </a:p>
          <a:p>
            <a:r>
              <a:rPr lang="en-US" sz="1800" dirty="0"/>
              <a:t>Dropping to one knee when in the neutral position.</a:t>
            </a:r>
          </a:p>
          <a:p>
            <a:endParaRPr lang="en-US" dirty="0"/>
          </a:p>
          <a:p>
            <a:endParaRPr lang="en-US" dirty="0"/>
          </a:p>
        </p:txBody>
      </p:sp>
    </p:spTree>
    <p:extLst>
      <p:ext uri="{BB962C8B-B14F-4D97-AF65-F5344CB8AC3E}">
        <p14:creationId xmlns:p14="http://schemas.microsoft.com/office/powerpoint/2010/main" val="410907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D7B2-684E-092F-6F69-1E58E8FC2EAA}"/>
              </a:ext>
            </a:extLst>
          </p:cNvPr>
          <p:cNvSpPr>
            <a:spLocks noGrp="1"/>
          </p:cNvSpPr>
          <p:nvPr>
            <p:ph type="title"/>
          </p:nvPr>
        </p:nvSpPr>
        <p:spPr/>
        <p:txBody>
          <a:bodyPr/>
          <a:lstStyle/>
          <a:p>
            <a:r>
              <a:rPr lang="en-US" dirty="0"/>
              <a:t>Banquet	</a:t>
            </a:r>
          </a:p>
        </p:txBody>
      </p:sp>
      <p:sp>
        <p:nvSpPr>
          <p:cNvPr id="3" name="Content Placeholder 2">
            <a:extLst>
              <a:ext uri="{FF2B5EF4-FFF2-40B4-BE49-F238E27FC236}">
                <a16:creationId xmlns:a16="http://schemas.microsoft.com/office/drawing/2014/main" id="{75103B02-4223-0470-D51C-BC1FCCDE5AD1}"/>
              </a:ext>
            </a:extLst>
          </p:cNvPr>
          <p:cNvSpPr>
            <a:spLocks noGrp="1"/>
          </p:cNvSpPr>
          <p:nvPr>
            <p:ph idx="1"/>
          </p:nvPr>
        </p:nvSpPr>
        <p:spPr/>
        <p:txBody>
          <a:bodyPr/>
          <a:lstStyle/>
          <a:p>
            <a:r>
              <a:rPr lang="en-US" dirty="0"/>
              <a:t>Do we want to do on a weekday or a Saturday?</a:t>
            </a:r>
          </a:p>
        </p:txBody>
      </p:sp>
    </p:spTree>
    <p:extLst>
      <p:ext uri="{BB962C8B-B14F-4D97-AF65-F5344CB8AC3E}">
        <p14:creationId xmlns:p14="http://schemas.microsoft.com/office/powerpoint/2010/main" val="67617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339F-AB37-92C2-2612-A0E16CE6AE75}"/>
              </a:ext>
            </a:extLst>
          </p:cNvPr>
          <p:cNvSpPr>
            <a:spLocks noGrp="1"/>
          </p:cNvSpPr>
          <p:nvPr>
            <p:ph type="title"/>
          </p:nvPr>
        </p:nvSpPr>
        <p:spPr/>
        <p:txBody>
          <a:bodyPr/>
          <a:lstStyle/>
          <a:p>
            <a:r>
              <a:rPr lang="en-US" dirty="0"/>
              <a:t>Signaling if in criteria</a:t>
            </a:r>
          </a:p>
        </p:txBody>
      </p:sp>
      <p:sp>
        <p:nvSpPr>
          <p:cNvPr id="3" name="Content Placeholder 2">
            <a:extLst>
              <a:ext uri="{FF2B5EF4-FFF2-40B4-BE49-F238E27FC236}">
                <a16:creationId xmlns:a16="http://schemas.microsoft.com/office/drawing/2014/main" id="{87CD4C53-DF47-B45F-5D6A-362C4A893CF8}"/>
              </a:ext>
            </a:extLst>
          </p:cNvPr>
          <p:cNvSpPr>
            <a:spLocks noGrp="1"/>
          </p:cNvSpPr>
          <p:nvPr>
            <p:ph idx="1"/>
          </p:nvPr>
        </p:nvSpPr>
        <p:spPr/>
        <p:txBody>
          <a:bodyPr>
            <a:normAutofit fontScale="92500"/>
          </a:bodyPr>
          <a:lstStyle/>
          <a:p>
            <a:r>
              <a:rPr lang="en-US" dirty="0"/>
              <a:t>Using hand signals to show if not in criteria should no be done.</a:t>
            </a:r>
          </a:p>
          <a:p>
            <a:endParaRPr lang="en-US" dirty="0"/>
          </a:p>
          <a:p>
            <a:r>
              <a:rPr lang="en-US" sz="2800" b="0" i="0" u="none" strike="noStrike" baseline="0" dirty="0">
                <a:solidFill>
                  <a:srgbClr val="6F2F9F"/>
                </a:solidFill>
                <a:latin typeface="Arial" panose="020B0604020202020204" pitchFamily="34" charset="0"/>
              </a:rPr>
              <a:t>Do Not Make Up Signals: </a:t>
            </a:r>
            <a:br>
              <a:rPr lang="en-US" sz="2800" b="0" i="0" u="none" strike="noStrike" baseline="0" dirty="0">
                <a:solidFill>
                  <a:srgbClr val="6F2F9F"/>
                </a:solidFill>
                <a:latin typeface="Arial" panose="020B0604020202020204" pitchFamily="34" charset="0"/>
              </a:rPr>
            </a:br>
            <a:br>
              <a:rPr lang="en-US" sz="2800" b="0" i="0" u="none" strike="noStrike" baseline="0" dirty="0">
                <a:solidFill>
                  <a:srgbClr val="6F2F9F"/>
                </a:solidFill>
                <a:latin typeface="Arial" panose="020B0604020202020204" pitchFamily="34" charset="0"/>
              </a:rPr>
            </a:br>
            <a:r>
              <a:rPr lang="en-US" b="0" i="0" u="none" strike="noStrike" baseline="0" dirty="0">
                <a:solidFill>
                  <a:srgbClr val="000000"/>
                </a:solidFill>
                <a:latin typeface="Arial" panose="020B0604020202020204" pitchFamily="34" charset="0"/>
              </a:rPr>
              <a:t>Never make a gesture showing how close the wrestler’s back is to the mat. </a:t>
            </a:r>
          </a:p>
          <a:p>
            <a:r>
              <a:rPr lang="en-US" b="0" i="0" u="none" strike="noStrike" baseline="0" dirty="0">
                <a:solidFill>
                  <a:srgbClr val="000000"/>
                </a:solidFill>
                <a:latin typeface="Wingdings" panose="05000000000000000000" pitchFamily="2" charset="2"/>
              </a:rPr>
              <a:t>➢ </a:t>
            </a:r>
            <a:r>
              <a:rPr lang="en-US" b="0" i="0" u="none" strike="noStrike" baseline="0" dirty="0">
                <a:solidFill>
                  <a:srgbClr val="000000"/>
                </a:solidFill>
                <a:latin typeface="Arial" panose="020B0604020202020204" pitchFamily="34" charset="0"/>
              </a:rPr>
              <a:t>Never make a signal to symbolize a degree angle in a near-fall situation. </a:t>
            </a:r>
          </a:p>
          <a:p>
            <a:r>
              <a:rPr lang="en-US" b="0" i="0" u="none" strike="noStrike" baseline="0" dirty="0">
                <a:solidFill>
                  <a:srgbClr val="000000"/>
                </a:solidFill>
                <a:latin typeface="Wingdings" panose="05000000000000000000" pitchFamily="2" charset="2"/>
              </a:rPr>
              <a:t>➢ </a:t>
            </a:r>
            <a:r>
              <a:rPr lang="en-US" b="0" i="0" u="none" strike="noStrike" baseline="0" dirty="0">
                <a:solidFill>
                  <a:srgbClr val="000000"/>
                </a:solidFill>
                <a:latin typeface="Arial" panose="020B0604020202020204" pitchFamily="34" charset="0"/>
              </a:rPr>
              <a:t>Never wave an arm/hand back and forth indicating in and out of criteria. </a:t>
            </a:r>
          </a:p>
          <a:p>
            <a:r>
              <a:rPr lang="en-US" b="0" i="0" u="none" strike="noStrike" baseline="0" dirty="0">
                <a:solidFill>
                  <a:srgbClr val="000000"/>
                </a:solidFill>
                <a:latin typeface="Wingdings" panose="05000000000000000000" pitchFamily="2" charset="2"/>
              </a:rPr>
              <a:t>➢ </a:t>
            </a:r>
            <a:r>
              <a:rPr lang="en-US" b="0" i="0" u="none" strike="noStrike" baseline="0" dirty="0">
                <a:solidFill>
                  <a:srgbClr val="000000"/>
                </a:solidFill>
                <a:latin typeface="Arial" panose="020B0604020202020204" pitchFamily="34" charset="0"/>
              </a:rPr>
              <a:t>Note: The above-mentioned gestures are not approved NFHS signals, and </a:t>
            </a:r>
            <a:br>
              <a:rPr lang="en-US" b="0" i="0" u="none" strike="noStrike" baseline="0" dirty="0">
                <a:solidFill>
                  <a:srgbClr val="000000"/>
                </a:solidFill>
                <a:latin typeface="Arial" panose="020B0604020202020204" pitchFamily="34" charset="0"/>
              </a:rPr>
            </a:br>
            <a:r>
              <a:rPr lang="en-US" b="0" i="0" u="none" strike="noStrike" baseline="0" dirty="0">
                <a:solidFill>
                  <a:srgbClr val="000000"/>
                </a:solidFill>
                <a:latin typeface="Arial" panose="020B0604020202020204" pitchFamily="34" charset="0"/>
              </a:rPr>
              <a:t>      therefore is a form of coachin</a:t>
            </a:r>
            <a:r>
              <a:rPr lang="en-US" dirty="0">
                <a:solidFill>
                  <a:srgbClr val="000000"/>
                </a:solidFill>
                <a:latin typeface="Arial" panose="020B0604020202020204" pitchFamily="34" charset="0"/>
              </a:rPr>
              <a:t>g.</a:t>
            </a:r>
            <a:endParaRPr lang="en-US"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41021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7F42-B5F6-5313-039B-7AB02648F2D9}"/>
              </a:ext>
            </a:extLst>
          </p:cNvPr>
          <p:cNvSpPr>
            <a:spLocks noGrp="1"/>
          </p:cNvSpPr>
          <p:nvPr>
            <p:ph type="title"/>
          </p:nvPr>
        </p:nvSpPr>
        <p:spPr/>
        <p:txBody>
          <a:bodyPr/>
          <a:lstStyle/>
          <a:p>
            <a:r>
              <a:rPr lang="en-US" dirty="0"/>
              <a:t>Top Wrestler</a:t>
            </a:r>
          </a:p>
        </p:txBody>
      </p:sp>
      <p:sp>
        <p:nvSpPr>
          <p:cNvPr id="3" name="Content Placeholder 2">
            <a:extLst>
              <a:ext uri="{FF2B5EF4-FFF2-40B4-BE49-F238E27FC236}">
                <a16:creationId xmlns:a16="http://schemas.microsoft.com/office/drawing/2014/main" id="{85954E68-0F24-FD56-1534-90C1830AB37B}"/>
              </a:ext>
            </a:extLst>
          </p:cNvPr>
          <p:cNvSpPr>
            <a:spLocks noGrp="1"/>
          </p:cNvSpPr>
          <p:nvPr>
            <p:ph idx="1"/>
          </p:nvPr>
        </p:nvSpPr>
        <p:spPr/>
        <p:txBody>
          <a:bodyPr/>
          <a:lstStyle/>
          <a:p>
            <a:r>
              <a:rPr lang="en-US" dirty="0"/>
              <a:t>It is stalling when the wrestler in the advantage position:</a:t>
            </a:r>
          </a:p>
          <a:p>
            <a:r>
              <a:rPr lang="en-US" dirty="0"/>
              <a:t>Does not wrestle aggressively  and attempts to secure a fall.</a:t>
            </a:r>
          </a:p>
          <a:p>
            <a:r>
              <a:rPr lang="en-US" dirty="0"/>
              <a:t>Casebook states: On page 86 which says…In the advantage position, when the top wrestler is content to hold the opponent without moving out to a </a:t>
            </a:r>
            <a:r>
              <a:rPr lang="en-US" b="1" dirty="0"/>
              <a:t>PERPENDULAR </a:t>
            </a:r>
            <a:r>
              <a:rPr lang="en-US" dirty="0"/>
              <a:t>position and working for a fall, it is stalling. Staying parallel means the wrestler is not working to improve which means they are stalling.</a:t>
            </a:r>
          </a:p>
          <a:p>
            <a:r>
              <a:rPr lang="en-US" dirty="0"/>
              <a:t>Question: Can you score? Sure but the book says it is stalling if not.</a:t>
            </a:r>
          </a:p>
          <a:p>
            <a:pPr marL="0" indent="0">
              <a:buNone/>
            </a:pPr>
            <a:endParaRPr lang="en-US" dirty="0"/>
          </a:p>
        </p:txBody>
      </p:sp>
    </p:spTree>
    <p:extLst>
      <p:ext uri="{BB962C8B-B14F-4D97-AF65-F5344CB8AC3E}">
        <p14:creationId xmlns:p14="http://schemas.microsoft.com/office/powerpoint/2010/main" val="292195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1AB6D-37EA-6DE7-DF56-BB05392054BF}"/>
              </a:ext>
            </a:extLst>
          </p:cNvPr>
          <p:cNvSpPr>
            <a:spLocks noGrp="1"/>
          </p:cNvSpPr>
          <p:nvPr>
            <p:ph type="title"/>
          </p:nvPr>
        </p:nvSpPr>
        <p:spPr/>
        <p:txBody>
          <a:bodyPr/>
          <a:lstStyle/>
          <a:p>
            <a:r>
              <a:rPr lang="en-US" dirty="0"/>
              <a:t>Visual count on back points</a:t>
            </a:r>
          </a:p>
        </p:txBody>
      </p:sp>
      <p:sp>
        <p:nvSpPr>
          <p:cNvPr id="3" name="Content Placeholder 2">
            <a:extLst>
              <a:ext uri="{FF2B5EF4-FFF2-40B4-BE49-F238E27FC236}">
                <a16:creationId xmlns:a16="http://schemas.microsoft.com/office/drawing/2014/main" id="{3C1A592D-2388-B063-1356-E535928A9CAB}"/>
              </a:ext>
            </a:extLst>
          </p:cNvPr>
          <p:cNvSpPr>
            <a:spLocks noGrp="1"/>
          </p:cNvSpPr>
          <p:nvPr>
            <p:ph idx="1"/>
          </p:nvPr>
        </p:nvSpPr>
        <p:spPr/>
        <p:txBody>
          <a:bodyPr/>
          <a:lstStyle/>
          <a:p>
            <a:r>
              <a:rPr lang="en-US" dirty="0"/>
              <a:t>You should ALWAYS do a visual count so the crowd sees. Exception is when the official is on his feet and wrestler is taken directly to their back. You can do a verbal and then go the visual.</a:t>
            </a:r>
          </a:p>
          <a:p>
            <a:endParaRPr lang="en-US" dirty="0"/>
          </a:p>
        </p:txBody>
      </p:sp>
    </p:spTree>
    <p:extLst>
      <p:ext uri="{BB962C8B-B14F-4D97-AF65-F5344CB8AC3E}">
        <p14:creationId xmlns:p14="http://schemas.microsoft.com/office/powerpoint/2010/main" val="217082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4E9E-6D39-9DB4-CBF4-83A855D55083}"/>
              </a:ext>
            </a:extLst>
          </p:cNvPr>
          <p:cNvSpPr>
            <a:spLocks noGrp="1"/>
          </p:cNvSpPr>
          <p:nvPr>
            <p:ph type="title"/>
          </p:nvPr>
        </p:nvSpPr>
        <p:spPr/>
        <p:txBody>
          <a:bodyPr>
            <a:normAutofit/>
          </a:bodyPr>
          <a:lstStyle/>
          <a:p>
            <a:r>
              <a:rPr lang="en-US" sz="3600" dirty="0"/>
              <a:t>REFEREE MECHANICS IN NEAR-FALL SITUATIONS</a:t>
            </a:r>
          </a:p>
        </p:txBody>
      </p:sp>
      <p:sp>
        <p:nvSpPr>
          <p:cNvPr id="3" name="Content Placeholder 2">
            <a:extLst>
              <a:ext uri="{FF2B5EF4-FFF2-40B4-BE49-F238E27FC236}">
                <a16:creationId xmlns:a16="http://schemas.microsoft.com/office/drawing/2014/main" id="{3144A911-B2C7-B25F-6BA4-40233BC1E300}"/>
              </a:ext>
            </a:extLst>
          </p:cNvPr>
          <p:cNvSpPr>
            <a:spLocks noGrp="1"/>
          </p:cNvSpPr>
          <p:nvPr>
            <p:ph idx="1"/>
          </p:nvPr>
        </p:nvSpPr>
        <p:spPr/>
        <p:txBody>
          <a:bodyPr>
            <a:normAutofit fontScale="77500" lnSpcReduction="20000"/>
          </a:bodyPr>
          <a:lstStyle/>
          <a:p>
            <a:pPr marL="0" indent="0">
              <a:buNone/>
            </a:pPr>
            <a:br>
              <a:rPr lang="en-US" dirty="0"/>
            </a:br>
            <a:r>
              <a:rPr lang="en-US" dirty="0"/>
              <a:t> Follow the flow of the action. When the back of the defensive wrestler is exposed, (get down </a:t>
            </a:r>
            <a:br>
              <a:rPr lang="en-US" dirty="0"/>
            </a:br>
            <a:r>
              <a:rPr lang="en-US" dirty="0"/>
              <a:t> on the mat) with a line of sight of the wrestler’s back, which gives the best vantage position of </a:t>
            </a:r>
            <a:br>
              <a:rPr lang="en-US" dirty="0"/>
            </a:br>
            <a:r>
              <a:rPr lang="en-US" dirty="0"/>
              <a:t> both shoulders/scapulae. </a:t>
            </a:r>
            <a:br>
              <a:rPr lang="en-US" dirty="0"/>
            </a:br>
            <a:endParaRPr lang="en-US" dirty="0"/>
          </a:p>
          <a:p>
            <a:r>
              <a:rPr lang="en-US" dirty="0"/>
              <a:t> Anticipate a takedown directly to near-fall criteria. </a:t>
            </a:r>
          </a:p>
          <a:p>
            <a:r>
              <a:rPr lang="en-US" dirty="0"/>
              <a:t> Once in position, maintain a silent count while getting down on the mat. </a:t>
            </a:r>
          </a:p>
          <a:p>
            <a:r>
              <a:rPr lang="en-US" dirty="0"/>
              <a:t> Do not place or reach a hand under the scapula or shoulders of the defensive wrestler.</a:t>
            </a:r>
          </a:p>
          <a:p>
            <a:r>
              <a:rPr lang="en-US" dirty="0"/>
              <a:t> Watch for the fall, while also looking for violations happening around the face, e.g., hands in </a:t>
            </a:r>
            <a:br>
              <a:rPr lang="en-US" dirty="0"/>
            </a:br>
            <a:r>
              <a:rPr lang="en-US" dirty="0"/>
              <a:t> the face, eyes, etc... </a:t>
            </a:r>
          </a:p>
          <a:p>
            <a:r>
              <a:rPr lang="en-US" dirty="0"/>
              <a:t> The near-fall count only begins when the offensive wrestler controls the defensive wrestler, </a:t>
            </a:r>
            <a:br>
              <a:rPr lang="en-US" dirty="0"/>
            </a:br>
            <a:r>
              <a:rPr lang="en-US" dirty="0"/>
              <a:t> in a pinning situation and near-fall criteria has been met. </a:t>
            </a:r>
          </a:p>
          <a:p>
            <a:endParaRPr lang="en-US" dirty="0"/>
          </a:p>
        </p:txBody>
      </p:sp>
    </p:spTree>
    <p:extLst>
      <p:ext uri="{BB962C8B-B14F-4D97-AF65-F5344CB8AC3E}">
        <p14:creationId xmlns:p14="http://schemas.microsoft.com/office/powerpoint/2010/main" val="272981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3435-8099-5180-44E0-AD5B9AEF5779}"/>
              </a:ext>
            </a:extLst>
          </p:cNvPr>
          <p:cNvSpPr>
            <a:spLocks noGrp="1"/>
          </p:cNvSpPr>
          <p:nvPr>
            <p:ph type="title"/>
          </p:nvPr>
        </p:nvSpPr>
        <p:spPr/>
        <p:txBody>
          <a:bodyPr/>
          <a:lstStyle/>
          <a:p>
            <a:r>
              <a:rPr lang="en-US" dirty="0"/>
              <a:t>Kimura Lock	</a:t>
            </a:r>
          </a:p>
        </p:txBody>
      </p:sp>
      <p:pic>
        <p:nvPicPr>
          <p:cNvPr id="4" name="Content Placeholder 3">
            <a:extLst>
              <a:ext uri="{FF2B5EF4-FFF2-40B4-BE49-F238E27FC236}">
                <a16:creationId xmlns:a16="http://schemas.microsoft.com/office/drawing/2014/main" id="{F42BA5B4-5967-D3D6-FCE1-9ECFD76D6B4F}"/>
              </a:ext>
            </a:extLst>
          </p:cNvPr>
          <p:cNvPicPr>
            <a:picLocks noGrp="1" noChangeAspect="1"/>
          </p:cNvPicPr>
          <p:nvPr>
            <p:ph idx="1"/>
          </p:nvPr>
        </p:nvPicPr>
        <p:blipFill>
          <a:blip r:embed="rId2"/>
          <a:stretch>
            <a:fillRect/>
          </a:stretch>
        </p:blipFill>
        <p:spPr>
          <a:xfrm>
            <a:off x="2803922" y="1935164"/>
            <a:ext cx="5744855" cy="3829904"/>
          </a:xfrm>
          <a:prstGeom prst="rect">
            <a:avLst/>
          </a:prstGeom>
        </p:spPr>
      </p:pic>
      <p:sp>
        <p:nvSpPr>
          <p:cNvPr id="5" name="TextBox 4">
            <a:extLst>
              <a:ext uri="{FF2B5EF4-FFF2-40B4-BE49-F238E27FC236}">
                <a16:creationId xmlns:a16="http://schemas.microsoft.com/office/drawing/2014/main" id="{0F48B83A-9AAA-8EF3-F8B0-3C343D02C43B}"/>
              </a:ext>
            </a:extLst>
          </p:cNvPr>
          <p:cNvSpPr txBox="1"/>
          <p:nvPr/>
        </p:nvSpPr>
        <p:spPr>
          <a:xfrm>
            <a:off x="9023230" y="4399472"/>
            <a:ext cx="2355012" cy="369332"/>
          </a:xfrm>
          <a:prstGeom prst="rect">
            <a:avLst/>
          </a:prstGeom>
          <a:noFill/>
          <a:ln>
            <a:solidFill>
              <a:schemeClr val="bg2"/>
            </a:solidFill>
          </a:ln>
        </p:spPr>
        <p:txBody>
          <a:bodyPr wrap="square" rtlCol="0">
            <a:spAutoFit/>
          </a:bodyPr>
          <a:lstStyle/>
          <a:p>
            <a:r>
              <a:rPr lang="en-US" dirty="0"/>
              <a:t>ILLEGAL</a:t>
            </a:r>
          </a:p>
        </p:txBody>
      </p:sp>
      <p:sp>
        <p:nvSpPr>
          <p:cNvPr id="6" name="TextBox 5">
            <a:extLst>
              <a:ext uri="{FF2B5EF4-FFF2-40B4-BE49-F238E27FC236}">
                <a16:creationId xmlns:a16="http://schemas.microsoft.com/office/drawing/2014/main" id="{47F5DE06-D748-5944-79C9-90517BDED743}"/>
              </a:ext>
            </a:extLst>
          </p:cNvPr>
          <p:cNvSpPr txBox="1"/>
          <p:nvPr/>
        </p:nvSpPr>
        <p:spPr>
          <a:xfrm>
            <a:off x="931653" y="5874589"/>
            <a:ext cx="9954883" cy="646331"/>
          </a:xfrm>
          <a:prstGeom prst="rect">
            <a:avLst/>
          </a:prstGeom>
          <a:noFill/>
          <a:ln>
            <a:solidFill>
              <a:schemeClr val="bg2"/>
            </a:solidFill>
          </a:ln>
        </p:spPr>
        <p:txBody>
          <a:bodyPr wrap="square" rtlCol="0">
            <a:spAutoFit/>
          </a:bodyPr>
          <a:lstStyle/>
          <a:p>
            <a:r>
              <a:rPr lang="en-US" b="0" i="0">
                <a:solidFill>
                  <a:srgbClr val="001D35"/>
                </a:solidFill>
                <a:effectLst/>
                <a:latin typeface="Google Sans"/>
              </a:rPr>
              <a:t>The Kimura lock is </a:t>
            </a:r>
            <a:r>
              <a:rPr lang="en-US"/>
              <a:t>a submission technique in Brazilian Jiu-Jitsu (BJJ) that involves gripping an opponent's wrist and securing it behind their back while applying pressure to their shoulder </a:t>
            </a:r>
            <a:endParaRPr lang="en-US" dirty="0" err="1"/>
          </a:p>
        </p:txBody>
      </p:sp>
    </p:spTree>
    <p:extLst>
      <p:ext uri="{BB962C8B-B14F-4D97-AF65-F5344CB8AC3E}">
        <p14:creationId xmlns:p14="http://schemas.microsoft.com/office/powerpoint/2010/main" val="7844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CB0D-66FD-1ECE-90B1-37545DD2F6CD}"/>
              </a:ext>
            </a:extLst>
          </p:cNvPr>
          <p:cNvSpPr>
            <a:spLocks noGrp="1"/>
          </p:cNvSpPr>
          <p:nvPr>
            <p:ph type="title"/>
          </p:nvPr>
        </p:nvSpPr>
        <p:spPr/>
        <p:txBody>
          <a:bodyPr/>
          <a:lstStyle/>
          <a:p>
            <a:r>
              <a:rPr lang="en-US" dirty="0"/>
              <a:t>Kimura</a:t>
            </a:r>
          </a:p>
        </p:txBody>
      </p:sp>
      <p:pic>
        <p:nvPicPr>
          <p:cNvPr id="4" name="Online Media 3" title="NCAA WRESTLER TRIES BREAKING OPPONENTS ARM DURING MATCH!">
            <a:hlinkClick r:id="" action="ppaction://media"/>
            <a:extLst>
              <a:ext uri="{FF2B5EF4-FFF2-40B4-BE49-F238E27FC236}">
                <a16:creationId xmlns:a16="http://schemas.microsoft.com/office/drawing/2014/main" id="{ED6EA07E-D170-D3E3-1027-2136502BF659}"/>
              </a:ext>
            </a:extLst>
          </p:cNvPr>
          <p:cNvPicPr>
            <a:picLocks noGrp="1" noRot="1" noChangeAspect="1"/>
          </p:cNvPicPr>
          <p:nvPr>
            <p:ph idx="1"/>
            <a:videoFile r:link="rId1"/>
          </p:nvPr>
        </p:nvPicPr>
        <p:blipFill>
          <a:blip r:embed="rId3"/>
          <a:stretch>
            <a:fillRect/>
          </a:stretch>
        </p:blipFill>
        <p:spPr>
          <a:xfrm>
            <a:off x="2211388" y="1935163"/>
            <a:ext cx="7769225" cy="4389437"/>
          </a:xfrm>
          <a:prstGeom prst="rect">
            <a:avLst/>
          </a:prstGeom>
        </p:spPr>
      </p:pic>
    </p:spTree>
    <p:extLst>
      <p:ext uri="{BB962C8B-B14F-4D97-AF65-F5344CB8AC3E}">
        <p14:creationId xmlns:p14="http://schemas.microsoft.com/office/powerpoint/2010/main" val="245208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B658-A190-406B-1AD5-CBEBB672C562}"/>
              </a:ext>
            </a:extLst>
          </p:cNvPr>
          <p:cNvSpPr>
            <a:spLocks noGrp="1"/>
          </p:cNvSpPr>
          <p:nvPr>
            <p:ph type="title"/>
          </p:nvPr>
        </p:nvSpPr>
        <p:spPr/>
        <p:txBody>
          <a:bodyPr/>
          <a:lstStyle/>
          <a:p>
            <a:r>
              <a:rPr lang="en-US" dirty="0"/>
              <a:t>Blair Ride</a:t>
            </a:r>
          </a:p>
        </p:txBody>
      </p:sp>
      <p:pic>
        <p:nvPicPr>
          <p:cNvPr id="4" name="Content Placeholder 3">
            <a:extLst>
              <a:ext uri="{FF2B5EF4-FFF2-40B4-BE49-F238E27FC236}">
                <a16:creationId xmlns:a16="http://schemas.microsoft.com/office/drawing/2014/main" id="{1059450F-83A7-123A-D88E-A9FAEAACF57D}"/>
              </a:ext>
            </a:extLst>
          </p:cNvPr>
          <p:cNvPicPr>
            <a:picLocks noGrp="1" noChangeAspect="1"/>
          </p:cNvPicPr>
          <p:nvPr>
            <p:ph idx="1"/>
          </p:nvPr>
        </p:nvPicPr>
        <p:blipFill>
          <a:blip r:embed="rId2"/>
          <a:stretch>
            <a:fillRect/>
          </a:stretch>
        </p:blipFill>
        <p:spPr>
          <a:xfrm>
            <a:off x="2475781" y="1781355"/>
            <a:ext cx="6728604" cy="4365016"/>
          </a:xfrm>
          <a:prstGeom prst="rect">
            <a:avLst/>
          </a:prstGeom>
        </p:spPr>
      </p:pic>
    </p:spTree>
    <p:extLst>
      <p:ext uri="{BB962C8B-B14F-4D97-AF65-F5344CB8AC3E}">
        <p14:creationId xmlns:p14="http://schemas.microsoft.com/office/powerpoint/2010/main" val="256697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EB74-CF7D-4705-C3D7-781CF2202D48}"/>
              </a:ext>
            </a:extLst>
          </p:cNvPr>
          <p:cNvSpPr>
            <a:spLocks noGrp="1"/>
          </p:cNvSpPr>
          <p:nvPr>
            <p:ph type="title"/>
          </p:nvPr>
        </p:nvSpPr>
        <p:spPr/>
        <p:txBody>
          <a:bodyPr/>
          <a:lstStyle/>
          <a:p>
            <a:r>
              <a:rPr lang="en-US" dirty="0"/>
              <a:t>Knee Sleeves</a:t>
            </a:r>
          </a:p>
        </p:txBody>
      </p:sp>
      <p:sp>
        <p:nvSpPr>
          <p:cNvPr id="3" name="Content Placeholder 2">
            <a:extLst>
              <a:ext uri="{FF2B5EF4-FFF2-40B4-BE49-F238E27FC236}">
                <a16:creationId xmlns:a16="http://schemas.microsoft.com/office/drawing/2014/main" id="{20A8D4F4-B562-B0F6-AE10-6529A4200D92}"/>
              </a:ext>
            </a:extLst>
          </p:cNvPr>
          <p:cNvSpPr>
            <a:spLocks noGrp="1"/>
          </p:cNvSpPr>
          <p:nvPr>
            <p:ph idx="1"/>
          </p:nvPr>
        </p:nvSpPr>
        <p:spPr/>
        <p:txBody>
          <a:bodyPr/>
          <a:lstStyle/>
          <a:p>
            <a:pPr marL="0" indent="0" algn="l" fontAlgn="ctr">
              <a:buNone/>
            </a:pPr>
            <a:endParaRPr lang="en-US" b="0" i="0" dirty="0">
              <a:solidFill>
                <a:srgbClr val="001D35"/>
              </a:solidFill>
              <a:effectLst/>
              <a:latin typeface="Google Sans"/>
            </a:endParaRPr>
          </a:p>
          <a:p>
            <a:pPr marL="0" indent="0" algn="l" fontAlgn="ctr">
              <a:buNone/>
            </a:pPr>
            <a:r>
              <a:rPr lang="en-US" b="0" i="0" dirty="0">
                <a:solidFill>
                  <a:srgbClr val="001D35"/>
                </a:solidFill>
                <a:effectLst/>
                <a:latin typeface="Google Sans"/>
              </a:rPr>
              <a:t>The National Federation of High Schools (NFHS) rules prohibit wrestlers from wearing leg sleeves during a match unless they contain a pad. The rule states that leg sleeves without a pad are not legal because they do not provide protection and do not fit all wrestlers properly. </a:t>
            </a:r>
          </a:p>
          <a:p>
            <a:pPr marL="0" indent="0">
              <a:buNone/>
            </a:pPr>
            <a:br>
              <a:rPr lang="en-US" b="0" i="0" dirty="0">
                <a:solidFill>
                  <a:srgbClr val="001D35"/>
                </a:solidFill>
                <a:effectLst/>
                <a:latin typeface="Google Sans"/>
              </a:rPr>
            </a:br>
            <a:endParaRPr lang="en-US" dirty="0"/>
          </a:p>
        </p:txBody>
      </p:sp>
    </p:spTree>
    <p:extLst>
      <p:ext uri="{BB962C8B-B14F-4D97-AF65-F5344CB8AC3E}">
        <p14:creationId xmlns:p14="http://schemas.microsoft.com/office/powerpoint/2010/main" val="324689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E2AF2D-4C5C-C872-4ECB-F0738CA4081F}"/>
              </a:ext>
            </a:extLst>
          </p:cNvPr>
          <p:cNvPicPr>
            <a:picLocks noGrp="1" noChangeAspect="1"/>
          </p:cNvPicPr>
          <p:nvPr>
            <p:ph idx="1"/>
          </p:nvPr>
        </p:nvPicPr>
        <p:blipFill>
          <a:blip r:embed="rId2"/>
          <a:stretch>
            <a:fillRect/>
          </a:stretch>
        </p:blipFill>
        <p:spPr>
          <a:xfrm>
            <a:off x="3778370" y="592446"/>
            <a:ext cx="4019909" cy="6135650"/>
          </a:xfrm>
        </p:spPr>
      </p:pic>
      <p:sp>
        <p:nvSpPr>
          <p:cNvPr id="6" name="TextBox 5">
            <a:extLst>
              <a:ext uri="{FF2B5EF4-FFF2-40B4-BE49-F238E27FC236}">
                <a16:creationId xmlns:a16="http://schemas.microsoft.com/office/drawing/2014/main" id="{780B98F5-A402-6899-A1B6-A2A19E4CFEB8}"/>
              </a:ext>
            </a:extLst>
          </p:cNvPr>
          <p:cNvSpPr txBox="1"/>
          <p:nvPr/>
        </p:nvSpPr>
        <p:spPr>
          <a:xfrm>
            <a:off x="785004" y="1500995"/>
            <a:ext cx="2363638" cy="3046988"/>
          </a:xfrm>
          <a:prstGeom prst="rect">
            <a:avLst/>
          </a:prstGeom>
          <a:noFill/>
          <a:ln>
            <a:solidFill>
              <a:schemeClr val="bg2"/>
            </a:solidFill>
          </a:ln>
        </p:spPr>
        <p:txBody>
          <a:bodyPr wrap="square" rtlCol="0">
            <a:spAutoFit/>
          </a:bodyPr>
          <a:lstStyle/>
          <a:p>
            <a:r>
              <a:rPr lang="en-US" sz="2400" dirty="0"/>
              <a:t>When does the hair rule come into play?</a:t>
            </a:r>
          </a:p>
          <a:p>
            <a:endParaRPr lang="en-US" sz="2400" dirty="0"/>
          </a:p>
          <a:p>
            <a:r>
              <a:rPr lang="en-US" sz="2400" dirty="0"/>
              <a:t>The offensive wrestler has to work around the hair.</a:t>
            </a:r>
          </a:p>
        </p:txBody>
      </p:sp>
    </p:spTree>
    <p:extLst>
      <p:ext uri="{BB962C8B-B14F-4D97-AF65-F5344CB8AC3E}">
        <p14:creationId xmlns:p14="http://schemas.microsoft.com/office/powerpoint/2010/main" val="111084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7529-3ACC-A295-417E-C25E1D882A71}"/>
              </a:ext>
            </a:extLst>
          </p:cNvPr>
          <p:cNvSpPr>
            <a:spLocks noGrp="1"/>
          </p:cNvSpPr>
          <p:nvPr>
            <p:ph type="title"/>
          </p:nvPr>
        </p:nvSpPr>
        <p:spPr/>
        <p:txBody>
          <a:bodyPr/>
          <a:lstStyle/>
          <a:p>
            <a:r>
              <a:rPr lang="en-US" dirty="0"/>
              <a:t>Stalling vs Fleeing the Mat</a:t>
            </a:r>
          </a:p>
        </p:txBody>
      </p:sp>
      <p:sp>
        <p:nvSpPr>
          <p:cNvPr id="3" name="Content Placeholder 2">
            <a:extLst>
              <a:ext uri="{FF2B5EF4-FFF2-40B4-BE49-F238E27FC236}">
                <a16:creationId xmlns:a16="http://schemas.microsoft.com/office/drawing/2014/main" id="{7100FC72-06B5-F515-2B7A-55BCC9A17028}"/>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6152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3574-65E4-E515-441B-387205272769}"/>
              </a:ext>
            </a:extLst>
          </p:cNvPr>
          <p:cNvSpPr>
            <a:spLocks noGrp="1"/>
          </p:cNvSpPr>
          <p:nvPr>
            <p:ph type="title"/>
          </p:nvPr>
        </p:nvSpPr>
        <p:spPr/>
        <p:txBody>
          <a:bodyPr/>
          <a:lstStyle/>
          <a:p>
            <a:r>
              <a:rPr lang="en-US" dirty="0"/>
              <a:t>On the MHSAA site</a:t>
            </a:r>
          </a:p>
        </p:txBody>
      </p:sp>
      <p:pic>
        <p:nvPicPr>
          <p:cNvPr id="4" name="Content Placeholder 3">
            <a:extLst>
              <a:ext uri="{FF2B5EF4-FFF2-40B4-BE49-F238E27FC236}">
                <a16:creationId xmlns:a16="http://schemas.microsoft.com/office/drawing/2014/main" id="{642DB95A-4CC0-5B83-E330-EA6363186014}"/>
              </a:ext>
            </a:extLst>
          </p:cNvPr>
          <p:cNvPicPr>
            <a:picLocks noGrp="1" noChangeAspect="1"/>
          </p:cNvPicPr>
          <p:nvPr>
            <p:ph idx="1"/>
          </p:nvPr>
        </p:nvPicPr>
        <p:blipFill>
          <a:blip r:embed="rId2"/>
          <a:stretch>
            <a:fillRect/>
          </a:stretch>
        </p:blipFill>
        <p:spPr>
          <a:xfrm>
            <a:off x="2820301" y="1935163"/>
            <a:ext cx="6551398" cy="4389437"/>
          </a:xfrm>
          <a:prstGeom prst="rect">
            <a:avLst/>
          </a:prstGeom>
        </p:spPr>
      </p:pic>
    </p:spTree>
    <p:extLst>
      <p:ext uri="{BB962C8B-B14F-4D97-AF65-F5344CB8AC3E}">
        <p14:creationId xmlns:p14="http://schemas.microsoft.com/office/powerpoint/2010/main" val="106345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7C738-3AF5-84A6-6720-8DC656E8A72A}"/>
              </a:ext>
            </a:extLst>
          </p:cNvPr>
          <p:cNvPicPr>
            <a:picLocks noGrp="1" noChangeAspect="1"/>
          </p:cNvPicPr>
          <p:nvPr>
            <p:ph idx="1"/>
          </p:nvPr>
        </p:nvPicPr>
        <p:blipFill>
          <a:blip r:embed="rId2"/>
          <a:stretch>
            <a:fillRect/>
          </a:stretch>
        </p:blipFill>
        <p:spPr>
          <a:xfrm>
            <a:off x="1975449" y="541739"/>
            <a:ext cx="7850037" cy="5782861"/>
          </a:xfrm>
          <a:prstGeom prst="rect">
            <a:avLst/>
          </a:prstGeom>
        </p:spPr>
      </p:pic>
    </p:spTree>
    <p:extLst>
      <p:ext uri="{BB962C8B-B14F-4D97-AF65-F5344CB8AC3E}">
        <p14:creationId xmlns:p14="http://schemas.microsoft.com/office/powerpoint/2010/main" val="25757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51067A-A8F0-10F3-3EAB-1ECCF0AB12A3}"/>
              </a:ext>
            </a:extLst>
          </p:cNvPr>
          <p:cNvPicPr>
            <a:picLocks noGrp="1" noChangeAspect="1"/>
          </p:cNvPicPr>
          <p:nvPr>
            <p:ph idx="1"/>
          </p:nvPr>
        </p:nvPicPr>
        <p:blipFill>
          <a:blip r:embed="rId2"/>
          <a:stretch>
            <a:fillRect/>
          </a:stretch>
        </p:blipFill>
        <p:spPr>
          <a:xfrm>
            <a:off x="1349780" y="656697"/>
            <a:ext cx="8277299" cy="5667904"/>
          </a:xfrm>
          <a:prstGeom prst="rect">
            <a:avLst/>
          </a:prstGeom>
        </p:spPr>
      </p:pic>
    </p:spTree>
    <p:extLst>
      <p:ext uri="{BB962C8B-B14F-4D97-AF65-F5344CB8AC3E}">
        <p14:creationId xmlns:p14="http://schemas.microsoft.com/office/powerpoint/2010/main" val="2893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1AA6F7-D207-D2D6-0283-555A4B67672C}"/>
              </a:ext>
            </a:extLst>
          </p:cNvPr>
          <p:cNvPicPr>
            <a:picLocks noGrp="1" noChangeAspect="1"/>
          </p:cNvPicPr>
          <p:nvPr>
            <p:ph idx="1"/>
          </p:nvPr>
        </p:nvPicPr>
        <p:blipFill>
          <a:blip r:embed="rId2"/>
          <a:stretch>
            <a:fillRect/>
          </a:stretch>
        </p:blipFill>
        <p:spPr>
          <a:xfrm>
            <a:off x="1897811" y="1255161"/>
            <a:ext cx="7403314" cy="5069440"/>
          </a:xfrm>
          <a:prstGeom prst="rect">
            <a:avLst/>
          </a:prstGeom>
        </p:spPr>
      </p:pic>
    </p:spTree>
    <p:extLst>
      <p:ext uri="{BB962C8B-B14F-4D97-AF65-F5344CB8AC3E}">
        <p14:creationId xmlns:p14="http://schemas.microsoft.com/office/powerpoint/2010/main" val="23064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08E217-C5F0-BCCB-C9CC-3DF62E24C3D8}"/>
              </a:ext>
            </a:extLst>
          </p:cNvPr>
          <p:cNvPicPr>
            <a:picLocks noGrp="1" noChangeAspect="1"/>
          </p:cNvPicPr>
          <p:nvPr>
            <p:ph idx="1"/>
          </p:nvPr>
        </p:nvPicPr>
        <p:blipFill>
          <a:blip r:embed="rId2"/>
          <a:stretch>
            <a:fillRect/>
          </a:stretch>
        </p:blipFill>
        <p:spPr>
          <a:xfrm>
            <a:off x="1639019" y="1077951"/>
            <a:ext cx="7662106" cy="5246649"/>
          </a:xfrm>
          <a:prstGeom prst="rect">
            <a:avLst/>
          </a:prstGeom>
        </p:spPr>
      </p:pic>
    </p:spTree>
    <p:extLst>
      <p:ext uri="{BB962C8B-B14F-4D97-AF65-F5344CB8AC3E}">
        <p14:creationId xmlns:p14="http://schemas.microsoft.com/office/powerpoint/2010/main" val="39971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6AA25A-C352-8A28-6B18-418D2A665168}"/>
              </a:ext>
            </a:extLst>
          </p:cNvPr>
          <p:cNvPicPr>
            <a:picLocks noGrp="1" noChangeAspect="1"/>
          </p:cNvPicPr>
          <p:nvPr>
            <p:ph idx="1"/>
          </p:nvPr>
        </p:nvPicPr>
        <p:blipFill>
          <a:blip r:embed="rId2"/>
          <a:stretch>
            <a:fillRect/>
          </a:stretch>
        </p:blipFill>
        <p:spPr>
          <a:xfrm>
            <a:off x="1604513" y="1054323"/>
            <a:ext cx="7696612" cy="5270277"/>
          </a:xfrm>
          <a:prstGeom prst="rect">
            <a:avLst/>
          </a:prstGeom>
        </p:spPr>
      </p:pic>
    </p:spTree>
    <p:extLst>
      <p:ext uri="{BB962C8B-B14F-4D97-AF65-F5344CB8AC3E}">
        <p14:creationId xmlns:p14="http://schemas.microsoft.com/office/powerpoint/2010/main" val="301682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FC7F63A-2461-2C8C-A3ED-854B67157D77}"/>
              </a:ext>
            </a:extLst>
          </p:cNvPr>
          <p:cNvPicPr>
            <a:picLocks noGrp="1" noChangeAspect="1"/>
          </p:cNvPicPr>
          <p:nvPr>
            <p:ph idx="1"/>
          </p:nvPr>
        </p:nvPicPr>
        <p:blipFill>
          <a:blip r:embed="rId2"/>
          <a:stretch>
            <a:fillRect/>
          </a:stretch>
        </p:blipFill>
        <p:spPr>
          <a:xfrm>
            <a:off x="1223802" y="793631"/>
            <a:ext cx="8077323" cy="5530970"/>
          </a:xfrm>
          <a:prstGeom prst="rect">
            <a:avLst/>
          </a:prstGeom>
        </p:spPr>
      </p:pic>
    </p:spTree>
    <p:extLst>
      <p:ext uri="{BB962C8B-B14F-4D97-AF65-F5344CB8AC3E}">
        <p14:creationId xmlns:p14="http://schemas.microsoft.com/office/powerpoint/2010/main" val="228441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D8AE-340D-AE0B-A6C6-A854948848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66D414-F24E-33DE-2BB3-F6ED6D6AA86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1552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1222-9D8C-B66A-231C-692FB02EFB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12A90D-CCF0-09C7-0F6A-ECFC96F944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706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AC24-54DA-2F69-6095-8B6551098B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E1258B-8A2C-667E-3AE0-69AE2E1C23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7563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2433-8A34-EF24-33A2-E51B744BEA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4C8B1F-9559-A9A4-8385-3D89F5BD929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1411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39B1-926D-F822-1AA4-22692DA6577E}"/>
              </a:ext>
            </a:extLst>
          </p:cNvPr>
          <p:cNvSpPr>
            <a:spLocks noGrp="1"/>
          </p:cNvSpPr>
          <p:nvPr>
            <p:ph type="title"/>
          </p:nvPr>
        </p:nvSpPr>
        <p:spPr/>
        <p:txBody>
          <a:bodyPr/>
          <a:lstStyle/>
          <a:p>
            <a:r>
              <a:rPr lang="en-US" dirty="0"/>
              <a:t>Officials getting sick	</a:t>
            </a:r>
          </a:p>
        </p:txBody>
      </p:sp>
      <p:sp>
        <p:nvSpPr>
          <p:cNvPr id="3" name="Content Placeholder 2">
            <a:extLst>
              <a:ext uri="{FF2B5EF4-FFF2-40B4-BE49-F238E27FC236}">
                <a16:creationId xmlns:a16="http://schemas.microsoft.com/office/drawing/2014/main" id="{6A80A98D-9971-7B6F-8DAF-6CFBBA0B4C19}"/>
              </a:ext>
            </a:extLst>
          </p:cNvPr>
          <p:cNvSpPr>
            <a:spLocks noGrp="1"/>
          </p:cNvSpPr>
          <p:nvPr>
            <p:ph idx="1"/>
          </p:nvPr>
        </p:nvSpPr>
        <p:spPr/>
        <p:txBody>
          <a:bodyPr/>
          <a:lstStyle/>
          <a:p>
            <a:endParaRPr lang="en-US" dirty="0"/>
          </a:p>
          <a:p>
            <a:pPr marL="0" indent="0">
              <a:buNone/>
            </a:pPr>
            <a:r>
              <a:rPr lang="en-US" dirty="0"/>
              <a:t>This time of the year brings on officials getting sick. It has happened already but with this peaking now, I hope some of you keep your stuff in the car in case we need a last minute official.</a:t>
            </a:r>
          </a:p>
        </p:txBody>
      </p:sp>
    </p:spTree>
    <p:extLst>
      <p:ext uri="{BB962C8B-B14F-4D97-AF65-F5344CB8AC3E}">
        <p14:creationId xmlns:p14="http://schemas.microsoft.com/office/powerpoint/2010/main" val="360573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CBF3D-233A-4949-9DB3-833C8A6B0C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ABB9C7-9BC4-E911-A0E5-C7BE6EE1FB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3792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Financial Update</a:t>
            </a:r>
          </a:p>
        </p:txBody>
      </p:sp>
      <p:sp>
        <p:nvSpPr>
          <p:cNvPr id="2" name="Content Placeholder 1"/>
          <p:cNvSpPr>
            <a:spLocks noGrp="1"/>
          </p:cNvSpPr>
          <p:nvPr>
            <p:ph idx="1"/>
          </p:nvPr>
        </p:nvSpPr>
        <p:spPr/>
        <p:txBody>
          <a:bodyPr>
            <a:normAutofit fontScale="92500" lnSpcReduction="10000"/>
          </a:bodyPr>
          <a:lstStyle/>
          <a:p>
            <a:pPr marL="0" indent="0">
              <a:buNone/>
            </a:pPr>
            <a:endParaRPr lang="en-US" dirty="0"/>
          </a:p>
          <a:p>
            <a:pPr marL="0" indent="0">
              <a:buNone/>
            </a:pPr>
            <a:r>
              <a:rPr lang="en-US" dirty="0"/>
              <a:t>Starting Balance -          $3,219.87</a:t>
            </a:r>
          </a:p>
          <a:p>
            <a:pPr marL="0" indent="0">
              <a:buNone/>
            </a:pPr>
            <a:r>
              <a:rPr lang="en-US" dirty="0"/>
              <a:t>Payments:                            - 60.00         </a:t>
            </a:r>
            <a:r>
              <a:rPr lang="en-US" dirty="0" err="1"/>
              <a:t>Lamphere</a:t>
            </a:r>
            <a:r>
              <a:rPr lang="en-US" dirty="0"/>
              <a:t> Fee</a:t>
            </a:r>
            <a:br>
              <a:rPr lang="en-US" dirty="0"/>
            </a:br>
            <a:r>
              <a:rPr lang="en-US" dirty="0"/>
              <a:t>			          - 25.00         Association fee to MHSAA</a:t>
            </a:r>
          </a:p>
          <a:p>
            <a:pPr marL="0" indent="0">
              <a:buNone/>
            </a:pPr>
            <a:r>
              <a:rPr lang="en-US" dirty="0"/>
              <a:t>                                              -143.40        Website Internet Fee of 11.95 month</a:t>
            </a:r>
          </a:p>
          <a:p>
            <a:pPr marL="0" indent="0">
              <a:buNone/>
            </a:pPr>
            <a:r>
              <a:rPr lang="en-US" dirty="0"/>
              <a:t>                                              -  46.84	       Labels  (Ink free)</a:t>
            </a:r>
          </a:p>
          <a:p>
            <a:pPr marL="0" indent="0">
              <a:buNone/>
            </a:pPr>
            <a:r>
              <a:rPr lang="en-US" dirty="0"/>
              <a:t>			        </a:t>
            </a:r>
            <a:r>
              <a:rPr lang="en-US" u="sng" dirty="0"/>
              <a:t>  -240.00         Sportsmanship Awards &amp; Plaques</a:t>
            </a:r>
          </a:p>
          <a:p>
            <a:pPr marL="0" indent="0">
              <a:buNone/>
            </a:pPr>
            <a:r>
              <a:rPr lang="en-US" dirty="0"/>
              <a:t>Balance as of now is:        $2,704.63    </a:t>
            </a:r>
          </a:p>
          <a:p>
            <a:pPr marL="0" indent="0">
              <a:buNone/>
            </a:pPr>
            <a:r>
              <a:rPr lang="en-US" dirty="0"/>
              <a:t>	Deposit		</a:t>
            </a:r>
            <a:r>
              <a:rPr lang="en-US" u="sng" dirty="0"/>
              <a:t>  175.00	</a:t>
            </a:r>
            <a:r>
              <a:rPr lang="en-US" dirty="0"/>
              <a:t>	</a:t>
            </a:r>
          </a:p>
          <a:p>
            <a:pPr marL="0" indent="0">
              <a:buNone/>
            </a:pPr>
            <a:r>
              <a:rPr lang="en-US" dirty="0"/>
              <a:t>                               Total      $2,879.63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7243-EC37-074E-095D-D67C1114ABF3}"/>
              </a:ext>
            </a:extLst>
          </p:cNvPr>
          <p:cNvSpPr>
            <a:spLocks noGrp="1"/>
          </p:cNvSpPr>
          <p:nvPr>
            <p:ph type="title"/>
          </p:nvPr>
        </p:nvSpPr>
        <p:spPr/>
        <p:txBody>
          <a:bodyPr/>
          <a:lstStyle/>
          <a:p>
            <a:r>
              <a:rPr lang="en-US" dirty="0"/>
              <a:t>Scott Strickler</a:t>
            </a:r>
          </a:p>
        </p:txBody>
      </p:sp>
      <p:sp>
        <p:nvSpPr>
          <p:cNvPr id="3" name="Content Placeholder 2">
            <a:extLst>
              <a:ext uri="{FF2B5EF4-FFF2-40B4-BE49-F238E27FC236}">
                <a16:creationId xmlns:a16="http://schemas.microsoft.com/office/drawing/2014/main" id="{DCC3A930-7650-C5A0-CFE0-0F85C2DB51C9}"/>
              </a:ext>
            </a:extLst>
          </p:cNvPr>
          <p:cNvSpPr>
            <a:spLocks noGrp="1"/>
          </p:cNvSpPr>
          <p:nvPr>
            <p:ph idx="1"/>
          </p:nvPr>
        </p:nvSpPr>
        <p:spPr/>
        <p:txBody>
          <a:bodyPr/>
          <a:lstStyle/>
          <a:p>
            <a:pPr marL="0" indent="0">
              <a:buNone/>
            </a:pPr>
            <a:endParaRPr lang="en-US" dirty="0"/>
          </a:p>
          <a:p>
            <a:pPr marL="0" indent="0">
              <a:buNone/>
            </a:pPr>
            <a:r>
              <a:rPr lang="en-US" dirty="0"/>
              <a:t>Doing Assignments</a:t>
            </a:r>
          </a:p>
          <a:p>
            <a:pPr marL="0" indent="0">
              <a:buNone/>
            </a:pPr>
            <a:br>
              <a:rPr lang="en-US" dirty="0"/>
            </a:br>
            <a:r>
              <a:rPr lang="en-US" dirty="0"/>
              <a:t>Amount of matches assigned to each</a:t>
            </a:r>
          </a:p>
          <a:p>
            <a:pPr marL="0" indent="0">
              <a:buNone/>
            </a:pPr>
            <a:endParaRPr lang="en-US" dirty="0"/>
          </a:p>
          <a:p>
            <a:pPr marL="0" indent="0">
              <a:buNone/>
            </a:pPr>
            <a:r>
              <a:rPr lang="en-US" dirty="0"/>
              <a:t>Assigning officials to meets and what is involved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4040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AF9A4-DB30-62BE-421E-05FB82A4812F}"/>
              </a:ext>
            </a:extLst>
          </p:cNvPr>
          <p:cNvSpPr>
            <a:spLocks noGrp="1"/>
          </p:cNvSpPr>
          <p:nvPr>
            <p:ph type="title"/>
          </p:nvPr>
        </p:nvSpPr>
        <p:spPr/>
        <p:txBody>
          <a:bodyPr/>
          <a:lstStyle/>
          <a:p>
            <a:r>
              <a:rPr lang="en-US" dirty="0"/>
              <a:t>The money generated this year</a:t>
            </a:r>
          </a:p>
        </p:txBody>
      </p:sp>
      <p:sp>
        <p:nvSpPr>
          <p:cNvPr id="3" name="Content Placeholder 2">
            <a:extLst>
              <a:ext uri="{FF2B5EF4-FFF2-40B4-BE49-F238E27FC236}">
                <a16:creationId xmlns:a16="http://schemas.microsoft.com/office/drawing/2014/main" id="{F5761D18-9FF6-4B9E-8266-142CBB91E751}"/>
              </a:ext>
            </a:extLst>
          </p:cNvPr>
          <p:cNvSpPr>
            <a:spLocks noGrp="1"/>
          </p:cNvSpPr>
          <p:nvPr>
            <p:ph idx="1"/>
          </p:nvPr>
        </p:nvSpPr>
        <p:spPr/>
        <p:txBody>
          <a:bodyPr/>
          <a:lstStyle/>
          <a:p>
            <a:r>
              <a:rPr lang="en-US" b="1" i="0" dirty="0">
                <a:solidFill>
                  <a:srgbClr val="333333"/>
                </a:solidFill>
                <a:effectLst/>
                <a:latin typeface="Arial" panose="020B0604020202020204" pitchFamily="34" charset="0"/>
              </a:rPr>
              <a:t>Officials Fees:</a:t>
            </a:r>
            <a:br>
              <a:rPr lang="en-US" dirty="0"/>
            </a:br>
            <a:r>
              <a:rPr lang="en-US" b="0" i="0" dirty="0">
                <a:solidFill>
                  <a:srgbClr val="333333"/>
                </a:solidFill>
                <a:effectLst/>
                <a:latin typeface="Arial" panose="020B0604020202020204" pitchFamily="34" charset="0"/>
              </a:rPr>
              <a:t>$219,918.00</a:t>
            </a:r>
          </a:p>
          <a:p>
            <a:endParaRPr lang="en-US" dirty="0">
              <a:solidFill>
                <a:srgbClr val="333333"/>
              </a:solidFill>
              <a:latin typeface="Arial" panose="020B0604020202020204" pitchFamily="34" charset="0"/>
            </a:endParaRPr>
          </a:p>
          <a:p>
            <a:r>
              <a:rPr lang="en-US" dirty="0">
                <a:solidFill>
                  <a:srgbClr val="333333"/>
                </a:solidFill>
                <a:latin typeface="Arial" panose="020B0604020202020204" pitchFamily="34" charset="0"/>
              </a:rPr>
              <a:t>Last year was higher. We are down in the number of slots filled</a:t>
            </a:r>
            <a:br>
              <a:rPr lang="en-US" dirty="0"/>
            </a:br>
            <a:endParaRPr lang="en-US" dirty="0"/>
          </a:p>
        </p:txBody>
      </p:sp>
    </p:spTree>
    <p:extLst>
      <p:ext uri="{BB962C8B-B14F-4D97-AF65-F5344CB8AC3E}">
        <p14:creationId xmlns:p14="http://schemas.microsoft.com/office/powerpoint/2010/main" val="158201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6C4F-93BA-50FD-DBFE-DD9572AC31D4}"/>
              </a:ext>
            </a:extLst>
          </p:cNvPr>
          <p:cNvSpPr>
            <a:spLocks noGrp="1"/>
          </p:cNvSpPr>
          <p:nvPr>
            <p:ph type="title"/>
          </p:nvPr>
        </p:nvSpPr>
        <p:spPr/>
        <p:txBody>
          <a:bodyPr/>
          <a:lstStyle/>
          <a:p>
            <a:r>
              <a:rPr lang="en-US" dirty="0"/>
              <a:t>Middle School Fees Accepted</a:t>
            </a:r>
          </a:p>
        </p:txBody>
      </p:sp>
      <p:sp>
        <p:nvSpPr>
          <p:cNvPr id="3" name="Content Placeholder 2">
            <a:extLst>
              <a:ext uri="{FF2B5EF4-FFF2-40B4-BE49-F238E27FC236}">
                <a16:creationId xmlns:a16="http://schemas.microsoft.com/office/drawing/2014/main" id="{006777D3-E181-C602-876C-BBE15F0B830B}"/>
              </a:ext>
            </a:extLst>
          </p:cNvPr>
          <p:cNvSpPr>
            <a:spLocks noGrp="1"/>
          </p:cNvSpPr>
          <p:nvPr>
            <p:ph idx="1"/>
          </p:nvPr>
        </p:nvSpPr>
        <p:spPr/>
        <p:txBody>
          <a:bodyPr>
            <a:normAutofit fontScale="92500" lnSpcReduction="10000"/>
          </a:bodyPr>
          <a:lstStyle/>
          <a:p>
            <a:pPr marL="0" indent="0">
              <a:buNone/>
            </a:pPr>
            <a:endParaRPr lang="en-US" dirty="0"/>
          </a:p>
          <a:p>
            <a:pPr marL="0" indent="0">
              <a:buNone/>
            </a:pPr>
            <a:r>
              <a:rPr lang="en-US" dirty="0"/>
              <a:t>Dual  - was $55 or $60 and is now $70 up to 26 matches</a:t>
            </a:r>
            <a:br>
              <a:rPr lang="en-US" dirty="0"/>
            </a:br>
            <a:endParaRPr lang="en-US" dirty="0"/>
          </a:p>
          <a:p>
            <a:pPr marL="0" indent="0">
              <a:buNone/>
            </a:pPr>
            <a:r>
              <a:rPr lang="en-US" dirty="0"/>
              <a:t>Quad – was $67 or $72 and is now $110 up to 42 matches</a:t>
            </a:r>
          </a:p>
          <a:p>
            <a:pPr marL="0" indent="0">
              <a:buNone/>
            </a:pPr>
            <a:br>
              <a:rPr lang="en-US" dirty="0"/>
            </a:br>
            <a:r>
              <a:rPr lang="en-US" dirty="0"/>
              <a:t>Tri – was $75 or $85 and is now $150 up to 63 matches</a:t>
            </a:r>
          </a:p>
          <a:p>
            <a:pPr marL="0" indent="0">
              <a:buNone/>
            </a:pPr>
            <a:endParaRPr lang="en-US" dirty="0"/>
          </a:p>
          <a:p>
            <a:pPr marL="0" indent="0">
              <a:buNone/>
            </a:pPr>
            <a:r>
              <a:rPr lang="en-US" dirty="0"/>
              <a:t>Anything over that is $2.00 per match</a:t>
            </a:r>
            <a:br>
              <a:rPr lang="en-US" dirty="0"/>
            </a:br>
            <a:endParaRPr lang="en-US" dirty="0"/>
          </a:p>
          <a:p>
            <a:pPr marL="0" indent="0">
              <a:buNone/>
            </a:pPr>
            <a:r>
              <a:rPr lang="en-US" sz="1800" b="1" i="0" u="none" strike="noStrike" dirty="0">
                <a:effectLst/>
                <a:latin typeface="Arial" panose="020B0604020202020204" pitchFamily="34" charset="0"/>
              </a:rPr>
              <a:t>Currently, this is supported by the OAA, KLAA / KLM SL, and LVC.  More discussions will follow regarding 2026 rates at our next SEMLAC meeting. </a:t>
            </a:r>
            <a:r>
              <a:rPr lang="en-US" dirty="0"/>
              <a:t> </a:t>
            </a:r>
            <a:br>
              <a:rPr lang="en-US" dirty="0"/>
            </a:br>
            <a:endParaRPr lang="en-US" dirty="0"/>
          </a:p>
        </p:txBody>
      </p:sp>
    </p:spTree>
    <p:extLst>
      <p:ext uri="{BB962C8B-B14F-4D97-AF65-F5344CB8AC3E}">
        <p14:creationId xmlns:p14="http://schemas.microsoft.com/office/powerpoint/2010/main" val="41937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254B-2E18-0BE2-4560-1DC13A04A49C}"/>
              </a:ext>
            </a:extLst>
          </p:cNvPr>
          <p:cNvSpPr>
            <a:spLocks noGrp="1"/>
          </p:cNvSpPr>
          <p:nvPr>
            <p:ph type="title"/>
          </p:nvPr>
        </p:nvSpPr>
        <p:spPr/>
        <p:txBody>
          <a:bodyPr/>
          <a:lstStyle/>
          <a:p>
            <a:r>
              <a:rPr lang="en-US" dirty="0"/>
              <a:t>When you are done on your mat</a:t>
            </a:r>
          </a:p>
        </p:txBody>
      </p:sp>
      <p:sp>
        <p:nvSpPr>
          <p:cNvPr id="3" name="Content Placeholder 2">
            <a:extLst>
              <a:ext uri="{FF2B5EF4-FFF2-40B4-BE49-F238E27FC236}">
                <a16:creationId xmlns:a16="http://schemas.microsoft.com/office/drawing/2014/main" id="{46BBC69F-2FFC-B268-EB20-B838FC1AB233}"/>
              </a:ext>
            </a:extLst>
          </p:cNvPr>
          <p:cNvSpPr>
            <a:spLocks noGrp="1"/>
          </p:cNvSpPr>
          <p:nvPr>
            <p:ph idx="1"/>
          </p:nvPr>
        </p:nvSpPr>
        <p:spPr/>
        <p:txBody>
          <a:bodyPr/>
          <a:lstStyle/>
          <a:p>
            <a:r>
              <a:rPr lang="en-US" dirty="0"/>
              <a:t>Don’t leave your fellow officials. Stay until all are done…</a:t>
            </a:r>
          </a:p>
        </p:txBody>
      </p:sp>
    </p:spTree>
    <p:extLst>
      <p:ext uri="{BB962C8B-B14F-4D97-AF65-F5344CB8AC3E}">
        <p14:creationId xmlns:p14="http://schemas.microsoft.com/office/powerpoint/2010/main" val="215806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brainstorming presentation</Template>
  <TotalTime>20154</TotalTime>
  <Words>1427</Words>
  <Application>Microsoft Office PowerPoint</Application>
  <PresentationFormat>Widescreen</PresentationFormat>
  <Paragraphs>128</Paragraphs>
  <Slides>40</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Calibri</vt:lpstr>
      <vt:lpstr>Century Gothic</vt:lpstr>
      <vt:lpstr>Google Sans</vt:lpstr>
      <vt:lpstr>Palatino Linotype</vt:lpstr>
      <vt:lpstr>Wingdings</vt:lpstr>
      <vt:lpstr>Wingdings 2</vt:lpstr>
      <vt:lpstr>Presentation on brainstorming</vt:lpstr>
      <vt:lpstr>3rd Association Meeting</vt:lpstr>
      <vt:lpstr>Banquet </vt:lpstr>
      <vt:lpstr>On the MHSAA site</vt:lpstr>
      <vt:lpstr>Officials getting sick </vt:lpstr>
      <vt:lpstr>Financial Update</vt:lpstr>
      <vt:lpstr>Scott Strickler</vt:lpstr>
      <vt:lpstr>The money generated this year</vt:lpstr>
      <vt:lpstr>Middle School Fees Accepted</vt:lpstr>
      <vt:lpstr>When you are done on your mat</vt:lpstr>
      <vt:lpstr>Post-Season Assignments</vt:lpstr>
      <vt:lpstr>Criteria used</vt:lpstr>
      <vt:lpstr>Criteria</vt:lpstr>
      <vt:lpstr>Criteria</vt:lpstr>
      <vt:lpstr>Braces</vt:lpstr>
      <vt:lpstr>Rule Clarification</vt:lpstr>
      <vt:lpstr>          </vt:lpstr>
      <vt:lpstr>Response</vt:lpstr>
      <vt:lpstr>Choke</vt:lpstr>
      <vt:lpstr>Stalling needs to be called</vt:lpstr>
      <vt:lpstr>Signaling if in criteria</vt:lpstr>
      <vt:lpstr>Top Wrestler</vt:lpstr>
      <vt:lpstr>Visual count on back points</vt:lpstr>
      <vt:lpstr>REFEREE MECHANICS IN NEAR-FALL SITUATIONS</vt:lpstr>
      <vt:lpstr>Kimura Lock </vt:lpstr>
      <vt:lpstr>Kimura</vt:lpstr>
      <vt:lpstr>Blair Ride</vt:lpstr>
      <vt:lpstr>Knee Sleeves</vt:lpstr>
      <vt:lpstr>PowerPoint Presentation</vt:lpstr>
      <vt:lpstr>Stalling vs Fleeing the Mat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Association Meeting</dc:title>
  <dc:creator>Ron Nagy</dc:creator>
  <cp:lastModifiedBy>Ron Nagy</cp:lastModifiedBy>
  <cp:revision>48</cp:revision>
  <dcterms:created xsi:type="dcterms:W3CDTF">2024-12-08T17:33:04Z</dcterms:created>
  <dcterms:modified xsi:type="dcterms:W3CDTF">2025-01-07T01:02:57Z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