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68" r:id="rId3"/>
    <p:sldId id="267" r:id="rId4"/>
    <p:sldId id="261" r:id="rId5"/>
    <p:sldId id="262" r:id="rId6"/>
    <p:sldId id="263" r:id="rId7"/>
    <p:sldId id="264" r:id="rId8"/>
    <p:sldId id="265" r:id="rId9"/>
    <p:sldId id="266" r:id="rId10"/>
    <p:sldId id="273" r:id="rId11"/>
    <p:sldId id="274" r:id="rId12"/>
    <p:sldId id="275" r:id="rId13"/>
    <p:sldId id="276" r:id="rId14"/>
    <p:sldId id="2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0" autoAdjust="0"/>
    <p:restoredTop sz="70623" autoAdjust="0"/>
  </p:normalViewPr>
  <p:slideViewPr>
    <p:cSldViewPr snapToGrid="0">
      <p:cViewPr varScale="1">
        <p:scale>
          <a:sx n="60" d="100"/>
          <a:sy n="60" d="100"/>
        </p:scale>
        <p:origin x="86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32DFD2-9416-4045-8556-476D3F8F92F1}" type="datetimeFigureOut">
              <a:rPr lang="en-US" smtClean="0"/>
              <a:t>10/15/2021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819EC-E201-490F-81DA-9F9EDD514313}" type="slidenum">
              <a:rPr lang="en-US" smtClean="0"/>
              <a:t>‹#›</a:t>
            </a:fld>
            <a:endParaRPr lang="en-US"/>
          </a:p>
        </p:txBody>
      </p:sp>
    </p:spTree>
    <p:extLst>
      <p:ext uri="{BB962C8B-B14F-4D97-AF65-F5344CB8AC3E}">
        <p14:creationId xmlns:p14="http://schemas.microsoft.com/office/powerpoint/2010/main" val="28842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Thank  you for taking time out of your evening to join us</a:t>
            </a:r>
          </a:p>
          <a:p>
            <a:pPr marL="171450" indent="-171450">
              <a:buFont typeface="Arial" panose="020B0604020202020204" pitchFamily="34" charset="0"/>
              <a:buChar char="•"/>
            </a:pPr>
            <a:r>
              <a:rPr lang="en-US" dirty="0"/>
              <a:t>We won’t be recording this evening, but we will post the slide deck, including the Q&amp;A on the All Aboard page, which you can find on the dropdown menu under the Parents tab and under the Info tab</a:t>
            </a:r>
          </a:p>
          <a:p>
            <a:pPr marL="171450" indent="-171450">
              <a:buFont typeface="Arial" panose="020B0604020202020204" pitchFamily="34" charset="0"/>
              <a:buChar char="•"/>
            </a:pPr>
            <a:r>
              <a:rPr lang="en-US" dirty="0"/>
              <a:t>Just like last month, if you have a question, please type it in the Chat. Once we finish the 15-minute presentation, we’ll spend the rest of our time on questions</a:t>
            </a:r>
          </a:p>
          <a:p>
            <a:pPr marL="171450" indent="-171450">
              <a:buFont typeface="Arial" panose="020B0604020202020204" pitchFamily="34" charset="0"/>
              <a:buChar char="•"/>
            </a:pPr>
            <a:r>
              <a:rPr lang="en-US" dirty="0"/>
              <a:t>All the questions are being noted and we’ll add them to the slide deck before we post it on the website. </a:t>
            </a:r>
          </a:p>
          <a:p>
            <a:pPr marL="171450" indent="-171450">
              <a:buFont typeface="Arial" panose="020B0604020202020204" pitchFamily="34" charset="0"/>
              <a:buChar char="•"/>
            </a:pPr>
            <a:r>
              <a:rPr lang="en-US" dirty="0"/>
              <a:t>Please mute yourself during the presentation, but feel free to unmute once we go to Q&amp;A</a:t>
            </a:r>
          </a:p>
          <a:p>
            <a:pPr marL="171450" indent="-171450">
              <a:buFont typeface="Arial" panose="020B0604020202020204" pitchFamily="34" charset="0"/>
              <a:buChar char="•"/>
            </a:pPr>
            <a:r>
              <a:rPr lang="en-US" dirty="0"/>
              <a:t>This evening, we’ll be talking about four things:</a:t>
            </a:r>
          </a:p>
          <a:p>
            <a:pPr marL="628650" lvl="1" indent="-171450">
              <a:buFont typeface="Arial" panose="020B0604020202020204" pitchFamily="34" charset="0"/>
              <a:buChar char="•"/>
            </a:pPr>
            <a:r>
              <a:rPr lang="en-US" dirty="0"/>
              <a:t>Registration</a:t>
            </a:r>
          </a:p>
          <a:p>
            <a:pPr marL="628650" lvl="1" indent="-171450">
              <a:buFont typeface="Arial" panose="020B0604020202020204" pitchFamily="34" charset="0"/>
              <a:buChar char="•"/>
            </a:pPr>
            <a:r>
              <a:rPr lang="en-US" dirty="0"/>
              <a:t>Interest Meeting</a:t>
            </a:r>
          </a:p>
          <a:p>
            <a:pPr marL="628650" lvl="1" indent="-171450">
              <a:buFont typeface="Arial" panose="020B0604020202020204" pitchFamily="34" charset="0"/>
              <a:buChar char="•"/>
            </a:pPr>
            <a:r>
              <a:rPr lang="en-US" dirty="0"/>
              <a:t>Communication</a:t>
            </a:r>
          </a:p>
          <a:p>
            <a:pPr marL="628650" lvl="1" indent="-171450">
              <a:buFont typeface="Arial" panose="020B0604020202020204" pitchFamily="34" charset="0"/>
              <a:buChar char="•"/>
            </a:pPr>
            <a:r>
              <a:rPr lang="en-US" dirty="0"/>
              <a:t>Parent’s Guide to Crew</a:t>
            </a:r>
          </a:p>
          <a:p>
            <a:pPr marL="628650" lvl="1" indent="-171450">
              <a:buFont typeface="Arial" panose="020B0604020202020204" pitchFamily="34" charset="0"/>
              <a:buChar char="•"/>
            </a:pPr>
            <a:endParaRPr lang="en-US" dirty="0"/>
          </a:p>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1</a:t>
            </a:fld>
            <a:endParaRPr lang="en-US"/>
          </a:p>
        </p:txBody>
      </p:sp>
    </p:spTree>
    <p:extLst>
      <p:ext uri="{BB962C8B-B14F-4D97-AF65-F5344CB8AC3E}">
        <p14:creationId xmlns:p14="http://schemas.microsoft.com/office/powerpoint/2010/main" val="1969299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It’s downloadable and easy to navigate. If you click on the page number in the table of contents, you go to that page. You don’t need to scroll through to find what you need. </a:t>
            </a:r>
          </a:p>
          <a:p>
            <a:pPr marL="171450" indent="-171450">
              <a:buFont typeface="Arial" panose="020B0604020202020204" pitchFamily="34" charset="0"/>
              <a:buChar char="•"/>
            </a:pPr>
            <a:r>
              <a:rPr lang="en-US" dirty="0"/>
              <a:t>In the Parent’s Guide, everything on the website that parents need to know, including a guide to the strange new language your student is now speaking, has been compiled into one document.</a:t>
            </a:r>
          </a:p>
          <a:p>
            <a:pPr marL="171450" indent="-171450">
              <a:buFont typeface="Arial" panose="020B0604020202020204" pitchFamily="34" charset="0"/>
              <a:buChar char="•"/>
            </a:pPr>
            <a:r>
              <a:rPr lang="en-US" dirty="0"/>
              <a:t>You can learn things like</a:t>
            </a:r>
          </a:p>
          <a:p>
            <a:pPr marL="628650" lvl="1" indent="-171450">
              <a:buFont typeface="Arial" panose="020B0604020202020204" pitchFamily="34" charset="0"/>
              <a:buChar char="•"/>
            </a:pPr>
            <a:r>
              <a:rPr lang="en-US" dirty="0"/>
              <a:t>What is a boat dinner?</a:t>
            </a:r>
          </a:p>
          <a:p>
            <a:pPr marL="628650" lvl="1" indent="-171450">
              <a:buFont typeface="Arial" panose="020B0604020202020204" pitchFamily="34" charset="0"/>
              <a:buChar char="•"/>
            </a:pPr>
            <a:r>
              <a:rPr lang="en-US" dirty="0"/>
              <a:t>What is tag day?</a:t>
            </a:r>
          </a:p>
          <a:p>
            <a:pPr marL="628650" lvl="1" indent="-171450">
              <a:buFont typeface="Arial" panose="020B0604020202020204" pitchFamily="34" charset="0"/>
              <a:buChar char="•"/>
            </a:pPr>
            <a:r>
              <a:rPr lang="en-US" dirty="0"/>
              <a:t>What do I do on regatta day? </a:t>
            </a:r>
          </a:p>
        </p:txBody>
      </p:sp>
      <p:sp>
        <p:nvSpPr>
          <p:cNvPr id="4" name="Slide Number Placeholder 3"/>
          <p:cNvSpPr>
            <a:spLocks noGrp="1"/>
          </p:cNvSpPr>
          <p:nvPr>
            <p:ph type="sldNum" sz="quarter" idx="5"/>
          </p:nvPr>
        </p:nvSpPr>
        <p:spPr/>
        <p:txBody>
          <a:bodyPr/>
          <a:lstStyle/>
          <a:p>
            <a:fld id="{01E819EC-E201-490F-81DA-9F9EDD514313}" type="slidenum">
              <a:rPr lang="en-US" smtClean="0"/>
              <a:t>10</a:t>
            </a:fld>
            <a:endParaRPr lang="en-US"/>
          </a:p>
        </p:txBody>
      </p:sp>
    </p:spTree>
    <p:extLst>
      <p:ext uri="{BB962C8B-B14F-4D97-AF65-F5344CB8AC3E}">
        <p14:creationId xmlns:p14="http://schemas.microsoft.com/office/powerpoint/2010/main" val="3434481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11</a:t>
            </a:fld>
            <a:endParaRPr lang="en-US"/>
          </a:p>
        </p:txBody>
      </p:sp>
    </p:spTree>
    <p:extLst>
      <p:ext uri="{BB962C8B-B14F-4D97-AF65-F5344CB8AC3E}">
        <p14:creationId xmlns:p14="http://schemas.microsoft.com/office/powerpoint/2010/main" val="2954033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12</a:t>
            </a:fld>
            <a:endParaRPr lang="en-US"/>
          </a:p>
        </p:txBody>
      </p:sp>
    </p:spTree>
    <p:extLst>
      <p:ext uri="{BB962C8B-B14F-4D97-AF65-F5344CB8AC3E}">
        <p14:creationId xmlns:p14="http://schemas.microsoft.com/office/powerpoint/2010/main" val="2445251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13</a:t>
            </a:fld>
            <a:endParaRPr lang="en-US"/>
          </a:p>
        </p:txBody>
      </p:sp>
    </p:spTree>
    <p:extLst>
      <p:ext uri="{BB962C8B-B14F-4D97-AF65-F5344CB8AC3E}">
        <p14:creationId xmlns:p14="http://schemas.microsoft.com/office/powerpoint/2010/main" val="1722780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14</a:t>
            </a:fld>
            <a:endParaRPr lang="en-US"/>
          </a:p>
        </p:txBody>
      </p:sp>
    </p:spTree>
    <p:extLst>
      <p:ext uri="{BB962C8B-B14F-4D97-AF65-F5344CB8AC3E}">
        <p14:creationId xmlns:p14="http://schemas.microsoft.com/office/powerpoint/2010/main" val="4291903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Registration for the season will open on October 25</a:t>
            </a:r>
            <a:r>
              <a:rPr lang="en-US" baseline="30000" dirty="0"/>
              <a:t>th</a:t>
            </a:r>
            <a:r>
              <a:rPr lang="en-US" dirty="0"/>
              <a:t>. We will post a link on the main page of the website, on the Join page of the website, and in every newsletter until registration closes. </a:t>
            </a:r>
          </a:p>
          <a:p>
            <a:pPr marL="171450" indent="-171450">
              <a:buFont typeface="Arial" panose="020B0604020202020204" pitchFamily="34" charset="0"/>
              <a:buChar char="•"/>
            </a:pPr>
            <a:r>
              <a:rPr lang="en-US" dirty="0"/>
              <a:t>If you signed up for Learn to Row, you still need to register for the season. Learn to Row is a completely separate program, and registration for one does not apply to the other</a:t>
            </a:r>
          </a:p>
          <a:p>
            <a:pPr marL="171450" indent="-171450">
              <a:buFont typeface="Arial" panose="020B0604020202020204" pitchFamily="34" charset="0"/>
              <a:buChar char="•"/>
            </a:pPr>
            <a:r>
              <a:rPr lang="en-US" dirty="0"/>
              <a:t>As you can see from the list, the roster is all-important when it comes to logistics. It’s the starting point for almost everything we do to manage the season. Registration is how you get on the roster, and the roster tells us </a:t>
            </a:r>
          </a:p>
          <a:p>
            <a:pPr marL="628650" lvl="1" indent="-171450">
              <a:buFont typeface="Arial" panose="020B0604020202020204" pitchFamily="34" charset="0"/>
              <a:buChar char="•"/>
            </a:pPr>
            <a:r>
              <a:rPr lang="en-US" dirty="0"/>
              <a:t>how many coaches we need, </a:t>
            </a:r>
          </a:p>
          <a:p>
            <a:pPr marL="628650" lvl="1" indent="-171450">
              <a:buFont typeface="Arial" panose="020B0604020202020204" pitchFamily="34" charset="0"/>
              <a:buChar char="•"/>
            </a:pPr>
            <a:r>
              <a:rPr lang="en-US" dirty="0"/>
              <a:t>how much equipment we need, </a:t>
            </a:r>
          </a:p>
          <a:p>
            <a:pPr marL="628650" lvl="1" indent="-171450">
              <a:buFont typeface="Arial" panose="020B0604020202020204" pitchFamily="34" charset="0"/>
              <a:buChar char="•"/>
            </a:pPr>
            <a:r>
              <a:rPr lang="en-US" dirty="0"/>
              <a:t>how many buses we need, </a:t>
            </a:r>
          </a:p>
          <a:p>
            <a:pPr marL="628650" lvl="1" indent="-171450">
              <a:buFont typeface="Arial" panose="020B0604020202020204" pitchFamily="34" charset="0"/>
              <a:buChar char="•"/>
            </a:pPr>
            <a:r>
              <a:rPr lang="en-US" dirty="0"/>
              <a:t>if we can do a GF bus, and </a:t>
            </a:r>
          </a:p>
          <a:p>
            <a:pPr marL="628650" lvl="1" indent="-171450">
              <a:buFont typeface="Arial" panose="020B0604020202020204" pitchFamily="34" charset="0"/>
              <a:buChar char="•"/>
            </a:pPr>
            <a:r>
              <a:rPr lang="en-US" dirty="0"/>
              <a:t>gets the chaperone certification process started. We’re expecting it to take longer than normal, due to COVID. </a:t>
            </a:r>
          </a:p>
          <a:p>
            <a:pPr marL="171450" indent="-171450">
              <a:buFont typeface="Arial" panose="020B0604020202020204" pitchFamily="34" charset="0"/>
              <a:buChar char="•"/>
            </a:pPr>
            <a:r>
              <a:rPr lang="en-US" dirty="0"/>
              <a:t>The sooner you register, the more time we have to prepare. We’re expecting a large team this year and are pretty sure we’ll need additional resources. The sooner we start on that, the better an experience your kids will have.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2</a:t>
            </a:fld>
            <a:endParaRPr lang="en-US"/>
          </a:p>
        </p:txBody>
      </p:sp>
    </p:spTree>
    <p:extLst>
      <p:ext uri="{BB962C8B-B14F-4D97-AF65-F5344CB8AC3E}">
        <p14:creationId xmlns:p14="http://schemas.microsoft.com/office/powerpoint/2010/main" val="10058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a:t>We need you to register as soon as you can. Registration opens on the 25</a:t>
            </a:r>
            <a:r>
              <a:rPr lang="en-US" baseline="30000" dirty="0"/>
              <a:t>th</a:t>
            </a:r>
          </a:p>
          <a:p>
            <a:pPr marL="628650" lvl="1" indent="-171450">
              <a:buFont typeface="Arial" panose="020B0604020202020204" pitchFamily="34" charset="0"/>
              <a:buChar char="•"/>
            </a:pPr>
            <a:r>
              <a:rPr lang="en-US" baseline="0" dirty="0"/>
              <a:t>You do need to pay when you register, but you also have until mid-January to get a refund, minus a small administration fee that we have to pay to the registration site. </a:t>
            </a:r>
          </a:p>
          <a:p>
            <a:pPr marL="628650" lvl="1" indent="-171450">
              <a:buFont typeface="Arial" panose="020B0604020202020204" pitchFamily="34" charset="0"/>
              <a:buChar char="•"/>
            </a:pPr>
            <a:r>
              <a:rPr lang="en-US" baseline="0" dirty="0"/>
              <a:t>If you’re pretty sure that your student wants to participate, but not 100%, please register and, should you decide not to participate, you’ll get the dues back, minus the registration fee we are charged.</a:t>
            </a:r>
          </a:p>
          <a:p>
            <a:pPr marL="628650" lvl="1" indent="-171450">
              <a:buFont typeface="Arial" panose="020B0604020202020204" pitchFamily="34" charset="0"/>
              <a:buChar char="•"/>
            </a:pPr>
            <a:r>
              <a:rPr lang="en-US" baseline="0" dirty="0"/>
              <a:t>Early registration directly impacts your student’s experience.</a:t>
            </a:r>
          </a:p>
          <a:p>
            <a:pPr marL="628650" lvl="1" indent="-171450">
              <a:buFont typeface="Arial" panose="020B0604020202020204" pitchFamily="34" charset="0"/>
              <a:buChar char="•"/>
            </a:pPr>
            <a:r>
              <a:rPr lang="en-US" baseline="0" dirty="0"/>
              <a:t>We have 65 kids from last year who are still in school. We expect almost all to return</a:t>
            </a:r>
          </a:p>
          <a:p>
            <a:pPr marL="628650" lvl="1" indent="-171450">
              <a:buFont typeface="Arial" panose="020B0604020202020204" pitchFamily="34" charset="0"/>
              <a:buChar char="•"/>
            </a:pPr>
            <a:r>
              <a:rPr lang="en-US" baseline="0" dirty="0"/>
              <a:t>We have 80 LHS students (not counting the 8</a:t>
            </a:r>
            <a:r>
              <a:rPr lang="en-US" baseline="30000" dirty="0"/>
              <a:t>th</a:t>
            </a:r>
            <a:r>
              <a:rPr lang="en-US" baseline="0" dirty="0"/>
              <a:t> graders) in Learn to Row; we normally have well over half our Learn to Row kids join the team – usually, most of them join.</a:t>
            </a:r>
          </a:p>
          <a:p>
            <a:pPr marL="628650" lvl="1" indent="-171450">
              <a:buFont typeface="Arial" panose="020B0604020202020204" pitchFamily="34" charset="0"/>
              <a:buChar char="•"/>
            </a:pPr>
            <a:r>
              <a:rPr lang="en-US" baseline="0" dirty="0"/>
              <a:t>We always have kids who did not go to Learn to Row join during the fall and winter.</a:t>
            </a:r>
          </a:p>
          <a:p>
            <a:pPr marL="628650" lvl="1" indent="-171450">
              <a:buFont typeface="Arial" panose="020B0604020202020204" pitchFamily="34" charset="0"/>
              <a:buChar char="•"/>
            </a:pPr>
            <a:r>
              <a:rPr lang="en-US" baseline="0" dirty="0"/>
              <a:t>We are anticipating anywhere from 100 to 150 kids on the team this year. Logistically, the difference between those numbers is huge.</a:t>
            </a:r>
          </a:p>
          <a:p>
            <a:pPr marL="1085850" lvl="2" indent="-171450">
              <a:buFont typeface="Arial" panose="020B0604020202020204" pitchFamily="34" charset="0"/>
              <a:buChar char="•"/>
            </a:pPr>
            <a:r>
              <a:rPr lang="en-US" baseline="0" dirty="0"/>
              <a:t>100 kids is 2 buses; 150 kids is 3 buses</a:t>
            </a:r>
          </a:p>
          <a:p>
            <a:pPr marL="1085850" lvl="2" indent="-171450">
              <a:buFont typeface="Arial" panose="020B0604020202020204" pitchFamily="34" charset="0"/>
              <a:buChar char="•"/>
            </a:pPr>
            <a:r>
              <a:rPr lang="en-US" baseline="0" dirty="0"/>
              <a:t>100 kids is 114 chaperone assignments; 150 kids is 171 chaperone assignments</a:t>
            </a:r>
          </a:p>
          <a:p>
            <a:pPr marL="1085850" lvl="2" indent="-171450">
              <a:buFont typeface="Arial" panose="020B0604020202020204" pitchFamily="34" charset="0"/>
              <a:buChar char="•"/>
            </a:pPr>
            <a:r>
              <a:rPr lang="en-US" baseline="0" dirty="0"/>
              <a:t>100 kids is workable with our current equipment; 150 kids requires additional equipment</a:t>
            </a:r>
          </a:p>
          <a:p>
            <a:pPr marL="628650" lvl="1" indent="-171450">
              <a:buFont typeface="Arial" panose="020B0604020202020204" pitchFamily="34" charset="0"/>
              <a:buChar char="•"/>
            </a:pPr>
            <a:r>
              <a:rPr lang="en-US" baseline="0" dirty="0"/>
              <a:t>We need to know what we’re looking at as soon as possible, so it’s vitally important that you register as soon as you can</a:t>
            </a:r>
          </a:p>
        </p:txBody>
      </p:sp>
      <p:sp>
        <p:nvSpPr>
          <p:cNvPr id="4" name="Slide Number Placeholder 3"/>
          <p:cNvSpPr>
            <a:spLocks noGrp="1"/>
          </p:cNvSpPr>
          <p:nvPr>
            <p:ph type="sldNum" sz="quarter" idx="5"/>
          </p:nvPr>
        </p:nvSpPr>
        <p:spPr/>
        <p:txBody>
          <a:bodyPr/>
          <a:lstStyle/>
          <a:p>
            <a:fld id="{01E819EC-E201-490F-81DA-9F9EDD514313}" type="slidenum">
              <a:rPr lang="en-US" smtClean="0"/>
              <a:t>3</a:t>
            </a:fld>
            <a:endParaRPr lang="en-US"/>
          </a:p>
        </p:txBody>
      </p:sp>
    </p:spTree>
    <p:extLst>
      <p:ext uri="{BB962C8B-B14F-4D97-AF65-F5344CB8AC3E}">
        <p14:creationId xmlns:p14="http://schemas.microsoft.com/office/powerpoint/2010/main" val="3846760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end of the month is busy for crew: </a:t>
            </a:r>
          </a:p>
          <a:p>
            <a:pPr marL="628650" lvl="1" indent="-171450">
              <a:buFont typeface="Arial" panose="020B0604020202020204" pitchFamily="34" charset="0"/>
              <a:buChar char="•"/>
            </a:pPr>
            <a:r>
              <a:rPr lang="en-US" dirty="0"/>
              <a:t>On October 25, registration opens (have I mentioned that?)</a:t>
            </a:r>
          </a:p>
          <a:p>
            <a:pPr marL="628650" lvl="1" indent="-171450">
              <a:buFont typeface="Arial" panose="020B0604020202020204" pitchFamily="34" charset="0"/>
              <a:buChar char="•"/>
            </a:pPr>
            <a:r>
              <a:rPr lang="en-US" dirty="0"/>
              <a:t>On October 26, we’re holding an interest meeting in the cafeteria, from 7 to 9 pm</a:t>
            </a:r>
          </a:p>
          <a:p>
            <a:pPr marL="628650" lvl="1" indent="-171450">
              <a:buFont typeface="Arial" panose="020B0604020202020204" pitchFamily="34" charset="0"/>
              <a:buChar char="•"/>
            </a:pPr>
            <a:r>
              <a:rPr lang="en-US" dirty="0"/>
              <a:t>On October 30, we’re holding a celebration for the last day of Learn to Row</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Winter conditioning begins November 18, and we’ll go deep into that next month, but I mention it now because there are about 3 weeks between the end of Learn to Row and winter conditioning and we would LOVE for you to either sign up during that time frame or let us know that you’ve decided not to join, so we can stop counting your child as a potential team member. </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So, how do you register?</a:t>
            </a:r>
          </a:p>
          <a:p>
            <a:pPr marL="628650" lvl="1" indent="-171450">
              <a:buFont typeface="Arial" panose="020B0604020202020204" pitchFamily="34" charset="0"/>
              <a:buChar char="•"/>
            </a:pPr>
            <a:r>
              <a:rPr lang="en-US" dirty="0"/>
              <a:t>You need to go to 3 different websites. Sorry, but we’re not in control of that. We will, however, have instructions and links to all 3 sites on the Join page of the website to walk you through it.</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4</a:t>
            </a:fld>
            <a:endParaRPr lang="en-US"/>
          </a:p>
        </p:txBody>
      </p:sp>
    </p:spTree>
    <p:extLst>
      <p:ext uri="{BB962C8B-B14F-4D97-AF65-F5344CB8AC3E}">
        <p14:creationId xmlns:p14="http://schemas.microsoft.com/office/powerpoint/2010/main" val="3584482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you missed the Open House, or don’t remember what we told you, this is a chance to ask us anything you want to know. </a:t>
            </a:r>
          </a:p>
          <a:p>
            <a:pPr marL="171450" indent="-171450">
              <a:buFont typeface="Arial" panose="020B0604020202020204" pitchFamily="34" charset="0"/>
              <a:buChar char="•"/>
            </a:pPr>
            <a:r>
              <a:rPr lang="en-US" dirty="0"/>
              <a:t>If you went to the Open House, and remember it, but now know more about what you don’t know, this is your chance to ask. </a:t>
            </a:r>
          </a:p>
          <a:p>
            <a:pPr marL="171450" indent="-171450">
              <a:buFont typeface="Arial" panose="020B0604020202020204" pitchFamily="34" charset="0"/>
              <a:buChar char="•"/>
            </a:pPr>
            <a:r>
              <a:rPr lang="en-US" dirty="0"/>
              <a:t>We’ll be talking about the registration process, Winter Conditioning, and again hammering you with how important it is to register ASAP</a:t>
            </a:r>
          </a:p>
          <a:p>
            <a:pPr marL="171450" indent="-171450">
              <a:buFont typeface="Arial" panose="020B0604020202020204" pitchFamily="34" charset="0"/>
              <a:buChar char="•"/>
            </a:pPr>
            <a:r>
              <a:rPr lang="en-US" dirty="0"/>
              <a:t>You can meet with Board members, current team parents, coaches, and current team members</a:t>
            </a:r>
          </a:p>
        </p:txBody>
      </p:sp>
      <p:sp>
        <p:nvSpPr>
          <p:cNvPr id="4" name="Slide Number Placeholder 3"/>
          <p:cNvSpPr>
            <a:spLocks noGrp="1"/>
          </p:cNvSpPr>
          <p:nvPr>
            <p:ph type="sldNum" sz="quarter" idx="5"/>
          </p:nvPr>
        </p:nvSpPr>
        <p:spPr/>
        <p:txBody>
          <a:bodyPr/>
          <a:lstStyle/>
          <a:p>
            <a:fld id="{01E819EC-E201-490F-81DA-9F9EDD514313}" type="slidenum">
              <a:rPr lang="en-US" smtClean="0"/>
              <a:t>5</a:t>
            </a:fld>
            <a:endParaRPr lang="en-US"/>
          </a:p>
        </p:txBody>
      </p:sp>
    </p:spTree>
    <p:extLst>
      <p:ext uri="{BB962C8B-B14F-4D97-AF65-F5344CB8AC3E}">
        <p14:creationId xmlns:p14="http://schemas.microsoft.com/office/powerpoint/2010/main" val="2330564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newsletter is the number one way we keep you up to date. Please, please subscribe. If we have something that you need to know, we will tell you through the newsletter. We may add it to other platforms, but it will definitely be in </a:t>
            </a:r>
            <a:r>
              <a:rPr lang="en-US"/>
              <a:t>the newsletter.</a:t>
            </a:r>
            <a:endParaRPr lang="en-US" dirty="0"/>
          </a:p>
          <a:p>
            <a:pPr marL="171450" indent="-171450">
              <a:buFont typeface="Arial" panose="020B0604020202020204" pitchFamily="34" charset="0"/>
              <a:buChar char="•"/>
            </a:pPr>
            <a:r>
              <a:rPr lang="en-US" dirty="0"/>
              <a:t>Our email address is langleyrowing@gmail.com Make sure you add it to your “safe” addresses so our emails don’t go to spam. The newsletters are sent from this address.</a:t>
            </a:r>
          </a:p>
          <a:p>
            <a:pPr marL="171450" indent="-171450">
              <a:buFont typeface="Arial" panose="020B0604020202020204" pitchFamily="34" charset="0"/>
              <a:buChar char="•"/>
            </a:pPr>
            <a:r>
              <a:rPr lang="en-US" dirty="0"/>
              <a:t>The website has been totally updated and restructured to make it easier to find the information you’re looking for. We think it’s pretty user friendly, but we can do a tutorial on navigating the website if you want. </a:t>
            </a:r>
          </a:p>
        </p:txBody>
      </p:sp>
      <p:sp>
        <p:nvSpPr>
          <p:cNvPr id="4" name="Slide Number Placeholder 3"/>
          <p:cNvSpPr>
            <a:spLocks noGrp="1"/>
          </p:cNvSpPr>
          <p:nvPr>
            <p:ph type="sldNum" sz="quarter" idx="5"/>
          </p:nvPr>
        </p:nvSpPr>
        <p:spPr/>
        <p:txBody>
          <a:bodyPr/>
          <a:lstStyle/>
          <a:p>
            <a:fld id="{01E819EC-E201-490F-81DA-9F9EDD514313}" type="slidenum">
              <a:rPr lang="en-US" smtClean="0"/>
              <a:t>6</a:t>
            </a:fld>
            <a:endParaRPr lang="en-US"/>
          </a:p>
        </p:txBody>
      </p:sp>
    </p:spTree>
    <p:extLst>
      <p:ext uri="{BB962C8B-B14F-4D97-AF65-F5344CB8AC3E}">
        <p14:creationId xmlns:p14="http://schemas.microsoft.com/office/powerpoint/2010/main" val="331737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Social Media: We used GroupMe last year when parents were allowed at the regattas, and when we saw how very bad the drone coverage of the races was. We are not yet sure how, or if, we’ll use it this year. A lot depends on what the season looks like, in terms of restrictions</a:t>
            </a:r>
          </a:p>
          <a:p>
            <a:pPr marL="171450" indent="-171450">
              <a:buFont typeface="Arial" panose="020B0604020202020204" pitchFamily="34" charset="0"/>
              <a:buChar char="•"/>
            </a:pPr>
            <a:r>
              <a:rPr lang="en-US" dirty="0"/>
              <a:t>What this means for you is that you do not have to rely on your teen for information. They are notorious for not providing their parents full, if any, information on what’s happening in their world. One conversation between an anonymous parent and child regarding regatta logistics went like this</a:t>
            </a:r>
          </a:p>
          <a:p>
            <a:pPr marL="171450" indent="-171450">
              <a:buFont typeface="Arial" panose="020B0604020202020204" pitchFamily="34" charset="0"/>
              <a:buChar char="•"/>
            </a:pPr>
            <a:r>
              <a:rPr lang="en-US" dirty="0"/>
              <a:t>Don’t do this to yourself. Use us for information. We’re better at communicating with adults. </a:t>
            </a:r>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7</a:t>
            </a:fld>
            <a:endParaRPr lang="en-US"/>
          </a:p>
        </p:txBody>
      </p:sp>
    </p:spTree>
    <p:extLst>
      <p:ext uri="{BB962C8B-B14F-4D97-AF65-F5344CB8AC3E}">
        <p14:creationId xmlns:p14="http://schemas.microsoft.com/office/powerpoint/2010/main" val="2680713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Subscribe to the newsletter on the main page of the website, down towards the bottom. </a:t>
            </a:r>
          </a:p>
          <a:p>
            <a:r>
              <a:rPr lang="en-US" dirty="0"/>
              <a:t>Don’t do anything about GroupMe just yet – we’ll make a decision on that when we get much closer to spring.</a:t>
            </a:r>
          </a:p>
          <a:p>
            <a:endParaRPr lang="en-US" dirty="0"/>
          </a:p>
          <a:p>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8</a:t>
            </a:fld>
            <a:endParaRPr lang="en-US"/>
          </a:p>
        </p:txBody>
      </p:sp>
    </p:spTree>
    <p:extLst>
      <p:ext uri="{BB962C8B-B14F-4D97-AF65-F5344CB8AC3E}">
        <p14:creationId xmlns:p14="http://schemas.microsoft.com/office/powerpoint/2010/main" val="2573003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Our seniors are the only ones who have gone through a normal year, when they were freshman. That leaves us with a lot of parents have little, spotty, or no information on how this all works. </a:t>
            </a:r>
          </a:p>
          <a:p>
            <a:pPr marL="171450" indent="-171450">
              <a:buFont typeface="Arial" panose="020B0604020202020204" pitchFamily="34" charset="0"/>
              <a:buChar char="•"/>
            </a:pPr>
            <a:r>
              <a:rPr lang="en-US" dirty="0"/>
              <a:t>We’ve put together a one-stop shop of information for parents, called the Parent’s Guide to Crew, lovingly called Crew 101, in a PDF format</a:t>
            </a:r>
          </a:p>
          <a:p>
            <a:pPr marL="171450" indent="-171450">
              <a:buFont typeface="Arial" panose="020B0604020202020204" pitchFamily="34" charset="0"/>
              <a:buChar char="•"/>
            </a:pPr>
            <a:r>
              <a:rPr lang="en-US" dirty="0"/>
              <a:t>To find it, go to the website, click on the Parents tab and it’s right under the headline</a:t>
            </a:r>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9</a:t>
            </a:fld>
            <a:endParaRPr lang="en-US"/>
          </a:p>
        </p:txBody>
      </p:sp>
    </p:spTree>
    <p:extLst>
      <p:ext uri="{BB962C8B-B14F-4D97-AF65-F5344CB8AC3E}">
        <p14:creationId xmlns:p14="http://schemas.microsoft.com/office/powerpoint/2010/main" val="1729015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97449-C03D-421D-8004-F38183AF6F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C04BC6-40A6-4CAC-96E6-1D7B5F379B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652A5F-14F0-4FB6-A6F3-49CE5B397A6A}"/>
              </a:ext>
            </a:extLst>
          </p:cNvPr>
          <p:cNvSpPr>
            <a:spLocks noGrp="1"/>
          </p:cNvSpPr>
          <p:nvPr>
            <p:ph type="dt" sz="half" idx="10"/>
          </p:nvPr>
        </p:nvSpPr>
        <p:spPr/>
        <p:txBody>
          <a:bodyPr/>
          <a:lstStyle/>
          <a:p>
            <a:fld id="{30642E25-58A8-4446-9DD3-685F55E25EC4}" type="datetimeFigureOut">
              <a:rPr lang="en-US" smtClean="0"/>
              <a:t>10/15/2021</a:t>
            </a:fld>
            <a:endParaRPr lang="en-US"/>
          </a:p>
        </p:txBody>
      </p:sp>
      <p:sp>
        <p:nvSpPr>
          <p:cNvPr id="5" name="Footer Placeholder 4">
            <a:extLst>
              <a:ext uri="{FF2B5EF4-FFF2-40B4-BE49-F238E27FC236}">
                <a16:creationId xmlns:a16="http://schemas.microsoft.com/office/drawing/2014/main" id="{DF2DE92A-AD6C-4F5C-9580-92C1801487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06C649-890A-4476-BEFD-955204F3ACD0}"/>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3503962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E7EAB-84AE-4DE5-8C0C-40F73F27DA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3B7176-C200-4CA2-B795-994BEC3672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05B97A-C4A3-4D7B-AAE4-3C8617F22790}"/>
              </a:ext>
            </a:extLst>
          </p:cNvPr>
          <p:cNvSpPr>
            <a:spLocks noGrp="1"/>
          </p:cNvSpPr>
          <p:nvPr>
            <p:ph type="dt" sz="half" idx="10"/>
          </p:nvPr>
        </p:nvSpPr>
        <p:spPr/>
        <p:txBody>
          <a:bodyPr/>
          <a:lstStyle/>
          <a:p>
            <a:fld id="{30642E25-58A8-4446-9DD3-685F55E25EC4}" type="datetimeFigureOut">
              <a:rPr lang="en-US" smtClean="0"/>
              <a:t>10/15/2021</a:t>
            </a:fld>
            <a:endParaRPr lang="en-US"/>
          </a:p>
        </p:txBody>
      </p:sp>
      <p:sp>
        <p:nvSpPr>
          <p:cNvPr id="5" name="Footer Placeholder 4">
            <a:extLst>
              <a:ext uri="{FF2B5EF4-FFF2-40B4-BE49-F238E27FC236}">
                <a16:creationId xmlns:a16="http://schemas.microsoft.com/office/drawing/2014/main" id="{7345C41B-5121-4363-A66E-DBBA607E2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7D3CD9-FE19-4A3E-8D2C-451E6F971E50}"/>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1215568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3F330-F0FE-4B70-84B5-A3C34759FD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A8123E-09F4-49BE-A91D-0953DEE570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24CBCC-2E06-48BB-B882-957991D96D81}"/>
              </a:ext>
            </a:extLst>
          </p:cNvPr>
          <p:cNvSpPr>
            <a:spLocks noGrp="1"/>
          </p:cNvSpPr>
          <p:nvPr>
            <p:ph type="dt" sz="half" idx="10"/>
          </p:nvPr>
        </p:nvSpPr>
        <p:spPr/>
        <p:txBody>
          <a:bodyPr/>
          <a:lstStyle/>
          <a:p>
            <a:fld id="{30642E25-58A8-4446-9DD3-685F55E25EC4}" type="datetimeFigureOut">
              <a:rPr lang="en-US" smtClean="0"/>
              <a:t>10/15/2021</a:t>
            </a:fld>
            <a:endParaRPr lang="en-US"/>
          </a:p>
        </p:txBody>
      </p:sp>
      <p:sp>
        <p:nvSpPr>
          <p:cNvPr id="5" name="Footer Placeholder 4">
            <a:extLst>
              <a:ext uri="{FF2B5EF4-FFF2-40B4-BE49-F238E27FC236}">
                <a16:creationId xmlns:a16="http://schemas.microsoft.com/office/drawing/2014/main" id="{BB77B16E-6476-4D30-B28F-A135473786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78C0AC-8667-4819-BA3C-B52A69030C50}"/>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1004408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1AE61-BED8-41EC-A243-F5B411B70D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EE236-7E6C-4E11-B908-18C04192CB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0A284C-F2F4-41EA-9169-2FBCF78C493F}"/>
              </a:ext>
            </a:extLst>
          </p:cNvPr>
          <p:cNvSpPr>
            <a:spLocks noGrp="1"/>
          </p:cNvSpPr>
          <p:nvPr>
            <p:ph type="dt" sz="half" idx="10"/>
          </p:nvPr>
        </p:nvSpPr>
        <p:spPr/>
        <p:txBody>
          <a:bodyPr/>
          <a:lstStyle/>
          <a:p>
            <a:fld id="{30642E25-58A8-4446-9DD3-685F55E25EC4}" type="datetimeFigureOut">
              <a:rPr lang="en-US" smtClean="0"/>
              <a:t>10/15/2021</a:t>
            </a:fld>
            <a:endParaRPr lang="en-US"/>
          </a:p>
        </p:txBody>
      </p:sp>
      <p:sp>
        <p:nvSpPr>
          <p:cNvPr id="5" name="Footer Placeholder 4">
            <a:extLst>
              <a:ext uri="{FF2B5EF4-FFF2-40B4-BE49-F238E27FC236}">
                <a16:creationId xmlns:a16="http://schemas.microsoft.com/office/drawing/2014/main" id="{98C6E1EB-E9C0-4E34-BC2F-FB3270D43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401F0-11E7-43D8-824A-37BD54EBC14D}"/>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508155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F7841-A437-4AE2-B29C-546CCAF8CF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0B4DC8-4C93-4F42-9FC8-BCC588DF17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7D661E-42CB-4B14-A4BE-C6DA6E067FA6}"/>
              </a:ext>
            </a:extLst>
          </p:cNvPr>
          <p:cNvSpPr>
            <a:spLocks noGrp="1"/>
          </p:cNvSpPr>
          <p:nvPr>
            <p:ph type="dt" sz="half" idx="10"/>
          </p:nvPr>
        </p:nvSpPr>
        <p:spPr/>
        <p:txBody>
          <a:bodyPr/>
          <a:lstStyle/>
          <a:p>
            <a:fld id="{30642E25-58A8-4446-9DD3-685F55E25EC4}" type="datetimeFigureOut">
              <a:rPr lang="en-US" smtClean="0"/>
              <a:t>10/15/2021</a:t>
            </a:fld>
            <a:endParaRPr lang="en-US"/>
          </a:p>
        </p:txBody>
      </p:sp>
      <p:sp>
        <p:nvSpPr>
          <p:cNvPr id="5" name="Footer Placeholder 4">
            <a:extLst>
              <a:ext uri="{FF2B5EF4-FFF2-40B4-BE49-F238E27FC236}">
                <a16:creationId xmlns:a16="http://schemas.microsoft.com/office/drawing/2014/main" id="{E3A94474-D288-48B5-BA40-F71E977A51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277FC2-7664-4B85-9D99-AC6A48D6008F}"/>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1312710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4E85-3590-4621-8FE9-F6CD2962FC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DF7AEC-8ED4-42C3-A0DB-996C429771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7C12D9-1319-41AA-8665-7C82B98A4B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5F66BC-2794-4E53-9B41-6F1CDE550CE7}"/>
              </a:ext>
            </a:extLst>
          </p:cNvPr>
          <p:cNvSpPr>
            <a:spLocks noGrp="1"/>
          </p:cNvSpPr>
          <p:nvPr>
            <p:ph type="dt" sz="half" idx="10"/>
          </p:nvPr>
        </p:nvSpPr>
        <p:spPr/>
        <p:txBody>
          <a:bodyPr/>
          <a:lstStyle/>
          <a:p>
            <a:fld id="{30642E25-58A8-4446-9DD3-685F55E25EC4}" type="datetimeFigureOut">
              <a:rPr lang="en-US" smtClean="0"/>
              <a:t>10/15/2021</a:t>
            </a:fld>
            <a:endParaRPr lang="en-US"/>
          </a:p>
        </p:txBody>
      </p:sp>
      <p:sp>
        <p:nvSpPr>
          <p:cNvPr id="6" name="Footer Placeholder 5">
            <a:extLst>
              <a:ext uri="{FF2B5EF4-FFF2-40B4-BE49-F238E27FC236}">
                <a16:creationId xmlns:a16="http://schemas.microsoft.com/office/drawing/2014/main" id="{5997D8CE-F74C-4D4B-AD7C-E166852718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813E4-2EC5-4D46-A9DF-DA92DA17D15D}"/>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3295638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4BBE3-E077-490C-AE60-01AE685C18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A5F613-B69F-42D3-925A-48E7A9DB54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C2AE13-FE71-4A02-97A4-C6A914C890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DDF458-8766-43CB-91F0-464B214C35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2D1430-BB97-4BEE-A727-37B0F81039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B82DA8-1D63-465E-8AE4-08CB2F18B7F0}"/>
              </a:ext>
            </a:extLst>
          </p:cNvPr>
          <p:cNvSpPr>
            <a:spLocks noGrp="1"/>
          </p:cNvSpPr>
          <p:nvPr>
            <p:ph type="dt" sz="half" idx="10"/>
          </p:nvPr>
        </p:nvSpPr>
        <p:spPr/>
        <p:txBody>
          <a:bodyPr/>
          <a:lstStyle/>
          <a:p>
            <a:fld id="{30642E25-58A8-4446-9DD3-685F55E25EC4}" type="datetimeFigureOut">
              <a:rPr lang="en-US" smtClean="0"/>
              <a:t>10/15/2021</a:t>
            </a:fld>
            <a:endParaRPr lang="en-US"/>
          </a:p>
        </p:txBody>
      </p:sp>
      <p:sp>
        <p:nvSpPr>
          <p:cNvPr id="8" name="Footer Placeholder 7">
            <a:extLst>
              <a:ext uri="{FF2B5EF4-FFF2-40B4-BE49-F238E27FC236}">
                <a16:creationId xmlns:a16="http://schemas.microsoft.com/office/drawing/2014/main" id="{DB797299-395E-4021-9254-B9A6B49438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653421-8CC3-4ACC-8015-5F6973F6FBC4}"/>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2937314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10D9-847D-48F1-95A6-F577C7A99D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F495ED-B7A7-453A-BB03-265CF23B2270}"/>
              </a:ext>
            </a:extLst>
          </p:cNvPr>
          <p:cNvSpPr>
            <a:spLocks noGrp="1"/>
          </p:cNvSpPr>
          <p:nvPr>
            <p:ph type="dt" sz="half" idx="10"/>
          </p:nvPr>
        </p:nvSpPr>
        <p:spPr/>
        <p:txBody>
          <a:bodyPr/>
          <a:lstStyle/>
          <a:p>
            <a:fld id="{30642E25-58A8-4446-9DD3-685F55E25EC4}" type="datetimeFigureOut">
              <a:rPr lang="en-US" smtClean="0"/>
              <a:t>10/15/2021</a:t>
            </a:fld>
            <a:endParaRPr lang="en-US"/>
          </a:p>
        </p:txBody>
      </p:sp>
      <p:sp>
        <p:nvSpPr>
          <p:cNvPr id="4" name="Footer Placeholder 3">
            <a:extLst>
              <a:ext uri="{FF2B5EF4-FFF2-40B4-BE49-F238E27FC236}">
                <a16:creationId xmlns:a16="http://schemas.microsoft.com/office/drawing/2014/main" id="{DA3F2473-11FF-4E0B-A50F-CA8615BF3B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6032D5-C814-4D10-A293-580D9250910C}"/>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1249991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36D919-2B5A-41E8-9527-F2CF44006F61}"/>
              </a:ext>
            </a:extLst>
          </p:cNvPr>
          <p:cNvSpPr>
            <a:spLocks noGrp="1"/>
          </p:cNvSpPr>
          <p:nvPr>
            <p:ph type="dt" sz="half" idx="10"/>
          </p:nvPr>
        </p:nvSpPr>
        <p:spPr/>
        <p:txBody>
          <a:bodyPr/>
          <a:lstStyle/>
          <a:p>
            <a:fld id="{30642E25-58A8-4446-9DD3-685F55E25EC4}" type="datetimeFigureOut">
              <a:rPr lang="en-US" smtClean="0"/>
              <a:t>10/15/2021</a:t>
            </a:fld>
            <a:endParaRPr lang="en-US"/>
          </a:p>
        </p:txBody>
      </p:sp>
      <p:sp>
        <p:nvSpPr>
          <p:cNvPr id="3" name="Footer Placeholder 2">
            <a:extLst>
              <a:ext uri="{FF2B5EF4-FFF2-40B4-BE49-F238E27FC236}">
                <a16:creationId xmlns:a16="http://schemas.microsoft.com/office/drawing/2014/main" id="{1A94F148-F02E-4AEC-9709-8B44B5AF72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FEE4A8-943A-4114-B669-770A2656D433}"/>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3657564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0DCA8-733F-4C62-892E-68FC6D7BEF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5B9B50-DA57-4BB2-966A-F7EA7CDF00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266E22-7A3B-45AD-AE70-13F7E9DFF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33AFC6-C04E-4F87-845B-949DAB8A23EB}"/>
              </a:ext>
            </a:extLst>
          </p:cNvPr>
          <p:cNvSpPr>
            <a:spLocks noGrp="1"/>
          </p:cNvSpPr>
          <p:nvPr>
            <p:ph type="dt" sz="half" idx="10"/>
          </p:nvPr>
        </p:nvSpPr>
        <p:spPr/>
        <p:txBody>
          <a:bodyPr/>
          <a:lstStyle/>
          <a:p>
            <a:fld id="{30642E25-58A8-4446-9DD3-685F55E25EC4}" type="datetimeFigureOut">
              <a:rPr lang="en-US" smtClean="0"/>
              <a:t>10/15/2021</a:t>
            </a:fld>
            <a:endParaRPr lang="en-US"/>
          </a:p>
        </p:txBody>
      </p:sp>
      <p:sp>
        <p:nvSpPr>
          <p:cNvPr id="6" name="Footer Placeholder 5">
            <a:extLst>
              <a:ext uri="{FF2B5EF4-FFF2-40B4-BE49-F238E27FC236}">
                <a16:creationId xmlns:a16="http://schemas.microsoft.com/office/drawing/2014/main" id="{AC7457AD-690D-4A64-AEE2-E8F6C9C2B3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FAE38C-22AF-48D6-AC7E-1A8A3FF0E8FC}"/>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2625176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1CB47-9411-43AC-B4E3-541FFDCD13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CCCBC3-5EDD-4F34-8DE4-72E0908D46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BB81C4-02B6-40DC-8FF4-C7FB6F3030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3FDCBA-D760-4C8F-B8E1-3FEA77EE76C9}"/>
              </a:ext>
            </a:extLst>
          </p:cNvPr>
          <p:cNvSpPr>
            <a:spLocks noGrp="1"/>
          </p:cNvSpPr>
          <p:nvPr>
            <p:ph type="dt" sz="half" idx="10"/>
          </p:nvPr>
        </p:nvSpPr>
        <p:spPr/>
        <p:txBody>
          <a:bodyPr/>
          <a:lstStyle/>
          <a:p>
            <a:fld id="{30642E25-58A8-4446-9DD3-685F55E25EC4}" type="datetimeFigureOut">
              <a:rPr lang="en-US" smtClean="0"/>
              <a:t>10/15/2021</a:t>
            </a:fld>
            <a:endParaRPr lang="en-US"/>
          </a:p>
        </p:txBody>
      </p:sp>
      <p:sp>
        <p:nvSpPr>
          <p:cNvPr id="6" name="Footer Placeholder 5">
            <a:extLst>
              <a:ext uri="{FF2B5EF4-FFF2-40B4-BE49-F238E27FC236}">
                <a16:creationId xmlns:a16="http://schemas.microsoft.com/office/drawing/2014/main" id="{40CF6217-10EF-46CE-9550-9D6A213953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55F46B-05C6-48FF-877A-B4861BFE0395}"/>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657815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236B89-7D28-4B60-B9D3-9944101492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7242E4-5BA7-4DF8-9806-4279BD6231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15EE46-D6B1-4CB5-9DF1-DEBAE84598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42E25-58A8-4446-9DD3-685F55E25EC4}" type="datetimeFigureOut">
              <a:rPr lang="en-US" smtClean="0"/>
              <a:t>10/15/2021</a:t>
            </a:fld>
            <a:endParaRPr lang="en-US"/>
          </a:p>
        </p:txBody>
      </p:sp>
      <p:sp>
        <p:nvSpPr>
          <p:cNvPr id="5" name="Footer Placeholder 4">
            <a:extLst>
              <a:ext uri="{FF2B5EF4-FFF2-40B4-BE49-F238E27FC236}">
                <a16:creationId xmlns:a16="http://schemas.microsoft.com/office/drawing/2014/main" id="{A26FEA08-C9E7-4F35-97C9-58420305E3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F357B2-9BAA-4906-AC48-25DC00B2ED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884D1-0AD1-442C-979F-E07FECDB77FD}" type="slidenum">
              <a:rPr lang="en-US" smtClean="0"/>
              <a:t>‹#›</a:t>
            </a:fld>
            <a:endParaRPr lang="en-US"/>
          </a:p>
        </p:txBody>
      </p:sp>
    </p:spTree>
    <p:extLst>
      <p:ext uri="{BB962C8B-B14F-4D97-AF65-F5344CB8AC3E}">
        <p14:creationId xmlns:p14="http://schemas.microsoft.com/office/powerpoint/2010/main" val="3742783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langleycrew.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mailto:langleyrowing@gmail.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4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ECFB45ED-9A3D-474A-8D14-4E77095FDC96}"/>
              </a:ext>
            </a:extLst>
          </p:cNvPr>
          <p:cNvGrpSpPr/>
          <p:nvPr/>
        </p:nvGrpSpPr>
        <p:grpSpPr>
          <a:xfrm>
            <a:off x="643467" y="1389142"/>
            <a:ext cx="10905066" cy="4079716"/>
            <a:chOff x="607366" y="3418889"/>
            <a:chExt cx="7348742" cy="2749254"/>
          </a:xfrm>
        </p:grpSpPr>
        <p:sp>
          <p:nvSpPr>
            <p:cNvPr id="20" name="Right Triangle 19">
              <a:extLst>
                <a:ext uri="{FF2B5EF4-FFF2-40B4-BE49-F238E27FC236}">
                  <a16:creationId xmlns:a16="http://schemas.microsoft.com/office/drawing/2014/main" id="{7696C89B-79D7-46A6-AEE6-4EB6EF38E7B8}"/>
                </a:ext>
              </a:extLst>
            </p:cNvPr>
            <p:cNvSpPr/>
            <p:nvPr/>
          </p:nvSpPr>
          <p:spPr>
            <a:xfrm>
              <a:off x="613611" y="3429001"/>
              <a:ext cx="7342497" cy="2739142"/>
            </a:xfrm>
            <a:prstGeom prst="rtTriangle">
              <a:avLst/>
            </a:prstGeom>
            <a:solidFill>
              <a:schemeClr val="accent4">
                <a:lumMod val="60000"/>
                <a:lumOff val="4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a:extLst>
                <a:ext uri="{FF2B5EF4-FFF2-40B4-BE49-F238E27FC236}">
                  <a16:creationId xmlns:a16="http://schemas.microsoft.com/office/drawing/2014/main" id="{F5CF6C13-7A33-4959-AF49-332EF5A46FDD}"/>
                </a:ext>
              </a:extLst>
            </p:cNvPr>
            <p:cNvSpPr/>
            <p:nvPr/>
          </p:nvSpPr>
          <p:spPr>
            <a:xfrm rot="10800000">
              <a:off x="613611" y="3421067"/>
              <a:ext cx="7342497" cy="2747075"/>
            </a:xfrm>
            <a:prstGeom prst="r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A00611A-3425-4958-A20F-AF21129D2AB4}"/>
                </a:ext>
              </a:extLst>
            </p:cNvPr>
            <p:cNvSpPr/>
            <p:nvPr/>
          </p:nvSpPr>
          <p:spPr>
            <a:xfrm>
              <a:off x="607366" y="3418889"/>
              <a:ext cx="5554776" cy="274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89AF564-8F8E-4865-86B4-8C24487CD5BD}"/>
                </a:ext>
              </a:extLst>
            </p:cNvPr>
            <p:cNvSpPr/>
            <p:nvPr/>
          </p:nvSpPr>
          <p:spPr>
            <a:xfrm>
              <a:off x="6175722" y="3421065"/>
              <a:ext cx="1766806" cy="274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DE7538F-7BFC-40FB-95F4-D55F0EE84132}"/>
                </a:ext>
              </a:extLst>
            </p:cNvPr>
            <p:cNvSpPr txBox="1"/>
            <p:nvPr/>
          </p:nvSpPr>
          <p:spPr>
            <a:xfrm>
              <a:off x="6181965" y="3508166"/>
              <a:ext cx="1766807" cy="2646878"/>
            </a:xfrm>
            <a:prstGeom prst="rect">
              <a:avLst/>
            </a:prstGeom>
            <a:noFill/>
          </p:spPr>
          <p:txBody>
            <a:bodyPr wrap="square" rtlCol="0">
              <a:normAutofit lnSpcReduction="10000"/>
            </a:bodyPr>
            <a:lstStyle/>
            <a:p>
              <a:pPr>
                <a:lnSpc>
                  <a:spcPct val="90000"/>
                </a:lnSpc>
                <a:spcAft>
                  <a:spcPts val="600"/>
                </a:spcAft>
              </a:pPr>
              <a:r>
                <a:rPr lang="en-US" sz="2800" b="1" dirty="0">
                  <a:solidFill>
                    <a:schemeClr val="bg1">
                      <a:lumMod val="95000"/>
                    </a:schemeClr>
                  </a:solidFill>
                  <a:latin typeface="Lucida Sans Typewriter" panose="020B0509030504030204" pitchFamily="49" charset="0"/>
                </a:rPr>
                <a:t>ADMIT ONE</a:t>
              </a:r>
            </a:p>
            <a:p>
              <a:pPr>
                <a:lnSpc>
                  <a:spcPct val="90000"/>
                </a:lnSpc>
                <a:spcAft>
                  <a:spcPts val="600"/>
                </a:spcAft>
              </a:pPr>
              <a:endParaRPr lang="en-US" sz="2800" dirty="0">
                <a:solidFill>
                  <a:schemeClr val="bg1">
                    <a:lumMod val="95000"/>
                  </a:schemeClr>
                </a:solidFill>
                <a:latin typeface="Lucida Sans Typewriter" panose="020B0509030504030204" pitchFamily="49" charset="0"/>
              </a:endParaRPr>
            </a:p>
            <a:p>
              <a:pPr>
                <a:lnSpc>
                  <a:spcPct val="90000"/>
                </a:lnSpc>
                <a:spcAft>
                  <a:spcPts val="600"/>
                </a:spcAft>
              </a:pPr>
              <a:r>
                <a:rPr lang="en-US" sz="2800" b="1" dirty="0">
                  <a:solidFill>
                    <a:schemeClr val="bg1">
                      <a:lumMod val="95000"/>
                    </a:schemeClr>
                  </a:solidFill>
                  <a:latin typeface="Lucida Sans Typewriter" panose="020B0509030504030204" pitchFamily="49" charset="0"/>
                </a:rPr>
                <a:t>All Aboard</a:t>
              </a:r>
            </a:p>
            <a:p>
              <a:pPr>
                <a:lnSpc>
                  <a:spcPct val="90000"/>
                </a:lnSpc>
                <a:spcAft>
                  <a:spcPts val="600"/>
                </a:spcAft>
              </a:pPr>
              <a:endParaRPr lang="en-US" sz="2800" dirty="0">
                <a:solidFill>
                  <a:schemeClr val="bg1">
                    <a:lumMod val="95000"/>
                  </a:schemeClr>
                </a:solidFill>
                <a:latin typeface="Lucida Sans Typewriter" panose="020B0509030504030204" pitchFamily="49" charset="0"/>
              </a:endParaRPr>
            </a:p>
            <a:p>
              <a:pPr>
                <a:lnSpc>
                  <a:spcPct val="90000"/>
                </a:lnSpc>
                <a:spcAft>
                  <a:spcPts val="600"/>
                </a:spcAft>
              </a:pPr>
              <a:r>
                <a:rPr lang="en-US" sz="2800" dirty="0">
                  <a:solidFill>
                    <a:schemeClr val="bg1">
                      <a:lumMod val="95000"/>
                    </a:schemeClr>
                  </a:solidFill>
                  <a:latin typeface="Lucida Sans Typewriter" panose="020B0509030504030204" pitchFamily="49" charset="0"/>
                </a:rPr>
                <a:t>2</a:t>
              </a:r>
              <a:r>
                <a:rPr lang="en-US" sz="2800" baseline="30000" dirty="0">
                  <a:solidFill>
                    <a:schemeClr val="bg1">
                      <a:lumMod val="95000"/>
                    </a:schemeClr>
                  </a:solidFill>
                  <a:latin typeface="Lucida Sans Typewriter" panose="020B0509030504030204" pitchFamily="49" charset="0"/>
                </a:rPr>
                <a:t>nd</a:t>
              </a:r>
              <a:r>
                <a:rPr lang="en-US" sz="2800" dirty="0">
                  <a:solidFill>
                    <a:schemeClr val="bg1">
                      <a:lumMod val="95000"/>
                    </a:schemeClr>
                  </a:solidFill>
                  <a:latin typeface="Lucida Sans Typewriter" panose="020B0509030504030204" pitchFamily="49" charset="0"/>
                </a:rPr>
                <a:t> Thursday each month</a:t>
              </a:r>
            </a:p>
            <a:p>
              <a:pPr>
                <a:lnSpc>
                  <a:spcPct val="90000"/>
                </a:lnSpc>
                <a:spcAft>
                  <a:spcPts val="600"/>
                </a:spcAft>
              </a:pPr>
              <a:endParaRPr lang="en-US" sz="2800" dirty="0">
                <a:solidFill>
                  <a:schemeClr val="bg1">
                    <a:lumMod val="95000"/>
                  </a:schemeClr>
                </a:solidFill>
                <a:latin typeface="Lucida Sans Typewriter" panose="020B0509030504030204" pitchFamily="49" charset="0"/>
              </a:endParaRPr>
            </a:p>
            <a:p>
              <a:pPr>
                <a:lnSpc>
                  <a:spcPct val="90000"/>
                </a:lnSpc>
                <a:spcAft>
                  <a:spcPts val="600"/>
                </a:spcAft>
              </a:pPr>
              <a:r>
                <a:rPr lang="en-US" sz="2800" dirty="0">
                  <a:solidFill>
                    <a:schemeClr val="bg1">
                      <a:lumMod val="95000"/>
                    </a:schemeClr>
                  </a:solidFill>
                  <a:latin typeface="Lucida Sans Typewriter" panose="020B0509030504030204" pitchFamily="49" charset="0"/>
                </a:rPr>
                <a:t>7:30-8:30 pm </a:t>
              </a:r>
            </a:p>
            <a:p>
              <a:pPr>
                <a:lnSpc>
                  <a:spcPct val="90000"/>
                </a:lnSpc>
                <a:spcAft>
                  <a:spcPts val="600"/>
                </a:spcAft>
              </a:pPr>
              <a:endParaRPr lang="en-US" sz="2800" dirty="0"/>
            </a:p>
          </p:txBody>
        </p:sp>
        <p:pic>
          <p:nvPicPr>
            <p:cNvPr id="27" name="Picture 26" descr="Shape&#10;&#10;Description automatically generated with medium confidence">
              <a:extLst>
                <a:ext uri="{FF2B5EF4-FFF2-40B4-BE49-F238E27FC236}">
                  <a16:creationId xmlns:a16="http://schemas.microsoft.com/office/drawing/2014/main" id="{798B2DF0-9037-4136-ACAE-2CBAAA1B62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609" y="5673755"/>
              <a:ext cx="2252792" cy="481289"/>
            </a:xfrm>
            <a:prstGeom prst="rect">
              <a:avLst/>
            </a:prstGeom>
          </p:spPr>
        </p:pic>
        <p:sp>
          <p:nvSpPr>
            <p:cNvPr id="28" name="TextBox 27">
              <a:extLst>
                <a:ext uri="{FF2B5EF4-FFF2-40B4-BE49-F238E27FC236}">
                  <a16:creationId xmlns:a16="http://schemas.microsoft.com/office/drawing/2014/main" id="{6A72D61D-34A9-4A98-A6FD-C1902283D329}"/>
                </a:ext>
              </a:extLst>
            </p:cNvPr>
            <p:cNvSpPr txBox="1"/>
            <p:nvPr/>
          </p:nvSpPr>
          <p:spPr>
            <a:xfrm>
              <a:off x="2109860" y="3440575"/>
              <a:ext cx="3249545" cy="646331"/>
            </a:xfrm>
            <a:prstGeom prst="rect">
              <a:avLst/>
            </a:prstGeom>
            <a:noFill/>
          </p:spPr>
          <p:txBody>
            <a:bodyPr wrap="square" rtlCol="0">
              <a:normAutofit/>
            </a:bodyPr>
            <a:lstStyle/>
            <a:p>
              <a:pPr>
                <a:lnSpc>
                  <a:spcPct val="90000"/>
                </a:lnSpc>
                <a:spcAft>
                  <a:spcPts val="600"/>
                </a:spcAft>
              </a:pPr>
              <a:r>
                <a:rPr lang="en-US" sz="2400" b="1" i="1">
                  <a:solidFill>
                    <a:schemeClr val="bg1">
                      <a:lumMod val="95000"/>
                    </a:schemeClr>
                  </a:solidFill>
                  <a:latin typeface="Lucida Sans Typewriter" panose="020B0509030504030204" pitchFamily="49" charset="0"/>
                </a:rPr>
                <a:t>All Aboard: </a:t>
              </a:r>
              <a:r>
                <a:rPr lang="en-US" sz="2400">
                  <a:solidFill>
                    <a:schemeClr val="bg1">
                      <a:lumMod val="95000"/>
                    </a:schemeClr>
                  </a:solidFill>
                  <a:latin typeface="Lucida Sans Typewriter" panose="020B0509030504030204" pitchFamily="49" charset="0"/>
                </a:rPr>
                <a:t>A Parent’s </a:t>
              </a:r>
            </a:p>
            <a:p>
              <a:pPr>
                <a:lnSpc>
                  <a:spcPct val="90000"/>
                </a:lnSpc>
                <a:spcAft>
                  <a:spcPts val="600"/>
                </a:spcAft>
              </a:pPr>
              <a:r>
                <a:rPr lang="en-US" sz="2400">
                  <a:solidFill>
                    <a:schemeClr val="bg1">
                      <a:lumMod val="95000"/>
                    </a:schemeClr>
                  </a:solidFill>
                  <a:latin typeface="Lucida Sans Typewriter" panose="020B0509030504030204" pitchFamily="49" charset="0"/>
                </a:rPr>
                <a:t>Introduction to Crew</a:t>
              </a:r>
            </a:p>
          </p:txBody>
        </p:sp>
        <p:sp>
          <p:nvSpPr>
            <p:cNvPr id="29" name="TextBox 28">
              <a:extLst>
                <a:ext uri="{FF2B5EF4-FFF2-40B4-BE49-F238E27FC236}">
                  <a16:creationId xmlns:a16="http://schemas.microsoft.com/office/drawing/2014/main" id="{0760C955-060C-4A47-871D-8421087BC738}"/>
                </a:ext>
              </a:extLst>
            </p:cNvPr>
            <p:cNvSpPr txBox="1"/>
            <p:nvPr/>
          </p:nvSpPr>
          <p:spPr>
            <a:xfrm>
              <a:off x="4717600" y="4446498"/>
              <a:ext cx="1073971" cy="923330"/>
            </a:xfrm>
            <a:prstGeom prst="rect">
              <a:avLst/>
            </a:prstGeom>
            <a:noFill/>
          </p:spPr>
          <p:txBody>
            <a:bodyPr wrap="square" rtlCol="0">
              <a:normAutofit/>
            </a:bodyPr>
            <a:lstStyle/>
            <a:p>
              <a:pPr>
                <a:lnSpc>
                  <a:spcPct val="90000"/>
                </a:lnSpc>
                <a:spcAft>
                  <a:spcPts val="600"/>
                </a:spcAft>
              </a:pPr>
              <a:r>
                <a:rPr lang="en-US" sz="2800">
                  <a:solidFill>
                    <a:schemeClr val="bg1">
                      <a:lumMod val="95000"/>
                    </a:schemeClr>
                  </a:solidFill>
                  <a:latin typeface="Lucida Sans Typewriter" panose="020B0509030504030204" pitchFamily="49" charset="0"/>
                </a:rPr>
                <a:t>SEAT CLASS: </a:t>
              </a:r>
              <a:r>
                <a:rPr lang="en-US" sz="2800">
                  <a:latin typeface="Lucida Sans Typewriter" panose="020B0509030504030204" pitchFamily="49" charset="0"/>
                </a:rPr>
                <a:t>Parent</a:t>
              </a:r>
            </a:p>
          </p:txBody>
        </p:sp>
        <p:sp>
          <p:nvSpPr>
            <p:cNvPr id="30" name="TextBox 29">
              <a:extLst>
                <a:ext uri="{FF2B5EF4-FFF2-40B4-BE49-F238E27FC236}">
                  <a16:creationId xmlns:a16="http://schemas.microsoft.com/office/drawing/2014/main" id="{F1C04500-ACB1-4A78-9171-72B90E32AD0E}"/>
                </a:ext>
              </a:extLst>
            </p:cNvPr>
            <p:cNvSpPr txBox="1"/>
            <p:nvPr/>
          </p:nvSpPr>
          <p:spPr>
            <a:xfrm>
              <a:off x="2604687" y="4504773"/>
              <a:ext cx="1796471" cy="1075789"/>
            </a:xfrm>
            <a:prstGeom prst="rect">
              <a:avLst/>
            </a:prstGeom>
            <a:noFill/>
          </p:spPr>
          <p:txBody>
            <a:bodyPr wrap="square" rtlCol="0">
              <a:normAutofit lnSpcReduction="10000"/>
            </a:bodyPr>
            <a:lstStyle/>
            <a:p>
              <a:pPr>
                <a:lnSpc>
                  <a:spcPct val="90000"/>
                </a:lnSpc>
                <a:spcAft>
                  <a:spcPts val="600"/>
                </a:spcAft>
              </a:pPr>
              <a:r>
                <a:rPr lang="en-US" sz="2800" dirty="0">
                  <a:latin typeface="Lucida Sans Typewriter" panose="020B0509030504030204" pitchFamily="49" charset="0"/>
                </a:rPr>
                <a:t>SEAT ASSIGNMENT: </a:t>
              </a:r>
            </a:p>
            <a:p>
              <a:pPr>
                <a:lnSpc>
                  <a:spcPct val="90000"/>
                </a:lnSpc>
                <a:spcAft>
                  <a:spcPts val="600"/>
                </a:spcAft>
              </a:pPr>
              <a:r>
                <a:rPr lang="en-US" sz="2800" b="0" i="0" dirty="0">
                  <a:solidFill>
                    <a:srgbClr val="70757A"/>
                  </a:solidFill>
                  <a:effectLst/>
                  <a:latin typeface="Roboto" panose="02000000000000000000" pitchFamily="2" charset="0"/>
                </a:rPr>
                <a:t>meet.google.com/</a:t>
              </a:r>
              <a:r>
                <a:rPr lang="en-US" sz="2800" b="0" i="0" dirty="0" err="1">
                  <a:solidFill>
                    <a:srgbClr val="70757A"/>
                  </a:solidFill>
                  <a:effectLst/>
                  <a:latin typeface="Roboto" panose="02000000000000000000" pitchFamily="2" charset="0"/>
                </a:rPr>
                <a:t>yix-nfqb-hib</a:t>
              </a:r>
              <a:endParaRPr lang="en-US" sz="2800" dirty="0">
                <a:latin typeface="Lucida Sans Typewriter" panose="020B0509030504030204" pitchFamily="49" charset="0"/>
              </a:endParaRPr>
            </a:p>
          </p:txBody>
        </p:sp>
        <p:sp>
          <p:nvSpPr>
            <p:cNvPr id="31" name="TextBox 30">
              <a:extLst>
                <a:ext uri="{FF2B5EF4-FFF2-40B4-BE49-F238E27FC236}">
                  <a16:creationId xmlns:a16="http://schemas.microsoft.com/office/drawing/2014/main" id="{4E7AF703-4CB3-4F73-85C3-6A2AFCAFBC2D}"/>
                </a:ext>
              </a:extLst>
            </p:cNvPr>
            <p:cNvSpPr txBox="1"/>
            <p:nvPr/>
          </p:nvSpPr>
          <p:spPr>
            <a:xfrm>
              <a:off x="3183789" y="5764995"/>
              <a:ext cx="2929179" cy="307777"/>
            </a:xfrm>
            <a:prstGeom prst="rect">
              <a:avLst/>
            </a:prstGeom>
            <a:noFill/>
          </p:spPr>
          <p:txBody>
            <a:bodyPr wrap="square" rtlCol="0">
              <a:normAutofit/>
            </a:bodyPr>
            <a:lstStyle/>
            <a:p>
              <a:pPr>
                <a:lnSpc>
                  <a:spcPct val="90000"/>
                </a:lnSpc>
                <a:spcAft>
                  <a:spcPts val="600"/>
                </a:spcAft>
              </a:pPr>
              <a:r>
                <a:rPr lang="en-US" sz="2000">
                  <a:latin typeface="Lucida Sans Typewriter" panose="020B0509030504030204" pitchFamily="49" charset="0"/>
                </a:rPr>
                <a:t>Langley Crew Booster Club</a:t>
              </a:r>
            </a:p>
          </p:txBody>
        </p:sp>
        <p:sp>
          <p:nvSpPr>
            <p:cNvPr id="32" name="TextBox 31">
              <a:extLst>
                <a:ext uri="{FF2B5EF4-FFF2-40B4-BE49-F238E27FC236}">
                  <a16:creationId xmlns:a16="http://schemas.microsoft.com/office/drawing/2014/main" id="{AA3BDD9B-8A46-4779-BCB9-11B85C8FAD4D}"/>
                </a:ext>
              </a:extLst>
            </p:cNvPr>
            <p:cNvSpPr txBox="1"/>
            <p:nvPr/>
          </p:nvSpPr>
          <p:spPr>
            <a:xfrm>
              <a:off x="659974" y="4512708"/>
              <a:ext cx="1781978" cy="923330"/>
            </a:xfrm>
            <a:prstGeom prst="rect">
              <a:avLst/>
            </a:prstGeom>
            <a:noFill/>
          </p:spPr>
          <p:txBody>
            <a:bodyPr wrap="square" rtlCol="0">
              <a:normAutofit/>
            </a:bodyPr>
            <a:lstStyle/>
            <a:p>
              <a:pPr>
                <a:lnSpc>
                  <a:spcPct val="90000"/>
                </a:lnSpc>
                <a:spcAft>
                  <a:spcPts val="600"/>
                </a:spcAft>
              </a:pPr>
              <a:r>
                <a:rPr lang="en-US" sz="2800">
                  <a:latin typeface="Lucida Sans Typewriter" panose="020B0509030504030204" pitchFamily="49" charset="0"/>
                </a:rPr>
                <a:t>DEPARTURE:</a:t>
              </a:r>
            </a:p>
            <a:p>
              <a:pPr>
                <a:lnSpc>
                  <a:spcPct val="90000"/>
                </a:lnSpc>
                <a:spcAft>
                  <a:spcPts val="600"/>
                </a:spcAft>
              </a:pPr>
              <a:r>
                <a:rPr lang="en-US" sz="2800">
                  <a:latin typeface="Lucida Sans Typewriter" panose="020B0509030504030204" pitchFamily="49" charset="0"/>
                </a:rPr>
                <a:t>2</a:t>
              </a:r>
              <a:r>
                <a:rPr lang="en-US" sz="2800" baseline="30000">
                  <a:latin typeface="Lucida Sans Typewriter" panose="020B0509030504030204" pitchFamily="49" charset="0"/>
                </a:rPr>
                <a:t>nd</a:t>
              </a:r>
              <a:r>
                <a:rPr lang="en-US" sz="2800">
                  <a:latin typeface="Lucida Sans Typewriter" panose="020B0509030504030204" pitchFamily="49" charset="0"/>
                </a:rPr>
                <a:t> Thursday each month</a:t>
              </a:r>
            </a:p>
          </p:txBody>
        </p:sp>
      </p:grpSp>
    </p:spTree>
    <p:extLst>
      <p:ext uri="{BB962C8B-B14F-4D97-AF65-F5344CB8AC3E}">
        <p14:creationId xmlns:p14="http://schemas.microsoft.com/office/powerpoint/2010/main" val="245211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3308684" y="643099"/>
            <a:ext cx="6500623" cy="1544937"/>
          </a:xfrm>
          <a:prstGeom prst="rect">
            <a:avLst/>
          </a:prstGeom>
        </p:spPr>
        <p:txBody>
          <a:bodyPr vert="horz" lIns="91440" tIns="45720" rIns="91440" bIns="45720" rtlCol="0" anchor="ctr">
            <a:no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does this mean for you?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the information from the PDF is on the website, this just puts it all together in one easily navigated and downloadable document. You can look up pretty much anything you want to know regarding transportation, volunteering, regattas, schedules, and events.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pic>
        <p:nvPicPr>
          <p:cNvPr id="2" name="Picture 1">
            <a:extLst>
              <a:ext uri="{FF2B5EF4-FFF2-40B4-BE49-F238E27FC236}">
                <a16:creationId xmlns:a16="http://schemas.microsoft.com/office/drawing/2014/main" id="{F022CB1D-8082-45DB-8C62-CD45E78C2CDF}"/>
              </a:ext>
            </a:extLst>
          </p:cNvPr>
          <p:cNvPicPr>
            <a:picLocks noChangeAspect="1"/>
          </p:cNvPicPr>
          <p:nvPr/>
        </p:nvPicPr>
        <p:blipFill rotWithShape="1">
          <a:blip r:embed="rId4"/>
          <a:srcRect l="8789" t="6515" r="10161" b="120"/>
          <a:stretch/>
        </p:blipFill>
        <p:spPr>
          <a:xfrm>
            <a:off x="3683" y="1045536"/>
            <a:ext cx="3272918" cy="3986563"/>
          </a:xfrm>
          <a:prstGeom prst="rect">
            <a:avLst/>
          </a:prstGeom>
        </p:spPr>
      </p:pic>
      <p:sp>
        <p:nvSpPr>
          <p:cNvPr id="3" name="TextBox 2">
            <a:extLst>
              <a:ext uri="{FF2B5EF4-FFF2-40B4-BE49-F238E27FC236}">
                <a16:creationId xmlns:a16="http://schemas.microsoft.com/office/drawing/2014/main" id="{4D3E35AA-2BBE-4A97-8AD5-ED21FA5B32EA}"/>
              </a:ext>
            </a:extLst>
          </p:cNvPr>
          <p:cNvSpPr txBox="1"/>
          <p:nvPr/>
        </p:nvSpPr>
        <p:spPr>
          <a:xfrm>
            <a:off x="3308684" y="2188036"/>
            <a:ext cx="5606716" cy="3139321"/>
          </a:xfrm>
          <a:prstGeom prst="rect">
            <a:avLst/>
          </a:prstGeom>
          <a:noFill/>
        </p:spPr>
        <p:txBody>
          <a:bodyPr wrap="square" rtlCol="0">
            <a:sp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does this mean for your kid?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They do not have to be your main source of information on how crew works.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do you need to do?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Check it out and use it as a reference guide.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does your kid need to do?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Breathe a sigh of relief and be secretly pleased you’re involved.</a:t>
            </a:r>
          </a:p>
          <a:p>
            <a:endParaRPr lang="en-US" dirty="0"/>
          </a:p>
        </p:txBody>
      </p:sp>
    </p:spTree>
    <p:extLst>
      <p:ext uri="{BB962C8B-B14F-4D97-AF65-F5344CB8AC3E}">
        <p14:creationId xmlns:p14="http://schemas.microsoft.com/office/powerpoint/2010/main" val="2487185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139484"/>
            <a:ext cx="8601560" cy="6718515"/>
          </a:xfrm>
          <a:prstGeom prst="rect">
            <a:avLst/>
          </a:prstGeom>
        </p:spPr>
        <p:txBody>
          <a:bodyPr vert="horz" lIns="91440" tIns="45720" rIns="91440" bIns="45720" rtlCol="0" anchor="ctr">
            <a:noAutofit/>
          </a:bodyPr>
          <a:lstStyle/>
          <a:p>
            <a:pPr marL="0" marR="0" algn="ctr">
              <a:spcBef>
                <a:spcPts val="0"/>
              </a:spcBef>
              <a:spcAft>
                <a:spcPts val="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Questions??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Tree>
    <p:extLst>
      <p:ext uri="{BB962C8B-B14F-4D97-AF65-F5344CB8AC3E}">
        <p14:creationId xmlns:p14="http://schemas.microsoft.com/office/powerpoint/2010/main" val="3304319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144318" y="673768"/>
            <a:ext cx="8630713" cy="5847348"/>
          </a:xfrm>
          <a:prstGeom prst="rect">
            <a:avLst/>
          </a:prstGeom>
        </p:spPr>
        <p:txBody>
          <a:bodyPr vert="horz" lIns="91440" tIns="45720" rIns="91440" bIns="45720" rtlCol="0" anchor="ctr">
            <a:noAutofit/>
          </a:bodyPr>
          <a:lstStyle/>
          <a:p>
            <a:pPr marL="0" marR="0">
              <a:spcBef>
                <a:spcPts val="0"/>
              </a:spcBef>
              <a:spcAft>
                <a:spcPts val="0"/>
              </a:spcAft>
            </a:pPr>
            <a:r>
              <a:rPr lang="en-US" sz="1800" b="1" dirty="0">
                <a:solidFill>
                  <a:srgbClr val="000000"/>
                </a:solidFill>
                <a:effectLst/>
                <a:ea typeface="Times New Roman" panose="02020603050405020304" pitchFamily="18" charset="0"/>
                <a:cs typeface="Times New Roman" panose="02020603050405020304" pitchFamily="18" charset="0"/>
              </a:rPr>
              <a:t>Q:  Is winter training considered a sport by the school?</a:t>
            </a:r>
            <a:endParaRPr lang="en-US" sz="18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ea typeface="Times New Roman" panose="02020603050405020304" pitchFamily="18" charset="0"/>
                <a:cs typeface="Times New Roman" panose="02020603050405020304" pitchFamily="18" charset="0"/>
              </a:rPr>
              <a:t>A:  Yes and no - we are considered a spring sport, and winter conditioning is considered a pre-season activity.</a:t>
            </a:r>
          </a:p>
          <a:p>
            <a:pPr marL="0" marR="0">
              <a:spcBef>
                <a:spcPts val="0"/>
              </a:spcBef>
              <a:spcAft>
                <a:spcPts val="0"/>
              </a:spcAft>
            </a:pPr>
            <a:endParaRPr lang="en-US" sz="1800" dirty="0">
              <a:effectLst/>
              <a:ea typeface="Calibri" panose="020F0502020204030204" pitchFamily="34" charset="0"/>
              <a:cs typeface="Times New Roman" panose="02020603050405020304" pitchFamily="18" charset="0"/>
            </a:endParaRPr>
          </a:p>
          <a:p>
            <a:pPr marL="0" marR="0">
              <a:lnSpc>
                <a:spcPts val="1500"/>
              </a:lnSpc>
              <a:spcBef>
                <a:spcPts val="0"/>
              </a:spcBef>
              <a:spcAft>
                <a:spcPts val="0"/>
              </a:spcAft>
            </a:pPr>
            <a:r>
              <a:rPr lang="en-US" sz="1800" dirty="0">
                <a:effectLst/>
                <a:ea typeface="Times New Roman" panose="02020603050405020304" pitchFamily="18" charset="0"/>
                <a:cs typeface="Times New Roman" panose="02020603050405020304" pitchFamily="18" charset="0"/>
              </a:rPr>
              <a:t> </a:t>
            </a:r>
            <a:endParaRPr lang="en-US" sz="1800" dirty="0">
              <a:effectLst/>
              <a:ea typeface="Calibri" panose="020F0502020204030204" pitchFamily="34" charset="0"/>
              <a:cs typeface="Times New Roman" panose="02020603050405020304" pitchFamily="18" charset="0"/>
            </a:endParaRPr>
          </a:p>
          <a:p>
            <a:pPr marL="0" marR="0">
              <a:lnSpc>
                <a:spcPts val="1500"/>
              </a:lnSpc>
              <a:spcBef>
                <a:spcPts val="0"/>
              </a:spcBef>
              <a:spcAft>
                <a:spcPts val="0"/>
              </a:spcAft>
            </a:pPr>
            <a:r>
              <a:rPr lang="en-US" sz="1800" b="1" dirty="0">
                <a:solidFill>
                  <a:srgbClr val="000000"/>
                </a:solidFill>
                <a:effectLst/>
                <a:ea typeface="Times New Roman" panose="02020603050405020304" pitchFamily="18" charset="0"/>
                <a:cs typeface="Times New Roman" panose="02020603050405020304" pitchFamily="18" charset="0"/>
              </a:rPr>
              <a:t>Q:  Does the physical form need to be filled out before winter training starts?</a:t>
            </a:r>
            <a:endParaRPr lang="en-US" sz="18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ea typeface="Times New Roman" panose="02020603050405020304" pitchFamily="18" charset="0"/>
                <a:cs typeface="Times New Roman" panose="02020603050405020304" pitchFamily="18" charset="0"/>
              </a:rPr>
              <a:t>A:   Yes, it does. We are not allowed to practice without it</a:t>
            </a:r>
          </a:p>
          <a:p>
            <a:pPr marL="0" marR="0">
              <a:spcBef>
                <a:spcPts val="0"/>
              </a:spcBef>
              <a:spcAft>
                <a:spcPts val="0"/>
              </a:spcAft>
            </a:pPr>
            <a:endParaRPr lang="en-US" sz="1800" dirty="0">
              <a:effectLst/>
              <a:ea typeface="Calibri" panose="020F0502020204030204" pitchFamily="34" charset="0"/>
              <a:cs typeface="Times New Roman" panose="02020603050405020304" pitchFamily="18" charset="0"/>
            </a:endParaRPr>
          </a:p>
          <a:p>
            <a:pPr marL="0" marR="0">
              <a:lnSpc>
                <a:spcPts val="1500"/>
              </a:lnSpc>
              <a:spcBef>
                <a:spcPts val="0"/>
              </a:spcBef>
              <a:spcAft>
                <a:spcPts val="0"/>
              </a:spcAft>
            </a:pPr>
            <a:r>
              <a:rPr lang="en-US" sz="1800" dirty="0">
                <a:effectLst/>
                <a:ea typeface="Times New Roman" panose="02020603050405020304" pitchFamily="18" charset="0"/>
                <a:cs typeface="Times New Roman" panose="02020603050405020304" pitchFamily="18" charset="0"/>
              </a:rPr>
              <a:t> </a:t>
            </a:r>
            <a:endParaRPr lang="en-US" sz="1800" dirty="0">
              <a:effectLst/>
              <a:ea typeface="Calibri" panose="020F0502020204030204" pitchFamily="34" charset="0"/>
              <a:cs typeface="Times New Roman" panose="02020603050405020304" pitchFamily="18" charset="0"/>
            </a:endParaRPr>
          </a:p>
          <a:p>
            <a:pPr marL="0" marR="0">
              <a:lnSpc>
                <a:spcPts val="1500"/>
              </a:lnSpc>
              <a:spcBef>
                <a:spcPts val="0"/>
              </a:spcBef>
              <a:spcAft>
                <a:spcPts val="0"/>
              </a:spcAft>
            </a:pPr>
            <a:r>
              <a:rPr lang="en-US" sz="1800" b="1" dirty="0">
                <a:solidFill>
                  <a:srgbClr val="000000"/>
                </a:solidFill>
                <a:effectLst/>
                <a:ea typeface="Times New Roman" panose="02020603050405020304" pitchFamily="18" charset="0"/>
                <a:cs typeface="Times New Roman" panose="02020603050405020304" pitchFamily="18" charset="0"/>
              </a:rPr>
              <a:t>Q:  Are students required to attend all training sessions? My son has obligations two afternoons a week already.</a:t>
            </a:r>
            <a:endParaRPr lang="en-US" sz="18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ea typeface="Times New Roman" panose="02020603050405020304" pitchFamily="18" charset="0"/>
                <a:cs typeface="Times New Roman" panose="02020603050405020304" pitchFamily="18" charset="0"/>
              </a:rPr>
              <a:t>A: For winter conditioning, no, they do not have to attend all sessions. The point of winter conditioning is two-fold – to get the rowing motion down and to increase their physical fitness. This allows us to focus our water training on technique and synchronicity. If your child is doing a winter sport, they are already getting physical conditioning, and we have several team members involved in non-athletic activities, such as orchestra or drama, during the season. Of course, the more they can attend the winter conditioning practices, the better, as the coaches will use the time to identify and correct any issues with the rowing motion so that it becomes something natural for them. </a:t>
            </a:r>
          </a:p>
          <a:p>
            <a:pPr marL="0" marR="0">
              <a:spcBef>
                <a:spcPts val="0"/>
              </a:spcBef>
              <a:spcAft>
                <a:spcPts val="0"/>
              </a:spcAft>
            </a:pPr>
            <a:endParaRPr lang="en-US" dirty="0">
              <a:solidFill>
                <a:srgbClr val="000000"/>
              </a:solidFill>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solidFill>
                  <a:srgbClr val="000000"/>
                </a:solidFill>
                <a:effectLst/>
                <a:ea typeface="Times New Roman" panose="02020603050405020304" pitchFamily="18" charset="0"/>
                <a:cs typeface="Times New Roman" panose="02020603050405020304" pitchFamily="18" charset="0"/>
              </a:rPr>
              <a:t>Once we get on the water, there is less latitude for other extra-curriculars getting in the way, as they really should be focused on crew.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Tree>
    <p:extLst>
      <p:ext uri="{BB962C8B-B14F-4D97-AF65-F5344CB8AC3E}">
        <p14:creationId xmlns:p14="http://schemas.microsoft.com/office/powerpoint/2010/main" val="3725356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96254"/>
            <a:ext cx="8624398" cy="6761746"/>
          </a:xfrm>
          <a:prstGeom prst="rect">
            <a:avLst/>
          </a:prstGeom>
        </p:spPr>
        <p:txBody>
          <a:bodyPr vert="horz" lIns="91440" tIns="45720" rIns="91440" bIns="45720" rtlCol="0" anchor="ctr">
            <a:noAutofit/>
          </a:bodyPr>
          <a:lstStyle/>
          <a:p>
            <a:pPr marL="0" marR="0">
              <a:lnSpc>
                <a:spcPts val="1500"/>
              </a:lnSpc>
              <a:spcBef>
                <a:spcPts val="0"/>
              </a:spcBef>
              <a:spcAft>
                <a:spcPts val="0"/>
              </a:spcAft>
            </a:pPr>
            <a:r>
              <a:rPr lang="en-US" sz="1800" b="1" dirty="0">
                <a:solidFill>
                  <a:srgbClr val="000000"/>
                </a:solidFill>
                <a:effectLst/>
                <a:ea typeface="Times New Roman" panose="02020603050405020304" pitchFamily="18" charset="0"/>
                <a:cs typeface="Times New Roman" panose="02020603050405020304" pitchFamily="18" charset="0"/>
              </a:rPr>
              <a:t>Q:  When do they practice for winter conditioning? </a:t>
            </a:r>
            <a:endParaRPr lang="en-US" sz="18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ea typeface="Times New Roman" panose="02020603050405020304" pitchFamily="18" charset="0"/>
                <a:cs typeface="Times New Roman" panose="02020603050405020304" pitchFamily="18" charset="0"/>
              </a:rPr>
              <a:t>A:  Winter Conditioning starts on November 18. They practice after school Monday through Friday and Saturday mornings, either in the bus loop if the weather is nice, or in the Science Hallway if not. The practice times haven’t been formalized yet, as the coaches are still working out their schedules, but as of today</a:t>
            </a:r>
            <a:r>
              <a:rPr lang="en-US" sz="1800" b="1" dirty="0">
                <a:solidFill>
                  <a:srgbClr val="000000"/>
                </a:solidFill>
                <a:effectLst/>
                <a:ea typeface="Times New Roman" panose="02020603050405020304" pitchFamily="18" charset="0"/>
                <a:cs typeface="Times New Roman" panose="02020603050405020304" pitchFamily="18" charset="0"/>
              </a:rPr>
              <a:t>, the TENTATIVE schedule is for the girls to practice from 4 to 6 pm Monday through Friday and the boys to practice from 5 to 7pm Monday through Friday. Both groups will also likely practice from 9 to 11 Saturday morning,</a:t>
            </a:r>
            <a:r>
              <a:rPr lang="en-US" sz="1800" dirty="0">
                <a:solidFill>
                  <a:srgbClr val="000000"/>
                </a:solidFill>
                <a:effectLst/>
                <a:ea typeface="Times New Roman" panose="02020603050405020304" pitchFamily="18" charset="0"/>
                <a:cs typeface="Times New Roman" panose="02020603050405020304" pitchFamily="18" charset="0"/>
              </a:rPr>
              <a:t> but that has not yet been determined and may be staggered as well. </a:t>
            </a:r>
            <a:endParaRPr lang="en-US" sz="18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ea typeface="Times New Roman" panose="02020603050405020304" pitchFamily="18" charset="0"/>
                <a:cs typeface="Times New Roman" panose="02020603050405020304" pitchFamily="18" charset="0"/>
              </a:rPr>
              <a:t> </a:t>
            </a:r>
            <a:endParaRPr lang="en-US" sz="18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ea typeface="Times New Roman" panose="02020603050405020304" pitchFamily="18" charset="0"/>
                <a:cs typeface="Times New Roman" panose="02020603050405020304" pitchFamily="18" charset="0"/>
              </a:rPr>
              <a:t>Once the logistics have been set, we will advertise it in the newsletter and post it on the website, both in the Calendar and on the Training Logistics page, which can be accessed using the dropdown menus under both the Athletes tab and the Parents tab.</a:t>
            </a:r>
            <a:endParaRPr lang="en-US" sz="18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ea typeface="Times New Roman" panose="02020603050405020304" pitchFamily="18" charset="0"/>
                <a:cs typeface="Times New Roman" panose="02020603050405020304" pitchFamily="18" charset="0"/>
              </a:rPr>
              <a:t> </a:t>
            </a:r>
            <a:endParaRPr lang="en-US" sz="18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ea typeface="Calibri" panose="020F0502020204030204" pitchFamily="34" charset="0"/>
                <a:cs typeface="Times New Roman" panose="02020603050405020304" pitchFamily="18" charset="0"/>
              </a:rPr>
              <a:t>Q:  I tried to register for winter conditioning on the Langley Athletics Registration site and it says that crew is only a spring sport.</a:t>
            </a:r>
            <a:endParaRPr lang="en-US" sz="18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ea typeface="Calibri" panose="020F0502020204030204" pitchFamily="34" charset="0"/>
                <a:cs typeface="Times New Roman" panose="02020603050405020304" pitchFamily="18" charset="0"/>
              </a:rPr>
              <a:t>A:  It’s a little complicated, mostly because crew is a sport that is officially considered a club. Crew is actually a spring sport, but we – along with all the other schools we compete against – do pre-season training (winter conditioning). </a:t>
            </a:r>
          </a:p>
          <a:p>
            <a:pPr marL="342900" marR="0" lvl="0" indent="-342900">
              <a:spcBef>
                <a:spcPts val="0"/>
              </a:spcBef>
              <a:spcAft>
                <a:spcPts val="0"/>
              </a:spcAft>
              <a:buFont typeface="Symbol" panose="05050102010706020507" pitchFamily="18" charset="2"/>
              <a:buChar char=""/>
            </a:pPr>
            <a:r>
              <a:rPr lang="en-US" sz="1800" dirty="0">
                <a:effectLst/>
                <a:ea typeface="Calibri" panose="020F0502020204030204" pitchFamily="34" charset="0"/>
                <a:cs typeface="Times New Roman" panose="02020603050405020304" pitchFamily="18" charset="0"/>
              </a:rPr>
              <a:t>You won’t be able to register for winter conditioning on the Langley site, just for the crew season. Registering here allows your child to participate but doesn’t actually get them on the roster.  </a:t>
            </a:r>
          </a:p>
          <a:p>
            <a:pPr marL="342900" marR="0" lvl="0" indent="-342900">
              <a:spcBef>
                <a:spcPts val="0"/>
              </a:spcBef>
              <a:spcAft>
                <a:spcPts val="0"/>
              </a:spcAft>
              <a:buFont typeface="Symbol" panose="05050102010706020507" pitchFamily="18" charset="2"/>
              <a:buChar char=""/>
            </a:pPr>
            <a:r>
              <a:rPr lang="en-US" sz="1800" dirty="0">
                <a:effectLst/>
                <a:ea typeface="Calibri" panose="020F0502020204030204" pitchFamily="34" charset="0"/>
                <a:cs typeface="Times New Roman" panose="02020603050405020304" pitchFamily="18" charset="0"/>
              </a:rPr>
              <a:t>There is a second website to register for crew, on the </a:t>
            </a:r>
            <a:r>
              <a:rPr lang="en-US" sz="1800" u="sng" dirty="0">
                <a:solidFill>
                  <a:srgbClr val="0563C1"/>
                </a:solidFill>
                <a:effectLst/>
                <a:ea typeface="Calibri" panose="020F0502020204030204" pitchFamily="34" charset="0"/>
                <a:cs typeface="Times New Roman" panose="02020603050405020304" pitchFamily="18" charset="0"/>
                <a:hlinkClick r:id="rId3"/>
              </a:rPr>
              <a:t>www.langleycrew.com</a:t>
            </a:r>
            <a:r>
              <a:rPr lang="en-US" sz="1800" dirty="0">
                <a:effectLst/>
                <a:ea typeface="Calibri" panose="020F0502020204030204" pitchFamily="34" charset="0"/>
                <a:cs typeface="Times New Roman" panose="02020603050405020304" pitchFamily="18" charset="0"/>
              </a:rPr>
              <a:t> website. This is what will get your child on the team roster, which will have to be completed before they can attend winter conditioning. That registration will open on October 25</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Tree>
    <p:extLst>
      <p:ext uri="{BB962C8B-B14F-4D97-AF65-F5344CB8AC3E}">
        <p14:creationId xmlns:p14="http://schemas.microsoft.com/office/powerpoint/2010/main" val="3737906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139484"/>
            <a:ext cx="8636430" cy="6718516"/>
          </a:xfrm>
          <a:prstGeom prst="rect">
            <a:avLst/>
          </a:prstGeom>
        </p:spPr>
        <p:txBody>
          <a:bodyPr vert="horz" lIns="91440" tIns="45720" rIns="91440" bIns="45720" rtlCol="0" anchor="ctr">
            <a:no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Q:  My child is already a member of US Rowing. Do we have to re-register him there?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When you renew their annual registration, use our code so we will receive notification of the membership, which is required for us to allow the student to participate.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Q:  On the VHSL physical, does the doctor’s signature have to be after May 1, 2021? What if we had a physical done in March or April? Insurance only covers one physical per year.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Yes, the signature has to be after May 1, 2021. There are a few different ways of handling that: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Most of the doctors in the area are very familiar with the forms and may be willing to work with you to fill out the form for a lesser charge or during a “I don’t feel well” visit</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of the urgent care clinics or “Minute Clinics” may provide the physicals for a lesser charge than your pediatrician or family physician.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It won’t help for this season, but generally, Langley Athletics hosts a fundraiser in June during which doctors are on site to perform the physicals for a low charge, which has generally been around $50 in the past</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Q:  How much is registration? The website says around $1,600, but someone at the Open House said it was $2,600.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It’s nowhere near $2,600. The registration fee has generally been around $1,600. For the 2019-2020 season, it was $1,650. This season, bus fees were raised for the first time in a few years, so we have set the fee at $1,750 to accommodate the additional transportation fee. </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Tree>
    <p:extLst>
      <p:ext uri="{BB962C8B-B14F-4D97-AF65-F5344CB8AC3E}">
        <p14:creationId xmlns:p14="http://schemas.microsoft.com/office/powerpoint/2010/main" val="2106241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139485"/>
            <a:ext cx="8601560" cy="6509288"/>
          </a:xfrm>
          <a:prstGeom prst="rect">
            <a:avLst/>
          </a:prstGeom>
        </p:spPr>
        <p:txBody>
          <a:bodyPr vert="horz" lIns="91440" tIns="45720" rIns="91440" bIns="45720" rtlCol="0" anchor="ctr">
            <a:noAutofit/>
          </a:bodyPr>
          <a:lstStyle/>
          <a:p>
            <a:pPr>
              <a:lnSpc>
                <a:spcPct val="90000"/>
              </a:lnSpc>
              <a:spcAft>
                <a:spcPts val="600"/>
              </a:spcAft>
            </a:pPr>
            <a:endParaRPr lang="en-US" sz="14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7" name="TextBox 6">
            <a:extLst>
              <a:ext uri="{FF2B5EF4-FFF2-40B4-BE49-F238E27FC236}">
                <a16:creationId xmlns:a16="http://schemas.microsoft.com/office/drawing/2014/main" id="{0AEA6ED6-0F53-49BD-A54B-F6750692BA89}"/>
              </a:ext>
            </a:extLst>
          </p:cNvPr>
          <p:cNvSpPr txBox="1"/>
          <p:nvPr/>
        </p:nvSpPr>
        <p:spPr>
          <a:xfrm>
            <a:off x="358140" y="209227"/>
            <a:ext cx="8896302" cy="6423490"/>
          </a:xfrm>
          <a:prstGeom prst="rect">
            <a:avLst/>
          </a:prstGeom>
          <a:noFill/>
        </p:spPr>
        <p:txBody>
          <a:bodyPr wrap="square">
            <a:spAutoFit/>
          </a:bodyPr>
          <a:lstStyle/>
          <a:p>
            <a:pPr marL="0" marR="0" algn="ctr">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Registration</a:t>
            </a:r>
          </a:p>
          <a:p>
            <a:pPr marL="0" marR="0">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What you need to know: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Registration for the crew team will open on October 25. This is the one and only way you get your kids on the roster.</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Registration starts a domino effect. Once we know who/how many are on the roster we can:</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Send you info for carpools</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Identify the number of boats we need to have for practices and racing</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Identify what is needed to make sure we have enough boats</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Identify additional coaching needs, if any</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Identify how many buses we need for practices</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Book the buses for practice</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Identify how many GF kids and MC kids we have, to see if we can do a separate GF bus</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Notify VASRA as to the number of people on our team so they can start planning regattas, including how may volunteers they need from each school (hint: we’ll have a lot of assignments)</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Begin getting you certified as chaperones. FCPS needs to do a basic background check on you</a:t>
            </a:r>
          </a:p>
          <a:p>
            <a:pPr marL="742950" marR="0" lvl="1" indent="-285750">
              <a:lnSpc>
                <a:spcPct val="107000"/>
              </a:lnSpc>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You will be sent a form to fill out and return</a:t>
            </a:r>
          </a:p>
          <a:p>
            <a:pPr marL="742950" marR="0" lvl="1" indent="-285750">
              <a:lnSpc>
                <a:spcPct val="107000"/>
              </a:lnSpc>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You will schedule a trip to their offices to be photographed and fingerprinted</a:t>
            </a:r>
          </a:p>
          <a:p>
            <a:pPr marL="742950" marR="0" lvl="1" indent="-285750">
              <a:lnSpc>
                <a:spcPct val="107000"/>
              </a:lnSpc>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FCPS will run a background check</a:t>
            </a:r>
          </a:p>
          <a:p>
            <a:pPr marL="742950" marR="0" lvl="1" indent="-285750">
              <a:lnSpc>
                <a:spcPct val="107000"/>
              </a:lnSpc>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Once you pass, you will be certified and given a volunteer badge</a:t>
            </a:r>
          </a:p>
          <a:p>
            <a:pPr marL="742950" marR="0" lvl="1" indent="-285750">
              <a:lnSpc>
                <a:spcPct val="107000"/>
              </a:lnSpc>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This is normally done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600" dirty="0">
                <a:effectLst/>
                <a:latin typeface="Calibri" panose="020F0502020204030204" pitchFamily="34" charset="0"/>
                <a:ea typeface="Calibri" panose="020F0502020204030204" pitchFamily="34" charset="0"/>
                <a:cs typeface="Times New Roman" panose="02020603050405020304" pitchFamily="18" charset="0"/>
              </a:rPr>
              <a:t> masse at the school and takes 2 weeks. Last year, it was done one at a time at the FCPS office in Merrifield and took from 4 to 7 weeks to get 11 of 45 parents certified.</a:t>
            </a:r>
          </a:p>
          <a:p>
            <a:pPr marL="742950" marR="0" lvl="1" indent="-285750">
              <a:lnSpc>
                <a:spcPct val="107000"/>
              </a:lnSpc>
              <a:spcBef>
                <a:spcPts val="0"/>
              </a:spcBef>
              <a:spcAft>
                <a:spcPts val="80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We are working with FCPS to not do the one at a time approach, but we have to get this started as soon as humanly possible. </a:t>
            </a:r>
          </a:p>
        </p:txBody>
      </p:sp>
    </p:spTree>
    <p:extLst>
      <p:ext uri="{BB962C8B-B14F-4D97-AF65-F5344CB8AC3E}">
        <p14:creationId xmlns:p14="http://schemas.microsoft.com/office/powerpoint/2010/main" val="1031272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35663" y="635001"/>
            <a:ext cx="9018779" cy="6108700"/>
          </a:xfrm>
          <a:prstGeom prst="rect">
            <a:avLst/>
          </a:prstGeom>
        </p:spPr>
        <p:txBody>
          <a:bodyPr vert="horz" lIns="91440" tIns="45720" rIns="91440" bIns="45720" rtlCol="0" anchor="ctr">
            <a:noAutofit/>
          </a:bodyPr>
          <a:lstStyle/>
          <a:p>
            <a:pPr>
              <a:lnSpc>
                <a:spcPct val="90000"/>
              </a:lnSpc>
              <a:spcAft>
                <a:spcPts val="600"/>
              </a:spcAft>
            </a:pPr>
            <a:endParaRPr lang="en-US" b="1" dirty="0"/>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does this mean for you?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of the anticipated size of the team, and the process for chaperoning certifications, we need you to register ASAP if you think your child will want to participate. The cutoff for a refund will remain mid-January, so there is no reason not to register as soon as possible.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does this mean for your kid?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we can’t get accurate numbers early, we may be unable to:</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Rent additional boats/find repair parts for boats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Hire additional coaches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Rent a third bus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Complete enough certifications for bus chaperones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Get enough chaperones for 171 trips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we can’t get even one of these things in time for water practice, we can’t guarantee that everyone can participate.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we don’t have enough coaches or boats for water practice, we can’t all practice at once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we don’t have enough ergs for winter conditioning, we can’t all practice at once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we can’t reliably book a third bus, we can’t all get to water practice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we can’t start chaperone certifications early, we have no idea how many chaperones we will have</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we can’t get enough chaperones each day, we don’t all practice</a:t>
            </a:r>
          </a:p>
          <a:p>
            <a:pPr>
              <a:lnSpc>
                <a:spcPct val="90000"/>
              </a:lnSpc>
              <a:spcAft>
                <a:spcPts val="600"/>
              </a:spcAft>
            </a:pPr>
            <a:endParaRPr lang="en-US" sz="1600" dirty="0"/>
          </a:p>
          <a:p>
            <a:pPr>
              <a:lnSpc>
                <a:spcPct val="90000"/>
              </a:lnSpc>
              <a:spcAft>
                <a:spcPts val="600"/>
              </a:spcAft>
            </a:pPr>
            <a:endParaRPr lang="en-US" sz="1600" dirty="0"/>
          </a:p>
          <a:p>
            <a:pPr>
              <a:lnSpc>
                <a:spcPct val="90000"/>
              </a:lnSpc>
              <a:spcAft>
                <a:spcPts val="600"/>
              </a:spcAft>
            </a:pPr>
            <a:endParaRPr lang="en-US" sz="14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Tree>
    <p:extLst>
      <p:ext uri="{BB962C8B-B14F-4D97-AF65-F5344CB8AC3E}">
        <p14:creationId xmlns:p14="http://schemas.microsoft.com/office/powerpoint/2010/main" val="1855224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144319" y="279399"/>
            <a:ext cx="8432039" cy="6703583"/>
          </a:xfrm>
          <a:prstGeom prst="rect">
            <a:avLst/>
          </a:prstGeom>
        </p:spPr>
        <p:txBody>
          <a:bodyPr vert="horz" lIns="91440" tIns="45720" rIns="91440" bIns="45720" rtlCol="0" anchor="ctr">
            <a:noAutofit/>
          </a:bodyPr>
          <a:lstStyle/>
          <a:p>
            <a:pPr>
              <a:lnSpc>
                <a:spcPct val="90000"/>
              </a:lnSpc>
              <a:spcAft>
                <a:spcPts val="600"/>
              </a:spcAft>
            </a:pPr>
            <a:endParaRPr lang="en-US" b="1" dirty="0"/>
          </a:p>
          <a:p>
            <a:pPr marL="0" marR="0">
              <a:spcBef>
                <a:spcPts val="0"/>
              </a:spcBef>
              <a:spcAft>
                <a:spcPts val="0"/>
              </a:spcAft>
            </a:pPr>
            <a:r>
              <a:rPr lang="en-US" sz="1400" dirty="0">
                <a:effectLst/>
                <a:ea typeface="Calibri" panose="020F0502020204030204" pitchFamily="34" charset="0"/>
                <a:cs typeface="Times New Roman" panose="02020603050405020304" pitchFamily="18" charset="0"/>
              </a:rPr>
              <a:t> </a:t>
            </a:r>
          </a:p>
          <a:p>
            <a:pPr>
              <a:lnSpc>
                <a:spcPct val="90000"/>
              </a:lnSpc>
              <a:spcAft>
                <a:spcPts val="600"/>
              </a:spcAft>
            </a:pPr>
            <a:endParaRPr lang="en-US" sz="1400" dirty="0"/>
          </a:p>
          <a:p>
            <a:pPr>
              <a:lnSpc>
                <a:spcPct val="90000"/>
              </a:lnSpc>
              <a:spcAft>
                <a:spcPts val="600"/>
              </a:spcAft>
            </a:pPr>
            <a:endParaRPr lang="en-US" sz="1400" dirty="0"/>
          </a:p>
          <a:p>
            <a:pPr>
              <a:lnSpc>
                <a:spcPct val="90000"/>
              </a:lnSpc>
              <a:spcAft>
                <a:spcPts val="600"/>
              </a:spcAft>
            </a:pPr>
            <a:endParaRPr lang="en-US" sz="14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7" name="TextBox 6">
            <a:extLst>
              <a:ext uri="{FF2B5EF4-FFF2-40B4-BE49-F238E27FC236}">
                <a16:creationId xmlns:a16="http://schemas.microsoft.com/office/drawing/2014/main" id="{0C93EBE3-3FDB-4CB8-8069-9C5C3ECA9D72}"/>
              </a:ext>
            </a:extLst>
          </p:cNvPr>
          <p:cNvSpPr txBox="1"/>
          <p:nvPr/>
        </p:nvSpPr>
        <p:spPr>
          <a:xfrm>
            <a:off x="527660" y="279399"/>
            <a:ext cx="8387740" cy="6508128"/>
          </a:xfrm>
          <a:prstGeom prst="rect">
            <a:avLst/>
          </a:prstGeom>
          <a:noFill/>
        </p:spPr>
        <p:txBody>
          <a:bodyPr wrap="square">
            <a:spAutoFit/>
          </a:bodyPr>
          <a:lstStyle/>
          <a:p>
            <a:pPr marL="0" marR="0">
              <a:spcBef>
                <a:spcPts val="0"/>
              </a:spcBef>
              <a:spcAft>
                <a:spcPts val="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What do you need to do?</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Register as soon as you can. During the week of October 23-30, three things happen: registration opens, we hold an Interest Meeting for new parents considering joining the team and Learn to Row ends.  There are roughly three weeks between then and the beginning of Winter Conditioning. We sincerely hope that we will get all of you registered during those three weeks, the earlier the better. If you’re not going to join, please let us know. It will help us estimate our numbers. Please. We’re begging you.  </a:t>
            </a:r>
          </a:p>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What do you need to register?</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Register online with the Langley Athletic Office</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VHSL physical form, completed after May 1, 2021</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COVID-19 vaccination card</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Register online with Langley Crew via </a:t>
            </a:r>
            <a:r>
              <a:rPr lang="en-US" dirty="0" err="1">
                <a:effectLst/>
                <a:latin typeface="Calibri" panose="020F0502020204030204" pitchFamily="34" charset="0"/>
                <a:ea typeface="Calibri" panose="020F0502020204030204" pitchFamily="34" charset="0"/>
                <a:cs typeface="Times New Roman" panose="02020603050405020304" pitchFamily="18" charset="0"/>
              </a:rPr>
              <a:t>SportsEngine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Create/renew your US Rowing membership</a:t>
            </a:r>
          </a:p>
          <a:p>
            <a:pPr marL="342900" marR="0" lvl="0" indent="-342900">
              <a:lnSpc>
                <a:spcPct val="107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Have your child complete a swim test prior to February 19, 2022, if they haven’t already done so</a:t>
            </a:r>
          </a:p>
          <a:p>
            <a:pPr marL="0" marR="0">
              <a:spcBef>
                <a:spcPts val="0"/>
              </a:spcBef>
              <a:spcAft>
                <a:spcPts val="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What does your kid need to do?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Decide on whether to row with us</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Get a physical, using the VHSL form</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Get vaccinated</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Complete a swim test by February 19, 2022 </a:t>
            </a:r>
          </a:p>
          <a:p>
            <a:pPr marL="342900" marR="0" lvl="0" indent="-342900">
              <a:lnSpc>
                <a:spcPct val="107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Make you register them</a:t>
            </a:r>
          </a:p>
        </p:txBody>
      </p:sp>
    </p:spTree>
    <p:extLst>
      <p:ext uri="{BB962C8B-B14F-4D97-AF65-F5344CB8AC3E}">
        <p14:creationId xmlns:p14="http://schemas.microsoft.com/office/powerpoint/2010/main" val="3106417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670893"/>
            <a:ext cx="8601560" cy="6187107"/>
          </a:xfrm>
          <a:prstGeom prst="rect">
            <a:avLst/>
          </a:prstGeom>
        </p:spPr>
        <p:txBody>
          <a:bodyPr vert="horz" lIns="91440" tIns="45720" rIns="91440" bIns="45720" rtlCol="0" anchor="ctr">
            <a:no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you need to know: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are holding an Interest Meeting on Tuesday, October 26, at 7 pm </a:t>
            </a:r>
            <a:r>
              <a:rPr lang="en-US" dirty="0">
                <a:latin typeface="Calibri" panose="020F0502020204030204" pitchFamily="34" charset="0"/>
                <a:ea typeface="Calibri" panose="020F0502020204030204" pitchFamily="34" charset="0"/>
                <a:cs typeface="Times New Roman" panose="02020603050405020304" pitchFamily="18" charset="0"/>
              </a:rPr>
              <a:t>at the school </a:t>
            </a:r>
            <a:r>
              <a:rPr lang="en-US" sz="1800" dirty="0">
                <a:effectLst/>
                <a:latin typeface="Calibri" panose="020F0502020204030204" pitchFamily="34" charset="0"/>
                <a:ea typeface="Calibri" panose="020F0502020204030204" pitchFamily="34" charset="0"/>
                <a:cs typeface="Times New Roman" panose="02020603050405020304" pitchFamily="18" charset="0"/>
              </a:rPr>
              <a:t>for any student and parent interested in joining the team. We’ll talk about what’s involved in registration and how to do it, the logistics of winter and spring practices, and what you and your kids need to do to get the most out of crew.</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does this mean for you?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 chance to learn what you need to know to make your decision regarding crew</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 chance to meet the Board and coaches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 chance to ask questions about any aspect of the program</a:t>
            </a:r>
          </a:p>
          <a:p>
            <a:pPr marL="0" marR="0">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does this mean for your kid?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Another chance to convince you crew is where they want to be</a:t>
            </a:r>
          </a:p>
          <a:p>
            <a:pPr marL="0" marR="0">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do you need to do?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Attend the meeting</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Ask questions</a:t>
            </a:r>
          </a:p>
          <a:p>
            <a:pPr marL="0" marR="0">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does your kid need to do?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Attend the meeting, if they want</a:t>
            </a:r>
          </a:p>
          <a:p>
            <a:pPr marL="171450" indent="-171450">
              <a:lnSpc>
                <a:spcPct val="90000"/>
              </a:lnSpc>
              <a:spcAft>
                <a:spcPts val="600"/>
              </a:spcAft>
              <a:buFont typeface="Arial" panose="020B0604020202020204" pitchFamily="34" charset="0"/>
              <a:buChar char="•"/>
            </a:pPr>
            <a:endParaRPr lang="en-US" sz="14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2" name="TextBox 1">
            <a:extLst>
              <a:ext uri="{FF2B5EF4-FFF2-40B4-BE49-F238E27FC236}">
                <a16:creationId xmlns:a16="http://schemas.microsoft.com/office/drawing/2014/main" id="{FA97B811-CAC9-4F39-9D47-C00DEF35EB3A}"/>
              </a:ext>
            </a:extLst>
          </p:cNvPr>
          <p:cNvSpPr txBox="1"/>
          <p:nvPr/>
        </p:nvSpPr>
        <p:spPr>
          <a:xfrm>
            <a:off x="2887580" y="209228"/>
            <a:ext cx="3208420" cy="461665"/>
          </a:xfrm>
          <a:prstGeom prst="rect">
            <a:avLst/>
          </a:prstGeom>
          <a:noFill/>
        </p:spPr>
        <p:txBody>
          <a:bodyPr wrap="square" rtlCol="0">
            <a:spAutoFit/>
          </a:bodyPr>
          <a:lstStyle/>
          <a:p>
            <a:pPr algn="ctr"/>
            <a:r>
              <a:rPr lang="en-US" sz="2400" b="1" dirty="0"/>
              <a:t>Crew Interest Meeting</a:t>
            </a:r>
          </a:p>
        </p:txBody>
      </p:sp>
    </p:spTree>
    <p:extLst>
      <p:ext uri="{BB962C8B-B14F-4D97-AF65-F5344CB8AC3E}">
        <p14:creationId xmlns:p14="http://schemas.microsoft.com/office/powerpoint/2010/main" val="3292072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139485"/>
            <a:ext cx="8601560" cy="6509288"/>
          </a:xfrm>
          <a:prstGeom prst="rect">
            <a:avLst/>
          </a:prstGeom>
        </p:spPr>
        <p:txBody>
          <a:bodyPr vert="horz" lIns="91440" tIns="45720" rIns="91440" bIns="45720" rtlCol="0" anchor="ctr">
            <a:noAutofit/>
          </a:bodyPr>
          <a:lstStyle/>
          <a:p>
            <a:pPr marL="171450" indent="-171450">
              <a:lnSpc>
                <a:spcPct val="90000"/>
              </a:lnSpc>
              <a:spcAft>
                <a:spcPts val="600"/>
              </a:spcAft>
              <a:buFont typeface="Arial" panose="020B0604020202020204" pitchFamily="34" charset="0"/>
              <a:buChar char="•"/>
            </a:pPr>
            <a:endParaRPr lang="en-US" sz="14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9" name="TextBox 8">
            <a:extLst>
              <a:ext uri="{FF2B5EF4-FFF2-40B4-BE49-F238E27FC236}">
                <a16:creationId xmlns:a16="http://schemas.microsoft.com/office/drawing/2014/main" id="{CAFE42BE-1FAB-4EBF-981F-DA7C719CE26D}"/>
              </a:ext>
            </a:extLst>
          </p:cNvPr>
          <p:cNvSpPr txBox="1"/>
          <p:nvPr/>
        </p:nvSpPr>
        <p:spPr>
          <a:xfrm>
            <a:off x="235808" y="484617"/>
            <a:ext cx="7576697" cy="6237926"/>
          </a:xfrm>
          <a:prstGeom prst="rect">
            <a:avLst/>
          </a:prstGeom>
          <a:noFill/>
        </p:spPr>
        <p:txBody>
          <a:bodyPr wrap="square">
            <a:sp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Communication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you need to know: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use several methods to communicate with you:</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Newsletter – the main means of communication with parents. Number one source of information for what’s going on with the team throughout the season. This is where you’ll find changes to schedules, event news, calls for volunteers, merchandise opportunities, and regatta information.</a:t>
            </a:r>
          </a:p>
          <a:p>
            <a:pPr marL="342900" marR="0" lvl="0" indent="-342900">
              <a:lnSpc>
                <a:spcPct val="107000"/>
              </a:lnSpc>
              <a:spcBef>
                <a:spcPts val="0"/>
              </a:spcBef>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Emails </a:t>
            </a:r>
          </a:p>
          <a:p>
            <a:pPr marL="800100" lvl="1" indent="-342900">
              <a:lnSpc>
                <a:spcPct val="107000"/>
              </a:lnSpc>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From us – any urgent messages, such as weather-related cancellations, will be sent out via email. The distribution list is generated from registrations.</a:t>
            </a:r>
          </a:p>
          <a:p>
            <a:pPr marL="800100" lvl="1" indent="-342900">
              <a:lnSpc>
                <a:spcPct val="107000"/>
              </a:lnSpc>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To us – reach out to us at </a:t>
            </a:r>
            <a:r>
              <a:rPr lang="en-US" dirty="0">
                <a:latin typeface="Calibri" panose="020F0502020204030204" pitchFamily="34" charset="0"/>
                <a:ea typeface="Calibri" panose="020F0502020204030204" pitchFamily="34" charset="0"/>
                <a:cs typeface="Times New Roman" panose="02020603050405020304" pitchFamily="18" charset="0"/>
                <a:hlinkClick r:id="rId4"/>
              </a:rPr>
              <a:t>langleyrowing@gmail.com</a:t>
            </a:r>
            <a:r>
              <a:rPr lang="en-US" dirty="0">
                <a:latin typeface="Calibri" panose="020F0502020204030204" pitchFamily="34" charset="0"/>
                <a:ea typeface="Calibri" panose="020F0502020204030204" pitchFamily="34" charset="0"/>
                <a:cs typeface="Times New Roman" panose="02020603050405020304" pitchFamily="18" charset="0"/>
              </a:rPr>
              <a:t>. We’ll get back to you usually within the next 24 hours. </a:t>
            </a:r>
          </a:p>
          <a:p>
            <a:pPr marL="342900" indent="-342900">
              <a:lnSpc>
                <a:spcPct val="107000"/>
              </a:lnSpc>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Langley Crew website – we post pretty much everything you need to know about Langley Crew here. The main page contains the most updated information, while the other tabs contain information that doesn’t change frequently.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Graphical user interface, application&#10;&#10;Description automatically generated">
            <a:extLst>
              <a:ext uri="{FF2B5EF4-FFF2-40B4-BE49-F238E27FC236}">
                <a16:creationId xmlns:a16="http://schemas.microsoft.com/office/drawing/2014/main" id="{1DB7671B-44FF-46EF-A7E5-4CA88422A490}"/>
              </a:ext>
            </a:extLst>
          </p:cNvPr>
          <p:cNvPicPr>
            <a:picLocks noChangeAspect="1"/>
          </p:cNvPicPr>
          <p:nvPr/>
        </p:nvPicPr>
        <p:blipFill rotWithShape="1">
          <a:blip r:embed="rId5"/>
          <a:srcRect l="63986" t="24498" r="14406" b="27079"/>
          <a:stretch/>
        </p:blipFill>
        <p:spPr bwMode="auto">
          <a:xfrm>
            <a:off x="8046377" y="1288429"/>
            <a:ext cx="1625284" cy="1070484"/>
          </a:xfrm>
          <a:prstGeom prst="rect">
            <a:avLst/>
          </a:prstGeom>
          <a:ln>
            <a:noFill/>
          </a:ln>
          <a:extLst>
            <a:ext uri="{53640926-AAD7-44D8-BBD7-CCE9431645EC}">
              <a14:shadowObscured xmlns:a14="http://schemas.microsoft.com/office/drawing/2010/main"/>
            </a:ext>
          </a:extLst>
        </p:spPr>
      </p:pic>
      <p:pic>
        <p:nvPicPr>
          <p:cNvPr id="13" name="Picture 12" descr="Graphical user interface, application&#10;&#10;Description automatically generated">
            <a:extLst>
              <a:ext uri="{FF2B5EF4-FFF2-40B4-BE49-F238E27FC236}">
                <a16:creationId xmlns:a16="http://schemas.microsoft.com/office/drawing/2014/main" id="{0A0AAE76-AC7C-4F2D-8E96-4B46B78A62C8}"/>
              </a:ext>
            </a:extLst>
          </p:cNvPr>
          <p:cNvPicPr>
            <a:picLocks noChangeAspect="1"/>
          </p:cNvPicPr>
          <p:nvPr/>
        </p:nvPicPr>
        <p:blipFill rotWithShape="1">
          <a:blip r:embed="rId6"/>
          <a:srcRect l="58711" t="6837" r="3523" b="6570"/>
          <a:stretch/>
        </p:blipFill>
        <p:spPr bwMode="auto">
          <a:xfrm>
            <a:off x="7781925" y="5131597"/>
            <a:ext cx="2266950" cy="1447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7645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139484"/>
            <a:ext cx="8601560" cy="3769669"/>
          </a:xfrm>
          <a:prstGeom prst="rect">
            <a:avLst/>
          </a:prstGeom>
        </p:spPr>
        <p:txBody>
          <a:bodyPr vert="horz" lIns="91440" tIns="45720" rIns="91440" bIns="45720" rtlCol="0" anchor="ctr">
            <a:noAutofit/>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GroupMe – a chat app we use to provide last-minute weather-related changes and regatta results.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Facebook – we use this as a forum for parent discussions, share successes, and post photos</a:t>
            </a:r>
          </a:p>
          <a:p>
            <a:pPr marL="342900" marR="0" lvl="0" indent="-342900">
              <a:lnSpc>
                <a:spcPct val="107000"/>
              </a:lnSpc>
              <a:spcBef>
                <a:spcPts val="0"/>
              </a:spcBef>
              <a:spcAft>
                <a:spcPts val="800"/>
              </a:spcAft>
              <a:buFont typeface="Symbol" panose="05050102010706020507" pitchFamily="18" charset="2"/>
              <a:buChar cha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Flikr</a:t>
            </a:r>
            <a:r>
              <a:rPr lang="en-US" sz="1800" dirty="0">
                <a:effectLst/>
                <a:latin typeface="Calibri" panose="020F0502020204030204" pitchFamily="34" charset="0"/>
                <a:ea typeface="Calibri" panose="020F0502020204030204" pitchFamily="34" charset="0"/>
                <a:cs typeface="Times New Roman" panose="02020603050405020304" pitchFamily="18" charset="0"/>
              </a:rPr>
              <a:t> – we post our crew photos here</a:t>
            </a:r>
          </a:p>
          <a:p>
            <a:pPr marL="342900" marR="0" lvl="0" indent="-342900">
              <a:lnSpc>
                <a:spcPct val="107000"/>
              </a:lnSpc>
              <a:spcBef>
                <a:spcPts val="0"/>
              </a:spcBef>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YouTube – we post our crew videos here</a:t>
            </a:r>
          </a:p>
          <a:p>
            <a:pPr marL="342900" marR="0" lvl="0" indent="-342900">
              <a:lnSpc>
                <a:spcPct val="107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does this mean for you?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have multiple ways to find out what you need to know without using your teenager. </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pic>
        <p:nvPicPr>
          <p:cNvPr id="1026" name="Picture 2">
            <a:extLst>
              <a:ext uri="{FF2B5EF4-FFF2-40B4-BE49-F238E27FC236}">
                <a16:creationId xmlns:a16="http://schemas.microsoft.com/office/drawing/2014/main" id="{DD994CFF-4EFA-41FE-8DF8-7EEA0B223B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9864" y="474714"/>
            <a:ext cx="374759" cy="3813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B811858-896D-40B5-AA9B-B7B49F17A9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1222" y="1782149"/>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A91CD2D-B597-415F-879D-9537FE8AD9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0222" y="2316996"/>
            <a:ext cx="762000" cy="3143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acebook logo icon Royalty Free Vector Image - VectorStock">
            <a:extLst>
              <a:ext uri="{FF2B5EF4-FFF2-40B4-BE49-F238E27FC236}">
                <a16:creationId xmlns:a16="http://schemas.microsoft.com/office/drawing/2014/main" id="{3408C05D-AFE3-4E37-B2A0-AFFAB8DF4EA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8947" t="17653" r="12574" b="20183"/>
          <a:stretch/>
        </p:blipFill>
        <p:spPr bwMode="auto">
          <a:xfrm>
            <a:off x="8809864" y="1048751"/>
            <a:ext cx="488612" cy="5602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3B04CB-8E3C-4A00-8BDC-AD46E45C2FED}"/>
              </a:ext>
            </a:extLst>
          </p:cNvPr>
          <p:cNvSpPr txBox="1"/>
          <p:nvPr/>
        </p:nvSpPr>
        <p:spPr>
          <a:xfrm>
            <a:off x="244099" y="3594950"/>
            <a:ext cx="5720529" cy="369332"/>
          </a:xfrm>
          <a:prstGeom prst="rect">
            <a:avLst/>
          </a:prstGeom>
          <a:noFill/>
        </p:spPr>
        <p:txBody>
          <a:bodyPr wrap="square" rtlCol="0">
            <a:spAutoFit/>
          </a:bodyPr>
          <a:lstStyle/>
          <a:p>
            <a:r>
              <a:rPr lang="en-US" dirty="0"/>
              <a:t>Sample conversation with teen regarding regatta logistics:</a:t>
            </a:r>
          </a:p>
        </p:txBody>
      </p:sp>
      <p:sp>
        <p:nvSpPr>
          <p:cNvPr id="3" name="TextBox 2">
            <a:extLst>
              <a:ext uri="{FF2B5EF4-FFF2-40B4-BE49-F238E27FC236}">
                <a16:creationId xmlns:a16="http://schemas.microsoft.com/office/drawing/2014/main" id="{91E00D32-75D2-4A8B-848B-40190867C868}"/>
              </a:ext>
            </a:extLst>
          </p:cNvPr>
          <p:cNvSpPr txBox="1"/>
          <p:nvPr/>
        </p:nvSpPr>
        <p:spPr>
          <a:xfrm>
            <a:off x="420563" y="3919176"/>
            <a:ext cx="2739732" cy="369332"/>
          </a:xfrm>
          <a:prstGeom prst="rect">
            <a:avLst/>
          </a:prstGeom>
          <a:noFill/>
        </p:spPr>
        <p:txBody>
          <a:bodyPr wrap="square" rtlCol="0">
            <a:spAutoFit/>
          </a:bodyPr>
          <a:lstStyle/>
          <a:p>
            <a:r>
              <a:rPr lang="en-US" dirty="0"/>
              <a:t>What time are you racing?</a:t>
            </a:r>
          </a:p>
        </p:txBody>
      </p:sp>
      <p:sp>
        <p:nvSpPr>
          <p:cNvPr id="6" name="TextBox 5">
            <a:extLst>
              <a:ext uri="{FF2B5EF4-FFF2-40B4-BE49-F238E27FC236}">
                <a16:creationId xmlns:a16="http://schemas.microsoft.com/office/drawing/2014/main" id="{9416612C-8F0C-4F27-A9AA-2C76BD2951B6}"/>
              </a:ext>
            </a:extLst>
          </p:cNvPr>
          <p:cNvSpPr txBox="1"/>
          <p:nvPr/>
        </p:nvSpPr>
        <p:spPr>
          <a:xfrm>
            <a:off x="4509126" y="3913966"/>
            <a:ext cx="3385439" cy="369332"/>
          </a:xfrm>
          <a:prstGeom prst="rect">
            <a:avLst/>
          </a:prstGeom>
          <a:noFill/>
        </p:spPr>
        <p:txBody>
          <a:bodyPr wrap="square" rtlCol="0">
            <a:spAutoFit/>
          </a:bodyPr>
          <a:lstStyle/>
          <a:p>
            <a:r>
              <a:rPr lang="en-US" dirty="0"/>
              <a:t>I’m not sure. I think around 11</a:t>
            </a:r>
          </a:p>
        </p:txBody>
      </p:sp>
      <p:sp>
        <p:nvSpPr>
          <p:cNvPr id="14" name="TextBox 13">
            <a:extLst>
              <a:ext uri="{FF2B5EF4-FFF2-40B4-BE49-F238E27FC236}">
                <a16:creationId xmlns:a16="http://schemas.microsoft.com/office/drawing/2014/main" id="{82432C91-C37F-40F2-92D0-2B8D0B91F6EF}"/>
              </a:ext>
            </a:extLst>
          </p:cNvPr>
          <p:cNvSpPr txBox="1"/>
          <p:nvPr/>
        </p:nvSpPr>
        <p:spPr>
          <a:xfrm>
            <a:off x="417753" y="4298513"/>
            <a:ext cx="3701716" cy="369332"/>
          </a:xfrm>
          <a:prstGeom prst="rect">
            <a:avLst/>
          </a:prstGeom>
          <a:noFill/>
        </p:spPr>
        <p:txBody>
          <a:bodyPr wrap="square">
            <a:spAutoFit/>
          </a:bodyPr>
          <a:lstStyle/>
          <a:p>
            <a:pPr marL="0" lvl="0" indent="0">
              <a:buFont typeface="Arial" panose="020B0604020202020204" pitchFamily="34" charset="0"/>
              <a:buNone/>
            </a:pPr>
            <a:r>
              <a:rPr lang="en-US" dirty="0"/>
              <a:t>What time do you have to be there?</a:t>
            </a:r>
          </a:p>
        </p:txBody>
      </p:sp>
      <p:sp>
        <p:nvSpPr>
          <p:cNvPr id="16" name="TextBox 15">
            <a:extLst>
              <a:ext uri="{FF2B5EF4-FFF2-40B4-BE49-F238E27FC236}">
                <a16:creationId xmlns:a16="http://schemas.microsoft.com/office/drawing/2014/main" id="{26EB484A-D50B-4231-82F8-80384E73E6FE}"/>
              </a:ext>
            </a:extLst>
          </p:cNvPr>
          <p:cNvSpPr txBox="1"/>
          <p:nvPr/>
        </p:nvSpPr>
        <p:spPr>
          <a:xfrm>
            <a:off x="4531603" y="4302882"/>
            <a:ext cx="3079209" cy="369332"/>
          </a:xfrm>
          <a:prstGeom prst="rect">
            <a:avLst/>
          </a:prstGeom>
          <a:noFill/>
        </p:spPr>
        <p:txBody>
          <a:bodyPr wrap="square">
            <a:spAutoFit/>
          </a:bodyPr>
          <a:lstStyle/>
          <a:p>
            <a:pPr marL="0" lvl="0" indent="0">
              <a:buFont typeface="Arial" panose="020B0604020202020204" pitchFamily="34" charset="0"/>
              <a:buNone/>
            </a:pPr>
            <a:r>
              <a:rPr lang="en-US" dirty="0"/>
              <a:t>I don’t know. Probably by 11</a:t>
            </a:r>
          </a:p>
        </p:txBody>
      </p:sp>
      <p:sp>
        <p:nvSpPr>
          <p:cNvPr id="18" name="TextBox 17">
            <a:extLst>
              <a:ext uri="{FF2B5EF4-FFF2-40B4-BE49-F238E27FC236}">
                <a16:creationId xmlns:a16="http://schemas.microsoft.com/office/drawing/2014/main" id="{E46082A9-1F00-4EE2-8E02-6D978B2CAA5F}"/>
              </a:ext>
            </a:extLst>
          </p:cNvPr>
          <p:cNvSpPr txBox="1"/>
          <p:nvPr/>
        </p:nvSpPr>
        <p:spPr>
          <a:xfrm>
            <a:off x="417753" y="5078777"/>
            <a:ext cx="2881325" cy="369332"/>
          </a:xfrm>
          <a:prstGeom prst="rect">
            <a:avLst/>
          </a:prstGeom>
          <a:noFill/>
        </p:spPr>
        <p:txBody>
          <a:bodyPr wrap="square">
            <a:spAutoFit/>
          </a:bodyPr>
          <a:lstStyle/>
          <a:p>
            <a:pPr marL="0" lvl="0" indent="0">
              <a:buFont typeface="Arial" panose="020B0604020202020204" pitchFamily="34" charset="0"/>
              <a:buNone/>
            </a:pPr>
            <a:r>
              <a:rPr lang="en-US" dirty="0"/>
              <a:t>Am I supposed to drive you?</a:t>
            </a:r>
          </a:p>
        </p:txBody>
      </p:sp>
      <p:sp>
        <p:nvSpPr>
          <p:cNvPr id="20" name="TextBox 19">
            <a:extLst>
              <a:ext uri="{FF2B5EF4-FFF2-40B4-BE49-F238E27FC236}">
                <a16:creationId xmlns:a16="http://schemas.microsoft.com/office/drawing/2014/main" id="{87CA29AE-9A60-4559-89E1-7DA61397686A}"/>
              </a:ext>
            </a:extLst>
          </p:cNvPr>
          <p:cNvSpPr txBox="1"/>
          <p:nvPr/>
        </p:nvSpPr>
        <p:spPr>
          <a:xfrm>
            <a:off x="4531603" y="5042220"/>
            <a:ext cx="1491041" cy="369332"/>
          </a:xfrm>
          <a:prstGeom prst="rect">
            <a:avLst/>
          </a:prstGeom>
          <a:noFill/>
        </p:spPr>
        <p:txBody>
          <a:bodyPr wrap="square">
            <a:spAutoFit/>
          </a:bodyPr>
          <a:lstStyle/>
          <a:p>
            <a:pPr marL="0" lvl="0" indent="0">
              <a:buFont typeface="Arial" panose="020B0604020202020204" pitchFamily="34" charset="0"/>
              <a:buNone/>
            </a:pPr>
            <a:r>
              <a:rPr lang="en-US" dirty="0"/>
              <a:t>I guess</a:t>
            </a:r>
          </a:p>
        </p:txBody>
      </p:sp>
      <p:sp>
        <p:nvSpPr>
          <p:cNvPr id="22" name="TextBox 21">
            <a:extLst>
              <a:ext uri="{FF2B5EF4-FFF2-40B4-BE49-F238E27FC236}">
                <a16:creationId xmlns:a16="http://schemas.microsoft.com/office/drawing/2014/main" id="{08708173-664B-41B7-B9C4-94E782FD587A}"/>
              </a:ext>
            </a:extLst>
          </p:cNvPr>
          <p:cNvSpPr txBox="1"/>
          <p:nvPr/>
        </p:nvSpPr>
        <p:spPr>
          <a:xfrm>
            <a:off x="417753" y="4677850"/>
            <a:ext cx="3124742" cy="369332"/>
          </a:xfrm>
          <a:prstGeom prst="rect">
            <a:avLst/>
          </a:prstGeom>
          <a:noFill/>
        </p:spPr>
        <p:txBody>
          <a:bodyPr wrap="square">
            <a:spAutoFit/>
          </a:bodyPr>
          <a:lstStyle/>
          <a:p>
            <a:pPr marL="0" lvl="0" indent="0">
              <a:buFont typeface="Arial" panose="020B0604020202020204" pitchFamily="34" charset="0"/>
              <a:buNone/>
            </a:pPr>
            <a:r>
              <a:rPr lang="en-US" dirty="0"/>
              <a:t>Well, what did your coach say? </a:t>
            </a:r>
          </a:p>
        </p:txBody>
      </p:sp>
      <p:sp>
        <p:nvSpPr>
          <p:cNvPr id="24" name="TextBox 23">
            <a:extLst>
              <a:ext uri="{FF2B5EF4-FFF2-40B4-BE49-F238E27FC236}">
                <a16:creationId xmlns:a16="http://schemas.microsoft.com/office/drawing/2014/main" id="{F8B9F245-63DF-4BE9-A44A-05C81F5FE83F}"/>
              </a:ext>
            </a:extLst>
          </p:cNvPr>
          <p:cNvSpPr txBox="1"/>
          <p:nvPr/>
        </p:nvSpPr>
        <p:spPr>
          <a:xfrm>
            <a:off x="4531603" y="4709445"/>
            <a:ext cx="1856975" cy="369332"/>
          </a:xfrm>
          <a:prstGeom prst="rect">
            <a:avLst/>
          </a:prstGeom>
          <a:noFill/>
        </p:spPr>
        <p:txBody>
          <a:bodyPr wrap="square">
            <a:spAutoFit/>
          </a:bodyPr>
          <a:lstStyle/>
          <a:p>
            <a:pPr marL="0" lvl="0" indent="0">
              <a:buFont typeface="Arial" panose="020B0604020202020204" pitchFamily="34" charset="0"/>
              <a:buNone/>
            </a:pPr>
            <a:r>
              <a:rPr lang="en-US" dirty="0"/>
              <a:t>Be there on time.</a:t>
            </a:r>
          </a:p>
        </p:txBody>
      </p:sp>
      <p:sp>
        <p:nvSpPr>
          <p:cNvPr id="26" name="TextBox 25">
            <a:extLst>
              <a:ext uri="{FF2B5EF4-FFF2-40B4-BE49-F238E27FC236}">
                <a16:creationId xmlns:a16="http://schemas.microsoft.com/office/drawing/2014/main" id="{605E34C9-8C82-4C1F-857D-B1BF2C35B342}"/>
              </a:ext>
            </a:extLst>
          </p:cNvPr>
          <p:cNvSpPr txBox="1"/>
          <p:nvPr/>
        </p:nvSpPr>
        <p:spPr>
          <a:xfrm>
            <a:off x="417753" y="5448109"/>
            <a:ext cx="3855262" cy="369332"/>
          </a:xfrm>
          <a:prstGeom prst="rect">
            <a:avLst/>
          </a:prstGeom>
          <a:noFill/>
        </p:spPr>
        <p:txBody>
          <a:bodyPr wrap="square">
            <a:spAutoFit/>
          </a:bodyPr>
          <a:lstStyle/>
          <a:p>
            <a:pPr marL="0" lvl="0" indent="0">
              <a:buFont typeface="Arial" panose="020B0604020202020204" pitchFamily="34" charset="0"/>
              <a:buNone/>
            </a:pPr>
            <a:r>
              <a:rPr lang="en-US" dirty="0"/>
              <a:t>Do I drop you off, or do I need to stay?</a:t>
            </a:r>
          </a:p>
        </p:txBody>
      </p:sp>
      <p:sp>
        <p:nvSpPr>
          <p:cNvPr id="28" name="TextBox 27">
            <a:extLst>
              <a:ext uri="{FF2B5EF4-FFF2-40B4-BE49-F238E27FC236}">
                <a16:creationId xmlns:a16="http://schemas.microsoft.com/office/drawing/2014/main" id="{0A29E865-66A0-41E5-964F-73BA2800D1D4}"/>
              </a:ext>
            </a:extLst>
          </p:cNvPr>
          <p:cNvSpPr txBox="1"/>
          <p:nvPr/>
        </p:nvSpPr>
        <p:spPr>
          <a:xfrm>
            <a:off x="4521624" y="5448109"/>
            <a:ext cx="1491041" cy="369332"/>
          </a:xfrm>
          <a:prstGeom prst="rect">
            <a:avLst/>
          </a:prstGeom>
          <a:noFill/>
        </p:spPr>
        <p:txBody>
          <a:bodyPr wrap="square">
            <a:spAutoFit/>
          </a:bodyPr>
          <a:lstStyle/>
          <a:p>
            <a:pPr marL="0" lvl="0" indent="0">
              <a:buFont typeface="Arial" panose="020B0604020202020204" pitchFamily="34" charset="0"/>
              <a:buNone/>
            </a:pPr>
            <a:r>
              <a:rPr lang="en-US" dirty="0"/>
              <a:t>I don’t know</a:t>
            </a:r>
          </a:p>
        </p:txBody>
      </p:sp>
      <p:sp>
        <p:nvSpPr>
          <p:cNvPr id="30" name="TextBox 29">
            <a:extLst>
              <a:ext uri="{FF2B5EF4-FFF2-40B4-BE49-F238E27FC236}">
                <a16:creationId xmlns:a16="http://schemas.microsoft.com/office/drawing/2014/main" id="{150CF62C-E3C7-4373-B41E-2AF6067A53E5}"/>
              </a:ext>
            </a:extLst>
          </p:cNvPr>
          <p:cNvSpPr txBox="1"/>
          <p:nvPr/>
        </p:nvSpPr>
        <p:spPr>
          <a:xfrm>
            <a:off x="417753" y="5879973"/>
            <a:ext cx="1793247" cy="369332"/>
          </a:xfrm>
          <a:prstGeom prst="rect">
            <a:avLst/>
          </a:prstGeom>
          <a:noFill/>
        </p:spPr>
        <p:txBody>
          <a:bodyPr wrap="square">
            <a:spAutoFit/>
          </a:bodyPr>
          <a:lstStyle/>
          <a:p>
            <a:pPr marL="0" lvl="0" indent="0">
              <a:buFont typeface="Arial" panose="020B0604020202020204" pitchFamily="34" charset="0"/>
              <a:buNone/>
            </a:pPr>
            <a:r>
              <a:rPr lang="en-US" dirty="0"/>
              <a:t>Where do I park?</a:t>
            </a:r>
          </a:p>
        </p:txBody>
      </p:sp>
      <p:sp>
        <p:nvSpPr>
          <p:cNvPr id="32" name="TextBox 31">
            <a:extLst>
              <a:ext uri="{FF2B5EF4-FFF2-40B4-BE49-F238E27FC236}">
                <a16:creationId xmlns:a16="http://schemas.microsoft.com/office/drawing/2014/main" id="{55E99E44-07DB-4E05-BE71-80618D983F4E}"/>
              </a:ext>
            </a:extLst>
          </p:cNvPr>
          <p:cNvSpPr txBox="1"/>
          <p:nvPr/>
        </p:nvSpPr>
        <p:spPr>
          <a:xfrm>
            <a:off x="4509125" y="5811472"/>
            <a:ext cx="3385439" cy="369332"/>
          </a:xfrm>
          <a:prstGeom prst="rect">
            <a:avLst/>
          </a:prstGeom>
          <a:noFill/>
        </p:spPr>
        <p:txBody>
          <a:bodyPr wrap="square">
            <a:spAutoFit/>
          </a:bodyPr>
          <a:lstStyle/>
          <a:p>
            <a:pPr marL="0" lvl="0" indent="0">
              <a:buFont typeface="Arial" panose="020B0604020202020204" pitchFamily="34" charset="0"/>
              <a:buNone/>
            </a:pPr>
            <a:r>
              <a:rPr lang="en-US" dirty="0"/>
              <a:t>I don’t know. (insert eye roll here)</a:t>
            </a:r>
          </a:p>
        </p:txBody>
      </p:sp>
      <p:sp>
        <p:nvSpPr>
          <p:cNvPr id="25" name="TextBox 24">
            <a:extLst>
              <a:ext uri="{FF2B5EF4-FFF2-40B4-BE49-F238E27FC236}">
                <a16:creationId xmlns:a16="http://schemas.microsoft.com/office/drawing/2014/main" id="{0BE2A274-044E-4930-8233-ABB863A53879}"/>
              </a:ext>
            </a:extLst>
          </p:cNvPr>
          <p:cNvSpPr txBox="1"/>
          <p:nvPr/>
        </p:nvSpPr>
        <p:spPr>
          <a:xfrm>
            <a:off x="417753" y="6249305"/>
            <a:ext cx="3352800" cy="369332"/>
          </a:xfrm>
          <a:prstGeom prst="rect">
            <a:avLst/>
          </a:prstGeom>
          <a:noFill/>
        </p:spPr>
        <p:txBody>
          <a:bodyPr wrap="square" rtlCol="0">
            <a:spAutoFit/>
          </a:bodyPr>
          <a:lstStyle/>
          <a:p>
            <a:r>
              <a:rPr lang="en-US" dirty="0"/>
              <a:t>Why did I have you? (heavy sigh)</a:t>
            </a:r>
          </a:p>
        </p:txBody>
      </p:sp>
      <p:sp>
        <p:nvSpPr>
          <p:cNvPr id="27" name="TextBox 26">
            <a:extLst>
              <a:ext uri="{FF2B5EF4-FFF2-40B4-BE49-F238E27FC236}">
                <a16:creationId xmlns:a16="http://schemas.microsoft.com/office/drawing/2014/main" id="{44065469-F3A9-46F8-A33A-6AAA55710107}"/>
              </a:ext>
            </a:extLst>
          </p:cNvPr>
          <p:cNvSpPr txBox="1"/>
          <p:nvPr/>
        </p:nvSpPr>
        <p:spPr>
          <a:xfrm>
            <a:off x="4484260" y="6232139"/>
            <a:ext cx="4890912" cy="369332"/>
          </a:xfrm>
          <a:prstGeom prst="rect">
            <a:avLst/>
          </a:prstGeom>
          <a:noFill/>
        </p:spPr>
        <p:txBody>
          <a:bodyPr wrap="square" rtlCol="0">
            <a:spAutoFit/>
          </a:bodyPr>
          <a:lstStyle/>
          <a:p>
            <a:r>
              <a:rPr lang="en-US" dirty="0"/>
              <a:t>I don’t know (teen rolls eyes and leaves the room</a:t>
            </a:r>
          </a:p>
        </p:txBody>
      </p:sp>
    </p:spTree>
    <p:extLst>
      <p:ext uri="{BB962C8B-B14F-4D97-AF65-F5344CB8AC3E}">
        <p14:creationId xmlns:p14="http://schemas.microsoft.com/office/powerpoint/2010/main" val="182626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6" grpId="0"/>
      <p:bldP spid="18" grpId="0"/>
      <p:bldP spid="20" grpId="0"/>
      <p:bldP spid="22" grpId="0"/>
      <p:bldP spid="24" grpId="0"/>
      <p:bldP spid="26" grpId="0"/>
      <p:bldP spid="28" grpId="0"/>
      <p:bldP spid="30" grpId="0"/>
      <p:bldP spid="32" grpId="0"/>
      <p:bldP spid="25"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139484"/>
            <a:ext cx="8601560" cy="3769669"/>
          </a:xfrm>
          <a:prstGeom prst="rect">
            <a:avLst/>
          </a:prstGeom>
        </p:spPr>
        <p:txBody>
          <a:bodyPr vert="horz" lIns="91440" tIns="45720" rIns="91440" bIns="45720" rtlCol="0" anchor="ctr">
            <a:no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does this mean for your kid?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They are not responsible for keeping you informed. We all know how good they are at that.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do you need to do?</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Subscribe to the newsletter, ask to join the Facebook group if you want, follow the Flickr and YouTube pages, and explore the website. We’ll know more about whether we’re going to use the GroupMe app as we get closer to the season, so no real need to request membership yet.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does your kid need to do?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Breathe a sigh of relief and be secretly pleased you’re involved</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Tree>
    <p:extLst>
      <p:ext uri="{BB962C8B-B14F-4D97-AF65-F5344CB8AC3E}">
        <p14:creationId xmlns:p14="http://schemas.microsoft.com/office/powerpoint/2010/main" val="924640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346758" y="60157"/>
            <a:ext cx="8601560" cy="2298756"/>
          </a:xfrm>
          <a:prstGeom prst="rect">
            <a:avLst/>
          </a:prstGeom>
        </p:spPr>
        <p:txBody>
          <a:bodyPr vert="horz" lIns="91440" tIns="45720" rIns="91440" bIns="45720" rtlCol="0" anchor="ctr">
            <a:noAutofit/>
          </a:bodyPr>
          <a:lstStyle/>
          <a:p>
            <a:pPr marL="0" marR="0" algn="ctr">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Parent’s Guide to Crew (Crew 101)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What you need to know:</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have consolidated all the information that a crew parent needs to know into one comprehensive PDF. It’s the first thing you see when you go to the Parents page on the website.</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pic>
        <p:nvPicPr>
          <p:cNvPr id="6" name="Picture 5" descr="Graphical user interface, text, application, website&#10;&#10;Description automatically generated">
            <a:extLst>
              <a:ext uri="{FF2B5EF4-FFF2-40B4-BE49-F238E27FC236}">
                <a16:creationId xmlns:a16="http://schemas.microsoft.com/office/drawing/2014/main" id="{F6DEC916-3EB8-4ED3-8376-30672A8D90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989" y="2948847"/>
            <a:ext cx="8490285" cy="2972910"/>
          </a:xfrm>
          <a:prstGeom prst="rect">
            <a:avLst/>
          </a:prstGeom>
        </p:spPr>
      </p:pic>
      <p:sp>
        <p:nvSpPr>
          <p:cNvPr id="2" name="Oval 1">
            <a:extLst>
              <a:ext uri="{FF2B5EF4-FFF2-40B4-BE49-F238E27FC236}">
                <a16:creationId xmlns:a16="http://schemas.microsoft.com/office/drawing/2014/main" id="{E25A7CE3-A91D-4B17-8F1D-EC805F0EE6F9}"/>
              </a:ext>
            </a:extLst>
          </p:cNvPr>
          <p:cNvSpPr/>
          <p:nvPr/>
        </p:nvSpPr>
        <p:spPr>
          <a:xfrm>
            <a:off x="885924" y="2764362"/>
            <a:ext cx="3068455" cy="66463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7CC4B33-3D7A-4900-9D4B-2B2523F1B64F}"/>
              </a:ext>
            </a:extLst>
          </p:cNvPr>
          <p:cNvSpPr/>
          <p:nvPr/>
        </p:nvSpPr>
        <p:spPr>
          <a:xfrm>
            <a:off x="1563702" y="5085349"/>
            <a:ext cx="2390677" cy="36896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E173C75-405D-4E4D-94F1-9F7F142B3987}"/>
              </a:ext>
            </a:extLst>
          </p:cNvPr>
          <p:cNvSpPr/>
          <p:nvPr/>
        </p:nvSpPr>
        <p:spPr>
          <a:xfrm>
            <a:off x="4828674" y="4219074"/>
            <a:ext cx="673768" cy="28001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3489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14372</TotalTime>
  <Words>3866</Words>
  <Application>Microsoft Office PowerPoint</Application>
  <PresentationFormat>Widescreen</PresentationFormat>
  <Paragraphs>253</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Courier New</vt:lpstr>
      <vt:lpstr>Lucida Sans Typewriter</vt:lpstr>
      <vt:lpstr>Roboto</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Davenport</dc:creator>
  <cp:lastModifiedBy>Suzanne Davenport</cp:lastModifiedBy>
  <cp:revision>28</cp:revision>
  <cp:lastPrinted>2021-10-14T13:03:57Z</cp:lastPrinted>
  <dcterms:created xsi:type="dcterms:W3CDTF">2021-08-25T17:30:07Z</dcterms:created>
  <dcterms:modified xsi:type="dcterms:W3CDTF">2021-10-15T21:40:03Z</dcterms:modified>
</cp:coreProperties>
</file>