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57" r:id="rId4"/>
    <p:sldId id="258"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2/25/2024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F28DD-8093-4179-2DB2-59C7174B3ACF}"/>
              </a:ext>
            </a:extLst>
          </p:cNvPr>
          <p:cNvSpPr>
            <a:spLocks noGrp="1"/>
          </p:cNvSpPr>
          <p:nvPr>
            <p:ph type="ctrTitle"/>
          </p:nvPr>
        </p:nvSpPr>
        <p:spPr/>
        <p:txBody>
          <a:bodyPr>
            <a:normAutofit/>
          </a:bodyPr>
          <a:lstStyle/>
          <a:p>
            <a:r>
              <a:rPr lang="en-US" dirty="0"/>
              <a:t>WAHC Special </a:t>
            </a:r>
            <a:r>
              <a:rPr lang="en-US" dirty="0" err="1"/>
              <a:t>MeetING</a:t>
            </a:r>
            <a:br>
              <a:rPr lang="en-US" dirty="0"/>
            </a:br>
            <a:r>
              <a:rPr lang="en-US" sz="4000" dirty="0"/>
              <a:t>Feb 28, 2024</a:t>
            </a:r>
          </a:p>
        </p:txBody>
      </p:sp>
      <p:sp>
        <p:nvSpPr>
          <p:cNvPr id="3" name="Subtitle 2">
            <a:extLst>
              <a:ext uri="{FF2B5EF4-FFF2-40B4-BE49-F238E27FC236}">
                <a16:creationId xmlns:a16="http://schemas.microsoft.com/office/drawing/2014/main" id="{AD9BFBD7-6432-3EFC-E843-FAB3A821331C}"/>
              </a:ext>
            </a:extLst>
          </p:cNvPr>
          <p:cNvSpPr>
            <a:spLocks noGrp="1"/>
          </p:cNvSpPr>
          <p:nvPr>
            <p:ph type="subTitle" idx="1"/>
          </p:nvPr>
        </p:nvSpPr>
        <p:spPr/>
        <p:txBody>
          <a:bodyPr>
            <a:normAutofit/>
          </a:bodyPr>
          <a:lstStyle/>
          <a:p>
            <a:r>
              <a:rPr lang="en-US" sz="2000" dirty="0"/>
              <a:t>To Consider &amp; Approve Proposed Bylaw Changes</a:t>
            </a:r>
          </a:p>
        </p:txBody>
      </p:sp>
    </p:spTree>
    <p:extLst>
      <p:ext uri="{BB962C8B-B14F-4D97-AF65-F5344CB8AC3E}">
        <p14:creationId xmlns:p14="http://schemas.microsoft.com/office/powerpoint/2010/main" val="849082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96FE5-A2E7-823C-7F7C-11AEE4526C59}"/>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D3DBEE2F-A381-A36E-A65D-40FFB9CE7C7E}"/>
              </a:ext>
            </a:extLst>
          </p:cNvPr>
          <p:cNvSpPr>
            <a:spLocks noGrp="1"/>
          </p:cNvSpPr>
          <p:nvPr>
            <p:ph idx="1"/>
          </p:nvPr>
        </p:nvSpPr>
        <p:spPr>
          <a:xfrm>
            <a:off x="684212" y="410817"/>
            <a:ext cx="8534400" cy="4227443"/>
          </a:xfrm>
        </p:spPr>
        <p:txBody>
          <a:bodyPr>
            <a:normAutofit fontScale="25000" lnSpcReduction="20000"/>
          </a:bodyPr>
          <a:lstStyle/>
          <a:p>
            <a:endParaRPr lang="en-US" dirty="0"/>
          </a:p>
          <a:p>
            <a:endParaRPr lang="en-US" dirty="0"/>
          </a:p>
          <a:p>
            <a:endParaRPr lang="en-US" sz="4900" dirty="0"/>
          </a:p>
          <a:p>
            <a:endParaRPr lang="en-US" sz="6400" dirty="0"/>
          </a:p>
          <a:p>
            <a:r>
              <a:rPr lang="en-US" sz="6400" dirty="0"/>
              <a:t>7:00 PM Member Check-In (Sec 2.08)Members List For Meeting</a:t>
            </a:r>
            <a:br>
              <a:rPr lang="en-US" sz="6400" dirty="0"/>
            </a:br>
            <a:endParaRPr lang="en-US" sz="6400" dirty="0"/>
          </a:p>
          <a:p>
            <a:r>
              <a:rPr lang="en-US" sz="6400" dirty="0"/>
              <a:t>7:10 PM Meeting Called to Order</a:t>
            </a:r>
            <a:br>
              <a:rPr lang="en-US" sz="6400" dirty="0"/>
            </a:br>
            <a:r>
              <a:rPr lang="en-US" sz="5400" dirty="0"/>
              <a:t> 			</a:t>
            </a:r>
            <a:r>
              <a:rPr lang="en-US" sz="4000" b="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Section</a:t>
            </a:r>
            <a:r>
              <a:rPr lang="en-US" sz="4000" b="1" spc="-2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a:t>
            </a:r>
            <a:r>
              <a:rPr lang="en-US" sz="4000" b="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2.09	</a:t>
            </a:r>
            <a:r>
              <a:rPr lang="en-US" sz="4000" b="1" u="heavy" dirty="0">
                <a:solidFill>
                  <a:schemeClr val="bg2"/>
                </a:solidFill>
                <a:effectLst/>
                <a:uFill>
                  <a:solidFill>
                    <a:srgbClr val="000000"/>
                  </a:solidFill>
                </a:uFill>
                <a:latin typeface="Calibri" panose="020F0502020204030204" pitchFamily="34" charset="0"/>
                <a:ea typeface="Calibri" panose="020F0502020204030204" pitchFamily="34" charset="0"/>
                <a:cs typeface="Times New Roman" panose="02020603050405020304" pitchFamily="18" charset="0"/>
              </a:rPr>
              <a:t>Quorum</a:t>
            </a:r>
            <a:r>
              <a:rPr lang="en-US" sz="4000" b="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a:t>
            </a:r>
            <a:br>
              <a:rPr lang="en-US" sz="4000" b="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br>
            <a:r>
              <a:rPr lang="en-US" sz="4000" b="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a:t>
            </a:r>
            <a:r>
              <a:rPr lang="en-US" sz="40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The presence of any number of Members in person</a:t>
            </a:r>
            <a:r>
              <a:rPr lang="en-US" sz="4000" spc="-15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a:t>
            </a:r>
            <a:r>
              <a:rPr lang="en-US" sz="40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shall constitute a quorum at any meeting of the Members.</a:t>
            </a:r>
            <a:br>
              <a:rPr lang="en-US" sz="2900" dirty="0"/>
            </a:br>
            <a:endParaRPr lang="en-US" sz="6400" dirty="0"/>
          </a:p>
          <a:p>
            <a:r>
              <a:rPr lang="en-US" sz="6400" dirty="0"/>
              <a:t>7:15 PM Review Purpose of Special Meeting &amp; Format </a:t>
            </a:r>
            <a:br>
              <a:rPr lang="en-US" sz="6400" dirty="0"/>
            </a:br>
            <a:endParaRPr lang="en-US" sz="6400" dirty="0"/>
          </a:p>
          <a:p>
            <a:r>
              <a:rPr lang="en-US" sz="6400" dirty="0"/>
              <a:t>7:20 PM Review Proposed Bylaw Changes for Approval</a:t>
            </a:r>
            <a:br>
              <a:rPr lang="en-US" sz="6400" dirty="0"/>
            </a:br>
            <a:endParaRPr lang="en-US" sz="6400" dirty="0"/>
          </a:p>
          <a:p>
            <a:r>
              <a:rPr lang="en-US" sz="6400" dirty="0"/>
              <a:t>7:50 PM Review Timeline for Accepting Letters Of Interest – Nominations</a:t>
            </a:r>
            <a:br>
              <a:rPr lang="en-US" sz="6400" dirty="0"/>
            </a:br>
            <a:br>
              <a:rPr lang="en-US" sz="6400" dirty="0"/>
            </a:br>
            <a:br>
              <a:rPr lang="en-US" dirty="0"/>
            </a:br>
            <a:r>
              <a:rPr lang="en-US" dirty="0"/>
              <a:t>	</a:t>
            </a:r>
            <a:r>
              <a:rPr lang="en-US" sz="4000" dirty="0">
                <a:solidFill>
                  <a:schemeClr val="bg2"/>
                </a:solidFill>
              </a:rPr>
              <a:t>Feb 29, 2024 	Accepting Letters of Interest Feb 1-Feb29 </a:t>
            </a:r>
            <a:br>
              <a:rPr lang="en-US" sz="4000" dirty="0">
                <a:solidFill>
                  <a:schemeClr val="bg2"/>
                </a:solidFill>
              </a:rPr>
            </a:br>
            <a:r>
              <a:rPr lang="en-US" sz="4000" dirty="0">
                <a:solidFill>
                  <a:schemeClr val="bg2"/>
                </a:solidFill>
              </a:rPr>
              <a:t>	Mar 18, 2024	</a:t>
            </a:r>
            <a:r>
              <a:rPr lang="en-US" sz="4000"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t>The Nominating Committee shall notify the  Secretary of the Corporation of</a:t>
            </a:r>
            <a:r>
              <a:rPr lang="en-US" sz="4000" spc="-140"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t> </a:t>
            </a:r>
            <a:r>
              <a:rPr lang="en-US" sz="4000"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t>its nominations at the March Board meeting.</a:t>
            </a:r>
            <a:br>
              <a:rPr lang="en-US" sz="4000"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br>
            <a:r>
              <a:rPr lang="en-US" sz="4000"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t>	Mar 31, 2024 	The Secretary shall notify the Members entitled to vote of the individuals</a:t>
            </a:r>
            <a:r>
              <a:rPr lang="en-US" sz="4000" spc="-190"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t> </a:t>
            </a:r>
            <a:r>
              <a:rPr lang="en-US" sz="4000"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t>nominated by the Nominating Committee by</a:t>
            </a:r>
            <a:br>
              <a:rPr lang="en-US" sz="4000"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br>
            <a:r>
              <a:rPr lang="en-US" sz="4000"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t>			publication on the WAHC website. </a:t>
            </a:r>
            <a:br>
              <a:rPr lang="en-US" sz="4000"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br>
            <a:r>
              <a:rPr lang="en-US" sz="4000"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t>			The notice on</a:t>
            </a:r>
            <a:r>
              <a:rPr lang="en-US" sz="4000" spc="-165"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t> </a:t>
            </a:r>
            <a:r>
              <a:rPr lang="en-US" sz="4000"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t>the website shall be posted by the end of</a:t>
            </a:r>
            <a:r>
              <a:rPr lang="en-US" sz="4000" spc="-15"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t> </a:t>
            </a:r>
            <a:r>
              <a:rPr lang="en-US" sz="4000"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t>March.</a:t>
            </a:r>
            <a:br>
              <a:rPr lang="en-US" sz="4000"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br>
            <a:r>
              <a:rPr lang="en-US" sz="4000"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t>	Apr 22, 2024 	Annual Meeting of Members - Elections.</a:t>
            </a:r>
            <a:br>
              <a:rPr lang="en-US" sz="4000" dirty="0">
                <a:solidFill>
                  <a:schemeClr val="bg2"/>
                </a:solidFill>
                <a:effectLst/>
                <a:latin typeface="Arial" panose="020B0604020202020204" pitchFamily="34" charset="0"/>
                <a:ea typeface="Arial" panose="020B0604020202020204" pitchFamily="34" charset="0"/>
                <a:cs typeface="Times New Roman" panose="02020603050405020304" pitchFamily="18" charset="0"/>
              </a:rPr>
            </a:br>
            <a:endParaRPr lang="en-US" sz="4000" dirty="0">
              <a:solidFill>
                <a:schemeClr val="bg2"/>
              </a:solidFill>
              <a:effectLst/>
              <a:latin typeface="Calibri" panose="020F0502020204030204" pitchFamily="34" charset="0"/>
              <a:ea typeface="Arial" panose="020B0604020202020204" pitchFamily="34" charset="0"/>
              <a:cs typeface="Times New Roman" panose="02020603050405020304" pitchFamily="18" charset="0"/>
            </a:endParaRPr>
          </a:p>
          <a:p>
            <a:r>
              <a:rPr lang="en-US" sz="6400" dirty="0"/>
              <a:t>8:00 PM Adjourn Meeting</a:t>
            </a:r>
          </a:p>
          <a:p>
            <a:pPr marL="0" indent="0">
              <a:buNone/>
            </a:pP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438291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20E81-5D0F-F885-E380-9D9E1ECE4500}"/>
              </a:ext>
            </a:extLst>
          </p:cNvPr>
          <p:cNvSpPr>
            <a:spLocks noGrp="1"/>
          </p:cNvSpPr>
          <p:nvPr>
            <p:ph type="title"/>
          </p:nvPr>
        </p:nvSpPr>
        <p:spPr/>
        <p:txBody>
          <a:bodyPr/>
          <a:lstStyle/>
          <a:p>
            <a:r>
              <a:rPr lang="en-US" sz="3200" dirty="0"/>
              <a:t>Sec 3.02 – Number of Board Members </a:t>
            </a:r>
            <a:r>
              <a:rPr lang="en-US" sz="2000" dirty="0"/>
              <a:t>Expanding from 7 to 10</a:t>
            </a:r>
            <a:br>
              <a:rPr lang="en-US" sz="2000" dirty="0"/>
            </a:br>
            <a:r>
              <a:rPr lang="en-US" sz="1600" dirty="0"/>
              <a:t>New Roles: VP-BN/</a:t>
            </a:r>
            <a:r>
              <a:rPr lang="en-US" sz="1600" dirty="0" err="1"/>
              <a:t>JRGold</a:t>
            </a:r>
            <a:r>
              <a:rPr lang="en-US" sz="1600" dirty="0"/>
              <a:t>, VP-PW/SQ, VP-Communication/Fundraising</a:t>
            </a:r>
          </a:p>
        </p:txBody>
      </p:sp>
      <p:sp>
        <p:nvSpPr>
          <p:cNvPr id="3" name="Text Placeholder 2">
            <a:extLst>
              <a:ext uri="{FF2B5EF4-FFF2-40B4-BE49-F238E27FC236}">
                <a16:creationId xmlns:a16="http://schemas.microsoft.com/office/drawing/2014/main" id="{F8CC2030-5B45-E4A2-8A11-53E3D74A4CBB}"/>
              </a:ext>
            </a:extLst>
          </p:cNvPr>
          <p:cNvSpPr>
            <a:spLocks noGrp="1"/>
          </p:cNvSpPr>
          <p:nvPr>
            <p:ph type="body" idx="1"/>
          </p:nvPr>
        </p:nvSpPr>
        <p:spPr/>
        <p:txBody>
          <a:bodyPr/>
          <a:lstStyle/>
          <a:p>
            <a:r>
              <a:rPr lang="en-US" dirty="0"/>
              <a:t>CURRENT</a:t>
            </a:r>
          </a:p>
        </p:txBody>
      </p:sp>
      <p:sp>
        <p:nvSpPr>
          <p:cNvPr id="4" name="Content Placeholder 3">
            <a:extLst>
              <a:ext uri="{FF2B5EF4-FFF2-40B4-BE49-F238E27FC236}">
                <a16:creationId xmlns:a16="http://schemas.microsoft.com/office/drawing/2014/main" id="{83D35C09-A2F8-D565-FD16-D6A8DAFCEB4D}"/>
              </a:ext>
            </a:extLst>
          </p:cNvPr>
          <p:cNvSpPr>
            <a:spLocks noGrp="1"/>
          </p:cNvSpPr>
          <p:nvPr>
            <p:ph sz="half" idx="2"/>
          </p:nvPr>
        </p:nvSpPr>
        <p:spPr/>
        <p:txBody>
          <a:bodyPr>
            <a:normAutofit fontScale="62500" lnSpcReduction="20000"/>
          </a:bodyPr>
          <a:lstStyle/>
          <a:p>
            <a:pPr marL="0" marR="265430" indent="0">
              <a:spcBef>
                <a:spcPts val="990"/>
              </a:spcBef>
              <a:spcAft>
                <a:spcPts val="0"/>
              </a:spcAft>
              <a:buNone/>
              <a:tabLst>
                <a:tab pos="125730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Section</a:t>
            </a:r>
            <a:r>
              <a:rPr lang="en-US" sz="1800" b="1" spc="-20" dirty="0">
                <a:effectLst/>
                <a:latin typeface="Arial" panose="020B0604020202020204" pitchFamily="34" charset="0"/>
                <a:ea typeface="Calibri" panose="020F0502020204030204" pitchFamily="34" charset="0"/>
                <a:cs typeface="Times New Roman" panose="02020603050405020304" pitchFamily="18" charset="0"/>
              </a:rPr>
              <a:t> </a:t>
            </a:r>
            <a:r>
              <a:rPr lang="en-US" sz="1800" b="1" dirty="0">
                <a:effectLst/>
                <a:latin typeface="Arial" panose="020B0604020202020204" pitchFamily="34" charset="0"/>
                <a:ea typeface="Calibri" panose="020F0502020204030204" pitchFamily="34" charset="0"/>
                <a:cs typeface="Times New Roman" panose="02020603050405020304" pitchFamily="18" charset="0"/>
              </a:rPr>
              <a:t>3.02 	</a:t>
            </a:r>
            <a:r>
              <a:rPr lang="en-US" sz="1800" b="1" u="heavy" dirty="0">
                <a:effectLst/>
                <a:uFill>
                  <a:solidFill>
                    <a:srgbClr val="000000"/>
                  </a:solidFill>
                </a:uFill>
                <a:latin typeface="Arial" panose="020B0604020202020204" pitchFamily="34" charset="0"/>
                <a:ea typeface="Calibri" panose="020F0502020204030204" pitchFamily="34" charset="0"/>
                <a:cs typeface="Times New Roman" panose="02020603050405020304" pitchFamily="18" charset="0"/>
              </a:rPr>
              <a:t>Number</a:t>
            </a:r>
            <a:r>
              <a:rPr lang="en-US" sz="1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265430" indent="0">
              <a:spcBef>
                <a:spcPts val="990"/>
              </a:spcBef>
              <a:spcAft>
                <a:spcPts val="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The Board of Directors shall consist of seven (7) natural persons. The composition of the Board of Directors shall be as follows: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265430" indent="0">
              <a:lnSpc>
                <a:spcPct val="107000"/>
              </a:lnSpc>
              <a:spcBef>
                <a:spcPts val="990"/>
              </a:spcBef>
              <a:spcAft>
                <a:spcPts val="0"/>
              </a:spcAft>
              <a:buNone/>
            </a:pPr>
            <a:r>
              <a:rPr lang="en-US" sz="1800" b="1" dirty="0">
                <a:solidFill>
                  <a:srgbClr val="365F91"/>
                </a:solidFill>
                <a:effectLst/>
                <a:latin typeface="Arial" panose="020B0604020202020204" pitchFamily="34" charset="0"/>
                <a:ea typeface="Times New Roman" panose="02020603050405020304" pitchFamily="18" charset="0"/>
                <a:cs typeface="Times New Roman" panose="02020603050405020304" pitchFamily="18" charset="0"/>
              </a:rPr>
              <a:t>Persons elected to the following offices by the Members at an Annual or Special Meeting of the Members shall fill seven (7) seats on the Board of Directors:</a:t>
            </a:r>
            <a:endParaRPr lang="en-US" sz="1800" b="1" dirty="0">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endParaRPr>
          </a:p>
          <a:p>
            <a:pPr marL="342900" marR="265430" lvl="0" indent="-342900">
              <a:lnSpc>
                <a:spcPct val="107000"/>
              </a:lnSpc>
              <a:spcBef>
                <a:spcPts val="0"/>
              </a:spcBef>
              <a:spcAft>
                <a:spcPts val="0"/>
              </a:spcAft>
              <a:buFont typeface="+mj-lt"/>
              <a:buAutoNum type="arabicParenR"/>
            </a:pPr>
            <a:r>
              <a:rPr lang="en-US" sz="1800" dirty="0">
                <a:effectLst/>
                <a:latin typeface="Arial" panose="020B0604020202020204" pitchFamily="34" charset="0"/>
                <a:ea typeface="Calibri" panose="020F0502020204030204" pitchFamily="34" charset="0"/>
                <a:cs typeface="Times New Roman" panose="02020603050405020304" pitchFamily="18" charset="0"/>
              </a:rPr>
              <a:t>President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65430" lvl="0" indent="-342900">
              <a:lnSpc>
                <a:spcPct val="107000"/>
              </a:lnSpc>
              <a:spcBef>
                <a:spcPts val="0"/>
              </a:spcBef>
              <a:spcAft>
                <a:spcPts val="0"/>
              </a:spcAft>
              <a:buFont typeface="+mj-lt"/>
              <a:buAutoNum type="arabicParenR"/>
            </a:pPr>
            <a:r>
              <a:rPr lang="en-US" sz="1800" dirty="0">
                <a:effectLst/>
                <a:latin typeface="Arial" panose="020B0604020202020204" pitchFamily="34" charset="0"/>
                <a:ea typeface="Calibri" panose="020F0502020204030204" pitchFamily="34" charset="0"/>
                <a:cs typeface="Times New Roman" panose="02020603050405020304" pitchFamily="18" charset="0"/>
              </a:rPr>
              <a:t>Secretary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65430" lvl="0" indent="-342900">
              <a:lnSpc>
                <a:spcPct val="107000"/>
              </a:lnSpc>
              <a:spcBef>
                <a:spcPts val="0"/>
              </a:spcBef>
              <a:spcAft>
                <a:spcPts val="0"/>
              </a:spcAft>
              <a:buFont typeface="+mj-lt"/>
              <a:buAutoNum type="arabicParenR"/>
            </a:pPr>
            <a:r>
              <a:rPr lang="en-US" sz="1800" dirty="0">
                <a:effectLst/>
                <a:latin typeface="Arial" panose="020B0604020202020204" pitchFamily="34" charset="0"/>
                <a:ea typeface="Calibri" panose="020F0502020204030204" pitchFamily="34" charset="0"/>
                <a:cs typeface="Times New Roman" panose="02020603050405020304" pitchFamily="18" charset="0"/>
              </a:rPr>
              <a:t>Treasurer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65430" lvl="0" indent="-342900">
              <a:lnSpc>
                <a:spcPct val="107000"/>
              </a:lnSpc>
              <a:spcBef>
                <a:spcPts val="0"/>
              </a:spcBef>
              <a:spcAft>
                <a:spcPts val="0"/>
              </a:spcAft>
              <a:buFont typeface="+mj-lt"/>
              <a:buAutoNum type="arabicParenR"/>
            </a:pPr>
            <a:r>
              <a:rPr lang="en-US" sz="1800" dirty="0">
                <a:effectLst/>
                <a:latin typeface="Arial" panose="020B0604020202020204" pitchFamily="34" charset="0"/>
                <a:ea typeface="Calibri" panose="020F0502020204030204" pitchFamily="34" charset="0"/>
                <a:cs typeface="Times New Roman" panose="02020603050405020304" pitchFamily="18" charset="0"/>
              </a:rPr>
              <a:t>Vice President Mites, </a:t>
            </a:r>
            <a:r>
              <a:rPr lang="en-US" sz="1800" dirty="0" err="1">
                <a:effectLst/>
                <a:latin typeface="Arial" panose="020B0604020202020204" pitchFamily="34" charset="0"/>
                <a:ea typeface="Calibri" panose="020F0502020204030204" pitchFamily="34" charset="0"/>
                <a:cs typeface="Times New Roman" panose="02020603050405020304" pitchFamily="18" charset="0"/>
              </a:rPr>
              <a:t>MiniMites</a:t>
            </a:r>
            <a:r>
              <a:rPr lang="en-US" sz="1800" dirty="0">
                <a:effectLst/>
                <a:latin typeface="Arial" panose="020B0604020202020204" pitchFamily="34" charset="0"/>
                <a:ea typeface="Calibri" panose="020F0502020204030204" pitchFamily="34" charset="0"/>
                <a:cs typeface="Times New Roman" panose="02020603050405020304" pitchFamily="18" charset="0"/>
              </a:rPr>
              <a:t>, Termites &amp; Intro To Hockey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65430" lvl="0" indent="-342900">
              <a:lnSpc>
                <a:spcPct val="107000"/>
              </a:lnSpc>
              <a:spcBef>
                <a:spcPts val="0"/>
              </a:spcBef>
              <a:spcAft>
                <a:spcPts val="0"/>
              </a:spcAft>
              <a:buFont typeface="+mj-lt"/>
              <a:buAutoNum type="arabicParenR"/>
            </a:pPr>
            <a:r>
              <a:rPr lang="en-US" sz="1800" dirty="0">
                <a:effectLst/>
                <a:latin typeface="Arial" panose="020B0604020202020204" pitchFamily="34" charset="0"/>
                <a:ea typeface="Calibri" panose="020F0502020204030204" pitchFamily="34" charset="0"/>
                <a:cs typeface="Times New Roman" panose="02020603050405020304" pitchFamily="18" charset="0"/>
              </a:rPr>
              <a:t>Vice President Administration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65430" lvl="0" indent="-342900">
              <a:lnSpc>
                <a:spcPct val="107000"/>
              </a:lnSpc>
              <a:spcBef>
                <a:spcPts val="0"/>
              </a:spcBef>
              <a:spcAft>
                <a:spcPts val="0"/>
              </a:spcAft>
              <a:buFont typeface="+mj-lt"/>
              <a:buAutoNum type="arabicParenR"/>
            </a:pPr>
            <a:r>
              <a:rPr lang="en-US" sz="1800" dirty="0">
                <a:effectLst/>
                <a:latin typeface="Arial" panose="020B0604020202020204" pitchFamily="34" charset="0"/>
                <a:ea typeface="Calibri" panose="020F0502020204030204" pitchFamily="34" charset="0"/>
                <a:cs typeface="Times New Roman" panose="02020603050405020304" pitchFamily="18" charset="0"/>
              </a:rPr>
              <a:t>Vice President Girls Hockey</a:t>
            </a:r>
          </a:p>
          <a:p>
            <a:pPr marL="342900" marR="265430" lvl="0" indent="-342900">
              <a:lnSpc>
                <a:spcPct val="107000"/>
              </a:lnSpc>
              <a:spcBef>
                <a:spcPts val="0"/>
              </a:spcBef>
              <a:spcAft>
                <a:spcPts val="0"/>
              </a:spcAft>
              <a:buFont typeface="+mj-lt"/>
              <a:buAutoNum type="arabicParenR"/>
            </a:pPr>
            <a:r>
              <a:rPr lang="en-US" sz="1800" dirty="0">
                <a:effectLst/>
                <a:latin typeface="Arial" panose="020B0604020202020204" pitchFamily="34" charset="0"/>
                <a:ea typeface="Calibri" panose="020F0502020204030204" pitchFamily="34" charset="0"/>
                <a:cs typeface="Times New Roman" panose="02020603050405020304" pitchFamily="18" charset="0"/>
              </a:rPr>
              <a:t>Vice President Hockey Development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64465" marR="265430">
              <a:lnSpc>
                <a:spcPct val="107000"/>
              </a:lnSpc>
              <a:spcBef>
                <a:spcPts val="990"/>
              </a:spcBef>
              <a:spcAft>
                <a:spcPts val="0"/>
              </a:spcAft>
            </a:pPr>
            <a:r>
              <a:rPr lang="en-US" sz="1800" b="1" dirty="0">
                <a:solidFill>
                  <a:srgbClr val="365F91"/>
                </a:solidFill>
                <a:effectLst/>
                <a:latin typeface="Arial" panose="020B0604020202020204" pitchFamily="34" charset="0"/>
                <a:ea typeface="Times New Roman" panose="02020603050405020304" pitchFamily="18" charset="0"/>
                <a:cs typeface="Times New Roman" panose="02020603050405020304" pitchFamily="18" charset="0"/>
              </a:rPr>
              <a:t>All positions will satisfy the volunteer requirement in full.	</a:t>
            </a:r>
            <a:endParaRPr lang="en-US" sz="1800" b="1" dirty="0">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endParaRPr>
          </a:p>
          <a:p>
            <a:endParaRPr lang="en-US" dirty="0"/>
          </a:p>
        </p:txBody>
      </p:sp>
      <p:sp>
        <p:nvSpPr>
          <p:cNvPr id="5" name="Text Placeholder 4">
            <a:extLst>
              <a:ext uri="{FF2B5EF4-FFF2-40B4-BE49-F238E27FC236}">
                <a16:creationId xmlns:a16="http://schemas.microsoft.com/office/drawing/2014/main" id="{5474D4A9-67B0-2B22-0639-01D45234865C}"/>
              </a:ext>
            </a:extLst>
          </p:cNvPr>
          <p:cNvSpPr>
            <a:spLocks noGrp="1"/>
          </p:cNvSpPr>
          <p:nvPr>
            <p:ph type="body" sz="quarter" idx="3"/>
          </p:nvPr>
        </p:nvSpPr>
        <p:spPr/>
        <p:txBody>
          <a:bodyPr/>
          <a:lstStyle/>
          <a:p>
            <a:r>
              <a:rPr lang="en-US" dirty="0"/>
              <a:t>PROPOSED</a:t>
            </a:r>
          </a:p>
        </p:txBody>
      </p:sp>
      <p:sp>
        <p:nvSpPr>
          <p:cNvPr id="6" name="Content Placeholder 5">
            <a:extLst>
              <a:ext uri="{FF2B5EF4-FFF2-40B4-BE49-F238E27FC236}">
                <a16:creationId xmlns:a16="http://schemas.microsoft.com/office/drawing/2014/main" id="{A75DB4A2-4111-A693-9AE2-B414E94ED140}"/>
              </a:ext>
            </a:extLst>
          </p:cNvPr>
          <p:cNvSpPr>
            <a:spLocks noGrp="1"/>
          </p:cNvSpPr>
          <p:nvPr>
            <p:ph sz="quarter" idx="4"/>
          </p:nvPr>
        </p:nvSpPr>
        <p:spPr/>
        <p:txBody>
          <a:bodyPr>
            <a:normAutofit fontScale="62500" lnSpcReduction="20000"/>
          </a:bodyPr>
          <a:lstStyle/>
          <a:p>
            <a:endParaRPr lang="en-US"/>
          </a:p>
        </p:txBody>
      </p:sp>
    </p:spTree>
    <p:extLst>
      <p:ext uri="{BB962C8B-B14F-4D97-AF65-F5344CB8AC3E}">
        <p14:creationId xmlns:p14="http://schemas.microsoft.com/office/powerpoint/2010/main" val="3466096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7E02E-45A7-08FA-ED69-68F6A444B149}"/>
              </a:ext>
            </a:extLst>
          </p:cNvPr>
          <p:cNvSpPr>
            <a:spLocks noGrp="1"/>
          </p:cNvSpPr>
          <p:nvPr>
            <p:ph type="title"/>
          </p:nvPr>
        </p:nvSpPr>
        <p:spPr/>
        <p:txBody>
          <a:bodyPr>
            <a:normAutofit/>
          </a:bodyPr>
          <a:lstStyle/>
          <a:p>
            <a:r>
              <a:rPr lang="en-US" sz="3200" dirty="0"/>
              <a:t>Sec 3.03 – TERM OF BOARD OF DIRECTORS</a:t>
            </a:r>
            <a:br>
              <a:rPr lang="en-US" sz="3200" dirty="0"/>
            </a:br>
            <a:r>
              <a:rPr lang="en-US" sz="2000" dirty="0"/>
              <a:t>Group 1 &amp; 2 will be expanded to 5 directors for each Group</a:t>
            </a:r>
          </a:p>
        </p:txBody>
      </p:sp>
      <p:sp>
        <p:nvSpPr>
          <p:cNvPr id="3" name="Text Placeholder 2">
            <a:extLst>
              <a:ext uri="{FF2B5EF4-FFF2-40B4-BE49-F238E27FC236}">
                <a16:creationId xmlns:a16="http://schemas.microsoft.com/office/drawing/2014/main" id="{F1850A8D-65A9-F130-0D8B-1DA3117F0CF3}"/>
              </a:ext>
            </a:extLst>
          </p:cNvPr>
          <p:cNvSpPr>
            <a:spLocks noGrp="1"/>
          </p:cNvSpPr>
          <p:nvPr>
            <p:ph type="body" idx="1"/>
          </p:nvPr>
        </p:nvSpPr>
        <p:spPr/>
        <p:txBody>
          <a:bodyPr/>
          <a:lstStyle/>
          <a:p>
            <a:r>
              <a:rPr lang="en-US" dirty="0"/>
              <a:t>CURRENT</a:t>
            </a:r>
          </a:p>
        </p:txBody>
      </p:sp>
      <p:sp>
        <p:nvSpPr>
          <p:cNvPr id="4" name="Content Placeholder 3">
            <a:extLst>
              <a:ext uri="{FF2B5EF4-FFF2-40B4-BE49-F238E27FC236}">
                <a16:creationId xmlns:a16="http://schemas.microsoft.com/office/drawing/2014/main" id="{52FEF11D-8E5D-7434-7386-5A050E7BE372}"/>
              </a:ext>
            </a:extLst>
          </p:cNvPr>
          <p:cNvSpPr>
            <a:spLocks noGrp="1"/>
          </p:cNvSpPr>
          <p:nvPr>
            <p:ph sz="half" idx="2"/>
          </p:nvPr>
        </p:nvSpPr>
        <p:spPr/>
        <p:txBody>
          <a:bodyPr>
            <a:normAutofit fontScale="62500" lnSpcReduction="20000"/>
          </a:bodyPr>
          <a:lstStyle/>
          <a:p>
            <a:pPr marL="0" marR="0" indent="0">
              <a:spcBef>
                <a:spcPts val="0"/>
              </a:spcBef>
              <a:spcAft>
                <a:spcPts val="0"/>
              </a:spcAft>
              <a:buNone/>
            </a:pPr>
            <a:r>
              <a:rPr lang="en-US" sz="1800" b="1" dirty="0">
                <a:effectLst/>
                <a:latin typeface="Arial" panose="020B0604020202020204" pitchFamily="34" charset="0"/>
                <a:ea typeface="Calibri" panose="020F0502020204030204" pitchFamily="34" charset="0"/>
                <a:cs typeface="Times New Roman" panose="02020603050405020304" pitchFamily="18" charset="0"/>
              </a:rPr>
              <a:t>Section 3.03</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r>
              <a:rPr lang="en-US" sz="1800" b="1" u="sng" dirty="0">
                <a:effectLst/>
                <a:latin typeface="Arial" panose="020B0604020202020204" pitchFamily="34" charset="0"/>
                <a:ea typeface="Calibri" panose="020F0502020204030204" pitchFamily="34" charset="0"/>
                <a:cs typeface="Times New Roman" panose="02020603050405020304" pitchFamily="18" charset="0"/>
              </a:rPr>
              <a:t>Term.</a:t>
            </a: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There shall be two (2) Groups of Directors, to be known as the Group One, with three (3) directors, and Group Two, with four (4) directors.  The Group to which each shall belong is as follows: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800" b="1" u="sng" dirty="0">
              <a:latin typeface="Arial" panose="020B0604020202020204" pitchFamily="34" charset="0"/>
              <a:ea typeface="Calibri" panose="020F0502020204030204" pitchFamily="34" charset="0"/>
            </a:endParaRPr>
          </a:p>
          <a:p>
            <a:pPr marL="0" indent="0">
              <a:buNone/>
            </a:pPr>
            <a:r>
              <a:rPr lang="en-US" sz="1800" b="1" u="sng" dirty="0">
                <a:effectLst/>
                <a:latin typeface="Arial" panose="020B0604020202020204" pitchFamily="34" charset="0"/>
                <a:ea typeface="Calibri" panose="020F0502020204030204" pitchFamily="34" charset="0"/>
              </a:rPr>
              <a:t>Group 1</a:t>
            </a:r>
            <a:r>
              <a:rPr lang="en-US" sz="1800" dirty="0">
                <a:effectLst/>
                <a:latin typeface="Arial" panose="020B0604020202020204" pitchFamily="34" charset="0"/>
                <a:ea typeface="Calibri" panose="020F0502020204030204" pitchFamily="34" charset="0"/>
              </a:rPr>
              <a:t>	</a:t>
            </a:r>
            <a:br>
              <a:rPr lang="en-US" sz="1800" dirty="0">
                <a:effectLst/>
                <a:latin typeface="Arial" panose="020B0604020202020204" pitchFamily="34" charset="0"/>
                <a:ea typeface="Calibri" panose="020F0502020204030204" pitchFamily="34" charset="0"/>
              </a:rPr>
            </a:br>
            <a:r>
              <a:rPr lang="en-US" sz="1800" dirty="0">
                <a:effectLst/>
                <a:latin typeface="Arial" panose="020B0604020202020204" pitchFamily="34" charset="0"/>
                <a:ea typeface="Calibri" panose="020F0502020204030204" pitchFamily="34" charset="0"/>
              </a:rPr>
              <a:t>(</a:t>
            </a:r>
            <a:r>
              <a:rPr lang="en-US" sz="1800" i="1" dirty="0">
                <a:latin typeface="Arial" panose="020B0604020202020204" pitchFamily="34" charset="0"/>
                <a:ea typeface="Calibri" panose="020F0502020204030204" pitchFamily="34" charset="0"/>
              </a:rPr>
              <a:t>terms expired each </a:t>
            </a:r>
            <a:r>
              <a:rPr lang="en-US" sz="1800" i="1" dirty="0">
                <a:effectLst/>
                <a:latin typeface="Arial" panose="020B0604020202020204" pitchFamily="34" charset="0"/>
                <a:ea typeface="Calibri" panose="020F0502020204030204" pitchFamily="34" charset="0"/>
              </a:rPr>
              <a:t>odd number year</a:t>
            </a:r>
            <a:r>
              <a:rPr lang="en-US" sz="1800" dirty="0">
                <a:effectLst/>
                <a:latin typeface="Arial" panose="020B0604020202020204" pitchFamily="34" charset="0"/>
                <a:ea typeface="Calibri" panose="020F0502020204030204" pitchFamily="34" charset="0"/>
              </a:rPr>
              <a:t>)	</a:t>
            </a:r>
            <a:br>
              <a:rPr lang="en-US" sz="1800" dirty="0">
                <a:effectLst/>
                <a:latin typeface="Arial" panose="020B0604020202020204" pitchFamily="34" charset="0"/>
                <a:ea typeface="Calibri" panose="020F0502020204030204" pitchFamily="34" charset="0"/>
              </a:rPr>
            </a:br>
            <a:r>
              <a:rPr lang="en-US" sz="1800" dirty="0">
                <a:effectLst/>
                <a:latin typeface="Arial" panose="020B0604020202020204" pitchFamily="34" charset="0"/>
                <a:ea typeface="Calibri" panose="020F0502020204030204" pitchFamily="34" charset="0"/>
              </a:rPr>
              <a:t>	Treasurer	</a:t>
            </a:r>
            <a:br>
              <a:rPr lang="en-US" sz="1800" dirty="0">
                <a:effectLst/>
                <a:latin typeface="Arial" panose="020B0604020202020204" pitchFamily="34" charset="0"/>
                <a:ea typeface="Calibri" panose="020F0502020204030204" pitchFamily="34" charset="0"/>
              </a:rPr>
            </a:br>
            <a:r>
              <a:rPr lang="en-US" sz="1800" dirty="0">
                <a:effectLst/>
                <a:latin typeface="Arial" panose="020B0604020202020204" pitchFamily="34" charset="0"/>
                <a:ea typeface="Calibri" panose="020F0502020204030204" pitchFamily="34" charset="0"/>
              </a:rPr>
              <a:t>	VP - Administration</a:t>
            </a:r>
            <a:br>
              <a:rPr lang="en-US" sz="1800" dirty="0">
                <a:effectLst/>
                <a:latin typeface="Arial" panose="020B0604020202020204" pitchFamily="34" charset="0"/>
                <a:ea typeface="Calibri" panose="020F0502020204030204" pitchFamily="34" charset="0"/>
              </a:rPr>
            </a:br>
            <a:r>
              <a:rPr lang="en-US" sz="1800" dirty="0">
                <a:effectLst/>
                <a:latin typeface="Arial" panose="020B0604020202020204" pitchFamily="34" charset="0"/>
                <a:ea typeface="Calibri" panose="020F0502020204030204" pitchFamily="34" charset="0"/>
              </a:rPr>
              <a:t>	VP - Girls Hockey	</a:t>
            </a:r>
            <a:br>
              <a:rPr lang="en-US" sz="1800" dirty="0">
                <a:effectLst/>
                <a:latin typeface="Arial" panose="020B0604020202020204" pitchFamily="34" charset="0"/>
                <a:ea typeface="Calibri" panose="020F0502020204030204" pitchFamily="34" charset="0"/>
              </a:rPr>
            </a:br>
            <a:r>
              <a:rPr lang="en-US" sz="1800" dirty="0">
                <a:effectLst/>
                <a:latin typeface="Arial" panose="020B0604020202020204" pitchFamily="34" charset="0"/>
                <a:ea typeface="Calibri" panose="020F0502020204030204" pitchFamily="34" charset="0"/>
              </a:rPr>
              <a:t>		</a:t>
            </a:r>
          </a:p>
          <a:p>
            <a:pPr marL="0" indent="0">
              <a:buNone/>
            </a:pPr>
            <a:r>
              <a:rPr lang="en-US" sz="1800" b="1" u="sng" dirty="0">
                <a:effectLst/>
                <a:latin typeface="Arial" panose="020B0604020202020204" pitchFamily="34" charset="0"/>
                <a:ea typeface="Calibri" panose="020F0502020204030204" pitchFamily="34" charset="0"/>
              </a:rPr>
              <a:t>Group 2 </a:t>
            </a:r>
            <a:br>
              <a:rPr lang="en-US" sz="1800" b="1" u="sng" dirty="0">
                <a:effectLst/>
                <a:latin typeface="Arial" panose="020B0604020202020204" pitchFamily="34" charset="0"/>
                <a:ea typeface="Calibri" panose="020F0502020204030204" pitchFamily="34" charset="0"/>
              </a:rPr>
            </a:br>
            <a:r>
              <a:rPr lang="en-US" sz="1800" dirty="0">
                <a:effectLst/>
                <a:latin typeface="Arial" panose="020B0604020202020204" pitchFamily="34" charset="0"/>
                <a:ea typeface="Calibri" panose="020F0502020204030204" pitchFamily="34" charset="0"/>
              </a:rPr>
              <a:t>(</a:t>
            </a:r>
            <a:r>
              <a:rPr lang="en-US" sz="1800" i="1" dirty="0">
                <a:effectLst/>
                <a:latin typeface="Arial" panose="020B0604020202020204" pitchFamily="34" charset="0"/>
                <a:ea typeface="Calibri" panose="020F0502020204030204" pitchFamily="34" charset="0"/>
              </a:rPr>
              <a:t>terms expire each even number year</a:t>
            </a:r>
            <a:r>
              <a:rPr lang="en-US" sz="1800" dirty="0">
                <a:effectLst/>
                <a:latin typeface="Arial" panose="020B0604020202020204" pitchFamily="34" charset="0"/>
                <a:ea typeface="Calibri" panose="020F0502020204030204" pitchFamily="34" charset="0"/>
              </a:rPr>
              <a:t>)</a:t>
            </a:r>
            <a:br>
              <a:rPr lang="en-US" sz="1800" dirty="0">
                <a:effectLst/>
                <a:latin typeface="Arial" panose="020B0604020202020204" pitchFamily="34" charset="0"/>
                <a:ea typeface="Calibri" panose="020F0502020204030204" pitchFamily="34" charset="0"/>
              </a:rPr>
            </a:br>
            <a:r>
              <a:rPr lang="en-US" sz="1800" dirty="0">
                <a:effectLst/>
                <a:latin typeface="Arial" panose="020B0604020202020204" pitchFamily="34" charset="0"/>
                <a:ea typeface="Calibri" panose="020F0502020204030204" pitchFamily="34" charset="0"/>
              </a:rPr>
              <a:t>	President</a:t>
            </a:r>
            <a:br>
              <a:rPr lang="en-US" sz="1800" dirty="0">
                <a:effectLst/>
                <a:latin typeface="Arial" panose="020B0604020202020204" pitchFamily="34" charset="0"/>
                <a:ea typeface="Calibri" panose="020F0502020204030204" pitchFamily="34" charset="0"/>
              </a:rPr>
            </a:br>
            <a:r>
              <a:rPr lang="en-US" sz="1800" dirty="0">
                <a:effectLst/>
                <a:latin typeface="Arial" panose="020B0604020202020204" pitchFamily="34" charset="0"/>
                <a:ea typeface="Calibri" panose="020F0502020204030204" pitchFamily="34" charset="0"/>
              </a:rPr>
              <a:t>	Secretary</a:t>
            </a:r>
            <a:br>
              <a:rPr lang="en-US" sz="1800" dirty="0">
                <a:effectLst/>
                <a:latin typeface="Arial" panose="020B0604020202020204" pitchFamily="34" charset="0"/>
                <a:ea typeface="Calibri" panose="020F0502020204030204" pitchFamily="34" charset="0"/>
              </a:rPr>
            </a:br>
            <a:r>
              <a:rPr lang="en-US" sz="1800" dirty="0">
                <a:effectLst/>
                <a:latin typeface="Arial" panose="020B0604020202020204" pitchFamily="34" charset="0"/>
                <a:ea typeface="Calibri" panose="020F0502020204030204" pitchFamily="34" charset="0"/>
              </a:rPr>
              <a:t>	VP - Mites, </a:t>
            </a:r>
            <a:r>
              <a:rPr lang="en-US" sz="1800" dirty="0" err="1">
                <a:effectLst/>
                <a:latin typeface="Arial" panose="020B0604020202020204" pitchFamily="34" charset="0"/>
                <a:ea typeface="Calibri" panose="020F0502020204030204" pitchFamily="34" charset="0"/>
              </a:rPr>
              <a:t>MiniMites</a:t>
            </a:r>
            <a:r>
              <a:rPr lang="en-US" sz="1800" dirty="0">
                <a:effectLst/>
                <a:latin typeface="Arial" panose="020B0604020202020204" pitchFamily="34" charset="0"/>
                <a:ea typeface="Calibri" panose="020F0502020204030204" pitchFamily="34" charset="0"/>
              </a:rPr>
              <a:t> &amp;Termites	</a:t>
            </a:r>
            <a:br>
              <a:rPr lang="en-US" sz="1800" dirty="0">
                <a:effectLst/>
                <a:latin typeface="Arial" panose="020B0604020202020204" pitchFamily="34" charset="0"/>
                <a:ea typeface="Calibri" panose="020F0502020204030204" pitchFamily="34" charset="0"/>
              </a:rPr>
            </a:br>
            <a:r>
              <a:rPr lang="en-US" sz="1800" dirty="0">
                <a:effectLst/>
                <a:latin typeface="Arial" panose="020B0604020202020204" pitchFamily="34" charset="0"/>
                <a:ea typeface="Calibri" panose="020F0502020204030204" pitchFamily="34" charset="0"/>
              </a:rPr>
              <a:t>	</a:t>
            </a:r>
            <a:r>
              <a:rPr lang="en-US" sz="1800" dirty="0">
                <a:latin typeface="Arial" panose="020B0604020202020204" pitchFamily="34" charset="0"/>
                <a:ea typeface="Calibri" panose="020F0502020204030204" pitchFamily="34" charset="0"/>
              </a:rPr>
              <a:t>V</a:t>
            </a:r>
            <a:r>
              <a:rPr lang="en-US" sz="1800" dirty="0">
                <a:effectLst/>
                <a:latin typeface="Arial" panose="020B0604020202020204" pitchFamily="34" charset="0"/>
                <a:ea typeface="Calibri" panose="020F0502020204030204" pitchFamily="34" charset="0"/>
              </a:rPr>
              <a:t>P – Hockey Operations	</a:t>
            </a:r>
            <a:endParaRPr lang="en-US" dirty="0"/>
          </a:p>
        </p:txBody>
      </p:sp>
      <p:sp>
        <p:nvSpPr>
          <p:cNvPr id="5" name="Text Placeholder 4">
            <a:extLst>
              <a:ext uri="{FF2B5EF4-FFF2-40B4-BE49-F238E27FC236}">
                <a16:creationId xmlns:a16="http://schemas.microsoft.com/office/drawing/2014/main" id="{C995A765-AE42-CE49-B36C-6BCF222AB042}"/>
              </a:ext>
            </a:extLst>
          </p:cNvPr>
          <p:cNvSpPr>
            <a:spLocks noGrp="1"/>
          </p:cNvSpPr>
          <p:nvPr>
            <p:ph type="body" sz="quarter" idx="3"/>
          </p:nvPr>
        </p:nvSpPr>
        <p:spPr/>
        <p:txBody>
          <a:bodyPr/>
          <a:lstStyle/>
          <a:p>
            <a:r>
              <a:rPr lang="en-US" dirty="0"/>
              <a:t>PROPOSED</a:t>
            </a:r>
          </a:p>
        </p:txBody>
      </p:sp>
      <p:sp>
        <p:nvSpPr>
          <p:cNvPr id="6" name="Content Placeholder 5">
            <a:extLst>
              <a:ext uri="{FF2B5EF4-FFF2-40B4-BE49-F238E27FC236}">
                <a16:creationId xmlns:a16="http://schemas.microsoft.com/office/drawing/2014/main" id="{2785CF07-6986-9154-5ACA-8D7EAF7F9967}"/>
              </a:ext>
            </a:extLst>
          </p:cNvPr>
          <p:cNvSpPr>
            <a:spLocks noGrp="1"/>
          </p:cNvSpPr>
          <p:nvPr>
            <p:ph sz="quarter" idx="4"/>
          </p:nvPr>
        </p:nvSpPr>
        <p:spPr/>
        <p:txBody>
          <a:bodyPr>
            <a:normAutofit fontScale="62500" lnSpcReduction="20000"/>
          </a:bodyPr>
          <a:lstStyle/>
          <a:p>
            <a:endParaRPr lang="en-US"/>
          </a:p>
        </p:txBody>
      </p:sp>
    </p:spTree>
    <p:extLst>
      <p:ext uri="{BB962C8B-B14F-4D97-AF65-F5344CB8AC3E}">
        <p14:creationId xmlns:p14="http://schemas.microsoft.com/office/powerpoint/2010/main" val="1874356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152D2-34F2-E0A1-F894-F1CE0ACE4F22}"/>
              </a:ext>
            </a:extLst>
          </p:cNvPr>
          <p:cNvSpPr>
            <a:spLocks noGrp="1"/>
          </p:cNvSpPr>
          <p:nvPr>
            <p:ph type="title"/>
          </p:nvPr>
        </p:nvSpPr>
        <p:spPr>
          <a:xfrm>
            <a:off x="684211" y="4460828"/>
            <a:ext cx="8534400" cy="1507067"/>
          </a:xfrm>
        </p:spPr>
        <p:txBody>
          <a:bodyPr>
            <a:normAutofit fontScale="90000"/>
          </a:bodyPr>
          <a:lstStyle/>
          <a:p>
            <a:r>
              <a:rPr lang="en-US" dirty="0"/>
              <a:t>Sec 3.04 &amp; 3.06</a:t>
            </a:r>
            <a:br>
              <a:rPr lang="en-US" dirty="0"/>
            </a:br>
            <a:r>
              <a:rPr lang="en-US" sz="2200" dirty="0"/>
              <a:t>All vacancies will go through the </a:t>
            </a:r>
            <a:r>
              <a:rPr lang="en-US" sz="2200" dirty="0" err="1"/>
              <a:t>NominATING</a:t>
            </a:r>
            <a:r>
              <a:rPr lang="en-US" sz="2200" dirty="0"/>
              <a:t> Committee for review/Acceptance prior to a vote by the Membership</a:t>
            </a:r>
          </a:p>
        </p:txBody>
      </p:sp>
      <p:sp>
        <p:nvSpPr>
          <p:cNvPr id="3" name="Text Placeholder 2">
            <a:extLst>
              <a:ext uri="{FF2B5EF4-FFF2-40B4-BE49-F238E27FC236}">
                <a16:creationId xmlns:a16="http://schemas.microsoft.com/office/drawing/2014/main" id="{A2126B76-9684-9953-17B4-394852795FAC}"/>
              </a:ext>
            </a:extLst>
          </p:cNvPr>
          <p:cNvSpPr>
            <a:spLocks noGrp="1"/>
          </p:cNvSpPr>
          <p:nvPr>
            <p:ph type="body" idx="1"/>
          </p:nvPr>
        </p:nvSpPr>
        <p:spPr/>
        <p:txBody>
          <a:bodyPr/>
          <a:lstStyle/>
          <a:p>
            <a:r>
              <a:rPr lang="en-US" dirty="0"/>
              <a:t>CURRENT</a:t>
            </a:r>
          </a:p>
        </p:txBody>
      </p:sp>
      <p:sp>
        <p:nvSpPr>
          <p:cNvPr id="4" name="Content Placeholder 3">
            <a:extLst>
              <a:ext uri="{FF2B5EF4-FFF2-40B4-BE49-F238E27FC236}">
                <a16:creationId xmlns:a16="http://schemas.microsoft.com/office/drawing/2014/main" id="{AD26E4F4-088B-9D0A-DD81-95C970EE6903}"/>
              </a:ext>
            </a:extLst>
          </p:cNvPr>
          <p:cNvSpPr>
            <a:spLocks noGrp="1"/>
          </p:cNvSpPr>
          <p:nvPr>
            <p:ph sz="half" idx="2"/>
          </p:nvPr>
        </p:nvSpPr>
        <p:spPr/>
        <p:txBody>
          <a:bodyPr>
            <a:normAutofit fontScale="55000" lnSpcReduction="20000"/>
          </a:bodyPr>
          <a:lstStyle/>
          <a:p>
            <a:pPr marL="0" indent="0">
              <a:buNone/>
            </a:pPr>
            <a:r>
              <a:rPr lang="en-US" sz="1800" b="1" dirty="0">
                <a:effectLst/>
                <a:latin typeface="Calibri" panose="020F0502020204030204" pitchFamily="34" charset="0"/>
                <a:ea typeface="Calibri" panose="020F0502020204030204" pitchFamily="34" charset="0"/>
                <a:cs typeface="Times New Roman" panose="02020603050405020304" pitchFamily="18" charset="0"/>
              </a:rPr>
              <a:t>Section</a:t>
            </a:r>
            <a:r>
              <a:rPr lang="en-US" sz="1800" b="1" spc="-20" dirty="0">
                <a:effectLst/>
                <a:latin typeface="Calibri" panose="020F0502020204030204" pitchFamily="34" charset="0"/>
                <a:ea typeface="Calibri" panose="020F0502020204030204" pitchFamily="34" charset="0"/>
                <a:cs typeface="Times New Roman" panose="02020603050405020304" pitchFamily="18" charset="0"/>
              </a:rPr>
              <a:t>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3.04	</a:t>
            </a:r>
            <a:r>
              <a:rPr lang="en-US" sz="1800" b="1" u="heavy" dirty="0">
                <a:effectLst/>
                <a:uFill>
                  <a:solidFill>
                    <a:srgbClr val="000000"/>
                  </a:solidFill>
                </a:uFill>
                <a:latin typeface="Calibri" panose="020F0502020204030204" pitchFamily="34" charset="0"/>
                <a:ea typeface="Calibri" panose="020F0502020204030204" pitchFamily="34" charset="0"/>
                <a:cs typeface="Times New Roman" panose="02020603050405020304" pitchFamily="18" charset="0"/>
              </a:rPr>
              <a:t>Nominating Committee</a:t>
            </a:r>
            <a:r>
              <a:rPr lang="en-US"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Arial" panose="020B0604020202020204" pitchFamily="34" charset="0"/>
              <a:ea typeface="Arial" panose="020B0604020202020204" pitchFamily="34" charset="0"/>
              <a:cs typeface="Times New Roman" panose="02020603050405020304" pitchFamily="18" charset="0"/>
            </a:endParaRPr>
          </a:p>
          <a:p>
            <a:pPr marL="0" indent="0">
              <a:buNone/>
            </a:pPr>
            <a:r>
              <a:rPr lang="en-US" sz="1800" dirty="0">
                <a:effectLst/>
                <a:latin typeface="Arial" panose="020B0604020202020204" pitchFamily="34" charset="0"/>
                <a:ea typeface="Arial" panose="020B0604020202020204" pitchFamily="34" charset="0"/>
                <a:cs typeface="Times New Roman" panose="02020603050405020304" pitchFamily="18" charset="0"/>
              </a:rPr>
              <a:t>D. Subject to Section 3.04, Paragraph E, persons who are not nominated by</a:t>
            </a:r>
            <a:r>
              <a:rPr lang="en-US" sz="1800" spc="-180" dirty="0">
                <a:effectLst/>
                <a:latin typeface="Arial" panose="020B0604020202020204" pitchFamily="34" charset="0"/>
                <a:ea typeface="Arial" panose="020B0604020202020204" pitchFamily="34" charset="0"/>
                <a:cs typeface="Times New Roman" panose="02020603050405020304" pitchFamily="18" charset="0"/>
              </a:rPr>
              <a:t> </a:t>
            </a:r>
            <a:r>
              <a:rPr lang="en-US" sz="1800" dirty="0">
                <a:effectLst/>
                <a:latin typeface="Arial" panose="020B0604020202020204" pitchFamily="34" charset="0"/>
                <a:ea typeface="Arial" panose="020B0604020202020204" pitchFamily="34" charset="0"/>
                <a:cs typeface="Times New Roman" panose="02020603050405020304" pitchFamily="18" charset="0"/>
              </a:rPr>
              <a:t>the Nominating Committee shall not be eligible for election to the Board of</a:t>
            </a:r>
            <a:r>
              <a:rPr lang="en-US" sz="1800" spc="-165" dirty="0">
                <a:effectLst/>
                <a:latin typeface="Arial" panose="020B0604020202020204" pitchFamily="34" charset="0"/>
                <a:ea typeface="Arial" panose="020B0604020202020204" pitchFamily="34" charset="0"/>
                <a:cs typeface="Times New Roman" panose="02020603050405020304" pitchFamily="18" charset="0"/>
              </a:rPr>
              <a:t> </a:t>
            </a:r>
            <a:r>
              <a:rPr lang="en-US" sz="1800" dirty="0">
                <a:effectLst/>
                <a:latin typeface="Arial" panose="020B0604020202020204" pitchFamily="34" charset="0"/>
                <a:ea typeface="Arial" panose="020B0604020202020204" pitchFamily="34" charset="0"/>
                <a:cs typeface="Times New Roman" panose="02020603050405020304" pitchFamily="18" charset="0"/>
              </a:rPr>
              <a:t>Directors.</a:t>
            </a:r>
            <a:endParaRPr lang="en-US" sz="1800" dirty="0">
              <a:effectLst/>
              <a:latin typeface="Calibri" panose="020F0502020204030204" pitchFamily="34" charset="0"/>
              <a:ea typeface="Arial" panose="020B0604020202020204" pitchFamily="34" charset="0"/>
              <a:cs typeface="Times New Roman" panose="02020603050405020304" pitchFamily="18" charset="0"/>
            </a:endParaRPr>
          </a:p>
          <a:p>
            <a:endParaRPr lang="en-US" sz="1800" dirty="0">
              <a:latin typeface="Arial" panose="020B0604020202020204" pitchFamily="34" charset="0"/>
              <a:ea typeface="Arial" panose="020B0604020202020204" pitchFamily="34" charset="0"/>
              <a:cs typeface="Times New Roman" panose="02020603050405020304" pitchFamily="18" charset="0"/>
            </a:endParaRPr>
          </a:p>
          <a:p>
            <a:pPr marL="0" indent="0">
              <a:buNone/>
            </a:pPr>
            <a:r>
              <a:rPr lang="en-US" sz="1800" dirty="0">
                <a:effectLst/>
                <a:latin typeface="Arial" panose="020B0604020202020204" pitchFamily="34" charset="0"/>
                <a:ea typeface="Arial" panose="020B0604020202020204" pitchFamily="34" charset="0"/>
                <a:cs typeface="Times New Roman" panose="02020603050405020304" pitchFamily="18" charset="0"/>
              </a:rPr>
              <a:t>E. No nominations for Director shall be accepted on the day of the Annual</a:t>
            </a:r>
            <a:r>
              <a:rPr lang="en-US" sz="1800" spc="-125" dirty="0">
                <a:effectLst/>
                <a:latin typeface="Arial" panose="020B0604020202020204" pitchFamily="34" charset="0"/>
                <a:ea typeface="Arial" panose="020B0604020202020204" pitchFamily="34" charset="0"/>
                <a:cs typeface="Times New Roman" panose="02020603050405020304" pitchFamily="18" charset="0"/>
              </a:rPr>
              <a:t> </a:t>
            </a:r>
            <a:r>
              <a:rPr lang="en-US" sz="1800" dirty="0">
                <a:effectLst/>
                <a:latin typeface="Arial" panose="020B0604020202020204" pitchFamily="34" charset="0"/>
                <a:ea typeface="Arial" panose="020B0604020202020204" pitchFamily="34" charset="0"/>
                <a:cs typeface="Times New Roman" panose="02020603050405020304" pitchFamily="18" charset="0"/>
              </a:rPr>
              <a:t>Meeting, except that if no nominations were made for a seat at the conclusion of the March</a:t>
            </a:r>
            <a:r>
              <a:rPr lang="en-US" sz="1800" spc="-185" dirty="0">
                <a:effectLst/>
                <a:latin typeface="Arial" panose="020B0604020202020204" pitchFamily="34" charset="0"/>
                <a:ea typeface="Arial" panose="020B0604020202020204" pitchFamily="34" charset="0"/>
                <a:cs typeface="Times New Roman" panose="02020603050405020304" pitchFamily="18" charset="0"/>
              </a:rPr>
              <a:t> </a:t>
            </a:r>
            <a:r>
              <a:rPr lang="en-US" sz="1800" dirty="0">
                <a:effectLst/>
                <a:latin typeface="Arial" panose="020B0604020202020204" pitchFamily="34" charset="0"/>
                <a:ea typeface="Arial" panose="020B0604020202020204" pitchFamily="34" charset="0"/>
                <a:cs typeface="Times New Roman" panose="02020603050405020304" pitchFamily="18" charset="0"/>
              </a:rPr>
              <a:t>Board of Directors Meeting, nominations will be accepted from the floor at the Annual</a:t>
            </a:r>
            <a:r>
              <a:rPr lang="en-US" sz="1800" spc="-160" dirty="0">
                <a:effectLst/>
                <a:latin typeface="Arial" panose="020B0604020202020204" pitchFamily="34" charset="0"/>
                <a:ea typeface="Arial" panose="020B0604020202020204" pitchFamily="34" charset="0"/>
                <a:cs typeface="Times New Roman" panose="02020603050405020304" pitchFamily="18" charset="0"/>
              </a:rPr>
              <a:t> </a:t>
            </a:r>
            <a:r>
              <a:rPr lang="en-US" sz="1800" dirty="0">
                <a:effectLst/>
                <a:latin typeface="Arial" panose="020B0604020202020204" pitchFamily="34" charset="0"/>
                <a:ea typeface="Arial" panose="020B0604020202020204" pitchFamily="34" charset="0"/>
                <a:cs typeface="Times New Roman" panose="02020603050405020304" pitchFamily="18" charset="0"/>
              </a:rPr>
              <a:t>Meeting for that seat</a:t>
            </a:r>
            <a:r>
              <a:rPr lang="en-US" sz="1800" spc="-10" dirty="0">
                <a:effectLst/>
                <a:latin typeface="Arial" panose="020B0604020202020204" pitchFamily="34" charset="0"/>
                <a:ea typeface="Arial" panose="020B0604020202020204" pitchFamily="34" charset="0"/>
                <a:cs typeface="Times New Roman" panose="02020603050405020304" pitchFamily="18" charset="0"/>
              </a:rPr>
              <a:t> </a:t>
            </a:r>
            <a:r>
              <a:rPr lang="en-US" sz="1800" dirty="0">
                <a:effectLst/>
                <a:latin typeface="Arial" panose="020B0604020202020204" pitchFamily="34" charset="0"/>
                <a:ea typeface="Arial" panose="020B0604020202020204" pitchFamily="34" charset="0"/>
                <a:cs typeface="Times New Roman" panose="02020603050405020304" pitchFamily="18" charset="0"/>
              </a:rPr>
              <a:t>only.</a:t>
            </a:r>
            <a:endParaRPr lang="en-US" sz="1800" dirty="0">
              <a:effectLst/>
              <a:latin typeface="Calibri" panose="020F0502020204030204" pitchFamily="34" charset="0"/>
              <a:ea typeface="Arial" panose="020B0604020202020204" pitchFamily="34" charset="0"/>
              <a:cs typeface="Times New Roman" panose="02020603050405020304" pitchFamily="18" charset="0"/>
            </a:endParaRPr>
          </a:p>
          <a:p>
            <a:endParaRPr lang="en-US" sz="1800" b="1" u="none" strike="noStrike" dirty="0">
              <a:effectLst/>
              <a:latin typeface="Arial" panose="020B0604020202020204" pitchFamily="34" charset="0"/>
              <a:ea typeface="Arial" panose="020B0604020202020204" pitchFamily="34" charset="0"/>
              <a:cs typeface="Times New Roman" panose="02020603050405020304" pitchFamily="18" charset="0"/>
            </a:endParaRPr>
          </a:p>
          <a:p>
            <a:pPr marL="0" indent="0">
              <a:buNone/>
            </a:pPr>
            <a:r>
              <a:rPr lang="en-US" sz="1800" b="1" u="none" strike="noStrike" dirty="0">
                <a:effectLst/>
                <a:latin typeface="Arial" panose="020B0604020202020204" pitchFamily="34" charset="0"/>
                <a:ea typeface="Arial" panose="020B0604020202020204" pitchFamily="34" charset="0"/>
                <a:cs typeface="Times New Roman" panose="02020603050405020304" pitchFamily="18" charset="0"/>
              </a:rPr>
              <a:t>Section</a:t>
            </a:r>
            <a:r>
              <a:rPr lang="en-US" sz="1800" b="1" u="none" strike="noStrike" spc="-20" dirty="0">
                <a:effectLst/>
                <a:latin typeface="Arial" panose="020B0604020202020204" pitchFamily="34" charset="0"/>
                <a:ea typeface="Arial" panose="020B0604020202020204" pitchFamily="34" charset="0"/>
                <a:cs typeface="Times New Roman" panose="02020603050405020304" pitchFamily="18" charset="0"/>
              </a:rPr>
              <a:t> </a:t>
            </a:r>
            <a:r>
              <a:rPr lang="en-US" sz="1800" b="1" u="none" strike="noStrike" dirty="0">
                <a:effectLst/>
                <a:latin typeface="Arial" panose="020B0604020202020204" pitchFamily="34" charset="0"/>
                <a:ea typeface="Arial" panose="020B0604020202020204" pitchFamily="34" charset="0"/>
                <a:cs typeface="Times New Roman" panose="02020603050405020304" pitchFamily="18" charset="0"/>
              </a:rPr>
              <a:t>3.06	</a:t>
            </a:r>
            <a:r>
              <a:rPr lang="en-US" sz="1800" b="1" u="heavy" dirty="0">
                <a:effectLst/>
                <a:uFill>
                  <a:solidFill>
                    <a:srgbClr val="000000"/>
                  </a:solidFill>
                </a:uFill>
                <a:latin typeface="Arial" panose="020B0604020202020204" pitchFamily="34" charset="0"/>
                <a:ea typeface="Arial" panose="020B0604020202020204" pitchFamily="34" charset="0"/>
                <a:cs typeface="Times New Roman" panose="02020603050405020304" pitchFamily="18" charset="0"/>
              </a:rPr>
              <a:t>Vacancies</a:t>
            </a:r>
            <a:r>
              <a:rPr lang="en-US" sz="1800" b="1" u="none" strike="noStrike" dirty="0">
                <a:effectLst/>
                <a:latin typeface="Arial" panose="020B0604020202020204" pitchFamily="34" charset="0"/>
                <a:ea typeface="Arial" panose="020B0604020202020204" pitchFamily="34" charset="0"/>
                <a:cs typeface="Times New Roman" panose="02020603050405020304" pitchFamily="18" charset="0"/>
              </a:rPr>
              <a:t>.  </a:t>
            </a:r>
          </a:p>
          <a:p>
            <a:pPr marL="0" indent="0">
              <a:buNone/>
            </a:pPr>
            <a:r>
              <a:rPr lang="en-US" sz="1800" u="none" strike="noStrike" dirty="0">
                <a:effectLst/>
                <a:latin typeface="Arial" panose="020B0604020202020204" pitchFamily="34" charset="0"/>
                <a:ea typeface="Arial" panose="020B0604020202020204" pitchFamily="34" charset="0"/>
                <a:cs typeface="Times New Roman" panose="02020603050405020304" pitchFamily="18" charset="0"/>
              </a:rPr>
              <a:t>Vacancies on the Board resulting from the</a:t>
            </a:r>
            <a:r>
              <a:rPr lang="en-US" sz="1800" u="none" strike="noStrike" spc="-165" dirty="0">
                <a:effectLst/>
                <a:latin typeface="Arial" panose="020B0604020202020204" pitchFamily="34" charset="0"/>
                <a:ea typeface="Arial" panose="020B0604020202020204" pitchFamily="34" charset="0"/>
                <a:cs typeface="Times New Roman" panose="02020603050405020304" pitchFamily="18" charset="0"/>
              </a:rPr>
              <a:t> </a:t>
            </a:r>
            <a:r>
              <a:rPr lang="en-US" sz="1800" u="none" strike="noStrike" dirty="0">
                <a:effectLst/>
                <a:latin typeface="Arial" panose="020B0604020202020204" pitchFamily="34" charset="0"/>
                <a:ea typeface="Arial" panose="020B0604020202020204" pitchFamily="34" charset="0"/>
                <a:cs typeface="Times New Roman" panose="02020603050405020304" pitchFamily="18" charset="0"/>
              </a:rPr>
              <a:t>death, resignation, or disqualification of a Director shall be filled by the Members at a</a:t>
            </a:r>
            <a:r>
              <a:rPr lang="en-US" sz="1800" u="none" strike="noStrike" spc="-155" dirty="0">
                <a:effectLst/>
                <a:latin typeface="Arial" panose="020B0604020202020204" pitchFamily="34" charset="0"/>
                <a:ea typeface="Arial" panose="020B0604020202020204" pitchFamily="34" charset="0"/>
                <a:cs typeface="Times New Roman" panose="02020603050405020304" pitchFamily="18" charset="0"/>
              </a:rPr>
              <a:t> </a:t>
            </a:r>
            <a:r>
              <a:rPr lang="en-US" sz="1800" u="none" strike="noStrike" dirty="0">
                <a:effectLst/>
                <a:latin typeface="Arial" panose="020B0604020202020204" pitchFamily="34" charset="0"/>
                <a:ea typeface="Arial" panose="020B0604020202020204" pitchFamily="34" charset="0"/>
                <a:cs typeface="Times New Roman" panose="02020603050405020304" pitchFamily="18" charset="0"/>
              </a:rPr>
              <a:t>Special Meeting called for such purpose, or at the next Annual Meeting. If the vacancy is filled</a:t>
            </a:r>
            <a:r>
              <a:rPr lang="en-US" sz="1800" u="none" strike="noStrike" spc="-205" dirty="0">
                <a:effectLst/>
                <a:latin typeface="Arial" panose="020B0604020202020204" pitchFamily="34" charset="0"/>
                <a:ea typeface="Arial" panose="020B0604020202020204" pitchFamily="34" charset="0"/>
                <a:cs typeface="Times New Roman" panose="02020603050405020304" pitchFamily="18" charset="0"/>
              </a:rPr>
              <a:t> </a:t>
            </a:r>
            <a:r>
              <a:rPr lang="en-US" sz="1800" u="none" strike="noStrike" dirty="0">
                <a:effectLst/>
                <a:latin typeface="Arial" panose="020B0604020202020204" pitchFamily="34" charset="0"/>
                <a:ea typeface="Arial" panose="020B0604020202020204" pitchFamily="34" charset="0"/>
                <a:cs typeface="Times New Roman" panose="02020603050405020304" pitchFamily="18" charset="0"/>
              </a:rPr>
              <a:t>at a Special Meeting, nominations for the vacated Director's seat shall be accepted</a:t>
            </a:r>
            <a:r>
              <a:rPr lang="en-US" sz="1800" u="none" strike="noStrike" spc="-160" dirty="0">
                <a:effectLst/>
                <a:latin typeface="Arial" panose="020B0604020202020204" pitchFamily="34" charset="0"/>
                <a:ea typeface="Arial" panose="020B0604020202020204" pitchFamily="34" charset="0"/>
                <a:cs typeface="Times New Roman" panose="02020603050405020304" pitchFamily="18" charset="0"/>
              </a:rPr>
              <a:t> </a:t>
            </a:r>
            <a:r>
              <a:rPr lang="en-US" sz="1800" u="none" strike="noStrike" dirty="0">
                <a:effectLst/>
                <a:latin typeface="Arial" panose="020B0604020202020204" pitchFamily="34" charset="0"/>
                <a:ea typeface="Arial" panose="020B0604020202020204" pitchFamily="34" charset="0"/>
                <a:cs typeface="Times New Roman" panose="02020603050405020304" pitchFamily="18" charset="0"/>
              </a:rPr>
              <a:t>from the floor. Each Director elected under this Section to fill a vacancy holds office until</a:t>
            </a:r>
            <a:r>
              <a:rPr lang="en-US" sz="1800" u="none" strike="noStrike" spc="-160" dirty="0">
                <a:effectLst/>
                <a:latin typeface="Arial" panose="020B0604020202020204" pitchFamily="34" charset="0"/>
                <a:ea typeface="Arial" panose="020B0604020202020204" pitchFamily="34" charset="0"/>
                <a:cs typeface="Times New Roman" panose="02020603050405020304" pitchFamily="18" charset="0"/>
              </a:rPr>
              <a:t> </a:t>
            </a:r>
            <a:r>
              <a:rPr lang="en-US" sz="1800" u="none" strike="noStrike" dirty="0">
                <a:effectLst/>
                <a:latin typeface="Arial" panose="020B0604020202020204" pitchFamily="34" charset="0"/>
                <a:ea typeface="Arial" panose="020B0604020202020204" pitchFamily="34" charset="0"/>
                <a:cs typeface="Times New Roman" panose="02020603050405020304" pitchFamily="18" charset="0"/>
              </a:rPr>
              <a:t>the next Annual Meeting. At such Annual Meeting, a Director shall be elected to fulfill</a:t>
            </a:r>
            <a:r>
              <a:rPr lang="en-US" sz="1800" u="none" strike="noStrike" spc="-140" dirty="0">
                <a:effectLst/>
                <a:latin typeface="Arial" panose="020B0604020202020204" pitchFamily="34" charset="0"/>
                <a:ea typeface="Arial" panose="020B0604020202020204" pitchFamily="34" charset="0"/>
                <a:cs typeface="Times New Roman" panose="02020603050405020304" pitchFamily="18" charset="0"/>
              </a:rPr>
              <a:t> </a:t>
            </a:r>
            <a:r>
              <a:rPr lang="en-US" sz="1800" u="none" strike="noStrike" dirty="0">
                <a:effectLst/>
                <a:latin typeface="Arial" panose="020B0604020202020204" pitchFamily="34" charset="0"/>
                <a:ea typeface="Arial" panose="020B0604020202020204" pitchFamily="34" charset="0"/>
                <a:cs typeface="Times New Roman" panose="02020603050405020304" pitchFamily="18" charset="0"/>
              </a:rPr>
              <a:t>the unexpired term of the previous Director who died, resigned or was</a:t>
            </a:r>
            <a:r>
              <a:rPr lang="en-US" sz="1800" u="none" strike="noStrike" spc="-195" dirty="0">
                <a:effectLst/>
                <a:latin typeface="Arial" panose="020B0604020202020204" pitchFamily="34" charset="0"/>
                <a:ea typeface="Arial" panose="020B0604020202020204" pitchFamily="34" charset="0"/>
                <a:cs typeface="Times New Roman" panose="02020603050405020304" pitchFamily="18" charset="0"/>
              </a:rPr>
              <a:t> </a:t>
            </a:r>
            <a:r>
              <a:rPr lang="en-US" sz="1800" u="none" strike="noStrike" dirty="0">
                <a:effectLst/>
                <a:latin typeface="Arial" panose="020B0604020202020204" pitchFamily="34" charset="0"/>
                <a:ea typeface="Arial" panose="020B0604020202020204" pitchFamily="34" charset="0"/>
                <a:cs typeface="Times New Roman" panose="02020603050405020304" pitchFamily="18" charset="0"/>
              </a:rPr>
              <a:t>disqualified.</a:t>
            </a:r>
            <a:endParaRPr lang="en-US" sz="1800" u="sng" dirty="0">
              <a:effectLst/>
              <a:latin typeface="Arial" panose="020B0604020202020204" pitchFamily="34" charset="0"/>
              <a:ea typeface="Arial" panose="020B0604020202020204" pitchFamily="34" charset="0"/>
              <a:cs typeface="Times New Roman" panose="02020603050405020304" pitchFamily="18" charset="0"/>
            </a:endParaRPr>
          </a:p>
          <a:p>
            <a:endParaRPr lang="en-US" dirty="0"/>
          </a:p>
        </p:txBody>
      </p:sp>
      <p:sp>
        <p:nvSpPr>
          <p:cNvPr id="5" name="Text Placeholder 4">
            <a:extLst>
              <a:ext uri="{FF2B5EF4-FFF2-40B4-BE49-F238E27FC236}">
                <a16:creationId xmlns:a16="http://schemas.microsoft.com/office/drawing/2014/main" id="{53CA0C69-3609-E56E-3324-2455EC5A85B4}"/>
              </a:ext>
            </a:extLst>
          </p:cNvPr>
          <p:cNvSpPr>
            <a:spLocks noGrp="1"/>
          </p:cNvSpPr>
          <p:nvPr>
            <p:ph type="body" sz="quarter" idx="3"/>
          </p:nvPr>
        </p:nvSpPr>
        <p:spPr/>
        <p:txBody>
          <a:bodyPr/>
          <a:lstStyle/>
          <a:p>
            <a:r>
              <a:rPr lang="en-US" dirty="0"/>
              <a:t>PROPOSED</a:t>
            </a:r>
          </a:p>
        </p:txBody>
      </p:sp>
      <p:sp>
        <p:nvSpPr>
          <p:cNvPr id="6" name="Content Placeholder 5">
            <a:extLst>
              <a:ext uri="{FF2B5EF4-FFF2-40B4-BE49-F238E27FC236}">
                <a16:creationId xmlns:a16="http://schemas.microsoft.com/office/drawing/2014/main" id="{257C62D4-6BF3-0564-435C-3E4A3BDFE583}"/>
              </a:ext>
            </a:extLst>
          </p:cNvPr>
          <p:cNvSpPr>
            <a:spLocks noGrp="1"/>
          </p:cNvSpPr>
          <p:nvPr>
            <p:ph sz="quarter" idx="4"/>
          </p:nvPr>
        </p:nvSpPr>
        <p:spPr/>
        <p:txBody>
          <a:bodyPr>
            <a:normAutofit fontScale="55000" lnSpcReduction="20000"/>
          </a:bodyPr>
          <a:lstStyle/>
          <a:p>
            <a:endParaRPr lang="en-US"/>
          </a:p>
        </p:txBody>
      </p:sp>
    </p:spTree>
    <p:extLst>
      <p:ext uri="{BB962C8B-B14F-4D97-AF65-F5344CB8AC3E}">
        <p14:creationId xmlns:p14="http://schemas.microsoft.com/office/powerpoint/2010/main" val="1117838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20DF2-573B-3B92-9559-7B1C52CA872D}"/>
              </a:ext>
            </a:extLst>
          </p:cNvPr>
          <p:cNvSpPr>
            <a:spLocks noGrp="1"/>
          </p:cNvSpPr>
          <p:nvPr>
            <p:ph type="title"/>
          </p:nvPr>
        </p:nvSpPr>
        <p:spPr/>
        <p:txBody>
          <a:bodyPr>
            <a:normAutofit/>
          </a:bodyPr>
          <a:lstStyle/>
          <a:p>
            <a:r>
              <a:rPr lang="en-US" sz="3200" dirty="0"/>
              <a:t>Sec 3.08 – Board Meetings</a:t>
            </a:r>
            <a:br>
              <a:rPr lang="en-US" dirty="0"/>
            </a:br>
            <a:r>
              <a:rPr lang="en-US" sz="2000" dirty="0"/>
              <a:t>All Directors will be required to attend 75% of monthly Board meetings</a:t>
            </a:r>
          </a:p>
        </p:txBody>
      </p:sp>
      <p:sp>
        <p:nvSpPr>
          <p:cNvPr id="3" name="Text Placeholder 2">
            <a:extLst>
              <a:ext uri="{FF2B5EF4-FFF2-40B4-BE49-F238E27FC236}">
                <a16:creationId xmlns:a16="http://schemas.microsoft.com/office/drawing/2014/main" id="{760D6925-6A4D-CAE0-21F5-1F2713694A09}"/>
              </a:ext>
            </a:extLst>
          </p:cNvPr>
          <p:cNvSpPr>
            <a:spLocks noGrp="1"/>
          </p:cNvSpPr>
          <p:nvPr>
            <p:ph type="body" idx="1"/>
          </p:nvPr>
        </p:nvSpPr>
        <p:spPr/>
        <p:txBody>
          <a:bodyPr/>
          <a:lstStyle/>
          <a:p>
            <a:r>
              <a:rPr lang="en-US" dirty="0"/>
              <a:t>CURRENT</a:t>
            </a:r>
          </a:p>
        </p:txBody>
      </p:sp>
      <p:sp>
        <p:nvSpPr>
          <p:cNvPr id="4" name="Content Placeholder 3">
            <a:extLst>
              <a:ext uri="{FF2B5EF4-FFF2-40B4-BE49-F238E27FC236}">
                <a16:creationId xmlns:a16="http://schemas.microsoft.com/office/drawing/2014/main" id="{BB232F71-18D3-3AF1-DEC7-AF7DD1F5B79F}"/>
              </a:ext>
            </a:extLst>
          </p:cNvPr>
          <p:cNvSpPr>
            <a:spLocks noGrp="1"/>
          </p:cNvSpPr>
          <p:nvPr>
            <p:ph sz="half" idx="2"/>
          </p:nvPr>
        </p:nvSpPr>
        <p:spPr/>
        <p:txBody>
          <a:bodyPr>
            <a:normAutofit fontScale="62500" lnSpcReduction="20000"/>
          </a:bodyPr>
          <a:lstStyle/>
          <a:p>
            <a:pPr marL="0" marR="224790" indent="0">
              <a:spcBef>
                <a:spcPts val="825"/>
              </a:spcBef>
              <a:spcAft>
                <a:spcPts val="0"/>
              </a:spcAft>
              <a:buNone/>
              <a:tabLst>
                <a:tab pos="1183005" algn="l"/>
              </a:tabLst>
            </a:pPr>
            <a:r>
              <a:rPr lang="en-US" sz="1800" b="1" u="none" strike="noStrike" kern="0" dirty="0">
                <a:effectLst/>
                <a:latin typeface="Arial" panose="020B0604020202020204" pitchFamily="34" charset="0"/>
                <a:ea typeface="Arial" panose="020B0604020202020204" pitchFamily="34" charset="0"/>
                <a:cs typeface="Times New Roman" panose="02020603050405020304" pitchFamily="18" charset="0"/>
              </a:rPr>
              <a:t>Section</a:t>
            </a:r>
            <a:r>
              <a:rPr lang="en-US" sz="1800" b="1" u="none" strike="noStrike" kern="0" spc="-20" dirty="0">
                <a:effectLst/>
                <a:latin typeface="Arial" panose="020B0604020202020204" pitchFamily="34" charset="0"/>
                <a:ea typeface="Arial" panose="020B0604020202020204" pitchFamily="34" charset="0"/>
                <a:cs typeface="Times New Roman" panose="02020603050405020304" pitchFamily="18" charset="0"/>
              </a:rPr>
              <a:t> </a:t>
            </a:r>
            <a:r>
              <a:rPr lang="en-US" sz="1800" b="1" u="none" strike="noStrike" kern="0" dirty="0">
                <a:effectLst/>
                <a:latin typeface="Arial" panose="020B0604020202020204" pitchFamily="34" charset="0"/>
                <a:ea typeface="Arial" panose="020B0604020202020204" pitchFamily="34" charset="0"/>
                <a:cs typeface="Times New Roman" panose="02020603050405020304" pitchFamily="18" charset="0"/>
              </a:rPr>
              <a:t>3.08	</a:t>
            </a:r>
            <a:r>
              <a:rPr lang="en-US" sz="1800" b="1" u="heavy" kern="0" dirty="0">
                <a:effectLst/>
                <a:uFill>
                  <a:solidFill>
                    <a:srgbClr val="000000"/>
                  </a:solidFill>
                </a:uFill>
                <a:latin typeface="Arial" panose="020B0604020202020204" pitchFamily="34" charset="0"/>
                <a:ea typeface="Arial" panose="020B0604020202020204" pitchFamily="34" charset="0"/>
                <a:cs typeface="Times New Roman" panose="02020603050405020304" pitchFamily="18" charset="0"/>
              </a:rPr>
              <a:t>Board</a:t>
            </a:r>
            <a:r>
              <a:rPr lang="en-US" sz="1800" b="1" u="heavy" kern="0" spc="-45" dirty="0">
                <a:effectLst/>
                <a:uFill>
                  <a:solidFill>
                    <a:srgbClr val="000000"/>
                  </a:solidFill>
                </a:uFill>
                <a:latin typeface="Arial" panose="020B0604020202020204" pitchFamily="34" charset="0"/>
                <a:ea typeface="Arial" panose="020B0604020202020204" pitchFamily="34" charset="0"/>
                <a:cs typeface="Times New Roman" panose="02020603050405020304" pitchFamily="18" charset="0"/>
              </a:rPr>
              <a:t> </a:t>
            </a:r>
            <a:r>
              <a:rPr lang="en-US" sz="1800" b="1" u="heavy" kern="0" dirty="0">
                <a:effectLst/>
                <a:uFill>
                  <a:solidFill>
                    <a:srgbClr val="000000"/>
                  </a:solidFill>
                </a:uFill>
                <a:latin typeface="Arial" panose="020B0604020202020204" pitchFamily="34" charset="0"/>
                <a:ea typeface="Arial" panose="020B0604020202020204" pitchFamily="34" charset="0"/>
                <a:cs typeface="Times New Roman" panose="02020603050405020304" pitchFamily="18" charset="0"/>
              </a:rPr>
              <a:t>Meetings</a:t>
            </a:r>
            <a:r>
              <a:rPr lang="en-US" sz="1800" b="1" u="none" strike="noStrike" kern="0" dirty="0">
                <a:effectLst/>
                <a:latin typeface="Arial" panose="020B0604020202020204" pitchFamily="34" charset="0"/>
                <a:ea typeface="Arial" panose="020B0604020202020204" pitchFamily="34" charset="0"/>
                <a:cs typeface="Times New Roman" panose="02020603050405020304" pitchFamily="18" charset="0"/>
              </a:rPr>
              <a:t>.</a:t>
            </a:r>
            <a:endParaRPr lang="en-US" sz="1800" b="1" u="sng" kern="0" dirty="0">
              <a:effectLst/>
              <a:latin typeface="Arial" panose="020B0604020202020204" pitchFamily="34" charset="0"/>
              <a:ea typeface="Arial" panose="020B0604020202020204" pitchFamily="34" charset="0"/>
              <a:cs typeface="Times New Roman" panose="02020603050405020304" pitchFamily="18" charset="0"/>
            </a:endParaRPr>
          </a:p>
          <a:p>
            <a:pPr marL="0" marR="0">
              <a:spcBef>
                <a:spcPts val="35"/>
              </a:spcBef>
              <a:spcAft>
                <a:spcPts val="0"/>
              </a:spcAft>
            </a:pPr>
            <a:r>
              <a:rPr lang="en-US" sz="1800" b="1" dirty="0">
                <a:effectLst/>
                <a:latin typeface="Arial" panose="020B0604020202020204" pitchFamily="34" charset="0"/>
                <a:ea typeface="Arial" panose="020B060402020202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104140" lvl="0" indent="0">
              <a:lnSpc>
                <a:spcPct val="150000"/>
              </a:lnSpc>
              <a:spcBef>
                <a:spcPts val="345"/>
              </a:spcBef>
              <a:spcAft>
                <a:spcPts val="0"/>
              </a:spcAft>
              <a:buSzPts val="1200"/>
              <a:buNone/>
              <a:tabLst>
                <a:tab pos="521970" algn="l"/>
              </a:tabLst>
            </a:pPr>
            <a:r>
              <a:rPr lang="en-US" sz="1800" u="sng" dirty="0">
                <a:effectLst/>
                <a:uFill>
                  <a:solidFill>
                    <a:srgbClr val="000000"/>
                  </a:solidFill>
                </a:uFill>
                <a:latin typeface="Arial" panose="020B0604020202020204" pitchFamily="34" charset="0"/>
                <a:ea typeface="Arial" panose="020B0604020202020204" pitchFamily="34" charset="0"/>
                <a:cs typeface="Times New Roman" panose="02020603050405020304" pitchFamily="18" charset="0"/>
              </a:rPr>
              <a:t>A. Time; Place</a:t>
            </a:r>
            <a:r>
              <a:rPr lang="en-US" sz="1800" dirty="0">
                <a:effectLst/>
                <a:latin typeface="Arial" panose="020B0604020202020204" pitchFamily="34" charset="0"/>
                <a:ea typeface="Arial" panose="020B0604020202020204" pitchFamily="34" charset="0"/>
                <a:cs typeface="Times New Roman" panose="02020603050405020304" pitchFamily="18" charset="0"/>
              </a:rPr>
              <a:t>. The Annual Meeting of Directors shall be held within 5 business</a:t>
            </a:r>
            <a:r>
              <a:rPr lang="en-US" sz="1800" spc="-190" dirty="0">
                <a:effectLst/>
                <a:latin typeface="Arial" panose="020B0604020202020204" pitchFamily="34" charset="0"/>
                <a:ea typeface="Arial" panose="020B0604020202020204" pitchFamily="34" charset="0"/>
                <a:cs typeface="Times New Roman" panose="02020603050405020304" pitchFamily="18" charset="0"/>
              </a:rPr>
              <a:t> </a:t>
            </a:r>
            <a:r>
              <a:rPr lang="en-US" sz="1800" dirty="0">
                <a:effectLst/>
                <a:latin typeface="Arial" panose="020B0604020202020204" pitchFamily="34" charset="0"/>
                <a:ea typeface="Arial" panose="020B0604020202020204" pitchFamily="34" charset="0"/>
                <a:cs typeface="Times New Roman" panose="02020603050405020304" pitchFamily="18" charset="0"/>
              </a:rPr>
              <a:t>days of the Annual Meeting of the Members. Other meetings of the Board may be held</a:t>
            </a:r>
            <a:r>
              <a:rPr lang="en-US" sz="1800" spc="-160" dirty="0">
                <a:effectLst/>
                <a:latin typeface="Arial" panose="020B0604020202020204" pitchFamily="34" charset="0"/>
                <a:ea typeface="Arial" panose="020B0604020202020204" pitchFamily="34" charset="0"/>
                <a:cs typeface="Times New Roman" panose="02020603050405020304" pitchFamily="18" charset="0"/>
              </a:rPr>
              <a:t> </a:t>
            </a:r>
            <a:r>
              <a:rPr lang="en-US" sz="1800" dirty="0">
                <a:effectLst/>
                <a:latin typeface="Arial" panose="020B0604020202020204" pitchFamily="34" charset="0"/>
                <a:ea typeface="Arial" panose="020B0604020202020204" pitchFamily="34" charset="0"/>
                <a:cs typeface="Times New Roman" panose="02020603050405020304" pitchFamily="18" charset="0"/>
              </a:rPr>
              <a:t>from time to time as provided in this Section. Unless otherwise specified by the Board,</a:t>
            </a:r>
            <a:r>
              <a:rPr lang="en-US" sz="1800" spc="-130" dirty="0">
                <a:effectLst/>
                <a:latin typeface="Arial" panose="020B0604020202020204" pitchFamily="34" charset="0"/>
                <a:ea typeface="Arial" panose="020B0604020202020204" pitchFamily="34" charset="0"/>
                <a:cs typeface="Times New Roman" panose="02020603050405020304" pitchFamily="18" charset="0"/>
              </a:rPr>
              <a:t> </a:t>
            </a:r>
            <a:r>
              <a:rPr lang="en-US" sz="1800" dirty="0">
                <a:effectLst/>
                <a:latin typeface="Arial" panose="020B0604020202020204" pitchFamily="34" charset="0"/>
                <a:ea typeface="Arial" panose="020B0604020202020204" pitchFamily="34" charset="0"/>
                <a:cs typeface="Times New Roman" panose="02020603050405020304" pitchFamily="18" charset="0"/>
              </a:rPr>
              <a:t>the meeting shall be held at the principal executive</a:t>
            </a:r>
            <a:r>
              <a:rPr lang="en-US" sz="1800" spc="-15" dirty="0">
                <a:effectLst/>
                <a:latin typeface="Arial" panose="020B0604020202020204" pitchFamily="34" charset="0"/>
                <a:ea typeface="Arial" panose="020B0604020202020204" pitchFamily="34" charset="0"/>
                <a:cs typeface="Times New Roman" panose="02020603050405020304" pitchFamily="18" charset="0"/>
              </a:rPr>
              <a:t> </a:t>
            </a:r>
            <a:r>
              <a:rPr lang="en-US" sz="1800" dirty="0">
                <a:effectLst/>
                <a:latin typeface="Arial" panose="020B0604020202020204" pitchFamily="34" charset="0"/>
                <a:ea typeface="Arial" panose="020B0604020202020204" pitchFamily="34" charset="0"/>
                <a:cs typeface="Times New Roman" panose="02020603050405020304" pitchFamily="18" charset="0"/>
              </a:rPr>
              <a:t>office.</a:t>
            </a:r>
            <a:endParaRPr lang="en-US" sz="1800" dirty="0">
              <a:effectLst/>
              <a:latin typeface="Calibri" panose="020F0502020204030204" pitchFamily="34" charset="0"/>
              <a:ea typeface="Arial" panose="020B0604020202020204" pitchFamily="34" charset="0"/>
              <a:cs typeface="Times New Roman" panose="02020603050405020304" pitchFamily="18" charset="0"/>
            </a:endParaRPr>
          </a:p>
          <a:p>
            <a:pPr marL="0" marR="87630" lvl="0" indent="0" algn="just">
              <a:lnSpc>
                <a:spcPct val="152000"/>
              </a:lnSpc>
              <a:spcBef>
                <a:spcPts val="770"/>
              </a:spcBef>
              <a:spcAft>
                <a:spcPts val="0"/>
              </a:spcAft>
              <a:buSzPts val="1200"/>
              <a:buNone/>
              <a:tabLst>
                <a:tab pos="521970" algn="l"/>
              </a:tabLst>
            </a:pPr>
            <a:r>
              <a:rPr lang="en-US" sz="1800" u="sng" dirty="0">
                <a:effectLst/>
                <a:uFill>
                  <a:solidFill>
                    <a:srgbClr val="000000"/>
                  </a:solidFill>
                </a:uFill>
                <a:latin typeface="Arial" panose="020B0604020202020204" pitchFamily="34" charset="0"/>
                <a:ea typeface="Arial" panose="020B0604020202020204" pitchFamily="34" charset="0"/>
                <a:cs typeface="Times New Roman" panose="02020603050405020304" pitchFamily="18" charset="0"/>
              </a:rPr>
              <a:t>B. Monthly Meetings</a:t>
            </a:r>
            <a:r>
              <a:rPr lang="en-US" sz="1800" dirty="0">
                <a:effectLst/>
                <a:latin typeface="Arial" panose="020B0604020202020204" pitchFamily="34" charset="0"/>
                <a:ea typeface="Arial" panose="020B0604020202020204" pitchFamily="34" charset="0"/>
                <a:cs typeface="Times New Roman" panose="02020603050405020304" pitchFamily="18" charset="0"/>
              </a:rPr>
              <a:t>. The Board of Directors shall meet at least once a month. At</a:t>
            </a:r>
            <a:r>
              <a:rPr lang="en-US" sz="1800" spc="-175" dirty="0">
                <a:effectLst/>
                <a:latin typeface="Arial" panose="020B0604020202020204" pitchFamily="34" charset="0"/>
                <a:ea typeface="Arial" panose="020B0604020202020204" pitchFamily="34" charset="0"/>
                <a:cs typeface="Times New Roman" panose="02020603050405020304" pitchFamily="18" charset="0"/>
              </a:rPr>
              <a:t> </a:t>
            </a:r>
            <a:r>
              <a:rPr lang="en-US" sz="1800" dirty="0">
                <a:effectLst/>
                <a:latin typeface="Arial" panose="020B0604020202020204" pitchFamily="34" charset="0"/>
                <a:ea typeface="Arial" panose="020B0604020202020204" pitchFamily="34" charset="0"/>
                <a:cs typeface="Times New Roman" panose="02020603050405020304" pitchFamily="18" charset="0"/>
              </a:rPr>
              <a:t>the Monthly Meetings, the Board shall transact such business as may properly come</a:t>
            </a:r>
            <a:r>
              <a:rPr lang="en-US" sz="1800" spc="-180" dirty="0">
                <a:effectLst/>
                <a:latin typeface="Arial" panose="020B0604020202020204" pitchFamily="34" charset="0"/>
                <a:ea typeface="Arial" panose="020B0604020202020204" pitchFamily="34" charset="0"/>
                <a:cs typeface="Times New Roman" panose="02020603050405020304" pitchFamily="18" charset="0"/>
              </a:rPr>
              <a:t> </a:t>
            </a:r>
            <a:r>
              <a:rPr lang="en-US" sz="1800" dirty="0">
                <a:effectLst/>
                <a:latin typeface="Arial" panose="020B0604020202020204" pitchFamily="34" charset="0"/>
                <a:ea typeface="Arial" panose="020B0604020202020204" pitchFamily="34" charset="0"/>
                <a:cs typeface="Times New Roman" panose="02020603050405020304" pitchFamily="18" charset="0"/>
              </a:rPr>
              <a:t>before the Board. Any vote on the expenditure of gambling funds shall be open for all</a:t>
            </a:r>
            <a:r>
              <a:rPr lang="en-US" sz="1800" spc="-215" dirty="0">
                <a:effectLst/>
                <a:latin typeface="Arial" panose="020B0604020202020204" pitchFamily="34" charset="0"/>
                <a:ea typeface="Arial" panose="020B0604020202020204" pitchFamily="34" charset="0"/>
                <a:cs typeface="Times New Roman" panose="02020603050405020304" pitchFamily="18" charset="0"/>
              </a:rPr>
              <a:t> </a:t>
            </a:r>
            <a:r>
              <a:rPr lang="en-US" sz="1800" dirty="0">
                <a:effectLst/>
                <a:latin typeface="Arial" panose="020B0604020202020204" pitchFamily="34" charset="0"/>
                <a:ea typeface="Arial" panose="020B0604020202020204" pitchFamily="34" charset="0"/>
                <a:cs typeface="Times New Roman" panose="02020603050405020304" pitchFamily="18" charset="0"/>
              </a:rPr>
              <a:t>Members of the Corporation present at the meeting to vote</a:t>
            </a:r>
            <a:r>
              <a:rPr lang="en-US" sz="1800" spc="-20" dirty="0">
                <a:effectLst/>
                <a:latin typeface="Arial" panose="020B0604020202020204" pitchFamily="34" charset="0"/>
                <a:ea typeface="Arial" panose="020B0604020202020204" pitchFamily="34" charset="0"/>
                <a:cs typeface="Times New Roman" panose="02020603050405020304" pitchFamily="18" charset="0"/>
              </a:rPr>
              <a:t> </a:t>
            </a:r>
            <a:r>
              <a:rPr lang="en-US" sz="1800" dirty="0">
                <a:effectLst/>
                <a:latin typeface="Arial" panose="020B0604020202020204" pitchFamily="34" charset="0"/>
                <a:ea typeface="Arial" panose="020B0604020202020204" pitchFamily="34" charset="0"/>
                <a:cs typeface="Times New Roman" panose="02020603050405020304" pitchFamily="18" charset="0"/>
              </a:rPr>
              <a:t>on.</a:t>
            </a:r>
            <a:endParaRPr lang="en-US" sz="1800" dirty="0">
              <a:effectLst/>
              <a:latin typeface="Calibri" panose="020F0502020204030204" pitchFamily="34" charset="0"/>
              <a:ea typeface="Arial" panose="020B0604020202020204" pitchFamily="34" charset="0"/>
              <a:cs typeface="Times New Roman" panose="02020603050405020304" pitchFamily="18" charset="0"/>
            </a:endParaRPr>
          </a:p>
          <a:p>
            <a:endParaRPr lang="en-US" dirty="0"/>
          </a:p>
        </p:txBody>
      </p:sp>
      <p:sp>
        <p:nvSpPr>
          <p:cNvPr id="5" name="Text Placeholder 4">
            <a:extLst>
              <a:ext uri="{FF2B5EF4-FFF2-40B4-BE49-F238E27FC236}">
                <a16:creationId xmlns:a16="http://schemas.microsoft.com/office/drawing/2014/main" id="{DA20223A-F0F8-3EFF-E4DE-84BDE0F46956}"/>
              </a:ext>
            </a:extLst>
          </p:cNvPr>
          <p:cNvSpPr>
            <a:spLocks noGrp="1"/>
          </p:cNvSpPr>
          <p:nvPr>
            <p:ph type="body" sz="quarter" idx="3"/>
          </p:nvPr>
        </p:nvSpPr>
        <p:spPr/>
        <p:txBody>
          <a:bodyPr/>
          <a:lstStyle/>
          <a:p>
            <a:r>
              <a:rPr lang="en-US" dirty="0"/>
              <a:t>PROPOSED</a:t>
            </a:r>
          </a:p>
        </p:txBody>
      </p:sp>
      <p:sp>
        <p:nvSpPr>
          <p:cNvPr id="6" name="Content Placeholder 5">
            <a:extLst>
              <a:ext uri="{FF2B5EF4-FFF2-40B4-BE49-F238E27FC236}">
                <a16:creationId xmlns:a16="http://schemas.microsoft.com/office/drawing/2014/main" id="{8805B84D-BD3A-95C7-F138-89F9096DFBEC}"/>
              </a:ext>
            </a:extLst>
          </p:cNvPr>
          <p:cNvSpPr>
            <a:spLocks noGrp="1"/>
          </p:cNvSpPr>
          <p:nvPr>
            <p:ph sz="quarter" idx="4"/>
          </p:nvPr>
        </p:nvSpPr>
        <p:spPr/>
        <p:txBody>
          <a:bodyPr>
            <a:normAutofit fontScale="62500" lnSpcReduction="20000"/>
          </a:bodyPr>
          <a:lstStyle/>
          <a:p>
            <a:endParaRPr lang="en-US"/>
          </a:p>
        </p:txBody>
      </p:sp>
    </p:spTree>
    <p:extLst>
      <p:ext uri="{BB962C8B-B14F-4D97-AF65-F5344CB8AC3E}">
        <p14:creationId xmlns:p14="http://schemas.microsoft.com/office/powerpoint/2010/main" val="3316765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F91C4-BD6A-552E-3332-C0780CC27608}"/>
              </a:ext>
            </a:extLst>
          </p:cNvPr>
          <p:cNvSpPr>
            <a:spLocks noGrp="1"/>
          </p:cNvSpPr>
          <p:nvPr>
            <p:ph type="title"/>
          </p:nvPr>
        </p:nvSpPr>
        <p:spPr/>
        <p:txBody>
          <a:bodyPr>
            <a:normAutofit fontScale="90000"/>
          </a:bodyPr>
          <a:lstStyle/>
          <a:p>
            <a:r>
              <a:rPr lang="en-US" sz="3200" dirty="0"/>
              <a:t>Sec 4.02 – Duties of Required Officers</a:t>
            </a:r>
            <a:br>
              <a:rPr lang="en-US" sz="3200" dirty="0"/>
            </a:br>
            <a:r>
              <a:rPr lang="en-US" sz="2200" dirty="0"/>
              <a:t>updated to reflect </a:t>
            </a:r>
            <a:r>
              <a:rPr lang="en-US" sz="2200" dirty="0" err="1"/>
              <a:t>duTIEs</a:t>
            </a:r>
            <a:r>
              <a:rPr lang="en-US" sz="2200" dirty="0"/>
              <a:t> of the </a:t>
            </a:r>
            <a:r>
              <a:rPr lang="en-US" sz="2200" dirty="0" err="1"/>
              <a:t>BoArd</a:t>
            </a:r>
            <a:r>
              <a:rPr lang="en-US" sz="2200" dirty="0"/>
              <a:t> moving </a:t>
            </a:r>
            <a:r>
              <a:rPr lang="en-US" sz="2000" dirty="0"/>
              <a:t>from 7 to 10</a:t>
            </a:r>
            <a:br>
              <a:rPr lang="en-US" sz="2000" dirty="0"/>
            </a:br>
            <a:r>
              <a:rPr lang="en-US" sz="1800" dirty="0"/>
              <a:t>New Roles: VP-BN/</a:t>
            </a:r>
            <a:r>
              <a:rPr lang="en-US" sz="1800" dirty="0" err="1"/>
              <a:t>JRGold</a:t>
            </a:r>
            <a:r>
              <a:rPr lang="en-US" sz="1800" dirty="0"/>
              <a:t>, VP-PW/SQ, VP-Communication/Fundraising</a:t>
            </a:r>
            <a:br>
              <a:rPr lang="en-US" sz="2200" dirty="0"/>
            </a:br>
            <a:endParaRPr lang="en-US" sz="2200" dirty="0"/>
          </a:p>
        </p:txBody>
      </p:sp>
      <p:sp>
        <p:nvSpPr>
          <p:cNvPr id="3" name="Text Placeholder 2">
            <a:extLst>
              <a:ext uri="{FF2B5EF4-FFF2-40B4-BE49-F238E27FC236}">
                <a16:creationId xmlns:a16="http://schemas.microsoft.com/office/drawing/2014/main" id="{D6F0E887-C7D0-C886-91C6-1701121CC298}"/>
              </a:ext>
            </a:extLst>
          </p:cNvPr>
          <p:cNvSpPr>
            <a:spLocks noGrp="1"/>
          </p:cNvSpPr>
          <p:nvPr>
            <p:ph type="body" idx="1"/>
          </p:nvPr>
        </p:nvSpPr>
        <p:spPr/>
        <p:txBody>
          <a:bodyPr/>
          <a:lstStyle/>
          <a:p>
            <a:r>
              <a:rPr lang="en-US" dirty="0"/>
              <a:t>CURRENT</a:t>
            </a:r>
          </a:p>
        </p:txBody>
      </p:sp>
      <p:sp>
        <p:nvSpPr>
          <p:cNvPr id="4" name="Content Placeholder 3">
            <a:extLst>
              <a:ext uri="{FF2B5EF4-FFF2-40B4-BE49-F238E27FC236}">
                <a16:creationId xmlns:a16="http://schemas.microsoft.com/office/drawing/2014/main" id="{DE48D2AC-B5FF-E897-946B-98C709546F73}"/>
              </a:ext>
            </a:extLst>
          </p:cNvPr>
          <p:cNvSpPr>
            <a:spLocks noGrp="1"/>
          </p:cNvSpPr>
          <p:nvPr>
            <p:ph sz="half" idx="2"/>
          </p:nvPr>
        </p:nvSpPr>
        <p:spPr/>
        <p:txBody>
          <a:bodyPr>
            <a:normAutofit fontScale="25000" lnSpcReduction="20000"/>
          </a:bodyPr>
          <a:lstStyle/>
          <a:p>
            <a:pPr marL="165100" marR="224790">
              <a:spcBef>
                <a:spcPts val="770"/>
              </a:spcBef>
              <a:spcAft>
                <a:spcPts val="0"/>
              </a:spcAft>
              <a:tabLst>
                <a:tab pos="1183005" algn="l"/>
              </a:tabLst>
            </a:pPr>
            <a:r>
              <a:rPr lang="en-US" sz="1800" b="1" u="none" strike="noStrike" kern="0" dirty="0">
                <a:effectLst/>
                <a:latin typeface="Arial" panose="020B0604020202020204" pitchFamily="34" charset="0"/>
                <a:ea typeface="Arial" panose="020B0604020202020204" pitchFamily="34" charset="0"/>
                <a:cs typeface="Times New Roman" panose="02020603050405020304" pitchFamily="18" charset="0"/>
              </a:rPr>
              <a:t>Section</a:t>
            </a:r>
            <a:r>
              <a:rPr lang="en-US" sz="1800" b="1" u="none" strike="noStrike" kern="0" spc="-20" dirty="0">
                <a:effectLst/>
                <a:latin typeface="Arial" panose="020B0604020202020204" pitchFamily="34" charset="0"/>
                <a:ea typeface="Arial" panose="020B0604020202020204" pitchFamily="34" charset="0"/>
                <a:cs typeface="Times New Roman" panose="02020603050405020304" pitchFamily="18" charset="0"/>
              </a:rPr>
              <a:t> </a:t>
            </a:r>
            <a:r>
              <a:rPr lang="en-US" sz="1800" b="1" u="none" strike="noStrike" kern="0" dirty="0">
                <a:effectLst/>
                <a:latin typeface="Arial" panose="020B0604020202020204" pitchFamily="34" charset="0"/>
                <a:ea typeface="Arial" panose="020B0604020202020204" pitchFamily="34" charset="0"/>
                <a:cs typeface="Times New Roman" panose="02020603050405020304" pitchFamily="18" charset="0"/>
              </a:rPr>
              <a:t>4.02	</a:t>
            </a:r>
            <a:r>
              <a:rPr lang="en-US" sz="1800" b="1" u="heavy" kern="0" dirty="0">
                <a:effectLst/>
                <a:uFill>
                  <a:solidFill>
                    <a:srgbClr val="000000"/>
                  </a:solidFill>
                </a:uFill>
                <a:latin typeface="Arial" panose="020B0604020202020204" pitchFamily="34" charset="0"/>
                <a:ea typeface="Arial" panose="020B0604020202020204" pitchFamily="34" charset="0"/>
                <a:cs typeface="Times New Roman" panose="02020603050405020304" pitchFamily="18" charset="0"/>
              </a:rPr>
              <a:t>Duties of Required</a:t>
            </a:r>
            <a:r>
              <a:rPr lang="en-US" sz="1800" b="1" u="heavy" kern="0" spc="-85" dirty="0">
                <a:effectLst/>
                <a:uFill>
                  <a:solidFill>
                    <a:srgbClr val="000000"/>
                  </a:solidFill>
                </a:uFill>
                <a:latin typeface="Arial" panose="020B0604020202020204" pitchFamily="34" charset="0"/>
                <a:ea typeface="Arial" panose="020B0604020202020204" pitchFamily="34" charset="0"/>
                <a:cs typeface="Times New Roman" panose="02020603050405020304" pitchFamily="18" charset="0"/>
              </a:rPr>
              <a:t> </a:t>
            </a:r>
            <a:r>
              <a:rPr lang="en-US" sz="1800" b="1" u="heavy" kern="0" dirty="0">
                <a:effectLst/>
                <a:uFill>
                  <a:solidFill>
                    <a:srgbClr val="000000"/>
                  </a:solidFill>
                </a:uFill>
                <a:latin typeface="Arial" panose="020B0604020202020204" pitchFamily="34" charset="0"/>
                <a:ea typeface="Arial" panose="020B0604020202020204" pitchFamily="34" charset="0"/>
                <a:cs typeface="Times New Roman" panose="02020603050405020304" pitchFamily="18" charset="0"/>
              </a:rPr>
              <a:t>Officers</a:t>
            </a:r>
            <a:r>
              <a:rPr lang="en-US" sz="1800" b="1" u="none" strike="noStrike" kern="0" dirty="0">
                <a:effectLst/>
                <a:latin typeface="Arial" panose="020B0604020202020204" pitchFamily="34" charset="0"/>
                <a:ea typeface="Arial" panose="020B0604020202020204" pitchFamily="34" charset="0"/>
                <a:cs typeface="Times New Roman" panose="02020603050405020304" pitchFamily="18" charset="0"/>
              </a:rPr>
              <a:t>.</a:t>
            </a:r>
            <a:endParaRPr lang="en-US" sz="1800" b="1" u="sng" kern="0" dirty="0">
              <a:effectLst/>
              <a:latin typeface="Arial" panose="020B0604020202020204" pitchFamily="34" charset="0"/>
              <a:ea typeface="Arial" panose="020B0604020202020204" pitchFamily="34" charset="0"/>
              <a:cs typeface="Times New Roman" panose="02020603050405020304" pitchFamily="18" charset="0"/>
            </a:endParaRPr>
          </a:p>
          <a:p>
            <a:pPr marL="0" marR="0">
              <a:spcBef>
                <a:spcPts val="45"/>
              </a:spcBef>
              <a:spcAft>
                <a:spcPts val="0"/>
              </a:spcAft>
            </a:pPr>
            <a:r>
              <a:rPr lang="en-US" sz="1800" b="1" dirty="0">
                <a:effectLst/>
                <a:latin typeface="Arial" panose="020B0604020202020204" pitchFamily="34" charset="0"/>
                <a:ea typeface="Arial" panose="020B060402020202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lphaUcPeriod"/>
              <a:tabLst>
                <a:tab pos="0" algn="l"/>
                <a:tab pos="1143000" algn="ctr"/>
                <a:tab pos="2743200" algn="l"/>
              </a:tabLst>
            </a:pPr>
            <a:r>
              <a:rPr lang="en-US" sz="1800" u="sng" strike="noStrike" dirty="0">
                <a:effectLst/>
                <a:latin typeface="Arial" panose="020B0604020202020204" pitchFamily="34" charset="0"/>
                <a:ea typeface="Calibri" panose="020F0502020204030204" pitchFamily="34" charset="0"/>
                <a:cs typeface="Times New Roman" panose="02020603050405020304" pitchFamily="18" charset="0"/>
              </a:rPr>
              <a:t>President. </a:t>
            </a:r>
            <a: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t>  The President shall: (I) have general active management of the business of the Corporation; (ii) when present, preside at all meetings of the Board and of the Members; (iii) see that all orders and resolutions of the Members and Board of Directors are carried into effect; (iv) sign and deliver in the name of the Corporation any deeds, mortgages, bonds, contracts, or other instruments pertaining to the business of the Corporation as authorized by the Board of Directors, except in cases in which the authority to sign and deliver is required by law to be exercised by another person or is otherwise expressly delegated by the Board to some other officer or agent of the Corporation; (v) maintain records of and, whenever necessary, certify all proceedings of the Board and the Members; and (vi) perform other duties prescribed by the Member and/or Board.</a:t>
            </a:r>
            <a:b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br>
            <a:endParaRPr lang="en-US" sz="1800"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lphaUcPeriod"/>
              <a:tabLst>
                <a:tab pos="0" algn="l"/>
                <a:tab pos="1143000" algn="ctr"/>
                <a:tab pos="2743200" algn="l"/>
              </a:tabLst>
            </a:pPr>
            <a:r>
              <a:rPr lang="en-US" sz="1800" u="sng" strike="noStrike" dirty="0">
                <a:effectLst/>
                <a:latin typeface="Arial" panose="020B0604020202020204" pitchFamily="34" charset="0"/>
                <a:ea typeface="Calibri" panose="020F0502020204030204" pitchFamily="34" charset="0"/>
                <a:cs typeface="Times New Roman" panose="02020603050405020304" pitchFamily="18" charset="0"/>
              </a:rPr>
              <a:t>Secretary.  </a:t>
            </a:r>
            <a: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t>The Secretary shall:  (</a:t>
            </a:r>
            <a:r>
              <a:rPr lang="en-US" sz="1800" u="none" strike="noStrike" dirty="0" err="1">
                <a:effectLst/>
                <a:latin typeface="Arial" panose="020B0604020202020204" pitchFamily="34" charset="0"/>
                <a:ea typeface="Calibri" panose="020F0502020204030204" pitchFamily="34" charset="0"/>
                <a:cs typeface="Times New Roman" panose="02020603050405020304" pitchFamily="18" charset="0"/>
              </a:rPr>
              <a:t>i</a:t>
            </a:r>
            <a: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t>) keep the Minutes of Members meetings and Board of Directors meetings, in a book provided for that purpose; (ii) see that all Notices are duly given in accordance with the provisions of these Bylaws or as required by law; (iii) be custodian of the corporate records; (iv) keep a Register of the Post Office address of each Member which shall be furnished to the Secretary by such Member; (v) deliver by email, and/or posting all communications to our Members, coaches, registered players as requested by the Board of Directors, leadership/committees; (vi) maintain the Club’s website and social media updates including the Association calendar, News feeds, Notifications, etc. and (vii) in general perform all duties incident to the office of Secretary and such other duties as from time to time may be assigned or delegated to him/her by the President or by the Board of Directors.</a:t>
            </a:r>
            <a:b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br>
            <a:endParaRPr lang="en-US" sz="1800"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lphaUcPeriod"/>
              <a:tabLst>
                <a:tab pos="0" algn="l"/>
                <a:tab pos="1143000" algn="ctr"/>
                <a:tab pos="2743200" algn="l"/>
              </a:tabLst>
            </a:pPr>
            <a:r>
              <a:rPr lang="en-US" sz="1800" u="sng" strike="noStrike" dirty="0">
                <a:effectLst/>
                <a:latin typeface="Arial" panose="020B0604020202020204" pitchFamily="34" charset="0"/>
                <a:ea typeface="Calibri" panose="020F0502020204030204" pitchFamily="34" charset="0"/>
                <a:cs typeface="Times New Roman" panose="02020603050405020304" pitchFamily="18" charset="0"/>
              </a:rPr>
              <a:t>Treasurer.</a:t>
            </a:r>
            <a: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t>  The Treasurer shall: (</a:t>
            </a:r>
            <a:r>
              <a:rPr lang="en-US" sz="1800" u="none" strike="noStrike" dirty="0" err="1">
                <a:effectLst/>
                <a:latin typeface="Arial" panose="020B0604020202020204" pitchFamily="34" charset="0"/>
                <a:ea typeface="Calibri" panose="020F0502020204030204" pitchFamily="34" charset="0"/>
                <a:cs typeface="Times New Roman" panose="02020603050405020304" pitchFamily="18" charset="0"/>
              </a:rPr>
              <a:t>i</a:t>
            </a:r>
            <a: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t>) keep accurate financial records for the Corporation; (ii) deposit all money, drafts, and checks in the name of and to the credit of the Corporation in the banks and depositories designated by the Board; (iii) endorse for deposit all notes, checks, and drafts received by the Corporation as ordered by the Board, making proper vouchers thereof; (iv) disburse corporate funds and issue checks and drafts in the name of the corporation, as ordered by the Board; (v) render to the President and the Board, whenever requested an account of all transactions by the Treasurer and of the financial condition of the Corporation; and (vi) perform other duties prescribed by the Board or by the President.</a:t>
            </a:r>
            <a:b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br>
            <a:endParaRPr lang="en-US" sz="1800"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lphaUcPeriod"/>
              <a:tabLst>
                <a:tab pos="0" algn="l"/>
                <a:tab pos="1143000" algn="ctr"/>
                <a:tab pos="2743200" algn="l"/>
              </a:tabLst>
            </a:pPr>
            <a:r>
              <a:rPr lang="en-US" sz="1800" u="sng" strike="noStrike" dirty="0">
                <a:effectLst/>
                <a:latin typeface="Arial" panose="020B0604020202020204" pitchFamily="34" charset="0"/>
                <a:ea typeface="Calibri" panose="020F0502020204030204" pitchFamily="34" charset="0"/>
                <a:cs typeface="Times New Roman" panose="02020603050405020304" pitchFamily="18" charset="0"/>
              </a:rPr>
              <a:t>Vice President Administration.  </a:t>
            </a:r>
            <a: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t>The Vice President of Administration shall have such powers in managing the Registrar function, implementing and regulating SafeSport policies and procedures, establishing and maintaining our player registration platform, website design and function, and coordinating volunteer initiatives.   In addition, the Vice President Administration shall have such powers and shall perform such duties as from time to time may be assigned to him/her by the President or the Board of Directors.  In the event of the absence of the President, or in the event of his/her death, inability or refusal to act, the Board of Directors may designate the Vice President to succeed to the power and duties of the President, and when so acting shall have all the powers of and be subject to all the restrictions on the President.   </a:t>
            </a:r>
            <a:b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br>
            <a:endParaRPr lang="en-US" sz="1800"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lphaUcPeriod"/>
              <a:tabLst>
                <a:tab pos="0" algn="l"/>
                <a:tab pos="1143000" algn="ctr"/>
                <a:tab pos="2743200" algn="l"/>
              </a:tabLst>
            </a:pPr>
            <a:r>
              <a:rPr lang="en-US" sz="1800" u="sng" strike="noStrike" dirty="0">
                <a:effectLst/>
                <a:latin typeface="Arial" panose="020B0604020202020204" pitchFamily="34" charset="0"/>
                <a:ea typeface="Calibri" panose="020F0502020204030204" pitchFamily="34" charset="0"/>
                <a:cs typeface="Times New Roman" panose="02020603050405020304" pitchFamily="18" charset="0"/>
              </a:rPr>
              <a:t>Vice President Mites, </a:t>
            </a:r>
            <a:r>
              <a:rPr lang="en-US" sz="1800" u="sng" strike="noStrike" dirty="0" err="1">
                <a:effectLst/>
                <a:latin typeface="Arial" panose="020B0604020202020204" pitchFamily="34" charset="0"/>
                <a:ea typeface="Calibri" panose="020F0502020204030204" pitchFamily="34" charset="0"/>
                <a:cs typeface="Times New Roman" panose="02020603050405020304" pitchFamily="18" charset="0"/>
              </a:rPr>
              <a:t>MiniMites</a:t>
            </a:r>
            <a:r>
              <a:rPr lang="en-US" sz="1800" u="sng" strike="noStrike" dirty="0">
                <a:effectLst/>
                <a:latin typeface="Arial" panose="020B0604020202020204" pitchFamily="34" charset="0"/>
                <a:ea typeface="Calibri" panose="020F0502020204030204" pitchFamily="34" charset="0"/>
                <a:cs typeface="Times New Roman" panose="02020603050405020304" pitchFamily="18" charset="0"/>
              </a:rPr>
              <a:t> &amp; Termites.</a:t>
            </a:r>
            <a: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t> The Vice President Mites, </a:t>
            </a:r>
            <a:r>
              <a:rPr lang="en-US" sz="1800" u="none" strike="noStrike" dirty="0" err="1">
                <a:effectLst/>
                <a:latin typeface="Arial" panose="020B0604020202020204" pitchFamily="34" charset="0"/>
                <a:ea typeface="Calibri" panose="020F0502020204030204" pitchFamily="34" charset="0"/>
                <a:cs typeface="Times New Roman" panose="02020603050405020304" pitchFamily="18" charset="0"/>
              </a:rPr>
              <a:t>MiniMites</a:t>
            </a:r>
            <a: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t> &amp; Termites shall have such powers in coordinating and directing the Mini-Mite, Mite, Termite and Intro to Hockey programs and implementing the coaching/player development plans for the coaches and players in these programs.  They may also perform such duties as from time to time as assigned to him/her by the President or by the Board of Directors</a:t>
            </a:r>
            <a:endParaRPr lang="en-US" sz="1800"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tabLst>
                <a:tab pos="0" algn="l"/>
                <a:tab pos="1143000" algn="ctr"/>
                <a:tab pos="2743200" algn="l"/>
              </a:tabLst>
            </a:pPr>
            <a: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lphaUcPeriod"/>
              <a:tabLst>
                <a:tab pos="0" algn="l"/>
                <a:tab pos="1143000" algn="ctr"/>
                <a:tab pos="2743200" algn="l"/>
              </a:tabLst>
            </a:pPr>
            <a:r>
              <a:rPr lang="en-US" sz="1800" u="sng" strike="noStrike" dirty="0">
                <a:effectLst/>
                <a:latin typeface="Arial" panose="020B0604020202020204" pitchFamily="34" charset="0"/>
                <a:ea typeface="Calibri" panose="020F0502020204030204" pitchFamily="34" charset="0"/>
                <a:cs typeface="Times New Roman" panose="02020603050405020304" pitchFamily="18" charset="0"/>
              </a:rPr>
              <a:t>Vice President Girls Hockey.</a:t>
            </a:r>
            <a: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t> The Vice President of Girls Hockey shall have such powers in establishing the WAHC Player Development Plan for our Girls Hockey Programs.  They may also perform such duties as from time to time as assigned to him/her by the President or by the Board of Directors.</a:t>
            </a:r>
            <a:b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br>
            <a:endParaRPr lang="en-US" sz="1800"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lphaUcPeriod"/>
              <a:tabLst>
                <a:tab pos="0" algn="l"/>
                <a:tab pos="1143000" algn="ctr"/>
                <a:tab pos="2743200" algn="l"/>
              </a:tabLst>
            </a:pPr>
            <a:r>
              <a:rPr lang="en-US" sz="1800" u="sng" strike="noStrike" dirty="0">
                <a:effectLst/>
                <a:latin typeface="Arial" panose="020B0604020202020204" pitchFamily="34" charset="0"/>
                <a:ea typeface="Calibri" panose="020F0502020204030204" pitchFamily="34" charset="0"/>
                <a:cs typeface="Times New Roman" panose="02020603050405020304" pitchFamily="18" charset="0"/>
              </a:rPr>
              <a:t>Vice President Hockey Operations.</a:t>
            </a:r>
            <a: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t>  The Vice President Hockey Operations shall have such powers in ensuring the direction of WAHC coaches and teams and ensures the WAHC Development Plans are followed. He/she shall have such powers in establishing, in collaboration with the VP-Girls Hockey and VP-Mites, </a:t>
            </a:r>
            <a:r>
              <a:rPr lang="en-US" sz="1800" u="none" strike="noStrike" dirty="0" err="1">
                <a:effectLst/>
                <a:latin typeface="Arial" panose="020B0604020202020204" pitchFamily="34" charset="0"/>
                <a:ea typeface="Calibri" panose="020F0502020204030204" pitchFamily="34" charset="0"/>
                <a:cs typeface="Times New Roman" panose="02020603050405020304" pitchFamily="18" charset="0"/>
              </a:rPr>
              <a:t>MiniMites</a:t>
            </a:r>
            <a: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t> &amp; Termites, the WAHC Player and Coaching Development Plans and in directing coaching recruitment and in coordinating ongoing coaching education and development.  He/she also may perform such duties as from time to time as assigned to him/her by the President or by the Board of Directors.</a:t>
            </a:r>
            <a:br>
              <a:rPr lang="en-US" sz="1800" u="none" strike="noStrike" dirty="0">
                <a:effectLst/>
                <a:latin typeface="Arial" panose="020B0604020202020204" pitchFamily="34" charset="0"/>
                <a:ea typeface="Calibri" panose="020F0502020204030204" pitchFamily="34" charset="0"/>
                <a:cs typeface="Times New Roman" panose="02020603050405020304" pitchFamily="18" charset="0"/>
              </a:rPr>
            </a:br>
            <a:endParaRPr lang="en-US" sz="1800" u="none" strike="noStrike"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5" name="Text Placeholder 4">
            <a:extLst>
              <a:ext uri="{FF2B5EF4-FFF2-40B4-BE49-F238E27FC236}">
                <a16:creationId xmlns:a16="http://schemas.microsoft.com/office/drawing/2014/main" id="{286A4DF6-07AC-2A0E-08B1-13AAD96031CD}"/>
              </a:ext>
            </a:extLst>
          </p:cNvPr>
          <p:cNvSpPr>
            <a:spLocks noGrp="1"/>
          </p:cNvSpPr>
          <p:nvPr>
            <p:ph type="body" sz="quarter" idx="3"/>
          </p:nvPr>
        </p:nvSpPr>
        <p:spPr/>
        <p:txBody>
          <a:bodyPr/>
          <a:lstStyle/>
          <a:p>
            <a:r>
              <a:rPr lang="en-US" dirty="0"/>
              <a:t>PROPOSED</a:t>
            </a:r>
          </a:p>
        </p:txBody>
      </p:sp>
      <p:sp>
        <p:nvSpPr>
          <p:cNvPr id="6" name="Content Placeholder 5">
            <a:extLst>
              <a:ext uri="{FF2B5EF4-FFF2-40B4-BE49-F238E27FC236}">
                <a16:creationId xmlns:a16="http://schemas.microsoft.com/office/drawing/2014/main" id="{E74EAE50-BA0F-26C2-D75F-7816F020DC0D}"/>
              </a:ext>
            </a:extLst>
          </p:cNvPr>
          <p:cNvSpPr>
            <a:spLocks noGrp="1"/>
          </p:cNvSpPr>
          <p:nvPr>
            <p:ph sz="quarter" idx="4"/>
          </p:nvPr>
        </p:nvSpPr>
        <p:spPr/>
        <p:txBody>
          <a:bodyPr>
            <a:normAutofit fontScale="25000" lnSpcReduction="20000"/>
          </a:bodyPr>
          <a:lstStyle/>
          <a:p>
            <a:endParaRPr lang="en-US"/>
          </a:p>
        </p:txBody>
      </p:sp>
    </p:spTree>
    <p:extLst>
      <p:ext uri="{BB962C8B-B14F-4D97-AF65-F5344CB8AC3E}">
        <p14:creationId xmlns:p14="http://schemas.microsoft.com/office/powerpoint/2010/main" val="751566181"/>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76</TotalTime>
  <Words>1810</Words>
  <Application>Microsoft Office PowerPoint</Application>
  <PresentationFormat>Widescreen</PresentationFormat>
  <Paragraphs>69</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Cambria</vt:lpstr>
      <vt:lpstr>Century Gothic</vt:lpstr>
      <vt:lpstr>Wingdings 3</vt:lpstr>
      <vt:lpstr>Slice</vt:lpstr>
      <vt:lpstr>WAHC Special MeetING Feb 28, 2024</vt:lpstr>
      <vt:lpstr>AGENDA</vt:lpstr>
      <vt:lpstr>Sec 3.02 – Number of Board Members Expanding from 7 to 10 New Roles: VP-BN/JRGold, VP-PW/SQ, VP-Communication/Fundraising</vt:lpstr>
      <vt:lpstr>Sec 3.03 – TERM OF BOARD OF DIRECTORS Group 1 &amp; 2 will be expanded to 5 directors for each Group</vt:lpstr>
      <vt:lpstr>Sec 3.04 &amp; 3.06 All vacancies will go through the NominATING Committee for review/Acceptance prior to a vote by the Membership</vt:lpstr>
      <vt:lpstr>Sec 3.08 – Board Meetings All Directors will be required to attend 75% of monthly Board meetings</vt:lpstr>
      <vt:lpstr>Sec 4.02 – Duties of Required Officers updated to reflect duTIEs of the BoArd moving from 7 to 10 New Roles: VP-BN/JRGold, VP-PW/SQ, VP-Communication/Fundraising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WAHC Special MeetING Feb 28, 2024</dc:title>
  <dc:creator>Lonie Nelson</dc:creator>
  <cp:lastModifiedBy>Lonie Nelson</cp:lastModifiedBy>
  <cp:revision>12</cp:revision>
  <dcterms:created xsi:type="dcterms:W3CDTF">2024-02-25T20:31:13Z</dcterms:created>
  <dcterms:modified xsi:type="dcterms:W3CDTF">2024-02-25T21:52:20Z</dcterms:modified>
</cp:coreProperties>
</file>