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2" r:id="rId3"/>
    <p:sldId id="273" r:id="rId4"/>
    <p:sldId id="272" r:id="rId5"/>
    <p:sldId id="265" r:id="rId6"/>
    <p:sldId id="277" r:id="rId7"/>
    <p:sldId id="264" r:id="rId8"/>
    <p:sldId id="267" r:id="rId9"/>
    <p:sldId id="266" r:id="rId10"/>
    <p:sldId id="275" r:id="rId11"/>
    <p:sldId id="280" r:id="rId12"/>
    <p:sldId id="27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61" autoAdjust="0"/>
    <p:restoredTop sz="94660"/>
  </p:normalViewPr>
  <p:slideViewPr>
    <p:cSldViewPr snapToGrid="0">
      <p:cViewPr varScale="1">
        <p:scale>
          <a:sx n="74" d="100"/>
          <a:sy n="74" d="100"/>
        </p:scale>
        <p:origin x="7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95298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80325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3424841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926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158654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8C9235-3C74-4BB3-AD47-CF0325E6DF71}" type="datetimeFigureOut">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20394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A8C9235-3C74-4BB3-AD47-CF0325E6DF71}" type="datetimeFigureOut">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60285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4218186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97106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C9235-3C74-4BB3-AD47-CF0325E6DF71}"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86920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8C9235-3C74-4BB3-AD47-CF0325E6DF71}"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71628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8C9235-3C74-4BB3-AD47-CF0325E6DF71}"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3056283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8C9235-3C74-4BB3-AD47-CF0325E6DF71}" type="datetimeFigureOut">
              <a:rPr lang="en-US" smtClean="0"/>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5404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8C9235-3C74-4BB3-AD47-CF0325E6DF71}" type="datetimeFigureOut">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318028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A8C9235-3C74-4BB3-AD47-CF0325E6DF71}" type="datetimeFigureOut">
              <a:rPr lang="en-US" smtClean="0"/>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38691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29826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8C9235-3C74-4BB3-AD47-CF0325E6DF71}"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78984-4FCF-4D6D-B1B0-E1A8783F40F7}" type="slidenum">
              <a:rPr lang="en-US" smtClean="0"/>
              <a:t>‹#›</a:t>
            </a:fld>
            <a:endParaRPr lang="en-US"/>
          </a:p>
        </p:txBody>
      </p:sp>
    </p:spTree>
    <p:extLst>
      <p:ext uri="{BB962C8B-B14F-4D97-AF65-F5344CB8AC3E}">
        <p14:creationId xmlns:p14="http://schemas.microsoft.com/office/powerpoint/2010/main" val="273807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A8C9235-3C74-4BB3-AD47-CF0325E6DF71}" type="datetimeFigureOut">
              <a:rPr lang="en-US" smtClean="0"/>
              <a:t>3/20/2026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EC78984-4FCF-4D6D-B1B0-E1A8783F40F7}" type="slidenum">
              <a:rPr lang="en-US" smtClean="0"/>
              <a:t>‹#›</a:t>
            </a:fld>
            <a:endParaRPr lang="en-US"/>
          </a:p>
        </p:txBody>
      </p:sp>
    </p:spTree>
    <p:extLst>
      <p:ext uri="{BB962C8B-B14F-4D97-AF65-F5344CB8AC3E}">
        <p14:creationId xmlns:p14="http://schemas.microsoft.com/office/powerpoint/2010/main" val="14385484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mailto:centurylaxboosterclub@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enturypanthers.org/page/show/5962295-forms-regul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60CE105-C7BB-46B3-821C-82BED63A6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1BBC21E4-EBAB-40A6-893B-F781E3371D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F015CEA-DE9F-6614-D1DA-EE7DB8F12162}"/>
              </a:ext>
            </a:extLst>
          </p:cNvPr>
          <p:cNvPicPr>
            <a:picLocks noChangeAspect="1"/>
          </p:cNvPicPr>
          <p:nvPr/>
        </p:nvPicPr>
        <p:blipFill>
          <a:blip r:embed="rId3"/>
          <a:stretch>
            <a:fillRect/>
          </a:stretch>
        </p:blipFill>
        <p:spPr>
          <a:xfrm>
            <a:off x="3618223" y="1481102"/>
            <a:ext cx="2086245" cy="2081028"/>
          </a:xfrm>
          <a:prstGeom prst="roundRect">
            <a:avLst>
              <a:gd name="adj" fmla="val 0"/>
            </a:avLst>
          </a:prstGeom>
          <a:ln w="82550" cap="sq">
            <a:noFill/>
            <a:miter lim="800000"/>
          </a:ln>
          <a:effectLst/>
        </p:spPr>
      </p:pic>
      <p:pic>
        <p:nvPicPr>
          <p:cNvPr id="5" name="Picture 4">
            <a:extLst>
              <a:ext uri="{FF2B5EF4-FFF2-40B4-BE49-F238E27FC236}">
                <a16:creationId xmlns:a16="http://schemas.microsoft.com/office/drawing/2014/main" id="{5E430D8D-B760-7E52-33D3-FC2EA8E6D1E6}"/>
              </a:ext>
            </a:extLst>
          </p:cNvPr>
          <p:cNvPicPr>
            <a:picLocks noChangeAspect="1"/>
          </p:cNvPicPr>
          <p:nvPr/>
        </p:nvPicPr>
        <p:blipFill>
          <a:blip r:embed="rId4"/>
          <a:stretch>
            <a:fillRect/>
          </a:stretch>
        </p:blipFill>
        <p:spPr>
          <a:xfrm>
            <a:off x="6161581" y="1316259"/>
            <a:ext cx="2388693" cy="2270988"/>
          </a:xfrm>
          <a:prstGeom prst="roundRect">
            <a:avLst>
              <a:gd name="adj" fmla="val 0"/>
            </a:avLst>
          </a:prstGeom>
          <a:ln w="82550" cap="sq">
            <a:noFill/>
            <a:miter lim="800000"/>
          </a:ln>
          <a:effectLst/>
        </p:spPr>
      </p:pic>
      <p:pic>
        <p:nvPicPr>
          <p:cNvPr id="18" name="Picture 17">
            <a:extLst>
              <a:ext uri="{FF2B5EF4-FFF2-40B4-BE49-F238E27FC236}">
                <a16:creationId xmlns:a16="http://schemas.microsoft.com/office/drawing/2014/main" id="{7FF1EE29-26EE-44DB-A2DA-6298E8470C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69764" t="46543"/>
          <a:stretch/>
        </p:blipFill>
        <p:spPr>
          <a:xfrm>
            <a:off x="8500434" y="3191932"/>
            <a:ext cx="3686351" cy="3666067"/>
          </a:xfrm>
          <a:prstGeom prst="rect">
            <a:avLst/>
          </a:prstGeom>
        </p:spPr>
      </p:pic>
      <p:sp>
        <p:nvSpPr>
          <p:cNvPr id="2" name="Title 1">
            <a:extLst>
              <a:ext uri="{FF2B5EF4-FFF2-40B4-BE49-F238E27FC236}">
                <a16:creationId xmlns:a16="http://schemas.microsoft.com/office/drawing/2014/main" id="{3EBDF39E-66E7-4BF9-B0B4-0823351A8BD5}"/>
              </a:ext>
            </a:extLst>
          </p:cNvPr>
          <p:cNvSpPr>
            <a:spLocks noGrp="1"/>
          </p:cNvSpPr>
          <p:nvPr>
            <p:ph type="ctrTitle"/>
          </p:nvPr>
        </p:nvSpPr>
        <p:spPr>
          <a:xfrm>
            <a:off x="635211" y="4562855"/>
            <a:ext cx="10916365" cy="1137554"/>
          </a:xfrm>
        </p:spPr>
        <p:txBody>
          <a:bodyPr vert="horz" lIns="91440" tIns="45720" rIns="91440" bIns="45720" rtlCol="0" anchor="b">
            <a:normAutofit/>
          </a:bodyPr>
          <a:lstStyle/>
          <a:p>
            <a:r>
              <a:rPr lang="en-US" sz="3700"/>
              <a:t>2026 Rochester Boys Lacrosse Pac Meeting</a:t>
            </a:r>
            <a:br>
              <a:rPr lang="en-US" sz="3700"/>
            </a:br>
            <a:endParaRPr lang="en-US" sz="3700"/>
          </a:p>
        </p:txBody>
      </p:sp>
      <p:sp>
        <p:nvSpPr>
          <p:cNvPr id="3" name="TextBox 2">
            <a:extLst>
              <a:ext uri="{FF2B5EF4-FFF2-40B4-BE49-F238E27FC236}">
                <a16:creationId xmlns:a16="http://schemas.microsoft.com/office/drawing/2014/main" id="{F505AB31-02E6-165A-BF2A-96095B2051C6}"/>
              </a:ext>
            </a:extLst>
          </p:cNvPr>
          <p:cNvSpPr txBox="1"/>
          <p:nvPr/>
        </p:nvSpPr>
        <p:spPr>
          <a:xfrm>
            <a:off x="635211" y="5700410"/>
            <a:ext cx="10916365" cy="515834"/>
          </a:xfrm>
          <a:prstGeom prst="rect">
            <a:avLst/>
          </a:prstGeom>
        </p:spPr>
        <p:txBody>
          <a:bodyPr vert="horz" lIns="91440" tIns="45720" rIns="91440" bIns="45720" rtlCol="0">
            <a:normAutofit/>
          </a:bodyPr>
          <a:lstStyle/>
          <a:p>
            <a:pPr algn="ctr" defTabSz="914400">
              <a:lnSpc>
                <a:spcPct val="120000"/>
              </a:lnSpc>
              <a:spcBef>
                <a:spcPts val="1000"/>
              </a:spcBef>
              <a:buClr>
                <a:schemeClr val="tx1"/>
              </a:buClr>
            </a:pPr>
            <a:r>
              <a:rPr lang="en-US" sz="2200" cap="all" dirty="0">
                <a:solidFill>
                  <a:schemeClr val="tx1">
                    <a:lumMod val="65000"/>
                    <a:lumOff val="35000"/>
                  </a:schemeClr>
                </a:solidFill>
              </a:rPr>
              <a:t>March 23, 2026</a:t>
            </a:r>
          </a:p>
        </p:txBody>
      </p:sp>
      <p:pic>
        <p:nvPicPr>
          <p:cNvPr id="9" name="Picture 8">
            <a:extLst>
              <a:ext uri="{FF2B5EF4-FFF2-40B4-BE49-F238E27FC236}">
                <a16:creationId xmlns:a16="http://schemas.microsoft.com/office/drawing/2014/main" id="{093B0BF9-81F1-B370-88D0-F61FC1F33CA3}"/>
              </a:ext>
            </a:extLst>
          </p:cNvPr>
          <p:cNvPicPr>
            <a:picLocks noChangeAspect="1"/>
          </p:cNvPicPr>
          <p:nvPr/>
        </p:nvPicPr>
        <p:blipFill>
          <a:blip r:embed="rId6"/>
          <a:stretch>
            <a:fillRect/>
          </a:stretch>
        </p:blipFill>
        <p:spPr>
          <a:xfrm>
            <a:off x="8713402" y="1680448"/>
            <a:ext cx="2391645" cy="1542610"/>
          </a:xfrm>
          <a:prstGeom prst="roundRect">
            <a:avLst>
              <a:gd name="adj" fmla="val 0"/>
            </a:avLst>
          </a:prstGeom>
          <a:ln w="82550" cap="sq">
            <a:noFill/>
            <a:miter lim="800000"/>
          </a:ln>
          <a:effectLst/>
        </p:spPr>
      </p:pic>
      <p:pic>
        <p:nvPicPr>
          <p:cNvPr id="20" name="Picture 19">
            <a:extLst>
              <a:ext uri="{FF2B5EF4-FFF2-40B4-BE49-F238E27FC236}">
                <a16:creationId xmlns:a16="http://schemas.microsoft.com/office/drawing/2014/main" id="{12EC82D8-77B2-423C-8501-A4DBC6F6C1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55478"/>
          <a:stretch/>
        </p:blipFill>
        <p:spPr>
          <a:xfrm>
            <a:off x="-2607" y="0"/>
            <a:ext cx="12192000" cy="3053351"/>
          </a:xfrm>
          <a:prstGeom prst="rect">
            <a:avLst/>
          </a:prstGeom>
        </p:spPr>
      </p:pic>
      <p:pic>
        <p:nvPicPr>
          <p:cNvPr id="4" name="Picture 3">
            <a:extLst>
              <a:ext uri="{FF2B5EF4-FFF2-40B4-BE49-F238E27FC236}">
                <a16:creationId xmlns:a16="http://schemas.microsoft.com/office/drawing/2014/main" id="{370E601B-7E74-DAD3-2208-9ACBEE043570}"/>
              </a:ext>
            </a:extLst>
          </p:cNvPr>
          <p:cNvPicPr>
            <a:picLocks noChangeAspect="1"/>
          </p:cNvPicPr>
          <p:nvPr/>
        </p:nvPicPr>
        <p:blipFill>
          <a:blip r:embed="rId7"/>
          <a:stretch>
            <a:fillRect/>
          </a:stretch>
        </p:blipFill>
        <p:spPr>
          <a:xfrm>
            <a:off x="1080082" y="1509204"/>
            <a:ext cx="2081028" cy="2081028"/>
          </a:xfrm>
          <a:prstGeom prst="roundRect">
            <a:avLst>
              <a:gd name="adj" fmla="val 8176"/>
            </a:avLst>
          </a:prstGeom>
          <a:ln w="82550" cap="sq">
            <a:noFill/>
            <a:miter lim="800000"/>
          </a:ln>
          <a:effectLst/>
        </p:spPr>
      </p:pic>
    </p:spTree>
    <p:extLst>
      <p:ext uri="{BB962C8B-B14F-4D97-AF65-F5344CB8AC3E}">
        <p14:creationId xmlns:p14="http://schemas.microsoft.com/office/powerpoint/2010/main" val="251039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CF91-15EF-4326-90EF-B1AB1D0357D3}"/>
              </a:ext>
            </a:extLst>
          </p:cNvPr>
          <p:cNvSpPr>
            <a:spLocks noGrp="1"/>
          </p:cNvSpPr>
          <p:nvPr>
            <p:ph type="title"/>
          </p:nvPr>
        </p:nvSpPr>
        <p:spPr>
          <a:xfrm>
            <a:off x="749468" y="129726"/>
            <a:ext cx="10364451" cy="1596177"/>
          </a:xfrm>
        </p:spPr>
        <p:txBody>
          <a:bodyPr/>
          <a:lstStyle/>
          <a:p>
            <a:r>
              <a:rPr lang="en-US" dirty="0"/>
              <a:t>Booster Club overview </a:t>
            </a:r>
          </a:p>
        </p:txBody>
      </p:sp>
      <p:sp>
        <p:nvSpPr>
          <p:cNvPr id="3" name="Content Placeholder 2">
            <a:extLst>
              <a:ext uri="{FF2B5EF4-FFF2-40B4-BE49-F238E27FC236}">
                <a16:creationId xmlns:a16="http://schemas.microsoft.com/office/drawing/2014/main" id="{D51C2862-1345-44C1-B3B6-80C2F558E06D}"/>
              </a:ext>
            </a:extLst>
          </p:cNvPr>
          <p:cNvSpPr>
            <a:spLocks noGrp="1"/>
          </p:cNvSpPr>
          <p:nvPr>
            <p:ph sz="quarter" idx="13"/>
          </p:nvPr>
        </p:nvSpPr>
        <p:spPr>
          <a:xfrm>
            <a:off x="433431" y="1473145"/>
            <a:ext cx="11325138" cy="4993482"/>
          </a:xfrm>
        </p:spPr>
        <p:txBody>
          <a:bodyPr>
            <a:normAutofit fontScale="92500" lnSpcReduction="20000"/>
          </a:bodyPr>
          <a:lstStyle/>
          <a:p>
            <a:r>
              <a:rPr lang="en-US" dirty="0"/>
              <a:t>LACROSSE BOOSTER CLUB HELPS support and provide resources to the Boys &amp; girls lacrosse teams</a:t>
            </a:r>
          </a:p>
          <a:p>
            <a:pPr lvl="1"/>
            <a:r>
              <a:rPr lang="en-US" dirty="0"/>
              <a:t>Includes volunteering time, raising money, contributing funds</a:t>
            </a:r>
          </a:p>
          <a:p>
            <a:pPr lvl="1"/>
            <a:r>
              <a:rPr lang="en-US" dirty="0"/>
              <a:t>Operations pay for items the high school will not pay for (equipment, dome time, team apparel, away game food, water, team bonding events, senior recognition, banquet)</a:t>
            </a:r>
          </a:p>
          <a:p>
            <a:r>
              <a:rPr lang="en-US" dirty="0"/>
              <a:t>Players, families, coaches and the high school benefit by having an outside support system to help further the high school lacrosse programs</a:t>
            </a:r>
          </a:p>
          <a:p>
            <a:r>
              <a:rPr lang="en-US" dirty="0"/>
              <a:t>Volunteering opportunities – current and future opportunities to help!</a:t>
            </a:r>
          </a:p>
          <a:p>
            <a:r>
              <a:rPr lang="en-US" dirty="0"/>
              <a:t>Ongoing regular board meetings Monthly</a:t>
            </a:r>
          </a:p>
          <a:p>
            <a:r>
              <a:rPr lang="en-US" dirty="0"/>
              <a:t>Communication – </a:t>
            </a:r>
          </a:p>
          <a:p>
            <a:pPr lvl="1"/>
            <a:r>
              <a:rPr lang="en-US" dirty="0"/>
              <a:t>If you are not getting Updates be sure to send your information to the Century Lacrosse Boosters </a:t>
            </a:r>
            <a:r>
              <a:rPr lang="en-US" dirty="0">
                <a:hlinkClick r:id="rId2"/>
              </a:rPr>
              <a:t>centurylaxboosterclub@gmail.com</a:t>
            </a:r>
            <a:r>
              <a:rPr lang="en-US" dirty="0"/>
              <a:t> or join the remind channel that is posted on the school website.</a:t>
            </a:r>
          </a:p>
          <a:p>
            <a:r>
              <a:rPr lang="en-US" dirty="0"/>
              <a:t>Fundraising (creative cuisine restaurant card)</a:t>
            </a:r>
          </a:p>
          <a:p>
            <a:endParaRPr lang="en-US" dirty="0"/>
          </a:p>
          <a:p>
            <a:endParaRPr lang="en-US" dirty="0"/>
          </a:p>
          <a:p>
            <a:endParaRPr lang="en-US" dirty="0"/>
          </a:p>
        </p:txBody>
      </p:sp>
    </p:spTree>
    <p:extLst>
      <p:ext uri="{BB962C8B-B14F-4D97-AF65-F5344CB8AC3E}">
        <p14:creationId xmlns:p14="http://schemas.microsoft.com/office/powerpoint/2010/main" val="399535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30C44-828B-2CDA-AD2A-D51856EF2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EC6F3-DC7C-6109-87B8-45DFAC8B5E62}"/>
              </a:ext>
            </a:extLst>
          </p:cNvPr>
          <p:cNvSpPr>
            <a:spLocks noGrp="1"/>
          </p:cNvSpPr>
          <p:nvPr>
            <p:ph type="title"/>
          </p:nvPr>
        </p:nvSpPr>
        <p:spPr>
          <a:xfrm>
            <a:off x="749468" y="129726"/>
            <a:ext cx="10364451" cy="1596177"/>
          </a:xfrm>
        </p:spPr>
        <p:txBody>
          <a:bodyPr/>
          <a:lstStyle/>
          <a:p>
            <a:r>
              <a:rPr lang="en-US" dirty="0"/>
              <a:t>Century Lax Booster Open Board positions</a:t>
            </a:r>
          </a:p>
        </p:txBody>
      </p:sp>
      <p:sp>
        <p:nvSpPr>
          <p:cNvPr id="6" name="Content Placeholder 2">
            <a:extLst>
              <a:ext uri="{FF2B5EF4-FFF2-40B4-BE49-F238E27FC236}">
                <a16:creationId xmlns:a16="http://schemas.microsoft.com/office/drawing/2014/main" id="{84A2E585-5AF5-667D-3A60-0A845FF8E0A6}"/>
              </a:ext>
            </a:extLst>
          </p:cNvPr>
          <p:cNvSpPr txBox="1">
            <a:spLocks/>
          </p:cNvSpPr>
          <p:nvPr/>
        </p:nvSpPr>
        <p:spPr>
          <a:xfrm>
            <a:off x="909278" y="1725903"/>
            <a:ext cx="5653604" cy="396766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Fundraising</a:t>
            </a:r>
          </a:p>
          <a:p>
            <a:pPr lvl="1"/>
            <a:r>
              <a:rPr lang="en-US" dirty="0"/>
              <a:t>Help coaches with distributing and tracking card sales</a:t>
            </a:r>
          </a:p>
          <a:p>
            <a:pPr lvl="1"/>
            <a:r>
              <a:rPr lang="en-US" dirty="0"/>
              <a:t>Be the key focal for outside organizations to communicate with on fundraising opportunities.</a:t>
            </a:r>
          </a:p>
          <a:p>
            <a:pPr lvl="2"/>
            <a:r>
              <a:rPr lang="en-US" dirty="0"/>
              <a:t>Thursdays on first</a:t>
            </a:r>
          </a:p>
          <a:p>
            <a:pPr lvl="2"/>
            <a:r>
              <a:rPr lang="en-US" dirty="0"/>
              <a:t>Fitness Shop</a:t>
            </a:r>
          </a:p>
          <a:p>
            <a:pPr lvl="1"/>
            <a:r>
              <a:rPr lang="en-US" dirty="0"/>
              <a:t>Reach out to businesses for donations</a:t>
            </a:r>
          </a:p>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34F8FFEC-87C3-E303-6439-D00B23070A23}"/>
              </a:ext>
            </a:extLst>
          </p:cNvPr>
          <p:cNvSpPr txBox="1">
            <a:spLocks/>
          </p:cNvSpPr>
          <p:nvPr/>
        </p:nvSpPr>
        <p:spPr>
          <a:xfrm>
            <a:off x="6402082" y="1809147"/>
            <a:ext cx="5653604" cy="396766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Future Positions for 2027</a:t>
            </a:r>
          </a:p>
          <a:p>
            <a:pPr lvl="1"/>
            <a:r>
              <a:rPr lang="en-US" dirty="0"/>
              <a:t>Fundraising</a:t>
            </a:r>
          </a:p>
          <a:p>
            <a:pPr lvl="1"/>
            <a:r>
              <a:rPr lang="en-US" dirty="0"/>
              <a:t>JV</a:t>
            </a:r>
          </a:p>
          <a:p>
            <a:pPr lvl="1"/>
            <a:r>
              <a:rPr lang="en-US" dirty="0" err="1"/>
              <a:t>Secratary</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71169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D7DB-B5B3-4D9C-37C0-2A2D41F6E97D}"/>
              </a:ext>
            </a:extLst>
          </p:cNvPr>
          <p:cNvSpPr>
            <a:spLocks noGrp="1"/>
          </p:cNvSpPr>
          <p:nvPr>
            <p:ph type="title"/>
          </p:nvPr>
        </p:nvSpPr>
        <p:spPr/>
        <p:txBody>
          <a:bodyPr/>
          <a:lstStyle/>
          <a:p>
            <a:r>
              <a:rPr lang="en-US" dirty="0"/>
              <a:t>Rochester High school Lacrosse Scholarship </a:t>
            </a:r>
          </a:p>
        </p:txBody>
      </p:sp>
      <p:sp>
        <p:nvSpPr>
          <p:cNvPr id="3" name="Content Placeholder 2">
            <a:extLst>
              <a:ext uri="{FF2B5EF4-FFF2-40B4-BE49-F238E27FC236}">
                <a16:creationId xmlns:a16="http://schemas.microsoft.com/office/drawing/2014/main" id="{CA43EB88-3543-6C53-80CD-349320B1082E}"/>
              </a:ext>
            </a:extLst>
          </p:cNvPr>
          <p:cNvSpPr>
            <a:spLocks noGrp="1"/>
          </p:cNvSpPr>
          <p:nvPr>
            <p:ph sz="quarter" idx="13"/>
          </p:nvPr>
        </p:nvSpPr>
        <p:spPr/>
        <p:txBody>
          <a:bodyPr>
            <a:normAutofit lnSpcReduction="10000"/>
          </a:bodyPr>
          <a:lstStyle/>
          <a:p>
            <a:r>
              <a:rPr lang="en-US" dirty="0"/>
              <a:t>4 scholarships available for the Boys team</a:t>
            </a:r>
          </a:p>
          <a:p>
            <a:pPr marL="800100" lvl="1" indent="-342900">
              <a:spcBef>
                <a:spcPts val="91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Graduating Senior, Pursuing a post-high school education (2/4 </a:t>
            </a:r>
            <a:r>
              <a:rPr lang="en-US" sz="1600" dirty="0" err="1">
                <a:effectLst/>
                <a:latin typeface="Calibri" panose="020F0502020204030204" pitchFamily="34" charset="0"/>
                <a:ea typeface="Symbol" panose="05050102010706020507" pitchFamily="18" charset="2"/>
                <a:cs typeface="Symbol" panose="05050102010706020507" pitchFamily="18" charset="2"/>
              </a:rPr>
              <a:t>yr</a:t>
            </a:r>
            <a:r>
              <a:rPr lang="en-US" sz="1600" dirty="0">
                <a:effectLst/>
                <a:latin typeface="Calibri" panose="020F0502020204030204" pitchFamily="34" charset="0"/>
                <a:ea typeface="Symbol" panose="05050102010706020507" pitchFamily="18" charset="2"/>
                <a:cs typeface="Symbol" panose="05050102010706020507" pitchFamily="18" charset="2"/>
              </a:rPr>
              <a:t>; trades</a:t>
            </a:r>
            <a:r>
              <a:rPr lang="en-US" sz="1600" spc="-9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education)</a:t>
            </a:r>
          </a:p>
          <a:p>
            <a:pPr marL="800100" lvl="1" indent="-342900">
              <a:spcBef>
                <a:spcPts val="100"/>
              </a:spcBef>
              <a:buSzPts val="1100"/>
              <a:buFont typeface="Symbol" panose="05050102010706020507" pitchFamily="18" charset="2"/>
              <a:buChar char=""/>
              <a:tabLst>
                <a:tab pos="532765"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Min cumulative, unweighted GPA of 3.2 and/or an ACT score of &gt;=25, SAT score of</a:t>
            </a:r>
            <a:r>
              <a:rPr lang="en-US" sz="1600" spc="-12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1250</a:t>
            </a:r>
          </a:p>
          <a:p>
            <a:pPr marL="800100" lvl="1" indent="-342900">
              <a:spcBef>
                <a:spcPts val="110"/>
              </a:spcBef>
              <a:buSzPts val="1100"/>
              <a:buFont typeface="Symbol" panose="05050102010706020507" pitchFamily="18" charset="2"/>
              <a:buChar char=""/>
              <a:tabLst>
                <a:tab pos="532765"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Participated on the Century Lacrosse team for at least two</a:t>
            </a:r>
            <a:r>
              <a:rPr lang="en-US" sz="1600" spc="-6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seasons</a:t>
            </a:r>
          </a:p>
          <a:p>
            <a:pPr marL="800100" lvl="1" indent="-342900">
              <a:spcBef>
                <a:spcPts val="11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Lettered in at least one</a:t>
            </a:r>
            <a:r>
              <a:rPr lang="en-US" sz="1600" spc="-4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season</a:t>
            </a:r>
          </a:p>
          <a:p>
            <a:pPr marL="800100" marR="278130" lvl="1" indent="-342900">
              <a:lnSpc>
                <a:spcPct val="107000"/>
              </a:lnSpc>
              <a:spcBef>
                <a:spcPts val="9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No MSHSL violations resulting in suspension during time as an athlete, across all sports in last 12</a:t>
            </a:r>
            <a:r>
              <a:rPr lang="en-US" sz="1600" spc="-5"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months</a:t>
            </a:r>
          </a:p>
          <a:p>
            <a:pPr marL="800100" lvl="1" indent="-342900">
              <a:spcBef>
                <a:spcPts val="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PSEO evaluated on par with</a:t>
            </a:r>
            <a:r>
              <a:rPr lang="en-US" sz="1600" spc="-50" dirty="0">
                <a:effectLst/>
                <a:latin typeface="Calibri" panose="020F0502020204030204" pitchFamily="34" charset="0"/>
                <a:ea typeface="Symbol" panose="05050102010706020507" pitchFamily="18" charset="2"/>
                <a:cs typeface="Symbol" panose="05050102010706020507" pitchFamily="18" charset="2"/>
              </a:rPr>
              <a:t> </a:t>
            </a:r>
            <a:r>
              <a:rPr lang="en-US" sz="1600" dirty="0">
                <a:effectLst/>
                <a:latin typeface="Calibri" panose="020F0502020204030204" pitchFamily="34" charset="0"/>
                <a:ea typeface="Symbol" panose="05050102010706020507" pitchFamily="18" charset="2"/>
                <a:cs typeface="Symbol" panose="05050102010706020507" pitchFamily="18" charset="2"/>
              </a:rPr>
              <a:t>applicants</a:t>
            </a:r>
          </a:p>
          <a:p>
            <a:pPr marL="800100" lvl="1" indent="-342900">
              <a:spcBef>
                <a:spcPts val="5"/>
              </a:spcBef>
              <a:buSzPts val="1100"/>
              <a:buFont typeface="Symbol" panose="05050102010706020507" pitchFamily="18" charset="2"/>
              <a:buChar char=""/>
              <a:tabLst>
                <a:tab pos="533400" algn="l"/>
                <a:tab pos="534035" algn="l"/>
              </a:tabLst>
            </a:pPr>
            <a:endParaRPr lang="en-US" sz="1600" dirty="0">
              <a:effectLst/>
              <a:latin typeface="Calibri" panose="020F0502020204030204" pitchFamily="34" charset="0"/>
              <a:ea typeface="Symbol" panose="05050102010706020507" pitchFamily="18" charset="2"/>
              <a:cs typeface="Symbol" panose="05050102010706020507" pitchFamily="18" charset="2"/>
            </a:endParaRPr>
          </a:p>
          <a:p>
            <a:pPr marL="342900" indent="-342900">
              <a:spcBef>
                <a:spcPts val="5"/>
              </a:spcBef>
              <a:buSzPts val="1100"/>
              <a:buFont typeface="Symbol" panose="05050102010706020507" pitchFamily="18" charset="2"/>
              <a:buChar char=""/>
              <a:tabLst>
                <a:tab pos="533400" algn="l"/>
                <a:tab pos="534035" algn="l"/>
              </a:tabLst>
            </a:pPr>
            <a:r>
              <a:rPr lang="en-US" sz="1800" dirty="0">
                <a:latin typeface="Calibri" panose="020F0502020204030204" pitchFamily="34" charset="0"/>
                <a:ea typeface="Symbol" panose="05050102010706020507" pitchFamily="18" charset="2"/>
                <a:cs typeface="Symbol" panose="05050102010706020507" pitchFamily="18" charset="2"/>
              </a:rPr>
              <a:t>Applications are due to Coach Applegath by </a:t>
            </a:r>
            <a:r>
              <a:rPr lang="en-US" sz="1800" b="1" dirty="0">
                <a:latin typeface="Calibri" panose="020F0502020204030204" pitchFamily="34" charset="0"/>
                <a:ea typeface="Symbol" panose="05050102010706020507" pitchFamily="18" charset="2"/>
                <a:cs typeface="Symbol" panose="05050102010706020507" pitchFamily="18" charset="2"/>
              </a:rPr>
              <a:t>May 1</a:t>
            </a:r>
            <a:r>
              <a:rPr lang="en-US" sz="1800" b="1" baseline="30000" dirty="0">
                <a:latin typeface="Calibri" panose="020F0502020204030204" pitchFamily="34" charset="0"/>
                <a:ea typeface="Symbol" panose="05050102010706020507" pitchFamily="18" charset="2"/>
                <a:cs typeface="Symbol" panose="05050102010706020507" pitchFamily="18" charset="2"/>
              </a:rPr>
              <a:t>st</a:t>
            </a:r>
            <a:r>
              <a:rPr lang="en-US" sz="1800" b="1" dirty="0">
                <a:latin typeface="Calibri" panose="020F0502020204030204" pitchFamily="34" charset="0"/>
                <a:ea typeface="Symbol" panose="05050102010706020507" pitchFamily="18" charset="2"/>
                <a:cs typeface="Symbol" panose="05050102010706020507" pitchFamily="18" charset="2"/>
              </a:rPr>
              <a:t> 2026</a:t>
            </a:r>
          </a:p>
          <a:p>
            <a:pPr marL="800100" lvl="1" indent="-342900">
              <a:spcBef>
                <a:spcPts val="5"/>
              </a:spcBef>
              <a:buSzPts val="1100"/>
              <a:buFont typeface="Symbol" panose="05050102010706020507" pitchFamily="18" charset="2"/>
              <a:buChar char=""/>
              <a:tabLst>
                <a:tab pos="533400" algn="l"/>
                <a:tab pos="534035" algn="l"/>
              </a:tabLst>
            </a:pPr>
            <a:r>
              <a:rPr lang="en-US" sz="1600" dirty="0">
                <a:effectLst/>
                <a:latin typeface="Calibri" panose="020F0502020204030204" pitchFamily="34" charset="0"/>
                <a:ea typeface="Symbol" panose="05050102010706020507" pitchFamily="18" charset="2"/>
                <a:cs typeface="Symbol" panose="05050102010706020507" pitchFamily="18" charset="2"/>
              </a:rPr>
              <a:t>Form is located on our athletic page under </a:t>
            </a:r>
            <a:r>
              <a:rPr lang="en-US" sz="1600" b="1" dirty="0">
                <a:effectLst/>
                <a:latin typeface="Calibri" panose="020F0502020204030204" pitchFamily="34" charset="0"/>
                <a:ea typeface="Symbol" panose="05050102010706020507" pitchFamily="18" charset="2"/>
                <a:cs typeface="Symbol" panose="05050102010706020507" pitchFamily="18" charset="2"/>
              </a:rPr>
              <a:t>upcoming events</a:t>
            </a:r>
            <a:endParaRPr lang="en-US" b="1" dirty="0"/>
          </a:p>
        </p:txBody>
      </p:sp>
    </p:spTree>
    <p:extLst>
      <p:ext uri="{BB962C8B-B14F-4D97-AF65-F5344CB8AC3E}">
        <p14:creationId xmlns:p14="http://schemas.microsoft.com/office/powerpoint/2010/main" val="171693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FA28D6B-D31F-6FD5-822F-34E30C10AB46}"/>
              </a:ext>
            </a:extLst>
          </p:cNvPr>
          <p:cNvSpPr>
            <a:spLocks noGrp="1"/>
          </p:cNvSpPr>
          <p:nvPr>
            <p:ph sz="quarter" idx="13"/>
          </p:nvPr>
        </p:nvSpPr>
        <p:spPr>
          <a:xfrm>
            <a:off x="3763896" y="2026228"/>
            <a:ext cx="4664208" cy="2805543"/>
          </a:xfrm>
        </p:spPr>
        <p:txBody>
          <a:bodyPr>
            <a:normAutofit/>
          </a:bodyPr>
          <a:lstStyle/>
          <a:p>
            <a:r>
              <a:rPr lang="en-US" dirty="0"/>
              <a:t>Concessions Volunteer sign up</a:t>
            </a:r>
          </a:p>
          <a:p>
            <a:r>
              <a:rPr lang="en-US" dirty="0"/>
              <a:t>Fundraising packets - Coach</a:t>
            </a:r>
          </a:p>
          <a:p>
            <a:endParaRPr lang="en-US" dirty="0"/>
          </a:p>
        </p:txBody>
      </p:sp>
      <p:sp>
        <p:nvSpPr>
          <p:cNvPr id="2" name="Title 1">
            <a:extLst>
              <a:ext uri="{FF2B5EF4-FFF2-40B4-BE49-F238E27FC236}">
                <a16:creationId xmlns:a16="http://schemas.microsoft.com/office/drawing/2014/main" id="{8F385852-09FB-47F5-8F97-4DA22BB2486E}"/>
              </a:ext>
            </a:extLst>
          </p:cNvPr>
          <p:cNvSpPr>
            <a:spLocks noGrp="1"/>
          </p:cNvSpPr>
          <p:nvPr>
            <p:ph type="title"/>
          </p:nvPr>
        </p:nvSpPr>
        <p:spPr>
          <a:xfrm>
            <a:off x="3168292" y="430051"/>
            <a:ext cx="5855416" cy="1596177"/>
          </a:xfrm>
        </p:spPr>
        <p:txBody>
          <a:bodyPr>
            <a:normAutofit/>
          </a:bodyPr>
          <a:lstStyle/>
          <a:p>
            <a:r>
              <a:rPr lang="en-US" dirty="0"/>
              <a:t>Before you Leave</a:t>
            </a:r>
          </a:p>
        </p:txBody>
      </p:sp>
    </p:spTree>
    <p:extLst>
      <p:ext uri="{BB962C8B-B14F-4D97-AF65-F5344CB8AC3E}">
        <p14:creationId xmlns:p14="http://schemas.microsoft.com/office/powerpoint/2010/main" val="18417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C6C2-274E-45F0-AECE-6C508C285EE1}"/>
              </a:ext>
            </a:extLst>
          </p:cNvPr>
          <p:cNvSpPr>
            <a:spLocks noGrp="1"/>
          </p:cNvSpPr>
          <p:nvPr>
            <p:ph type="title"/>
          </p:nvPr>
        </p:nvSpPr>
        <p:spPr>
          <a:xfrm>
            <a:off x="913774" y="98563"/>
            <a:ext cx="10364451" cy="1596177"/>
          </a:xfrm>
        </p:spPr>
        <p:txBody>
          <a:bodyPr/>
          <a:lstStyle/>
          <a:p>
            <a:r>
              <a:rPr lang="en-US" dirty="0"/>
              <a:t>General Info</a:t>
            </a:r>
          </a:p>
        </p:txBody>
      </p:sp>
      <p:sp>
        <p:nvSpPr>
          <p:cNvPr id="3" name="Content Placeholder 2">
            <a:extLst>
              <a:ext uri="{FF2B5EF4-FFF2-40B4-BE49-F238E27FC236}">
                <a16:creationId xmlns:a16="http://schemas.microsoft.com/office/drawing/2014/main" id="{BF3F4CC3-2007-4CF4-8653-AC402CAD3540}"/>
              </a:ext>
            </a:extLst>
          </p:cNvPr>
          <p:cNvSpPr>
            <a:spLocks noGrp="1"/>
          </p:cNvSpPr>
          <p:nvPr>
            <p:ph sz="quarter" idx="13"/>
          </p:nvPr>
        </p:nvSpPr>
        <p:spPr>
          <a:xfrm>
            <a:off x="913774" y="1335742"/>
            <a:ext cx="10363826" cy="4903742"/>
          </a:xfrm>
        </p:spPr>
        <p:txBody>
          <a:bodyPr>
            <a:normAutofit fontScale="85000" lnSpcReduction="10000"/>
          </a:bodyPr>
          <a:lstStyle/>
          <a:p>
            <a:r>
              <a:rPr lang="en-US" dirty="0"/>
              <a:t>Practice Begins (3/30/26) </a:t>
            </a:r>
          </a:p>
          <a:p>
            <a:pPr lvl="1"/>
            <a:r>
              <a:rPr lang="en-US" dirty="0"/>
              <a:t>Email or Text coach </a:t>
            </a:r>
            <a:r>
              <a:rPr lang="en-US" dirty="0" err="1"/>
              <a:t>applegath</a:t>
            </a:r>
            <a:r>
              <a:rPr lang="en-US" dirty="0"/>
              <a:t> if you are going to be gone for Spring Break</a:t>
            </a:r>
          </a:p>
          <a:p>
            <a:r>
              <a:rPr lang="en-US" dirty="0"/>
              <a:t>Spring Break Practice Schedule</a:t>
            </a:r>
          </a:p>
          <a:p>
            <a:pPr lvl="1"/>
            <a:r>
              <a:rPr lang="en-US" dirty="0"/>
              <a:t>Monday – Friday Mayo HS Turf (8am-9am Captains lead practice, 3:15-4:30PM Coach's lead Practice)</a:t>
            </a:r>
          </a:p>
          <a:p>
            <a:r>
              <a:rPr lang="en-US" dirty="0"/>
              <a:t>Practice Regular Season tentative schedule </a:t>
            </a:r>
          </a:p>
          <a:p>
            <a:pPr lvl="1"/>
            <a:r>
              <a:rPr lang="en-US" sz="1500" dirty="0"/>
              <a:t>Schedule will be sent out a week in advanced in team reach</a:t>
            </a:r>
          </a:p>
          <a:p>
            <a:pPr lvl="1"/>
            <a:r>
              <a:rPr lang="en-US" sz="1700" dirty="0"/>
              <a:t>Saturday’s Mayo Turf (8:30am-10AM) </a:t>
            </a:r>
          </a:p>
          <a:p>
            <a:pPr lvl="1"/>
            <a:r>
              <a:rPr lang="en-US" sz="1700" dirty="0"/>
              <a:t>Varsity, </a:t>
            </a:r>
            <a:r>
              <a:rPr lang="en-US" sz="1700" dirty="0" err="1"/>
              <a:t>Jv</a:t>
            </a:r>
            <a:r>
              <a:rPr lang="en-US" sz="1700" dirty="0"/>
              <a:t> &amp; teams will be decided by April 8th practice.</a:t>
            </a:r>
          </a:p>
          <a:p>
            <a:pPr lvl="2"/>
            <a:r>
              <a:rPr lang="en-US" dirty="0"/>
              <a:t>No cuts will be made for 9-12</a:t>
            </a:r>
            <a:r>
              <a:rPr lang="en-US" baseline="30000" dirty="0"/>
              <a:t>th</a:t>
            </a:r>
            <a:r>
              <a:rPr lang="en-US" dirty="0"/>
              <a:t> grade students</a:t>
            </a:r>
          </a:p>
          <a:p>
            <a:pPr lvl="2"/>
            <a:r>
              <a:rPr lang="en-US" dirty="0"/>
              <a:t>7</a:t>
            </a:r>
            <a:r>
              <a:rPr lang="en-US" baseline="30000" dirty="0"/>
              <a:t>th</a:t>
            </a:r>
            <a:r>
              <a:rPr lang="en-US" dirty="0"/>
              <a:t> &amp; 8</a:t>
            </a:r>
            <a:r>
              <a:rPr lang="en-US" baseline="30000" dirty="0"/>
              <a:t>th</a:t>
            </a:r>
            <a:r>
              <a:rPr lang="en-US" dirty="0"/>
              <a:t> graders will be evaluated during this period, if we as a staff feel they are not ready to compete at the Highschool level they will be sent back to U14. Registration and team fee will be refunded. </a:t>
            </a:r>
          </a:p>
          <a:p>
            <a:r>
              <a:rPr lang="en-US" dirty="0"/>
              <a:t>Issues with Playing time or team placement should be addressed with the coaches by the </a:t>
            </a:r>
            <a:r>
              <a:rPr lang="en-US" b="1" dirty="0"/>
              <a:t>Players. </a:t>
            </a:r>
            <a:r>
              <a:rPr lang="en-US" dirty="0"/>
              <a:t>(coaches will not return emails from Parents regarding playing time)</a:t>
            </a:r>
          </a:p>
          <a:p>
            <a:r>
              <a:rPr lang="en-US" dirty="0"/>
              <a:t>Seniority does not guarantee playing time (best players will Play regardless of age)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38855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F95C-BDC4-479E-B7D5-DB46E5869B77}"/>
              </a:ext>
            </a:extLst>
          </p:cNvPr>
          <p:cNvSpPr>
            <a:spLocks noGrp="1"/>
          </p:cNvSpPr>
          <p:nvPr>
            <p:ph type="title"/>
          </p:nvPr>
        </p:nvSpPr>
        <p:spPr>
          <a:xfrm>
            <a:off x="913775" y="134421"/>
            <a:ext cx="10364451" cy="1596177"/>
          </a:xfrm>
        </p:spPr>
        <p:txBody>
          <a:bodyPr/>
          <a:lstStyle/>
          <a:p>
            <a:r>
              <a:rPr lang="en-US" dirty="0"/>
              <a:t>General Info Cont.</a:t>
            </a:r>
          </a:p>
        </p:txBody>
      </p:sp>
      <p:sp>
        <p:nvSpPr>
          <p:cNvPr id="3" name="Content Placeholder 2">
            <a:extLst>
              <a:ext uri="{FF2B5EF4-FFF2-40B4-BE49-F238E27FC236}">
                <a16:creationId xmlns:a16="http://schemas.microsoft.com/office/drawing/2014/main" id="{243AF42C-B0A5-40F4-8259-349E2BC511C8}"/>
              </a:ext>
            </a:extLst>
          </p:cNvPr>
          <p:cNvSpPr>
            <a:spLocks noGrp="1"/>
          </p:cNvSpPr>
          <p:nvPr>
            <p:ph sz="quarter" idx="13"/>
          </p:nvPr>
        </p:nvSpPr>
        <p:spPr>
          <a:xfrm>
            <a:off x="914400" y="1828776"/>
            <a:ext cx="10363826" cy="4454037"/>
          </a:xfrm>
        </p:spPr>
        <p:txBody>
          <a:bodyPr>
            <a:normAutofit fontScale="85000" lnSpcReduction="10000"/>
          </a:bodyPr>
          <a:lstStyle/>
          <a:p>
            <a:r>
              <a:rPr lang="en-US" dirty="0"/>
              <a:t>All players must practice the day before a game. If you are unable to attend, you must let one of the coaches know. Failure to attend practice may result in missed playing time. </a:t>
            </a:r>
          </a:p>
          <a:p>
            <a:r>
              <a:rPr lang="en-US" dirty="0"/>
              <a:t>Bring your own Water bottle filled prior to practice &amp; Games</a:t>
            </a:r>
          </a:p>
          <a:p>
            <a:r>
              <a:rPr lang="en-US" dirty="0"/>
              <a:t>If you are absent from school, please stay home and let one of the coaches know you will not be at practice</a:t>
            </a:r>
          </a:p>
          <a:p>
            <a:r>
              <a:rPr lang="en-US" dirty="0"/>
              <a:t>If you are injured, please see the trainer (NOT coaches) prior to coming to practice. You are assumed healthy unless we are notified by the athletic trainers from your respective schools</a:t>
            </a:r>
          </a:p>
          <a:p>
            <a:r>
              <a:rPr lang="en-US" dirty="0"/>
              <a:t>Attendance &amp; Grades will be monitored by coaching staff. Missing class &amp; any “F” on the grade report could lead to missed practice time and games</a:t>
            </a:r>
          </a:p>
          <a:p>
            <a:r>
              <a:rPr lang="en-US" dirty="0"/>
              <a:t>Century Students the locker room is available for you to store your gear however you need to provide your own padlock.</a:t>
            </a:r>
          </a:p>
          <a:p>
            <a:endParaRPr lang="en-US" dirty="0"/>
          </a:p>
          <a:p>
            <a:pPr marL="0" indent="0">
              <a:buNone/>
            </a:pPr>
            <a:endParaRPr lang="en-US"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338618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F95C-BDC4-479E-B7D5-DB46E5869B77}"/>
              </a:ext>
            </a:extLst>
          </p:cNvPr>
          <p:cNvSpPr>
            <a:spLocks noGrp="1"/>
          </p:cNvSpPr>
          <p:nvPr>
            <p:ph type="title"/>
          </p:nvPr>
        </p:nvSpPr>
        <p:spPr>
          <a:xfrm>
            <a:off x="913149" y="232599"/>
            <a:ext cx="10364451" cy="1596177"/>
          </a:xfrm>
        </p:spPr>
        <p:txBody>
          <a:bodyPr/>
          <a:lstStyle/>
          <a:p>
            <a:r>
              <a:rPr lang="en-US" dirty="0"/>
              <a:t>Communications</a:t>
            </a:r>
          </a:p>
        </p:txBody>
      </p:sp>
      <p:sp>
        <p:nvSpPr>
          <p:cNvPr id="3" name="Content Placeholder 2">
            <a:extLst>
              <a:ext uri="{FF2B5EF4-FFF2-40B4-BE49-F238E27FC236}">
                <a16:creationId xmlns:a16="http://schemas.microsoft.com/office/drawing/2014/main" id="{243AF42C-B0A5-40F4-8259-349E2BC511C8}"/>
              </a:ext>
            </a:extLst>
          </p:cNvPr>
          <p:cNvSpPr>
            <a:spLocks noGrp="1"/>
          </p:cNvSpPr>
          <p:nvPr>
            <p:ph sz="quarter" idx="13"/>
          </p:nvPr>
        </p:nvSpPr>
        <p:spPr>
          <a:xfrm>
            <a:off x="914400" y="1828776"/>
            <a:ext cx="10363826" cy="4454037"/>
          </a:xfrm>
        </p:spPr>
        <p:txBody>
          <a:bodyPr>
            <a:normAutofit/>
          </a:bodyPr>
          <a:lstStyle/>
          <a:p>
            <a:pPr marL="0" indent="0">
              <a:buNone/>
            </a:pPr>
            <a:r>
              <a:rPr lang="en-US" dirty="0"/>
              <a:t>Communication</a:t>
            </a:r>
          </a:p>
          <a:p>
            <a:endParaRPr lang="en-US" dirty="0"/>
          </a:p>
          <a:p>
            <a:r>
              <a:rPr lang="en-US" dirty="0"/>
              <a:t>How to join </a:t>
            </a:r>
          </a:p>
          <a:p>
            <a:pPr lvl="1"/>
            <a:r>
              <a:rPr lang="en-US" dirty="0"/>
              <a:t>Group: 2026 Rochester HS lax</a:t>
            </a:r>
          </a:p>
          <a:p>
            <a:pPr lvl="1"/>
            <a:r>
              <a:rPr lang="en-US" dirty="0"/>
              <a:t>Passcode: rochester26</a:t>
            </a:r>
          </a:p>
          <a:p>
            <a:pPr lvl="1"/>
            <a:endParaRPr lang="en-US" dirty="0"/>
          </a:p>
          <a:p>
            <a:r>
              <a:rPr lang="en-US" dirty="0"/>
              <a:t>Email – I will send an email with similar info when needed</a:t>
            </a:r>
          </a:p>
          <a:p>
            <a:r>
              <a:rPr lang="en-US" b="1" dirty="0"/>
              <a:t>PLAYERS </a:t>
            </a:r>
            <a:r>
              <a:rPr lang="en-US" dirty="0"/>
              <a:t>– You should be added already to the google classroom. If not please work with coach Alcorn. WE will post practice plans here and also weekly calendars. </a:t>
            </a:r>
          </a:p>
          <a:p>
            <a:pPr lvl="1"/>
            <a:endParaRPr lang="en-US" dirty="0"/>
          </a:p>
          <a:p>
            <a:endParaRPr lang="en-US" dirty="0"/>
          </a:p>
          <a:p>
            <a:pPr marL="0" indent="0">
              <a:buNone/>
            </a:pPr>
            <a:endParaRPr lang="en-US" dirty="0"/>
          </a:p>
          <a:p>
            <a:endParaRPr lang="en-US" dirty="0"/>
          </a:p>
          <a:p>
            <a:endParaRPr lang="en-US" b="1" dirty="0"/>
          </a:p>
          <a:p>
            <a:endParaRPr lang="en-US" dirty="0"/>
          </a:p>
        </p:txBody>
      </p:sp>
      <p:pic>
        <p:nvPicPr>
          <p:cNvPr id="6" name="Picture 5">
            <a:extLst>
              <a:ext uri="{FF2B5EF4-FFF2-40B4-BE49-F238E27FC236}">
                <a16:creationId xmlns:a16="http://schemas.microsoft.com/office/drawing/2014/main" id="{A9204967-6729-A306-21A6-E33D5232ACF4}"/>
              </a:ext>
            </a:extLst>
          </p:cNvPr>
          <p:cNvPicPr>
            <a:picLocks noChangeAspect="1"/>
          </p:cNvPicPr>
          <p:nvPr/>
        </p:nvPicPr>
        <p:blipFill>
          <a:blip r:embed="rId2"/>
          <a:stretch>
            <a:fillRect/>
          </a:stretch>
        </p:blipFill>
        <p:spPr>
          <a:xfrm>
            <a:off x="1131188" y="2416759"/>
            <a:ext cx="1771741" cy="273064"/>
          </a:xfrm>
          <a:prstGeom prst="rect">
            <a:avLst/>
          </a:prstGeom>
        </p:spPr>
      </p:pic>
    </p:spTree>
    <p:extLst>
      <p:ext uri="{BB962C8B-B14F-4D97-AF65-F5344CB8AC3E}">
        <p14:creationId xmlns:p14="http://schemas.microsoft.com/office/powerpoint/2010/main" val="429483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1CDF-E256-4DF0-A411-AE7D8106E213}"/>
              </a:ext>
            </a:extLst>
          </p:cNvPr>
          <p:cNvSpPr>
            <a:spLocks noGrp="1"/>
          </p:cNvSpPr>
          <p:nvPr>
            <p:ph type="title"/>
          </p:nvPr>
        </p:nvSpPr>
        <p:spPr>
          <a:xfrm>
            <a:off x="913775" y="331646"/>
            <a:ext cx="10364451" cy="1596177"/>
          </a:xfrm>
        </p:spPr>
        <p:txBody>
          <a:bodyPr/>
          <a:lstStyle/>
          <a:p>
            <a:r>
              <a:rPr lang="en-US" dirty="0"/>
              <a:t>Game Day </a:t>
            </a:r>
            <a:br>
              <a:rPr lang="en-US" dirty="0"/>
            </a:br>
            <a:endParaRPr lang="en-US" dirty="0"/>
          </a:p>
        </p:txBody>
      </p:sp>
      <p:sp>
        <p:nvSpPr>
          <p:cNvPr id="3" name="Content Placeholder 2">
            <a:extLst>
              <a:ext uri="{FF2B5EF4-FFF2-40B4-BE49-F238E27FC236}">
                <a16:creationId xmlns:a16="http://schemas.microsoft.com/office/drawing/2014/main" id="{A497FA61-74AD-4FDD-B659-581CE62C2918}"/>
              </a:ext>
            </a:extLst>
          </p:cNvPr>
          <p:cNvSpPr>
            <a:spLocks noGrp="1"/>
          </p:cNvSpPr>
          <p:nvPr>
            <p:ph sz="quarter" idx="13"/>
          </p:nvPr>
        </p:nvSpPr>
        <p:spPr>
          <a:xfrm>
            <a:off x="521208" y="1703439"/>
            <a:ext cx="11466576" cy="4454013"/>
          </a:xfrm>
        </p:spPr>
        <p:txBody>
          <a:bodyPr>
            <a:normAutofit fontScale="77500" lnSpcReduction="20000"/>
          </a:bodyPr>
          <a:lstStyle/>
          <a:p>
            <a:r>
              <a:rPr lang="en-US" dirty="0"/>
              <a:t>Rochester lacrosse attire, Bring backup sticks, Water bottles, Jerseys (WASHED), shorts. (</a:t>
            </a:r>
            <a:r>
              <a:rPr lang="en-US" b="1" dirty="0"/>
              <a:t>Pack your own bag</a:t>
            </a:r>
            <a:r>
              <a:rPr lang="en-US" dirty="0"/>
              <a:t>)</a:t>
            </a:r>
          </a:p>
          <a:p>
            <a:pPr lvl="1"/>
            <a:r>
              <a:rPr lang="en-US" dirty="0"/>
              <a:t>JV show up 45 min before to set field &amp; Varsity be at the field 15 min prior to the start of </a:t>
            </a:r>
            <a:r>
              <a:rPr lang="en-US" dirty="0" err="1"/>
              <a:t>jV</a:t>
            </a:r>
            <a:r>
              <a:rPr lang="en-US" dirty="0"/>
              <a:t> game</a:t>
            </a:r>
          </a:p>
          <a:p>
            <a:r>
              <a:rPr lang="en-US" dirty="0"/>
              <a:t>Refer to school Website to check for weather related changes</a:t>
            </a:r>
          </a:p>
          <a:p>
            <a:pPr lvl="1"/>
            <a:r>
              <a:rPr lang="en-US" dirty="0"/>
              <a:t>Coaches and captains will do our best to make sure everyone is aware of changes to schedules</a:t>
            </a:r>
          </a:p>
          <a:p>
            <a:r>
              <a:rPr lang="en-US" dirty="0"/>
              <a:t>Players Grades (9-12) are dismissed 15 min prior to bus departure. Middle school Students will need to get a ride to either Century or Mayo</a:t>
            </a:r>
            <a:endParaRPr lang="en-US" b="1" dirty="0"/>
          </a:p>
          <a:p>
            <a:r>
              <a:rPr lang="en-US" dirty="0"/>
              <a:t>Busses will return to Mayo high school, and lastly Century High school volleyball center </a:t>
            </a:r>
          </a:p>
          <a:p>
            <a:r>
              <a:rPr lang="en-US" dirty="0"/>
              <a:t>We will not stop for food (coaches will order pizza for bus ride home). Pack extra water for the bus ride home. If your son needs to eat prior to the game please provide a snack for them</a:t>
            </a:r>
          </a:p>
          <a:p>
            <a:r>
              <a:rPr lang="en-US" dirty="0"/>
              <a:t>Travel Release Forms </a:t>
            </a:r>
          </a:p>
          <a:p>
            <a:pPr lvl="1"/>
            <a:r>
              <a:rPr lang="en-US" dirty="0"/>
              <a:t>Traveling to and from events with the team is an important part of overall athletic participation. The team building and socialization is a necessary part of this educational experience. Travel release forms should be used only for special family situations that require an exception. Travel release forms are available in the activities office or online &amp; must be submitted to coach Applegath 48 hours before an event. No exceptions.</a:t>
            </a:r>
            <a:r>
              <a:rPr lang="en-US" sz="1800" dirty="0"/>
              <a:t> Forms can be found here - </a:t>
            </a:r>
            <a:r>
              <a:rPr lang="en-US" sz="1800" dirty="0">
                <a:hlinkClick r:id="rId2"/>
              </a:rPr>
              <a:t>https://www.centurypanthers.org/page/show/5962295-forms-regular-</a:t>
            </a:r>
            <a:endParaRPr lang="en-US" sz="1800" dirty="0"/>
          </a:p>
          <a:p>
            <a:pPr lvl="1"/>
            <a:endParaRPr lang="en-US" dirty="0"/>
          </a:p>
          <a:p>
            <a:endParaRPr lang="en-US" dirty="0"/>
          </a:p>
          <a:p>
            <a:endParaRPr lang="en-US" dirty="0"/>
          </a:p>
        </p:txBody>
      </p:sp>
    </p:spTree>
    <p:extLst>
      <p:ext uri="{BB962C8B-B14F-4D97-AF65-F5344CB8AC3E}">
        <p14:creationId xmlns:p14="http://schemas.microsoft.com/office/powerpoint/2010/main" val="424838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18CD-3E7B-21E8-5EC9-C6376A06E2DB}"/>
              </a:ext>
            </a:extLst>
          </p:cNvPr>
          <p:cNvSpPr>
            <a:spLocks noGrp="1"/>
          </p:cNvSpPr>
          <p:nvPr>
            <p:ph type="title"/>
          </p:nvPr>
        </p:nvSpPr>
        <p:spPr>
          <a:xfrm>
            <a:off x="913775" y="322680"/>
            <a:ext cx="10364451" cy="1596177"/>
          </a:xfrm>
        </p:spPr>
        <p:txBody>
          <a:bodyPr/>
          <a:lstStyle/>
          <a:p>
            <a:r>
              <a:rPr lang="en-US" dirty="0"/>
              <a:t>Player Expectations </a:t>
            </a:r>
            <a:br>
              <a:rPr lang="en-US" dirty="0"/>
            </a:br>
            <a:r>
              <a:rPr lang="en-US" b="1" u="sng" dirty="0"/>
              <a:t>We are one team</a:t>
            </a:r>
          </a:p>
        </p:txBody>
      </p:sp>
      <p:sp>
        <p:nvSpPr>
          <p:cNvPr id="3" name="Content Placeholder 2">
            <a:extLst>
              <a:ext uri="{FF2B5EF4-FFF2-40B4-BE49-F238E27FC236}">
                <a16:creationId xmlns:a16="http://schemas.microsoft.com/office/drawing/2014/main" id="{F083697F-B76D-7FE7-9747-CEF945C857E3}"/>
              </a:ext>
            </a:extLst>
          </p:cNvPr>
          <p:cNvSpPr>
            <a:spLocks noGrp="1"/>
          </p:cNvSpPr>
          <p:nvPr>
            <p:ph sz="quarter" idx="13"/>
          </p:nvPr>
        </p:nvSpPr>
        <p:spPr>
          <a:xfrm>
            <a:off x="913774" y="2194561"/>
            <a:ext cx="10363826" cy="3438144"/>
          </a:xfrm>
        </p:spPr>
        <p:txBody>
          <a:bodyPr/>
          <a:lstStyle/>
          <a:p>
            <a:pPr marL="0" indent="0">
              <a:buNone/>
            </a:pPr>
            <a:endParaRPr lang="en-US" dirty="0"/>
          </a:p>
          <a:p>
            <a:r>
              <a:rPr lang="en-US" dirty="0"/>
              <a:t>When at Century utilize the wall outside the gym for wallball prior to practice</a:t>
            </a:r>
          </a:p>
          <a:p>
            <a:r>
              <a:rPr lang="en-US" dirty="0"/>
              <a:t>Must wear Rochester high school lacrosse gear (no club or summer uniforms)</a:t>
            </a:r>
          </a:p>
          <a:p>
            <a:r>
              <a:rPr lang="en-US" dirty="0"/>
              <a:t>The team will be held responsible for other teammates that are late to practice</a:t>
            </a:r>
          </a:p>
          <a:p>
            <a:r>
              <a:rPr lang="en-US" dirty="0"/>
              <a:t>Practice prior to game days be prepared to stay later to discuss gameplan and prep for our opponents. </a:t>
            </a:r>
          </a:p>
          <a:p>
            <a:pPr marL="0" indent="0">
              <a:buNone/>
            </a:pPr>
            <a:endParaRPr lang="en-US" dirty="0"/>
          </a:p>
        </p:txBody>
      </p:sp>
    </p:spTree>
    <p:extLst>
      <p:ext uri="{BB962C8B-B14F-4D97-AF65-F5344CB8AC3E}">
        <p14:creationId xmlns:p14="http://schemas.microsoft.com/office/powerpoint/2010/main" val="93778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1E88-3A5F-4E2A-9564-C48E84838F1C}"/>
              </a:ext>
            </a:extLst>
          </p:cNvPr>
          <p:cNvSpPr>
            <a:spLocks noGrp="1"/>
          </p:cNvSpPr>
          <p:nvPr>
            <p:ph type="title"/>
          </p:nvPr>
        </p:nvSpPr>
        <p:spPr>
          <a:xfrm>
            <a:off x="913775" y="546799"/>
            <a:ext cx="10364451" cy="1596177"/>
          </a:xfrm>
        </p:spPr>
        <p:txBody>
          <a:bodyPr/>
          <a:lstStyle/>
          <a:p>
            <a:r>
              <a:rPr lang="en-US" dirty="0"/>
              <a:t>Spring Priorities</a:t>
            </a:r>
          </a:p>
        </p:txBody>
      </p:sp>
      <p:sp>
        <p:nvSpPr>
          <p:cNvPr id="3" name="Content Placeholder 2">
            <a:extLst>
              <a:ext uri="{FF2B5EF4-FFF2-40B4-BE49-F238E27FC236}">
                <a16:creationId xmlns:a16="http://schemas.microsoft.com/office/drawing/2014/main" id="{761B27E6-A336-484A-AE9F-DF3545087F9B}"/>
              </a:ext>
            </a:extLst>
          </p:cNvPr>
          <p:cNvSpPr>
            <a:spLocks noGrp="1"/>
          </p:cNvSpPr>
          <p:nvPr>
            <p:ph sz="quarter" idx="13"/>
          </p:nvPr>
        </p:nvSpPr>
        <p:spPr>
          <a:xfrm>
            <a:off x="2189950" y="2142976"/>
            <a:ext cx="7084679" cy="3424107"/>
          </a:xfrm>
        </p:spPr>
        <p:txBody>
          <a:bodyPr/>
          <a:lstStyle/>
          <a:p>
            <a:r>
              <a:rPr lang="en-US" dirty="0"/>
              <a:t>Family</a:t>
            </a:r>
          </a:p>
          <a:p>
            <a:r>
              <a:rPr lang="en-US" dirty="0"/>
              <a:t>School</a:t>
            </a:r>
          </a:p>
          <a:p>
            <a:pPr lvl="1"/>
            <a:r>
              <a:rPr lang="en-US" dirty="0"/>
              <a:t>will monitor grades &amp; Attendance and expect players to follow guidelines set by School and MSHSL.</a:t>
            </a:r>
          </a:p>
          <a:p>
            <a:r>
              <a:rPr lang="en-US" dirty="0"/>
              <a:t>Lacrosse</a:t>
            </a:r>
          </a:p>
          <a:p>
            <a:r>
              <a:rPr lang="en-US" dirty="0"/>
              <a:t>Everything else</a:t>
            </a:r>
          </a:p>
          <a:p>
            <a:endParaRPr lang="en-US" dirty="0"/>
          </a:p>
        </p:txBody>
      </p:sp>
    </p:spTree>
    <p:extLst>
      <p:ext uri="{BB962C8B-B14F-4D97-AF65-F5344CB8AC3E}">
        <p14:creationId xmlns:p14="http://schemas.microsoft.com/office/powerpoint/2010/main" val="232991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C994-0FC6-4B23-80A7-E317C6F2868B}"/>
              </a:ext>
            </a:extLst>
          </p:cNvPr>
          <p:cNvSpPr>
            <a:spLocks noGrp="1"/>
          </p:cNvSpPr>
          <p:nvPr>
            <p:ph type="title"/>
          </p:nvPr>
        </p:nvSpPr>
        <p:spPr>
          <a:xfrm>
            <a:off x="913775" y="349568"/>
            <a:ext cx="10364451" cy="1596177"/>
          </a:xfrm>
        </p:spPr>
        <p:txBody>
          <a:bodyPr/>
          <a:lstStyle/>
          <a:p>
            <a:r>
              <a:rPr lang="en-US" dirty="0"/>
              <a:t>Lettering Criteria</a:t>
            </a:r>
          </a:p>
        </p:txBody>
      </p:sp>
      <p:sp>
        <p:nvSpPr>
          <p:cNvPr id="3" name="Content Placeholder 2">
            <a:extLst>
              <a:ext uri="{FF2B5EF4-FFF2-40B4-BE49-F238E27FC236}">
                <a16:creationId xmlns:a16="http://schemas.microsoft.com/office/drawing/2014/main" id="{C74A4A2C-7324-47D3-ADE1-49050EF13CAD}"/>
              </a:ext>
            </a:extLst>
          </p:cNvPr>
          <p:cNvSpPr>
            <a:spLocks noGrp="1"/>
          </p:cNvSpPr>
          <p:nvPr>
            <p:ph sz="quarter" idx="13"/>
          </p:nvPr>
        </p:nvSpPr>
        <p:spPr>
          <a:xfrm>
            <a:off x="913774" y="1806677"/>
            <a:ext cx="10363826" cy="4409767"/>
          </a:xfrm>
        </p:spPr>
        <p:txBody>
          <a:bodyPr>
            <a:normAutofit fontScale="85000" lnSpcReduction="20000"/>
          </a:bodyPr>
          <a:lstStyle/>
          <a:p>
            <a:r>
              <a:rPr lang="en-US" dirty="0"/>
              <a:t>You must complete the season in good standing with the MSHSL, no violations within the past year.</a:t>
            </a:r>
          </a:p>
          <a:p>
            <a:r>
              <a:rPr lang="en-US" dirty="0"/>
              <a:t>Be academically eligible to play.</a:t>
            </a:r>
          </a:p>
          <a:p>
            <a:r>
              <a:rPr lang="en-US" dirty="0"/>
              <a:t>Play in half of the quarters available during the regular season at the varsity level(13 games = 52 quarters).</a:t>
            </a:r>
          </a:p>
          <a:p>
            <a:r>
              <a:rPr lang="en-US" dirty="0"/>
              <a:t>Goalies and limited playing time due to injury may be given special consideration by the coaching staff.</a:t>
            </a:r>
          </a:p>
          <a:p>
            <a:r>
              <a:rPr lang="en-US" dirty="0"/>
              <a:t>Attendance at practice is expected to earn a letter, more than one unexcused absence may result in a player not lettering.</a:t>
            </a:r>
          </a:p>
          <a:p>
            <a:r>
              <a:rPr lang="en-US" dirty="0"/>
              <a:t>A player needs to demonstrate sportsmanship throughout the season. Game ejections will result in a player not lettering. </a:t>
            </a:r>
          </a:p>
          <a:p>
            <a:r>
              <a:rPr lang="en-US" dirty="0"/>
              <a:t>Volunteering with fundraisers/Charities</a:t>
            </a:r>
          </a:p>
          <a:p>
            <a:r>
              <a:rPr lang="en-US" dirty="0"/>
              <a:t>Coaches’ discretion will be used in all cases</a:t>
            </a:r>
          </a:p>
          <a:p>
            <a:pPr marL="0" indent="0">
              <a:buNone/>
            </a:pPr>
            <a:endParaRPr lang="en-US" dirty="0"/>
          </a:p>
        </p:txBody>
      </p:sp>
    </p:spTree>
    <p:extLst>
      <p:ext uri="{BB962C8B-B14F-4D97-AF65-F5344CB8AC3E}">
        <p14:creationId xmlns:p14="http://schemas.microsoft.com/office/powerpoint/2010/main" val="222183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EBB3-B706-4662-ACA2-34EF382B600B}"/>
              </a:ext>
            </a:extLst>
          </p:cNvPr>
          <p:cNvSpPr>
            <a:spLocks noGrp="1"/>
          </p:cNvSpPr>
          <p:nvPr>
            <p:ph type="title"/>
          </p:nvPr>
        </p:nvSpPr>
        <p:spPr>
          <a:xfrm>
            <a:off x="913775" y="394400"/>
            <a:ext cx="10364451" cy="1596177"/>
          </a:xfrm>
        </p:spPr>
        <p:txBody>
          <a:bodyPr/>
          <a:lstStyle/>
          <a:p>
            <a:r>
              <a:rPr lang="en-US" dirty="0"/>
              <a:t>Upcoming events</a:t>
            </a:r>
          </a:p>
        </p:txBody>
      </p:sp>
      <p:sp>
        <p:nvSpPr>
          <p:cNvPr id="3" name="Content Placeholder 2">
            <a:extLst>
              <a:ext uri="{FF2B5EF4-FFF2-40B4-BE49-F238E27FC236}">
                <a16:creationId xmlns:a16="http://schemas.microsoft.com/office/drawing/2014/main" id="{BE7947EC-E575-4CA3-99AA-0B06C30C3CBE}"/>
              </a:ext>
            </a:extLst>
          </p:cNvPr>
          <p:cNvSpPr>
            <a:spLocks noGrp="1"/>
          </p:cNvSpPr>
          <p:nvPr>
            <p:ph sz="quarter" idx="13"/>
          </p:nvPr>
        </p:nvSpPr>
        <p:spPr>
          <a:xfrm>
            <a:off x="913774" y="1783976"/>
            <a:ext cx="9451987" cy="4231342"/>
          </a:xfrm>
        </p:spPr>
        <p:txBody>
          <a:bodyPr>
            <a:normAutofit/>
          </a:bodyPr>
          <a:lstStyle/>
          <a:p>
            <a:r>
              <a:rPr lang="en-US" dirty="0"/>
              <a:t>Practice Starts March 30th </a:t>
            </a:r>
            <a:endParaRPr lang="en-US" baseline="30000" dirty="0"/>
          </a:p>
          <a:p>
            <a:pPr lvl="1"/>
            <a:r>
              <a:rPr lang="en-US" sz="1500" dirty="0"/>
              <a:t>Mayo High School Turf (8AM to 9AM &amp; 3:15PM to 4:45PM)</a:t>
            </a:r>
          </a:p>
          <a:p>
            <a:r>
              <a:rPr lang="en-US" sz="1700" dirty="0"/>
              <a:t>Team Bonding dinner Date is TBD first week of practice (</a:t>
            </a:r>
            <a:r>
              <a:rPr lang="en-US" sz="1700" dirty="0" err="1"/>
              <a:t>Bdubs</a:t>
            </a:r>
            <a:r>
              <a:rPr lang="en-US" sz="1700" dirty="0"/>
              <a:t>)</a:t>
            </a:r>
          </a:p>
          <a:p>
            <a:r>
              <a:rPr lang="en-US" dirty="0"/>
              <a:t>Team pictures April 8th at Mayo HS 6PM (Order forms to be sent soon)</a:t>
            </a:r>
          </a:p>
          <a:p>
            <a:r>
              <a:rPr lang="en-US" dirty="0"/>
              <a:t>Fundraising Card sales to be completed by April 22</a:t>
            </a:r>
            <a:r>
              <a:rPr lang="en-US" baseline="30000" dirty="0"/>
              <a:t>nd</a:t>
            </a:r>
            <a:endParaRPr lang="en-US" dirty="0"/>
          </a:p>
          <a:p>
            <a:r>
              <a:rPr lang="en-US" dirty="0"/>
              <a:t>Senior Night May 11</a:t>
            </a:r>
            <a:r>
              <a:rPr lang="en-US" baseline="30000" dirty="0"/>
              <a:t>th</a:t>
            </a:r>
            <a:r>
              <a:rPr lang="en-US" dirty="0"/>
              <a:t> </a:t>
            </a:r>
          </a:p>
          <a:p>
            <a:endParaRPr lang="en-US" dirty="0"/>
          </a:p>
        </p:txBody>
      </p:sp>
    </p:spTree>
    <p:extLst>
      <p:ext uri="{BB962C8B-B14F-4D97-AF65-F5344CB8AC3E}">
        <p14:creationId xmlns:p14="http://schemas.microsoft.com/office/powerpoint/2010/main" val="392801147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4255</TotalTime>
  <Words>1251</Words>
  <Application>Microsoft Office PowerPoint</Application>
  <PresentationFormat>Widescreen</PresentationFormat>
  <Paragraphs>115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Symbol</vt:lpstr>
      <vt:lpstr>Tw Cen MT</vt:lpstr>
      <vt:lpstr>Droplet</vt:lpstr>
      <vt:lpstr>2026 Rochester Boys Lacrosse Pac Meeting </vt:lpstr>
      <vt:lpstr>General Info</vt:lpstr>
      <vt:lpstr>General Info Cont.</vt:lpstr>
      <vt:lpstr>Communications</vt:lpstr>
      <vt:lpstr>Game Day  </vt:lpstr>
      <vt:lpstr>Player Expectations  We are one team</vt:lpstr>
      <vt:lpstr>Spring Priorities</vt:lpstr>
      <vt:lpstr>Lettering Criteria</vt:lpstr>
      <vt:lpstr>Upcoming events</vt:lpstr>
      <vt:lpstr>Booster Club overview </vt:lpstr>
      <vt:lpstr>Century Lax Booster Open Board positions</vt:lpstr>
      <vt:lpstr>Rochester High school Lacrosse Scholarship </vt:lpstr>
      <vt:lpstr>Before you Leave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Applegath</dc:creator>
  <cp:lastModifiedBy>BRETT APPLEGATH</cp:lastModifiedBy>
  <cp:revision>183</cp:revision>
  <dcterms:created xsi:type="dcterms:W3CDTF">2018-02-15T16:32:57Z</dcterms:created>
  <dcterms:modified xsi:type="dcterms:W3CDTF">2026-03-20T16:16:18Z</dcterms:modified>
</cp:coreProperties>
</file>