
<file path=[Content_Types].xml><?xml version="1.0" encoding="utf-8"?>
<Types xmlns="http://schemas.openxmlformats.org/package/2006/content-types">
  <Default Extension="tmp" ContentType="image/png"/>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0" r:id="rId5"/>
    <p:sldId id="283" r:id="rId6"/>
    <p:sldId id="259" r:id="rId7"/>
    <p:sldId id="261" r:id="rId8"/>
    <p:sldId id="262" r:id="rId9"/>
    <p:sldId id="263" r:id="rId10"/>
    <p:sldId id="264" r:id="rId11"/>
    <p:sldId id="265" r:id="rId12"/>
    <p:sldId id="266" r:id="rId13"/>
    <p:sldId id="267" r:id="rId14"/>
    <p:sldId id="268" r:id="rId15"/>
    <p:sldId id="269" r:id="rId16"/>
    <p:sldId id="270" r:id="rId17"/>
    <p:sldId id="284"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3" autoAdjust="0"/>
    <p:restoredTop sz="94660"/>
  </p:normalViewPr>
  <p:slideViewPr>
    <p:cSldViewPr snapToGrid="0">
      <p:cViewPr varScale="1">
        <p:scale>
          <a:sx n="88" d="100"/>
          <a:sy n="88" d="100"/>
        </p:scale>
        <p:origin x="82"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74423" y="802298"/>
            <a:ext cx="8637073" cy="2920713"/>
          </a:xfrm>
        </p:spPr>
        <p:txBody>
          <a:bodyPr bIns="0" anchor="b">
            <a:normAutofit/>
          </a:bodyPr>
          <a:lstStyle>
            <a:lvl1pPr algn="ctr">
              <a:defRPr sz="6600"/>
            </a:lvl1pPr>
          </a:lstStyle>
          <a:p>
            <a:r>
              <a:rPr lang="en-US"/>
              <a:t>Click to edit Master title style</a:t>
            </a:r>
            <a:endParaRPr lang="en-US" dirty="0"/>
          </a:p>
        </p:txBody>
      </p:sp>
      <p:sp>
        <p:nvSpPr>
          <p:cNvPr id="3" name="Subtitle 2"/>
          <p:cNvSpPr>
            <a:spLocks noGrp="1"/>
          </p:cNvSpPr>
          <p:nvPr>
            <p:ph type="subTitle" idx="1"/>
          </p:nvPr>
        </p:nvSpPr>
        <p:spPr>
          <a:xfrm>
            <a:off x="1774424" y="3724074"/>
            <a:ext cx="8637072" cy="977621"/>
          </a:xfrm>
        </p:spPr>
        <p:txBody>
          <a:bodyPr tIns="91440" bIns="91440">
            <a:normAutofit/>
          </a:bodyPr>
          <a:lstStyle>
            <a:lvl1pPr marL="0" indent="0" algn="ctr">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8/17/2018</a:t>
            </a:fld>
            <a:endParaRPr lang="en-US" dirty="0"/>
          </a:p>
        </p:txBody>
      </p:sp>
      <p:sp>
        <p:nvSpPr>
          <p:cNvPr id="5" name="Footer Placeholder 4"/>
          <p:cNvSpPr>
            <a:spLocks noGrp="1"/>
          </p:cNvSpPr>
          <p:nvPr>
            <p:ph type="ftr" sz="quarter" idx="11"/>
          </p:nvPr>
        </p:nvSpPr>
        <p:spPr>
          <a:xfrm>
            <a:off x="1451579" y="329307"/>
            <a:ext cx="5626774" cy="309201"/>
          </a:xfrm>
        </p:spPr>
        <p:txBody>
          <a:bodyPr/>
          <a:lstStyle/>
          <a:p>
            <a:endParaRPr lang="en-US" dirty="0"/>
          </a:p>
        </p:txBody>
      </p:sp>
      <p:sp>
        <p:nvSpPr>
          <p:cNvPr id="6" name="Slide Number Placeholder 5"/>
          <p:cNvSpPr>
            <a:spLocks noGrp="1"/>
          </p:cNvSpPr>
          <p:nvPr>
            <p:ph type="sldNum" sz="quarter" idx="12"/>
          </p:nvPr>
        </p:nvSpPr>
        <p:spPr>
          <a:xfrm>
            <a:off x="476834" y="798973"/>
            <a:ext cx="811019" cy="503578"/>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7052"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518654"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74423" y="1756130"/>
            <a:ext cx="8643154" cy="1969007"/>
          </a:xfrm>
        </p:spPr>
        <p:txBody>
          <a:bodyPr anchor="b">
            <a:normAutofit/>
          </a:bodyPr>
          <a:lstStyle>
            <a:lvl1pPr algn="ctr">
              <a:defRPr sz="3600"/>
            </a:lvl1pPr>
          </a:lstStyle>
          <a:p>
            <a:r>
              <a:rPr lang="en-US"/>
              <a:t>Click to edit Master title style</a:t>
            </a:r>
            <a:endParaRPr lang="en-US" dirty="0"/>
          </a:p>
        </p:txBody>
      </p:sp>
      <p:sp>
        <p:nvSpPr>
          <p:cNvPr id="3" name="Text Placeholder 2"/>
          <p:cNvSpPr>
            <a:spLocks noGrp="1"/>
          </p:cNvSpPr>
          <p:nvPr>
            <p:ph type="body" idx="1"/>
          </p:nvPr>
        </p:nvSpPr>
        <p:spPr>
          <a:xfrm>
            <a:off x="1774423" y="3725137"/>
            <a:ext cx="8643154" cy="1093987"/>
          </a:xfrm>
        </p:spPr>
        <p:txBody>
          <a:bodyPr tIns="91440">
            <a:normAutofit/>
          </a:bodyPr>
          <a:lstStyle>
            <a:lvl1pPr marL="0" indent="0" algn="ct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8/17/2018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293577"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488654" cy="34485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54140" y="2017343"/>
            <a:ext cx="4488654" cy="3441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8/17/2018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295603"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488794"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47191" y="2824269"/>
            <a:ext cx="4488794"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56025" y="2023003"/>
            <a:ext cx="4488794"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56025" y="2821491"/>
            <a:ext cx="4488794"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8/17/2018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8/17/2018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8/17/2018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2961967" cy="2406518"/>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4730324" y="798974"/>
            <a:ext cx="6012470"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2961967"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8/17/2018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7477387" y="482170"/>
            <a:ext cx="4074533" cy="5149101"/>
            <a:chOff x="7477387" y="482170"/>
            <a:chExt cx="4074533" cy="5149101"/>
          </a:xfrm>
        </p:grpSpPr>
        <p:sp>
          <p:nvSpPr>
            <p:cNvPr id="18" name="Rectangle 17"/>
            <p:cNvSpPr/>
            <p:nvPr/>
          </p:nvSpPr>
          <p:spPr>
            <a:xfrm>
              <a:off x="7477387" y="482170"/>
              <a:ext cx="4074533" cy="5149101"/>
            </a:xfrm>
            <a:prstGeom prst="rect">
              <a:avLst/>
            </a:prstGeom>
            <a:blipFill dpi="0" rotWithShape="1">
              <a:blip r:embed="rId2">
                <a:alphaModFix amt="30000"/>
              </a:blip>
              <a:srcRect/>
              <a:tile tx="0" ty="0" sx="100000" sy="100000" flip="none" algn="ctr"/>
            </a:blip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extrusionH="76200" contourW="12700" prstMaterial="matte">
              <a:bevelT w="152400" h="50800" prst="softRound"/>
              <a:extrusionClr>
                <a:schemeClr val="tx2"/>
              </a:extrusionClr>
              <a:contourClr>
                <a:schemeClr val="bg2"/>
              </a:contourClr>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38100" cmpd="sng">
              <a:solidFill>
                <a:schemeClr val="tx2">
                  <a:lumMod val="25000"/>
                </a:schemeClr>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2"/>
            <a:ext cx="5532328" cy="1922299"/>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50000"/>
              <a:lumOff val="50000"/>
              <a:alpha val="80000"/>
            </a:schemeClr>
          </a:solidFill>
          <a:ln w="9525" cap="sq">
            <a:noFill/>
            <a:miter lim="800000"/>
          </a:ln>
          <a:effectLst/>
        </p:spPr>
        <p:txBody>
          <a:bodyPr vert="horz" lIns="91440" tIns="45720" rIns="91440" bIns="45720" rtlCol="0" anchor="t">
            <a:normAutofit/>
          </a:bodyPr>
          <a:lstStyle>
            <a:lvl1pPr>
              <a:defRPr lang="en-US" sz="3200" dirty="0"/>
            </a:lvl1pPr>
          </a:lstStyle>
          <a:p>
            <a:pPr lvl="0" algn="ctr"/>
            <a:r>
              <a:rPr lang="en-US"/>
              <a:t>Click icon to add picture</a:t>
            </a:r>
            <a:endParaRPr lang="en-US" dirty="0"/>
          </a:p>
        </p:txBody>
      </p:sp>
      <p:sp>
        <p:nvSpPr>
          <p:cNvPr id="4" name="Text Placeholder 3"/>
          <p:cNvSpPr>
            <a:spLocks noGrp="1"/>
          </p:cNvSpPr>
          <p:nvPr>
            <p:ph type="body" sz="half" idx="2"/>
          </p:nvPr>
        </p:nvSpPr>
        <p:spPr>
          <a:xfrm>
            <a:off x="1450329" y="3059600"/>
            <a:ext cx="5524404" cy="2090134"/>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8/17/2018</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51579" y="804519"/>
            <a:ext cx="9291215" cy="104923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29121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242079"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8/17/2018</a:t>
            </a:fld>
            <a:endParaRPr lang="en-US" dirty="0"/>
          </a:p>
        </p:txBody>
      </p:sp>
      <p:sp>
        <p:nvSpPr>
          <p:cNvPr id="5" name="Footer Placeholder 4"/>
          <p:cNvSpPr>
            <a:spLocks noGrp="1"/>
          </p:cNvSpPr>
          <p:nvPr>
            <p:ph type="ftr" sz="quarter" idx="3"/>
          </p:nvPr>
        </p:nvSpPr>
        <p:spPr>
          <a:xfrm>
            <a:off x="1451579" y="329307"/>
            <a:ext cx="5626774"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sp>
        <p:nvSpPr>
          <p:cNvPr id="9" name="Rectangle 8"/>
          <p:cNvSpPr/>
          <p:nvPr/>
        </p:nvSpPr>
        <p:spPr>
          <a:xfrm>
            <a:off x="0" y="3622291"/>
            <a:ext cx="12192000" cy="2505984"/>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a:xfrm>
            <a:off x="0" y="6129338"/>
            <a:ext cx="12192000" cy="742950"/>
          </a:xfrm>
          <a:prstGeom prst="rect">
            <a:avLst/>
          </a:prstGeom>
        </p:spPr>
      </p:pic>
      <p:cxnSp>
        <p:nvCxnSpPr>
          <p:cNvPr id="12" name="Straight Connector 11"/>
          <p:cNvCxnSpPr/>
          <p:nvPr/>
        </p:nvCxnSpPr>
        <p:spPr>
          <a:xfrm>
            <a:off x="0" y="6138142"/>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3200" b="0" i="0" kern="1200" cap="all">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tmp"/><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5.tmp"/><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6.tmp"/><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7.tmp"/><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tmp"/><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tmp"/><Relationship Id="rId2" Type="http://schemas.openxmlformats.org/officeDocument/2006/relationships/image" Target="../media/image19.tmp"/><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tmp"/><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2.xml"/><Relationship Id="rId4" Type="http://schemas.openxmlformats.org/officeDocument/2006/relationships/image" Target="../media/image24.tmp"/></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www.lnhspanthers.com/"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midwestvolleyballwarehouse.com/" TargetMode="External"/><Relationship Id="rId7" Type="http://schemas.openxmlformats.org/officeDocument/2006/relationships/image" Target="../media/image30.tmp"/><Relationship Id="rId2" Type="http://schemas.openxmlformats.org/officeDocument/2006/relationships/image" Target="../media/image26.tmp"/><Relationship Id="rId1" Type="http://schemas.openxmlformats.org/officeDocument/2006/relationships/slideLayout" Target="../slideLayouts/slideLayout2.xml"/><Relationship Id="rId6" Type="http://schemas.openxmlformats.org/officeDocument/2006/relationships/image" Target="../media/image29.tmp"/><Relationship Id="rId5" Type="http://schemas.openxmlformats.org/officeDocument/2006/relationships/image" Target="../media/image28.tmp"/><Relationship Id="rId4" Type="http://schemas.openxmlformats.org/officeDocument/2006/relationships/image" Target="../media/image27.tmp"/></Relationships>
</file>

<file path=ppt/slides/_rels/slide2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hyperlink" Target="https://lnhsvolleyball2015.shutterfly.com/"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10.tmp"/><Relationship Id="rId5" Type="http://schemas.openxmlformats.org/officeDocument/2006/relationships/image" Target="../media/image9.tmp"/><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hyperlink" Target="mailto:brettjohnson@edinarealty.com" TargetMode="External"/><Relationship Id="rId13" Type="http://schemas.openxmlformats.org/officeDocument/2006/relationships/hyperlink" Target="mailto:Bryan.Schmid@mnsu.edu" TargetMode="External"/><Relationship Id="rId3" Type="http://schemas.openxmlformats.org/officeDocument/2006/relationships/hyperlink" Target="mailto:Taylor.a.hall6@gmail.com" TargetMode="External"/><Relationship Id="rId7" Type="http://schemas.openxmlformats.org/officeDocument/2006/relationships/hyperlink" Target="mailto:slindelisa3@gmail.com" TargetMode="External"/><Relationship Id="rId12" Type="http://schemas.openxmlformats.org/officeDocument/2006/relationships/hyperlink" Target="mailto:hbartz2@Fairview.org" TargetMode="External"/><Relationship Id="rId2" Type="http://schemas.openxmlformats.org/officeDocument/2006/relationships/hyperlink" Target="mailto:JackieRichterLNVB@gmail.com" TargetMode="External"/><Relationship Id="rId1" Type="http://schemas.openxmlformats.org/officeDocument/2006/relationships/slideLayout" Target="../slideLayouts/slideLayout2.xml"/><Relationship Id="rId6" Type="http://schemas.openxmlformats.org/officeDocument/2006/relationships/hyperlink" Target="mailto:David.Laufenburger@isd194.org" TargetMode="External"/><Relationship Id="rId11" Type="http://schemas.openxmlformats.org/officeDocument/2006/relationships/hyperlink" Target="mailto:Lisa.heilman@isd194.org" TargetMode="External"/><Relationship Id="rId5" Type="http://schemas.openxmlformats.org/officeDocument/2006/relationships/hyperlink" Target="mailto:megankathleenw@gmail.com" TargetMode="External"/><Relationship Id="rId10" Type="http://schemas.openxmlformats.org/officeDocument/2006/relationships/hyperlink" Target="mailto:zweb1571@isd194.org" TargetMode="External"/><Relationship Id="rId4" Type="http://schemas.openxmlformats.org/officeDocument/2006/relationships/hyperlink" Target="mailto:erdal011@gmail.com" TargetMode="External"/><Relationship Id="rId9" Type="http://schemas.openxmlformats.org/officeDocument/2006/relationships/hyperlink" Target="mailto:rober080@Hotmail.com"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tmp"/><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A16F923-4145-4A88-89B3-6445AD9BD903}"/>
              </a:ext>
            </a:extLst>
          </p:cNvPr>
          <p:cNvSpPr>
            <a:spLocks noGrp="1"/>
          </p:cNvSpPr>
          <p:nvPr>
            <p:ph type="ctrTitle"/>
          </p:nvPr>
        </p:nvSpPr>
        <p:spPr>
          <a:xfrm>
            <a:off x="201200" y="3563198"/>
            <a:ext cx="6971649" cy="2473475"/>
          </a:xfrm>
        </p:spPr>
        <p:txBody>
          <a:bodyPr>
            <a:normAutofit fontScale="90000"/>
          </a:bodyPr>
          <a:lstStyle/>
          <a:p>
            <a:r>
              <a:rPr lang="en-US" sz="8900" dirty="0">
                <a:solidFill>
                  <a:srgbClr val="FF0000"/>
                </a:solidFill>
                <a:latin typeface="Century" panose="02040604050505020304" pitchFamily="18" charset="0"/>
              </a:rPr>
              <a:t>Welcome</a:t>
            </a:r>
            <a:br>
              <a:rPr lang="en-US" sz="5400" dirty="0">
                <a:solidFill>
                  <a:srgbClr val="FF0000"/>
                </a:solidFill>
                <a:latin typeface="Century" panose="02040604050505020304" pitchFamily="18" charset="0"/>
              </a:rPr>
            </a:br>
            <a:r>
              <a:rPr lang="en-US" sz="5400" dirty="0">
                <a:solidFill>
                  <a:schemeClr val="tx1"/>
                </a:solidFill>
                <a:latin typeface="Century" panose="02040604050505020304" pitchFamily="18" charset="0"/>
              </a:rPr>
              <a:t>to the </a:t>
            </a:r>
            <a:br>
              <a:rPr lang="en-US" sz="5400" dirty="0">
                <a:solidFill>
                  <a:schemeClr val="tx1"/>
                </a:solidFill>
                <a:latin typeface="Century" panose="02040604050505020304" pitchFamily="18" charset="0"/>
              </a:rPr>
            </a:br>
            <a:r>
              <a:rPr lang="en-US" sz="5400" dirty="0">
                <a:solidFill>
                  <a:schemeClr val="tx1"/>
                </a:solidFill>
                <a:latin typeface="Century" panose="02040604050505020304" pitchFamily="18" charset="0"/>
              </a:rPr>
              <a:t>2018 </a:t>
            </a:r>
            <a:br>
              <a:rPr lang="en-US" sz="5400" dirty="0">
                <a:solidFill>
                  <a:srgbClr val="FF0000"/>
                </a:solidFill>
                <a:latin typeface="Century" panose="02040604050505020304" pitchFamily="18" charset="0"/>
              </a:rPr>
            </a:br>
            <a:r>
              <a:rPr lang="en-US" sz="5400" dirty="0">
                <a:solidFill>
                  <a:srgbClr val="FF0000"/>
                </a:solidFill>
                <a:latin typeface="Century" panose="02040604050505020304" pitchFamily="18" charset="0"/>
              </a:rPr>
              <a:t>Lakeville North </a:t>
            </a:r>
            <a:r>
              <a:rPr lang="en-US" sz="5400" dirty="0">
                <a:solidFill>
                  <a:schemeClr val="tx1"/>
                </a:solidFill>
                <a:latin typeface="Century" panose="02040604050505020304" pitchFamily="18" charset="0"/>
              </a:rPr>
              <a:t>Volleyball Season</a:t>
            </a:r>
            <a:br>
              <a:rPr lang="en-US" sz="5400" dirty="0">
                <a:latin typeface="Century" panose="02040604050505020304" pitchFamily="18" charset="0"/>
              </a:rPr>
            </a:br>
            <a:endParaRPr lang="en-US" sz="5400" dirty="0"/>
          </a:p>
        </p:txBody>
      </p:sp>
      <p:pic>
        <p:nvPicPr>
          <p:cNvPr id="5" name="Picture 4">
            <a:extLst>
              <a:ext uri="{FF2B5EF4-FFF2-40B4-BE49-F238E27FC236}">
                <a16:creationId xmlns:a16="http://schemas.microsoft.com/office/drawing/2014/main" id="{F702B3E0-E643-453A-9464-EA3568473C45}"/>
              </a:ext>
            </a:extLst>
          </p:cNvPr>
          <p:cNvPicPr>
            <a:picLocks noChangeAspect="1"/>
          </p:cNvPicPr>
          <p:nvPr/>
        </p:nvPicPr>
        <p:blipFill rotWithShape="1">
          <a:blip r:embed="rId2"/>
          <a:srcRect l="2547" t="8401" r="791" b="27590"/>
          <a:stretch/>
        </p:blipFill>
        <p:spPr>
          <a:xfrm>
            <a:off x="7789817" y="1713652"/>
            <a:ext cx="3397102" cy="2875765"/>
          </a:xfrm>
          <a:prstGeom prst="rect">
            <a:avLst/>
          </a:prstGeom>
        </p:spPr>
      </p:pic>
    </p:spTree>
    <p:extLst>
      <p:ext uri="{BB962C8B-B14F-4D97-AF65-F5344CB8AC3E}">
        <p14:creationId xmlns:p14="http://schemas.microsoft.com/office/powerpoint/2010/main" val="16738743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F94FB76-EE86-4BC9-B53F-547A756C1A29}"/>
              </a:ext>
            </a:extLst>
          </p:cNvPr>
          <p:cNvSpPr txBox="1"/>
          <p:nvPr/>
        </p:nvSpPr>
        <p:spPr>
          <a:xfrm>
            <a:off x="1921823" y="-200298"/>
            <a:ext cx="8348353" cy="3293209"/>
          </a:xfrm>
          <a:prstGeom prst="rect">
            <a:avLst/>
          </a:prstGeom>
          <a:noFill/>
        </p:spPr>
        <p:txBody>
          <a:bodyPr wrap="square" rtlCol="0">
            <a:spAutoFit/>
          </a:bodyPr>
          <a:lstStyle/>
          <a:p>
            <a:pPr algn="r"/>
            <a:endParaRPr lang="en-US" sz="2000" dirty="0">
              <a:latin typeface="Century" panose="02040604050505020304" pitchFamily="18" charset="0"/>
            </a:endParaRPr>
          </a:p>
          <a:p>
            <a:pPr algn="ctr"/>
            <a:r>
              <a:rPr lang="en-US" sz="8000" dirty="0">
                <a:latin typeface="Century" panose="02040604050505020304" pitchFamily="18" charset="0"/>
              </a:rPr>
              <a:t>Panther Roster</a:t>
            </a:r>
            <a:endParaRPr lang="en-US" sz="1000" dirty="0">
              <a:latin typeface="Century" panose="02040604050505020304" pitchFamily="18" charset="0"/>
            </a:endParaRPr>
          </a:p>
          <a:p>
            <a:pPr algn="ctr"/>
            <a:r>
              <a:rPr lang="en-US" sz="2400" dirty="0">
                <a:solidFill>
                  <a:srgbClr val="FF0000"/>
                </a:solidFill>
                <a:latin typeface="Century" panose="02040604050505020304" pitchFamily="18" charset="0"/>
              </a:rPr>
              <a:t>9A (12)</a:t>
            </a:r>
          </a:p>
          <a:p>
            <a:pPr algn="ctr"/>
            <a:r>
              <a:rPr lang="en-US" sz="2400" dirty="0">
                <a:latin typeface="Century" panose="02040604050505020304" pitchFamily="18" charset="0"/>
              </a:rPr>
              <a:t>Head Coach Lisa Slinde</a:t>
            </a:r>
          </a:p>
          <a:p>
            <a:pPr algn="r"/>
            <a:endParaRPr lang="en-US" sz="6000" dirty="0">
              <a:latin typeface="Century" panose="02040604050505020304" pitchFamily="18" charset="0"/>
            </a:endParaRPr>
          </a:p>
        </p:txBody>
      </p:sp>
      <p:pic>
        <p:nvPicPr>
          <p:cNvPr id="6" name="Picture 5" descr="A screenshot of a cell phone&#10;&#10;Description generated with very high confidence">
            <a:extLst>
              <a:ext uri="{FF2B5EF4-FFF2-40B4-BE49-F238E27FC236}">
                <a16:creationId xmlns:a16="http://schemas.microsoft.com/office/drawing/2014/main" id="{4ECCEC17-D189-489B-9DDD-E8B40314409B}"/>
              </a:ext>
            </a:extLst>
          </p:cNvPr>
          <p:cNvPicPr>
            <a:picLocks noChangeAspect="1"/>
          </p:cNvPicPr>
          <p:nvPr/>
        </p:nvPicPr>
        <p:blipFill>
          <a:blip r:embed="rId2"/>
          <a:stretch>
            <a:fillRect/>
          </a:stretch>
        </p:blipFill>
        <p:spPr>
          <a:xfrm>
            <a:off x="184595" y="2432483"/>
            <a:ext cx="11822810" cy="3511286"/>
          </a:xfrm>
          <a:prstGeom prst="rect">
            <a:avLst/>
          </a:prstGeom>
        </p:spPr>
      </p:pic>
      <p:pic>
        <p:nvPicPr>
          <p:cNvPr id="7" name="Picture 6" descr="A black sign with white text&#10;&#10;Description generated with high confidence">
            <a:extLst>
              <a:ext uri="{FF2B5EF4-FFF2-40B4-BE49-F238E27FC236}">
                <a16:creationId xmlns:a16="http://schemas.microsoft.com/office/drawing/2014/main" id="{B4BDE22B-CA11-435F-99FD-08217C514469}"/>
              </a:ext>
            </a:extLst>
          </p:cNvPr>
          <p:cNvPicPr>
            <a:picLocks noChangeAspect="1"/>
          </p:cNvPicPr>
          <p:nvPr/>
        </p:nvPicPr>
        <p:blipFill>
          <a:blip r:embed="rId3"/>
          <a:stretch>
            <a:fillRect/>
          </a:stretch>
        </p:blipFill>
        <p:spPr>
          <a:xfrm>
            <a:off x="465907" y="218968"/>
            <a:ext cx="1237659" cy="1200529"/>
          </a:xfrm>
          <a:prstGeom prst="rect">
            <a:avLst/>
          </a:prstGeom>
        </p:spPr>
      </p:pic>
      <p:pic>
        <p:nvPicPr>
          <p:cNvPr id="8" name="Picture 7" descr="A black sign with white text&#10;&#10;Description generated with high confidence">
            <a:extLst>
              <a:ext uri="{FF2B5EF4-FFF2-40B4-BE49-F238E27FC236}">
                <a16:creationId xmlns:a16="http://schemas.microsoft.com/office/drawing/2014/main" id="{06C14A3B-008B-4451-8531-146B7496D3EC}"/>
              </a:ext>
            </a:extLst>
          </p:cNvPr>
          <p:cNvPicPr>
            <a:picLocks noChangeAspect="1"/>
          </p:cNvPicPr>
          <p:nvPr/>
        </p:nvPicPr>
        <p:blipFill>
          <a:blip r:embed="rId3"/>
          <a:stretch>
            <a:fillRect/>
          </a:stretch>
        </p:blipFill>
        <p:spPr>
          <a:xfrm>
            <a:off x="10406741" y="245777"/>
            <a:ext cx="1237659" cy="1200529"/>
          </a:xfrm>
          <a:prstGeom prst="rect">
            <a:avLst/>
          </a:prstGeom>
        </p:spPr>
      </p:pic>
    </p:spTree>
    <p:extLst>
      <p:ext uri="{BB962C8B-B14F-4D97-AF65-F5344CB8AC3E}">
        <p14:creationId xmlns:p14="http://schemas.microsoft.com/office/powerpoint/2010/main" val="5669423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AB87409-6299-4360-BDBE-14D1B745B3EC}"/>
              </a:ext>
            </a:extLst>
          </p:cNvPr>
          <p:cNvSpPr txBox="1"/>
          <p:nvPr/>
        </p:nvSpPr>
        <p:spPr>
          <a:xfrm>
            <a:off x="1921823" y="-200298"/>
            <a:ext cx="8348353" cy="3293209"/>
          </a:xfrm>
          <a:prstGeom prst="rect">
            <a:avLst/>
          </a:prstGeom>
          <a:noFill/>
        </p:spPr>
        <p:txBody>
          <a:bodyPr wrap="square" rtlCol="0">
            <a:spAutoFit/>
          </a:bodyPr>
          <a:lstStyle/>
          <a:p>
            <a:pPr algn="r"/>
            <a:endParaRPr lang="en-US" sz="2000" dirty="0">
              <a:latin typeface="Century" panose="02040604050505020304" pitchFamily="18" charset="0"/>
            </a:endParaRPr>
          </a:p>
          <a:p>
            <a:pPr algn="ctr"/>
            <a:r>
              <a:rPr lang="en-US" sz="8000" dirty="0">
                <a:latin typeface="Century" panose="02040604050505020304" pitchFamily="18" charset="0"/>
              </a:rPr>
              <a:t>Panther Roster</a:t>
            </a:r>
            <a:endParaRPr lang="en-US" sz="1000" dirty="0">
              <a:latin typeface="Century" panose="02040604050505020304" pitchFamily="18" charset="0"/>
            </a:endParaRPr>
          </a:p>
          <a:p>
            <a:pPr algn="ctr"/>
            <a:r>
              <a:rPr lang="en-US" sz="2400" dirty="0">
                <a:solidFill>
                  <a:srgbClr val="FF0000"/>
                </a:solidFill>
                <a:latin typeface="Century" panose="02040604050505020304" pitchFamily="18" charset="0"/>
              </a:rPr>
              <a:t>10A (13)</a:t>
            </a:r>
          </a:p>
          <a:p>
            <a:pPr algn="ctr"/>
            <a:r>
              <a:rPr lang="en-US" sz="2400" dirty="0">
                <a:latin typeface="Century" panose="02040604050505020304" pitchFamily="18" charset="0"/>
              </a:rPr>
              <a:t>Head Coach David Laufenburger</a:t>
            </a:r>
          </a:p>
          <a:p>
            <a:pPr algn="r"/>
            <a:endParaRPr lang="en-US" sz="6000" dirty="0">
              <a:latin typeface="Century" panose="02040604050505020304" pitchFamily="18" charset="0"/>
            </a:endParaRPr>
          </a:p>
        </p:txBody>
      </p:sp>
      <p:pic>
        <p:nvPicPr>
          <p:cNvPr id="6" name="Picture 5" descr="A screenshot of a cell phone&#10;&#10;Description generated with very high confidence">
            <a:extLst>
              <a:ext uri="{FF2B5EF4-FFF2-40B4-BE49-F238E27FC236}">
                <a16:creationId xmlns:a16="http://schemas.microsoft.com/office/drawing/2014/main" id="{BF0B06CC-A367-42B7-8D8B-BBF667974ADE}"/>
              </a:ext>
            </a:extLst>
          </p:cNvPr>
          <p:cNvPicPr>
            <a:picLocks noChangeAspect="1"/>
          </p:cNvPicPr>
          <p:nvPr/>
        </p:nvPicPr>
        <p:blipFill>
          <a:blip r:embed="rId2"/>
          <a:stretch>
            <a:fillRect/>
          </a:stretch>
        </p:blipFill>
        <p:spPr>
          <a:xfrm>
            <a:off x="193089" y="2208571"/>
            <a:ext cx="11805822" cy="3778572"/>
          </a:xfrm>
          <a:prstGeom prst="rect">
            <a:avLst/>
          </a:prstGeom>
        </p:spPr>
      </p:pic>
      <p:pic>
        <p:nvPicPr>
          <p:cNvPr id="7" name="Picture 6" descr="A black sign with white text&#10;&#10;Description generated with high confidence">
            <a:extLst>
              <a:ext uri="{FF2B5EF4-FFF2-40B4-BE49-F238E27FC236}">
                <a16:creationId xmlns:a16="http://schemas.microsoft.com/office/drawing/2014/main" id="{0BAD0DF1-ADD0-44D0-BBA0-8EC76D6E08F5}"/>
              </a:ext>
            </a:extLst>
          </p:cNvPr>
          <p:cNvPicPr>
            <a:picLocks noChangeAspect="1"/>
          </p:cNvPicPr>
          <p:nvPr/>
        </p:nvPicPr>
        <p:blipFill>
          <a:blip r:embed="rId3"/>
          <a:stretch>
            <a:fillRect/>
          </a:stretch>
        </p:blipFill>
        <p:spPr>
          <a:xfrm>
            <a:off x="465907" y="218968"/>
            <a:ext cx="1237659" cy="1200529"/>
          </a:xfrm>
          <a:prstGeom prst="rect">
            <a:avLst/>
          </a:prstGeom>
        </p:spPr>
      </p:pic>
      <p:pic>
        <p:nvPicPr>
          <p:cNvPr id="8" name="Picture 7" descr="A black sign with white text&#10;&#10;Description generated with high confidence">
            <a:extLst>
              <a:ext uri="{FF2B5EF4-FFF2-40B4-BE49-F238E27FC236}">
                <a16:creationId xmlns:a16="http://schemas.microsoft.com/office/drawing/2014/main" id="{9F12F5E0-40D0-4252-B05B-4C4767182BC1}"/>
              </a:ext>
            </a:extLst>
          </p:cNvPr>
          <p:cNvPicPr>
            <a:picLocks noChangeAspect="1"/>
          </p:cNvPicPr>
          <p:nvPr/>
        </p:nvPicPr>
        <p:blipFill>
          <a:blip r:embed="rId3"/>
          <a:stretch>
            <a:fillRect/>
          </a:stretch>
        </p:blipFill>
        <p:spPr>
          <a:xfrm>
            <a:off x="10406741" y="245777"/>
            <a:ext cx="1237659" cy="1200529"/>
          </a:xfrm>
          <a:prstGeom prst="rect">
            <a:avLst/>
          </a:prstGeom>
        </p:spPr>
      </p:pic>
    </p:spTree>
    <p:extLst>
      <p:ext uri="{BB962C8B-B14F-4D97-AF65-F5344CB8AC3E}">
        <p14:creationId xmlns:p14="http://schemas.microsoft.com/office/powerpoint/2010/main" val="38826167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1C88671-6047-45DD-9316-303012B2A893}"/>
              </a:ext>
            </a:extLst>
          </p:cNvPr>
          <p:cNvSpPr txBox="1"/>
          <p:nvPr/>
        </p:nvSpPr>
        <p:spPr>
          <a:xfrm>
            <a:off x="1921823" y="-200298"/>
            <a:ext cx="8348353" cy="3293209"/>
          </a:xfrm>
          <a:prstGeom prst="rect">
            <a:avLst/>
          </a:prstGeom>
          <a:noFill/>
        </p:spPr>
        <p:txBody>
          <a:bodyPr wrap="square" rtlCol="0">
            <a:spAutoFit/>
          </a:bodyPr>
          <a:lstStyle/>
          <a:p>
            <a:pPr algn="r"/>
            <a:endParaRPr lang="en-US" sz="2000" dirty="0">
              <a:latin typeface="Century" panose="02040604050505020304" pitchFamily="18" charset="0"/>
            </a:endParaRPr>
          </a:p>
          <a:p>
            <a:pPr algn="ctr"/>
            <a:r>
              <a:rPr lang="en-US" sz="8000" dirty="0">
                <a:latin typeface="Century" panose="02040604050505020304" pitchFamily="18" charset="0"/>
              </a:rPr>
              <a:t>Panther Roster</a:t>
            </a:r>
            <a:endParaRPr lang="en-US" sz="1000" dirty="0">
              <a:latin typeface="Century" panose="02040604050505020304" pitchFamily="18" charset="0"/>
            </a:endParaRPr>
          </a:p>
          <a:p>
            <a:pPr algn="ctr"/>
            <a:r>
              <a:rPr lang="en-US" sz="2400" dirty="0">
                <a:solidFill>
                  <a:srgbClr val="FF0000"/>
                </a:solidFill>
                <a:latin typeface="Century" panose="02040604050505020304" pitchFamily="18" charset="0"/>
              </a:rPr>
              <a:t>JV (11)</a:t>
            </a:r>
          </a:p>
          <a:p>
            <a:pPr algn="ctr"/>
            <a:r>
              <a:rPr lang="en-US" sz="2400" dirty="0">
                <a:latin typeface="Century" panose="02040604050505020304" pitchFamily="18" charset="0"/>
              </a:rPr>
              <a:t>Head Coach Megan Williams</a:t>
            </a:r>
          </a:p>
          <a:p>
            <a:pPr algn="r"/>
            <a:endParaRPr lang="en-US" sz="6000" dirty="0">
              <a:latin typeface="Century" panose="02040604050505020304" pitchFamily="18" charset="0"/>
            </a:endParaRPr>
          </a:p>
        </p:txBody>
      </p:sp>
      <p:pic>
        <p:nvPicPr>
          <p:cNvPr id="6" name="Picture 5" descr="A screenshot of a cell phone&#10;&#10;Description generated with very high confidence">
            <a:extLst>
              <a:ext uri="{FF2B5EF4-FFF2-40B4-BE49-F238E27FC236}">
                <a16:creationId xmlns:a16="http://schemas.microsoft.com/office/drawing/2014/main" id="{8B7FB24A-FDBB-4DEF-B9FA-D4D05194A007}"/>
              </a:ext>
            </a:extLst>
          </p:cNvPr>
          <p:cNvPicPr>
            <a:picLocks noChangeAspect="1"/>
          </p:cNvPicPr>
          <p:nvPr/>
        </p:nvPicPr>
        <p:blipFill>
          <a:blip r:embed="rId2"/>
          <a:stretch>
            <a:fillRect/>
          </a:stretch>
        </p:blipFill>
        <p:spPr>
          <a:xfrm>
            <a:off x="112232" y="2296886"/>
            <a:ext cx="11967535" cy="3668485"/>
          </a:xfrm>
          <a:prstGeom prst="rect">
            <a:avLst/>
          </a:prstGeom>
        </p:spPr>
      </p:pic>
      <p:pic>
        <p:nvPicPr>
          <p:cNvPr id="7" name="Picture 6" descr="A black sign with white text&#10;&#10;Description generated with high confidence">
            <a:extLst>
              <a:ext uri="{FF2B5EF4-FFF2-40B4-BE49-F238E27FC236}">
                <a16:creationId xmlns:a16="http://schemas.microsoft.com/office/drawing/2014/main" id="{05095F9A-A09C-42C9-AF41-0F65E890712E}"/>
              </a:ext>
            </a:extLst>
          </p:cNvPr>
          <p:cNvPicPr>
            <a:picLocks noChangeAspect="1"/>
          </p:cNvPicPr>
          <p:nvPr/>
        </p:nvPicPr>
        <p:blipFill>
          <a:blip r:embed="rId3"/>
          <a:stretch>
            <a:fillRect/>
          </a:stretch>
        </p:blipFill>
        <p:spPr>
          <a:xfrm>
            <a:off x="465907" y="218968"/>
            <a:ext cx="1237659" cy="1200529"/>
          </a:xfrm>
          <a:prstGeom prst="rect">
            <a:avLst/>
          </a:prstGeom>
        </p:spPr>
      </p:pic>
      <p:pic>
        <p:nvPicPr>
          <p:cNvPr id="8" name="Picture 7" descr="A black sign with white text&#10;&#10;Description generated with high confidence">
            <a:extLst>
              <a:ext uri="{FF2B5EF4-FFF2-40B4-BE49-F238E27FC236}">
                <a16:creationId xmlns:a16="http://schemas.microsoft.com/office/drawing/2014/main" id="{67D622A2-6C07-4E9B-B6F4-C719DE4C94AE}"/>
              </a:ext>
            </a:extLst>
          </p:cNvPr>
          <p:cNvPicPr>
            <a:picLocks noChangeAspect="1"/>
          </p:cNvPicPr>
          <p:nvPr/>
        </p:nvPicPr>
        <p:blipFill>
          <a:blip r:embed="rId3"/>
          <a:stretch>
            <a:fillRect/>
          </a:stretch>
        </p:blipFill>
        <p:spPr>
          <a:xfrm>
            <a:off x="10406741" y="245777"/>
            <a:ext cx="1237659" cy="1200529"/>
          </a:xfrm>
          <a:prstGeom prst="rect">
            <a:avLst/>
          </a:prstGeom>
        </p:spPr>
      </p:pic>
    </p:spTree>
    <p:extLst>
      <p:ext uri="{BB962C8B-B14F-4D97-AF65-F5344CB8AC3E}">
        <p14:creationId xmlns:p14="http://schemas.microsoft.com/office/powerpoint/2010/main" val="34753756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85D6B32-3C6F-4F51-BB22-04B975C84ECD}"/>
              </a:ext>
            </a:extLst>
          </p:cNvPr>
          <p:cNvSpPr txBox="1"/>
          <p:nvPr/>
        </p:nvSpPr>
        <p:spPr>
          <a:xfrm>
            <a:off x="1921823" y="-254727"/>
            <a:ext cx="8348353" cy="3293209"/>
          </a:xfrm>
          <a:prstGeom prst="rect">
            <a:avLst/>
          </a:prstGeom>
          <a:noFill/>
        </p:spPr>
        <p:txBody>
          <a:bodyPr wrap="square" rtlCol="0">
            <a:spAutoFit/>
          </a:bodyPr>
          <a:lstStyle/>
          <a:p>
            <a:pPr algn="r"/>
            <a:endParaRPr lang="en-US" sz="2000" dirty="0">
              <a:latin typeface="Century" panose="02040604050505020304" pitchFamily="18" charset="0"/>
            </a:endParaRPr>
          </a:p>
          <a:p>
            <a:pPr algn="ctr"/>
            <a:r>
              <a:rPr lang="en-US" sz="8000" dirty="0">
                <a:latin typeface="Century" panose="02040604050505020304" pitchFamily="18" charset="0"/>
              </a:rPr>
              <a:t>Panther Roster</a:t>
            </a:r>
            <a:endParaRPr lang="en-US" sz="1000" dirty="0">
              <a:latin typeface="Century" panose="02040604050505020304" pitchFamily="18" charset="0"/>
            </a:endParaRPr>
          </a:p>
          <a:p>
            <a:pPr algn="ctr"/>
            <a:r>
              <a:rPr lang="en-US" sz="2400" dirty="0">
                <a:solidFill>
                  <a:srgbClr val="FF0000"/>
                </a:solidFill>
                <a:latin typeface="Century" panose="02040604050505020304" pitchFamily="18" charset="0"/>
              </a:rPr>
              <a:t>JV (13)</a:t>
            </a:r>
          </a:p>
          <a:p>
            <a:pPr algn="ctr"/>
            <a:r>
              <a:rPr lang="en-US" sz="2400" dirty="0">
                <a:latin typeface="Century" panose="02040604050505020304" pitchFamily="18" charset="0"/>
              </a:rPr>
              <a:t>Jackie Richter, Taylor Hall, Nate Erdal</a:t>
            </a:r>
          </a:p>
          <a:p>
            <a:pPr algn="r"/>
            <a:endParaRPr lang="en-US" sz="6000" dirty="0">
              <a:latin typeface="Century" panose="02040604050505020304" pitchFamily="18" charset="0"/>
            </a:endParaRPr>
          </a:p>
        </p:txBody>
      </p:sp>
      <p:pic>
        <p:nvPicPr>
          <p:cNvPr id="6" name="Picture 5" descr="A screenshot of a cell phone&#10;&#10;Description generated with very high confidence">
            <a:extLst>
              <a:ext uri="{FF2B5EF4-FFF2-40B4-BE49-F238E27FC236}">
                <a16:creationId xmlns:a16="http://schemas.microsoft.com/office/drawing/2014/main" id="{1CD603BC-84FC-4721-861B-EBD1A3A9A486}"/>
              </a:ext>
            </a:extLst>
          </p:cNvPr>
          <p:cNvPicPr>
            <a:picLocks noChangeAspect="1"/>
          </p:cNvPicPr>
          <p:nvPr/>
        </p:nvPicPr>
        <p:blipFill>
          <a:blip r:embed="rId2"/>
          <a:stretch>
            <a:fillRect/>
          </a:stretch>
        </p:blipFill>
        <p:spPr>
          <a:xfrm>
            <a:off x="414850" y="2120381"/>
            <a:ext cx="11180210" cy="3964733"/>
          </a:xfrm>
          <a:prstGeom prst="rect">
            <a:avLst/>
          </a:prstGeom>
        </p:spPr>
      </p:pic>
      <p:pic>
        <p:nvPicPr>
          <p:cNvPr id="7" name="Picture 6" descr="A black sign with white text&#10;&#10;Description generated with high confidence">
            <a:extLst>
              <a:ext uri="{FF2B5EF4-FFF2-40B4-BE49-F238E27FC236}">
                <a16:creationId xmlns:a16="http://schemas.microsoft.com/office/drawing/2014/main" id="{1A2104D0-558F-451F-A29B-9A95780228AC}"/>
              </a:ext>
            </a:extLst>
          </p:cNvPr>
          <p:cNvPicPr>
            <a:picLocks noChangeAspect="1"/>
          </p:cNvPicPr>
          <p:nvPr/>
        </p:nvPicPr>
        <p:blipFill>
          <a:blip r:embed="rId3"/>
          <a:stretch>
            <a:fillRect/>
          </a:stretch>
        </p:blipFill>
        <p:spPr>
          <a:xfrm>
            <a:off x="465907" y="218968"/>
            <a:ext cx="1237659" cy="1200529"/>
          </a:xfrm>
          <a:prstGeom prst="rect">
            <a:avLst/>
          </a:prstGeom>
        </p:spPr>
      </p:pic>
      <p:pic>
        <p:nvPicPr>
          <p:cNvPr id="8" name="Picture 7" descr="A black sign with white text&#10;&#10;Description generated with high confidence">
            <a:extLst>
              <a:ext uri="{FF2B5EF4-FFF2-40B4-BE49-F238E27FC236}">
                <a16:creationId xmlns:a16="http://schemas.microsoft.com/office/drawing/2014/main" id="{1AFEAE30-0C0E-425C-BD59-CBE49A6ADB71}"/>
              </a:ext>
            </a:extLst>
          </p:cNvPr>
          <p:cNvPicPr>
            <a:picLocks noChangeAspect="1"/>
          </p:cNvPicPr>
          <p:nvPr/>
        </p:nvPicPr>
        <p:blipFill>
          <a:blip r:embed="rId3"/>
          <a:stretch>
            <a:fillRect/>
          </a:stretch>
        </p:blipFill>
        <p:spPr>
          <a:xfrm>
            <a:off x="10406741" y="245777"/>
            <a:ext cx="1237659" cy="1200529"/>
          </a:xfrm>
          <a:prstGeom prst="rect">
            <a:avLst/>
          </a:prstGeom>
        </p:spPr>
      </p:pic>
    </p:spTree>
    <p:extLst>
      <p:ext uri="{BB962C8B-B14F-4D97-AF65-F5344CB8AC3E}">
        <p14:creationId xmlns:p14="http://schemas.microsoft.com/office/powerpoint/2010/main" val="28962489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F9B0316-E9C8-4FB5-8B82-2C0B7E230B5A}"/>
              </a:ext>
            </a:extLst>
          </p:cNvPr>
          <p:cNvSpPr txBox="1"/>
          <p:nvPr/>
        </p:nvSpPr>
        <p:spPr>
          <a:xfrm>
            <a:off x="328155" y="947056"/>
            <a:ext cx="5968143" cy="4524315"/>
          </a:xfrm>
          <a:prstGeom prst="rect">
            <a:avLst/>
          </a:prstGeom>
          <a:noFill/>
        </p:spPr>
        <p:txBody>
          <a:bodyPr wrap="square" rtlCol="0">
            <a:spAutoFit/>
          </a:bodyPr>
          <a:lstStyle/>
          <a:p>
            <a:pPr algn="r"/>
            <a:endParaRPr lang="en-US" sz="2000" dirty="0">
              <a:latin typeface="Century" panose="02040604050505020304" pitchFamily="18" charset="0"/>
            </a:endParaRPr>
          </a:p>
          <a:p>
            <a:pPr algn="ctr"/>
            <a:r>
              <a:rPr lang="en-US" sz="8800" dirty="0">
                <a:solidFill>
                  <a:srgbClr val="C00000"/>
                </a:solidFill>
                <a:latin typeface="Century" panose="02040604050505020304" pitchFamily="18" charset="0"/>
              </a:rPr>
              <a:t>Impact</a:t>
            </a:r>
            <a:r>
              <a:rPr lang="en-US" sz="8000" dirty="0">
                <a:latin typeface="Century" panose="02040604050505020304" pitchFamily="18" charset="0"/>
              </a:rPr>
              <a:t> </a:t>
            </a:r>
            <a:r>
              <a:rPr lang="en-US" sz="8800" dirty="0">
                <a:latin typeface="Century" panose="02040604050505020304" pitchFamily="18" charset="0"/>
              </a:rPr>
              <a:t>Placement</a:t>
            </a:r>
          </a:p>
          <a:p>
            <a:pPr algn="ctr"/>
            <a:r>
              <a:rPr lang="en-US" sz="2800" i="1" dirty="0">
                <a:latin typeface="Century" panose="02040604050505020304" pitchFamily="18" charset="0"/>
              </a:rPr>
              <a:t>(review)</a:t>
            </a:r>
          </a:p>
          <a:p>
            <a:pPr algn="r"/>
            <a:endParaRPr lang="en-US" sz="6000" dirty="0">
              <a:latin typeface="Century" panose="02040604050505020304" pitchFamily="18" charset="0"/>
            </a:endParaRPr>
          </a:p>
        </p:txBody>
      </p:sp>
      <p:pic>
        <p:nvPicPr>
          <p:cNvPr id="6" name="Picture 5" descr="A screenshot of a social media post&#10;&#10;Description generated with very high confidence">
            <a:extLst>
              <a:ext uri="{FF2B5EF4-FFF2-40B4-BE49-F238E27FC236}">
                <a16:creationId xmlns:a16="http://schemas.microsoft.com/office/drawing/2014/main" id="{0695786F-8DB6-4499-8B64-89D6B57D2AD2}"/>
              </a:ext>
            </a:extLst>
          </p:cNvPr>
          <p:cNvPicPr>
            <a:picLocks noChangeAspect="1"/>
          </p:cNvPicPr>
          <p:nvPr/>
        </p:nvPicPr>
        <p:blipFill>
          <a:blip r:embed="rId2"/>
          <a:stretch>
            <a:fillRect/>
          </a:stretch>
        </p:blipFill>
        <p:spPr>
          <a:xfrm>
            <a:off x="6857780" y="261533"/>
            <a:ext cx="4620118" cy="5712548"/>
          </a:xfrm>
          <a:prstGeom prst="rect">
            <a:avLst/>
          </a:prstGeom>
        </p:spPr>
      </p:pic>
    </p:spTree>
    <p:extLst>
      <p:ext uri="{BB962C8B-B14F-4D97-AF65-F5344CB8AC3E}">
        <p14:creationId xmlns:p14="http://schemas.microsoft.com/office/powerpoint/2010/main" val="23777526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28896F7-3EF3-49A8-B3DB-678BD040B6A3}"/>
              </a:ext>
            </a:extLst>
          </p:cNvPr>
          <p:cNvSpPr>
            <a:spLocks noGrp="1"/>
          </p:cNvSpPr>
          <p:nvPr>
            <p:ph type="title"/>
          </p:nvPr>
        </p:nvSpPr>
        <p:spPr>
          <a:xfrm>
            <a:off x="1450392" y="120235"/>
            <a:ext cx="9291215" cy="1049235"/>
          </a:xfrm>
        </p:spPr>
        <p:txBody>
          <a:bodyPr>
            <a:normAutofit/>
          </a:bodyPr>
          <a:lstStyle/>
          <a:p>
            <a:r>
              <a:rPr lang="en-US" sz="4000" dirty="0">
                <a:solidFill>
                  <a:schemeClr val="tx1"/>
                </a:solidFill>
                <a:latin typeface="Century "/>
              </a:rPr>
              <a:t>Umbrella topics</a:t>
            </a:r>
            <a:br>
              <a:rPr lang="en-US" sz="4000" dirty="0">
                <a:solidFill>
                  <a:srgbClr val="FF0000"/>
                </a:solidFill>
                <a:latin typeface="Century "/>
              </a:rPr>
            </a:br>
            <a:r>
              <a:rPr lang="en-US" sz="1800" dirty="0">
                <a:solidFill>
                  <a:schemeClr val="accent2">
                    <a:lumMod val="40000"/>
                    <a:lumOff val="60000"/>
                  </a:schemeClr>
                </a:solidFill>
                <a:latin typeface="Century "/>
              </a:rPr>
              <a:t>Paving the future with a cohesive program</a:t>
            </a:r>
            <a:endParaRPr lang="en-US" sz="4000" dirty="0">
              <a:solidFill>
                <a:schemeClr val="accent2">
                  <a:lumMod val="40000"/>
                  <a:lumOff val="60000"/>
                </a:schemeClr>
              </a:solidFill>
              <a:latin typeface="Century "/>
            </a:endParaRPr>
          </a:p>
        </p:txBody>
      </p:sp>
      <p:sp>
        <p:nvSpPr>
          <p:cNvPr id="5" name="TextBox 4">
            <a:extLst>
              <a:ext uri="{FF2B5EF4-FFF2-40B4-BE49-F238E27FC236}">
                <a16:creationId xmlns:a16="http://schemas.microsoft.com/office/drawing/2014/main" id="{5A457EC2-14F5-414E-A26B-9C0A84059A2D}"/>
              </a:ext>
            </a:extLst>
          </p:cNvPr>
          <p:cNvSpPr txBox="1"/>
          <p:nvPr/>
        </p:nvSpPr>
        <p:spPr>
          <a:xfrm>
            <a:off x="269966" y="966787"/>
            <a:ext cx="11982994" cy="5524589"/>
          </a:xfrm>
          <a:prstGeom prst="rect">
            <a:avLst/>
          </a:prstGeom>
          <a:noFill/>
        </p:spPr>
        <p:txBody>
          <a:bodyPr wrap="square" rtlCol="0">
            <a:spAutoFit/>
          </a:bodyPr>
          <a:lstStyle/>
          <a:p>
            <a:pPr marL="285750" indent="-285750">
              <a:buFont typeface="Wingdings" panose="05000000000000000000" pitchFamily="2" charset="2"/>
              <a:buChar char="q"/>
            </a:pPr>
            <a:r>
              <a:rPr lang="en-US" sz="2000" b="1" u="sng" dirty="0">
                <a:solidFill>
                  <a:schemeClr val="accent1"/>
                </a:solidFill>
                <a:latin typeface="Century "/>
              </a:rPr>
              <a:t>Schedule</a:t>
            </a:r>
          </a:p>
          <a:p>
            <a:endParaRPr lang="en-US" sz="400" b="1" u="sng" dirty="0">
              <a:solidFill>
                <a:schemeClr val="accent1"/>
              </a:solidFill>
              <a:latin typeface="Century "/>
            </a:endParaRPr>
          </a:p>
          <a:p>
            <a:pPr marL="742950" lvl="1" indent="-285750">
              <a:buFont typeface="Wingdings" panose="05000000000000000000" pitchFamily="2" charset="2"/>
              <a:buChar char="q"/>
            </a:pPr>
            <a:r>
              <a:rPr lang="en-US" sz="2000" u="sng" dirty="0">
                <a:latin typeface="Century "/>
              </a:rPr>
              <a:t>Practices </a:t>
            </a:r>
            <a:r>
              <a:rPr lang="en-US" sz="2000" dirty="0">
                <a:latin typeface="Century "/>
              </a:rPr>
              <a:t>are every day.  Players received a schedule of practices prior to the start of school which varies team to team.</a:t>
            </a:r>
          </a:p>
          <a:p>
            <a:pPr lvl="1"/>
            <a:endParaRPr lang="en-US" sz="1050" dirty="0">
              <a:latin typeface="Century "/>
            </a:endParaRPr>
          </a:p>
          <a:p>
            <a:pPr lvl="1"/>
            <a:endParaRPr lang="en-US" sz="500" dirty="0">
              <a:latin typeface="Century "/>
            </a:endParaRPr>
          </a:p>
          <a:p>
            <a:pPr marL="742950" lvl="1" indent="-285750">
              <a:buFont typeface="Wingdings" panose="05000000000000000000" pitchFamily="2" charset="2"/>
              <a:buChar char="q"/>
            </a:pPr>
            <a:r>
              <a:rPr lang="en-US" sz="2000" u="sng" dirty="0">
                <a:latin typeface="Century "/>
              </a:rPr>
              <a:t>Strength Training </a:t>
            </a:r>
            <a:r>
              <a:rPr lang="en-US" sz="2000" dirty="0">
                <a:latin typeface="Century "/>
              </a:rPr>
              <a:t>will be run by ETS for the fall of 2018 and will be after school from 3pm-3:45pm on most Mon/Wed/Fri.</a:t>
            </a:r>
          </a:p>
          <a:p>
            <a:pPr lvl="1"/>
            <a:endParaRPr lang="en-US" sz="1050" dirty="0">
              <a:latin typeface="Century "/>
            </a:endParaRPr>
          </a:p>
          <a:p>
            <a:pPr lvl="1"/>
            <a:endParaRPr lang="en-US" sz="500" dirty="0">
              <a:latin typeface="Century "/>
            </a:endParaRPr>
          </a:p>
          <a:p>
            <a:pPr marL="742950" lvl="1" indent="-285750">
              <a:buFont typeface="Wingdings" panose="05000000000000000000" pitchFamily="2" charset="2"/>
              <a:buChar char="q"/>
            </a:pPr>
            <a:r>
              <a:rPr lang="en-US" sz="2000" u="sng" dirty="0">
                <a:latin typeface="Century "/>
              </a:rPr>
              <a:t>Feed My Starving Children </a:t>
            </a:r>
            <a:r>
              <a:rPr lang="en-US" sz="2000" dirty="0">
                <a:latin typeface="Century "/>
              </a:rPr>
              <a:t>on Monday, August 20</a:t>
            </a:r>
            <a:r>
              <a:rPr lang="en-US" sz="2000" baseline="30000" dirty="0">
                <a:latin typeface="Century "/>
              </a:rPr>
              <a:t>th</a:t>
            </a:r>
            <a:r>
              <a:rPr lang="en-US" sz="2000" dirty="0">
                <a:latin typeface="Century "/>
              </a:rPr>
              <a:t> at 6pm.  </a:t>
            </a:r>
          </a:p>
          <a:p>
            <a:pPr lvl="1"/>
            <a:r>
              <a:rPr lang="en-US" sz="2000" dirty="0">
                <a:latin typeface="Century "/>
              </a:rPr>
              <a:t>    Teams will leave LNHS at 5:30pm.</a:t>
            </a:r>
          </a:p>
          <a:p>
            <a:pPr lvl="1"/>
            <a:endParaRPr lang="en-US" sz="1050" dirty="0">
              <a:latin typeface="Century "/>
            </a:endParaRPr>
          </a:p>
          <a:p>
            <a:pPr lvl="1"/>
            <a:endParaRPr lang="en-US" sz="500" dirty="0">
              <a:latin typeface="Century "/>
            </a:endParaRPr>
          </a:p>
          <a:p>
            <a:pPr marL="742950" lvl="1" indent="-285750">
              <a:buFont typeface="Wingdings" panose="05000000000000000000" pitchFamily="2" charset="2"/>
              <a:buChar char="q"/>
            </a:pPr>
            <a:r>
              <a:rPr lang="en-US" sz="2000" u="sng" dirty="0">
                <a:latin typeface="Century "/>
              </a:rPr>
              <a:t>Home Match Nights </a:t>
            </a:r>
            <a:r>
              <a:rPr lang="en-US" sz="2000" dirty="0">
                <a:latin typeface="Century "/>
              </a:rPr>
              <a:t>(what does it look like) at LNHS:</a:t>
            </a:r>
          </a:p>
          <a:p>
            <a:pPr lvl="1"/>
            <a:endParaRPr lang="en-US" sz="1400" dirty="0">
              <a:latin typeface="Century "/>
            </a:endParaRPr>
          </a:p>
          <a:p>
            <a:pPr marL="1200150" lvl="2" indent="-285750">
              <a:buFont typeface="Wingdings" panose="05000000000000000000" pitchFamily="2" charset="2"/>
              <a:buChar char="q"/>
            </a:pPr>
            <a:r>
              <a:rPr lang="en-US" sz="1600" dirty="0">
                <a:latin typeface="Century "/>
              </a:rPr>
              <a:t>Arrival, Net Set-Up, Arm Warm-ups, players are table/line judges for one another's match, supporting one another – stay for home matches (return bus for away matches), teardown</a:t>
            </a:r>
          </a:p>
          <a:p>
            <a:pPr marL="1200150" lvl="2" indent="-285750">
              <a:buFont typeface="Wingdings" panose="05000000000000000000" pitchFamily="2" charset="2"/>
              <a:buChar char="q"/>
            </a:pPr>
            <a:r>
              <a:rPr lang="en-US" sz="1600" dirty="0">
                <a:latin typeface="Century "/>
              </a:rPr>
              <a:t>Host Youth teams</a:t>
            </a:r>
          </a:p>
          <a:p>
            <a:pPr marL="1200150" lvl="2" indent="-285750">
              <a:buFont typeface="Wingdings" panose="05000000000000000000" pitchFamily="2" charset="2"/>
              <a:buChar char="q"/>
            </a:pPr>
            <a:r>
              <a:rPr lang="en-US" sz="1600" dirty="0">
                <a:latin typeface="Century "/>
              </a:rPr>
              <a:t>Fan/Youth Appreciation Night on September 13</a:t>
            </a:r>
            <a:r>
              <a:rPr lang="en-US" sz="1600" baseline="30000" dirty="0">
                <a:latin typeface="Century "/>
              </a:rPr>
              <a:t>th</a:t>
            </a:r>
            <a:r>
              <a:rPr lang="en-US" sz="1600" dirty="0">
                <a:latin typeface="Century "/>
              </a:rPr>
              <a:t> vs Prior Lake (3:15pm/5:00pm)</a:t>
            </a:r>
          </a:p>
          <a:p>
            <a:pPr marL="1200150" lvl="2" indent="-285750">
              <a:buFont typeface="Wingdings" panose="05000000000000000000" pitchFamily="2" charset="2"/>
              <a:buChar char="q"/>
            </a:pPr>
            <a:r>
              <a:rPr lang="en-US" sz="1600" dirty="0">
                <a:latin typeface="Century "/>
              </a:rPr>
              <a:t>Parent Appreciation Night on October 2</a:t>
            </a:r>
            <a:r>
              <a:rPr lang="en-US" sz="1600" baseline="30000" dirty="0">
                <a:latin typeface="Century "/>
              </a:rPr>
              <a:t>nd</a:t>
            </a:r>
            <a:r>
              <a:rPr lang="en-US" sz="1600" dirty="0">
                <a:latin typeface="Century "/>
              </a:rPr>
              <a:t> vs Apple Valley (6:15pm)</a:t>
            </a:r>
          </a:p>
          <a:p>
            <a:pPr marL="1200150" lvl="2" indent="-285750">
              <a:buFont typeface="Wingdings" panose="05000000000000000000" pitchFamily="2" charset="2"/>
              <a:buChar char="q"/>
            </a:pPr>
            <a:r>
              <a:rPr lang="en-US" sz="1600" dirty="0">
                <a:latin typeface="Century "/>
              </a:rPr>
              <a:t>Alumni Appreciation Night on October 9</a:t>
            </a:r>
            <a:r>
              <a:rPr lang="en-US" sz="1600" baseline="30000" dirty="0">
                <a:latin typeface="Century "/>
              </a:rPr>
              <a:t>th</a:t>
            </a:r>
            <a:r>
              <a:rPr lang="en-US" sz="1600" dirty="0">
                <a:latin typeface="Century "/>
              </a:rPr>
              <a:t> vs Rosemount</a:t>
            </a:r>
          </a:p>
          <a:p>
            <a:pPr marL="1200150" lvl="2" indent="-285750">
              <a:buFont typeface="Wingdings" panose="05000000000000000000" pitchFamily="2" charset="2"/>
              <a:buChar char="q"/>
            </a:pPr>
            <a:r>
              <a:rPr lang="en-US" sz="1600" dirty="0">
                <a:latin typeface="Century "/>
              </a:rPr>
              <a:t>Senior Appreciation Night on October 17</a:t>
            </a:r>
            <a:r>
              <a:rPr lang="en-US" sz="1600" baseline="30000" dirty="0">
                <a:latin typeface="Century "/>
              </a:rPr>
              <a:t>th</a:t>
            </a:r>
            <a:r>
              <a:rPr lang="en-US" sz="1600" dirty="0">
                <a:latin typeface="Century "/>
              </a:rPr>
              <a:t> vs Bloomington Jefferson</a:t>
            </a:r>
          </a:p>
          <a:p>
            <a:pPr lvl="2"/>
            <a:endParaRPr lang="en-US" sz="500" dirty="0">
              <a:latin typeface="Century "/>
            </a:endParaRPr>
          </a:p>
        </p:txBody>
      </p:sp>
    </p:spTree>
    <p:extLst>
      <p:ext uri="{BB962C8B-B14F-4D97-AF65-F5344CB8AC3E}">
        <p14:creationId xmlns:p14="http://schemas.microsoft.com/office/powerpoint/2010/main" val="18208437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0C86C56-74DD-4B4C-8E1B-0551F61DE398}"/>
              </a:ext>
            </a:extLst>
          </p:cNvPr>
          <p:cNvSpPr txBox="1"/>
          <p:nvPr/>
        </p:nvSpPr>
        <p:spPr>
          <a:xfrm>
            <a:off x="250722" y="148182"/>
            <a:ext cx="11690555" cy="6170920"/>
          </a:xfrm>
          <a:prstGeom prst="rect">
            <a:avLst/>
          </a:prstGeom>
          <a:noFill/>
        </p:spPr>
        <p:txBody>
          <a:bodyPr wrap="square" rtlCol="0">
            <a:spAutoFit/>
          </a:bodyPr>
          <a:lstStyle/>
          <a:p>
            <a:pPr marL="285750" indent="-285750">
              <a:buFont typeface="Wingdings" panose="05000000000000000000" pitchFamily="2" charset="2"/>
              <a:buChar char="q"/>
            </a:pPr>
            <a:r>
              <a:rPr lang="en-US" sz="2000" b="1" u="sng" dirty="0">
                <a:solidFill>
                  <a:schemeClr val="accent1"/>
                </a:solidFill>
                <a:latin typeface="Century "/>
              </a:rPr>
              <a:t>Schedule</a:t>
            </a:r>
            <a:r>
              <a:rPr lang="en-US" sz="1400" dirty="0">
                <a:solidFill>
                  <a:schemeClr val="accent1"/>
                </a:solidFill>
                <a:latin typeface="Century "/>
              </a:rPr>
              <a:t> (continued)…..</a:t>
            </a:r>
            <a:endParaRPr lang="en-US" sz="2000" b="1" u="sng" dirty="0">
              <a:solidFill>
                <a:schemeClr val="accent1"/>
              </a:solidFill>
              <a:latin typeface="Century "/>
            </a:endParaRPr>
          </a:p>
          <a:p>
            <a:pPr lvl="2"/>
            <a:endParaRPr lang="en-US" sz="500" dirty="0">
              <a:latin typeface="Century "/>
            </a:endParaRPr>
          </a:p>
          <a:p>
            <a:pPr marL="742950" lvl="1" indent="-285750">
              <a:buFont typeface="Wingdings" panose="05000000000000000000" pitchFamily="2" charset="2"/>
              <a:buChar char="q"/>
            </a:pPr>
            <a:r>
              <a:rPr lang="en-US" sz="2000" u="sng" dirty="0">
                <a:latin typeface="Century "/>
              </a:rPr>
              <a:t>Tournaments</a:t>
            </a:r>
            <a:r>
              <a:rPr lang="en-US" sz="2000" dirty="0">
                <a:latin typeface="Century "/>
              </a:rPr>
              <a:t> (playing and working)</a:t>
            </a:r>
          </a:p>
          <a:p>
            <a:pPr marL="1200150" lvl="2" indent="-285750">
              <a:buFont typeface="Wingdings" panose="05000000000000000000" pitchFamily="2" charset="2"/>
              <a:buChar char="q"/>
            </a:pPr>
            <a:r>
              <a:rPr lang="en-US" dirty="0">
                <a:latin typeface="Century "/>
              </a:rPr>
              <a:t>Home 9A tournament on Saturday, September 8</a:t>
            </a:r>
            <a:r>
              <a:rPr lang="en-US" baseline="30000" dirty="0">
                <a:latin typeface="Century "/>
              </a:rPr>
              <a:t>th</a:t>
            </a:r>
            <a:r>
              <a:rPr lang="en-US" dirty="0">
                <a:latin typeface="Century "/>
              </a:rPr>
              <a:t> is run by the JV team (coaches, players, parents)</a:t>
            </a:r>
          </a:p>
          <a:p>
            <a:pPr marL="1200150" lvl="2" indent="-285750">
              <a:buFont typeface="Wingdings" panose="05000000000000000000" pitchFamily="2" charset="2"/>
              <a:buChar char="q"/>
            </a:pPr>
            <a:r>
              <a:rPr lang="en-US" dirty="0">
                <a:latin typeface="Century "/>
              </a:rPr>
              <a:t>Home 10A tournament on Saturday, September 15</a:t>
            </a:r>
            <a:r>
              <a:rPr lang="en-US" baseline="30000" dirty="0">
                <a:latin typeface="Century "/>
              </a:rPr>
              <a:t>th</a:t>
            </a:r>
            <a:r>
              <a:rPr lang="en-US" dirty="0">
                <a:latin typeface="Century "/>
              </a:rPr>
              <a:t> is run by the V team (coaches, players, parents)</a:t>
            </a:r>
          </a:p>
          <a:p>
            <a:pPr marL="1200150" lvl="2" indent="-285750">
              <a:buFont typeface="Wingdings" panose="05000000000000000000" pitchFamily="2" charset="2"/>
              <a:buChar char="q"/>
            </a:pPr>
            <a:r>
              <a:rPr lang="en-US" dirty="0">
                <a:latin typeface="Century "/>
              </a:rPr>
              <a:t>Home Bachman tournament on Fri 10/12 and Sat 10/13 is run by our 10/9A/9B teams (coaches, players, parents)</a:t>
            </a:r>
          </a:p>
          <a:p>
            <a:pPr lvl="2"/>
            <a:endParaRPr lang="en-US" sz="1400" dirty="0">
              <a:latin typeface="Century "/>
            </a:endParaRPr>
          </a:p>
          <a:p>
            <a:pPr marL="742950" lvl="1" indent="-285750">
              <a:buFont typeface="Wingdings" panose="05000000000000000000" pitchFamily="2" charset="2"/>
              <a:buChar char="q"/>
            </a:pPr>
            <a:r>
              <a:rPr lang="en-US" sz="2000" u="sng" dirty="0">
                <a:latin typeface="Century "/>
              </a:rPr>
              <a:t>Program-Building Events</a:t>
            </a:r>
          </a:p>
          <a:p>
            <a:pPr marL="1200150" lvl="2" indent="-285750">
              <a:buFont typeface="Wingdings" panose="05000000000000000000" pitchFamily="2" charset="2"/>
              <a:buChar char="q"/>
            </a:pPr>
            <a:r>
              <a:rPr lang="en-US" dirty="0">
                <a:latin typeface="Century "/>
              </a:rPr>
              <a:t>Friday, October 5</a:t>
            </a:r>
            <a:r>
              <a:rPr lang="en-US" baseline="30000" dirty="0">
                <a:latin typeface="Century "/>
              </a:rPr>
              <a:t>th</a:t>
            </a:r>
            <a:r>
              <a:rPr lang="en-US" dirty="0">
                <a:latin typeface="Century "/>
              </a:rPr>
              <a:t> at Concordia-St Paul vs U-Mary 6pm (this event is our practice for the evening)</a:t>
            </a:r>
          </a:p>
          <a:p>
            <a:pPr marL="1200150" lvl="2" indent="-285750">
              <a:buFont typeface="Wingdings" panose="05000000000000000000" pitchFamily="2" charset="2"/>
              <a:buChar char="q"/>
            </a:pPr>
            <a:r>
              <a:rPr lang="en-US" dirty="0">
                <a:latin typeface="Century "/>
              </a:rPr>
              <a:t>Wednesday, October 10</a:t>
            </a:r>
            <a:r>
              <a:rPr lang="en-US" baseline="30000" dirty="0">
                <a:latin typeface="Century "/>
              </a:rPr>
              <a:t>th</a:t>
            </a:r>
            <a:r>
              <a:rPr lang="en-US" dirty="0">
                <a:latin typeface="Century "/>
              </a:rPr>
              <a:t> at University of St Thomas vs Gustavus 7pm (this event is our practice for the evening)</a:t>
            </a:r>
          </a:p>
          <a:p>
            <a:pPr marL="1200150" lvl="2" indent="-285750">
              <a:buFont typeface="Wingdings" panose="05000000000000000000" pitchFamily="2" charset="2"/>
              <a:buChar char="q"/>
            </a:pPr>
            <a:r>
              <a:rPr lang="en-US" dirty="0">
                <a:latin typeface="Century "/>
              </a:rPr>
              <a:t>Friday, October 19</a:t>
            </a:r>
            <a:r>
              <a:rPr lang="en-US" baseline="30000" dirty="0">
                <a:latin typeface="Century "/>
              </a:rPr>
              <a:t>th</a:t>
            </a:r>
            <a:r>
              <a:rPr lang="en-US" dirty="0">
                <a:latin typeface="Century "/>
              </a:rPr>
              <a:t> at University of Minnesota vs Iowa</a:t>
            </a:r>
          </a:p>
          <a:p>
            <a:pPr lvl="2"/>
            <a:endParaRPr lang="en-US" sz="1400" dirty="0">
              <a:latin typeface="Century "/>
            </a:endParaRPr>
          </a:p>
          <a:p>
            <a:pPr marL="742950" lvl="1" indent="-285750">
              <a:buFont typeface="Wingdings" panose="05000000000000000000" pitchFamily="2" charset="2"/>
              <a:buChar char="q"/>
            </a:pPr>
            <a:r>
              <a:rPr lang="en-US" sz="2000" u="sng" dirty="0">
                <a:latin typeface="Century "/>
              </a:rPr>
              <a:t>Boys Post-Homecoming Volleyball Tournament</a:t>
            </a:r>
            <a:endParaRPr lang="en-US" sz="2000" dirty="0">
              <a:latin typeface="Century "/>
            </a:endParaRPr>
          </a:p>
          <a:p>
            <a:pPr marL="1200150" lvl="2" indent="-285750">
              <a:buFont typeface="Wingdings" panose="05000000000000000000" pitchFamily="2" charset="2"/>
              <a:buChar char="q"/>
            </a:pPr>
            <a:r>
              <a:rPr lang="en-US" dirty="0">
                <a:latin typeface="Century "/>
              </a:rPr>
              <a:t>Monday, October 1</a:t>
            </a:r>
            <a:r>
              <a:rPr lang="en-US" baseline="30000" dirty="0">
                <a:latin typeface="Century "/>
              </a:rPr>
              <a:t>st</a:t>
            </a:r>
            <a:r>
              <a:rPr lang="en-US" dirty="0">
                <a:latin typeface="Century "/>
              </a:rPr>
              <a:t> North gymnasium 6pm-9pm</a:t>
            </a:r>
          </a:p>
          <a:p>
            <a:pPr lvl="2"/>
            <a:endParaRPr lang="en-US" sz="1400" dirty="0">
              <a:latin typeface="Century "/>
            </a:endParaRPr>
          </a:p>
          <a:p>
            <a:pPr marL="742950" lvl="1" indent="-285750">
              <a:buFont typeface="Wingdings" panose="05000000000000000000" pitchFamily="2" charset="2"/>
              <a:buChar char="q"/>
            </a:pPr>
            <a:r>
              <a:rPr lang="en-US" sz="2000" u="sng" dirty="0">
                <a:latin typeface="Century "/>
              </a:rPr>
              <a:t>Banquet</a:t>
            </a:r>
            <a:endParaRPr lang="en-US" sz="2000" dirty="0">
              <a:latin typeface="Century "/>
            </a:endParaRPr>
          </a:p>
          <a:p>
            <a:pPr marL="1200150" lvl="2" indent="-285750">
              <a:buFont typeface="Wingdings" panose="05000000000000000000" pitchFamily="2" charset="2"/>
              <a:buChar char="q"/>
            </a:pPr>
            <a:r>
              <a:rPr lang="en-US" dirty="0">
                <a:latin typeface="Century "/>
              </a:rPr>
              <a:t>Saturday, November 17</a:t>
            </a:r>
            <a:r>
              <a:rPr lang="en-US" baseline="30000" dirty="0">
                <a:latin typeface="Century "/>
              </a:rPr>
              <a:t>th</a:t>
            </a:r>
            <a:r>
              <a:rPr lang="en-US" dirty="0">
                <a:latin typeface="Century "/>
              </a:rPr>
              <a:t> at Crystal Lake Golf Course 5pm-9pm</a:t>
            </a:r>
          </a:p>
        </p:txBody>
      </p:sp>
    </p:spTree>
    <p:extLst>
      <p:ext uri="{BB962C8B-B14F-4D97-AF65-F5344CB8AC3E}">
        <p14:creationId xmlns:p14="http://schemas.microsoft.com/office/powerpoint/2010/main" val="23220355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84BBB13-088B-4AEC-B640-DA1C8B97761F}"/>
              </a:ext>
            </a:extLst>
          </p:cNvPr>
          <p:cNvSpPr>
            <a:spLocks noGrp="1"/>
          </p:cNvSpPr>
          <p:nvPr>
            <p:ph type="title"/>
          </p:nvPr>
        </p:nvSpPr>
        <p:spPr>
          <a:xfrm>
            <a:off x="2705384" y="234248"/>
            <a:ext cx="6341541" cy="1661651"/>
          </a:xfrm>
        </p:spPr>
        <p:txBody>
          <a:bodyPr>
            <a:normAutofit fontScale="90000"/>
          </a:bodyPr>
          <a:lstStyle/>
          <a:p>
            <a:r>
              <a:rPr lang="en-US" sz="4000" dirty="0">
                <a:solidFill>
                  <a:schemeClr val="tx1"/>
                </a:solidFill>
                <a:latin typeface="Century "/>
              </a:rPr>
              <a:t>Fundraisers</a:t>
            </a:r>
            <a:br>
              <a:rPr lang="en-US" sz="4000" dirty="0">
                <a:solidFill>
                  <a:schemeClr val="tx1"/>
                </a:solidFill>
                <a:latin typeface="Century "/>
              </a:rPr>
            </a:br>
            <a:r>
              <a:rPr lang="en-US" sz="4000" b="1" dirty="0">
                <a:solidFill>
                  <a:srgbClr val="FF0000"/>
                </a:solidFill>
                <a:latin typeface="Century "/>
              </a:rPr>
              <a:t>2018</a:t>
            </a:r>
            <a:br>
              <a:rPr lang="en-US" sz="4000" dirty="0">
                <a:solidFill>
                  <a:srgbClr val="FF0000"/>
                </a:solidFill>
                <a:latin typeface="Century "/>
              </a:rPr>
            </a:br>
            <a:endParaRPr lang="en-US" sz="4000" dirty="0">
              <a:solidFill>
                <a:schemeClr val="tx1"/>
              </a:solidFill>
              <a:latin typeface="Century "/>
            </a:endParaRPr>
          </a:p>
        </p:txBody>
      </p:sp>
      <p:pic>
        <p:nvPicPr>
          <p:cNvPr id="6" name="Picture 5" descr="A screenshot of a social media post&#10;&#10;Description generated with very high confidence">
            <a:extLst>
              <a:ext uri="{FF2B5EF4-FFF2-40B4-BE49-F238E27FC236}">
                <a16:creationId xmlns:a16="http://schemas.microsoft.com/office/drawing/2014/main" id="{E638C27A-BD8D-49CF-81C8-9DF6CF65461F}"/>
              </a:ext>
            </a:extLst>
          </p:cNvPr>
          <p:cNvPicPr>
            <a:picLocks noChangeAspect="1"/>
          </p:cNvPicPr>
          <p:nvPr/>
        </p:nvPicPr>
        <p:blipFill>
          <a:blip r:embed="rId2"/>
          <a:stretch>
            <a:fillRect/>
          </a:stretch>
        </p:blipFill>
        <p:spPr>
          <a:xfrm>
            <a:off x="1139969" y="1669692"/>
            <a:ext cx="3900117" cy="2235789"/>
          </a:xfrm>
          <a:prstGeom prst="rect">
            <a:avLst/>
          </a:prstGeom>
        </p:spPr>
      </p:pic>
      <p:sp>
        <p:nvSpPr>
          <p:cNvPr id="7" name="TextBox 6">
            <a:extLst>
              <a:ext uri="{FF2B5EF4-FFF2-40B4-BE49-F238E27FC236}">
                <a16:creationId xmlns:a16="http://schemas.microsoft.com/office/drawing/2014/main" id="{DAE7A9D8-B4C7-490A-82E9-870252E29562}"/>
              </a:ext>
            </a:extLst>
          </p:cNvPr>
          <p:cNvSpPr txBox="1"/>
          <p:nvPr/>
        </p:nvSpPr>
        <p:spPr>
          <a:xfrm>
            <a:off x="1001487" y="4223657"/>
            <a:ext cx="4201884" cy="1754326"/>
          </a:xfrm>
          <a:prstGeom prst="rect">
            <a:avLst/>
          </a:prstGeom>
          <a:noFill/>
        </p:spPr>
        <p:txBody>
          <a:bodyPr wrap="square" rtlCol="0">
            <a:spAutoFit/>
          </a:bodyPr>
          <a:lstStyle/>
          <a:p>
            <a:pPr algn="ctr"/>
            <a:r>
              <a:rPr lang="en-US" dirty="0">
                <a:solidFill>
                  <a:schemeClr val="accent1"/>
                </a:solidFill>
                <a:latin typeface="Century" panose="02040604050505020304" pitchFamily="18" charset="0"/>
              </a:rPr>
              <a:t>Tuesday, August 21</a:t>
            </a:r>
            <a:r>
              <a:rPr lang="en-US" baseline="30000" dirty="0">
                <a:solidFill>
                  <a:schemeClr val="accent1"/>
                </a:solidFill>
                <a:latin typeface="Century" panose="02040604050505020304" pitchFamily="18" charset="0"/>
              </a:rPr>
              <a:t>st</a:t>
            </a:r>
            <a:r>
              <a:rPr lang="en-US" dirty="0">
                <a:solidFill>
                  <a:schemeClr val="accent1"/>
                </a:solidFill>
                <a:latin typeface="Century" panose="02040604050505020304" pitchFamily="18" charset="0"/>
              </a:rPr>
              <a:t> from 10am-8pm</a:t>
            </a:r>
          </a:p>
          <a:p>
            <a:pPr algn="ctr"/>
            <a:endParaRPr lang="en-US" dirty="0">
              <a:latin typeface="Century" panose="02040604050505020304" pitchFamily="18" charset="0"/>
            </a:endParaRPr>
          </a:p>
          <a:p>
            <a:pPr algn="ctr"/>
            <a:r>
              <a:rPr lang="en-US" dirty="0">
                <a:latin typeface="Century" panose="02040604050505020304" pitchFamily="18" charset="0"/>
              </a:rPr>
              <a:t>Culvers </a:t>
            </a:r>
          </a:p>
          <a:p>
            <a:pPr algn="ctr"/>
            <a:r>
              <a:rPr lang="en-US" dirty="0">
                <a:latin typeface="Century" panose="02040604050505020304" pitchFamily="18" charset="0"/>
              </a:rPr>
              <a:t>17800 Kenwood Trail</a:t>
            </a:r>
          </a:p>
          <a:p>
            <a:pPr algn="ctr"/>
            <a:endParaRPr lang="en-US" dirty="0">
              <a:latin typeface="Century" panose="02040604050505020304" pitchFamily="18" charset="0"/>
            </a:endParaRPr>
          </a:p>
          <a:p>
            <a:pPr algn="ctr"/>
            <a:r>
              <a:rPr lang="en-US" dirty="0">
                <a:latin typeface="Century" panose="02040604050505020304" pitchFamily="18" charset="0"/>
              </a:rPr>
              <a:t>“LNVB” mentioned 15% to program</a:t>
            </a:r>
          </a:p>
        </p:txBody>
      </p:sp>
      <p:pic>
        <p:nvPicPr>
          <p:cNvPr id="11" name="Picture 10" descr="A close up of text on a white background&#10;&#10;Description generated with very high confidence">
            <a:extLst>
              <a:ext uri="{FF2B5EF4-FFF2-40B4-BE49-F238E27FC236}">
                <a16:creationId xmlns:a16="http://schemas.microsoft.com/office/drawing/2014/main" id="{03AE9247-2DE3-42F5-8B90-6879B37F70DA}"/>
              </a:ext>
            </a:extLst>
          </p:cNvPr>
          <p:cNvPicPr>
            <a:picLocks noChangeAspect="1"/>
          </p:cNvPicPr>
          <p:nvPr/>
        </p:nvPicPr>
        <p:blipFill>
          <a:blip r:embed="rId3"/>
          <a:stretch>
            <a:fillRect/>
          </a:stretch>
        </p:blipFill>
        <p:spPr>
          <a:xfrm>
            <a:off x="5876155" y="1669692"/>
            <a:ext cx="3371709" cy="4347643"/>
          </a:xfrm>
          <a:prstGeom prst="rect">
            <a:avLst/>
          </a:prstGeom>
        </p:spPr>
      </p:pic>
      <p:sp>
        <p:nvSpPr>
          <p:cNvPr id="12" name="TextBox 11">
            <a:extLst>
              <a:ext uri="{FF2B5EF4-FFF2-40B4-BE49-F238E27FC236}">
                <a16:creationId xmlns:a16="http://schemas.microsoft.com/office/drawing/2014/main" id="{5F1E8E51-1080-4BF2-85C3-BB85A88AF739}"/>
              </a:ext>
            </a:extLst>
          </p:cNvPr>
          <p:cNvSpPr txBox="1"/>
          <p:nvPr/>
        </p:nvSpPr>
        <p:spPr>
          <a:xfrm>
            <a:off x="9422038" y="2384538"/>
            <a:ext cx="2639335" cy="2585323"/>
          </a:xfrm>
          <a:prstGeom prst="rect">
            <a:avLst/>
          </a:prstGeom>
          <a:noFill/>
        </p:spPr>
        <p:txBody>
          <a:bodyPr wrap="square" rtlCol="0">
            <a:spAutoFit/>
          </a:bodyPr>
          <a:lstStyle/>
          <a:p>
            <a:pPr algn="ctr"/>
            <a:r>
              <a:rPr lang="en-US" dirty="0">
                <a:solidFill>
                  <a:schemeClr val="accent1"/>
                </a:solidFill>
                <a:latin typeface="Century" panose="02040604050505020304" pitchFamily="18" charset="0"/>
              </a:rPr>
              <a:t>August 1</a:t>
            </a:r>
            <a:r>
              <a:rPr lang="en-US" baseline="30000" dirty="0">
                <a:solidFill>
                  <a:schemeClr val="accent1"/>
                </a:solidFill>
                <a:latin typeface="Century" panose="02040604050505020304" pitchFamily="18" charset="0"/>
              </a:rPr>
              <a:t>st</a:t>
            </a:r>
            <a:r>
              <a:rPr lang="en-US" dirty="0">
                <a:solidFill>
                  <a:schemeClr val="accent1"/>
                </a:solidFill>
                <a:latin typeface="Century" panose="02040604050505020304" pitchFamily="18" charset="0"/>
              </a:rPr>
              <a:t> – September 15</a:t>
            </a:r>
            <a:r>
              <a:rPr lang="en-US" baseline="30000" dirty="0">
                <a:solidFill>
                  <a:schemeClr val="accent1"/>
                </a:solidFill>
                <a:latin typeface="Century" panose="02040604050505020304" pitchFamily="18" charset="0"/>
              </a:rPr>
              <a:t>th</a:t>
            </a:r>
            <a:r>
              <a:rPr lang="en-US" dirty="0">
                <a:solidFill>
                  <a:schemeClr val="accent1"/>
                </a:solidFill>
                <a:latin typeface="Century" panose="02040604050505020304" pitchFamily="18" charset="0"/>
              </a:rPr>
              <a:t> </a:t>
            </a:r>
          </a:p>
          <a:p>
            <a:pPr algn="ctr"/>
            <a:endParaRPr lang="en-US" dirty="0">
              <a:latin typeface="Century" panose="02040604050505020304" pitchFamily="18" charset="0"/>
            </a:endParaRPr>
          </a:p>
          <a:p>
            <a:pPr algn="ctr"/>
            <a:r>
              <a:rPr lang="en-US" dirty="0">
                <a:latin typeface="Century" panose="02040604050505020304" pitchFamily="18" charset="0"/>
              </a:rPr>
              <a:t>Papa Johns</a:t>
            </a:r>
          </a:p>
          <a:p>
            <a:pPr algn="ctr"/>
            <a:r>
              <a:rPr lang="en-US" dirty="0">
                <a:latin typeface="Century" panose="02040604050505020304" pitchFamily="18" charset="0"/>
              </a:rPr>
              <a:t>online</a:t>
            </a:r>
          </a:p>
          <a:p>
            <a:pPr algn="ctr"/>
            <a:endParaRPr lang="en-US" dirty="0">
              <a:latin typeface="Century" panose="02040604050505020304" pitchFamily="18" charset="0"/>
            </a:endParaRPr>
          </a:p>
          <a:p>
            <a:pPr algn="ctr"/>
            <a:r>
              <a:rPr lang="en-US" dirty="0">
                <a:latin typeface="Century" panose="02040604050505020304" pitchFamily="18" charset="0"/>
              </a:rPr>
              <a:t>“PANTHERVB” entered 20% to program</a:t>
            </a:r>
          </a:p>
        </p:txBody>
      </p:sp>
    </p:spTree>
    <p:extLst>
      <p:ext uri="{BB962C8B-B14F-4D97-AF65-F5344CB8AC3E}">
        <p14:creationId xmlns:p14="http://schemas.microsoft.com/office/powerpoint/2010/main" val="20162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DDB8CF1-E9DE-4535-AF13-CC6755E9153F}"/>
              </a:ext>
            </a:extLst>
          </p:cNvPr>
          <p:cNvSpPr>
            <a:spLocks noGrp="1"/>
          </p:cNvSpPr>
          <p:nvPr>
            <p:ph type="title"/>
          </p:nvPr>
        </p:nvSpPr>
        <p:spPr>
          <a:xfrm>
            <a:off x="1441745" y="167149"/>
            <a:ext cx="9291215" cy="1049235"/>
          </a:xfrm>
        </p:spPr>
        <p:txBody>
          <a:bodyPr>
            <a:normAutofit/>
          </a:bodyPr>
          <a:lstStyle/>
          <a:p>
            <a:r>
              <a:rPr lang="en-US" sz="4000" dirty="0">
                <a:solidFill>
                  <a:schemeClr val="tx1"/>
                </a:solidFill>
                <a:latin typeface="Century "/>
              </a:rPr>
              <a:t>Umbrella topics</a:t>
            </a:r>
            <a:br>
              <a:rPr lang="en-US" sz="4000" dirty="0">
                <a:solidFill>
                  <a:srgbClr val="FF0000"/>
                </a:solidFill>
                <a:latin typeface="Century "/>
              </a:rPr>
            </a:br>
            <a:r>
              <a:rPr lang="en-US" sz="1800" dirty="0">
                <a:solidFill>
                  <a:schemeClr val="accent1">
                    <a:lumMod val="40000"/>
                    <a:lumOff val="60000"/>
                  </a:schemeClr>
                </a:solidFill>
                <a:latin typeface="Century "/>
              </a:rPr>
              <a:t>Paving the future with a cohesive program </a:t>
            </a:r>
            <a:r>
              <a:rPr lang="en-US" sz="1200" dirty="0">
                <a:solidFill>
                  <a:schemeClr val="tx1"/>
                </a:solidFill>
                <a:latin typeface="Century "/>
              </a:rPr>
              <a:t>continued…</a:t>
            </a:r>
            <a:endParaRPr lang="en-US" sz="4000" dirty="0">
              <a:solidFill>
                <a:schemeClr val="tx1"/>
              </a:solidFill>
              <a:latin typeface="Century "/>
            </a:endParaRPr>
          </a:p>
        </p:txBody>
      </p:sp>
      <p:sp>
        <p:nvSpPr>
          <p:cNvPr id="5" name="TextBox 4">
            <a:extLst>
              <a:ext uri="{FF2B5EF4-FFF2-40B4-BE49-F238E27FC236}">
                <a16:creationId xmlns:a16="http://schemas.microsoft.com/office/drawing/2014/main" id="{267D48AB-2276-4C96-8248-805CFAF0F1E3}"/>
              </a:ext>
            </a:extLst>
          </p:cNvPr>
          <p:cNvSpPr txBox="1"/>
          <p:nvPr/>
        </p:nvSpPr>
        <p:spPr>
          <a:xfrm>
            <a:off x="196646" y="1016087"/>
            <a:ext cx="4748980" cy="5016758"/>
          </a:xfrm>
          <a:prstGeom prst="rect">
            <a:avLst/>
          </a:prstGeom>
          <a:noFill/>
        </p:spPr>
        <p:txBody>
          <a:bodyPr wrap="square" rtlCol="0">
            <a:spAutoFit/>
          </a:bodyPr>
          <a:lstStyle/>
          <a:p>
            <a:pPr algn="ctr"/>
            <a:r>
              <a:rPr lang="en-US" sz="8000" dirty="0">
                <a:latin typeface="Century "/>
              </a:rPr>
              <a:t>Hours per family</a:t>
            </a:r>
          </a:p>
          <a:p>
            <a:pPr algn="ctr"/>
            <a:r>
              <a:rPr lang="en-US" sz="8000" b="1" dirty="0">
                <a:solidFill>
                  <a:srgbClr val="FF0000"/>
                </a:solidFill>
                <a:latin typeface="Century "/>
              </a:rPr>
              <a:t>12</a:t>
            </a:r>
          </a:p>
        </p:txBody>
      </p:sp>
      <p:pic>
        <p:nvPicPr>
          <p:cNvPr id="9" name="Picture 8" descr="A screenshot of a cell phone&#10;&#10;Description generated with very high confidence">
            <a:extLst>
              <a:ext uri="{FF2B5EF4-FFF2-40B4-BE49-F238E27FC236}">
                <a16:creationId xmlns:a16="http://schemas.microsoft.com/office/drawing/2014/main" id="{F5077FE2-A9D3-4238-A52D-8422BE962077}"/>
              </a:ext>
            </a:extLst>
          </p:cNvPr>
          <p:cNvPicPr>
            <a:picLocks noChangeAspect="1"/>
          </p:cNvPicPr>
          <p:nvPr/>
        </p:nvPicPr>
        <p:blipFill rotWithShape="1">
          <a:blip r:embed="rId2"/>
          <a:srcRect r="1401" b="2935"/>
          <a:stretch/>
        </p:blipFill>
        <p:spPr>
          <a:xfrm>
            <a:off x="4945626" y="1489582"/>
            <a:ext cx="6742318" cy="4270065"/>
          </a:xfrm>
          <a:prstGeom prst="rect">
            <a:avLst/>
          </a:prstGeom>
        </p:spPr>
      </p:pic>
    </p:spTree>
    <p:extLst>
      <p:ext uri="{BB962C8B-B14F-4D97-AF65-F5344CB8AC3E}">
        <p14:creationId xmlns:p14="http://schemas.microsoft.com/office/powerpoint/2010/main" val="13540199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AA28E73-2416-4A16-84E0-58941231FD04}"/>
              </a:ext>
            </a:extLst>
          </p:cNvPr>
          <p:cNvSpPr>
            <a:spLocks noGrp="1"/>
          </p:cNvSpPr>
          <p:nvPr>
            <p:ph type="title"/>
          </p:nvPr>
        </p:nvSpPr>
        <p:spPr>
          <a:xfrm>
            <a:off x="1441745" y="167149"/>
            <a:ext cx="9291215" cy="1049235"/>
          </a:xfrm>
        </p:spPr>
        <p:txBody>
          <a:bodyPr>
            <a:normAutofit/>
          </a:bodyPr>
          <a:lstStyle/>
          <a:p>
            <a:r>
              <a:rPr lang="en-US" sz="4000" dirty="0">
                <a:solidFill>
                  <a:schemeClr val="tx1"/>
                </a:solidFill>
                <a:latin typeface="Century "/>
              </a:rPr>
              <a:t>Umbrella topics</a:t>
            </a:r>
            <a:br>
              <a:rPr lang="en-US" sz="4000" dirty="0">
                <a:solidFill>
                  <a:srgbClr val="FF0000"/>
                </a:solidFill>
                <a:latin typeface="Century "/>
              </a:rPr>
            </a:br>
            <a:r>
              <a:rPr lang="en-US" sz="1800" dirty="0">
                <a:solidFill>
                  <a:schemeClr val="accent1">
                    <a:lumMod val="40000"/>
                    <a:lumOff val="60000"/>
                  </a:schemeClr>
                </a:solidFill>
                <a:latin typeface="Century "/>
              </a:rPr>
              <a:t>Paving the future with a cohesive program </a:t>
            </a:r>
            <a:r>
              <a:rPr lang="en-US" sz="1200" dirty="0">
                <a:solidFill>
                  <a:schemeClr val="tx1"/>
                </a:solidFill>
                <a:latin typeface="Century "/>
              </a:rPr>
              <a:t>continued…</a:t>
            </a:r>
            <a:endParaRPr lang="en-US" sz="4000" dirty="0">
              <a:solidFill>
                <a:schemeClr val="tx1"/>
              </a:solidFill>
              <a:latin typeface="Century "/>
            </a:endParaRPr>
          </a:p>
        </p:txBody>
      </p:sp>
      <p:sp>
        <p:nvSpPr>
          <p:cNvPr id="5" name="TextBox 4">
            <a:extLst>
              <a:ext uri="{FF2B5EF4-FFF2-40B4-BE49-F238E27FC236}">
                <a16:creationId xmlns:a16="http://schemas.microsoft.com/office/drawing/2014/main" id="{DB0E1D3B-190E-42E3-874F-A349E21E7679}"/>
              </a:ext>
            </a:extLst>
          </p:cNvPr>
          <p:cNvSpPr txBox="1"/>
          <p:nvPr/>
        </p:nvSpPr>
        <p:spPr>
          <a:xfrm>
            <a:off x="191729" y="1056540"/>
            <a:ext cx="11808542" cy="5355312"/>
          </a:xfrm>
          <a:prstGeom prst="rect">
            <a:avLst/>
          </a:prstGeom>
          <a:noFill/>
        </p:spPr>
        <p:txBody>
          <a:bodyPr wrap="square" rtlCol="0">
            <a:spAutoFit/>
          </a:bodyPr>
          <a:lstStyle/>
          <a:p>
            <a:r>
              <a:rPr lang="en-US" sz="2000" b="1" dirty="0">
                <a:solidFill>
                  <a:schemeClr val="accent1"/>
                </a:solidFill>
                <a:latin typeface="Century "/>
              </a:rPr>
              <a:t>(B) Travel Topics</a:t>
            </a:r>
          </a:p>
          <a:p>
            <a:pPr marL="742950" lvl="1" indent="-285750">
              <a:buFont typeface="Wingdings" panose="05000000000000000000" pitchFamily="2" charset="2"/>
              <a:buChar char="q"/>
            </a:pPr>
            <a:r>
              <a:rPr lang="en-US" sz="2000" dirty="0">
                <a:latin typeface="Century "/>
              </a:rPr>
              <a:t>Bussing/Travel Expectations:</a:t>
            </a:r>
          </a:p>
          <a:p>
            <a:pPr lvl="1"/>
            <a:endParaRPr lang="en-US" sz="1400" dirty="0">
              <a:latin typeface="Century "/>
            </a:endParaRPr>
          </a:p>
          <a:p>
            <a:pPr marL="1200150" lvl="2" indent="-285750">
              <a:buFont typeface="Wingdings" panose="05000000000000000000" pitchFamily="2" charset="2"/>
              <a:buChar char="q"/>
            </a:pPr>
            <a:r>
              <a:rPr lang="en-US" sz="2000" dirty="0">
                <a:latin typeface="Century "/>
              </a:rPr>
              <a:t>Departure time is prompt and a five-minute pre-departure time is expected.</a:t>
            </a:r>
          </a:p>
          <a:p>
            <a:pPr lvl="2"/>
            <a:endParaRPr lang="en-US" sz="1400" dirty="0">
              <a:latin typeface="Century "/>
            </a:endParaRPr>
          </a:p>
          <a:p>
            <a:pPr marL="1200150" lvl="2" indent="-285750">
              <a:buFont typeface="Wingdings" panose="05000000000000000000" pitchFamily="2" charset="2"/>
              <a:buChar char="q"/>
            </a:pPr>
            <a:r>
              <a:rPr lang="en-US" sz="2000" dirty="0">
                <a:latin typeface="Century "/>
              </a:rPr>
              <a:t>Away matches scheduled prior to the start of school (Minnetonka and East Ridge), ALL teams will ride the bus to and from the site together.  It is expected that each player take the bus to and from the site together.</a:t>
            </a:r>
          </a:p>
          <a:p>
            <a:pPr lvl="2"/>
            <a:endParaRPr lang="en-US" sz="1400" dirty="0">
              <a:latin typeface="Century "/>
            </a:endParaRPr>
          </a:p>
          <a:p>
            <a:pPr marL="1200150" lvl="2" indent="-285750">
              <a:buFont typeface="Wingdings" panose="05000000000000000000" pitchFamily="2" charset="2"/>
              <a:buChar char="q"/>
            </a:pPr>
            <a:r>
              <a:rPr lang="en-US" sz="2000" dirty="0">
                <a:latin typeface="Century "/>
              </a:rPr>
              <a:t>Away matches scheduled after the start of school will have different buses.  Our 9A/9B players will leave and have the option to return on the same bus once their match is done.  Our 10A/JV/V players will leave LNHS on the second scheduled bus for each away match. There is no return bus for the second bus.  </a:t>
            </a:r>
          </a:p>
          <a:p>
            <a:pPr lvl="2"/>
            <a:endParaRPr lang="en-US" sz="1400" dirty="0">
              <a:latin typeface="Century "/>
            </a:endParaRPr>
          </a:p>
          <a:p>
            <a:pPr marL="1200150" lvl="2" indent="-285750">
              <a:buFont typeface="Wingdings" panose="05000000000000000000" pitchFamily="2" charset="2"/>
              <a:buChar char="q"/>
            </a:pPr>
            <a:r>
              <a:rPr lang="en-US" sz="2000" dirty="0">
                <a:latin typeface="Century "/>
              </a:rPr>
              <a:t>Families are responsible for providing transportation back to Lakeville for away matches and tournaments. </a:t>
            </a:r>
          </a:p>
          <a:p>
            <a:pPr lvl="2"/>
            <a:endParaRPr lang="en-US" sz="1400" dirty="0">
              <a:latin typeface="Century "/>
            </a:endParaRPr>
          </a:p>
          <a:p>
            <a:pPr marL="1200150" lvl="2" indent="-285750">
              <a:buFont typeface="Wingdings" panose="05000000000000000000" pitchFamily="2" charset="2"/>
              <a:buChar char="q"/>
            </a:pPr>
            <a:r>
              <a:rPr lang="en-US" sz="2000" dirty="0">
                <a:latin typeface="Century "/>
              </a:rPr>
              <a:t>Bus schedule will be available online.</a:t>
            </a:r>
          </a:p>
          <a:p>
            <a:pPr lvl="2"/>
            <a:endParaRPr lang="en-US" sz="1400" dirty="0">
              <a:latin typeface="Century "/>
            </a:endParaRPr>
          </a:p>
        </p:txBody>
      </p:sp>
    </p:spTree>
    <p:extLst>
      <p:ext uri="{BB962C8B-B14F-4D97-AF65-F5344CB8AC3E}">
        <p14:creationId xmlns:p14="http://schemas.microsoft.com/office/powerpoint/2010/main" val="24620722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8C4912C-2AED-4F5A-BCD4-E3123ABA7380}"/>
              </a:ext>
            </a:extLst>
          </p:cNvPr>
          <p:cNvSpPr txBox="1">
            <a:spLocks/>
          </p:cNvSpPr>
          <p:nvPr/>
        </p:nvSpPr>
        <p:spPr>
          <a:xfrm>
            <a:off x="445416" y="-151905"/>
            <a:ext cx="11303540" cy="2779222"/>
          </a:xfrm>
          <a:prstGeom prst="rect">
            <a:avLst/>
          </a:prstGeom>
          <a:noFill/>
        </p:spPr>
        <p:txBody>
          <a:bodyPr vert="horz" wrap="square" lIns="91440" tIns="45720" rIns="91440" bIns="45720" rtlCol="0" anchor="ctr">
            <a:spAutoFit/>
          </a:bodyPr>
          <a:lstStyle>
            <a:lvl1pPr algn="ctr" defTabSz="914400" rtl="0" eaLnBrk="1" latinLnBrk="0" hangingPunct="1">
              <a:lnSpc>
                <a:spcPct val="90000"/>
              </a:lnSpc>
              <a:spcBef>
                <a:spcPct val="0"/>
              </a:spcBef>
              <a:buNone/>
              <a:defRPr sz="3200" b="0" i="0" kern="1200" cap="all">
                <a:solidFill>
                  <a:schemeClr val="accent1"/>
                </a:solidFill>
                <a:effectLst/>
                <a:latin typeface="+mj-lt"/>
                <a:ea typeface="+mj-ea"/>
                <a:cs typeface="+mj-cs"/>
              </a:defRPr>
            </a:lvl1pPr>
          </a:lstStyle>
          <a:p>
            <a:endParaRPr lang="en-US" dirty="0">
              <a:solidFill>
                <a:srgbClr val="FF0000"/>
              </a:solidFill>
              <a:latin typeface="Century" panose="02040604050505020304" pitchFamily="18" charset="0"/>
            </a:endParaRPr>
          </a:p>
          <a:p>
            <a:r>
              <a:rPr lang="en-US" sz="5400" dirty="0">
                <a:solidFill>
                  <a:schemeClr val="tx1"/>
                </a:solidFill>
                <a:latin typeface="Century" panose="02040604050505020304" pitchFamily="18" charset="0"/>
              </a:rPr>
              <a:t>2017</a:t>
            </a:r>
          </a:p>
          <a:p>
            <a:r>
              <a:rPr lang="en-US" sz="5400" dirty="0">
                <a:solidFill>
                  <a:srgbClr val="FF0000"/>
                </a:solidFill>
                <a:latin typeface="Century" panose="02040604050505020304" pitchFamily="18" charset="0"/>
              </a:rPr>
              <a:t>Panther Volleyball</a:t>
            </a:r>
          </a:p>
          <a:p>
            <a:endParaRPr lang="en-US" sz="5400" dirty="0">
              <a:latin typeface="Century" panose="02040604050505020304" pitchFamily="18" charset="0"/>
            </a:endParaRPr>
          </a:p>
        </p:txBody>
      </p:sp>
      <p:sp>
        <p:nvSpPr>
          <p:cNvPr id="5" name="TextBox 4">
            <a:extLst>
              <a:ext uri="{FF2B5EF4-FFF2-40B4-BE49-F238E27FC236}">
                <a16:creationId xmlns:a16="http://schemas.microsoft.com/office/drawing/2014/main" id="{41202065-9432-4809-AC8E-85045805E43E}"/>
              </a:ext>
            </a:extLst>
          </p:cNvPr>
          <p:cNvSpPr txBox="1"/>
          <p:nvPr/>
        </p:nvSpPr>
        <p:spPr>
          <a:xfrm>
            <a:off x="776108" y="2363389"/>
            <a:ext cx="3820160" cy="2739211"/>
          </a:xfrm>
          <a:prstGeom prst="rect">
            <a:avLst/>
          </a:prstGeom>
          <a:noFill/>
        </p:spPr>
        <p:txBody>
          <a:bodyPr wrap="square" rtlCol="0">
            <a:spAutoFit/>
          </a:bodyPr>
          <a:lstStyle/>
          <a:p>
            <a:pPr algn="ctr"/>
            <a:r>
              <a:rPr lang="en-US" dirty="0">
                <a:latin typeface="Century "/>
              </a:rPr>
              <a:t>Players, parents and coaches committed to </a:t>
            </a:r>
          </a:p>
          <a:p>
            <a:pPr algn="ctr"/>
            <a:r>
              <a:rPr lang="en-US" sz="2800" i="1" dirty="0">
                <a:solidFill>
                  <a:schemeClr val="accent2">
                    <a:lumMod val="60000"/>
                    <a:lumOff val="40000"/>
                  </a:schemeClr>
                </a:solidFill>
                <a:latin typeface="Century "/>
              </a:rPr>
              <a:t>I Am because We Are</a:t>
            </a:r>
            <a:r>
              <a:rPr lang="en-US" sz="2800" dirty="0">
                <a:solidFill>
                  <a:schemeClr val="accent2">
                    <a:lumMod val="60000"/>
                    <a:lumOff val="40000"/>
                  </a:schemeClr>
                </a:solidFill>
                <a:latin typeface="Century "/>
              </a:rPr>
              <a:t> </a:t>
            </a:r>
          </a:p>
          <a:p>
            <a:pPr algn="ctr"/>
            <a:r>
              <a:rPr lang="en-US" dirty="0">
                <a:latin typeface="Century "/>
              </a:rPr>
              <a:t>in 2017 and continued transformation and transition become more and more tangible and visible throughout the season in practice….which ultimately then impacted our outcome.</a:t>
            </a:r>
          </a:p>
        </p:txBody>
      </p:sp>
      <p:pic>
        <p:nvPicPr>
          <p:cNvPr id="7" name="Picture 6" descr="A group of people standing in front of a crowd posing for the camera&#10;&#10;Description generated with very high confidence">
            <a:extLst>
              <a:ext uri="{FF2B5EF4-FFF2-40B4-BE49-F238E27FC236}">
                <a16:creationId xmlns:a16="http://schemas.microsoft.com/office/drawing/2014/main" id="{91231394-A865-4C9D-9911-82848118C61D}"/>
              </a:ext>
            </a:extLst>
          </p:cNvPr>
          <p:cNvPicPr>
            <a:picLocks noChangeAspect="1"/>
          </p:cNvPicPr>
          <p:nvPr/>
        </p:nvPicPr>
        <p:blipFill>
          <a:blip r:embed="rId2"/>
          <a:stretch>
            <a:fillRect/>
          </a:stretch>
        </p:blipFill>
        <p:spPr>
          <a:xfrm>
            <a:off x="4926959" y="1937133"/>
            <a:ext cx="5998927" cy="4007283"/>
          </a:xfrm>
          <a:prstGeom prst="rect">
            <a:avLst/>
          </a:prstGeom>
        </p:spPr>
      </p:pic>
    </p:spTree>
    <p:extLst>
      <p:ext uri="{BB962C8B-B14F-4D97-AF65-F5344CB8AC3E}">
        <p14:creationId xmlns:p14="http://schemas.microsoft.com/office/powerpoint/2010/main" val="29900949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6382038-3D83-472A-BEF6-17A9E5C1BEC1}"/>
              </a:ext>
            </a:extLst>
          </p:cNvPr>
          <p:cNvSpPr txBox="1"/>
          <p:nvPr/>
        </p:nvSpPr>
        <p:spPr>
          <a:xfrm>
            <a:off x="183081" y="1335539"/>
            <a:ext cx="11808542" cy="5355312"/>
          </a:xfrm>
          <a:prstGeom prst="rect">
            <a:avLst/>
          </a:prstGeom>
          <a:noFill/>
        </p:spPr>
        <p:txBody>
          <a:bodyPr wrap="square" rtlCol="0">
            <a:spAutoFit/>
          </a:bodyPr>
          <a:lstStyle/>
          <a:p>
            <a:r>
              <a:rPr lang="en-US" b="1" dirty="0">
                <a:solidFill>
                  <a:schemeClr val="accent1"/>
                </a:solidFill>
                <a:latin typeface="Century "/>
              </a:rPr>
              <a:t>(C) </a:t>
            </a:r>
            <a:r>
              <a:rPr lang="en-US" sz="2000" b="1" dirty="0">
                <a:solidFill>
                  <a:schemeClr val="accent1"/>
                </a:solidFill>
                <a:latin typeface="Century "/>
              </a:rPr>
              <a:t>Social Responsibilities</a:t>
            </a:r>
          </a:p>
          <a:p>
            <a:pPr marL="742950" lvl="1" indent="-285750">
              <a:buFont typeface="Wingdings" panose="05000000000000000000" pitchFamily="2" charset="2"/>
              <a:buChar char="q"/>
            </a:pPr>
            <a:r>
              <a:rPr lang="en-US" sz="2000" dirty="0">
                <a:latin typeface="Century "/>
              </a:rPr>
              <a:t>Lines of Communication</a:t>
            </a:r>
          </a:p>
          <a:p>
            <a:pPr lvl="1"/>
            <a:endParaRPr lang="en-US" sz="600" dirty="0">
              <a:latin typeface="Century "/>
            </a:endParaRPr>
          </a:p>
          <a:p>
            <a:pPr marL="1200150" lvl="2" indent="-285750">
              <a:buFont typeface="Wingdings" panose="05000000000000000000" pitchFamily="2" charset="2"/>
              <a:buChar char="q"/>
            </a:pPr>
            <a:r>
              <a:rPr lang="en-US" sz="2000" dirty="0">
                <a:latin typeface="Century "/>
              </a:rPr>
              <a:t>Direct from athlete (text for small items, phone call/face-to-face for bigger picture items).</a:t>
            </a:r>
          </a:p>
          <a:p>
            <a:pPr lvl="2"/>
            <a:endParaRPr lang="en-US" sz="1400" dirty="0">
              <a:latin typeface="Century "/>
            </a:endParaRPr>
          </a:p>
          <a:p>
            <a:pPr marL="1200150" lvl="2" indent="-285750">
              <a:buFont typeface="Wingdings" panose="05000000000000000000" pitchFamily="2" charset="2"/>
              <a:buChar char="q"/>
            </a:pPr>
            <a:r>
              <a:rPr lang="en-US" sz="2000" dirty="0">
                <a:latin typeface="Century "/>
              </a:rPr>
              <a:t>Absences communicated directly to the coach from the athlete.</a:t>
            </a:r>
          </a:p>
          <a:p>
            <a:pPr lvl="2"/>
            <a:endParaRPr lang="en-US" sz="1400" dirty="0">
              <a:latin typeface="Century "/>
            </a:endParaRPr>
          </a:p>
          <a:p>
            <a:pPr marL="1200150" lvl="2" indent="-285750">
              <a:buFont typeface="Wingdings" panose="05000000000000000000" pitchFamily="2" charset="2"/>
              <a:buChar char="q"/>
            </a:pPr>
            <a:r>
              <a:rPr lang="en-US" sz="2000" dirty="0">
                <a:latin typeface="Century "/>
              </a:rPr>
              <a:t>Office Hours every Monday from 6pm-7pm after the start of school.</a:t>
            </a:r>
          </a:p>
          <a:p>
            <a:pPr lvl="2"/>
            <a:endParaRPr lang="en-US" sz="1400" dirty="0">
              <a:latin typeface="Century "/>
            </a:endParaRPr>
          </a:p>
          <a:p>
            <a:pPr marL="1200150" lvl="2" indent="-285750">
              <a:buFont typeface="Wingdings" panose="05000000000000000000" pitchFamily="2" charset="2"/>
              <a:buChar char="q"/>
            </a:pPr>
            <a:r>
              <a:rPr lang="en-US" sz="2000" dirty="0">
                <a:latin typeface="Century "/>
              </a:rPr>
              <a:t>24 Hour Rule</a:t>
            </a:r>
          </a:p>
          <a:p>
            <a:pPr lvl="2"/>
            <a:endParaRPr lang="en-US" sz="1400" dirty="0">
              <a:latin typeface="Century "/>
            </a:endParaRPr>
          </a:p>
          <a:p>
            <a:pPr marL="742950" lvl="1" indent="-285750">
              <a:buFont typeface="Wingdings" panose="05000000000000000000" pitchFamily="2" charset="2"/>
              <a:buChar char="q"/>
            </a:pPr>
            <a:r>
              <a:rPr lang="en-US" sz="2000" dirty="0">
                <a:latin typeface="Century "/>
              </a:rPr>
              <a:t>Attendance</a:t>
            </a:r>
          </a:p>
          <a:p>
            <a:pPr lvl="1"/>
            <a:endParaRPr lang="en-US" sz="600" dirty="0">
              <a:latin typeface="Century "/>
            </a:endParaRPr>
          </a:p>
          <a:p>
            <a:pPr marL="1200150" lvl="2" indent="-285750">
              <a:buFont typeface="Wingdings" panose="05000000000000000000" pitchFamily="2" charset="2"/>
              <a:buChar char="q"/>
            </a:pPr>
            <a:r>
              <a:rPr lang="en-US" sz="2000" dirty="0">
                <a:latin typeface="Century "/>
              </a:rPr>
              <a:t>Excused absence (absences in which you have no control over: weddings, funerals, illness etc.) result in a missed set;</a:t>
            </a:r>
          </a:p>
          <a:p>
            <a:pPr lvl="2"/>
            <a:endParaRPr lang="en-US" sz="1400" dirty="0">
              <a:latin typeface="Century "/>
            </a:endParaRPr>
          </a:p>
          <a:p>
            <a:pPr marL="1200150" lvl="2" indent="-285750">
              <a:buFont typeface="Wingdings" panose="05000000000000000000" pitchFamily="2" charset="2"/>
              <a:buChar char="q"/>
            </a:pPr>
            <a:r>
              <a:rPr lang="en-US" sz="2000" dirty="0">
                <a:latin typeface="Century "/>
              </a:rPr>
              <a:t>Unexcused absence (absences in which you do have control: concerts, dances, appointments, birthday parties </a:t>
            </a:r>
            <a:r>
              <a:rPr lang="en-US" sz="2000" dirty="0" err="1">
                <a:latin typeface="Century "/>
              </a:rPr>
              <a:t>etc</a:t>
            </a:r>
            <a:r>
              <a:rPr lang="en-US" sz="2000" dirty="0">
                <a:latin typeface="Century "/>
              </a:rPr>
              <a:t>) result in a missed match.</a:t>
            </a:r>
          </a:p>
          <a:p>
            <a:pPr lvl="2"/>
            <a:endParaRPr lang="en-US" sz="1400" dirty="0">
              <a:latin typeface="Century "/>
            </a:endParaRPr>
          </a:p>
          <a:p>
            <a:pPr marL="1200150" lvl="2" indent="-285750">
              <a:buFont typeface="Wingdings" panose="05000000000000000000" pitchFamily="2" charset="2"/>
              <a:buChar char="q"/>
            </a:pPr>
            <a:r>
              <a:rPr lang="en-US" sz="2000" dirty="0">
                <a:latin typeface="Century "/>
              </a:rPr>
              <a:t>All school-related events (field trips, college trips etc.) are excused.</a:t>
            </a:r>
          </a:p>
        </p:txBody>
      </p:sp>
      <p:sp>
        <p:nvSpPr>
          <p:cNvPr id="5" name="Title 1">
            <a:extLst>
              <a:ext uri="{FF2B5EF4-FFF2-40B4-BE49-F238E27FC236}">
                <a16:creationId xmlns:a16="http://schemas.microsoft.com/office/drawing/2014/main" id="{5D75C902-DC63-4045-9663-A363997ADB9A}"/>
              </a:ext>
            </a:extLst>
          </p:cNvPr>
          <p:cNvSpPr>
            <a:spLocks noGrp="1"/>
          </p:cNvSpPr>
          <p:nvPr>
            <p:ph type="title"/>
          </p:nvPr>
        </p:nvSpPr>
        <p:spPr>
          <a:xfrm>
            <a:off x="1441745" y="167149"/>
            <a:ext cx="9291215" cy="1049235"/>
          </a:xfrm>
        </p:spPr>
        <p:txBody>
          <a:bodyPr>
            <a:normAutofit/>
          </a:bodyPr>
          <a:lstStyle/>
          <a:p>
            <a:r>
              <a:rPr lang="en-US" sz="4000" dirty="0">
                <a:solidFill>
                  <a:schemeClr val="tx1"/>
                </a:solidFill>
                <a:latin typeface="Century "/>
              </a:rPr>
              <a:t>Umbrella topics</a:t>
            </a:r>
            <a:br>
              <a:rPr lang="en-US" sz="4000" dirty="0">
                <a:solidFill>
                  <a:srgbClr val="FF0000"/>
                </a:solidFill>
                <a:latin typeface="Century "/>
              </a:rPr>
            </a:br>
            <a:r>
              <a:rPr lang="en-US" sz="1800" dirty="0">
                <a:solidFill>
                  <a:schemeClr val="accent1">
                    <a:lumMod val="40000"/>
                    <a:lumOff val="60000"/>
                  </a:schemeClr>
                </a:solidFill>
                <a:latin typeface="Century "/>
              </a:rPr>
              <a:t>Paving the future with a cohesive program </a:t>
            </a:r>
            <a:r>
              <a:rPr lang="en-US" sz="1200" dirty="0">
                <a:solidFill>
                  <a:schemeClr val="tx1"/>
                </a:solidFill>
                <a:latin typeface="Century "/>
              </a:rPr>
              <a:t>continued…</a:t>
            </a:r>
            <a:endParaRPr lang="en-US" sz="4000" dirty="0">
              <a:solidFill>
                <a:schemeClr val="tx1"/>
              </a:solidFill>
              <a:latin typeface="Century "/>
            </a:endParaRPr>
          </a:p>
        </p:txBody>
      </p:sp>
    </p:spTree>
    <p:extLst>
      <p:ext uri="{BB962C8B-B14F-4D97-AF65-F5344CB8AC3E}">
        <p14:creationId xmlns:p14="http://schemas.microsoft.com/office/powerpoint/2010/main" val="4761316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F1BF333-E83E-49AC-9E0B-590F4C40F97E}"/>
              </a:ext>
            </a:extLst>
          </p:cNvPr>
          <p:cNvSpPr>
            <a:spLocks noGrp="1"/>
          </p:cNvSpPr>
          <p:nvPr>
            <p:ph type="title"/>
          </p:nvPr>
        </p:nvSpPr>
        <p:spPr>
          <a:xfrm>
            <a:off x="1441745" y="167149"/>
            <a:ext cx="9291215" cy="1049235"/>
          </a:xfrm>
        </p:spPr>
        <p:txBody>
          <a:bodyPr>
            <a:normAutofit/>
          </a:bodyPr>
          <a:lstStyle/>
          <a:p>
            <a:r>
              <a:rPr lang="en-US" sz="4000" dirty="0">
                <a:solidFill>
                  <a:schemeClr val="tx1"/>
                </a:solidFill>
                <a:latin typeface="Century "/>
              </a:rPr>
              <a:t>Umbrella topics</a:t>
            </a:r>
            <a:br>
              <a:rPr lang="en-US" sz="4000" dirty="0">
                <a:solidFill>
                  <a:srgbClr val="FF0000"/>
                </a:solidFill>
                <a:latin typeface="Century "/>
              </a:rPr>
            </a:br>
            <a:r>
              <a:rPr lang="en-US" sz="1800" dirty="0">
                <a:solidFill>
                  <a:schemeClr val="accent1">
                    <a:lumMod val="40000"/>
                    <a:lumOff val="60000"/>
                  </a:schemeClr>
                </a:solidFill>
                <a:latin typeface="Century "/>
              </a:rPr>
              <a:t>Paving the future with a cohesive program </a:t>
            </a:r>
            <a:r>
              <a:rPr lang="en-US" sz="1200" dirty="0">
                <a:solidFill>
                  <a:schemeClr val="tx1"/>
                </a:solidFill>
                <a:latin typeface="Century "/>
              </a:rPr>
              <a:t>continued…</a:t>
            </a:r>
            <a:endParaRPr lang="en-US" sz="4000" dirty="0">
              <a:solidFill>
                <a:schemeClr val="tx1"/>
              </a:solidFill>
              <a:latin typeface="Century "/>
            </a:endParaRPr>
          </a:p>
        </p:txBody>
      </p:sp>
      <p:sp>
        <p:nvSpPr>
          <p:cNvPr id="5" name="TextBox 4">
            <a:extLst>
              <a:ext uri="{FF2B5EF4-FFF2-40B4-BE49-F238E27FC236}">
                <a16:creationId xmlns:a16="http://schemas.microsoft.com/office/drawing/2014/main" id="{A3E5809B-F5B0-4340-9E54-E1F120C9C0E3}"/>
              </a:ext>
            </a:extLst>
          </p:cNvPr>
          <p:cNvSpPr txBox="1"/>
          <p:nvPr/>
        </p:nvSpPr>
        <p:spPr>
          <a:xfrm>
            <a:off x="856591" y="1553496"/>
            <a:ext cx="10363200" cy="3754874"/>
          </a:xfrm>
          <a:prstGeom prst="rect">
            <a:avLst/>
          </a:prstGeom>
          <a:noFill/>
        </p:spPr>
        <p:txBody>
          <a:bodyPr wrap="square" rtlCol="0">
            <a:spAutoFit/>
          </a:bodyPr>
          <a:lstStyle/>
          <a:p>
            <a:pPr algn="ctr"/>
            <a:r>
              <a:rPr lang="en-US" sz="4400" i="1" dirty="0">
                <a:latin typeface="Century "/>
              </a:rPr>
              <a:t>“If a student is absent from school for any part of the day without administrative approval, the student is ineligible to practice or participate in a competition on that day.”</a:t>
            </a:r>
          </a:p>
          <a:p>
            <a:pPr algn="ctr"/>
            <a:r>
              <a:rPr lang="en-US" dirty="0">
                <a:latin typeface="Century "/>
              </a:rPr>
              <a:t>-A.D. Mike Zweber</a:t>
            </a:r>
          </a:p>
        </p:txBody>
      </p:sp>
      <p:pic>
        <p:nvPicPr>
          <p:cNvPr id="7" name="Picture 6" descr="A black sign with white text&#10;&#10;Description generated with high confidence">
            <a:extLst>
              <a:ext uri="{FF2B5EF4-FFF2-40B4-BE49-F238E27FC236}">
                <a16:creationId xmlns:a16="http://schemas.microsoft.com/office/drawing/2014/main" id="{86D74AFE-6A6C-4E79-83C4-E02AD9198F85}"/>
              </a:ext>
            </a:extLst>
          </p:cNvPr>
          <p:cNvPicPr>
            <a:picLocks noChangeAspect="1"/>
          </p:cNvPicPr>
          <p:nvPr/>
        </p:nvPicPr>
        <p:blipFill>
          <a:blip r:embed="rId2"/>
          <a:stretch>
            <a:fillRect/>
          </a:stretch>
        </p:blipFill>
        <p:spPr>
          <a:xfrm>
            <a:off x="5452052" y="5441592"/>
            <a:ext cx="1287896" cy="1249259"/>
          </a:xfrm>
          <a:prstGeom prst="rect">
            <a:avLst/>
          </a:prstGeom>
        </p:spPr>
      </p:pic>
    </p:spTree>
    <p:extLst>
      <p:ext uri="{BB962C8B-B14F-4D97-AF65-F5344CB8AC3E}">
        <p14:creationId xmlns:p14="http://schemas.microsoft.com/office/powerpoint/2010/main" val="36729150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DFE2407-E614-4449-8EB3-3F1CF4917953}"/>
              </a:ext>
            </a:extLst>
          </p:cNvPr>
          <p:cNvSpPr>
            <a:spLocks noGrp="1"/>
          </p:cNvSpPr>
          <p:nvPr>
            <p:ph type="title"/>
          </p:nvPr>
        </p:nvSpPr>
        <p:spPr>
          <a:xfrm>
            <a:off x="1441745" y="167149"/>
            <a:ext cx="9291215" cy="1049235"/>
          </a:xfrm>
        </p:spPr>
        <p:txBody>
          <a:bodyPr>
            <a:normAutofit/>
          </a:bodyPr>
          <a:lstStyle/>
          <a:p>
            <a:r>
              <a:rPr lang="en-US" sz="4000" dirty="0">
                <a:solidFill>
                  <a:schemeClr val="tx1"/>
                </a:solidFill>
                <a:latin typeface="Century "/>
              </a:rPr>
              <a:t>Umbrella topics</a:t>
            </a:r>
            <a:br>
              <a:rPr lang="en-US" sz="4000" dirty="0">
                <a:solidFill>
                  <a:srgbClr val="FF0000"/>
                </a:solidFill>
                <a:latin typeface="Century "/>
              </a:rPr>
            </a:br>
            <a:r>
              <a:rPr lang="en-US" sz="1800" dirty="0">
                <a:solidFill>
                  <a:schemeClr val="accent1">
                    <a:lumMod val="40000"/>
                    <a:lumOff val="60000"/>
                  </a:schemeClr>
                </a:solidFill>
                <a:latin typeface="Century "/>
              </a:rPr>
              <a:t>Paving the future with a cohesive program </a:t>
            </a:r>
            <a:r>
              <a:rPr lang="en-US" sz="1200" dirty="0">
                <a:solidFill>
                  <a:schemeClr val="tx1"/>
                </a:solidFill>
                <a:latin typeface="Century "/>
              </a:rPr>
              <a:t>continued…</a:t>
            </a:r>
            <a:endParaRPr lang="en-US" sz="4000" dirty="0">
              <a:solidFill>
                <a:schemeClr val="tx1"/>
              </a:solidFill>
              <a:latin typeface="Century "/>
            </a:endParaRPr>
          </a:p>
        </p:txBody>
      </p:sp>
      <p:sp>
        <p:nvSpPr>
          <p:cNvPr id="5" name="TextBox 4">
            <a:extLst>
              <a:ext uri="{FF2B5EF4-FFF2-40B4-BE49-F238E27FC236}">
                <a16:creationId xmlns:a16="http://schemas.microsoft.com/office/drawing/2014/main" id="{795BF30D-5D47-401C-BD26-16B4767EBAB8}"/>
              </a:ext>
            </a:extLst>
          </p:cNvPr>
          <p:cNvSpPr txBox="1"/>
          <p:nvPr/>
        </p:nvSpPr>
        <p:spPr>
          <a:xfrm>
            <a:off x="235974" y="1011244"/>
            <a:ext cx="11956026" cy="7248138"/>
          </a:xfrm>
          <a:prstGeom prst="rect">
            <a:avLst/>
          </a:prstGeom>
          <a:noFill/>
        </p:spPr>
        <p:txBody>
          <a:bodyPr wrap="square" rtlCol="0">
            <a:spAutoFit/>
          </a:bodyPr>
          <a:lstStyle/>
          <a:p>
            <a:r>
              <a:rPr lang="en-US" sz="2000" b="1" dirty="0">
                <a:solidFill>
                  <a:schemeClr val="accent1"/>
                </a:solidFill>
                <a:latin typeface="Century "/>
              </a:rPr>
              <a:t>(D) Social Media</a:t>
            </a:r>
          </a:p>
          <a:p>
            <a:pPr marL="742950" lvl="1" indent="-285750">
              <a:buFont typeface="Wingdings" panose="05000000000000000000" pitchFamily="2" charset="2"/>
              <a:buChar char="q"/>
            </a:pPr>
            <a:r>
              <a:rPr lang="en-US" sz="2000" dirty="0">
                <a:latin typeface="Century "/>
              </a:rPr>
              <a:t>Facebook, Twitter, Instagram, YouTube (and its implications).</a:t>
            </a:r>
          </a:p>
          <a:p>
            <a:pPr lvl="1"/>
            <a:endParaRPr lang="en-US" sz="1200" dirty="0">
              <a:latin typeface="Century "/>
            </a:endParaRPr>
          </a:p>
          <a:p>
            <a:pPr marL="742950" lvl="1" indent="-285750">
              <a:buFont typeface="Wingdings" panose="05000000000000000000" pitchFamily="2" charset="2"/>
              <a:buChar char="q"/>
            </a:pPr>
            <a:r>
              <a:rPr lang="en-US" sz="2000" dirty="0">
                <a:latin typeface="Century "/>
              </a:rPr>
              <a:t>MSHSL policies and your representation of Lakeville North Volleyball.</a:t>
            </a:r>
          </a:p>
          <a:p>
            <a:pPr lvl="1"/>
            <a:endParaRPr lang="en-US" sz="1400" dirty="0">
              <a:latin typeface="Century "/>
            </a:endParaRPr>
          </a:p>
          <a:p>
            <a:r>
              <a:rPr lang="en-US" sz="2000" b="1" dirty="0">
                <a:solidFill>
                  <a:schemeClr val="accent1"/>
                </a:solidFill>
                <a:latin typeface="Century "/>
              </a:rPr>
              <a:t>(E) Substance Abuse Contract</a:t>
            </a:r>
          </a:p>
          <a:p>
            <a:pPr marL="742950" lvl="1" indent="-285750">
              <a:buFont typeface="Wingdings" panose="05000000000000000000" pitchFamily="2" charset="2"/>
              <a:buChar char="q"/>
            </a:pPr>
            <a:r>
              <a:rPr lang="en-US" sz="2000" dirty="0">
                <a:latin typeface="Century "/>
              </a:rPr>
              <a:t>Lakeville North High School in accordance to MSHSL;</a:t>
            </a:r>
          </a:p>
          <a:p>
            <a:pPr lvl="1"/>
            <a:endParaRPr lang="en-US" sz="1200" dirty="0">
              <a:latin typeface="Century "/>
            </a:endParaRPr>
          </a:p>
          <a:p>
            <a:pPr marL="742950" lvl="1" indent="-285750">
              <a:buFont typeface="Wingdings" panose="05000000000000000000" pitchFamily="2" charset="2"/>
              <a:buChar char="q"/>
            </a:pPr>
            <a:r>
              <a:rPr lang="en-US" sz="2000" dirty="0">
                <a:latin typeface="Century "/>
              </a:rPr>
              <a:t>Lakeville North High School volleyball program:</a:t>
            </a:r>
          </a:p>
          <a:p>
            <a:pPr marL="1200150" lvl="2" indent="-285750">
              <a:buFont typeface="Wingdings" panose="05000000000000000000" pitchFamily="2" charset="2"/>
              <a:buChar char="q"/>
            </a:pPr>
            <a:r>
              <a:rPr lang="en-US" sz="2000" dirty="0">
                <a:latin typeface="Century "/>
              </a:rPr>
              <a:t>Any/all confirmed violations is a result of that seasons competition schedule, expected to complete the seasons practice schedule.</a:t>
            </a:r>
          </a:p>
          <a:p>
            <a:pPr lvl="2"/>
            <a:endParaRPr lang="en-US" sz="1400" dirty="0">
              <a:latin typeface="Century "/>
            </a:endParaRPr>
          </a:p>
          <a:p>
            <a:r>
              <a:rPr lang="en-US" sz="2000" b="1" dirty="0">
                <a:solidFill>
                  <a:schemeClr val="accent1"/>
                </a:solidFill>
                <a:latin typeface="Century "/>
              </a:rPr>
              <a:t>(F) Academic Responsibilities</a:t>
            </a:r>
          </a:p>
          <a:p>
            <a:pPr marL="742950" lvl="1" indent="-285750">
              <a:buFont typeface="Wingdings" panose="05000000000000000000" pitchFamily="2" charset="2"/>
              <a:buChar char="q"/>
            </a:pPr>
            <a:r>
              <a:rPr lang="en-US" sz="2000" dirty="0">
                <a:latin typeface="Century "/>
              </a:rPr>
              <a:t>Attendance</a:t>
            </a:r>
          </a:p>
          <a:p>
            <a:pPr lvl="1"/>
            <a:endParaRPr lang="en-US" sz="1200" dirty="0">
              <a:latin typeface="Century "/>
            </a:endParaRPr>
          </a:p>
          <a:p>
            <a:pPr marL="742950" lvl="1" indent="-285750">
              <a:buFont typeface="Wingdings" panose="05000000000000000000" pitchFamily="2" charset="2"/>
              <a:buChar char="q"/>
            </a:pPr>
            <a:r>
              <a:rPr lang="en-US" sz="2000" dirty="0">
                <a:latin typeface="Century "/>
              </a:rPr>
              <a:t>GPA and grades</a:t>
            </a:r>
          </a:p>
          <a:p>
            <a:pPr marL="1200150" lvl="2" indent="-285750">
              <a:buFont typeface="Wingdings" panose="05000000000000000000" pitchFamily="2" charset="2"/>
              <a:buChar char="q"/>
            </a:pPr>
            <a:r>
              <a:rPr lang="en-US" sz="2000" dirty="0">
                <a:latin typeface="Century "/>
              </a:rPr>
              <a:t>Coach has access to grades;</a:t>
            </a:r>
          </a:p>
          <a:p>
            <a:pPr lvl="2"/>
            <a:endParaRPr lang="en-US" sz="1200" dirty="0">
              <a:latin typeface="Century "/>
            </a:endParaRPr>
          </a:p>
          <a:p>
            <a:pPr marL="1200150" lvl="2" indent="-285750">
              <a:buFont typeface="Wingdings" panose="05000000000000000000" pitchFamily="2" charset="2"/>
              <a:buChar char="q"/>
            </a:pPr>
            <a:r>
              <a:rPr lang="en-US" sz="2000" dirty="0">
                <a:latin typeface="Century "/>
              </a:rPr>
              <a:t>Any failing or potential fail should be communicated when the athlete has identified a struggle. The coach/athlete will then solution to identify tools to guide the athlete back on track. </a:t>
            </a:r>
          </a:p>
          <a:p>
            <a:pPr lvl="2"/>
            <a:endParaRPr lang="en-US" sz="2000" dirty="0">
              <a:latin typeface="Century "/>
            </a:endParaRPr>
          </a:p>
          <a:p>
            <a:pPr marL="1200150" lvl="2" indent="-285750">
              <a:buFont typeface="Wingdings" panose="05000000000000000000" pitchFamily="2" charset="2"/>
              <a:buChar char="q"/>
            </a:pPr>
            <a:r>
              <a:rPr lang="en-US" sz="2000" dirty="0">
                <a:latin typeface="Century "/>
              </a:rPr>
              <a:t>Time Management and organization (Above the Line)</a:t>
            </a:r>
          </a:p>
          <a:p>
            <a:pPr lvl="2"/>
            <a:endParaRPr lang="en-US" sz="1400" dirty="0">
              <a:latin typeface="Century "/>
            </a:endParaRPr>
          </a:p>
          <a:p>
            <a:pPr lvl="2"/>
            <a:endParaRPr lang="en-US" sz="1400" dirty="0">
              <a:latin typeface="Century "/>
            </a:endParaRPr>
          </a:p>
          <a:p>
            <a:pPr lvl="1"/>
            <a:endParaRPr lang="en-US" sz="1600" dirty="0">
              <a:latin typeface="Century "/>
            </a:endParaRPr>
          </a:p>
          <a:p>
            <a:pPr lvl="2"/>
            <a:endParaRPr lang="en-US" sz="500" dirty="0">
              <a:latin typeface="Century "/>
            </a:endParaRPr>
          </a:p>
        </p:txBody>
      </p:sp>
    </p:spTree>
    <p:extLst>
      <p:ext uri="{BB962C8B-B14F-4D97-AF65-F5344CB8AC3E}">
        <p14:creationId xmlns:p14="http://schemas.microsoft.com/office/powerpoint/2010/main" val="20774516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D9B3DE1-2491-43A0-A7FD-F94AABB4D3CD}"/>
              </a:ext>
            </a:extLst>
          </p:cNvPr>
          <p:cNvSpPr txBox="1"/>
          <p:nvPr/>
        </p:nvSpPr>
        <p:spPr>
          <a:xfrm>
            <a:off x="117987" y="1126271"/>
            <a:ext cx="11956026" cy="6117059"/>
          </a:xfrm>
          <a:prstGeom prst="rect">
            <a:avLst/>
          </a:prstGeom>
          <a:noFill/>
        </p:spPr>
        <p:txBody>
          <a:bodyPr wrap="square" rtlCol="0">
            <a:spAutoFit/>
          </a:bodyPr>
          <a:lstStyle/>
          <a:p>
            <a:r>
              <a:rPr lang="en-US" sz="2000" b="1" dirty="0">
                <a:solidFill>
                  <a:schemeClr val="accent1"/>
                </a:solidFill>
                <a:latin typeface="Century "/>
              </a:rPr>
              <a:t>(G) Season/Practice Responsibilities</a:t>
            </a:r>
            <a:endParaRPr lang="en-US" sz="1400" b="1" dirty="0">
              <a:solidFill>
                <a:srgbClr val="FF0000"/>
              </a:solidFill>
              <a:latin typeface="Century "/>
            </a:endParaRPr>
          </a:p>
          <a:p>
            <a:pPr marL="742950" lvl="1" indent="-285750">
              <a:buFont typeface="Wingdings" panose="05000000000000000000" pitchFamily="2" charset="2"/>
              <a:buChar char="q"/>
            </a:pPr>
            <a:r>
              <a:rPr lang="en-US" sz="2000" dirty="0">
                <a:latin typeface="Century "/>
              </a:rPr>
              <a:t>Equipment Setup and Takedown (hence, the 10 minutes prior to expectation);</a:t>
            </a:r>
          </a:p>
          <a:p>
            <a:endParaRPr lang="en-US" sz="1100" b="1" dirty="0">
              <a:solidFill>
                <a:srgbClr val="FF0000"/>
              </a:solidFill>
              <a:latin typeface="Century "/>
            </a:endParaRPr>
          </a:p>
          <a:p>
            <a:pPr marL="742950" lvl="1" indent="-285750">
              <a:buFont typeface="Wingdings" panose="05000000000000000000" pitchFamily="2" charset="2"/>
              <a:buChar char="q"/>
            </a:pPr>
            <a:r>
              <a:rPr lang="en-US" sz="2000" dirty="0">
                <a:latin typeface="Century "/>
              </a:rPr>
              <a:t>Strength Training</a:t>
            </a:r>
          </a:p>
          <a:p>
            <a:pPr marL="1200150" lvl="2" indent="-285750">
              <a:buFont typeface="Wingdings" panose="05000000000000000000" pitchFamily="2" charset="2"/>
              <a:buChar char="q"/>
            </a:pPr>
            <a:r>
              <a:rPr lang="en-US" sz="2000" dirty="0">
                <a:latin typeface="Century "/>
              </a:rPr>
              <a:t>All teams will strength train together,</a:t>
            </a:r>
          </a:p>
          <a:p>
            <a:pPr lvl="2"/>
            <a:endParaRPr lang="en-US" sz="1100" dirty="0">
              <a:latin typeface="Century "/>
            </a:endParaRPr>
          </a:p>
          <a:p>
            <a:pPr marL="1200150" lvl="2" indent="-285750">
              <a:buFont typeface="Wingdings" panose="05000000000000000000" pitchFamily="2" charset="2"/>
              <a:buChar char="q"/>
            </a:pPr>
            <a:r>
              <a:rPr lang="en-US" sz="2000" dirty="0">
                <a:latin typeface="Century "/>
              </a:rPr>
              <a:t>Three times a week (unless marked otherwise on calendar),</a:t>
            </a:r>
          </a:p>
          <a:p>
            <a:pPr lvl="2"/>
            <a:endParaRPr lang="en-US" sz="1000" dirty="0">
              <a:latin typeface="Century "/>
            </a:endParaRPr>
          </a:p>
          <a:p>
            <a:pPr marL="1200150" lvl="2" indent="-285750">
              <a:buFont typeface="Wingdings" panose="05000000000000000000" pitchFamily="2" charset="2"/>
              <a:buChar char="q"/>
            </a:pPr>
            <a:r>
              <a:rPr lang="en-US" sz="2000" dirty="0">
                <a:latin typeface="Century "/>
              </a:rPr>
              <a:t>Begins at 3:00pm. 	</a:t>
            </a:r>
          </a:p>
          <a:p>
            <a:pPr lvl="2"/>
            <a:endParaRPr lang="en-US" sz="1400" dirty="0">
              <a:latin typeface="Century "/>
            </a:endParaRPr>
          </a:p>
          <a:p>
            <a:pPr marL="742950" lvl="1" indent="-285750">
              <a:buFont typeface="Wingdings" panose="05000000000000000000" pitchFamily="2" charset="2"/>
              <a:buChar char="q"/>
            </a:pPr>
            <a:r>
              <a:rPr lang="en-US" sz="2000" dirty="0">
                <a:latin typeface="Century "/>
              </a:rPr>
              <a:t>Player/Parent role</a:t>
            </a:r>
          </a:p>
          <a:p>
            <a:pPr marL="1200150" lvl="2" indent="-285750">
              <a:buFont typeface="Wingdings" panose="05000000000000000000" pitchFamily="2" charset="2"/>
              <a:buChar char="q"/>
            </a:pPr>
            <a:r>
              <a:rPr lang="en-US" sz="2000" dirty="0">
                <a:latin typeface="Century "/>
              </a:rPr>
              <a:t>Volunteer hours to make our season successful (12 hours)</a:t>
            </a:r>
          </a:p>
          <a:p>
            <a:pPr lvl="2"/>
            <a:endParaRPr lang="en-US" sz="1400" dirty="0">
              <a:latin typeface="Century "/>
            </a:endParaRPr>
          </a:p>
          <a:p>
            <a:pPr marL="742950" lvl="1" indent="-285750">
              <a:buFont typeface="Wingdings" panose="05000000000000000000" pitchFamily="2" charset="2"/>
              <a:buChar char="q"/>
            </a:pPr>
            <a:r>
              <a:rPr lang="en-US" sz="2000" dirty="0">
                <a:latin typeface="Century "/>
              </a:rPr>
              <a:t>Uniforms</a:t>
            </a:r>
          </a:p>
          <a:p>
            <a:pPr marL="1200150" lvl="2" indent="-285750">
              <a:buFont typeface="Wingdings" panose="05000000000000000000" pitchFamily="2" charset="2"/>
              <a:buChar char="q"/>
            </a:pPr>
            <a:r>
              <a:rPr lang="en-US" sz="2000" dirty="0">
                <a:latin typeface="Century "/>
              </a:rPr>
              <a:t>School/athletic property-damage or loss results in a charge issued by the athletic department,</a:t>
            </a:r>
          </a:p>
          <a:p>
            <a:pPr lvl="2"/>
            <a:endParaRPr lang="en-US" sz="1050" dirty="0">
              <a:latin typeface="Century "/>
            </a:endParaRPr>
          </a:p>
          <a:p>
            <a:pPr marL="1200150" lvl="2" indent="-285750">
              <a:buFont typeface="Wingdings" panose="05000000000000000000" pitchFamily="2" charset="2"/>
              <a:buChar char="q"/>
            </a:pPr>
            <a:r>
              <a:rPr lang="en-US" sz="2000" dirty="0">
                <a:latin typeface="Century "/>
              </a:rPr>
              <a:t>Custodial staff will wash/dry uniforms.  No player is allowed to personally wash/dry their jerseys at home. Right side out.</a:t>
            </a:r>
          </a:p>
          <a:p>
            <a:pPr lvl="2"/>
            <a:endParaRPr lang="en-US" sz="1000" dirty="0">
              <a:latin typeface="Century "/>
            </a:endParaRPr>
          </a:p>
          <a:p>
            <a:pPr marL="742950" lvl="1" indent="-285750">
              <a:buFont typeface="Wingdings" panose="05000000000000000000" pitchFamily="2" charset="2"/>
              <a:buChar char="q"/>
            </a:pPr>
            <a:r>
              <a:rPr lang="en-US" sz="2000" dirty="0">
                <a:latin typeface="Century "/>
              </a:rPr>
              <a:t>Leadership Development on each team.</a:t>
            </a:r>
          </a:p>
          <a:p>
            <a:endParaRPr lang="en-US" sz="1600" dirty="0">
              <a:latin typeface="Century "/>
            </a:endParaRPr>
          </a:p>
          <a:p>
            <a:pPr lvl="2"/>
            <a:endParaRPr lang="en-US" sz="500" dirty="0">
              <a:latin typeface="Century "/>
            </a:endParaRPr>
          </a:p>
        </p:txBody>
      </p:sp>
      <p:sp>
        <p:nvSpPr>
          <p:cNvPr id="5" name="Title 1">
            <a:extLst>
              <a:ext uri="{FF2B5EF4-FFF2-40B4-BE49-F238E27FC236}">
                <a16:creationId xmlns:a16="http://schemas.microsoft.com/office/drawing/2014/main" id="{68AD4772-44DB-424D-A0E9-BC9604C8CA7B}"/>
              </a:ext>
            </a:extLst>
          </p:cNvPr>
          <p:cNvSpPr>
            <a:spLocks noGrp="1"/>
          </p:cNvSpPr>
          <p:nvPr>
            <p:ph type="title"/>
          </p:nvPr>
        </p:nvSpPr>
        <p:spPr>
          <a:xfrm>
            <a:off x="1441745" y="167149"/>
            <a:ext cx="9291215" cy="1049235"/>
          </a:xfrm>
        </p:spPr>
        <p:txBody>
          <a:bodyPr>
            <a:normAutofit/>
          </a:bodyPr>
          <a:lstStyle/>
          <a:p>
            <a:r>
              <a:rPr lang="en-US" sz="4000" dirty="0">
                <a:solidFill>
                  <a:schemeClr val="tx1"/>
                </a:solidFill>
                <a:latin typeface="Century "/>
              </a:rPr>
              <a:t>Umbrella topics</a:t>
            </a:r>
            <a:br>
              <a:rPr lang="en-US" sz="4000" dirty="0">
                <a:solidFill>
                  <a:srgbClr val="FF0000"/>
                </a:solidFill>
                <a:latin typeface="Century "/>
              </a:rPr>
            </a:br>
            <a:r>
              <a:rPr lang="en-US" sz="1800" dirty="0">
                <a:solidFill>
                  <a:schemeClr val="accent1">
                    <a:lumMod val="40000"/>
                    <a:lumOff val="60000"/>
                  </a:schemeClr>
                </a:solidFill>
                <a:latin typeface="Century "/>
              </a:rPr>
              <a:t>Paving the future with a cohesive program </a:t>
            </a:r>
            <a:r>
              <a:rPr lang="en-US" sz="1200" dirty="0">
                <a:solidFill>
                  <a:schemeClr val="tx1"/>
                </a:solidFill>
                <a:latin typeface="Century "/>
              </a:rPr>
              <a:t>continued…</a:t>
            </a:r>
            <a:endParaRPr lang="en-US" sz="4000" dirty="0">
              <a:solidFill>
                <a:schemeClr val="tx1"/>
              </a:solidFill>
              <a:latin typeface="Century "/>
            </a:endParaRPr>
          </a:p>
        </p:txBody>
      </p:sp>
    </p:spTree>
    <p:extLst>
      <p:ext uri="{BB962C8B-B14F-4D97-AF65-F5344CB8AC3E}">
        <p14:creationId xmlns:p14="http://schemas.microsoft.com/office/powerpoint/2010/main" val="34322329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FE8F564-EAC5-4A3D-B02A-96F9CB594094}"/>
              </a:ext>
            </a:extLst>
          </p:cNvPr>
          <p:cNvSpPr txBox="1"/>
          <p:nvPr/>
        </p:nvSpPr>
        <p:spPr>
          <a:xfrm>
            <a:off x="420877" y="1294947"/>
            <a:ext cx="11956026" cy="4785926"/>
          </a:xfrm>
          <a:prstGeom prst="rect">
            <a:avLst/>
          </a:prstGeom>
          <a:noFill/>
        </p:spPr>
        <p:txBody>
          <a:bodyPr wrap="square" rtlCol="0">
            <a:spAutoFit/>
          </a:bodyPr>
          <a:lstStyle/>
          <a:p>
            <a:r>
              <a:rPr lang="en-US" sz="2000" b="1" dirty="0">
                <a:solidFill>
                  <a:schemeClr val="accent1"/>
                </a:solidFill>
                <a:latin typeface="Century "/>
              </a:rPr>
              <a:t>(H) End of Season Responsibilities</a:t>
            </a:r>
          </a:p>
          <a:p>
            <a:endParaRPr lang="en-US" sz="1400" b="1" dirty="0">
              <a:solidFill>
                <a:srgbClr val="FF0000"/>
              </a:solidFill>
              <a:latin typeface="Century "/>
            </a:endParaRPr>
          </a:p>
          <a:p>
            <a:pPr marL="742950" lvl="1" indent="-285750">
              <a:buFont typeface="Wingdings" panose="05000000000000000000" pitchFamily="2" charset="2"/>
              <a:buChar char="q"/>
            </a:pPr>
            <a:r>
              <a:rPr lang="en-US" sz="2000" b="1" dirty="0">
                <a:latin typeface="Century "/>
              </a:rPr>
              <a:t>Player Season/Coach evaluations.</a:t>
            </a:r>
          </a:p>
          <a:p>
            <a:pPr lvl="1"/>
            <a:endParaRPr lang="en-US" sz="1400" b="1" dirty="0">
              <a:latin typeface="Century "/>
            </a:endParaRPr>
          </a:p>
          <a:p>
            <a:pPr marL="742950" lvl="1" indent="-285750">
              <a:buFont typeface="Wingdings" panose="05000000000000000000" pitchFamily="2" charset="2"/>
              <a:buChar char="q"/>
            </a:pPr>
            <a:r>
              <a:rPr lang="en-US" sz="2000" b="1" dirty="0">
                <a:latin typeface="Century "/>
              </a:rPr>
              <a:t>Varsity Section Support</a:t>
            </a:r>
          </a:p>
          <a:p>
            <a:pPr marL="1200150" lvl="2" indent="-285750">
              <a:buFont typeface="Wingdings" panose="05000000000000000000" pitchFamily="2" charset="2"/>
              <a:buChar char="q"/>
            </a:pPr>
            <a:r>
              <a:rPr lang="en-US" sz="2000" b="1" dirty="0">
                <a:latin typeface="Century "/>
              </a:rPr>
              <a:t>Dates include: October 24, October 26, October 31, November 3</a:t>
            </a:r>
          </a:p>
          <a:p>
            <a:pPr lvl="2"/>
            <a:endParaRPr lang="en-US" sz="1400" b="1" dirty="0">
              <a:latin typeface="Century "/>
            </a:endParaRPr>
          </a:p>
          <a:p>
            <a:pPr marL="742950" lvl="1" indent="-285750">
              <a:buFont typeface="Wingdings" panose="05000000000000000000" pitchFamily="2" charset="2"/>
              <a:buChar char="q"/>
            </a:pPr>
            <a:r>
              <a:rPr lang="en-US" sz="2000" b="1" dirty="0">
                <a:latin typeface="Century "/>
              </a:rPr>
              <a:t>One-on-One meetings.</a:t>
            </a:r>
          </a:p>
          <a:p>
            <a:pPr lvl="1"/>
            <a:endParaRPr lang="en-US" sz="1400" b="1" dirty="0">
              <a:latin typeface="Century "/>
            </a:endParaRPr>
          </a:p>
          <a:p>
            <a:pPr marL="742950" lvl="1" indent="-285750">
              <a:buFont typeface="Wingdings" panose="05000000000000000000" pitchFamily="2" charset="2"/>
              <a:buChar char="q"/>
            </a:pPr>
            <a:r>
              <a:rPr lang="en-US" sz="2000" b="1" dirty="0">
                <a:latin typeface="Century "/>
              </a:rPr>
              <a:t>Equipment Return.</a:t>
            </a:r>
          </a:p>
          <a:p>
            <a:pPr lvl="1"/>
            <a:endParaRPr lang="en-US" sz="1400" b="1" dirty="0">
              <a:latin typeface="Century "/>
            </a:endParaRPr>
          </a:p>
          <a:p>
            <a:pPr marL="742950" lvl="1" indent="-285750">
              <a:buFont typeface="Wingdings" panose="05000000000000000000" pitchFamily="2" charset="2"/>
              <a:buChar char="q"/>
            </a:pPr>
            <a:r>
              <a:rPr lang="en-US" sz="2000" b="1" dirty="0">
                <a:latin typeface="Century "/>
              </a:rPr>
              <a:t>Team awards in preparation for the banquet.</a:t>
            </a:r>
          </a:p>
          <a:p>
            <a:pPr lvl="1"/>
            <a:endParaRPr lang="en-US" sz="1400" b="1" dirty="0">
              <a:latin typeface="Century "/>
            </a:endParaRPr>
          </a:p>
          <a:p>
            <a:pPr marL="742950" lvl="1" indent="-285750">
              <a:buFont typeface="Wingdings" panose="05000000000000000000" pitchFamily="2" charset="2"/>
              <a:buChar char="q"/>
            </a:pPr>
            <a:r>
              <a:rPr lang="en-US" sz="2000" b="1" dirty="0">
                <a:latin typeface="Century "/>
              </a:rPr>
              <a:t>Banquet information:</a:t>
            </a:r>
          </a:p>
          <a:p>
            <a:pPr marL="1200150" lvl="2" indent="-285750">
              <a:buFont typeface="Wingdings" panose="05000000000000000000" pitchFamily="2" charset="2"/>
              <a:buChar char="q"/>
            </a:pPr>
            <a:r>
              <a:rPr lang="en-US" sz="2000" dirty="0">
                <a:latin typeface="Century "/>
              </a:rPr>
              <a:t>Saturday, November 17</a:t>
            </a:r>
            <a:r>
              <a:rPr lang="en-US" sz="2000" baseline="30000" dirty="0">
                <a:latin typeface="Century "/>
              </a:rPr>
              <a:t>th</a:t>
            </a:r>
            <a:r>
              <a:rPr lang="en-US" sz="2000" dirty="0">
                <a:latin typeface="Century "/>
              </a:rPr>
              <a:t>, 2018 from 5pm-9pm</a:t>
            </a:r>
          </a:p>
          <a:p>
            <a:pPr marL="1200150" lvl="2" indent="-285750">
              <a:buFont typeface="Wingdings" panose="05000000000000000000" pitchFamily="2" charset="2"/>
              <a:buChar char="q"/>
            </a:pPr>
            <a:r>
              <a:rPr lang="en-US" sz="2000" dirty="0">
                <a:latin typeface="Century "/>
              </a:rPr>
              <a:t>Crystal Lake Golf Course, Lakeville</a:t>
            </a:r>
          </a:p>
          <a:p>
            <a:pPr lvl="1"/>
            <a:endParaRPr lang="en-US" sz="1600" dirty="0">
              <a:latin typeface="Century "/>
            </a:endParaRPr>
          </a:p>
          <a:p>
            <a:pPr lvl="2"/>
            <a:endParaRPr lang="en-US" sz="500" dirty="0">
              <a:latin typeface="Century "/>
            </a:endParaRPr>
          </a:p>
        </p:txBody>
      </p:sp>
      <p:sp>
        <p:nvSpPr>
          <p:cNvPr id="5" name="Title 1">
            <a:extLst>
              <a:ext uri="{FF2B5EF4-FFF2-40B4-BE49-F238E27FC236}">
                <a16:creationId xmlns:a16="http://schemas.microsoft.com/office/drawing/2014/main" id="{D2E04DB2-240C-410A-8BF2-249C1C70BED7}"/>
              </a:ext>
            </a:extLst>
          </p:cNvPr>
          <p:cNvSpPr>
            <a:spLocks noGrp="1"/>
          </p:cNvSpPr>
          <p:nvPr>
            <p:ph type="title"/>
          </p:nvPr>
        </p:nvSpPr>
        <p:spPr>
          <a:xfrm>
            <a:off x="1441745" y="167149"/>
            <a:ext cx="9291215" cy="1049235"/>
          </a:xfrm>
        </p:spPr>
        <p:txBody>
          <a:bodyPr>
            <a:normAutofit/>
          </a:bodyPr>
          <a:lstStyle/>
          <a:p>
            <a:r>
              <a:rPr lang="en-US" sz="4000" dirty="0">
                <a:solidFill>
                  <a:schemeClr val="tx1"/>
                </a:solidFill>
                <a:latin typeface="Century "/>
              </a:rPr>
              <a:t>Umbrella topics</a:t>
            </a:r>
            <a:br>
              <a:rPr lang="en-US" sz="4000" dirty="0">
                <a:solidFill>
                  <a:srgbClr val="FF0000"/>
                </a:solidFill>
                <a:latin typeface="Century "/>
              </a:rPr>
            </a:br>
            <a:r>
              <a:rPr lang="en-US" sz="1800" dirty="0">
                <a:solidFill>
                  <a:schemeClr val="accent1">
                    <a:lumMod val="40000"/>
                    <a:lumOff val="60000"/>
                  </a:schemeClr>
                </a:solidFill>
                <a:latin typeface="Century "/>
              </a:rPr>
              <a:t>Paving the future with a cohesive program </a:t>
            </a:r>
            <a:r>
              <a:rPr lang="en-US" sz="1200" dirty="0">
                <a:solidFill>
                  <a:schemeClr val="tx1"/>
                </a:solidFill>
                <a:latin typeface="Century "/>
              </a:rPr>
              <a:t>continued…</a:t>
            </a:r>
            <a:endParaRPr lang="en-US" sz="4000" dirty="0">
              <a:solidFill>
                <a:schemeClr val="tx1"/>
              </a:solidFill>
              <a:latin typeface="Century "/>
            </a:endParaRPr>
          </a:p>
        </p:txBody>
      </p:sp>
    </p:spTree>
    <p:extLst>
      <p:ext uri="{BB962C8B-B14F-4D97-AF65-F5344CB8AC3E}">
        <p14:creationId xmlns:p14="http://schemas.microsoft.com/office/powerpoint/2010/main" val="63238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ADB4067-DD9F-4C5E-A5E5-920EE90530B9}"/>
              </a:ext>
            </a:extLst>
          </p:cNvPr>
          <p:cNvSpPr>
            <a:spLocks noGrp="1"/>
          </p:cNvSpPr>
          <p:nvPr>
            <p:ph type="title"/>
          </p:nvPr>
        </p:nvSpPr>
        <p:spPr>
          <a:xfrm>
            <a:off x="184161" y="296909"/>
            <a:ext cx="6030207" cy="1815976"/>
          </a:xfrm>
        </p:spPr>
        <p:txBody>
          <a:bodyPr vert="horz" lIns="91440" tIns="45720" rIns="91440" bIns="45720" rtlCol="0" anchor="ctr">
            <a:normAutofit/>
          </a:bodyPr>
          <a:lstStyle/>
          <a:p>
            <a:r>
              <a:rPr lang="en-US" sz="3600" dirty="0">
                <a:latin typeface="Century "/>
              </a:rPr>
              <a:t>communication</a:t>
            </a:r>
            <a:br>
              <a:rPr lang="en-US" sz="3600" dirty="0">
                <a:latin typeface="Century "/>
              </a:rPr>
            </a:br>
            <a:r>
              <a:rPr lang="en-US" sz="3600" dirty="0">
                <a:latin typeface="Century "/>
              </a:rPr>
              <a:t>Critical for success</a:t>
            </a:r>
          </a:p>
        </p:txBody>
      </p:sp>
      <p:sp>
        <p:nvSpPr>
          <p:cNvPr id="8" name="TextBox 7">
            <a:extLst>
              <a:ext uri="{FF2B5EF4-FFF2-40B4-BE49-F238E27FC236}">
                <a16:creationId xmlns:a16="http://schemas.microsoft.com/office/drawing/2014/main" id="{B3D7BE07-A458-4C24-83AD-F5CE96302E76}"/>
              </a:ext>
            </a:extLst>
          </p:cNvPr>
          <p:cNvSpPr txBox="1"/>
          <p:nvPr/>
        </p:nvSpPr>
        <p:spPr>
          <a:xfrm>
            <a:off x="574779" y="2112885"/>
            <a:ext cx="5734285" cy="3262432"/>
          </a:xfrm>
          <a:prstGeom prst="rect">
            <a:avLst/>
          </a:prstGeom>
          <a:noFill/>
        </p:spPr>
        <p:txBody>
          <a:bodyPr wrap="square" rtlCol="0">
            <a:spAutoFit/>
          </a:bodyPr>
          <a:lstStyle/>
          <a:p>
            <a:r>
              <a:rPr lang="en-US" sz="2800" dirty="0">
                <a:solidFill>
                  <a:schemeClr val="accent1">
                    <a:lumMod val="20000"/>
                    <a:lumOff val="80000"/>
                  </a:schemeClr>
                </a:solidFill>
                <a:latin typeface="Century" panose="02040604050505020304" pitchFamily="18" charset="0"/>
              </a:rPr>
              <a:t>Program Communications:</a:t>
            </a:r>
          </a:p>
          <a:p>
            <a:endParaRPr lang="en-US" dirty="0">
              <a:latin typeface="Century" panose="02040604050505020304" pitchFamily="18" charset="0"/>
            </a:endParaRPr>
          </a:p>
          <a:p>
            <a:pPr marL="742950" lvl="1" indent="-285750">
              <a:buFont typeface="Wingdings" panose="05000000000000000000" pitchFamily="2" charset="2"/>
              <a:buChar char="q"/>
            </a:pPr>
            <a:r>
              <a:rPr lang="en-US" sz="2400" dirty="0">
                <a:latin typeface="Century" panose="02040604050505020304" pitchFamily="18" charset="0"/>
              </a:rPr>
              <a:t>Email (Mail Chimp)</a:t>
            </a:r>
          </a:p>
          <a:p>
            <a:pPr lvl="1"/>
            <a:endParaRPr lang="en-US" sz="2000" dirty="0">
              <a:latin typeface="Century" panose="02040604050505020304" pitchFamily="18" charset="0"/>
            </a:endParaRPr>
          </a:p>
          <a:p>
            <a:pPr marL="742950" lvl="1" indent="-285750">
              <a:buFont typeface="Wingdings" panose="05000000000000000000" pitchFamily="2" charset="2"/>
              <a:buChar char="q"/>
            </a:pPr>
            <a:r>
              <a:rPr lang="en-US" sz="2400" dirty="0">
                <a:latin typeface="Century" panose="02040604050505020304" pitchFamily="18" charset="0"/>
              </a:rPr>
              <a:t>Social Media (Facebook, Twitter)</a:t>
            </a:r>
          </a:p>
          <a:p>
            <a:pPr lvl="1"/>
            <a:endParaRPr lang="en-US" sz="2000" dirty="0">
              <a:latin typeface="Century" panose="02040604050505020304" pitchFamily="18" charset="0"/>
            </a:endParaRPr>
          </a:p>
          <a:p>
            <a:pPr marL="742950" lvl="1" indent="-285750">
              <a:buFont typeface="Wingdings" panose="05000000000000000000" pitchFamily="2" charset="2"/>
              <a:buChar char="q"/>
            </a:pPr>
            <a:r>
              <a:rPr lang="en-US" sz="2400" dirty="0">
                <a:latin typeface="Century" panose="02040604050505020304" pitchFamily="18" charset="0"/>
              </a:rPr>
              <a:t>Website (SportsEngine)</a:t>
            </a:r>
          </a:p>
          <a:p>
            <a:pPr lvl="1"/>
            <a:endParaRPr lang="en-US" sz="2000" dirty="0">
              <a:latin typeface="Century" panose="02040604050505020304" pitchFamily="18" charset="0"/>
            </a:endParaRPr>
          </a:p>
          <a:p>
            <a:pPr marL="742950" lvl="1" indent="-285750">
              <a:buFont typeface="Wingdings" panose="05000000000000000000" pitchFamily="2" charset="2"/>
              <a:buChar char="q"/>
            </a:pPr>
            <a:r>
              <a:rPr lang="en-US" sz="2400" dirty="0">
                <a:latin typeface="Century" panose="02040604050505020304" pitchFamily="18" charset="0"/>
              </a:rPr>
              <a:t>Office Hours (Mondays 6pm-7pm)</a:t>
            </a:r>
          </a:p>
        </p:txBody>
      </p:sp>
      <p:pic>
        <p:nvPicPr>
          <p:cNvPr id="10" name="Picture 9" descr="A picture containing indoor, sitting, table, small&#10;&#10;Description generated with very high confidence">
            <a:extLst>
              <a:ext uri="{FF2B5EF4-FFF2-40B4-BE49-F238E27FC236}">
                <a16:creationId xmlns:a16="http://schemas.microsoft.com/office/drawing/2014/main" id="{22253B72-5558-4F4E-9F99-2FF091D5A9C2}"/>
              </a:ext>
            </a:extLst>
          </p:cNvPr>
          <p:cNvPicPr>
            <a:picLocks noChangeAspect="1"/>
          </p:cNvPicPr>
          <p:nvPr/>
        </p:nvPicPr>
        <p:blipFill rotWithShape="1">
          <a:blip r:embed="rId2"/>
          <a:srcRect l="4455" t="7288" r="7288" b="9718"/>
          <a:stretch/>
        </p:blipFill>
        <p:spPr>
          <a:xfrm>
            <a:off x="9622969" y="3966775"/>
            <a:ext cx="2007211" cy="1887513"/>
          </a:xfrm>
          <a:prstGeom prst="rect">
            <a:avLst/>
          </a:prstGeom>
        </p:spPr>
      </p:pic>
      <p:pic>
        <p:nvPicPr>
          <p:cNvPr id="12" name="Picture 11">
            <a:extLst>
              <a:ext uri="{FF2B5EF4-FFF2-40B4-BE49-F238E27FC236}">
                <a16:creationId xmlns:a16="http://schemas.microsoft.com/office/drawing/2014/main" id="{E9B2EC27-4344-43C2-B221-5A7840AC15CD}"/>
              </a:ext>
            </a:extLst>
          </p:cNvPr>
          <p:cNvPicPr>
            <a:picLocks noChangeAspect="1"/>
          </p:cNvPicPr>
          <p:nvPr/>
        </p:nvPicPr>
        <p:blipFill rotWithShape="1">
          <a:blip r:embed="rId3"/>
          <a:srcRect l="9899" t="14612" r="13607" b="14392"/>
          <a:stretch/>
        </p:blipFill>
        <p:spPr>
          <a:xfrm>
            <a:off x="6831046" y="3966775"/>
            <a:ext cx="1963014" cy="1887513"/>
          </a:xfrm>
          <a:prstGeom prst="rect">
            <a:avLst/>
          </a:prstGeom>
        </p:spPr>
      </p:pic>
      <p:pic>
        <p:nvPicPr>
          <p:cNvPr id="16" name="Picture 15" descr="A screenshot of a cell phone&#10;&#10;Description generated with very high confidence">
            <a:extLst>
              <a:ext uri="{FF2B5EF4-FFF2-40B4-BE49-F238E27FC236}">
                <a16:creationId xmlns:a16="http://schemas.microsoft.com/office/drawing/2014/main" id="{9D693CDA-83C9-418E-87AF-480AFE365BEA}"/>
              </a:ext>
            </a:extLst>
          </p:cNvPr>
          <p:cNvPicPr>
            <a:picLocks noChangeAspect="1"/>
          </p:cNvPicPr>
          <p:nvPr/>
        </p:nvPicPr>
        <p:blipFill rotWithShape="1">
          <a:blip r:embed="rId4"/>
          <a:srcRect b="46242"/>
          <a:stretch/>
        </p:blipFill>
        <p:spPr>
          <a:xfrm>
            <a:off x="6214368" y="1733214"/>
            <a:ext cx="5604942" cy="1695786"/>
          </a:xfrm>
          <a:prstGeom prst="rect">
            <a:avLst/>
          </a:prstGeom>
        </p:spPr>
      </p:pic>
    </p:spTree>
    <p:extLst>
      <p:ext uri="{BB962C8B-B14F-4D97-AF65-F5344CB8AC3E}">
        <p14:creationId xmlns:p14="http://schemas.microsoft.com/office/powerpoint/2010/main" val="40666166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E12287C-3D0B-4A0D-8CE2-46877847C708}"/>
              </a:ext>
            </a:extLst>
          </p:cNvPr>
          <p:cNvSpPr txBox="1"/>
          <p:nvPr/>
        </p:nvSpPr>
        <p:spPr>
          <a:xfrm>
            <a:off x="243192" y="187161"/>
            <a:ext cx="11644008" cy="1292662"/>
          </a:xfrm>
          <a:prstGeom prst="rect">
            <a:avLst/>
          </a:prstGeom>
          <a:noFill/>
        </p:spPr>
        <p:txBody>
          <a:bodyPr wrap="square" rtlCol="0">
            <a:spAutoFit/>
          </a:bodyPr>
          <a:lstStyle/>
          <a:p>
            <a:pPr algn="ctr"/>
            <a:r>
              <a:rPr lang="en-US" sz="5400" b="1" dirty="0">
                <a:solidFill>
                  <a:srgbClr val="FF0000"/>
                </a:solidFill>
                <a:latin typeface="Century" panose="02040604050505020304" pitchFamily="18" charset="0"/>
              </a:rPr>
              <a:t>Feed My Starving Children</a:t>
            </a:r>
          </a:p>
          <a:p>
            <a:pPr algn="ctr"/>
            <a:r>
              <a:rPr lang="en-US" sz="2400" dirty="0">
                <a:latin typeface="Century" panose="02040604050505020304" pitchFamily="18" charset="0"/>
              </a:rPr>
              <a:t>Start and end the season with serving</a:t>
            </a:r>
          </a:p>
        </p:txBody>
      </p:sp>
      <p:sp>
        <p:nvSpPr>
          <p:cNvPr id="5" name="TextBox 4">
            <a:extLst>
              <a:ext uri="{FF2B5EF4-FFF2-40B4-BE49-F238E27FC236}">
                <a16:creationId xmlns:a16="http://schemas.microsoft.com/office/drawing/2014/main" id="{AE12A85D-E2EA-4C1F-A4C3-3E5C7C770B5F}"/>
              </a:ext>
            </a:extLst>
          </p:cNvPr>
          <p:cNvSpPr txBox="1"/>
          <p:nvPr/>
        </p:nvSpPr>
        <p:spPr>
          <a:xfrm>
            <a:off x="3237186" y="1779687"/>
            <a:ext cx="8650014" cy="5078313"/>
          </a:xfrm>
          <a:prstGeom prst="rect">
            <a:avLst/>
          </a:prstGeom>
          <a:noFill/>
        </p:spPr>
        <p:txBody>
          <a:bodyPr wrap="square" rtlCol="0">
            <a:spAutoFit/>
          </a:bodyPr>
          <a:lstStyle/>
          <a:p>
            <a:r>
              <a:rPr lang="en-US" sz="2400" b="1" dirty="0">
                <a:latin typeface="Century" panose="02040604050505020304" pitchFamily="18" charset="0"/>
              </a:rPr>
              <a:t>Feed My Starving Children (FMSC)</a:t>
            </a:r>
          </a:p>
          <a:p>
            <a:endParaRPr lang="en-US" b="1" dirty="0">
              <a:latin typeface="Century" panose="02040604050505020304" pitchFamily="18" charset="0"/>
            </a:endParaRPr>
          </a:p>
          <a:p>
            <a:pPr marL="800100" lvl="1" indent="-342900">
              <a:buFont typeface="Wingdings" panose="05000000000000000000" pitchFamily="2" charset="2"/>
              <a:buChar char="q"/>
            </a:pPr>
            <a:r>
              <a:rPr lang="en-US" dirty="0">
                <a:latin typeface="Century" panose="02040604050505020304" pitchFamily="18" charset="0"/>
              </a:rPr>
              <a:t>Monday, August 20</a:t>
            </a:r>
            <a:r>
              <a:rPr lang="en-US" baseline="30000" dirty="0">
                <a:latin typeface="Century" panose="02040604050505020304" pitchFamily="18" charset="0"/>
              </a:rPr>
              <a:t>th </a:t>
            </a:r>
            <a:r>
              <a:rPr lang="en-US" dirty="0">
                <a:latin typeface="Century" panose="02040604050505020304" pitchFamily="18" charset="0"/>
              </a:rPr>
              <a:t>from 6pm-7:30pm (Teams leave LNHS at 5:30pm)</a:t>
            </a:r>
          </a:p>
          <a:p>
            <a:pPr lvl="1"/>
            <a:endParaRPr lang="en-US" sz="800" dirty="0">
              <a:latin typeface="Century" panose="02040604050505020304" pitchFamily="18" charset="0"/>
            </a:endParaRPr>
          </a:p>
          <a:p>
            <a:pPr marL="800100" lvl="1" indent="-342900">
              <a:buFont typeface="Wingdings" panose="05000000000000000000" pitchFamily="2" charset="2"/>
              <a:buChar char="q"/>
            </a:pPr>
            <a:r>
              <a:rPr lang="en-US" dirty="0">
                <a:latin typeface="Century" panose="02040604050505020304" pitchFamily="18" charset="0"/>
              </a:rPr>
              <a:t>Sign up on VolunteerSpot (80 spots)</a:t>
            </a:r>
          </a:p>
          <a:p>
            <a:pPr lvl="1"/>
            <a:endParaRPr lang="en-US" sz="800" dirty="0">
              <a:latin typeface="Century" panose="02040604050505020304" pitchFamily="18" charset="0"/>
            </a:endParaRPr>
          </a:p>
          <a:p>
            <a:pPr marL="800100" lvl="1" indent="-342900">
              <a:buFont typeface="Wingdings" panose="05000000000000000000" pitchFamily="2" charset="2"/>
              <a:buChar char="q"/>
            </a:pPr>
            <a:r>
              <a:rPr lang="en-US" dirty="0">
                <a:latin typeface="Century" panose="02040604050505020304" pitchFamily="18" charset="0"/>
              </a:rPr>
              <a:t>Visit </a:t>
            </a:r>
            <a:r>
              <a:rPr lang="en-US" dirty="0">
                <a:latin typeface="Century" panose="02040604050505020304" pitchFamily="18" charset="0"/>
                <a:hlinkClick r:id="rId2"/>
              </a:rPr>
              <a:t>www.lnhspanthers.com</a:t>
            </a:r>
            <a:r>
              <a:rPr lang="en-US" dirty="0">
                <a:latin typeface="Century" panose="02040604050505020304" pitchFamily="18" charset="0"/>
              </a:rPr>
              <a:t> –Fall Sports-  -Volleyball-</a:t>
            </a:r>
          </a:p>
          <a:p>
            <a:pPr lvl="1"/>
            <a:endParaRPr lang="en-US" sz="800" dirty="0">
              <a:latin typeface="Century" panose="02040604050505020304" pitchFamily="18" charset="0"/>
            </a:endParaRPr>
          </a:p>
          <a:p>
            <a:pPr marL="800100" lvl="1" indent="-342900">
              <a:buFont typeface="Wingdings" panose="05000000000000000000" pitchFamily="2" charset="2"/>
              <a:buChar char="q"/>
            </a:pPr>
            <a:r>
              <a:rPr lang="en-US" dirty="0">
                <a:latin typeface="Century" panose="02040604050505020304" pitchFamily="18" charset="0"/>
              </a:rPr>
              <a:t>All players, coaches and willing parents needed to drive</a:t>
            </a:r>
          </a:p>
          <a:p>
            <a:pPr lvl="1"/>
            <a:endParaRPr lang="en-US" sz="800" dirty="0">
              <a:latin typeface="Century" panose="02040604050505020304" pitchFamily="18" charset="0"/>
            </a:endParaRPr>
          </a:p>
          <a:p>
            <a:pPr marL="800100" lvl="1" indent="-342900">
              <a:buFont typeface="Wingdings" panose="05000000000000000000" pitchFamily="2" charset="2"/>
              <a:buChar char="q"/>
            </a:pPr>
            <a:r>
              <a:rPr lang="en-US" dirty="0">
                <a:latin typeface="Century" panose="02040604050505020304" pitchFamily="18" charset="0"/>
              </a:rPr>
              <a:t>FMSC </a:t>
            </a:r>
            <a:r>
              <a:rPr lang="en-US" b="1" u="sng" dirty="0">
                <a:latin typeface="Century" panose="02040604050505020304" pitchFamily="18" charset="0"/>
              </a:rPr>
              <a:t>does NOT </a:t>
            </a:r>
            <a:r>
              <a:rPr lang="en-US" dirty="0">
                <a:latin typeface="Century" panose="02040604050505020304" pitchFamily="18" charset="0"/>
              </a:rPr>
              <a:t>count toward your season volunteer hours</a:t>
            </a:r>
          </a:p>
          <a:p>
            <a:pPr lvl="1"/>
            <a:endParaRPr lang="en-US" sz="800" dirty="0">
              <a:latin typeface="Century" panose="02040604050505020304" pitchFamily="18" charset="0"/>
            </a:endParaRPr>
          </a:p>
          <a:p>
            <a:pPr marL="800100" lvl="1" indent="-342900">
              <a:buFont typeface="Wingdings" panose="05000000000000000000" pitchFamily="2" charset="2"/>
              <a:buChar char="q"/>
            </a:pPr>
            <a:r>
              <a:rPr lang="en-US" dirty="0">
                <a:latin typeface="Century" panose="02040604050505020304" pitchFamily="18" charset="0"/>
              </a:rPr>
              <a:t>Meet your team at LNHS door 19 at 5:30pm for departure (carpool)</a:t>
            </a:r>
          </a:p>
          <a:p>
            <a:pPr lvl="1"/>
            <a:endParaRPr lang="en-US" sz="800" dirty="0">
              <a:latin typeface="Century" panose="02040604050505020304" pitchFamily="18" charset="0"/>
            </a:endParaRPr>
          </a:p>
          <a:p>
            <a:pPr marL="800100" lvl="1" indent="-342900">
              <a:buFont typeface="Wingdings" panose="05000000000000000000" pitchFamily="2" charset="2"/>
              <a:buChar char="q"/>
            </a:pPr>
            <a:r>
              <a:rPr lang="en-US" dirty="0">
                <a:latin typeface="Century" panose="02040604050505020304" pitchFamily="18" charset="0"/>
              </a:rPr>
              <a:t>Carpools will return to LNHS door 19 at approximately 8pm</a:t>
            </a:r>
          </a:p>
          <a:p>
            <a:endParaRPr lang="en-US" dirty="0">
              <a:latin typeface="Century" panose="02040604050505020304" pitchFamily="18" charset="0"/>
            </a:endParaRPr>
          </a:p>
          <a:p>
            <a:r>
              <a:rPr lang="en-US" dirty="0">
                <a:latin typeface="Century" panose="02040604050505020304" pitchFamily="18" charset="0"/>
              </a:rPr>
              <a:t>PLEASE SIGN UP TODAY as our community service is just TWO DAYS AWAY!</a:t>
            </a:r>
          </a:p>
          <a:p>
            <a:endParaRPr lang="en-US" dirty="0">
              <a:latin typeface="Century" panose="02040604050505020304" pitchFamily="18" charset="0"/>
            </a:endParaRPr>
          </a:p>
          <a:p>
            <a:pPr algn="ctr"/>
            <a:endParaRPr lang="en-US" dirty="0">
              <a:latin typeface="Century" panose="02040604050505020304" pitchFamily="18" charset="0"/>
            </a:endParaRPr>
          </a:p>
          <a:p>
            <a:endParaRPr lang="en-US" dirty="0">
              <a:latin typeface="Century" panose="02040604050505020304" pitchFamily="18" charset="0"/>
            </a:endParaRPr>
          </a:p>
          <a:p>
            <a:endParaRPr lang="en-US" dirty="0">
              <a:latin typeface="Century" panose="02040604050505020304" pitchFamily="18" charset="0"/>
            </a:endParaRPr>
          </a:p>
        </p:txBody>
      </p:sp>
      <p:pic>
        <p:nvPicPr>
          <p:cNvPr id="7" name="Picture 6">
            <a:extLst>
              <a:ext uri="{FF2B5EF4-FFF2-40B4-BE49-F238E27FC236}">
                <a16:creationId xmlns:a16="http://schemas.microsoft.com/office/drawing/2014/main" id="{B507A33A-0E9E-4FF9-B6E9-C5EF791B942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0986" y="2812027"/>
            <a:ext cx="3054019" cy="1677010"/>
          </a:xfrm>
          <a:prstGeom prst="rect">
            <a:avLst/>
          </a:prstGeom>
        </p:spPr>
      </p:pic>
    </p:spTree>
    <p:extLst>
      <p:ext uri="{BB962C8B-B14F-4D97-AF65-F5344CB8AC3E}">
        <p14:creationId xmlns:p14="http://schemas.microsoft.com/office/powerpoint/2010/main" val="1959430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83993F5-7E3D-4EE3-A3A6-FAA7D5A30BF8}"/>
              </a:ext>
            </a:extLst>
          </p:cNvPr>
          <p:cNvSpPr>
            <a:spLocks noGrp="1"/>
          </p:cNvSpPr>
          <p:nvPr>
            <p:ph type="title"/>
          </p:nvPr>
        </p:nvSpPr>
        <p:spPr>
          <a:xfrm>
            <a:off x="1441745" y="167149"/>
            <a:ext cx="9291215" cy="1417811"/>
          </a:xfrm>
        </p:spPr>
        <p:txBody>
          <a:bodyPr>
            <a:normAutofit/>
          </a:bodyPr>
          <a:lstStyle/>
          <a:p>
            <a:r>
              <a:rPr lang="en-US" sz="4000" dirty="0">
                <a:solidFill>
                  <a:schemeClr val="tx1"/>
                </a:solidFill>
                <a:latin typeface="Century "/>
              </a:rPr>
              <a:t>Apparel options</a:t>
            </a:r>
            <a:br>
              <a:rPr lang="en-US" sz="4000" dirty="0">
                <a:solidFill>
                  <a:srgbClr val="FF0000"/>
                </a:solidFill>
                <a:latin typeface="Century "/>
              </a:rPr>
            </a:br>
            <a:r>
              <a:rPr lang="en-US" sz="1800" dirty="0">
                <a:solidFill>
                  <a:schemeClr val="accent1">
                    <a:lumMod val="40000"/>
                    <a:lumOff val="60000"/>
                  </a:schemeClr>
                </a:solidFill>
                <a:latin typeface="Century "/>
              </a:rPr>
              <a:t>online orders</a:t>
            </a:r>
            <a:endParaRPr lang="en-US" sz="4000" dirty="0">
              <a:solidFill>
                <a:schemeClr val="tx1"/>
              </a:solidFill>
              <a:latin typeface="Century "/>
            </a:endParaRPr>
          </a:p>
        </p:txBody>
      </p:sp>
      <p:pic>
        <p:nvPicPr>
          <p:cNvPr id="6" name="Picture 5" descr="A close up of a sign&#10;&#10;Description generated with very high confidence">
            <a:extLst>
              <a:ext uri="{FF2B5EF4-FFF2-40B4-BE49-F238E27FC236}">
                <a16:creationId xmlns:a16="http://schemas.microsoft.com/office/drawing/2014/main" id="{8FC5FFB6-F83E-4CE1-A9A3-46A69F8A6F52}"/>
              </a:ext>
            </a:extLst>
          </p:cNvPr>
          <p:cNvPicPr>
            <a:picLocks noChangeAspect="1"/>
          </p:cNvPicPr>
          <p:nvPr/>
        </p:nvPicPr>
        <p:blipFill rotWithShape="1">
          <a:blip r:embed="rId2"/>
          <a:srcRect l="1955" t="3491" r="1633" b="2939"/>
          <a:stretch/>
        </p:blipFill>
        <p:spPr>
          <a:xfrm>
            <a:off x="718458" y="1584960"/>
            <a:ext cx="3724754" cy="2105297"/>
          </a:xfrm>
          <a:prstGeom prst="rect">
            <a:avLst/>
          </a:prstGeom>
        </p:spPr>
      </p:pic>
      <p:sp>
        <p:nvSpPr>
          <p:cNvPr id="7" name="TextBox 6">
            <a:extLst>
              <a:ext uri="{FF2B5EF4-FFF2-40B4-BE49-F238E27FC236}">
                <a16:creationId xmlns:a16="http://schemas.microsoft.com/office/drawing/2014/main" id="{6A02A245-D022-4CF2-A4F5-5F1CFE0D54F9}"/>
              </a:ext>
            </a:extLst>
          </p:cNvPr>
          <p:cNvSpPr txBox="1"/>
          <p:nvPr/>
        </p:nvSpPr>
        <p:spPr>
          <a:xfrm>
            <a:off x="409135" y="3940628"/>
            <a:ext cx="4343400" cy="1477328"/>
          </a:xfrm>
          <a:prstGeom prst="rect">
            <a:avLst/>
          </a:prstGeom>
          <a:noFill/>
        </p:spPr>
        <p:txBody>
          <a:bodyPr wrap="square" rtlCol="0">
            <a:spAutoFit/>
          </a:bodyPr>
          <a:lstStyle/>
          <a:p>
            <a:pPr algn="ctr"/>
            <a:r>
              <a:rPr lang="en-US" dirty="0">
                <a:latin typeface="Century" panose="02040604050505020304" pitchFamily="18" charset="0"/>
                <a:hlinkClick r:id="rId3"/>
              </a:rPr>
              <a:t>www.midwestvolleyballwarehouse.com</a:t>
            </a:r>
            <a:endParaRPr lang="en-US" dirty="0">
              <a:latin typeface="Century" panose="02040604050505020304" pitchFamily="18" charset="0"/>
            </a:endParaRPr>
          </a:p>
          <a:p>
            <a:pPr algn="ctr"/>
            <a:endParaRPr lang="en-US" dirty="0">
              <a:latin typeface="Century" panose="02040604050505020304" pitchFamily="18" charset="0"/>
            </a:endParaRPr>
          </a:p>
          <a:p>
            <a:pPr algn="ctr"/>
            <a:r>
              <a:rPr lang="en-US" dirty="0">
                <a:latin typeface="Century" panose="02040604050505020304" pitchFamily="18" charset="0"/>
              </a:rPr>
              <a:t>Click on ‘Team Gear Store’</a:t>
            </a:r>
          </a:p>
          <a:p>
            <a:pPr algn="ctr"/>
            <a:endParaRPr lang="en-US" dirty="0">
              <a:latin typeface="Century" panose="02040604050505020304" pitchFamily="18" charset="0"/>
            </a:endParaRPr>
          </a:p>
          <a:p>
            <a:pPr algn="ctr"/>
            <a:r>
              <a:rPr lang="en-US" dirty="0">
                <a:latin typeface="Century" panose="02040604050505020304" pitchFamily="18" charset="0"/>
              </a:rPr>
              <a:t>Enter: lnhsapparel18 </a:t>
            </a:r>
          </a:p>
        </p:txBody>
      </p:sp>
      <p:pic>
        <p:nvPicPr>
          <p:cNvPr id="9" name="Picture 8" descr="A person wearing a suit and tie&#10;&#10;Description generated with very high confidence">
            <a:extLst>
              <a:ext uri="{FF2B5EF4-FFF2-40B4-BE49-F238E27FC236}">
                <a16:creationId xmlns:a16="http://schemas.microsoft.com/office/drawing/2014/main" id="{3EF74ACA-86DE-41FC-AA93-B6E1B8F54AC8}"/>
              </a:ext>
            </a:extLst>
          </p:cNvPr>
          <p:cNvPicPr>
            <a:picLocks noChangeAspect="1"/>
          </p:cNvPicPr>
          <p:nvPr/>
        </p:nvPicPr>
        <p:blipFill>
          <a:blip r:embed="rId4"/>
          <a:stretch>
            <a:fillRect/>
          </a:stretch>
        </p:blipFill>
        <p:spPr>
          <a:xfrm>
            <a:off x="5166498" y="1584960"/>
            <a:ext cx="1669717" cy="2105296"/>
          </a:xfrm>
          <a:prstGeom prst="rect">
            <a:avLst/>
          </a:prstGeom>
        </p:spPr>
      </p:pic>
      <p:pic>
        <p:nvPicPr>
          <p:cNvPr id="11" name="Picture 10" descr="A close up of a person&#10;&#10;Description generated with very high confidence">
            <a:extLst>
              <a:ext uri="{FF2B5EF4-FFF2-40B4-BE49-F238E27FC236}">
                <a16:creationId xmlns:a16="http://schemas.microsoft.com/office/drawing/2014/main" id="{28F050F0-93D8-44A2-99C6-6D43810A0839}"/>
              </a:ext>
            </a:extLst>
          </p:cNvPr>
          <p:cNvPicPr>
            <a:picLocks noChangeAspect="1"/>
          </p:cNvPicPr>
          <p:nvPr/>
        </p:nvPicPr>
        <p:blipFill>
          <a:blip r:embed="rId5"/>
          <a:stretch>
            <a:fillRect/>
          </a:stretch>
        </p:blipFill>
        <p:spPr>
          <a:xfrm>
            <a:off x="7555936" y="1595846"/>
            <a:ext cx="1638202" cy="2094410"/>
          </a:xfrm>
          <a:prstGeom prst="rect">
            <a:avLst/>
          </a:prstGeom>
        </p:spPr>
      </p:pic>
      <p:pic>
        <p:nvPicPr>
          <p:cNvPr id="13" name="Picture 12" descr="A person in a black shirt&#10;&#10;Description generated with high confidence">
            <a:extLst>
              <a:ext uri="{FF2B5EF4-FFF2-40B4-BE49-F238E27FC236}">
                <a16:creationId xmlns:a16="http://schemas.microsoft.com/office/drawing/2014/main" id="{9D4F4E18-AFAE-42ED-B196-FB8A55EAA890}"/>
              </a:ext>
            </a:extLst>
          </p:cNvPr>
          <p:cNvPicPr>
            <a:picLocks noChangeAspect="1"/>
          </p:cNvPicPr>
          <p:nvPr/>
        </p:nvPicPr>
        <p:blipFill>
          <a:blip r:embed="rId6"/>
          <a:stretch>
            <a:fillRect/>
          </a:stretch>
        </p:blipFill>
        <p:spPr>
          <a:xfrm>
            <a:off x="9913859" y="1595846"/>
            <a:ext cx="1638201" cy="2095620"/>
          </a:xfrm>
          <a:prstGeom prst="rect">
            <a:avLst/>
          </a:prstGeom>
        </p:spPr>
      </p:pic>
      <p:pic>
        <p:nvPicPr>
          <p:cNvPr id="15" name="Picture 14" descr="A close up of a sign&#10;&#10;Description generated with very high confidence">
            <a:extLst>
              <a:ext uri="{FF2B5EF4-FFF2-40B4-BE49-F238E27FC236}">
                <a16:creationId xmlns:a16="http://schemas.microsoft.com/office/drawing/2014/main" id="{FDBE6C23-C572-4232-B59B-4A5233B84D97}"/>
              </a:ext>
            </a:extLst>
          </p:cNvPr>
          <p:cNvPicPr>
            <a:picLocks noChangeAspect="1"/>
          </p:cNvPicPr>
          <p:nvPr/>
        </p:nvPicPr>
        <p:blipFill>
          <a:blip r:embed="rId7"/>
          <a:stretch>
            <a:fillRect/>
          </a:stretch>
        </p:blipFill>
        <p:spPr>
          <a:xfrm>
            <a:off x="5166498" y="4004863"/>
            <a:ext cx="6409748" cy="1829880"/>
          </a:xfrm>
          <a:prstGeom prst="rect">
            <a:avLst/>
          </a:prstGeom>
        </p:spPr>
      </p:pic>
    </p:spTree>
    <p:extLst>
      <p:ext uri="{BB962C8B-B14F-4D97-AF65-F5344CB8AC3E}">
        <p14:creationId xmlns:p14="http://schemas.microsoft.com/office/powerpoint/2010/main" val="529077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BAAE511-E6F4-4020-A4D4-1629560B4F4B}"/>
              </a:ext>
            </a:extLst>
          </p:cNvPr>
          <p:cNvSpPr txBox="1"/>
          <p:nvPr/>
        </p:nvSpPr>
        <p:spPr>
          <a:xfrm>
            <a:off x="2107910" y="160086"/>
            <a:ext cx="7976179" cy="1049235"/>
          </a:xfrm>
          <a:prstGeom prst="rect">
            <a:avLst/>
          </a:prstGeom>
        </p:spPr>
        <p:txBody>
          <a:bodyPr vert="horz" lIns="91440" tIns="45720" rIns="91440" bIns="45720" rtlCol="0" anchor="ctr">
            <a:normAutofit/>
          </a:bodyPr>
          <a:lstStyle/>
          <a:p>
            <a:pPr algn="ctr" defTabSz="914400">
              <a:lnSpc>
                <a:spcPct val="90000"/>
              </a:lnSpc>
              <a:spcBef>
                <a:spcPct val="0"/>
              </a:spcBef>
              <a:spcAft>
                <a:spcPts val="600"/>
              </a:spcAft>
            </a:pPr>
            <a:r>
              <a:rPr lang="en-US" sz="2800" cap="all" dirty="0">
                <a:solidFill>
                  <a:schemeClr val="accent1"/>
                </a:solidFill>
                <a:latin typeface="+mj-lt"/>
                <a:ea typeface="+mj-ea"/>
                <a:cs typeface="+mj-cs"/>
              </a:rPr>
              <a:t>Miscellaneous Items</a:t>
            </a:r>
          </a:p>
          <a:p>
            <a:pPr algn="ctr" defTabSz="914400">
              <a:lnSpc>
                <a:spcPct val="90000"/>
              </a:lnSpc>
              <a:spcBef>
                <a:spcPct val="0"/>
              </a:spcBef>
              <a:spcAft>
                <a:spcPts val="600"/>
              </a:spcAft>
            </a:pPr>
            <a:r>
              <a:rPr lang="en-US" sz="2800" cap="all" dirty="0">
                <a:solidFill>
                  <a:schemeClr val="accent1"/>
                </a:solidFill>
                <a:latin typeface="+mj-lt"/>
                <a:ea typeface="+mj-ea"/>
                <a:cs typeface="+mj-cs"/>
              </a:rPr>
              <a:t>The Little Things Make a Big Difference</a:t>
            </a:r>
          </a:p>
        </p:txBody>
      </p:sp>
      <p:sp>
        <p:nvSpPr>
          <p:cNvPr id="5" name="Shape 241">
            <a:extLst>
              <a:ext uri="{FF2B5EF4-FFF2-40B4-BE49-F238E27FC236}">
                <a16:creationId xmlns:a16="http://schemas.microsoft.com/office/drawing/2014/main" id="{9C17B48C-E602-4B48-A329-4495DAF972C4}"/>
              </a:ext>
            </a:extLst>
          </p:cNvPr>
          <p:cNvSpPr txBox="1">
            <a:spLocks/>
          </p:cNvSpPr>
          <p:nvPr/>
        </p:nvSpPr>
        <p:spPr>
          <a:xfrm>
            <a:off x="4252426" y="1418366"/>
            <a:ext cx="6815731" cy="4021267"/>
          </a:xfrm>
          <a:prstGeom prst="rect">
            <a:avLst/>
          </a:prstGeom>
        </p:spPr>
        <p:txBody>
          <a:bodyPr vert="horz" lIns="91440" tIns="45720" rIns="91440" bIns="45720" rtlCol="0" anchor="t" anchorCtr="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89789" indent="-228600" algn="l">
              <a:lnSpc>
                <a:spcPct val="110000"/>
              </a:lnSpc>
              <a:spcBef>
                <a:spcPts val="780"/>
              </a:spcBef>
              <a:buClr>
                <a:schemeClr val="accent1"/>
              </a:buClr>
              <a:buSzPct val="100000"/>
              <a:buFont typeface="Arial" panose="020B0604020202020204" pitchFamily="34" charset="0"/>
              <a:buChar char="•"/>
            </a:pPr>
            <a:r>
              <a:rPr lang="en-US" sz="1800" dirty="0">
                <a:solidFill>
                  <a:srgbClr val="FFFFFE"/>
                </a:solidFill>
                <a:latin typeface="Century" panose="02040604050505020304" pitchFamily="18" charset="0"/>
                <a:sym typeface="Arial"/>
              </a:rPr>
              <a:t>Bachman Hospitality Coaches Suite</a:t>
            </a:r>
          </a:p>
          <a:p>
            <a:pPr marL="914400" lvl="1" indent="-228600" algn="l">
              <a:lnSpc>
                <a:spcPct val="110000"/>
              </a:lnSpc>
              <a:spcBef>
                <a:spcPts val="300"/>
              </a:spcBef>
              <a:buClr>
                <a:schemeClr val="accent1"/>
              </a:buClr>
              <a:buSzPct val="100000"/>
              <a:buFont typeface="Arial" panose="020B0604020202020204" pitchFamily="34" charset="0"/>
              <a:buChar char="•"/>
            </a:pPr>
            <a:r>
              <a:rPr lang="en-US" sz="1800" dirty="0">
                <a:solidFill>
                  <a:srgbClr val="FFFFFE"/>
                </a:solidFill>
                <a:latin typeface="Century" panose="02040604050505020304" pitchFamily="18" charset="0"/>
              </a:rPr>
              <a:t>Thank you for contribution to this offering.</a:t>
            </a:r>
          </a:p>
          <a:p>
            <a:pPr lvl="1" indent="-228600" algn="l">
              <a:lnSpc>
                <a:spcPct val="110000"/>
              </a:lnSpc>
              <a:spcBef>
                <a:spcPts val="300"/>
              </a:spcBef>
              <a:buClr>
                <a:schemeClr val="accent1"/>
              </a:buClr>
              <a:buSzPct val="100000"/>
              <a:buFont typeface="Arial" panose="020B0604020202020204" pitchFamily="34" charset="0"/>
              <a:buChar char="•"/>
            </a:pPr>
            <a:endParaRPr lang="en-US" sz="1800" dirty="0">
              <a:solidFill>
                <a:srgbClr val="FFFFFE"/>
              </a:solidFill>
              <a:latin typeface="Century" panose="02040604050505020304" pitchFamily="18" charset="0"/>
              <a:sym typeface="Arial"/>
            </a:endParaRPr>
          </a:p>
          <a:p>
            <a:pPr marL="489789" indent="-228600" algn="l">
              <a:lnSpc>
                <a:spcPct val="110000"/>
              </a:lnSpc>
              <a:spcBef>
                <a:spcPts val="780"/>
              </a:spcBef>
              <a:buClr>
                <a:schemeClr val="accent1"/>
              </a:buClr>
              <a:buSzPct val="100000"/>
              <a:buFont typeface="Arial" panose="020B0604020202020204" pitchFamily="34" charset="0"/>
              <a:buChar char="•"/>
            </a:pPr>
            <a:r>
              <a:rPr lang="en-US" sz="1800" dirty="0">
                <a:solidFill>
                  <a:srgbClr val="FFFFFE"/>
                </a:solidFill>
                <a:latin typeface="Century" panose="02040604050505020304" pitchFamily="18" charset="0"/>
                <a:sym typeface="Arial"/>
              </a:rPr>
              <a:t>Pictures</a:t>
            </a:r>
          </a:p>
          <a:p>
            <a:pPr marL="914400" lvl="1" indent="-228600" algn="l">
              <a:lnSpc>
                <a:spcPct val="110000"/>
              </a:lnSpc>
              <a:spcBef>
                <a:spcPts val="480"/>
              </a:spcBef>
              <a:buClr>
                <a:schemeClr val="accent1"/>
              </a:buClr>
              <a:buSzPct val="100000"/>
              <a:buFont typeface="Arial" panose="020B0604020202020204" pitchFamily="34" charset="0"/>
              <a:buChar char="•"/>
            </a:pPr>
            <a:r>
              <a:rPr lang="en-US" sz="1800" dirty="0">
                <a:solidFill>
                  <a:srgbClr val="FFFFFE"/>
                </a:solidFill>
                <a:latin typeface="Century" panose="02040604050505020304" pitchFamily="18" charset="0"/>
                <a:sym typeface="Arial"/>
              </a:rPr>
              <a:t>Shutterfly account to be determined</a:t>
            </a:r>
          </a:p>
          <a:p>
            <a:pPr lvl="1" indent="-228600" algn="l">
              <a:lnSpc>
                <a:spcPct val="110000"/>
              </a:lnSpc>
              <a:spcBef>
                <a:spcPts val="480"/>
              </a:spcBef>
              <a:buClr>
                <a:schemeClr val="accent1"/>
              </a:buClr>
              <a:buSzPct val="100000"/>
              <a:buFont typeface="Arial" panose="020B0604020202020204" pitchFamily="34" charset="0"/>
              <a:buChar char="•"/>
            </a:pPr>
            <a:endParaRPr lang="en-US" sz="1800" u="sng" dirty="0">
              <a:solidFill>
                <a:srgbClr val="FFFFFE"/>
              </a:solidFill>
              <a:latin typeface="Century" panose="02040604050505020304" pitchFamily="18" charset="0"/>
              <a:sym typeface="Arial"/>
              <a:hlinkClick r:id="rId2"/>
            </a:endParaRPr>
          </a:p>
          <a:p>
            <a:pPr marL="489789" indent="-228600" algn="l">
              <a:lnSpc>
                <a:spcPct val="110000"/>
              </a:lnSpc>
              <a:spcBef>
                <a:spcPts val="780"/>
              </a:spcBef>
              <a:buClr>
                <a:schemeClr val="accent1"/>
              </a:buClr>
              <a:buSzPct val="100000"/>
              <a:buFont typeface="Arial" panose="020B0604020202020204" pitchFamily="34" charset="0"/>
              <a:buChar char="•"/>
            </a:pPr>
            <a:r>
              <a:rPr lang="en-US" sz="1800" dirty="0">
                <a:solidFill>
                  <a:srgbClr val="FFFFFE"/>
                </a:solidFill>
                <a:latin typeface="Century" panose="02040604050505020304" pitchFamily="18" charset="0"/>
                <a:sym typeface="Arial"/>
              </a:rPr>
              <a:t>Middle Schools provide bussing to HS practices</a:t>
            </a:r>
          </a:p>
          <a:p>
            <a:pPr marL="914400" lvl="1" indent="-228600" algn="l">
              <a:lnSpc>
                <a:spcPct val="110000"/>
              </a:lnSpc>
              <a:spcBef>
                <a:spcPts val="300"/>
              </a:spcBef>
              <a:buClr>
                <a:schemeClr val="accent1"/>
              </a:buClr>
              <a:buSzPct val="100000"/>
              <a:buFont typeface="Arial" panose="020B0604020202020204" pitchFamily="34" charset="0"/>
              <a:buChar char="•"/>
            </a:pPr>
            <a:r>
              <a:rPr lang="en-US" sz="1800" dirty="0">
                <a:solidFill>
                  <a:srgbClr val="FFFFFE"/>
                </a:solidFill>
                <a:latin typeface="Century" panose="02040604050505020304" pitchFamily="18" charset="0"/>
                <a:sym typeface="Arial"/>
              </a:rPr>
              <a:t>Check school for pick-up location and time</a:t>
            </a:r>
          </a:p>
          <a:p>
            <a:pPr lvl="1" indent="-228600" algn="l">
              <a:lnSpc>
                <a:spcPct val="110000"/>
              </a:lnSpc>
              <a:spcBef>
                <a:spcPts val="300"/>
              </a:spcBef>
              <a:buClr>
                <a:schemeClr val="accent1"/>
              </a:buClr>
              <a:buSzPct val="100000"/>
              <a:buFont typeface="Arial" panose="020B0604020202020204" pitchFamily="34" charset="0"/>
              <a:buChar char="•"/>
            </a:pPr>
            <a:endParaRPr lang="en-US" sz="1800" dirty="0">
              <a:solidFill>
                <a:srgbClr val="FFFFFE"/>
              </a:solidFill>
              <a:latin typeface="Century" panose="02040604050505020304" pitchFamily="18" charset="0"/>
              <a:sym typeface="Arial"/>
            </a:endParaRPr>
          </a:p>
          <a:p>
            <a:pPr marL="489789" indent="-228600" algn="l">
              <a:lnSpc>
                <a:spcPct val="110000"/>
              </a:lnSpc>
              <a:spcBef>
                <a:spcPts val="780"/>
              </a:spcBef>
              <a:buClr>
                <a:schemeClr val="accent1"/>
              </a:buClr>
              <a:buSzPct val="100000"/>
              <a:buFont typeface="Arial" panose="020B0604020202020204" pitchFamily="34" charset="0"/>
              <a:buChar char="•"/>
            </a:pPr>
            <a:r>
              <a:rPr lang="en-US" sz="1800" dirty="0">
                <a:solidFill>
                  <a:srgbClr val="FFFFFE"/>
                </a:solidFill>
                <a:latin typeface="Century" panose="02040604050505020304" pitchFamily="18" charset="0"/>
                <a:sym typeface="Arial"/>
              </a:rPr>
              <a:t>“I Play Tonight” yard signs $15.00 and Car Decals 	$3.00 (or 2 for $5.00) for purchase</a:t>
            </a:r>
          </a:p>
          <a:p>
            <a:pPr marL="228600" lvl="1" algn="l">
              <a:lnSpc>
                <a:spcPct val="110000"/>
              </a:lnSpc>
              <a:spcBef>
                <a:spcPts val="300"/>
              </a:spcBef>
              <a:spcAft>
                <a:spcPts val="360"/>
              </a:spcAft>
              <a:buClr>
                <a:schemeClr val="accent1"/>
              </a:buClr>
              <a:buSzPct val="100000"/>
            </a:pPr>
            <a:endParaRPr lang="en-US" sz="1300" dirty="0">
              <a:solidFill>
                <a:srgbClr val="FFFFFE"/>
              </a:solidFill>
              <a:latin typeface="Century" panose="02040604050505020304" pitchFamily="18" charset="0"/>
              <a:sym typeface="Arial"/>
            </a:endParaRPr>
          </a:p>
        </p:txBody>
      </p:sp>
      <p:pic>
        <p:nvPicPr>
          <p:cNvPr id="7" name="Picture 6">
            <a:extLst>
              <a:ext uri="{FF2B5EF4-FFF2-40B4-BE49-F238E27FC236}">
                <a16:creationId xmlns:a16="http://schemas.microsoft.com/office/drawing/2014/main" id="{A40B11A9-7E9C-4E19-A364-E564D4C34705}"/>
              </a:ext>
            </a:extLst>
          </p:cNvPr>
          <p:cNvPicPr>
            <a:picLocks noChangeAspect="1"/>
          </p:cNvPicPr>
          <p:nvPr/>
        </p:nvPicPr>
        <p:blipFill rotWithShape="1">
          <a:blip r:embed="rId3"/>
          <a:srcRect l="2717" t="9511" r="2165" b="28174"/>
          <a:stretch/>
        </p:blipFill>
        <p:spPr>
          <a:xfrm>
            <a:off x="798394" y="2204357"/>
            <a:ext cx="2924519" cy="2449285"/>
          </a:xfrm>
          <a:prstGeom prst="rect">
            <a:avLst/>
          </a:prstGeom>
        </p:spPr>
      </p:pic>
    </p:spTree>
    <p:extLst>
      <p:ext uri="{BB962C8B-B14F-4D97-AF65-F5344CB8AC3E}">
        <p14:creationId xmlns:p14="http://schemas.microsoft.com/office/powerpoint/2010/main" val="40692284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7E7E723-8FBE-4801-ADD5-9FD06FF55CAB}"/>
              </a:ext>
            </a:extLst>
          </p:cNvPr>
          <p:cNvSpPr txBox="1"/>
          <p:nvPr/>
        </p:nvSpPr>
        <p:spPr>
          <a:xfrm>
            <a:off x="1525979" y="1627315"/>
            <a:ext cx="9096499" cy="2169825"/>
          </a:xfrm>
          <a:prstGeom prst="rect">
            <a:avLst/>
          </a:prstGeom>
          <a:noFill/>
        </p:spPr>
        <p:txBody>
          <a:bodyPr wrap="square" rtlCol="0">
            <a:spAutoFit/>
          </a:bodyPr>
          <a:lstStyle/>
          <a:p>
            <a:pPr algn="ctr"/>
            <a:r>
              <a:rPr lang="en-US" sz="11500" b="1" dirty="0">
                <a:solidFill>
                  <a:srgbClr val="FF0000"/>
                </a:solidFill>
                <a:latin typeface="Century" panose="02040604050505020304" pitchFamily="18" charset="0"/>
              </a:rPr>
              <a:t>Questions?</a:t>
            </a:r>
            <a:endParaRPr lang="en-US" sz="8000" b="1" dirty="0">
              <a:latin typeface="Century" panose="02040604050505020304" pitchFamily="18" charset="0"/>
            </a:endParaRPr>
          </a:p>
          <a:p>
            <a:pPr algn="ctr"/>
            <a:r>
              <a:rPr lang="en-US" sz="2000" dirty="0">
                <a:latin typeface="Century" panose="02040604050505020304" pitchFamily="18" charset="0"/>
              </a:rPr>
              <a:t>Break out into individual team meetings</a:t>
            </a:r>
          </a:p>
        </p:txBody>
      </p:sp>
    </p:spTree>
    <p:extLst>
      <p:ext uri="{BB962C8B-B14F-4D97-AF65-F5344CB8AC3E}">
        <p14:creationId xmlns:p14="http://schemas.microsoft.com/office/powerpoint/2010/main" val="33224690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5F1A015-7836-4F79-B804-A3DF16BA5E9A}"/>
              </a:ext>
            </a:extLst>
          </p:cNvPr>
          <p:cNvSpPr txBox="1">
            <a:spLocks/>
          </p:cNvSpPr>
          <p:nvPr/>
        </p:nvSpPr>
        <p:spPr>
          <a:xfrm>
            <a:off x="444230" y="0"/>
            <a:ext cx="11303540" cy="3083921"/>
          </a:xfrm>
          <a:prstGeom prst="rect">
            <a:avLst/>
          </a:prstGeom>
          <a:noFill/>
        </p:spPr>
        <p:txBody>
          <a:bodyPr vert="horz" wrap="square" lIns="91440" tIns="45720" rIns="91440" bIns="45720" rtlCol="0" anchor="ctr">
            <a:spAutoFit/>
          </a:bodyPr>
          <a:lstStyle>
            <a:lvl1pPr algn="ctr" defTabSz="914400" rtl="0" eaLnBrk="1" latinLnBrk="0" hangingPunct="1">
              <a:lnSpc>
                <a:spcPct val="90000"/>
              </a:lnSpc>
              <a:spcBef>
                <a:spcPct val="0"/>
              </a:spcBef>
              <a:buNone/>
              <a:defRPr sz="3200" b="0" i="0" kern="1200" cap="all">
                <a:solidFill>
                  <a:schemeClr val="accent1"/>
                </a:solidFill>
                <a:effectLst/>
                <a:latin typeface="+mj-lt"/>
                <a:ea typeface="+mj-ea"/>
                <a:cs typeface="+mj-cs"/>
              </a:defRPr>
            </a:lvl1pPr>
          </a:lstStyle>
          <a:p>
            <a:endParaRPr lang="en-US" sz="3600" dirty="0">
              <a:solidFill>
                <a:srgbClr val="FF0000"/>
              </a:solidFill>
              <a:latin typeface="Century" panose="02040604050505020304" pitchFamily="18" charset="0"/>
            </a:endParaRPr>
          </a:p>
          <a:p>
            <a:r>
              <a:rPr lang="en-US" sz="6000" dirty="0">
                <a:solidFill>
                  <a:schemeClr val="tx1"/>
                </a:solidFill>
                <a:latin typeface="Century" panose="02040604050505020304" pitchFamily="18" charset="0"/>
              </a:rPr>
              <a:t>2018</a:t>
            </a:r>
          </a:p>
          <a:p>
            <a:r>
              <a:rPr lang="en-US" sz="6000" dirty="0">
                <a:solidFill>
                  <a:srgbClr val="FF0000"/>
                </a:solidFill>
                <a:latin typeface="Century" panose="02040604050505020304" pitchFamily="18" charset="0"/>
              </a:rPr>
              <a:t>Panther Volleyball</a:t>
            </a:r>
          </a:p>
          <a:p>
            <a:endParaRPr lang="en-US" sz="6000" dirty="0">
              <a:latin typeface="Century" panose="02040604050505020304" pitchFamily="18" charset="0"/>
            </a:endParaRPr>
          </a:p>
        </p:txBody>
      </p:sp>
      <p:pic>
        <p:nvPicPr>
          <p:cNvPr id="6" name="Picture 5" descr="A picture containing clipart&#10;&#10;Description generated with high confidence">
            <a:extLst>
              <a:ext uri="{FF2B5EF4-FFF2-40B4-BE49-F238E27FC236}">
                <a16:creationId xmlns:a16="http://schemas.microsoft.com/office/drawing/2014/main" id="{1F55C396-0DD9-49BB-9665-91A41A6BF86C}"/>
              </a:ext>
            </a:extLst>
          </p:cNvPr>
          <p:cNvPicPr>
            <a:picLocks noChangeAspect="1"/>
          </p:cNvPicPr>
          <p:nvPr/>
        </p:nvPicPr>
        <p:blipFill>
          <a:blip r:embed="rId2"/>
          <a:stretch>
            <a:fillRect/>
          </a:stretch>
        </p:blipFill>
        <p:spPr>
          <a:xfrm>
            <a:off x="2449033" y="3222172"/>
            <a:ext cx="7293934" cy="2286987"/>
          </a:xfrm>
          <a:prstGeom prst="rect">
            <a:avLst/>
          </a:prstGeom>
        </p:spPr>
      </p:pic>
    </p:spTree>
    <p:extLst>
      <p:ext uri="{BB962C8B-B14F-4D97-AF65-F5344CB8AC3E}">
        <p14:creationId xmlns:p14="http://schemas.microsoft.com/office/powerpoint/2010/main" val="13629225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3739E22-09A5-4642-A92E-9FC53423034D}"/>
              </a:ext>
            </a:extLst>
          </p:cNvPr>
          <p:cNvSpPr txBox="1"/>
          <p:nvPr/>
        </p:nvSpPr>
        <p:spPr>
          <a:xfrm>
            <a:off x="168614" y="881693"/>
            <a:ext cx="4620638" cy="3693319"/>
          </a:xfrm>
          <a:prstGeom prst="rect">
            <a:avLst/>
          </a:prstGeom>
          <a:noFill/>
        </p:spPr>
        <p:txBody>
          <a:bodyPr wrap="square" rtlCol="0">
            <a:spAutoFit/>
          </a:bodyPr>
          <a:lstStyle/>
          <a:p>
            <a:pPr algn="ctr"/>
            <a:r>
              <a:rPr lang="en-US" sz="13800" dirty="0">
                <a:solidFill>
                  <a:srgbClr val="FF0000"/>
                </a:solidFill>
                <a:latin typeface="Century "/>
              </a:rPr>
              <a:t>‘Rise’</a:t>
            </a:r>
          </a:p>
          <a:p>
            <a:pPr algn="ctr"/>
            <a:r>
              <a:rPr lang="en-US" sz="9600" dirty="0">
                <a:solidFill>
                  <a:srgbClr val="FF0000"/>
                </a:solidFill>
                <a:latin typeface="Century "/>
              </a:rPr>
              <a:t>in…</a:t>
            </a:r>
          </a:p>
        </p:txBody>
      </p:sp>
      <p:sp>
        <p:nvSpPr>
          <p:cNvPr id="5" name="TextBox 4">
            <a:extLst>
              <a:ext uri="{FF2B5EF4-FFF2-40B4-BE49-F238E27FC236}">
                <a16:creationId xmlns:a16="http://schemas.microsoft.com/office/drawing/2014/main" id="{A7104FD0-D48A-4747-8241-AAA5E7DD4789}"/>
              </a:ext>
            </a:extLst>
          </p:cNvPr>
          <p:cNvSpPr txBox="1"/>
          <p:nvPr/>
        </p:nvSpPr>
        <p:spPr>
          <a:xfrm>
            <a:off x="5921406" y="807868"/>
            <a:ext cx="6101980" cy="4524315"/>
          </a:xfrm>
          <a:prstGeom prst="rect">
            <a:avLst/>
          </a:prstGeom>
          <a:noFill/>
        </p:spPr>
        <p:txBody>
          <a:bodyPr wrap="square" rtlCol="0">
            <a:spAutoFit/>
          </a:bodyPr>
          <a:lstStyle/>
          <a:p>
            <a:r>
              <a:rPr lang="en-US" sz="4800" dirty="0"/>
              <a:t>Culture, </a:t>
            </a:r>
          </a:p>
          <a:p>
            <a:r>
              <a:rPr lang="en-US" sz="4800" dirty="0"/>
              <a:t>		Effort, </a:t>
            </a:r>
          </a:p>
          <a:p>
            <a:r>
              <a:rPr lang="en-US" sz="4800" dirty="0"/>
              <a:t>Relationships,</a:t>
            </a:r>
          </a:p>
          <a:p>
            <a:r>
              <a:rPr lang="en-US" sz="4800" dirty="0"/>
              <a:t>		Communication,</a:t>
            </a:r>
          </a:p>
          <a:p>
            <a:r>
              <a:rPr lang="en-US" sz="4800" dirty="0"/>
              <a:t>Your give,</a:t>
            </a:r>
          </a:p>
          <a:p>
            <a:r>
              <a:rPr lang="en-US" sz="4800" dirty="0"/>
              <a:t>		Leadership</a:t>
            </a:r>
          </a:p>
        </p:txBody>
      </p:sp>
    </p:spTree>
    <p:extLst>
      <p:ext uri="{BB962C8B-B14F-4D97-AF65-F5344CB8AC3E}">
        <p14:creationId xmlns:p14="http://schemas.microsoft.com/office/powerpoint/2010/main" val="39349913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45F9184A-A3A9-4D50-91C6-88A888AE7803}"/>
              </a:ext>
            </a:extLst>
          </p:cNvPr>
          <p:cNvSpPr txBox="1">
            <a:spLocks/>
          </p:cNvSpPr>
          <p:nvPr/>
        </p:nvSpPr>
        <p:spPr>
          <a:xfrm>
            <a:off x="423637" y="-176603"/>
            <a:ext cx="11303540" cy="3083921"/>
          </a:xfrm>
          <a:prstGeom prst="rect">
            <a:avLst/>
          </a:prstGeom>
          <a:noFill/>
        </p:spPr>
        <p:txBody>
          <a:bodyPr vert="horz" wrap="square" lIns="91440" tIns="45720" rIns="91440" bIns="45720" rtlCol="0" anchor="ctr">
            <a:spAutoFit/>
          </a:bodyPr>
          <a:lstStyle>
            <a:lvl1pPr algn="ctr" defTabSz="914400" rtl="0" eaLnBrk="1" latinLnBrk="0" hangingPunct="1">
              <a:lnSpc>
                <a:spcPct val="90000"/>
              </a:lnSpc>
              <a:spcBef>
                <a:spcPct val="0"/>
              </a:spcBef>
              <a:buNone/>
              <a:defRPr sz="3200" b="0" i="0" kern="1200" cap="all">
                <a:solidFill>
                  <a:schemeClr val="accent1"/>
                </a:solidFill>
                <a:effectLst/>
                <a:latin typeface="+mj-lt"/>
                <a:ea typeface="+mj-ea"/>
                <a:cs typeface="+mj-cs"/>
              </a:defRPr>
            </a:lvl1pPr>
          </a:lstStyle>
          <a:p>
            <a:endParaRPr lang="en-US" sz="3600" dirty="0">
              <a:solidFill>
                <a:srgbClr val="FF0000"/>
              </a:solidFill>
              <a:latin typeface="Century" panose="02040604050505020304" pitchFamily="18" charset="0"/>
            </a:endParaRPr>
          </a:p>
          <a:p>
            <a:r>
              <a:rPr lang="en-US" sz="6000" dirty="0">
                <a:solidFill>
                  <a:schemeClr val="tx1"/>
                </a:solidFill>
                <a:latin typeface="Century" panose="02040604050505020304" pitchFamily="18" charset="0"/>
              </a:rPr>
              <a:t>2018</a:t>
            </a:r>
          </a:p>
          <a:p>
            <a:r>
              <a:rPr lang="en-US" sz="6000" dirty="0">
                <a:solidFill>
                  <a:srgbClr val="FF0000"/>
                </a:solidFill>
                <a:latin typeface="Century" panose="02040604050505020304" pitchFamily="18" charset="0"/>
              </a:rPr>
              <a:t>leadership</a:t>
            </a:r>
          </a:p>
          <a:p>
            <a:endParaRPr lang="en-US" sz="6000" dirty="0">
              <a:latin typeface="Century" panose="02040604050505020304" pitchFamily="18" charset="0"/>
            </a:endParaRPr>
          </a:p>
        </p:txBody>
      </p:sp>
      <p:pic>
        <p:nvPicPr>
          <p:cNvPr id="7" name="Picture 6" descr="A person on a court&#10;&#10;Description generated with high confidence">
            <a:extLst>
              <a:ext uri="{FF2B5EF4-FFF2-40B4-BE49-F238E27FC236}">
                <a16:creationId xmlns:a16="http://schemas.microsoft.com/office/drawing/2014/main" id="{2193038D-748A-49D3-9275-4743E72F6417}"/>
              </a:ext>
            </a:extLst>
          </p:cNvPr>
          <p:cNvPicPr>
            <a:picLocks noChangeAspect="1"/>
          </p:cNvPicPr>
          <p:nvPr/>
        </p:nvPicPr>
        <p:blipFill rotWithShape="1">
          <a:blip r:embed="rId2"/>
          <a:srcRect l="26708" t="14603" r="2464"/>
          <a:stretch/>
        </p:blipFill>
        <p:spPr>
          <a:xfrm>
            <a:off x="249954" y="2641713"/>
            <a:ext cx="2169348" cy="1744558"/>
          </a:xfrm>
          <a:prstGeom prst="rect">
            <a:avLst/>
          </a:prstGeom>
        </p:spPr>
      </p:pic>
      <p:pic>
        <p:nvPicPr>
          <p:cNvPr id="9" name="Picture 8" descr="A picture containing person, sport, athletic game, player&#10;&#10;Description generated with very high confidence">
            <a:extLst>
              <a:ext uri="{FF2B5EF4-FFF2-40B4-BE49-F238E27FC236}">
                <a16:creationId xmlns:a16="http://schemas.microsoft.com/office/drawing/2014/main" id="{250CF22F-8D5E-4508-9C1D-47B61F98B68C}"/>
              </a:ext>
            </a:extLst>
          </p:cNvPr>
          <p:cNvPicPr>
            <a:picLocks noChangeAspect="1"/>
          </p:cNvPicPr>
          <p:nvPr/>
        </p:nvPicPr>
        <p:blipFill rotWithShape="1">
          <a:blip r:embed="rId3"/>
          <a:srcRect l="32649" t="20635" r="35506" b="27778"/>
          <a:stretch/>
        </p:blipFill>
        <p:spPr>
          <a:xfrm>
            <a:off x="2714274" y="3586507"/>
            <a:ext cx="1957973" cy="2114091"/>
          </a:xfrm>
          <a:prstGeom prst="rect">
            <a:avLst/>
          </a:prstGeom>
        </p:spPr>
      </p:pic>
      <p:pic>
        <p:nvPicPr>
          <p:cNvPr id="11" name="Picture 10" descr="A person standing in front of a crowd&#10;&#10;Description generated with very high confidence">
            <a:extLst>
              <a:ext uri="{FF2B5EF4-FFF2-40B4-BE49-F238E27FC236}">
                <a16:creationId xmlns:a16="http://schemas.microsoft.com/office/drawing/2014/main" id="{5A429030-EBC9-494C-96ED-D9442729A7CB}"/>
              </a:ext>
            </a:extLst>
          </p:cNvPr>
          <p:cNvPicPr>
            <a:picLocks noChangeAspect="1"/>
          </p:cNvPicPr>
          <p:nvPr/>
        </p:nvPicPr>
        <p:blipFill rotWithShape="1">
          <a:blip r:embed="rId4"/>
          <a:srcRect l="40038" t="4285" r="36071" b="63594"/>
          <a:stretch/>
        </p:blipFill>
        <p:spPr>
          <a:xfrm>
            <a:off x="7253380" y="3611731"/>
            <a:ext cx="2099021" cy="2063642"/>
          </a:xfrm>
          <a:prstGeom prst="rect">
            <a:avLst/>
          </a:prstGeom>
        </p:spPr>
      </p:pic>
      <p:pic>
        <p:nvPicPr>
          <p:cNvPr id="13" name="Picture 12" descr="A picture containing person, sport, fence, player&#10;&#10;Description generated with very high confidence">
            <a:extLst>
              <a:ext uri="{FF2B5EF4-FFF2-40B4-BE49-F238E27FC236}">
                <a16:creationId xmlns:a16="http://schemas.microsoft.com/office/drawing/2014/main" id="{7339F865-F98D-405F-B6B6-6AFA65FFB707}"/>
              </a:ext>
            </a:extLst>
          </p:cNvPr>
          <p:cNvPicPr>
            <a:picLocks noChangeAspect="1"/>
          </p:cNvPicPr>
          <p:nvPr/>
        </p:nvPicPr>
        <p:blipFill rotWithShape="1">
          <a:blip r:embed="rId5"/>
          <a:srcRect t="12018" r="3823"/>
          <a:stretch/>
        </p:blipFill>
        <p:spPr>
          <a:xfrm>
            <a:off x="9731511" y="2641713"/>
            <a:ext cx="2240717" cy="1889588"/>
          </a:xfrm>
          <a:prstGeom prst="rect">
            <a:avLst/>
          </a:prstGeom>
        </p:spPr>
      </p:pic>
      <p:pic>
        <p:nvPicPr>
          <p:cNvPr id="15" name="Picture 14" descr="A picture containing volleyball, sport, outdoor, person&#10;&#10;Description generated with very high confidence">
            <a:extLst>
              <a:ext uri="{FF2B5EF4-FFF2-40B4-BE49-F238E27FC236}">
                <a16:creationId xmlns:a16="http://schemas.microsoft.com/office/drawing/2014/main" id="{27407BCE-45E1-4F70-99B5-5D986B75C027}"/>
              </a:ext>
            </a:extLst>
          </p:cNvPr>
          <p:cNvPicPr>
            <a:picLocks noChangeAspect="1"/>
          </p:cNvPicPr>
          <p:nvPr/>
        </p:nvPicPr>
        <p:blipFill>
          <a:blip r:embed="rId6"/>
          <a:stretch>
            <a:fillRect/>
          </a:stretch>
        </p:blipFill>
        <p:spPr>
          <a:xfrm>
            <a:off x="5038187" y="2641714"/>
            <a:ext cx="1861243" cy="1889587"/>
          </a:xfrm>
          <a:prstGeom prst="rect">
            <a:avLst/>
          </a:prstGeom>
        </p:spPr>
      </p:pic>
      <p:sp>
        <p:nvSpPr>
          <p:cNvPr id="16" name="TextBox 15">
            <a:extLst>
              <a:ext uri="{FF2B5EF4-FFF2-40B4-BE49-F238E27FC236}">
                <a16:creationId xmlns:a16="http://schemas.microsoft.com/office/drawing/2014/main" id="{EC025E67-557A-4C72-8DFD-360A261634D1}"/>
              </a:ext>
            </a:extLst>
          </p:cNvPr>
          <p:cNvSpPr txBox="1"/>
          <p:nvPr/>
        </p:nvSpPr>
        <p:spPr>
          <a:xfrm>
            <a:off x="249954" y="4713514"/>
            <a:ext cx="2169348" cy="923330"/>
          </a:xfrm>
          <a:prstGeom prst="rect">
            <a:avLst/>
          </a:prstGeom>
          <a:noFill/>
        </p:spPr>
        <p:txBody>
          <a:bodyPr wrap="square" rtlCol="0">
            <a:spAutoFit/>
          </a:bodyPr>
          <a:lstStyle/>
          <a:p>
            <a:pPr algn="ctr"/>
            <a:r>
              <a:rPr lang="en-US" dirty="0">
                <a:solidFill>
                  <a:schemeClr val="accent1">
                    <a:lumMod val="40000"/>
                    <a:lumOff val="60000"/>
                  </a:schemeClr>
                </a:solidFill>
                <a:latin typeface="Century" panose="02040604050505020304" pitchFamily="18" charset="0"/>
              </a:rPr>
              <a:t>Elizabeth Juhnke</a:t>
            </a:r>
          </a:p>
          <a:p>
            <a:pPr algn="ctr"/>
            <a:r>
              <a:rPr lang="en-US" dirty="0">
                <a:latin typeface="Century" panose="02040604050505020304" pitchFamily="18" charset="0"/>
              </a:rPr>
              <a:t>Senior, OH</a:t>
            </a:r>
          </a:p>
          <a:p>
            <a:pPr algn="ctr"/>
            <a:r>
              <a:rPr lang="en-US" dirty="0">
                <a:latin typeface="Century" panose="02040604050505020304" pitchFamily="18" charset="0"/>
              </a:rPr>
              <a:t>4</a:t>
            </a:r>
            <a:r>
              <a:rPr lang="en-US" baseline="30000" dirty="0">
                <a:latin typeface="Century" panose="02040604050505020304" pitchFamily="18" charset="0"/>
              </a:rPr>
              <a:t>th</a:t>
            </a:r>
            <a:r>
              <a:rPr lang="en-US" dirty="0">
                <a:latin typeface="Century" panose="02040604050505020304" pitchFamily="18" charset="0"/>
              </a:rPr>
              <a:t> year Varsity</a:t>
            </a:r>
          </a:p>
        </p:txBody>
      </p:sp>
      <p:sp>
        <p:nvSpPr>
          <p:cNvPr id="17" name="TextBox 16">
            <a:extLst>
              <a:ext uri="{FF2B5EF4-FFF2-40B4-BE49-F238E27FC236}">
                <a16:creationId xmlns:a16="http://schemas.microsoft.com/office/drawing/2014/main" id="{29779BA6-DD91-4451-A950-F2700D554659}"/>
              </a:ext>
            </a:extLst>
          </p:cNvPr>
          <p:cNvSpPr txBox="1"/>
          <p:nvPr/>
        </p:nvSpPr>
        <p:spPr>
          <a:xfrm>
            <a:off x="2573867" y="2590662"/>
            <a:ext cx="2169348" cy="923330"/>
          </a:xfrm>
          <a:prstGeom prst="rect">
            <a:avLst/>
          </a:prstGeom>
          <a:noFill/>
        </p:spPr>
        <p:txBody>
          <a:bodyPr wrap="square" rtlCol="0">
            <a:spAutoFit/>
          </a:bodyPr>
          <a:lstStyle/>
          <a:p>
            <a:pPr algn="ctr"/>
            <a:r>
              <a:rPr lang="en-US" dirty="0">
                <a:solidFill>
                  <a:schemeClr val="accent1">
                    <a:lumMod val="40000"/>
                    <a:lumOff val="60000"/>
                  </a:schemeClr>
                </a:solidFill>
                <a:latin typeface="Century" panose="02040604050505020304" pitchFamily="18" charset="0"/>
              </a:rPr>
              <a:t>Macy Winter</a:t>
            </a:r>
          </a:p>
          <a:p>
            <a:pPr algn="ctr"/>
            <a:r>
              <a:rPr lang="en-US" dirty="0">
                <a:latin typeface="Century" panose="02040604050505020304" pitchFamily="18" charset="0"/>
              </a:rPr>
              <a:t>Senior, OH</a:t>
            </a:r>
          </a:p>
          <a:p>
            <a:pPr algn="ctr"/>
            <a:r>
              <a:rPr lang="en-US" dirty="0">
                <a:latin typeface="Century" panose="02040604050505020304" pitchFamily="18" charset="0"/>
              </a:rPr>
              <a:t>4</a:t>
            </a:r>
            <a:r>
              <a:rPr lang="en-US" baseline="30000" dirty="0">
                <a:latin typeface="Century" panose="02040604050505020304" pitchFamily="18" charset="0"/>
              </a:rPr>
              <a:t>th</a:t>
            </a:r>
            <a:r>
              <a:rPr lang="en-US" dirty="0">
                <a:latin typeface="Century" panose="02040604050505020304" pitchFamily="18" charset="0"/>
              </a:rPr>
              <a:t> year Varsity</a:t>
            </a:r>
          </a:p>
        </p:txBody>
      </p:sp>
      <p:sp>
        <p:nvSpPr>
          <p:cNvPr id="18" name="TextBox 17">
            <a:extLst>
              <a:ext uri="{FF2B5EF4-FFF2-40B4-BE49-F238E27FC236}">
                <a16:creationId xmlns:a16="http://schemas.microsoft.com/office/drawing/2014/main" id="{916B0D6A-14EE-46F5-9C6A-781A21177CC2}"/>
              </a:ext>
            </a:extLst>
          </p:cNvPr>
          <p:cNvSpPr txBox="1"/>
          <p:nvPr/>
        </p:nvSpPr>
        <p:spPr>
          <a:xfrm>
            <a:off x="4930412" y="4680785"/>
            <a:ext cx="2169348" cy="923330"/>
          </a:xfrm>
          <a:prstGeom prst="rect">
            <a:avLst/>
          </a:prstGeom>
          <a:noFill/>
        </p:spPr>
        <p:txBody>
          <a:bodyPr wrap="square" rtlCol="0">
            <a:spAutoFit/>
          </a:bodyPr>
          <a:lstStyle/>
          <a:p>
            <a:pPr algn="ctr"/>
            <a:r>
              <a:rPr lang="en-US" dirty="0">
                <a:solidFill>
                  <a:schemeClr val="accent1">
                    <a:lumMod val="40000"/>
                    <a:lumOff val="60000"/>
                  </a:schemeClr>
                </a:solidFill>
                <a:latin typeface="Century" panose="02040604050505020304" pitchFamily="18" charset="0"/>
              </a:rPr>
              <a:t>Tori Thompson</a:t>
            </a:r>
          </a:p>
          <a:p>
            <a:pPr algn="ctr"/>
            <a:r>
              <a:rPr lang="en-US" dirty="0">
                <a:latin typeface="Century" panose="02040604050505020304" pitchFamily="18" charset="0"/>
              </a:rPr>
              <a:t>Senior, MB</a:t>
            </a:r>
          </a:p>
          <a:p>
            <a:pPr algn="ctr"/>
            <a:r>
              <a:rPr lang="en-US" dirty="0">
                <a:latin typeface="Century" panose="02040604050505020304" pitchFamily="18" charset="0"/>
              </a:rPr>
              <a:t>3</a:t>
            </a:r>
            <a:r>
              <a:rPr lang="en-US" baseline="30000" dirty="0">
                <a:latin typeface="Century" panose="02040604050505020304" pitchFamily="18" charset="0"/>
              </a:rPr>
              <a:t>rd</a:t>
            </a:r>
            <a:r>
              <a:rPr lang="en-US" dirty="0">
                <a:latin typeface="Century" panose="02040604050505020304" pitchFamily="18" charset="0"/>
              </a:rPr>
              <a:t> year Varsity</a:t>
            </a:r>
          </a:p>
        </p:txBody>
      </p:sp>
      <p:sp>
        <p:nvSpPr>
          <p:cNvPr id="19" name="TextBox 18">
            <a:extLst>
              <a:ext uri="{FF2B5EF4-FFF2-40B4-BE49-F238E27FC236}">
                <a16:creationId xmlns:a16="http://schemas.microsoft.com/office/drawing/2014/main" id="{EA046F60-2235-4FDC-B952-0D1DCC898222}"/>
              </a:ext>
            </a:extLst>
          </p:cNvPr>
          <p:cNvSpPr txBox="1"/>
          <p:nvPr/>
        </p:nvSpPr>
        <p:spPr>
          <a:xfrm>
            <a:off x="7218217" y="2590662"/>
            <a:ext cx="2169348" cy="923330"/>
          </a:xfrm>
          <a:prstGeom prst="rect">
            <a:avLst/>
          </a:prstGeom>
          <a:noFill/>
        </p:spPr>
        <p:txBody>
          <a:bodyPr wrap="square" rtlCol="0">
            <a:spAutoFit/>
          </a:bodyPr>
          <a:lstStyle/>
          <a:p>
            <a:pPr algn="ctr"/>
            <a:r>
              <a:rPr lang="en-US" dirty="0">
                <a:solidFill>
                  <a:schemeClr val="accent1">
                    <a:lumMod val="40000"/>
                    <a:lumOff val="60000"/>
                  </a:schemeClr>
                </a:solidFill>
                <a:latin typeface="Century" panose="02040604050505020304" pitchFamily="18" charset="0"/>
              </a:rPr>
              <a:t>Amelia Wherland</a:t>
            </a:r>
          </a:p>
          <a:p>
            <a:pPr algn="ctr"/>
            <a:r>
              <a:rPr lang="en-US" dirty="0">
                <a:latin typeface="Century" panose="02040604050505020304" pitchFamily="18" charset="0"/>
              </a:rPr>
              <a:t>Senior, S</a:t>
            </a:r>
          </a:p>
          <a:p>
            <a:pPr algn="ctr"/>
            <a:r>
              <a:rPr lang="en-US" dirty="0">
                <a:latin typeface="Century" panose="02040604050505020304" pitchFamily="18" charset="0"/>
              </a:rPr>
              <a:t>3</a:t>
            </a:r>
            <a:r>
              <a:rPr lang="en-US" baseline="30000" dirty="0">
                <a:latin typeface="Century" panose="02040604050505020304" pitchFamily="18" charset="0"/>
              </a:rPr>
              <a:t>rd </a:t>
            </a:r>
            <a:r>
              <a:rPr lang="en-US" dirty="0">
                <a:latin typeface="Century" panose="02040604050505020304" pitchFamily="18" charset="0"/>
              </a:rPr>
              <a:t>year Varsity</a:t>
            </a:r>
          </a:p>
        </p:txBody>
      </p:sp>
      <p:sp>
        <p:nvSpPr>
          <p:cNvPr id="20" name="TextBox 19">
            <a:extLst>
              <a:ext uri="{FF2B5EF4-FFF2-40B4-BE49-F238E27FC236}">
                <a16:creationId xmlns:a16="http://schemas.microsoft.com/office/drawing/2014/main" id="{858616C4-E4C9-48BB-8EBC-57F4985FE483}"/>
              </a:ext>
            </a:extLst>
          </p:cNvPr>
          <p:cNvSpPr txBox="1"/>
          <p:nvPr/>
        </p:nvSpPr>
        <p:spPr>
          <a:xfrm>
            <a:off x="9806773" y="4643552"/>
            <a:ext cx="2169348" cy="923330"/>
          </a:xfrm>
          <a:prstGeom prst="rect">
            <a:avLst/>
          </a:prstGeom>
          <a:noFill/>
        </p:spPr>
        <p:txBody>
          <a:bodyPr wrap="square" rtlCol="0">
            <a:spAutoFit/>
          </a:bodyPr>
          <a:lstStyle/>
          <a:p>
            <a:pPr algn="ctr"/>
            <a:r>
              <a:rPr lang="en-US" dirty="0">
                <a:solidFill>
                  <a:schemeClr val="accent1">
                    <a:lumMod val="40000"/>
                    <a:lumOff val="60000"/>
                  </a:schemeClr>
                </a:solidFill>
                <a:latin typeface="Century" panose="02040604050505020304" pitchFamily="18" charset="0"/>
              </a:rPr>
              <a:t>Halle Wolfe</a:t>
            </a:r>
          </a:p>
          <a:p>
            <a:pPr algn="ctr"/>
            <a:r>
              <a:rPr lang="en-US" dirty="0">
                <a:latin typeface="Century" panose="02040604050505020304" pitchFamily="18" charset="0"/>
              </a:rPr>
              <a:t>Junior, LIB</a:t>
            </a:r>
          </a:p>
          <a:p>
            <a:pPr algn="ctr"/>
            <a:r>
              <a:rPr lang="en-US" dirty="0">
                <a:latin typeface="Century" panose="02040604050505020304" pitchFamily="18" charset="0"/>
              </a:rPr>
              <a:t>3</a:t>
            </a:r>
            <a:r>
              <a:rPr lang="en-US" baseline="30000" dirty="0">
                <a:latin typeface="Century" panose="02040604050505020304" pitchFamily="18" charset="0"/>
              </a:rPr>
              <a:t>rd </a:t>
            </a:r>
            <a:r>
              <a:rPr lang="en-US" dirty="0">
                <a:latin typeface="Century" panose="02040604050505020304" pitchFamily="18" charset="0"/>
              </a:rPr>
              <a:t>year Varsity</a:t>
            </a:r>
          </a:p>
        </p:txBody>
      </p:sp>
    </p:spTree>
    <p:extLst>
      <p:ext uri="{BB962C8B-B14F-4D97-AF65-F5344CB8AC3E}">
        <p14:creationId xmlns:p14="http://schemas.microsoft.com/office/powerpoint/2010/main" val="18451530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F21B03B-811E-4453-89BA-D4FEAAF6E238}"/>
              </a:ext>
            </a:extLst>
          </p:cNvPr>
          <p:cNvSpPr txBox="1"/>
          <p:nvPr/>
        </p:nvSpPr>
        <p:spPr>
          <a:xfrm>
            <a:off x="5055139" y="871783"/>
            <a:ext cx="6968247" cy="5139869"/>
          </a:xfrm>
          <a:prstGeom prst="rect">
            <a:avLst/>
          </a:prstGeom>
          <a:noFill/>
        </p:spPr>
        <p:txBody>
          <a:bodyPr wrap="square" rtlCol="0">
            <a:spAutoFit/>
          </a:bodyPr>
          <a:lstStyle/>
          <a:p>
            <a:r>
              <a:rPr lang="en-US" sz="2800" dirty="0">
                <a:latin typeface="Century "/>
              </a:rPr>
              <a:t>Fall/Spring Saturday youth programs</a:t>
            </a:r>
          </a:p>
          <a:p>
            <a:endParaRPr lang="en-US" sz="2000" dirty="0">
              <a:latin typeface="Century "/>
            </a:endParaRPr>
          </a:p>
          <a:p>
            <a:r>
              <a:rPr lang="en-US" sz="2800" dirty="0">
                <a:latin typeface="Century "/>
              </a:rPr>
              <a:t>Leadership Development</a:t>
            </a:r>
          </a:p>
          <a:p>
            <a:endParaRPr lang="en-US" sz="2000" dirty="0">
              <a:latin typeface="Century "/>
            </a:endParaRPr>
          </a:p>
          <a:p>
            <a:r>
              <a:rPr lang="en-US" sz="2800" dirty="0">
                <a:latin typeface="Century "/>
              </a:rPr>
              <a:t>Cub Food Fundraisers</a:t>
            </a:r>
          </a:p>
          <a:p>
            <a:endParaRPr lang="en-US" sz="2000" dirty="0">
              <a:latin typeface="Century "/>
            </a:endParaRPr>
          </a:p>
          <a:p>
            <a:r>
              <a:rPr lang="en-US" sz="2800" dirty="0">
                <a:latin typeface="Century "/>
              </a:rPr>
              <a:t>Booster Meetings: program development</a:t>
            </a:r>
          </a:p>
          <a:p>
            <a:endParaRPr lang="en-US" sz="2000" dirty="0">
              <a:latin typeface="Century "/>
            </a:endParaRPr>
          </a:p>
          <a:p>
            <a:r>
              <a:rPr lang="en-US" sz="2800" dirty="0">
                <a:latin typeface="Century "/>
              </a:rPr>
              <a:t>Summer Opportunities</a:t>
            </a:r>
          </a:p>
          <a:p>
            <a:pPr marL="914400" lvl="1" indent="-457200">
              <a:buFont typeface="Wingdings" panose="05000000000000000000" pitchFamily="2" charset="2"/>
              <a:buChar char="q"/>
            </a:pPr>
            <a:r>
              <a:rPr lang="en-US" dirty="0">
                <a:latin typeface="Century "/>
              </a:rPr>
              <a:t>POP Beach Tournament</a:t>
            </a:r>
          </a:p>
          <a:p>
            <a:pPr marL="914400" lvl="1" indent="-457200">
              <a:buFont typeface="Wingdings" panose="05000000000000000000" pitchFamily="2" charset="2"/>
              <a:buChar char="q"/>
            </a:pPr>
            <a:r>
              <a:rPr lang="en-US" dirty="0">
                <a:latin typeface="Century "/>
              </a:rPr>
              <a:t>Concordia Team Camp (1</a:t>
            </a:r>
            <a:r>
              <a:rPr lang="en-US" baseline="30000" dirty="0">
                <a:latin typeface="Century "/>
              </a:rPr>
              <a:t>st</a:t>
            </a:r>
            <a:r>
              <a:rPr lang="en-US" dirty="0">
                <a:latin typeface="Century "/>
              </a:rPr>
              <a:t>/7)</a:t>
            </a:r>
          </a:p>
          <a:p>
            <a:pPr marL="914400" lvl="1" indent="-457200">
              <a:buFont typeface="Wingdings" panose="05000000000000000000" pitchFamily="2" charset="2"/>
              <a:buChar char="q"/>
            </a:pPr>
            <a:r>
              <a:rPr lang="en-US" dirty="0">
                <a:latin typeface="Century "/>
              </a:rPr>
              <a:t>High School Camp</a:t>
            </a:r>
          </a:p>
          <a:p>
            <a:pPr marL="914400" lvl="1" indent="-457200">
              <a:buFont typeface="Wingdings" panose="05000000000000000000" pitchFamily="2" charset="2"/>
              <a:buChar char="q"/>
            </a:pPr>
            <a:r>
              <a:rPr lang="en-US" dirty="0">
                <a:latin typeface="Century "/>
              </a:rPr>
              <a:t>Youth Camp</a:t>
            </a:r>
          </a:p>
          <a:p>
            <a:pPr marL="914400" lvl="1" indent="-457200">
              <a:buFont typeface="Wingdings" panose="05000000000000000000" pitchFamily="2" charset="2"/>
              <a:buChar char="q"/>
            </a:pPr>
            <a:r>
              <a:rPr lang="en-US" dirty="0">
                <a:latin typeface="Century "/>
              </a:rPr>
              <a:t>Strength Training</a:t>
            </a:r>
          </a:p>
          <a:p>
            <a:pPr marL="914400" lvl="1" indent="-457200">
              <a:buFont typeface="Wingdings" panose="05000000000000000000" pitchFamily="2" charset="2"/>
              <a:buChar char="q"/>
            </a:pPr>
            <a:r>
              <a:rPr lang="en-US" dirty="0">
                <a:latin typeface="Century "/>
              </a:rPr>
              <a:t>Breakdown Pre-Season Tournament (2nd/32)</a:t>
            </a:r>
          </a:p>
        </p:txBody>
      </p:sp>
      <p:sp>
        <p:nvSpPr>
          <p:cNvPr id="6" name="TextBox 5">
            <a:extLst>
              <a:ext uri="{FF2B5EF4-FFF2-40B4-BE49-F238E27FC236}">
                <a16:creationId xmlns:a16="http://schemas.microsoft.com/office/drawing/2014/main" id="{69EE2C27-B81F-4C78-992F-8A1F1E24DFFD}"/>
              </a:ext>
            </a:extLst>
          </p:cNvPr>
          <p:cNvSpPr txBox="1"/>
          <p:nvPr/>
        </p:nvSpPr>
        <p:spPr>
          <a:xfrm>
            <a:off x="434501" y="511706"/>
            <a:ext cx="4620638" cy="4524315"/>
          </a:xfrm>
          <a:prstGeom prst="rect">
            <a:avLst/>
          </a:prstGeom>
          <a:noFill/>
        </p:spPr>
        <p:txBody>
          <a:bodyPr wrap="square" rtlCol="0">
            <a:spAutoFit/>
          </a:bodyPr>
          <a:lstStyle/>
          <a:p>
            <a:r>
              <a:rPr lang="en-US" sz="9600" dirty="0">
                <a:latin typeface="Century "/>
              </a:rPr>
              <a:t>Year Round </a:t>
            </a:r>
            <a:r>
              <a:rPr lang="en-US" sz="9600" dirty="0">
                <a:solidFill>
                  <a:srgbClr val="FF0000"/>
                </a:solidFill>
                <a:latin typeface="Century "/>
              </a:rPr>
              <a:t>Impact</a:t>
            </a:r>
          </a:p>
        </p:txBody>
      </p:sp>
      <p:pic>
        <p:nvPicPr>
          <p:cNvPr id="8" name="Picture 7" descr="A black sign with white text&#10;&#10;Description generated with high confidence">
            <a:extLst>
              <a:ext uri="{FF2B5EF4-FFF2-40B4-BE49-F238E27FC236}">
                <a16:creationId xmlns:a16="http://schemas.microsoft.com/office/drawing/2014/main" id="{15A126F2-E872-4C85-A0E7-9A0671803115}"/>
              </a:ext>
            </a:extLst>
          </p:cNvPr>
          <p:cNvPicPr>
            <a:picLocks noChangeAspect="1"/>
          </p:cNvPicPr>
          <p:nvPr/>
        </p:nvPicPr>
        <p:blipFill>
          <a:blip r:embed="rId2"/>
          <a:stretch>
            <a:fillRect/>
          </a:stretch>
        </p:blipFill>
        <p:spPr>
          <a:xfrm>
            <a:off x="1830418" y="5136532"/>
            <a:ext cx="914402" cy="886970"/>
          </a:xfrm>
          <a:prstGeom prst="rect">
            <a:avLst/>
          </a:prstGeom>
        </p:spPr>
      </p:pic>
    </p:spTree>
    <p:extLst>
      <p:ext uri="{BB962C8B-B14F-4D97-AF65-F5344CB8AC3E}">
        <p14:creationId xmlns:p14="http://schemas.microsoft.com/office/powerpoint/2010/main" val="29072064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40B45FC-DDFB-4726-A064-9A03C196ABE5}"/>
              </a:ext>
            </a:extLst>
          </p:cNvPr>
          <p:cNvSpPr txBox="1">
            <a:spLocks noGrp="1"/>
          </p:cNvSpPr>
          <p:nvPr>
            <p:ph type="title"/>
          </p:nvPr>
        </p:nvSpPr>
        <p:spPr>
          <a:xfrm>
            <a:off x="445416" y="0"/>
            <a:ext cx="11303540" cy="2031325"/>
          </a:xfrm>
          <a:prstGeom prst="rect">
            <a:avLst/>
          </a:prstGeom>
          <a:noFill/>
        </p:spPr>
        <p:txBody>
          <a:bodyPr wrap="square" rtlCol="0">
            <a:spAutoFit/>
          </a:bodyPr>
          <a:lstStyle/>
          <a:p>
            <a:pPr algn="ctr"/>
            <a:endParaRPr lang="en-US" dirty="0">
              <a:solidFill>
                <a:srgbClr val="FF0000"/>
              </a:solidFill>
              <a:latin typeface="Century" panose="02040604050505020304" pitchFamily="18" charset="0"/>
            </a:endParaRPr>
          </a:p>
          <a:p>
            <a:pPr algn="ctr"/>
            <a:r>
              <a:rPr lang="en-US" sz="5400" dirty="0">
                <a:solidFill>
                  <a:srgbClr val="FF0000"/>
                </a:solidFill>
                <a:latin typeface="Century" panose="02040604050505020304" pitchFamily="18" charset="0"/>
              </a:rPr>
              <a:t>Program Administration</a:t>
            </a:r>
          </a:p>
          <a:p>
            <a:pPr algn="ctr"/>
            <a:endParaRPr lang="en-US" sz="5400" dirty="0">
              <a:latin typeface="Century" panose="02040604050505020304" pitchFamily="18" charset="0"/>
            </a:endParaRPr>
          </a:p>
        </p:txBody>
      </p:sp>
      <p:graphicFrame>
        <p:nvGraphicFramePr>
          <p:cNvPr id="5" name="Table 4">
            <a:extLst>
              <a:ext uri="{FF2B5EF4-FFF2-40B4-BE49-F238E27FC236}">
                <a16:creationId xmlns:a16="http://schemas.microsoft.com/office/drawing/2014/main" id="{DE919A4B-3B1A-4944-8919-C9FADB5CE560}"/>
              </a:ext>
            </a:extLst>
          </p:cNvPr>
          <p:cNvGraphicFramePr>
            <a:graphicFrameLocks noGrp="1"/>
          </p:cNvGraphicFramePr>
          <p:nvPr>
            <p:extLst>
              <p:ext uri="{D42A27DB-BD31-4B8C-83A1-F6EECF244321}">
                <p14:modId xmlns:p14="http://schemas.microsoft.com/office/powerpoint/2010/main" val="3166849153"/>
              </p:ext>
            </p:extLst>
          </p:nvPr>
        </p:nvGraphicFramePr>
        <p:xfrm>
          <a:off x="1197443" y="1289429"/>
          <a:ext cx="10215124" cy="4820920"/>
        </p:xfrm>
        <a:graphic>
          <a:graphicData uri="http://schemas.openxmlformats.org/drawingml/2006/table">
            <a:tbl>
              <a:tblPr firstRow="1" bandRow="1">
                <a:tableStyleId>{5C22544A-7EE6-4342-B048-85BDC9FD1C3A}</a:tableStyleId>
              </a:tblPr>
              <a:tblGrid>
                <a:gridCol w="2468866">
                  <a:extLst>
                    <a:ext uri="{9D8B030D-6E8A-4147-A177-3AD203B41FA5}">
                      <a16:colId xmlns:a16="http://schemas.microsoft.com/office/drawing/2014/main" val="2849693642"/>
                    </a:ext>
                  </a:extLst>
                </a:gridCol>
                <a:gridCol w="1924594">
                  <a:extLst>
                    <a:ext uri="{9D8B030D-6E8A-4147-A177-3AD203B41FA5}">
                      <a16:colId xmlns:a16="http://schemas.microsoft.com/office/drawing/2014/main" val="625951549"/>
                    </a:ext>
                  </a:extLst>
                </a:gridCol>
                <a:gridCol w="1854926">
                  <a:extLst>
                    <a:ext uri="{9D8B030D-6E8A-4147-A177-3AD203B41FA5}">
                      <a16:colId xmlns:a16="http://schemas.microsoft.com/office/drawing/2014/main" val="2972717766"/>
                    </a:ext>
                  </a:extLst>
                </a:gridCol>
                <a:gridCol w="3966738">
                  <a:extLst>
                    <a:ext uri="{9D8B030D-6E8A-4147-A177-3AD203B41FA5}">
                      <a16:colId xmlns:a16="http://schemas.microsoft.com/office/drawing/2014/main" val="3631254033"/>
                    </a:ext>
                  </a:extLst>
                </a:gridCol>
              </a:tblGrid>
              <a:tr h="370840">
                <a:tc>
                  <a:txBody>
                    <a:bodyPr/>
                    <a:lstStyle/>
                    <a:p>
                      <a:r>
                        <a:rPr lang="en-US" dirty="0">
                          <a:solidFill>
                            <a:schemeClr val="tx1"/>
                          </a:solidFill>
                          <a:latin typeface="Century "/>
                        </a:rPr>
                        <a:t>Jackie Richter</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dirty="0">
                          <a:solidFill>
                            <a:schemeClr val="tx1"/>
                          </a:solidFill>
                          <a:latin typeface="Century "/>
                        </a:rPr>
                        <a:t>Head Varsity</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dirty="0">
                          <a:solidFill>
                            <a:schemeClr val="tx1"/>
                          </a:solidFill>
                          <a:latin typeface="Century "/>
                        </a:rPr>
                        <a:t>(612) 597.5328</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dirty="0">
                          <a:solidFill>
                            <a:schemeClr val="tx1"/>
                          </a:solidFill>
                          <a:latin typeface="Century "/>
                          <a:hlinkClick r:id="rId2"/>
                        </a:rPr>
                        <a:t>JackieRichterLNVB@gmail.com</a:t>
                      </a:r>
                      <a:r>
                        <a:rPr lang="en-US" dirty="0">
                          <a:solidFill>
                            <a:schemeClr val="tx1"/>
                          </a:solidFill>
                          <a:latin typeface="Century "/>
                        </a:rPr>
                        <a: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69802492"/>
                  </a:ext>
                </a:extLst>
              </a:tr>
              <a:tr h="370840">
                <a:tc>
                  <a:txBody>
                    <a:bodyPr/>
                    <a:lstStyle/>
                    <a:p>
                      <a:r>
                        <a:rPr lang="en-US" dirty="0">
                          <a:solidFill>
                            <a:schemeClr val="tx1"/>
                          </a:solidFill>
                          <a:latin typeface="Century "/>
                        </a:rPr>
                        <a:t>Taylor Hall</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dirty="0">
                          <a:solidFill>
                            <a:schemeClr val="tx1"/>
                          </a:solidFill>
                          <a:latin typeface="Century "/>
                        </a:rPr>
                        <a:t>Asst Varsity</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dirty="0">
                          <a:solidFill>
                            <a:schemeClr val="tx1"/>
                          </a:solidFill>
                          <a:latin typeface="Century "/>
                        </a:rPr>
                        <a:t>(612) 599.1996</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dirty="0">
                          <a:solidFill>
                            <a:schemeClr val="tx1"/>
                          </a:solidFill>
                          <a:latin typeface="Century "/>
                          <a:hlinkClick r:id="rId3"/>
                        </a:rPr>
                        <a:t>Taylor.a.hall6@gmail.com</a:t>
                      </a:r>
                      <a:r>
                        <a:rPr lang="en-US" dirty="0">
                          <a:solidFill>
                            <a:schemeClr val="tx1"/>
                          </a:solidFill>
                          <a:latin typeface="Century "/>
                        </a:rPr>
                        <a: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41608074"/>
                  </a:ext>
                </a:extLst>
              </a:tr>
              <a:tr h="370840">
                <a:tc>
                  <a:txBody>
                    <a:bodyPr/>
                    <a:lstStyle/>
                    <a:p>
                      <a:r>
                        <a:rPr lang="en-US" dirty="0">
                          <a:solidFill>
                            <a:schemeClr val="tx1"/>
                          </a:solidFill>
                          <a:latin typeface="Century "/>
                        </a:rPr>
                        <a:t>Nate Erdal</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dirty="0">
                          <a:solidFill>
                            <a:schemeClr val="tx1"/>
                          </a:solidFill>
                          <a:latin typeface="Century "/>
                        </a:rPr>
                        <a:t>Asst Varsity/JV</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dirty="0">
                          <a:solidFill>
                            <a:schemeClr val="tx1"/>
                          </a:solidFill>
                          <a:latin typeface="Century "/>
                        </a:rPr>
                        <a:t>(952) 913.2199</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dirty="0">
                          <a:solidFill>
                            <a:schemeClr val="tx1"/>
                          </a:solidFill>
                          <a:latin typeface="Century "/>
                          <a:hlinkClick r:id="rId4"/>
                        </a:rPr>
                        <a:t>erdal011@gmail.com</a:t>
                      </a:r>
                      <a:r>
                        <a:rPr lang="en-US" dirty="0">
                          <a:solidFill>
                            <a:schemeClr val="tx1"/>
                          </a:solidFill>
                          <a:latin typeface="Century "/>
                        </a:rPr>
                        <a: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14022430"/>
                  </a:ext>
                </a:extLst>
              </a:tr>
              <a:tr h="370840">
                <a:tc>
                  <a:txBody>
                    <a:bodyPr/>
                    <a:lstStyle/>
                    <a:p>
                      <a:r>
                        <a:rPr lang="en-US" dirty="0">
                          <a:solidFill>
                            <a:schemeClr val="tx1"/>
                          </a:solidFill>
                          <a:latin typeface="Century "/>
                        </a:rPr>
                        <a:t>Megan Williams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dirty="0">
                          <a:solidFill>
                            <a:schemeClr val="tx1"/>
                          </a:solidFill>
                          <a:latin typeface="Century "/>
                        </a:rPr>
                        <a:t>Head JV</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dirty="0">
                          <a:solidFill>
                            <a:schemeClr val="tx1"/>
                          </a:solidFill>
                          <a:latin typeface="Century "/>
                        </a:rPr>
                        <a:t>(651) 235.8330</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dirty="0">
                          <a:solidFill>
                            <a:schemeClr val="tx1"/>
                          </a:solidFill>
                          <a:latin typeface="Century "/>
                          <a:hlinkClick r:id="rId5"/>
                        </a:rPr>
                        <a:t>megankathleenw@gmail.com</a:t>
                      </a:r>
                      <a:r>
                        <a:rPr lang="en-US" dirty="0">
                          <a:solidFill>
                            <a:schemeClr val="tx1"/>
                          </a:solidFill>
                          <a:latin typeface="Century "/>
                        </a:rPr>
                        <a: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83395327"/>
                  </a:ext>
                </a:extLst>
              </a:tr>
              <a:tr h="370840">
                <a:tc>
                  <a:txBody>
                    <a:bodyPr/>
                    <a:lstStyle/>
                    <a:p>
                      <a:r>
                        <a:rPr lang="en-US" dirty="0">
                          <a:solidFill>
                            <a:schemeClr val="tx1"/>
                          </a:solidFill>
                          <a:latin typeface="Century "/>
                        </a:rPr>
                        <a:t>David Laufenburger</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dirty="0">
                          <a:solidFill>
                            <a:schemeClr val="tx1"/>
                          </a:solidFill>
                          <a:latin typeface="Century "/>
                        </a:rPr>
                        <a:t>Head 10A</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dirty="0">
                          <a:solidFill>
                            <a:schemeClr val="tx1"/>
                          </a:solidFill>
                          <a:latin typeface="Century "/>
                        </a:rPr>
                        <a:t>(612) 325.9496</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dirty="0">
                          <a:solidFill>
                            <a:schemeClr val="tx1"/>
                          </a:solidFill>
                          <a:latin typeface="Century "/>
                          <a:hlinkClick r:id="rId6"/>
                        </a:rPr>
                        <a:t>David.Laufenburger@isd194.org</a:t>
                      </a:r>
                      <a:r>
                        <a:rPr lang="en-US" dirty="0">
                          <a:solidFill>
                            <a:schemeClr val="tx1"/>
                          </a:solidFill>
                          <a:latin typeface="Century "/>
                        </a:rPr>
                        <a: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70884003"/>
                  </a:ext>
                </a:extLst>
              </a:tr>
              <a:tr h="370840">
                <a:tc>
                  <a:txBody>
                    <a:bodyPr/>
                    <a:lstStyle/>
                    <a:p>
                      <a:r>
                        <a:rPr lang="en-US" dirty="0">
                          <a:solidFill>
                            <a:schemeClr val="tx1"/>
                          </a:solidFill>
                          <a:latin typeface="Century "/>
                        </a:rPr>
                        <a:t>Lisa Slinde</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dirty="0">
                          <a:solidFill>
                            <a:schemeClr val="tx1"/>
                          </a:solidFill>
                          <a:latin typeface="Century "/>
                        </a:rPr>
                        <a:t>Head 9A</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dirty="0">
                          <a:solidFill>
                            <a:schemeClr val="tx1"/>
                          </a:solidFill>
                          <a:latin typeface="Century "/>
                        </a:rPr>
                        <a:t>(612) 839.7451</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dirty="0">
                          <a:solidFill>
                            <a:schemeClr val="tx1"/>
                          </a:solidFill>
                          <a:latin typeface="Century "/>
                          <a:hlinkClick r:id="rId7"/>
                        </a:rPr>
                        <a:t>slindelisa3@gmail.com</a:t>
                      </a:r>
                      <a:r>
                        <a:rPr lang="en-US" dirty="0">
                          <a:solidFill>
                            <a:schemeClr val="tx1"/>
                          </a:solidFill>
                          <a:latin typeface="Century "/>
                        </a:rPr>
                        <a: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88981567"/>
                  </a:ext>
                </a:extLst>
              </a:tr>
              <a:tr h="370840">
                <a:tc>
                  <a:txBody>
                    <a:bodyPr/>
                    <a:lstStyle/>
                    <a:p>
                      <a:r>
                        <a:rPr lang="en-US" dirty="0">
                          <a:solidFill>
                            <a:schemeClr val="tx1"/>
                          </a:solidFill>
                          <a:latin typeface="Century "/>
                        </a:rPr>
                        <a:t>Brett Johnson</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dirty="0">
                          <a:solidFill>
                            <a:schemeClr val="tx1"/>
                          </a:solidFill>
                          <a:latin typeface="Century "/>
                        </a:rPr>
                        <a:t>Head 9B</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dirty="0">
                          <a:solidFill>
                            <a:schemeClr val="tx1"/>
                          </a:solidFill>
                          <a:latin typeface="Century "/>
                        </a:rPr>
                        <a:t>(952) 212.3205</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dirty="0">
                          <a:solidFill>
                            <a:schemeClr val="tx1"/>
                          </a:solidFill>
                          <a:latin typeface="Century "/>
                          <a:hlinkClick r:id="rId8"/>
                        </a:rPr>
                        <a:t>brettjohnson@edinarealty.com</a:t>
                      </a:r>
                      <a:r>
                        <a:rPr lang="en-US" dirty="0">
                          <a:solidFill>
                            <a:schemeClr val="tx1"/>
                          </a:solidFill>
                          <a:latin typeface="Century "/>
                        </a:rPr>
                        <a: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45901213"/>
                  </a:ext>
                </a:extLst>
              </a:tr>
              <a:tr h="370840">
                <a:tc>
                  <a:txBody>
                    <a:bodyPr/>
                    <a:lstStyle/>
                    <a:p>
                      <a:r>
                        <a:rPr lang="en-US" dirty="0">
                          <a:solidFill>
                            <a:schemeClr val="tx1"/>
                          </a:solidFill>
                          <a:latin typeface="Century "/>
                        </a:rPr>
                        <a:t>Craig Roberts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dirty="0">
                          <a:solidFill>
                            <a:schemeClr val="tx1"/>
                          </a:solidFill>
                          <a:latin typeface="Century "/>
                        </a:rPr>
                        <a:t>Statician</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dirty="0">
                          <a:solidFill>
                            <a:schemeClr val="tx1"/>
                          </a:solidFill>
                          <a:latin typeface="Century "/>
                        </a:rPr>
                        <a:t>(763) 442.1320</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dirty="0">
                          <a:solidFill>
                            <a:schemeClr val="tx1"/>
                          </a:solidFill>
                          <a:latin typeface="Century "/>
                          <a:hlinkClick r:id="rId9"/>
                        </a:rPr>
                        <a:t>rober080@Hotmail.com</a:t>
                      </a:r>
                      <a:r>
                        <a:rPr lang="en-US" dirty="0">
                          <a:solidFill>
                            <a:schemeClr val="tx1"/>
                          </a:solidFill>
                          <a:latin typeface="Century "/>
                        </a:rPr>
                        <a: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16095888"/>
                  </a:ext>
                </a:extLst>
              </a:tr>
              <a:tr h="370840">
                <a:tc>
                  <a:txBody>
                    <a:bodyPr/>
                    <a:lstStyle/>
                    <a:p>
                      <a:endParaRPr lang="en-US"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gridSpan="2">
                  <a:txBody>
                    <a:bodyPr/>
                    <a:lstStyle/>
                    <a:p>
                      <a:endParaRPr lang="en-US"/>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en-US" dirty="0">
                        <a:solidFill>
                          <a:schemeClr val="tx1"/>
                        </a:solidFill>
                        <a:latin typeface="Century "/>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en-US"/>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88278431"/>
                  </a:ext>
                </a:extLst>
              </a:tr>
              <a:tr h="370840">
                <a:tc>
                  <a:txBody>
                    <a:bodyPr/>
                    <a:lstStyle/>
                    <a:p>
                      <a:r>
                        <a:rPr lang="en-US" dirty="0">
                          <a:solidFill>
                            <a:schemeClr val="tx1"/>
                          </a:solidFill>
                          <a:latin typeface="Century "/>
                        </a:rPr>
                        <a:t>Mike Zweber</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gridSpan="2">
                  <a:txBody>
                    <a:bodyPr/>
                    <a:lstStyle/>
                    <a:p>
                      <a:pPr algn="ctr"/>
                      <a:r>
                        <a:rPr lang="en-US" dirty="0">
                          <a:solidFill>
                            <a:schemeClr val="tx1"/>
                          </a:solidFill>
                          <a:latin typeface="Century "/>
                        </a:rPr>
                        <a:t>Athletic Director</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en-US" dirty="0">
                        <a:solidFill>
                          <a:schemeClr val="tx1"/>
                        </a:solidFill>
                        <a:latin typeface="Century "/>
                      </a:endParaRPr>
                    </a:p>
                  </a:txBody>
                  <a:tcPr/>
                </a:tc>
                <a:tc>
                  <a:txBody>
                    <a:bodyPr/>
                    <a:lstStyle/>
                    <a:p>
                      <a:r>
                        <a:rPr lang="en-US" dirty="0">
                          <a:solidFill>
                            <a:schemeClr val="tx1"/>
                          </a:solidFill>
                          <a:latin typeface="Century "/>
                          <a:hlinkClick r:id="rId10"/>
                        </a:rPr>
                        <a:t>zweb1571@isd194.org</a:t>
                      </a:r>
                      <a:r>
                        <a:rPr lang="en-US" dirty="0">
                          <a:solidFill>
                            <a:schemeClr val="tx1"/>
                          </a:solidFill>
                          <a:latin typeface="Century "/>
                        </a:rPr>
                        <a: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81518059"/>
                  </a:ext>
                </a:extLst>
              </a:tr>
              <a:tr h="370840">
                <a:tc>
                  <a:txBody>
                    <a:bodyPr/>
                    <a:lstStyle/>
                    <a:p>
                      <a:r>
                        <a:rPr lang="en-US" dirty="0">
                          <a:solidFill>
                            <a:schemeClr val="tx1"/>
                          </a:solidFill>
                          <a:latin typeface="Century "/>
                        </a:rPr>
                        <a:t>Lisa Heilman</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gridSpan="2">
                  <a:txBody>
                    <a:bodyPr/>
                    <a:lstStyle/>
                    <a:p>
                      <a:pPr algn="ctr"/>
                      <a:r>
                        <a:rPr lang="en-US" dirty="0">
                          <a:solidFill>
                            <a:schemeClr val="tx1"/>
                          </a:solidFill>
                          <a:latin typeface="Century "/>
                        </a:rPr>
                        <a:t>Athletic Administration</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en-US"/>
                    </a:p>
                  </a:txBody>
                  <a:tcPr/>
                </a:tc>
                <a:tc>
                  <a:txBody>
                    <a:bodyPr/>
                    <a:lstStyle/>
                    <a:p>
                      <a:r>
                        <a:rPr lang="en-US" dirty="0">
                          <a:solidFill>
                            <a:schemeClr val="tx1"/>
                          </a:solidFill>
                          <a:latin typeface="Century "/>
                          <a:hlinkClick r:id="rId11"/>
                        </a:rPr>
                        <a:t>Lisa.heilman@isd194.org</a:t>
                      </a:r>
                      <a:r>
                        <a:rPr lang="en-US" dirty="0">
                          <a:solidFill>
                            <a:schemeClr val="tx1"/>
                          </a:solidFill>
                          <a:latin typeface="Century "/>
                        </a:rPr>
                        <a: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25077547"/>
                  </a:ext>
                </a:extLst>
              </a:tr>
              <a:tr h="370840">
                <a:tc>
                  <a:txBody>
                    <a:bodyPr/>
                    <a:lstStyle/>
                    <a:p>
                      <a:r>
                        <a:rPr lang="en-US" dirty="0">
                          <a:solidFill>
                            <a:schemeClr val="tx1"/>
                          </a:solidFill>
                          <a:latin typeface="Century "/>
                        </a:rPr>
                        <a:t>Heather Bartz</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gridSpan="2">
                  <a:txBody>
                    <a:bodyPr/>
                    <a:lstStyle/>
                    <a:p>
                      <a:pPr algn="ctr"/>
                      <a:r>
                        <a:rPr lang="en-US" dirty="0">
                          <a:solidFill>
                            <a:schemeClr val="tx1"/>
                          </a:solidFill>
                          <a:latin typeface="Century "/>
                        </a:rPr>
                        <a:t>Athletic Trainer</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en-US"/>
                    </a:p>
                  </a:txBody>
                  <a:tcPr/>
                </a:tc>
                <a:tc>
                  <a:txBody>
                    <a:bodyPr/>
                    <a:lstStyle/>
                    <a:p>
                      <a:r>
                        <a:rPr lang="en-US" dirty="0">
                          <a:solidFill>
                            <a:schemeClr val="tx1"/>
                          </a:solidFill>
                          <a:latin typeface="Century "/>
                          <a:hlinkClick r:id="rId12"/>
                        </a:rPr>
                        <a:t>hbartz2@Fairview.org</a:t>
                      </a:r>
                      <a:r>
                        <a:rPr lang="en-US" dirty="0">
                          <a:solidFill>
                            <a:schemeClr val="tx1"/>
                          </a:solidFill>
                          <a:latin typeface="Century "/>
                        </a:rPr>
                        <a: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9803651"/>
                  </a:ext>
                </a:extLst>
              </a:tr>
              <a:tr h="370840">
                <a:tc>
                  <a:txBody>
                    <a:bodyPr/>
                    <a:lstStyle/>
                    <a:p>
                      <a:r>
                        <a:rPr lang="en-US" dirty="0">
                          <a:solidFill>
                            <a:schemeClr val="tx1"/>
                          </a:solidFill>
                          <a:latin typeface="Century "/>
                        </a:rPr>
                        <a:t>Bryan Schmidt</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gridSpan="2">
                  <a:txBody>
                    <a:bodyPr/>
                    <a:lstStyle/>
                    <a:p>
                      <a:pPr algn="ctr"/>
                      <a:r>
                        <a:rPr lang="en-US" dirty="0">
                          <a:solidFill>
                            <a:schemeClr val="tx1"/>
                          </a:solidFill>
                          <a:latin typeface="Century "/>
                        </a:rPr>
                        <a:t>ETS Trainer</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en-US"/>
                    </a:p>
                  </a:txBody>
                  <a:tcPr/>
                </a:tc>
                <a:tc>
                  <a:txBody>
                    <a:bodyPr/>
                    <a:lstStyle/>
                    <a:p>
                      <a:r>
                        <a:rPr lang="en-US" dirty="0">
                          <a:solidFill>
                            <a:schemeClr val="tx1"/>
                          </a:solidFill>
                          <a:latin typeface="Century "/>
                          <a:hlinkClick r:id="rId13"/>
                        </a:rPr>
                        <a:t>Bryan.Schmid@mnsu.edu</a:t>
                      </a:r>
                      <a:r>
                        <a:rPr lang="en-US" dirty="0">
                          <a:solidFill>
                            <a:schemeClr val="tx1"/>
                          </a:solidFill>
                          <a:latin typeface="Century "/>
                        </a:rPr>
                        <a: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72765643"/>
                  </a:ext>
                </a:extLst>
              </a:tr>
            </a:tbl>
          </a:graphicData>
        </a:graphic>
      </p:graphicFrame>
    </p:spTree>
    <p:extLst>
      <p:ext uri="{BB962C8B-B14F-4D97-AF65-F5344CB8AC3E}">
        <p14:creationId xmlns:p14="http://schemas.microsoft.com/office/powerpoint/2010/main" val="2489187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D82A6A5-B5C2-4B45-BC09-197F44F3719C}"/>
              </a:ext>
            </a:extLst>
          </p:cNvPr>
          <p:cNvSpPr txBox="1"/>
          <p:nvPr/>
        </p:nvSpPr>
        <p:spPr>
          <a:xfrm>
            <a:off x="326859" y="-73365"/>
            <a:ext cx="12192000" cy="2031325"/>
          </a:xfrm>
          <a:prstGeom prst="rect">
            <a:avLst/>
          </a:prstGeom>
          <a:noFill/>
        </p:spPr>
        <p:txBody>
          <a:bodyPr wrap="square" rtlCol="0">
            <a:spAutoFit/>
          </a:bodyPr>
          <a:lstStyle/>
          <a:p>
            <a:pPr algn="ctr"/>
            <a:endParaRPr lang="en-US" dirty="0">
              <a:latin typeface="Century" panose="02040604050505020304" pitchFamily="18" charset="0"/>
            </a:endParaRPr>
          </a:p>
          <a:p>
            <a:pPr algn="ctr"/>
            <a:r>
              <a:rPr lang="en-US" sz="5400" dirty="0">
                <a:latin typeface="Century" panose="02040604050505020304" pitchFamily="18" charset="0"/>
              </a:rPr>
              <a:t>LNHSVB Booster Club</a:t>
            </a:r>
          </a:p>
          <a:p>
            <a:pPr algn="ctr"/>
            <a:endParaRPr lang="en-US" sz="5400" dirty="0">
              <a:latin typeface="Century" panose="02040604050505020304" pitchFamily="18" charset="0"/>
            </a:endParaRPr>
          </a:p>
        </p:txBody>
      </p:sp>
      <p:pic>
        <p:nvPicPr>
          <p:cNvPr id="8" name="Picture 7" descr="A screenshot of a cell phone&#10;&#10;Description generated with very high confidence">
            <a:extLst>
              <a:ext uri="{FF2B5EF4-FFF2-40B4-BE49-F238E27FC236}">
                <a16:creationId xmlns:a16="http://schemas.microsoft.com/office/drawing/2014/main" id="{242AD36B-5307-4F98-9819-B2E988CE7AD1}"/>
              </a:ext>
            </a:extLst>
          </p:cNvPr>
          <p:cNvPicPr>
            <a:picLocks noChangeAspect="1"/>
          </p:cNvPicPr>
          <p:nvPr/>
        </p:nvPicPr>
        <p:blipFill>
          <a:blip r:embed="rId2"/>
          <a:stretch>
            <a:fillRect/>
          </a:stretch>
        </p:blipFill>
        <p:spPr>
          <a:xfrm>
            <a:off x="1995568" y="1027423"/>
            <a:ext cx="8200863" cy="5061187"/>
          </a:xfrm>
          <a:prstGeom prst="rect">
            <a:avLst/>
          </a:prstGeom>
        </p:spPr>
      </p:pic>
    </p:spTree>
    <p:extLst>
      <p:ext uri="{BB962C8B-B14F-4D97-AF65-F5344CB8AC3E}">
        <p14:creationId xmlns:p14="http://schemas.microsoft.com/office/powerpoint/2010/main" val="39142056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0CBFC85-B527-484C-B0B0-3A517EA55328}"/>
              </a:ext>
            </a:extLst>
          </p:cNvPr>
          <p:cNvSpPr txBox="1"/>
          <p:nvPr/>
        </p:nvSpPr>
        <p:spPr>
          <a:xfrm>
            <a:off x="1921823" y="-200298"/>
            <a:ext cx="8348353" cy="3293209"/>
          </a:xfrm>
          <a:prstGeom prst="rect">
            <a:avLst/>
          </a:prstGeom>
          <a:noFill/>
        </p:spPr>
        <p:txBody>
          <a:bodyPr wrap="square" rtlCol="0">
            <a:spAutoFit/>
          </a:bodyPr>
          <a:lstStyle/>
          <a:p>
            <a:pPr algn="r"/>
            <a:endParaRPr lang="en-US" sz="2000" dirty="0">
              <a:latin typeface="Century" panose="02040604050505020304" pitchFamily="18" charset="0"/>
            </a:endParaRPr>
          </a:p>
          <a:p>
            <a:pPr algn="ctr"/>
            <a:r>
              <a:rPr lang="en-US" sz="8000" dirty="0">
                <a:latin typeface="Century" panose="02040604050505020304" pitchFamily="18" charset="0"/>
              </a:rPr>
              <a:t>Panther Roster</a:t>
            </a:r>
            <a:endParaRPr lang="en-US" sz="1000" dirty="0">
              <a:latin typeface="Century" panose="02040604050505020304" pitchFamily="18" charset="0"/>
            </a:endParaRPr>
          </a:p>
          <a:p>
            <a:pPr algn="ctr"/>
            <a:r>
              <a:rPr lang="en-US" sz="2400" dirty="0">
                <a:solidFill>
                  <a:srgbClr val="FF0000"/>
                </a:solidFill>
                <a:latin typeface="Century" panose="02040604050505020304" pitchFamily="18" charset="0"/>
              </a:rPr>
              <a:t>9B (13)</a:t>
            </a:r>
          </a:p>
          <a:p>
            <a:pPr algn="ctr"/>
            <a:r>
              <a:rPr lang="en-US" sz="2400" dirty="0">
                <a:latin typeface="Century" panose="02040604050505020304" pitchFamily="18" charset="0"/>
              </a:rPr>
              <a:t>Head Coach Brett Johnson</a:t>
            </a:r>
          </a:p>
          <a:p>
            <a:pPr algn="r"/>
            <a:endParaRPr lang="en-US" sz="6000" dirty="0">
              <a:latin typeface="Century" panose="02040604050505020304" pitchFamily="18" charset="0"/>
            </a:endParaRPr>
          </a:p>
        </p:txBody>
      </p:sp>
      <p:pic>
        <p:nvPicPr>
          <p:cNvPr id="8" name="Picture 7" descr="A screenshot of a cell phone&#10;&#10;Description generated with very high confidence">
            <a:extLst>
              <a:ext uri="{FF2B5EF4-FFF2-40B4-BE49-F238E27FC236}">
                <a16:creationId xmlns:a16="http://schemas.microsoft.com/office/drawing/2014/main" id="{E30E66B1-9C8D-4AB5-BAEF-853FEB559E97}"/>
              </a:ext>
            </a:extLst>
          </p:cNvPr>
          <p:cNvPicPr>
            <a:picLocks noChangeAspect="1"/>
          </p:cNvPicPr>
          <p:nvPr/>
        </p:nvPicPr>
        <p:blipFill>
          <a:blip r:embed="rId2"/>
          <a:stretch>
            <a:fillRect/>
          </a:stretch>
        </p:blipFill>
        <p:spPr>
          <a:xfrm>
            <a:off x="158852" y="2219417"/>
            <a:ext cx="11874296" cy="3800488"/>
          </a:xfrm>
          <a:prstGeom prst="rect">
            <a:avLst/>
          </a:prstGeom>
        </p:spPr>
      </p:pic>
      <p:pic>
        <p:nvPicPr>
          <p:cNvPr id="10" name="Picture 9" descr="A black sign with white text&#10;&#10;Description generated with high confidence">
            <a:extLst>
              <a:ext uri="{FF2B5EF4-FFF2-40B4-BE49-F238E27FC236}">
                <a16:creationId xmlns:a16="http://schemas.microsoft.com/office/drawing/2014/main" id="{5C7866BB-3157-4653-9127-099729247ADF}"/>
              </a:ext>
            </a:extLst>
          </p:cNvPr>
          <p:cNvPicPr>
            <a:picLocks noChangeAspect="1"/>
          </p:cNvPicPr>
          <p:nvPr/>
        </p:nvPicPr>
        <p:blipFill>
          <a:blip r:embed="rId3"/>
          <a:stretch>
            <a:fillRect/>
          </a:stretch>
        </p:blipFill>
        <p:spPr>
          <a:xfrm>
            <a:off x="465907" y="218968"/>
            <a:ext cx="1237659" cy="1200529"/>
          </a:xfrm>
          <a:prstGeom prst="rect">
            <a:avLst/>
          </a:prstGeom>
        </p:spPr>
      </p:pic>
      <p:pic>
        <p:nvPicPr>
          <p:cNvPr id="11" name="Picture 10" descr="A black sign with white text&#10;&#10;Description generated with high confidence">
            <a:extLst>
              <a:ext uri="{FF2B5EF4-FFF2-40B4-BE49-F238E27FC236}">
                <a16:creationId xmlns:a16="http://schemas.microsoft.com/office/drawing/2014/main" id="{0ED7A481-5680-4E58-B7C3-E2395934634D}"/>
              </a:ext>
            </a:extLst>
          </p:cNvPr>
          <p:cNvPicPr>
            <a:picLocks noChangeAspect="1"/>
          </p:cNvPicPr>
          <p:nvPr/>
        </p:nvPicPr>
        <p:blipFill>
          <a:blip r:embed="rId3"/>
          <a:stretch>
            <a:fillRect/>
          </a:stretch>
        </p:blipFill>
        <p:spPr>
          <a:xfrm>
            <a:off x="10406741" y="245777"/>
            <a:ext cx="1237659" cy="1200529"/>
          </a:xfrm>
          <a:prstGeom prst="rect">
            <a:avLst/>
          </a:prstGeom>
        </p:spPr>
      </p:pic>
    </p:spTree>
    <p:extLst>
      <p:ext uri="{BB962C8B-B14F-4D97-AF65-F5344CB8AC3E}">
        <p14:creationId xmlns:p14="http://schemas.microsoft.com/office/powerpoint/2010/main" val="2177830391"/>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9D5"/>
      </a:lt2>
      <a:accent1>
        <a:srgbClr val="FB8C29"/>
      </a:accent1>
      <a:accent2>
        <a:srgbClr val="F2C351"/>
      </a:accent2>
      <a:accent3>
        <a:srgbClr val="D0CBA5"/>
      </a:accent3>
      <a:accent4>
        <a:srgbClr val="A2C476"/>
      </a:accent4>
      <a:accent5>
        <a:srgbClr val="57C293"/>
      </a:accent5>
      <a:accent6>
        <a:srgbClr val="06BFDE"/>
      </a:accent6>
      <a:hlink>
        <a:srgbClr val="FBAE29"/>
      </a:hlink>
      <a:folHlink>
        <a:srgbClr val="EDC47E"/>
      </a:folHlink>
    </a:clrScheme>
    <a:fontScheme name="Gallery">
      <a:majorFont>
        <a:latin typeface="Rockwell" panose="020606030202050204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BB5F5D82-B5E9-469E-A815-C655ED4AF243}"/>
    </a:ext>
  </a:extLst>
</a:theme>
</file>

<file path=docProps/app.xml><?xml version="1.0" encoding="utf-8"?>
<Properties xmlns="http://schemas.openxmlformats.org/officeDocument/2006/extended-properties" xmlns:vt="http://schemas.openxmlformats.org/officeDocument/2006/docPropsVTypes">
  <Template>Gallery</Template>
  <TotalTime>184</TotalTime>
  <Words>1489</Words>
  <Application>Microsoft Office PowerPoint</Application>
  <PresentationFormat>Widescreen</PresentationFormat>
  <Paragraphs>323</Paragraphs>
  <Slides>29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Century</vt:lpstr>
      <vt:lpstr>Century </vt:lpstr>
      <vt:lpstr>Rockwell</vt:lpstr>
      <vt:lpstr>Wingdings</vt:lpstr>
      <vt:lpstr>Gallery</vt:lpstr>
      <vt:lpstr>Welcome to the  2018  Lakeville North Volleyball Season </vt:lpstr>
      <vt:lpstr>PowerPoint Presentation</vt:lpstr>
      <vt:lpstr>PowerPoint Presentation</vt:lpstr>
      <vt:lpstr>PowerPoint Presentation</vt:lpstr>
      <vt:lpstr>PowerPoint Presentation</vt:lpstr>
      <vt:lpstr>PowerPoint Presentation</vt:lpstr>
      <vt:lpstr> Program Administration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Umbrella topics Paving the future with a cohesive program</vt:lpstr>
      <vt:lpstr>PowerPoint Presentation</vt:lpstr>
      <vt:lpstr>Fundraisers 2018 </vt:lpstr>
      <vt:lpstr>Umbrella topics Paving the future with a cohesive program continued…</vt:lpstr>
      <vt:lpstr>Umbrella topics Paving the future with a cohesive program continued…</vt:lpstr>
      <vt:lpstr>Umbrella topics Paving the future with a cohesive program continued…</vt:lpstr>
      <vt:lpstr>Umbrella topics Paving the future with a cohesive program continued…</vt:lpstr>
      <vt:lpstr>Umbrella topics Paving the future with a cohesive program continued…</vt:lpstr>
      <vt:lpstr>Umbrella topics Paving the future with a cohesive program continued…</vt:lpstr>
      <vt:lpstr>Umbrella topics Paving the future with a cohesive program continued…</vt:lpstr>
      <vt:lpstr>communication Critical for success</vt:lpstr>
      <vt:lpstr>PowerPoint Presentation</vt:lpstr>
      <vt:lpstr>Apparel options online orders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the  2018  Lakeville North Volleyball Season </dc:title>
  <dc:creator>Jackie Richter</dc:creator>
  <cp:lastModifiedBy>Jackie Richter</cp:lastModifiedBy>
  <cp:revision>34</cp:revision>
  <dcterms:created xsi:type="dcterms:W3CDTF">2018-08-18T02:38:48Z</dcterms:created>
  <dcterms:modified xsi:type="dcterms:W3CDTF">2018-08-18T05:42:52Z</dcterms:modified>
</cp:coreProperties>
</file>