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64" r:id="rId5"/>
    <p:sldId id="267" r:id="rId6"/>
    <p:sldId id="259" r:id="rId7"/>
    <p:sldId id="260" r:id="rId8"/>
    <p:sldId id="266" r:id="rId9"/>
    <p:sldId id="258" r:id="rId10"/>
    <p:sldId id="261" r:id="rId11"/>
    <p:sldId id="263" r:id="rId12"/>
    <p:sldId id="265" r:id="rId13"/>
    <p:sldId id="268"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9" d="100"/>
          <a:sy n="69" d="100"/>
        </p:scale>
        <p:origin x="92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442873-7910-3718-4559-0F23CD53D2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FA44BDB-8A01-EA7A-91EA-FF325FF77A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A20BA7E-6E87-FF4C-2938-1DF6B109BC90}"/>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5" name="Footer Placeholder 4">
            <a:extLst>
              <a:ext uri="{FF2B5EF4-FFF2-40B4-BE49-F238E27FC236}">
                <a16:creationId xmlns:a16="http://schemas.microsoft.com/office/drawing/2014/main" id="{5C685EE4-BCA2-95C2-12AA-F10E4952153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0BB157-A999-6F00-EE42-1D8C7C8E8F64}"/>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19537838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9F4549-C93F-002F-2428-696838B751B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E0A21FC-32E3-DB51-CC2C-D6198FF00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0F66255-7FA8-73B6-8969-279992B02CF9}"/>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5" name="Footer Placeholder 4">
            <a:extLst>
              <a:ext uri="{FF2B5EF4-FFF2-40B4-BE49-F238E27FC236}">
                <a16:creationId xmlns:a16="http://schemas.microsoft.com/office/drawing/2014/main" id="{AB867E36-1B3C-F545-287C-C14025F88B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ABC528-65AB-4EAD-9956-07CB39FE4DEB}"/>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068390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3DEA022-65A1-3062-4F86-6F76EF3B9EB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AE7087C-E84D-5354-89B1-14F51307054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6016519-D7AB-F153-C27D-D40A3340CCEF}"/>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5" name="Footer Placeholder 4">
            <a:extLst>
              <a:ext uri="{FF2B5EF4-FFF2-40B4-BE49-F238E27FC236}">
                <a16:creationId xmlns:a16="http://schemas.microsoft.com/office/drawing/2014/main" id="{2EF9D9EF-39D1-3D4D-ACAB-8E28E9C43B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16789-B258-0BE2-709E-22D4A2B2C515}"/>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1529342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4D0259-2569-68CC-07CC-4219CDDA490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66210-6AFC-D9A1-0C53-E23C83991CF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16A3E7-3462-68C4-D666-A682F61BFFCA}"/>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5" name="Footer Placeholder 4">
            <a:extLst>
              <a:ext uri="{FF2B5EF4-FFF2-40B4-BE49-F238E27FC236}">
                <a16:creationId xmlns:a16="http://schemas.microsoft.com/office/drawing/2014/main" id="{B3FA96ED-C486-0A1E-8772-9B2D111836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703871-273D-817F-39CF-03A6F7D0C72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401561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AC54B1-2537-20A9-5E11-0B1D4C14C69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9198F38-9FFD-6C22-6976-ED0F7097EDF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F68AA21-DCE7-D0C6-DEBF-96C0900332DB}"/>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5" name="Footer Placeholder 4">
            <a:extLst>
              <a:ext uri="{FF2B5EF4-FFF2-40B4-BE49-F238E27FC236}">
                <a16:creationId xmlns:a16="http://schemas.microsoft.com/office/drawing/2014/main" id="{3F903871-11F2-672A-6208-717987AAD8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C0194F-5DA1-7FD2-10B2-0DFE432A475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559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A52363-FD82-58F3-9668-A2E0BAB125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E922B32-C39B-270C-C90C-2459901D5AE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CFFAA-32BC-7790-3515-2855776B9D7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B285B0-2F74-B2C8-1BBB-BD62CF18E9E6}"/>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6" name="Footer Placeholder 5">
            <a:extLst>
              <a:ext uri="{FF2B5EF4-FFF2-40B4-BE49-F238E27FC236}">
                <a16:creationId xmlns:a16="http://schemas.microsoft.com/office/drawing/2014/main" id="{FFC95BAD-0BA8-C59D-7BFB-364AF78F050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60642A8-0A1C-47DE-AC92-63847DC431F0}"/>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9652933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B2320D-5F15-3838-66DB-66A3C6C938C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B2CA50A-4F5D-EE6A-5D32-BDC40728529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9DD664C-108F-F5ED-9520-C8E1787EED4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A29AD3-A82B-58F5-2648-51BA683D9CB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9FE1886-BE32-89E5-3D2F-0B479C1F6DF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650E32-0944-0D7F-02CA-E251D177E84E}"/>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8" name="Footer Placeholder 7">
            <a:extLst>
              <a:ext uri="{FF2B5EF4-FFF2-40B4-BE49-F238E27FC236}">
                <a16:creationId xmlns:a16="http://schemas.microsoft.com/office/drawing/2014/main" id="{508CC8A3-791B-E2AC-9B15-14CFA53048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AD9C1EA-ACDE-D5AC-0D55-11B277145BFC}"/>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7282854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DC782-F1B9-42D7-B699-F0442E7FC24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464DE4F-0441-1B9A-0CD1-3534D3668FBA}"/>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4" name="Footer Placeholder 3">
            <a:extLst>
              <a:ext uri="{FF2B5EF4-FFF2-40B4-BE49-F238E27FC236}">
                <a16:creationId xmlns:a16="http://schemas.microsoft.com/office/drawing/2014/main" id="{3600CCB0-3A16-FEE0-FB55-FEB4E41AD1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2E02D2-CA94-BFCA-DD40-8ED945C58AE8}"/>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608792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BB90E4-7D49-CC85-0AB3-9BA58F9A798C}"/>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3" name="Footer Placeholder 2">
            <a:extLst>
              <a:ext uri="{FF2B5EF4-FFF2-40B4-BE49-F238E27FC236}">
                <a16:creationId xmlns:a16="http://schemas.microsoft.com/office/drawing/2014/main" id="{763BDA4E-B36A-0023-6015-C402C16AA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83448D9-5F4D-0D1E-D052-C1F522D017D3}"/>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38138142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FE22C-E9C9-7AA6-CC94-E93194AF71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AF1504-799E-D0F2-2D3F-09911CB0E2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C30163A-E907-8779-12B1-A529EB7C6A0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88C98B-9377-844A-3ED3-3DC8F2CA0C5F}"/>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6" name="Footer Placeholder 5">
            <a:extLst>
              <a:ext uri="{FF2B5EF4-FFF2-40B4-BE49-F238E27FC236}">
                <a16:creationId xmlns:a16="http://schemas.microsoft.com/office/drawing/2014/main" id="{2B067065-4C52-5A04-6B59-937088ED4EE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13F01A-A6A3-6062-1343-5885B2C1F309}"/>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23685227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556E7-D040-3634-B829-BF860384DE6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170899A-C437-70C3-AC06-C7A3C40D40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86C4E8A-27B5-68E5-0EB1-2D3159CFAF5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97CD23-DB65-1A91-E188-B7854E1EA513}"/>
              </a:ext>
            </a:extLst>
          </p:cNvPr>
          <p:cNvSpPr>
            <a:spLocks noGrp="1"/>
          </p:cNvSpPr>
          <p:nvPr>
            <p:ph type="dt" sz="half" idx="10"/>
          </p:nvPr>
        </p:nvSpPr>
        <p:spPr/>
        <p:txBody>
          <a:bodyPr/>
          <a:lstStyle/>
          <a:p>
            <a:fld id="{5E2440D7-99A3-4124-8D26-AA4AD3060CC4}" type="datetimeFigureOut">
              <a:rPr lang="en-US" smtClean="0"/>
              <a:t>3/29/2023</a:t>
            </a:fld>
            <a:endParaRPr lang="en-US"/>
          </a:p>
        </p:txBody>
      </p:sp>
      <p:sp>
        <p:nvSpPr>
          <p:cNvPr id="6" name="Footer Placeholder 5">
            <a:extLst>
              <a:ext uri="{FF2B5EF4-FFF2-40B4-BE49-F238E27FC236}">
                <a16:creationId xmlns:a16="http://schemas.microsoft.com/office/drawing/2014/main" id="{F5F2DFC7-721E-AE28-C554-F9BCE1080FC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560C2E6-32ED-5E10-9424-15D13E12666D}"/>
              </a:ext>
            </a:extLst>
          </p:cNvPr>
          <p:cNvSpPr>
            <a:spLocks noGrp="1"/>
          </p:cNvSpPr>
          <p:nvPr>
            <p:ph type="sldNum" sz="quarter" idx="12"/>
          </p:nvPr>
        </p:nvSpPr>
        <p:spPr/>
        <p:txBody>
          <a:bodyPr/>
          <a:lstStyle/>
          <a:p>
            <a:fld id="{D59BA626-1312-4A21-93D6-C49A243A1506}" type="slidenum">
              <a:rPr lang="en-US" smtClean="0"/>
              <a:t>‹#›</a:t>
            </a:fld>
            <a:endParaRPr lang="en-US"/>
          </a:p>
        </p:txBody>
      </p:sp>
    </p:spTree>
    <p:extLst>
      <p:ext uri="{BB962C8B-B14F-4D97-AF65-F5344CB8AC3E}">
        <p14:creationId xmlns:p14="http://schemas.microsoft.com/office/powerpoint/2010/main" val="597647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AA32E0-7EBB-70E6-F2E2-FFD884929F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7954016-FB4D-DFF1-3245-6B62841A4AF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D66EDF-7E81-FDD9-146B-48422294672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2440D7-99A3-4124-8D26-AA4AD3060CC4}" type="datetimeFigureOut">
              <a:rPr lang="en-US" smtClean="0"/>
              <a:t>3/29/2023</a:t>
            </a:fld>
            <a:endParaRPr lang="en-US"/>
          </a:p>
        </p:txBody>
      </p:sp>
      <p:sp>
        <p:nvSpPr>
          <p:cNvPr id="5" name="Footer Placeholder 4">
            <a:extLst>
              <a:ext uri="{FF2B5EF4-FFF2-40B4-BE49-F238E27FC236}">
                <a16:creationId xmlns:a16="http://schemas.microsoft.com/office/drawing/2014/main" id="{8B603FF7-5F2E-60C2-6410-E670709079C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3B67108-362F-41DE-2E20-09755B908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9BA626-1312-4A21-93D6-C49A243A1506}" type="slidenum">
              <a:rPr lang="en-US" smtClean="0"/>
              <a:t>‹#›</a:t>
            </a:fld>
            <a:endParaRPr lang="en-US"/>
          </a:p>
        </p:txBody>
      </p:sp>
    </p:spTree>
    <p:extLst>
      <p:ext uri="{BB962C8B-B14F-4D97-AF65-F5344CB8AC3E}">
        <p14:creationId xmlns:p14="http://schemas.microsoft.com/office/powerpoint/2010/main" val="10069660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6234BCC6-39B9-47D9-8BF8-C665401AE2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descr="A football ball on a field&#10;&#10;Description automatically generated with medium confidence">
            <a:extLst>
              <a:ext uri="{FF2B5EF4-FFF2-40B4-BE49-F238E27FC236}">
                <a16:creationId xmlns:a16="http://schemas.microsoft.com/office/drawing/2014/main" id="{17A1480E-D9DB-4A5A-873C-C85592928534}"/>
              </a:ext>
            </a:extLst>
          </p:cNvPr>
          <p:cNvPicPr>
            <a:picLocks noChangeAspect="1"/>
          </p:cNvPicPr>
          <p:nvPr/>
        </p:nvPicPr>
        <p:blipFill rotWithShape="1">
          <a:blip r:embed="rId2">
            <a:extLst>
              <a:ext uri="{28A0092B-C50C-407E-A947-70E740481C1C}">
                <a14:useLocalDpi xmlns:a14="http://schemas.microsoft.com/office/drawing/2010/main" val="0"/>
              </a:ext>
            </a:extLst>
          </a:blip>
          <a:srcRect t="2104" r="-2" b="24817"/>
          <a:stretch/>
        </p:blipFill>
        <p:spPr>
          <a:xfrm>
            <a:off x="4883025" y="10"/>
            <a:ext cx="7308975" cy="3364982"/>
          </a:xfrm>
          <a:custGeom>
            <a:avLst/>
            <a:gdLst/>
            <a:ahLst/>
            <a:cxnLst/>
            <a:rect l="l" t="t" r="r" b="b"/>
            <a:pathLst>
              <a:path w="7308975" h="3364992">
                <a:moveTo>
                  <a:pt x="0" y="0"/>
                </a:moveTo>
                <a:lnTo>
                  <a:pt x="7308975" y="0"/>
                </a:lnTo>
                <a:lnTo>
                  <a:pt x="7308975" y="3364992"/>
                </a:lnTo>
                <a:lnTo>
                  <a:pt x="1210305" y="3364992"/>
                </a:lnTo>
                <a:lnTo>
                  <a:pt x="1192705" y="2943200"/>
                </a:lnTo>
                <a:cubicBezTo>
                  <a:pt x="1098874" y="1825108"/>
                  <a:pt x="684692" y="821621"/>
                  <a:pt x="62981" y="69271"/>
                </a:cubicBezTo>
                <a:close/>
              </a:path>
            </a:pathLst>
          </a:custGeom>
        </p:spPr>
      </p:pic>
      <p:sp useBgFill="1">
        <p:nvSpPr>
          <p:cNvPr id="16" name="Freeform: Shape 15">
            <a:extLst>
              <a:ext uri="{FF2B5EF4-FFF2-40B4-BE49-F238E27FC236}">
                <a16:creationId xmlns:a16="http://schemas.microsoft.com/office/drawing/2014/main" id="{72A9CE9D-DAC3-40AF-B504-78A64A909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4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4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4" y="0"/>
                </a:lnTo>
                <a:lnTo>
                  <a:pt x="4946006" y="69271"/>
                </a:lnTo>
                <a:cubicBezTo>
                  <a:pt x="5656532" y="929100"/>
                  <a:pt x="6096001" y="2116944"/>
                  <a:pt x="6096001" y="3429000"/>
                </a:cubicBezTo>
                <a:cubicBezTo>
                  <a:pt x="6096001" y="4741056"/>
                  <a:pt x="5656532" y="5928900"/>
                  <a:pt x="4946006" y="6788730"/>
                </a:cubicBezTo>
                <a:lnTo>
                  <a:pt x="4883024"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Freeform: Shape 17">
            <a:extLst>
              <a:ext uri="{FF2B5EF4-FFF2-40B4-BE49-F238E27FC236}">
                <a16:creationId xmlns:a16="http://schemas.microsoft.com/office/drawing/2014/main" id="{506D7452-6CDE-4381-86CE-07B2459383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7332" cy="6858000"/>
          </a:xfrm>
          <a:custGeom>
            <a:avLst/>
            <a:gdLst>
              <a:gd name="connsiteX0" fmla="*/ 0 w 6087332"/>
              <a:gd name="connsiteY0" fmla="*/ 0 h 6858000"/>
              <a:gd name="connsiteX1" fmla="*/ 4874355 w 6087332"/>
              <a:gd name="connsiteY1" fmla="*/ 0 h 6858000"/>
              <a:gd name="connsiteX2" fmla="*/ 4937337 w 6087332"/>
              <a:gd name="connsiteY2" fmla="*/ 69271 h 6858000"/>
              <a:gd name="connsiteX3" fmla="*/ 6087332 w 6087332"/>
              <a:gd name="connsiteY3" fmla="*/ 3429000 h 6858000"/>
              <a:gd name="connsiteX4" fmla="*/ 4937337 w 6087332"/>
              <a:gd name="connsiteY4" fmla="*/ 6788730 h 6858000"/>
              <a:gd name="connsiteX5" fmla="*/ 4874355 w 6087332"/>
              <a:gd name="connsiteY5" fmla="*/ 6858000 h 6858000"/>
              <a:gd name="connsiteX6" fmla="*/ 0 w 608733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7332" h="6858000">
                <a:moveTo>
                  <a:pt x="0" y="0"/>
                </a:moveTo>
                <a:lnTo>
                  <a:pt x="4874355" y="0"/>
                </a:lnTo>
                <a:lnTo>
                  <a:pt x="4937337" y="69271"/>
                </a:lnTo>
                <a:cubicBezTo>
                  <a:pt x="5647863" y="929100"/>
                  <a:pt x="6087332" y="2116944"/>
                  <a:pt x="6087332" y="3429000"/>
                </a:cubicBezTo>
                <a:cubicBezTo>
                  <a:pt x="6087332" y="4741056"/>
                  <a:pt x="5647863" y="5928900"/>
                  <a:pt x="4937337" y="6788730"/>
                </a:cubicBezTo>
                <a:lnTo>
                  <a:pt x="4874355"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5FABAD5-1CB3-9725-B47D-A5177690BAD9}"/>
              </a:ext>
            </a:extLst>
          </p:cNvPr>
          <p:cNvSpPr>
            <a:spLocks noGrp="1"/>
          </p:cNvSpPr>
          <p:nvPr>
            <p:ph type="ctrTitle"/>
          </p:nvPr>
        </p:nvSpPr>
        <p:spPr>
          <a:xfrm>
            <a:off x="438912" y="1524659"/>
            <a:ext cx="5019074" cy="2774088"/>
          </a:xfrm>
        </p:spPr>
        <p:txBody>
          <a:bodyPr>
            <a:normAutofit fontScale="90000"/>
          </a:bodyPr>
          <a:lstStyle/>
          <a:p>
            <a:r>
              <a:rPr lang="en-US" sz="5400" dirty="0"/>
              <a:t>TEA REC. SOCCER</a:t>
            </a:r>
            <a:br>
              <a:rPr lang="en-US" sz="5400" dirty="0"/>
            </a:br>
            <a:r>
              <a:rPr lang="en-US" sz="5400" dirty="0"/>
              <a:t>U5-U8</a:t>
            </a:r>
            <a:br>
              <a:rPr lang="en-US" sz="5400" dirty="0"/>
            </a:br>
            <a:r>
              <a:rPr lang="en-US" sz="5400" dirty="0"/>
              <a:t>(Pre-K – 2</a:t>
            </a:r>
            <a:r>
              <a:rPr lang="en-US" sz="5400" baseline="30000" dirty="0"/>
              <a:t>nd</a:t>
            </a:r>
            <a:r>
              <a:rPr lang="en-US" sz="5400" dirty="0"/>
              <a:t> Grade</a:t>
            </a:r>
          </a:p>
        </p:txBody>
      </p:sp>
      <p:sp>
        <p:nvSpPr>
          <p:cNvPr id="20" name="Rectangle 19">
            <a:extLst>
              <a:ext uri="{FF2B5EF4-FFF2-40B4-BE49-F238E27FC236}">
                <a16:creationId xmlns:a16="http://schemas.microsoft.com/office/drawing/2014/main" id="{762DA937-8B55-4317-BD32-98D7AF30E3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67989"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venir Next LT Pro"/>
            </a:endParaRPr>
          </a:p>
        </p:txBody>
      </p:sp>
      <p:sp>
        <p:nvSpPr>
          <p:cNvPr id="22" name="Rectangle 21">
            <a:extLst>
              <a:ext uri="{FF2B5EF4-FFF2-40B4-BE49-F238E27FC236}">
                <a16:creationId xmlns:a16="http://schemas.microsoft.com/office/drawing/2014/main" id="{C52EE5A8-045B-4D39-8ED1-51333408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098" y="4461119"/>
            <a:ext cx="5019074"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Logo&#10;&#10;Description automatically generated">
            <a:extLst>
              <a:ext uri="{FF2B5EF4-FFF2-40B4-BE49-F238E27FC236}">
                <a16:creationId xmlns:a16="http://schemas.microsoft.com/office/drawing/2014/main" id="{97309469-D6D7-A3B9-569A-6C5FDE725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19528" y="3841800"/>
            <a:ext cx="5579293" cy="2645515"/>
          </a:xfrm>
          <a:prstGeom prst="rect">
            <a:avLst/>
          </a:prstGeom>
        </p:spPr>
      </p:pic>
    </p:spTree>
    <p:extLst>
      <p:ext uri="{BB962C8B-B14F-4D97-AF65-F5344CB8AC3E}">
        <p14:creationId xmlns:p14="http://schemas.microsoft.com/office/powerpoint/2010/main" val="25885764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AAECFA-4649-F993-F97B-41DF470DA916}"/>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dirty="0"/>
          </a:p>
        </p:txBody>
      </p:sp>
      <p:sp>
        <p:nvSpPr>
          <p:cNvPr id="3" name="Content Placeholder 2">
            <a:extLst>
              <a:ext uri="{FF2B5EF4-FFF2-40B4-BE49-F238E27FC236}">
                <a16:creationId xmlns:a16="http://schemas.microsoft.com/office/drawing/2014/main" id="{D7ED71F2-7C4C-1F7B-A02F-031674C3C0F3}"/>
              </a:ext>
            </a:extLst>
          </p:cNvPr>
          <p:cNvSpPr>
            <a:spLocks noGrp="1"/>
          </p:cNvSpPr>
          <p:nvPr>
            <p:ph idx="1"/>
          </p:nvPr>
        </p:nvSpPr>
        <p:spPr/>
        <p:txBody>
          <a:bodyPr>
            <a:normAutofit lnSpcReduction="10000"/>
          </a:bodyPr>
          <a:lstStyle/>
          <a:p>
            <a:r>
              <a:rPr lang="en-US" b="1" dirty="0"/>
              <a:t>OFFSIDES:  </a:t>
            </a:r>
            <a:r>
              <a:rPr lang="en-US" sz="2400" dirty="0">
                <a:effectLst/>
                <a:latin typeface="Arial" panose="020B0604020202020204" pitchFamily="34" charset="0"/>
                <a:ea typeface="Arial" panose="020B0604020202020204" pitchFamily="34" charset="0"/>
              </a:rPr>
              <a:t>There</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is</a:t>
            </a:r>
            <a:r>
              <a:rPr lang="en-US" sz="2400" spc="-11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no</a:t>
            </a:r>
            <a:r>
              <a:rPr lang="en-US" sz="2400" spc="-9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offside</a:t>
            </a:r>
            <a:r>
              <a:rPr lang="en-US" sz="2400" spc="-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violation</a:t>
            </a:r>
            <a:r>
              <a:rPr lang="en-US" sz="2400" spc="-40"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in</a:t>
            </a:r>
            <a:r>
              <a:rPr lang="en-US" sz="2400" spc="-85" dirty="0">
                <a:effectLst/>
                <a:latin typeface="Arial" panose="020B0604020202020204" pitchFamily="34" charset="0"/>
                <a:ea typeface="Arial" panose="020B0604020202020204" pitchFamily="34" charset="0"/>
              </a:rPr>
              <a:t> </a:t>
            </a:r>
            <a:r>
              <a:rPr lang="en-US" sz="2400" dirty="0">
                <a:effectLst/>
                <a:latin typeface="Arial" panose="020B0604020202020204" pitchFamily="34" charset="0"/>
                <a:ea typeface="Arial" panose="020B0604020202020204" pitchFamily="34" charset="0"/>
              </a:rPr>
              <a:t>U5-U8</a:t>
            </a:r>
            <a:r>
              <a:rPr lang="en-US" sz="2400" spc="-100" dirty="0">
                <a:effectLst/>
                <a:latin typeface="Arial" panose="020B0604020202020204" pitchFamily="34" charset="0"/>
                <a:ea typeface="Arial" panose="020B0604020202020204" pitchFamily="34" charset="0"/>
              </a:rPr>
              <a:t> </a:t>
            </a:r>
            <a:r>
              <a:rPr lang="en-US" sz="2400" spc="-20" dirty="0">
                <a:effectLst/>
                <a:latin typeface="Arial" panose="020B0604020202020204" pitchFamily="34" charset="0"/>
                <a:ea typeface="Arial" panose="020B0604020202020204" pitchFamily="34" charset="0"/>
              </a:rPr>
              <a:t>play.</a:t>
            </a:r>
          </a:p>
          <a:p>
            <a:r>
              <a:rPr lang="en-US" sz="2400" b="1" dirty="0">
                <a:effectLst/>
                <a:latin typeface="Arial" panose="020B0604020202020204" pitchFamily="34" charset="0"/>
                <a:ea typeface="Arial" panose="020B0604020202020204" pitchFamily="34" charset="0"/>
              </a:rPr>
              <a:t>For</a:t>
            </a:r>
            <a:r>
              <a:rPr lang="en-US" sz="2400" b="1" spc="-40"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U5-U8</a:t>
            </a:r>
            <a:r>
              <a:rPr lang="en-US" sz="2400" b="1" spc="-5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All</a:t>
            </a:r>
            <a:r>
              <a:rPr lang="en-US" sz="2400" b="1" spc="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free</a:t>
            </a:r>
            <a:r>
              <a:rPr lang="en-US" sz="2400" b="1" spc="-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kicks</a:t>
            </a:r>
            <a:r>
              <a:rPr lang="en-US" sz="2400" b="1" spc="10" dirty="0">
                <a:effectLst/>
                <a:latin typeface="Arial" panose="020B0604020202020204" pitchFamily="34" charset="0"/>
                <a:ea typeface="Arial" panose="020B0604020202020204" pitchFamily="34" charset="0"/>
              </a:rPr>
              <a:t> </a:t>
            </a:r>
            <a:r>
              <a:rPr lang="en-US" sz="2800" b="1" dirty="0">
                <a:effectLst/>
                <a:latin typeface="Arial" panose="020B0604020202020204" pitchFamily="34" charset="0"/>
                <a:ea typeface="Arial" panose="020B0604020202020204" pitchFamily="34" charset="0"/>
              </a:rPr>
              <a:t>will</a:t>
            </a:r>
            <a:r>
              <a:rPr lang="en-US" sz="2800" b="1" spc="-11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be</a:t>
            </a:r>
            <a:r>
              <a:rPr lang="en-US" sz="2400" b="1" spc="-25" dirty="0">
                <a:effectLst/>
                <a:latin typeface="Arial" panose="020B0604020202020204" pitchFamily="34" charset="0"/>
                <a:ea typeface="Arial" panose="020B0604020202020204" pitchFamily="34" charset="0"/>
              </a:rPr>
              <a:t> </a:t>
            </a:r>
            <a:r>
              <a:rPr lang="en-US" sz="2400" b="1" dirty="0">
                <a:effectLst/>
                <a:latin typeface="Arial" panose="020B0604020202020204" pitchFamily="34" charset="0"/>
                <a:ea typeface="Arial" panose="020B0604020202020204" pitchFamily="34" charset="0"/>
              </a:rPr>
              <a:t>Indirect Free</a:t>
            </a:r>
            <a:r>
              <a:rPr lang="en-US" sz="2400" b="1" spc="-30" dirty="0">
                <a:effectLst/>
                <a:latin typeface="Arial" panose="020B0604020202020204" pitchFamily="34" charset="0"/>
                <a:ea typeface="Arial" panose="020B0604020202020204" pitchFamily="34" charset="0"/>
              </a:rPr>
              <a:t> </a:t>
            </a:r>
            <a:r>
              <a:rPr lang="en-US" sz="2400" b="1" spc="-10" dirty="0">
                <a:effectLst/>
                <a:latin typeface="Arial" panose="020B0604020202020204" pitchFamily="34" charset="0"/>
                <a:ea typeface="Arial" panose="020B0604020202020204" pitchFamily="34" charset="0"/>
              </a:rPr>
              <a:t>Kicks.  </a:t>
            </a:r>
          </a:p>
          <a:p>
            <a:pPr>
              <a:buFontTx/>
              <a:buChar char="-"/>
            </a:pPr>
            <a:r>
              <a:rPr lang="en-US" sz="2400" b="1" spc="-10" dirty="0">
                <a:latin typeface="Arial" panose="020B0604020202020204" pitchFamily="34" charset="0"/>
                <a:ea typeface="Arial" panose="020B0604020202020204" pitchFamily="34" charset="0"/>
              </a:rPr>
              <a:t>What’s an Indirect Free Kick? </a:t>
            </a:r>
          </a:p>
          <a:p>
            <a:pPr marL="0" indent="0">
              <a:buNone/>
            </a:pPr>
            <a:r>
              <a:rPr lang="en-US" sz="2000" b="0" i="0" dirty="0">
                <a:solidFill>
                  <a:srgbClr val="151516"/>
                </a:solidFill>
                <a:effectLst/>
                <a:latin typeface="Arial" panose="020B0604020202020204" pitchFamily="34" charset="0"/>
                <a:cs typeface="Arial" panose="020B0604020202020204" pitchFamily="34" charset="0"/>
              </a:rPr>
              <a:t>When an indirect kick is awarded, it is taken from the spot where the foul was committed. The player taking the kick cannot touch the ball again until it has touched another player-- and if the indirect kick goes into the goal before touching another player, a goal kick is awarded</a:t>
            </a:r>
            <a:endParaRPr lang="en-US" sz="2000" dirty="0">
              <a:effectLst/>
              <a:latin typeface="Arial" panose="020B0604020202020204" pitchFamily="34" charset="0"/>
              <a:ea typeface="Arial" panose="020B0604020202020204" pitchFamily="34" charset="0"/>
              <a:cs typeface="Arial" panose="020B0604020202020204" pitchFamily="34" charset="0"/>
            </a:endParaRPr>
          </a:p>
          <a:p>
            <a:pPr marL="0" indent="0">
              <a:buNone/>
            </a:pPr>
            <a:r>
              <a:rPr lang="en-US" sz="2000" dirty="0"/>
              <a:t>Opponents must be 5 yards away when the indirect kick occurs.</a:t>
            </a:r>
          </a:p>
          <a:p>
            <a:pPr marL="0" indent="0">
              <a:buNone/>
            </a:pP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THE</a:t>
            </a:r>
            <a:r>
              <a:rPr lang="en-US" sz="2000" b="1" i="1" u="sng" spc="380"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dirty="0">
                <a:solidFill>
                  <a:srgbClr val="010101"/>
                </a:solidFill>
                <a:effectLst/>
                <a:uFill>
                  <a:solidFill>
                    <a:srgbClr val="010101"/>
                  </a:solidFill>
                </a:uFill>
                <a:latin typeface="Arial" panose="020B0604020202020204" pitchFamily="34" charset="0"/>
                <a:ea typeface="Arial" panose="020B0604020202020204" pitchFamily="34" charset="0"/>
              </a:rPr>
              <a:t>PENALTY</a:t>
            </a:r>
            <a:r>
              <a:rPr lang="en-US" sz="2000" b="1" i="1" u="sng" spc="245" dirty="0">
                <a:solidFill>
                  <a:srgbClr val="010101"/>
                </a:solidFill>
                <a:effectLst/>
                <a:uFill>
                  <a:solidFill>
                    <a:srgbClr val="010101"/>
                  </a:solidFill>
                </a:uFill>
                <a:latin typeface="Arial" panose="020B0604020202020204" pitchFamily="34" charset="0"/>
                <a:ea typeface="Arial" panose="020B0604020202020204" pitchFamily="34" charset="0"/>
              </a:rPr>
              <a:t> </a:t>
            </a:r>
            <a:r>
              <a:rPr lang="en-US" sz="2000" b="1" i="1" u="sng" spc="-20" dirty="0">
                <a:solidFill>
                  <a:srgbClr val="010101"/>
                </a:solidFill>
                <a:effectLst/>
                <a:uFill>
                  <a:solidFill>
                    <a:srgbClr val="010101"/>
                  </a:solidFill>
                </a:uFill>
                <a:latin typeface="Arial" panose="020B0604020202020204" pitchFamily="34" charset="0"/>
                <a:ea typeface="Arial" panose="020B0604020202020204" pitchFamily="34" charset="0"/>
              </a:rPr>
              <a:t>KICK</a:t>
            </a:r>
            <a:endParaRPr lang="en-US" sz="2000" u="sng" dirty="0">
              <a:effectLst/>
              <a:latin typeface="Arial" panose="020B0604020202020204" pitchFamily="34" charset="0"/>
              <a:ea typeface="Arial" panose="020B0604020202020204" pitchFamily="34" charset="0"/>
            </a:endParaRPr>
          </a:p>
          <a:p>
            <a:r>
              <a:rPr lang="en-US" sz="2000" dirty="0">
                <a:effectLst/>
                <a:highlight>
                  <a:srgbClr val="FFFF00"/>
                </a:highlight>
                <a:latin typeface="Arial" panose="020B0604020202020204" pitchFamily="34" charset="0"/>
                <a:ea typeface="Arial" panose="020B0604020202020204" pitchFamily="34" charset="0"/>
              </a:rPr>
              <a:t>For</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U5-U8 there</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will</a:t>
            </a:r>
            <a:r>
              <a:rPr lang="en-US" sz="2000" spc="16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be</a:t>
            </a:r>
            <a:r>
              <a:rPr lang="en-US" sz="2000" spc="15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no</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penalty</a:t>
            </a:r>
            <a:r>
              <a:rPr lang="en-US" sz="2000" spc="175"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kicks</a:t>
            </a:r>
            <a:r>
              <a:rPr lang="en-US" sz="2000" spc="200" dirty="0">
                <a:effectLst/>
                <a:highlight>
                  <a:srgbClr val="FFFF00"/>
                </a:highlight>
                <a:latin typeface="Arial" panose="020B0604020202020204" pitchFamily="34" charset="0"/>
                <a:ea typeface="Arial" panose="020B0604020202020204" pitchFamily="34" charset="0"/>
              </a:rPr>
              <a:t> </a:t>
            </a:r>
            <a:r>
              <a:rPr lang="en-US" sz="2000" dirty="0">
                <a:effectLst/>
                <a:highlight>
                  <a:srgbClr val="FFFF00"/>
                </a:highlight>
                <a:latin typeface="Arial" panose="020B0604020202020204" pitchFamily="34" charset="0"/>
                <a:ea typeface="Arial" panose="020B0604020202020204" pitchFamily="34" charset="0"/>
              </a:rPr>
              <a:t>-</a:t>
            </a:r>
            <a:r>
              <a:rPr lang="en-US" sz="2000" spc="400" dirty="0">
                <a:effectLst/>
                <a:highlight>
                  <a:srgbClr val="FFFF00"/>
                </a:highlight>
                <a:latin typeface="Arial" panose="020B0604020202020204" pitchFamily="34" charset="0"/>
                <a:ea typeface="Arial" panose="020B0604020202020204" pitchFamily="34" charset="0"/>
              </a:rPr>
              <a:t> </a:t>
            </a:r>
            <a:r>
              <a:rPr lang="en-US" sz="2000" dirty="0">
                <a:solidFill>
                  <a:srgbClr val="000000"/>
                </a:solidFill>
                <a:effectLst/>
                <a:latin typeface="Arial" panose="020B0604020202020204" pitchFamily="34" charset="0"/>
                <a:ea typeface="Arial" panose="020B0604020202020204" pitchFamily="34" charset="0"/>
              </a:rPr>
              <a:t>in the case of an infringement 5 yards within the goal (coaches’ discretion), the ball will be placed in the center of the field 5 yards for U5/U6 &amp; 10 yards away for U7/U8 from the goal, and play will resume with an </a:t>
            </a:r>
            <a:r>
              <a:rPr lang="en-US" sz="2000" u="sng" dirty="0">
                <a:solidFill>
                  <a:srgbClr val="000000"/>
                </a:solidFill>
                <a:effectLst/>
                <a:latin typeface="Arial" panose="020B0604020202020204" pitchFamily="34" charset="0"/>
                <a:ea typeface="Arial" panose="020B0604020202020204" pitchFamily="34" charset="0"/>
              </a:rPr>
              <a:t>indirect free kick</a:t>
            </a:r>
            <a:r>
              <a:rPr lang="en-US" sz="2000" spc="-10" dirty="0">
                <a:effectLst/>
                <a:latin typeface="Arial" panose="020B0604020202020204" pitchFamily="34" charset="0"/>
                <a:ea typeface="Arial" panose="020B0604020202020204" pitchFamily="34" charset="0"/>
              </a:rPr>
              <a:t>.</a:t>
            </a:r>
            <a:endParaRPr lang="en-US" sz="2000" dirty="0"/>
          </a:p>
        </p:txBody>
      </p:sp>
    </p:spTree>
    <p:extLst>
      <p:ext uri="{BB962C8B-B14F-4D97-AF65-F5344CB8AC3E}">
        <p14:creationId xmlns:p14="http://schemas.microsoft.com/office/powerpoint/2010/main" val="2055446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F044D2-DDD2-A2EF-1CBB-3C9112B85D92}"/>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dirty="0">
                <a:ln>
                  <a:noFill/>
                </a:ln>
                <a:effectLst/>
                <a:uLnTx/>
                <a:uFillTx/>
                <a:latin typeface="Calibri Light" panose="020F0302020204030204"/>
                <a:ea typeface="+mj-ea"/>
                <a:cs typeface="+mj-cs"/>
              </a:rPr>
              <a:t>IMPORTANT RULES TO REMEMBER FOR U5-U8</a:t>
            </a:r>
            <a:endParaRPr lang="en-US" sz="3000" dirty="0"/>
          </a:p>
        </p:txBody>
      </p:sp>
      <p:sp>
        <p:nvSpPr>
          <p:cNvPr id="12" name="sketch line">
            <a:extLst>
              <a:ext uri="{FF2B5EF4-FFF2-40B4-BE49-F238E27FC236}">
                <a16:creationId xmlns:a16="http://schemas.microsoft.com/office/drawing/2014/main" id="{6357EC4F-235E-4222-A36F-C7878ACE37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3CAB3AF-D9E0-9D94-503C-4B7205A011D2}"/>
              </a:ext>
            </a:extLst>
          </p:cNvPr>
          <p:cNvSpPr>
            <a:spLocks noGrp="1"/>
          </p:cNvSpPr>
          <p:nvPr>
            <p:ph idx="1"/>
          </p:nvPr>
        </p:nvSpPr>
        <p:spPr>
          <a:xfrm>
            <a:off x="630936" y="2639959"/>
            <a:ext cx="3429000" cy="3841600"/>
          </a:xfrm>
        </p:spPr>
        <p:txBody>
          <a:bodyPr anchor="t">
            <a:normAutofit fontScale="85000" lnSpcReduction="10000"/>
          </a:bodyPr>
          <a:lstStyle/>
          <a:p>
            <a:pPr marL="0" indent="0">
              <a:lnSpc>
                <a:spcPct val="110000"/>
              </a:lnSpc>
              <a:spcBef>
                <a:spcPts val="0"/>
              </a:spcBef>
              <a:buNone/>
            </a:pPr>
            <a:r>
              <a:rPr lang="en-US" sz="2000" b="1" dirty="0"/>
              <a:t>THROW IN</a:t>
            </a:r>
            <a:r>
              <a:rPr lang="en-US" sz="2000" dirty="0"/>
              <a:t>: </a:t>
            </a:r>
          </a:p>
          <a:p>
            <a:pPr marL="0" indent="0">
              <a:lnSpc>
                <a:spcPct val="110000"/>
              </a:lnSpc>
              <a:spcBef>
                <a:spcPts val="0"/>
              </a:spcBef>
              <a:buNone/>
            </a:pPr>
            <a:r>
              <a:rPr lang="en-US" sz="2000" dirty="0"/>
              <a:t> -  </a:t>
            </a:r>
            <a:r>
              <a:rPr lang="en-US" sz="2000" spc="-20" dirty="0">
                <a:effectLst/>
                <a:latin typeface="Arial" panose="020B0604020202020204" pitchFamily="34" charset="0"/>
                <a:ea typeface="Arial" panose="020B0604020202020204" pitchFamily="34" charset="0"/>
              </a:rPr>
              <a:t>For</a:t>
            </a:r>
            <a:r>
              <a:rPr lang="en-US" sz="2000" spc="-85"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U5-U6</a:t>
            </a:r>
            <a:r>
              <a:rPr lang="en-US" sz="2000" spc="-85"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the</a:t>
            </a:r>
            <a:r>
              <a:rPr lang="en-US" sz="2000" spc="-75"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throw-in</a:t>
            </a:r>
            <a:r>
              <a:rPr lang="en-US" sz="2000" spc="-85"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will</a:t>
            </a:r>
            <a:r>
              <a:rPr lang="en-US" sz="2000" spc="-65"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be</a:t>
            </a:r>
            <a:r>
              <a:rPr lang="en-US" sz="2000" spc="-85"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replaced</a:t>
            </a:r>
            <a:r>
              <a:rPr lang="en-US" sz="2000" spc="15"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by</a:t>
            </a:r>
            <a:r>
              <a:rPr lang="en-US" sz="2000" spc="-40"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the</a:t>
            </a:r>
            <a:r>
              <a:rPr lang="en-US" sz="2000" spc="-70" dirty="0">
                <a:effectLst/>
                <a:latin typeface="Arial" panose="020B0604020202020204" pitchFamily="34" charset="0"/>
                <a:ea typeface="Arial" panose="020B0604020202020204" pitchFamily="34" charset="0"/>
              </a:rPr>
              <a:t> </a:t>
            </a:r>
            <a:r>
              <a:rPr lang="en-US" sz="2000" spc="-20" dirty="0">
                <a:effectLst/>
                <a:latin typeface="Arial" panose="020B0604020202020204" pitchFamily="34" charset="0"/>
                <a:ea typeface="Arial" panose="020B0604020202020204" pitchFamily="34" charset="0"/>
              </a:rPr>
              <a:t>kick-</a:t>
            </a:r>
            <a:r>
              <a:rPr lang="en-US" sz="2000" spc="-25" dirty="0">
                <a:effectLst/>
                <a:latin typeface="Arial" panose="020B0604020202020204" pitchFamily="34" charset="0"/>
                <a:ea typeface="Arial" panose="020B0604020202020204" pitchFamily="34" charset="0"/>
              </a:rPr>
              <a:t>in</a:t>
            </a:r>
          </a:p>
          <a:p>
            <a:pPr marL="0" indent="0">
              <a:lnSpc>
                <a:spcPct val="110000"/>
              </a:lnSpc>
              <a:spcBef>
                <a:spcPts val="0"/>
              </a:spcBef>
              <a:buNone/>
            </a:pPr>
            <a:r>
              <a:rPr lang="en-US" sz="2000" spc="-25" dirty="0">
                <a:latin typeface="Arial" panose="020B0604020202020204" pitchFamily="34" charset="0"/>
                <a:ea typeface="Arial" panose="020B0604020202020204" pitchFamily="34" charset="0"/>
              </a:rPr>
              <a:t>-  U6-U7 will do a throw-in.  Just make sure to let the players know they need both feet on the ground and throw over their head for a throw-in.  </a:t>
            </a:r>
          </a:p>
          <a:p>
            <a:pPr marL="0" indent="0">
              <a:buNone/>
            </a:pPr>
            <a:r>
              <a:rPr lang="en-US" sz="2000" b="1" spc="-25" dirty="0">
                <a:latin typeface="Arial" panose="020B0604020202020204" pitchFamily="34" charset="0"/>
              </a:rPr>
              <a:t>GOAL KICK (U5-U8 ONLY)</a:t>
            </a:r>
            <a:r>
              <a:rPr lang="en-US" sz="2000" spc="-25" dirty="0">
                <a:latin typeface="Arial" panose="020B0604020202020204" pitchFamily="34" charset="0"/>
              </a:rPr>
              <a:t>:  </a:t>
            </a:r>
            <a:r>
              <a:rPr lang="en-US" sz="2000" dirty="0">
                <a:effectLst/>
                <a:latin typeface="Arial" panose="020B0604020202020204" pitchFamily="34" charset="0"/>
                <a:ea typeface="Arial" panose="020B0604020202020204" pitchFamily="34" charset="0"/>
              </a:rPr>
              <a:t>The kick is taken from the goal line or yards in front of the soccer goals and the opposing team should be on their own half.  Once the ball kicked into play the opposing team may cross the half line</a:t>
            </a:r>
          </a:p>
          <a:p>
            <a:pPr marL="0" indent="0">
              <a:buNone/>
            </a:pPr>
            <a:endParaRPr lang="en-US" sz="2000" dirty="0">
              <a:effectLst/>
              <a:latin typeface="Arial" panose="020B0604020202020204" pitchFamily="34" charset="0"/>
              <a:ea typeface="Arial" panose="020B0604020202020204" pitchFamily="34" charset="0"/>
            </a:endParaRPr>
          </a:p>
          <a:p>
            <a:pPr marL="0" indent="0">
              <a:buNone/>
            </a:pPr>
            <a:endParaRPr lang="en-US" sz="2000" dirty="0"/>
          </a:p>
        </p:txBody>
      </p:sp>
      <p:pic>
        <p:nvPicPr>
          <p:cNvPr id="5" name="Picture 4" descr="Chart, bar chart&#10;&#10;Description automatically generated">
            <a:extLst>
              <a:ext uri="{FF2B5EF4-FFF2-40B4-BE49-F238E27FC236}">
                <a16:creationId xmlns:a16="http://schemas.microsoft.com/office/drawing/2014/main" id="{810DE331-91EE-A37C-95ED-ABF0896CB73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447" y="376441"/>
            <a:ext cx="8027582" cy="6232314"/>
          </a:xfrm>
          <a:prstGeom prst="rect">
            <a:avLst/>
          </a:prstGeom>
        </p:spPr>
      </p:pic>
    </p:spTree>
    <p:extLst>
      <p:ext uri="{BB962C8B-B14F-4D97-AF65-F5344CB8AC3E}">
        <p14:creationId xmlns:p14="http://schemas.microsoft.com/office/powerpoint/2010/main" val="433141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2FC05-7D27-410F-BDA9-ADF4831368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5457817" cy="5495925"/>
          </a:xfrm>
          <a:prstGeom prst="rect">
            <a:avLst/>
          </a:prstGeom>
          <a:ln w="9525">
            <a:solidFill>
              <a:srgbClr val="DEDEDE"/>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05DE5B3-42BC-0342-CF32-A5D937D9A47E}"/>
              </a:ext>
            </a:extLst>
          </p:cNvPr>
          <p:cNvSpPr>
            <a:spLocks noGrp="1"/>
          </p:cNvSpPr>
          <p:nvPr>
            <p:ph type="title"/>
          </p:nvPr>
        </p:nvSpPr>
        <p:spPr>
          <a:xfrm>
            <a:off x="838198" y="978408"/>
            <a:ext cx="4607052" cy="1106424"/>
          </a:xfrm>
        </p:spPr>
        <p:txBody>
          <a:bodyPr>
            <a:normAutofit fontScale="90000"/>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sz="2900" dirty="0"/>
          </a:p>
        </p:txBody>
      </p:sp>
      <p:sp>
        <p:nvSpPr>
          <p:cNvPr id="14" name="Rectangle 13">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6" name="Rectangle 15">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6" y="2185416"/>
            <a:ext cx="4446484"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2B6A49B-F013-682C-4516-7623C4CD70E1}"/>
              </a:ext>
            </a:extLst>
          </p:cNvPr>
          <p:cNvSpPr>
            <a:spLocks noGrp="1"/>
          </p:cNvSpPr>
          <p:nvPr>
            <p:ph idx="1"/>
          </p:nvPr>
        </p:nvSpPr>
        <p:spPr>
          <a:xfrm>
            <a:off x="841246" y="2368296"/>
            <a:ext cx="4607052" cy="3502152"/>
          </a:xfrm>
        </p:spPr>
        <p:txBody>
          <a:bodyPr>
            <a:normAutofit/>
          </a:bodyPr>
          <a:lstStyle/>
          <a:p>
            <a:pPr marL="0" indent="0">
              <a:buNone/>
            </a:pPr>
            <a:r>
              <a:rPr lang="en-US" sz="1800" b="1" dirty="0"/>
              <a:t>CORNER KICK</a:t>
            </a:r>
          </a:p>
          <a:p>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method</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game.</a:t>
            </a:r>
            <a:endParaRPr lang="en-US" sz="1800"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but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only</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against</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 opposing team.</a:t>
            </a:r>
          </a:p>
          <a:p>
            <a:r>
              <a:rPr lang="en-US" sz="1800" dirty="0">
                <a:effectLst/>
                <a:latin typeface="Arial" panose="020B0604020202020204" pitchFamily="34" charset="0"/>
                <a:ea typeface="Arial" panose="020B0604020202020204" pitchFamily="34" charset="0"/>
              </a:rPr>
              <a:t>A</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corner kick is</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awarded when</a:t>
            </a:r>
            <a:r>
              <a:rPr lang="en-US" sz="1800" spc="-1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7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whole ball,</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having last</a:t>
            </a:r>
            <a:r>
              <a:rPr lang="en-US" sz="1800" spc="-5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touched a member</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defending</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team,</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passes</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over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line</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air</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on 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ground and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 is</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not</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 </a:t>
            </a:r>
          </a:p>
          <a:p>
            <a:endParaRPr lang="en-US" sz="1800" b="1" dirty="0"/>
          </a:p>
        </p:txBody>
      </p:sp>
      <p:pic>
        <p:nvPicPr>
          <p:cNvPr id="5" name="Picture 4">
            <a:extLst>
              <a:ext uri="{FF2B5EF4-FFF2-40B4-BE49-F238E27FC236}">
                <a16:creationId xmlns:a16="http://schemas.microsoft.com/office/drawing/2014/main" id="{7BDF6BCC-71FD-9882-5985-B4CE255F87EF}"/>
              </a:ext>
            </a:extLst>
          </p:cNvPr>
          <p:cNvPicPr>
            <a:picLocks noChangeAspect="1"/>
          </p:cNvPicPr>
          <p:nvPr/>
        </p:nvPicPr>
        <p:blipFill rotWithShape="1">
          <a:blip r:embed="rId2"/>
          <a:srcRect t="649" r="3" b="1512"/>
          <a:stretch/>
        </p:blipFill>
        <p:spPr>
          <a:xfrm>
            <a:off x="6324599" y="10"/>
            <a:ext cx="5457817" cy="3337549"/>
          </a:xfrm>
          <a:prstGeom prst="rect">
            <a:avLst/>
          </a:prstGeom>
        </p:spPr>
      </p:pic>
      <p:pic>
        <p:nvPicPr>
          <p:cNvPr id="4" name="Picture 3">
            <a:extLst>
              <a:ext uri="{FF2B5EF4-FFF2-40B4-BE49-F238E27FC236}">
                <a16:creationId xmlns:a16="http://schemas.microsoft.com/office/drawing/2014/main" id="{8EA16A73-4D2D-C153-0762-F05E324DAC9A}"/>
              </a:ext>
            </a:extLst>
          </p:cNvPr>
          <p:cNvPicPr>
            <a:picLocks noChangeAspect="1"/>
          </p:cNvPicPr>
          <p:nvPr/>
        </p:nvPicPr>
        <p:blipFill rotWithShape="1">
          <a:blip r:embed="rId3"/>
          <a:srcRect t="718" r="3" b="1832"/>
          <a:stretch/>
        </p:blipFill>
        <p:spPr>
          <a:xfrm>
            <a:off x="6324599" y="3337559"/>
            <a:ext cx="5457817" cy="3337561"/>
          </a:xfrm>
          <a:prstGeom prst="rect">
            <a:avLst/>
          </a:prstGeom>
        </p:spPr>
      </p:pic>
    </p:spTree>
    <p:extLst>
      <p:ext uri="{BB962C8B-B14F-4D97-AF65-F5344CB8AC3E}">
        <p14:creationId xmlns:p14="http://schemas.microsoft.com/office/powerpoint/2010/main" val="103233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EC89C-3977-B0C7-B14E-E3F78739F566}"/>
              </a:ext>
            </a:extLst>
          </p:cNvPr>
          <p:cNvSpPr>
            <a:spLocks noGrp="1"/>
          </p:cNvSpPr>
          <p:nvPr>
            <p:ph type="title"/>
          </p:nvPr>
        </p:nvSpPr>
        <p:spPr/>
        <p:txBody>
          <a:bodyPr/>
          <a:lstStyle/>
          <a:p>
            <a:r>
              <a:rPr lang="en-US" dirty="0"/>
              <a:t>PRACTICE INFORMATION</a:t>
            </a:r>
          </a:p>
        </p:txBody>
      </p:sp>
      <p:sp>
        <p:nvSpPr>
          <p:cNvPr id="3" name="Content Placeholder 2">
            <a:extLst>
              <a:ext uri="{FF2B5EF4-FFF2-40B4-BE49-F238E27FC236}">
                <a16:creationId xmlns:a16="http://schemas.microsoft.com/office/drawing/2014/main" id="{69C4C8BC-3D5E-E5AD-50D5-10A715B48923}"/>
              </a:ext>
            </a:extLst>
          </p:cNvPr>
          <p:cNvSpPr>
            <a:spLocks noGrp="1"/>
          </p:cNvSpPr>
          <p:nvPr>
            <p:ph idx="1"/>
          </p:nvPr>
        </p:nvSpPr>
        <p:spPr/>
        <p:txBody>
          <a:bodyPr/>
          <a:lstStyle/>
          <a:p>
            <a:r>
              <a:rPr lang="en-US" dirty="0"/>
              <a:t>U5 &amp; U6: will have a 20-minute practice before the start of each game.</a:t>
            </a:r>
          </a:p>
          <a:p>
            <a:r>
              <a:rPr lang="en-US" dirty="0"/>
              <a:t>U7 &amp; U8: We ask the coaches to provide one practice a week for 1 hour.  A google docs. sheets will be provided to coaches to set up date and time that works to practice with your team.  Due to schedule conflicts &amp; amount fields we have available there maybe some teams that will have to share a field for practice.  </a:t>
            </a:r>
          </a:p>
          <a:p>
            <a:pPr marL="0" indent="0">
              <a:buNone/>
            </a:pPr>
            <a:r>
              <a:rPr lang="en-US" dirty="0"/>
              <a:t>- It’s recommended to try to be consistent with your practice schedule.  Also, to have a group text with parents.  That way if you must cancel a practice, and you can directly contact the parents on your team.</a:t>
            </a:r>
          </a:p>
        </p:txBody>
      </p:sp>
    </p:spTree>
    <p:extLst>
      <p:ext uri="{BB962C8B-B14F-4D97-AF65-F5344CB8AC3E}">
        <p14:creationId xmlns:p14="http://schemas.microsoft.com/office/powerpoint/2010/main" val="25920599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1722D-93EE-9158-719D-ACEB452BD743}"/>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U5-U8</a:t>
            </a:r>
            <a:endParaRPr lang="en-US" dirty="0"/>
          </a:p>
        </p:txBody>
      </p:sp>
      <p:sp>
        <p:nvSpPr>
          <p:cNvPr id="3" name="Content Placeholder 2">
            <a:extLst>
              <a:ext uri="{FF2B5EF4-FFF2-40B4-BE49-F238E27FC236}">
                <a16:creationId xmlns:a16="http://schemas.microsoft.com/office/drawing/2014/main" id="{40AF1B40-F811-1F2E-1372-AFA6583B4E13}"/>
              </a:ext>
            </a:extLst>
          </p:cNvPr>
          <p:cNvSpPr>
            <a:spLocks noGrp="1"/>
          </p:cNvSpPr>
          <p:nvPr>
            <p:ph idx="1"/>
          </p:nvPr>
        </p:nvSpPr>
        <p:spPr/>
        <p:txBody>
          <a:bodyPr>
            <a:normAutofit/>
          </a:bodyPr>
          <a:lstStyle/>
          <a:p>
            <a:r>
              <a:rPr lang="en-US" b="1" dirty="0"/>
              <a:t>FIELD DIMENSIONS:  </a:t>
            </a:r>
            <a:r>
              <a:rPr lang="en-US" sz="2800" dirty="0">
                <a:effectLst/>
                <a:highlight>
                  <a:srgbClr val="FFFF00"/>
                </a:highlight>
                <a:latin typeface="Arial" panose="020B0604020202020204" pitchFamily="34" charset="0"/>
                <a:ea typeface="Arial" panose="020B0604020202020204" pitchFamily="34" charset="0"/>
              </a:rPr>
              <a:t>15</a:t>
            </a:r>
            <a:r>
              <a:rPr lang="en-US" sz="2800" spc="-85"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yards</a:t>
            </a:r>
            <a:r>
              <a:rPr lang="en-US" sz="2800" spc="-4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X</a:t>
            </a:r>
            <a:r>
              <a:rPr lang="en-US" sz="2800" spc="-30" dirty="0">
                <a:effectLst/>
                <a:highlight>
                  <a:srgbClr val="FFFF00"/>
                </a:highlight>
                <a:latin typeface="Arial" panose="020B0604020202020204" pitchFamily="34" charset="0"/>
                <a:ea typeface="Arial" panose="020B0604020202020204" pitchFamily="34" charset="0"/>
              </a:rPr>
              <a:t> </a:t>
            </a:r>
            <a:r>
              <a:rPr lang="en-US" sz="2800" dirty="0">
                <a:effectLst/>
                <a:highlight>
                  <a:srgbClr val="FFFF00"/>
                </a:highlight>
                <a:latin typeface="Arial" panose="020B0604020202020204" pitchFamily="34" charset="0"/>
                <a:ea typeface="Arial" panose="020B0604020202020204" pitchFamily="34" charset="0"/>
              </a:rPr>
              <a:t>25</a:t>
            </a:r>
            <a:r>
              <a:rPr lang="en-US" sz="2800" spc="-70" dirty="0">
                <a:effectLst/>
                <a:highlight>
                  <a:srgbClr val="FFFF00"/>
                </a:highlight>
                <a:latin typeface="Arial" panose="020B0604020202020204" pitchFamily="34" charset="0"/>
                <a:ea typeface="Arial" panose="020B0604020202020204" pitchFamily="34" charset="0"/>
              </a:rPr>
              <a:t> </a:t>
            </a:r>
            <a:r>
              <a:rPr lang="en-US" sz="2800" spc="-10" dirty="0">
                <a:effectLst/>
                <a:highlight>
                  <a:srgbClr val="FFFF00"/>
                </a:highlight>
                <a:latin typeface="Arial" panose="020B0604020202020204" pitchFamily="34" charset="0"/>
                <a:ea typeface="Arial" panose="020B0604020202020204" pitchFamily="34" charset="0"/>
              </a:rPr>
              <a:t>yards (U5 &amp; U6)</a:t>
            </a:r>
          </a:p>
          <a:p>
            <a:pPr marL="0" indent="0">
              <a:buNone/>
            </a:pPr>
            <a:r>
              <a:rPr lang="en-US" sz="2800" spc="-10" dirty="0">
                <a:effectLst/>
                <a:latin typeface="Arial" panose="020B0604020202020204" pitchFamily="34" charset="0"/>
                <a:ea typeface="Arial" panose="020B0604020202020204" pitchFamily="34" charset="0"/>
              </a:rPr>
              <a:t>			       </a:t>
            </a:r>
            <a:r>
              <a:rPr lang="en-US" sz="2800" spc="-10" dirty="0">
                <a:effectLst/>
                <a:highlight>
                  <a:srgbClr val="00FFFF"/>
                </a:highlight>
                <a:latin typeface="Arial" panose="020B0604020202020204" pitchFamily="34" charset="0"/>
                <a:ea typeface="Arial" panose="020B0604020202020204" pitchFamily="34" charset="0"/>
              </a:rPr>
              <a:t>30 yards X 40 yards (U7 &amp; U8)</a:t>
            </a:r>
          </a:p>
          <a:p>
            <a:r>
              <a:rPr lang="en-US" b="1" dirty="0"/>
              <a:t>SOCCER BALL SIZE (U5-U8):  </a:t>
            </a:r>
            <a:r>
              <a:rPr lang="en-US" dirty="0"/>
              <a:t>SIZE 3 (PLAYERS ARE RESPONSIBLE TO BRINGING THEIR SOCCER BALLS TO PRACTICES &amp; GAMES)</a:t>
            </a:r>
          </a:p>
          <a:p>
            <a:r>
              <a:rPr lang="en-US" b="1" dirty="0"/>
              <a:t>NUMBER OF PLAYERS</a:t>
            </a:r>
            <a:r>
              <a:rPr lang="en-US" dirty="0"/>
              <a:t>:  </a:t>
            </a:r>
            <a:r>
              <a:rPr lang="en-US" dirty="0">
                <a:highlight>
                  <a:srgbClr val="FFFF00"/>
                </a:highlight>
              </a:rPr>
              <a:t>U5 &amp; U6 – 3 VS. 3 (No Goalie)</a:t>
            </a:r>
          </a:p>
          <a:p>
            <a:pPr marL="0" indent="0">
              <a:buNone/>
            </a:pPr>
            <a:r>
              <a:rPr lang="en-US" dirty="0"/>
              <a:t>			      	</a:t>
            </a:r>
            <a:r>
              <a:rPr lang="en-US" dirty="0">
                <a:highlight>
                  <a:srgbClr val="00FFFF"/>
                </a:highlight>
              </a:rPr>
              <a:t>U7 &amp; U8 – 4 VS. 4 (No Goalie)</a:t>
            </a:r>
          </a:p>
          <a:p>
            <a:pPr marL="0" indent="0">
              <a:buNone/>
            </a:pPr>
            <a:r>
              <a:rPr lang="en-US" dirty="0"/>
              <a:t>- </a:t>
            </a:r>
            <a:r>
              <a:rPr lang="en-US" sz="2600" dirty="0"/>
              <a:t>Each player on the team will receive an equal amount of playing time during each game. A player should not play the entire game unless there are only 3 or 4 players present. </a:t>
            </a:r>
          </a:p>
        </p:txBody>
      </p:sp>
    </p:spTree>
    <p:extLst>
      <p:ext uri="{BB962C8B-B14F-4D97-AF65-F5344CB8AC3E}">
        <p14:creationId xmlns:p14="http://schemas.microsoft.com/office/powerpoint/2010/main" val="20092463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868C5-5E86-2DFE-3D30-D4A0E928A12E}"/>
              </a:ext>
            </a:extLst>
          </p:cNvPr>
          <p:cNvSpPr>
            <a:spLocks noGrp="1"/>
          </p:cNvSpPr>
          <p:nvPr>
            <p:ph type="title"/>
          </p:nvPr>
        </p:nvSpPr>
        <p:spPr/>
        <p:txBody>
          <a:bodyPr/>
          <a:lstStyle/>
          <a:p>
            <a:r>
              <a:rPr lang="en-US" dirty="0"/>
              <a:t>FIELD LAYOUT FOR U5-U8</a:t>
            </a:r>
          </a:p>
        </p:txBody>
      </p:sp>
      <p:pic>
        <p:nvPicPr>
          <p:cNvPr id="5" name="Content Placeholder 4" descr="Chart, bar chart&#10;&#10;Description automatically generated">
            <a:extLst>
              <a:ext uri="{FF2B5EF4-FFF2-40B4-BE49-F238E27FC236}">
                <a16:creationId xmlns:a16="http://schemas.microsoft.com/office/drawing/2014/main" id="{CEE6D134-FF16-6AA6-4BBA-19D4B8680E4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310326" y="1395167"/>
            <a:ext cx="9096865" cy="5297864"/>
          </a:xfrm>
        </p:spPr>
      </p:pic>
    </p:spTree>
    <p:extLst>
      <p:ext uri="{BB962C8B-B14F-4D97-AF65-F5344CB8AC3E}">
        <p14:creationId xmlns:p14="http://schemas.microsoft.com/office/powerpoint/2010/main" val="29664330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737DDD-8B85-3BD6-0331-A11D94CE967E}"/>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INFO TO REMEMBER FOR U5-U8</a:t>
            </a:r>
            <a:endParaRPr lang="en-US" dirty="0"/>
          </a:p>
        </p:txBody>
      </p:sp>
      <p:sp>
        <p:nvSpPr>
          <p:cNvPr id="3" name="Content Placeholder 2">
            <a:extLst>
              <a:ext uri="{FF2B5EF4-FFF2-40B4-BE49-F238E27FC236}">
                <a16:creationId xmlns:a16="http://schemas.microsoft.com/office/drawing/2014/main" id="{50A38ECB-8B56-3BE5-4219-DC20B4B451E0}"/>
              </a:ext>
            </a:extLst>
          </p:cNvPr>
          <p:cNvSpPr>
            <a:spLocks noGrp="1"/>
          </p:cNvSpPr>
          <p:nvPr>
            <p:ph idx="1"/>
          </p:nvPr>
        </p:nvSpPr>
        <p:spPr/>
        <p:txBody>
          <a:bodyPr>
            <a:norm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prstClr val="black"/>
                </a:solidFill>
                <a:effectLst/>
                <a:uLnTx/>
                <a:uFillTx/>
                <a:latin typeface="Calibri" panose="020F0502020204030204"/>
                <a:ea typeface="+mn-ea"/>
                <a:cs typeface="+mn-cs"/>
              </a:rPr>
              <a:t>EQUIPMENT:  </a:t>
            </a:r>
          </a:p>
          <a:p>
            <a:pPr marR="0" lvl="0" algn="l" defTabSz="914400" rtl="0" eaLnBrk="1" fontAlgn="auto" latinLnBrk="0" hangingPunct="1">
              <a:lnSpc>
                <a:spcPct val="90000"/>
              </a:lnSpc>
              <a:spcBef>
                <a:spcPts val="1000"/>
              </a:spcBef>
              <a:spcAft>
                <a:spcPts val="0"/>
              </a:spcAft>
              <a:buClrTx/>
              <a:buSzTx/>
              <a:buFontTx/>
              <a:buChar char="-"/>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Players must wear their team uniforms colors for games. </a:t>
            </a:r>
            <a:r>
              <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All players</a:t>
            </a:r>
            <a:r>
              <a:rPr kumimoji="0" lang="en-US" sz="2000" b="0" i="0" u="none" strike="noStrike" kern="1200" cap="none" spc="18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 </a:t>
            </a:r>
            <a:r>
              <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rPr>
              <a:t>are required to wear shin guards, which must be covered by an appropriate sock.</a:t>
            </a:r>
          </a:p>
          <a:p>
            <a:pPr>
              <a:buFontTx/>
              <a:buChar char="-"/>
              <a:defRPr/>
            </a:pPr>
            <a:r>
              <a:rPr lang="en-US" sz="2000" dirty="0">
                <a:solidFill>
                  <a:srgbClr val="010101"/>
                </a:solidFill>
                <a:effectLst/>
                <a:latin typeface="Arial" panose="020B0604020202020204" pitchFamily="34" charset="0"/>
                <a:ea typeface="Arial" panose="020B0604020202020204" pitchFamily="34" charset="0"/>
              </a:rPr>
              <a:t>Players are</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allowed to</a:t>
            </a:r>
            <a:r>
              <a:rPr lang="en-US" sz="2000" spc="-7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wear</a:t>
            </a:r>
            <a:r>
              <a:rPr lang="en-US" sz="2000" spc="-5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tennis shoes,</a:t>
            </a:r>
            <a:r>
              <a:rPr lang="en-US" sz="2000" spc="-1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turf</a:t>
            </a:r>
            <a:r>
              <a:rPr lang="en-US" sz="2000" spc="-8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shoes,</a:t>
            </a:r>
            <a:r>
              <a:rPr lang="en-US" sz="2000" spc="-2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rubber</a:t>
            </a:r>
            <a:r>
              <a:rPr lang="en-US" sz="2000" spc="-3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cleats (no 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8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or</a:t>
            </a:r>
            <a:r>
              <a:rPr lang="en-US" sz="2000" spc="-5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screw-in cleats</a:t>
            </a:r>
            <a:r>
              <a:rPr lang="en-US" sz="2000" spc="-9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(no</a:t>
            </a:r>
            <a:r>
              <a:rPr lang="en-US" sz="2000" spc="-10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toe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cleat)</a:t>
            </a:r>
            <a:r>
              <a:rPr lang="en-US" sz="2000" spc="-2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provided</a:t>
            </a:r>
            <a:r>
              <a:rPr lang="en-US" sz="2000" spc="-2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they</a:t>
            </a:r>
            <a:r>
              <a:rPr lang="en-US" sz="2000" spc="-3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are</a:t>
            </a:r>
            <a:r>
              <a:rPr lang="en-US" sz="2000" spc="-105"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deemed</a:t>
            </a:r>
            <a:r>
              <a:rPr lang="en-US" sz="2000" spc="-40" dirty="0">
                <a:solidFill>
                  <a:srgbClr val="010101"/>
                </a:solidFill>
                <a:effectLst/>
                <a:latin typeface="Arial" panose="020B0604020202020204" pitchFamily="34" charset="0"/>
                <a:ea typeface="Arial" panose="020B0604020202020204" pitchFamily="34" charset="0"/>
              </a:rPr>
              <a:t> </a:t>
            </a:r>
            <a:r>
              <a:rPr lang="en-US" sz="2000" dirty="0">
                <a:solidFill>
                  <a:srgbClr val="010101"/>
                </a:solidFill>
                <a:effectLst/>
                <a:latin typeface="Arial" panose="020B0604020202020204" pitchFamily="34" charset="0"/>
                <a:ea typeface="Arial" panose="020B0604020202020204" pitchFamily="34" charset="0"/>
              </a:rPr>
              <a:t>safe by the referee/coach.  </a:t>
            </a:r>
            <a:r>
              <a:rPr lang="en-US" sz="2000" b="1" u="sng" dirty="0">
                <a:solidFill>
                  <a:srgbClr val="FF0000"/>
                </a:solidFill>
                <a:effectLst/>
                <a:latin typeface="Arial" panose="020B0604020202020204" pitchFamily="34" charset="0"/>
                <a:ea typeface="Arial" panose="020B0604020202020204" pitchFamily="34" charset="0"/>
              </a:rPr>
              <a:t>Absolutely no metal cleats or metal tip cleats!</a:t>
            </a:r>
          </a:p>
          <a:p>
            <a:pPr>
              <a:buFontTx/>
              <a:buChar char="-"/>
              <a:defRPr/>
            </a:pPr>
            <a:r>
              <a:rPr lang="en-US" sz="2000" spc="-10" dirty="0">
                <a:solidFill>
                  <a:srgbClr val="010101"/>
                </a:solidFill>
                <a:effectLst/>
                <a:latin typeface="Arial" panose="020B0604020202020204" pitchFamily="34" charset="0"/>
                <a:ea typeface="Arial" panose="020B0604020202020204" pitchFamily="34" charset="0"/>
              </a:rPr>
              <a:t>Necklaces, bracelets,</a:t>
            </a:r>
            <a:r>
              <a:rPr lang="en-US" sz="2000" spc="-1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watches,</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earrings,</a:t>
            </a:r>
            <a:r>
              <a:rPr lang="en-US" sz="2000" spc="-5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other</a:t>
            </a:r>
            <a:r>
              <a:rPr lang="en-US" sz="2000" spc="-7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body</a:t>
            </a:r>
            <a:r>
              <a:rPr lang="en-US" sz="2000" spc="-85"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pierced</a:t>
            </a:r>
            <a:r>
              <a:rPr lang="en-US" sz="2000" spc="-5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jewelry,</a:t>
            </a:r>
            <a:r>
              <a:rPr lang="en-US" sz="2000" spc="-40" dirty="0">
                <a:solidFill>
                  <a:srgbClr val="010101"/>
                </a:solidFill>
                <a:effectLst/>
                <a:latin typeface="Arial" panose="020B0604020202020204" pitchFamily="34" charset="0"/>
                <a:ea typeface="Arial" panose="020B0604020202020204" pitchFamily="34" charset="0"/>
              </a:rPr>
              <a:t> </a:t>
            </a:r>
            <a:r>
              <a:rPr lang="en-US" sz="2000" spc="-10" dirty="0">
                <a:solidFill>
                  <a:srgbClr val="010101"/>
                </a:solidFill>
                <a:effectLst/>
                <a:latin typeface="Arial" panose="020B0604020202020204" pitchFamily="34" charset="0"/>
                <a:ea typeface="Arial" panose="020B0604020202020204" pitchFamily="34" charset="0"/>
              </a:rPr>
              <a:t>and </a:t>
            </a:r>
            <a:r>
              <a:rPr lang="en-US" sz="2000" dirty="0">
                <a:solidFill>
                  <a:srgbClr val="010101"/>
                </a:solidFill>
                <a:effectLst/>
                <a:latin typeface="Arial" panose="020B0604020202020204" pitchFamily="34" charset="0"/>
                <a:ea typeface="Arial" panose="020B0604020202020204" pitchFamily="34" charset="0"/>
              </a:rPr>
              <a:t>other jewelry are </a:t>
            </a:r>
            <a:r>
              <a:rPr lang="en-US" sz="2000" b="1" dirty="0">
                <a:solidFill>
                  <a:srgbClr val="010101"/>
                </a:solidFill>
                <a:effectLst/>
                <a:latin typeface="Arial" panose="020B0604020202020204" pitchFamily="34" charset="0"/>
                <a:ea typeface="Arial" panose="020B0604020202020204" pitchFamily="34" charset="0"/>
              </a:rPr>
              <a:t>NOT </a:t>
            </a:r>
            <a:r>
              <a:rPr lang="en-US" sz="2000" dirty="0">
                <a:solidFill>
                  <a:srgbClr val="010101"/>
                </a:solidFill>
                <a:effectLst/>
                <a:latin typeface="Arial" panose="020B0604020202020204" pitchFamily="34" charset="0"/>
                <a:ea typeface="Arial" panose="020B0604020202020204" pitchFamily="34" charset="0"/>
              </a:rPr>
              <a:t>allowed.</a:t>
            </a:r>
            <a:r>
              <a:rPr lang="en-US" sz="1800" dirty="0">
                <a:solidFill>
                  <a:srgbClr val="010101"/>
                </a:solidFill>
                <a:effectLst/>
                <a:latin typeface="Arial" panose="020B0604020202020204" pitchFamily="34" charset="0"/>
                <a:ea typeface="Arial" panose="020B0604020202020204" pitchFamily="34" charset="0"/>
              </a:rPr>
              <a:t>	</a:t>
            </a:r>
            <a:endPar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Arial" panose="020B0604020202020204" pitchFamily="34" charset="0"/>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000" b="1" i="0" u="none" strike="noStrike" kern="1200" cap="none" spc="0" normalizeH="0" baseline="0" noProof="0" dirty="0">
                <a:ln>
                  <a:noFill/>
                </a:ln>
                <a:solidFill>
                  <a:srgbClr val="010101"/>
                </a:solidFill>
                <a:effectLst/>
                <a:uLnTx/>
                <a:uFillTx/>
                <a:latin typeface="Arial" panose="020B0604020202020204" pitchFamily="34" charset="0"/>
                <a:ea typeface="+mn-ea"/>
                <a:cs typeface="+mn-cs"/>
              </a:rPr>
              <a:t>DURATION OF THE MATCH</a:t>
            </a:r>
            <a:r>
              <a:rPr kumimoji="0" lang="en-US" sz="2000" b="0" i="0" u="none" strike="noStrike" kern="1200" cap="none" spc="0" normalizeH="0" baseline="0" noProof="0" dirty="0">
                <a:ln>
                  <a:noFill/>
                </a:ln>
                <a:solidFill>
                  <a:srgbClr val="010101"/>
                </a:solidFill>
                <a:effectLst/>
                <a:uLnTx/>
                <a:uFillTx/>
                <a:latin typeface="Arial" panose="020B0604020202020204" pitchFamily="34" charset="0"/>
                <a:ea typeface="+mn-ea"/>
                <a:cs typeface="+mn-cs"/>
              </a:rPr>
              <a:t>:  </a:t>
            </a:r>
            <a:r>
              <a:rPr kumimoji="0" lang="en-US" sz="2000" b="0" i="0" u="none" strike="noStrike" kern="1200" cap="none" spc="0" normalizeH="0" baseline="0" noProof="0" dirty="0">
                <a:ln>
                  <a:noFill/>
                </a:ln>
                <a:solidFill>
                  <a:srgbClr val="010101"/>
                </a:solidFill>
                <a:effectLst/>
                <a:highlight>
                  <a:srgbClr val="FFFF00"/>
                </a:highlight>
                <a:uLnTx/>
                <a:uFillTx/>
                <a:latin typeface="Arial" panose="020B0604020202020204" pitchFamily="34" charset="0"/>
                <a:ea typeface="+mn-ea"/>
                <a:cs typeface="+mn-cs"/>
              </a:rPr>
              <a:t>U5 &amp; U6 – 12-minute halves (3-minute halftime).</a:t>
            </a:r>
          </a:p>
          <a:p>
            <a:pPr marL="0" marR="0" lvl="0" indent="0" algn="l" defTabSz="914400" rtl="0" eaLnBrk="1" fontAlgn="auto" latinLnBrk="0" hangingPunct="1">
              <a:lnSpc>
                <a:spcPct val="90000"/>
              </a:lnSpc>
              <a:spcBef>
                <a:spcPts val="1000"/>
              </a:spcBef>
              <a:spcAft>
                <a:spcPts val="0"/>
              </a:spcAft>
              <a:buClrTx/>
              <a:buSzTx/>
              <a:buNone/>
              <a:tabLst/>
              <a:defRPr/>
            </a:pPr>
            <a:r>
              <a:rPr lang="en-US" sz="2000" dirty="0">
                <a:solidFill>
                  <a:srgbClr val="010101"/>
                </a:solidFill>
                <a:latin typeface="Arial" panose="020B0604020202020204" pitchFamily="34" charset="0"/>
              </a:rPr>
              <a:t>				 </a:t>
            </a:r>
            <a:r>
              <a:rPr lang="en-US" sz="2000" dirty="0">
                <a:solidFill>
                  <a:srgbClr val="010101"/>
                </a:solidFill>
                <a:highlight>
                  <a:srgbClr val="00FFFF"/>
                </a:highlight>
                <a:latin typeface="Arial" panose="020B0604020202020204" pitchFamily="34" charset="0"/>
              </a:rPr>
              <a:t>U7 &amp; U8 – 20-minute halves (3-minute halftime).</a:t>
            </a:r>
            <a:endParaRPr kumimoji="0" lang="en-US" sz="2000" b="0" i="0" u="none" strike="noStrike" kern="1200" cap="none" spc="0" normalizeH="0" baseline="0" noProof="0" dirty="0">
              <a:ln>
                <a:noFill/>
              </a:ln>
              <a:solidFill>
                <a:srgbClr val="010101"/>
              </a:solidFill>
              <a:effectLst/>
              <a:highlight>
                <a:srgbClr val="00FFFF"/>
              </a:highlight>
              <a:uLnTx/>
              <a:uFillTx/>
              <a:latin typeface="Arial" panose="020B0604020202020204" pitchFamily="34" charset="0"/>
              <a:ea typeface="+mn-ea"/>
              <a:cs typeface="+mn-cs"/>
            </a:endParaRP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 Recommend putting a timer on your phone.  That way you can hear the timer go off instead if you where you wouldn’t if you put it on stopwatch.</a:t>
            </a:r>
            <a:endParaRPr lang="en-US" dirty="0"/>
          </a:p>
        </p:txBody>
      </p:sp>
    </p:spTree>
    <p:extLst>
      <p:ext uri="{BB962C8B-B14F-4D97-AF65-F5344CB8AC3E}">
        <p14:creationId xmlns:p14="http://schemas.microsoft.com/office/powerpoint/2010/main" val="23453159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0EB985-C0FE-FB39-9E57-0EC761D1E528}"/>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dirty="0"/>
          </a:p>
        </p:txBody>
      </p:sp>
      <p:sp>
        <p:nvSpPr>
          <p:cNvPr id="3" name="Content Placeholder 2">
            <a:extLst>
              <a:ext uri="{FF2B5EF4-FFF2-40B4-BE49-F238E27FC236}">
                <a16:creationId xmlns:a16="http://schemas.microsoft.com/office/drawing/2014/main" id="{76F78B9D-F9A2-294D-8543-FE565CC453C5}"/>
              </a:ext>
            </a:extLst>
          </p:cNvPr>
          <p:cNvSpPr>
            <a:spLocks noGrp="1"/>
          </p:cNvSpPr>
          <p:nvPr>
            <p:ph idx="1"/>
          </p:nvPr>
        </p:nvSpPr>
        <p:spPr/>
        <p:txBody>
          <a:bodyPr>
            <a:normAutofit fontScale="92500" lnSpcReduction="10000"/>
          </a:bodyPr>
          <a:lstStyle/>
          <a:p>
            <a:r>
              <a:rPr lang="en-US" sz="2800" dirty="0">
                <a:latin typeface="Arial" panose="020B0604020202020204" pitchFamily="34" charset="0"/>
                <a:ea typeface="Arial" panose="020B0604020202020204" pitchFamily="34" charset="0"/>
              </a:rPr>
              <a:t>Substitutions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unlimited.</a:t>
            </a:r>
            <a:r>
              <a:rPr lang="en-US" sz="2800" spc="2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Free</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substitution</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allowed</a:t>
            </a:r>
            <a:r>
              <a:rPr lang="en-US" sz="2800" spc="-1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in</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age groups.</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substitute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can</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14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after</a:t>
            </a:r>
            <a:r>
              <a:rPr lang="en-US" sz="2800" spc="-13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8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replaced player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leaves.</a:t>
            </a:r>
            <a:r>
              <a:rPr lang="en-US" sz="2800" spc="2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will</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enter</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field</a:t>
            </a:r>
            <a:r>
              <a:rPr lang="en-US" sz="2800" spc="-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half</a:t>
            </a:r>
            <a:r>
              <a:rPr lang="en-US" sz="2800" spc="-9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line.</a:t>
            </a:r>
            <a:r>
              <a:rPr lang="en-US" sz="2800" spc="38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Players</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who </a:t>
            </a:r>
            <a:r>
              <a:rPr lang="en-US" sz="2800" spc="-10" dirty="0">
                <a:latin typeface="Arial" panose="020B0604020202020204" pitchFamily="34" charset="0"/>
                <a:ea typeface="Arial" panose="020B0604020202020204" pitchFamily="34" charset="0"/>
              </a:rPr>
              <a:t>are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being</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substituted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may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leave</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2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field</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of</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play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nearest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point</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on</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 boundary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line unless</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referee/coach</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indicates</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otherwise.</a:t>
            </a:r>
            <a:r>
              <a:rPr lang="en-US" sz="2800" spc="35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Substitutions</a:t>
            </a:r>
            <a:r>
              <a:rPr lang="en-US" sz="2800" spc="-6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can </a:t>
            </a:r>
            <a:r>
              <a:rPr lang="en-US" sz="2800" dirty="0">
                <a:latin typeface="Arial" panose="020B0604020202020204" pitchFamily="34" charset="0"/>
                <a:ea typeface="Arial" panose="020B0604020202020204" pitchFamily="34" charset="0"/>
              </a:rPr>
              <a:t>only</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made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with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consent</a:t>
            </a:r>
            <a:r>
              <a:rPr lang="en-US" sz="2800" spc="-10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of</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referee/coach</a:t>
            </a:r>
            <a:r>
              <a:rPr lang="en-US" sz="2800" spc="-10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at</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the</a:t>
            </a:r>
            <a:r>
              <a:rPr lang="en-US" sz="2800" spc="-9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following</a:t>
            </a:r>
            <a:r>
              <a:rPr lang="en-US" sz="2800" spc="-5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times:</a:t>
            </a:r>
            <a:endParaRPr lang="en-US" sz="1000" dirty="0">
              <a:latin typeface="Arial" panose="020B0604020202020204" pitchFamily="34" charset="0"/>
              <a:ea typeface="Arial" panose="020B0604020202020204" pitchFamily="34" charset="0"/>
            </a:endParaRPr>
          </a:p>
          <a:p>
            <a:pPr marL="0" indent="0">
              <a:buNone/>
            </a:pPr>
            <a:endParaRPr lang="en-US" sz="90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Prior</a:t>
            </a:r>
            <a:r>
              <a:rPr lang="en-US" sz="2800" spc="-12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to</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5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team's</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throw-in</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with</a:t>
            </a:r>
            <a:r>
              <a:rPr lang="en-US" sz="2800" spc="-5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consent</a:t>
            </a:r>
            <a:r>
              <a:rPr lang="en-US" sz="2800" spc="-6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of</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4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referee.</a:t>
            </a:r>
          </a:p>
          <a:p>
            <a:pPr marL="0" marR="0" lvl="0" indent="0">
              <a:lnSpc>
                <a:spcPts val="1650"/>
              </a:lnSpc>
              <a:spcBef>
                <a:spcPts val="0"/>
              </a:spcBef>
              <a:spcAft>
                <a:spcPts val="0"/>
              </a:spcAft>
              <a:buNone/>
            </a:pPr>
            <a:endParaRPr lang="en-US" sz="2800" spc="-20" dirty="0">
              <a:latin typeface="Arial" panose="020B0604020202020204" pitchFamily="34" charset="0"/>
              <a:ea typeface="Arial" panose="020B0604020202020204" pitchFamily="34" charset="0"/>
            </a:endParaRPr>
          </a:p>
          <a:p>
            <a:pPr marL="342900" marR="0" lvl="0" indent="-342900">
              <a:lnSpc>
                <a:spcPts val="1650"/>
              </a:lnSpc>
              <a:spcBef>
                <a:spcPts val="0"/>
              </a:spcBef>
              <a:spcAft>
                <a:spcPts val="0"/>
              </a:spcAft>
              <a:buFont typeface="Arial" panose="020B0604020202020204" pitchFamily="34" charset="0"/>
              <a:buChar char="□"/>
            </a:pPr>
            <a:r>
              <a:rPr lang="en-US" sz="2800" spc="-10" dirty="0">
                <a:latin typeface="Arial" panose="020B0604020202020204" pitchFamily="34" charset="0"/>
                <a:ea typeface="Arial" panose="020B0604020202020204" pitchFamily="34" charset="0"/>
              </a:rPr>
              <a:t>Prior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to</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a</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goal</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kick</a:t>
            </a:r>
            <a:r>
              <a:rPr lang="en-US" sz="2800" spc="-90"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by</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either</a:t>
            </a:r>
            <a:r>
              <a:rPr lang="en-US" sz="2800" spc="-95" dirty="0">
                <a:latin typeface="Arial" panose="020B0604020202020204" pitchFamily="34" charset="0"/>
                <a:ea typeface="Arial" panose="020B0604020202020204" pitchFamily="34" charset="0"/>
              </a:rPr>
              <a:t> </a:t>
            </a:r>
            <a:r>
              <a:rPr lang="en-US" sz="2800" spc="-10" dirty="0">
                <a:latin typeface="Arial" panose="020B0604020202020204" pitchFamily="34" charset="0"/>
                <a:ea typeface="Arial" panose="020B0604020202020204" pitchFamily="34" charset="0"/>
              </a:rPr>
              <a:t>team. </a:t>
            </a:r>
            <a:r>
              <a:rPr lang="en-US" sz="2800" dirty="0">
                <a:latin typeface="Arial" panose="020B0604020202020204" pitchFamily="34" charset="0"/>
                <a:ea typeface="Arial" panose="020B0604020202020204" pitchFamily="34" charset="0"/>
              </a:rPr>
              <a:t> </a:t>
            </a:r>
          </a:p>
          <a:p>
            <a:pPr marL="0" marR="0" lvl="0" indent="0">
              <a:lnSpc>
                <a:spcPts val="1650"/>
              </a:lnSpc>
              <a:spcBef>
                <a:spcPts val="0"/>
              </a:spcBef>
              <a:spcAft>
                <a:spcPts val="0"/>
              </a:spcAft>
              <a:buNone/>
            </a:pPr>
            <a:r>
              <a:rPr lang="en-US" sz="2800" dirty="0">
                <a:latin typeface="Arial" panose="020B0604020202020204" pitchFamily="34" charset="0"/>
                <a:ea typeface="Arial" panose="020B0604020202020204" pitchFamily="34" charset="0"/>
              </a:rPr>
              <a:t>  </a:t>
            </a:r>
            <a:endParaRPr lang="en-US" sz="1800" dirty="0">
              <a:latin typeface="Arial" panose="020B0604020202020204" pitchFamily="34" charset="0"/>
              <a:ea typeface="Arial" panose="020B0604020202020204" pitchFamily="34" charset="0"/>
            </a:endParaRPr>
          </a:p>
          <a:p>
            <a:pPr marL="342900" marR="2903855" lvl="0" indent="-342900">
              <a:lnSpc>
                <a:spcPct val="95000"/>
              </a:lnSpc>
              <a:spcBef>
                <a:spcPts val="30"/>
              </a:spcBef>
              <a:spcAft>
                <a:spcPts val="0"/>
              </a:spcAft>
              <a:buFont typeface="Arial" panose="020B0604020202020204" pitchFamily="34" charset="0"/>
              <a:buChar char="□"/>
            </a:pPr>
            <a:r>
              <a:rPr lang="en-US" sz="2800" dirty="0">
                <a:latin typeface="Arial" panose="020B0604020202020204" pitchFamily="34" charset="0"/>
                <a:ea typeface="Arial" panose="020B0604020202020204" pitchFamily="34" charset="0"/>
              </a:rPr>
              <a:t>After</a:t>
            </a:r>
            <a:r>
              <a:rPr lang="en-US" sz="2800" spc="-75"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a goal</a:t>
            </a:r>
            <a:r>
              <a:rPr lang="en-US" sz="2800" spc="-7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by</a:t>
            </a:r>
            <a:r>
              <a:rPr lang="en-US" sz="2800" spc="-2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either</a:t>
            </a:r>
            <a:r>
              <a:rPr lang="en-US" sz="2800" spc="-60" dirty="0">
                <a:latin typeface="Arial" panose="020B0604020202020204" pitchFamily="34" charset="0"/>
                <a:ea typeface="Arial" panose="020B0604020202020204" pitchFamily="34" charset="0"/>
              </a:rPr>
              <a:t> </a:t>
            </a:r>
            <a:r>
              <a:rPr lang="en-US" sz="2800" dirty="0">
                <a:latin typeface="Arial" panose="020B0604020202020204" pitchFamily="34" charset="0"/>
                <a:ea typeface="Arial" panose="020B0604020202020204" pitchFamily="34" charset="0"/>
              </a:rPr>
              <a:t>team</a:t>
            </a:r>
          </a:p>
          <a:p>
            <a:pPr marL="0" marR="2903855" lvl="0" indent="0">
              <a:lnSpc>
                <a:spcPct val="95000"/>
              </a:lnSpc>
              <a:spcBef>
                <a:spcPts val="30"/>
              </a:spcBef>
              <a:spcAft>
                <a:spcPts val="0"/>
              </a:spcAft>
              <a:buNone/>
            </a:pPr>
            <a:endParaRPr lang="en-US" sz="1800" dirty="0">
              <a:latin typeface="Arial" panose="020B0604020202020204" pitchFamily="34" charset="0"/>
              <a:ea typeface="Arial" panose="020B0604020202020204" pitchFamily="34" charset="0"/>
            </a:endParaRPr>
          </a:p>
          <a:p>
            <a:pPr marL="342900" marR="0" lvl="0" indent="-342900">
              <a:lnSpc>
                <a:spcPts val="1635"/>
              </a:lnSpc>
              <a:spcBef>
                <a:spcPts val="0"/>
              </a:spcBef>
              <a:spcAft>
                <a:spcPts val="0"/>
              </a:spcAft>
              <a:buFont typeface="Arial" panose="020B0604020202020204" pitchFamily="34" charset="0"/>
              <a:buChar char="□"/>
            </a:pPr>
            <a:r>
              <a:rPr lang="en-US" sz="2800" spc="-20" dirty="0">
                <a:latin typeface="Arial" panose="020B0604020202020204" pitchFamily="34" charset="0"/>
                <a:ea typeface="Arial" panose="020B0604020202020204" pitchFamily="34" charset="0"/>
              </a:rPr>
              <a:t>After</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an</a:t>
            </a:r>
            <a:r>
              <a:rPr lang="en-US" sz="2800" spc="-6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injury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either</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team,</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if</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allowed</a:t>
            </a:r>
            <a:r>
              <a:rPr lang="en-US" sz="2800" spc="-7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by</a:t>
            </a:r>
            <a:r>
              <a:rPr lang="en-US" sz="2800" spc="-85"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the</a:t>
            </a:r>
            <a:r>
              <a:rPr lang="en-US" sz="2800" spc="-70" dirty="0">
                <a:latin typeface="Arial" panose="020B0604020202020204" pitchFamily="34" charset="0"/>
                <a:ea typeface="Arial" panose="020B0604020202020204" pitchFamily="34" charset="0"/>
              </a:rPr>
              <a:t> </a:t>
            </a:r>
            <a:r>
              <a:rPr lang="en-US" sz="2800" spc="-20" dirty="0">
                <a:latin typeface="Arial" panose="020B0604020202020204" pitchFamily="34" charset="0"/>
                <a:ea typeface="Arial" panose="020B0604020202020204" pitchFamily="34" charset="0"/>
              </a:rPr>
              <a:t>referee/coach.</a:t>
            </a:r>
            <a:endParaRPr lang="en-US" sz="1800" dirty="0">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31494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BD87E1-63E0-6740-A11D-7699A8908933}"/>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a:ln>
                  <a:noFill/>
                </a:ln>
                <a:effectLst/>
                <a:uLnTx/>
                <a:uFillTx/>
                <a:latin typeface="Calibri Light" panose="020F0302020204030204"/>
                <a:ea typeface="+mj-ea"/>
                <a:cs typeface="+mj-cs"/>
              </a:rPr>
              <a:t>IMPORTANT RULES TO REMEMBER FOR U5 &amp; U6</a:t>
            </a:r>
            <a:endParaRPr lang="en-US" sz="3000"/>
          </a:p>
        </p:txBody>
      </p:sp>
      <p:sp>
        <p:nvSpPr>
          <p:cNvPr id="11"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8AB0E43-287B-934B-D6BD-62759158C399}"/>
              </a:ext>
            </a:extLst>
          </p:cNvPr>
          <p:cNvSpPr>
            <a:spLocks noGrp="1"/>
          </p:cNvSpPr>
          <p:nvPr>
            <p:ph idx="1"/>
          </p:nvPr>
        </p:nvSpPr>
        <p:spPr>
          <a:xfrm>
            <a:off x="630936" y="2807208"/>
            <a:ext cx="3429000" cy="3410712"/>
          </a:xfrm>
        </p:spPr>
        <p:txBody>
          <a:bodyPr anchor="t">
            <a:normAutofit/>
          </a:bodyPr>
          <a:lstStyle/>
          <a:p>
            <a:r>
              <a:rPr lang="en-US" sz="2200">
                <a:effectLst/>
                <a:latin typeface="Arial" panose="020B0604020202020204" pitchFamily="34" charset="0"/>
                <a:ea typeface="Arial" panose="020B0604020202020204" pitchFamily="34" charset="0"/>
              </a:rPr>
              <a:t>The lines</a:t>
            </a:r>
            <a:r>
              <a:rPr lang="en-US" sz="2200" spc="-1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are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considered part</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 the</a:t>
            </a:r>
            <a:r>
              <a:rPr lang="en-US" sz="2200" spc="-11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 and</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part of</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 area they define on</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4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field.</a:t>
            </a:r>
            <a:r>
              <a:rPr lang="en-US" sz="2200" spc="4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is</a:t>
            </a:r>
            <a:r>
              <a:rPr lang="en-US" sz="2200" spc="-2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out of</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play</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when the</a:t>
            </a:r>
            <a:r>
              <a:rPr lang="en-US" sz="2200" spc="-3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whole</a:t>
            </a:r>
            <a:r>
              <a:rPr lang="en-US" sz="2200" spc="-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ball crosses</a:t>
            </a:r>
            <a:r>
              <a:rPr lang="en-US" sz="2200" spc="-8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4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goal</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a:t>
            </a:r>
            <a:r>
              <a:rPr lang="en-US" sz="2200" spc="-10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entire</a:t>
            </a:r>
            <a:r>
              <a:rPr lang="en-US" sz="2200" spc="-5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touch</a:t>
            </a:r>
            <a:r>
              <a:rPr lang="en-US" sz="2200" spc="-6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line</a:t>
            </a:r>
            <a:r>
              <a:rPr lang="en-US" sz="2200" spc="-10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either</a:t>
            </a:r>
            <a:r>
              <a:rPr lang="en-US" sz="2200" spc="-7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on</a:t>
            </a:r>
            <a:r>
              <a:rPr lang="en-US" sz="2200" spc="-9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the</a:t>
            </a:r>
            <a:r>
              <a:rPr lang="en-US" sz="2200" spc="-70">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ground</a:t>
            </a:r>
            <a:r>
              <a:rPr lang="en-US" sz="2200" spc="-25">
                <a:effectLst/>
                <a:latin typeface="Arial" panose="020B0604020202020204" pitchFamily="34" charset="0"/>
                <a:ea typeface="Arial" panose="020B0604020202020204" pitchFamily="34" charset="0"/>
              </a:rPr>
              <a:t> </a:t>
            </a:r>
            <a:r>
              <a:rPr lang="en-US" sz="2200">
                <a:effectLst/>
                <a:latin typeface="Arial" panose="020B0604020202020204" pitchFamily="34" charset="0"/>
                <a:ea typeface="Arial" panose="020B0604020202020204" pitchFamily="34" charset="0"/>
              </a:rPr>
              <a:t>or in the air.</a:t>
            </a:r>
          </a:p>
          <a:p>
            <a:endParaRPr lang="en-US" sz="2200">
              <a:effectLst/>
              <a:latin typeface="Arial" panose="020B0604020202020204" pitchFamily="34" charset="0"/>
              <a:ea typeface="Arial" panose="020B0604020202020204" pitchFamily="34" charset="0"/>
            </a:endParaRPr>
          </a:p>
          <a:p>
            <a:pPr marL="0" indent="0">
              <a:buNone/>
            </a:pPr>
            <a:endParaRPr lang="en-US" sz="2200"/>
          </a:p>
          <a:p>
            <a:pPr marL="0" indent="0">
              <a:buNone/>
            </a:pPr>
            <a:endParaRPr lang="en-US" sz="2200"/>
          </a:p>
          <a:p>
            <a:pPr marL="0" indent="0">
              <a:buNone/>
            </a:pPr>
            <a:endParaRPr lang="en-US" sz="2200"/>
          </a:p>
          <a:p>
            <a:pPr marL="0" indent="0">
              <a:buNone/>
            </a:pPr>
            <a:endParaRPr lang="en-US" sz="2200"/>
          </a:p>
        </p:txBody>
      </p:sp>
      <p:pic>
        <p:nvPicPr>
          <p:cNvPr id="4" name="Picture 3">
            <a:extLst>
              <a:ext uri="{FF2B5EF4-FFF2-40B4-BE49-F238E27FC236}">
                <a16:creationId xmlns:a16="http://schemas.microsoft.com/office/drawing/2014/main" id="{4D472D0B-03B3-CEC2-FAAD-6AB3D44C689D}"/>
              </a:ext>
            </a:extLst>
          </p:cNvPr>
          <p:cNvPicPr>
            <a:picLocks noChangeAspect="1"/>
          </p:cNvPicPr>
          <p:nvPr/>
        </p:nvPicPr>
        <p:blipFill>
          <a:blip r:embed="rId2"/>
          <a:stretch>
            <a:fillRect/>
          </a:stretch>
        </p:blipFill>
        <p:spPr>
          <a:xfrm>
            <a:off x="4654296" y="1737588"/>
            <a:ext cx="6903720" cy="3382823"/>
          </a:xfrm>
          <a:prstGeom prst="rect">
            <a:avLst/>
          </a:prstGeom>
        </p:spPr>
      </p:pic>
    </p:spTree>
    <p:extLst>
      <p:ext uri="{BB962C8B-B14F-4D97-AF65-F5344CB8AC3E}">
        <p14:creationId xmlns:p14="http://schemas.microsoft.com/office/powerpoint/2010/main" val="26368735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2B97F24A-32CE-4C1C-A50D-3016B394D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18C3DDF-DA3C-3094-DBD5-08D79877929A}"/>
              </a:ext>
            </a:extLst>
          </p:cNvPr>
          <p:cNvSpPr>
            <a:spLocks noGrp="1"/>
          </p:cNvSpPr>
          <p:nvPr>
            <p:ph type="title"/>
          </p:nvPr>
        </p:nvSpPr>
        <p:spPr>
          <a:xfrm>
            <a:off x="630936" y="639520"/>
            <a:ext cx="3429000" cy="1719072"/>
          </a:xfrm>
        </p:spPr>
        <p:txBody>
          <a:bodyPr anchor="b">
            <a:normAutofit/>
          </a:bodyPr>
          <a:lstStyle/>
          <a:p>
            <a:r>
              <a:rPr kumimoji="0" lang="en-US" sz="3000" b="0" i="0" u="none" strike="noStrike" kern="1200" cap="none" spc="0" normalizeH="0" baseline="0" noProof="0">
                <a:ln>
                  <a:noFill/>
                </a:ln>
                <a:effectLst/>
                <a:uLnTx/>
                <a:uFillTx/>
                <a:latin typeface="Calibri Light" panose="020F0302020204030204"/>
                <a:ea typeface="+mj-ea"/>
                <a:cs typeface="+mj-cs"/>
              </a:rPr>
              <a:t>IMPORTANT RULES TO REMEMBER FOR U5 &amp; U6</a:t>
            </a:r>
            <a:endParaRPr lang="en-US" sz="3000"/>
          </a:p>
        </p:txBody>
      </p:sp>
      <p:sp>
        <p:nvSpPr>
          <p:cNvPr id="14" name="sketch line">
            <a:extLst>
              <a:ext uri="{FF2B5EF4-FFF2-40B4-BE49-F238E27FC236}">
                <a16:creationId xmlns:a16="http://schemas.microsoft.com/office/drawing/2014/main" id="{CD8B4F24-440B-49E9-B85D-733523DC06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573756"/>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6DCF464E-1CDC-5100-475C-9B851DB75459}"/>
              </a:ext>
            </a:extLst>
          </p:cNvPr>
          <p:cNvSpPr>
            <a:spLocks noGrp="1"/>
          </p:cNvSpPr>
          <p:nvPr>
            <p:ph idx="1"/>
          </p:nvPr>
        </p:nvSpPr>
        <p:spPr>
          <a:xfrm>
            <a:off x="630936" y="2807208"/>
            <a:ext cx="3429000" cy="3410712"/>
          </a:xfrm>
        </p:spPr>
        <p:txBody>
          <a:bodyPr anchor="t">
            <a:normAutofit/>
          </a:bodyPr>
          <a:lstStyle/>
          <a:p>
            <a:r>
              <a:rPr lang="en-US" sz="1700">
                <a:effectLst/>
                <a:latin typeface="Arial" panose="020B0604020202020204" pitchFamily="34" charset="0"/>
                <a:ea typeface="Arial" panose="020B0604020202020204" pitchFamily="34" charset="0"/>
              </a:rPr>
              <a:t>A goal is scored when the whole ball has passed over the goal line, between the goalposts, and under the crossbar, provided no infringement of the Laws</a:t>
            </a:r>
            <a:r>
              <a:rPr lang="en-US" sz="1700" spc="200">
                <a:effectLst/>
                <a:latin typeface="Arial" panose="020B0604020202020204" pitchFamily="34" charset="0"/>
                <a:ea typeface="Arial" panose="020B0604020202020204" pitchFamily="34" charset="0"/>
              </a:rPr>
              <a:t> </a:t>
            </a:r>
            <a:r>
              <a:rPr lang="en-US" sz="1700">
                <a:effectLst/>
                <a:latin typeface="Arial" panose="020B0604020202020204" pitchFamily="34" charset="0"/>
                <a:ea typeface="Arial" panose="020B0604020202020204" pitchFamily="34" charset="0"/>
              </a:rPr>
              <a:t>of the Game has been committed</a:t>
            </a:r>
            <a:r>
              <a:rPr lang="en-US" sz="1700" spc="200">
                <a:effectLst/>
                <a:latin typeface="Arial" panose="020B0604020202020204" pitchFamily="34" charset="0"/>
                <a:ea typeface="Arial" panose="020B0604020202020204" pitchFamily="34" charset="0"/>
              </a:rPr>
              <a:t> </a:t>
            </a:r>
            <a:r>
              <a:rPr lang="en-US" sz="1700">
                <a:effectLst/>
                <a:latin typeface="Arial" panose="020B0604020202020204" pitchFamily="34" charset="0"/>
                <a:ea typeface="Arial" panose="020B0604020202020204" pitchFamily="34" charset="0"/>
              </a:rPr>
              <a:t>previously</a:t>
            </a:r>
            <a:r>
              <a:rPr lang="en-US" sz="1700" spc="200">
                <a:effectLst/>
                <a:latin typeface="Arial" panose="020B0604020202020204" pitchFamily="34" charset="0"/>
                <a:ea typeface="Arial" panose="020B0604020202020204" pitchFamily="34" charset="0"/>
              </a:rPr>
              <a:t> </a:t>
            </a:r>
            <a:r>
              <a:rPr lang="en-US" sz="1700">
                <a:effectLst/>
                <a:latin typeface="Arial" panose="020B0604020202020204" pitchFamily="34" charset="0"/>
                <a:ea typeface="Arial" panose="020B0604020202020204" pitchFamily="34" charset="0"/>
              </a:rPr>
              <a:t>by the team scoring the goal. </a:t>
            </a:r>
            <a:r>
              <a:rPr lang="en-US" sz="1700" b="1">
                <a:effectLst/>
                <a:latin typeface="Arial" panose="020B0604020202020204" pitchFamily="34" charset="0"/>
                <a:ea typeface="Arial" panose="020B0604020202020204" pitchFamily="34" charset="0"/>
              </a:rPr>
              <a:t>Scores are not recorded in U5-U10).</a:t>
            </a:r>
            <a:r>
              <a:rPr lang="en-US" sz="1700" b="1" spc="-55">
                <a:effectLst/>
                <a:latin typeface="Arial" panose="020B0604020202020204" pitchFamily="34" charset="0"/>
                <a:ea typeface="Arial" panose="020B0604020202020204" pitchFamily="34" charset="0"/>
              </a:rPr>
              <a:t> </a:t>
            </a:r>
            <a:r>
              <a:rPr lang="en-US" sz="1700" b="1">
                <a:effectLst/>
                <a:latin typeface="Arial" panose="020B0604020202020204" pitchFamily="34" charset="0"/>
                <a:ea typeface="Arial" panose="020B0604020202020204" pitchFamily="34" charset="0"/>
              </a:rPr>
              <a:t>We ask that coaches respect the other team and be mindful</a:t>
            </a:r>
            <a:r>
              <a:rPr lang="en-US" sz="1700" b="1" spc="200">
                <a:effectLst/>
                <a:latin typeface="Arial" panose="020B0604020202020204" pitchFamily="34" charset="0"/>
                <a:ea typeface="Arial" panose="020B0604020202020204" pitchFamily="34" charset="0"/>
              </a:rPr>
              <a:t> </a:t>
            </a:r>
            <a:r>
              <a:rPr lang="en-US" sz="1700" b="1">
                <a:effectLst/>
                <a:latin typeface="Arial" panose="020B0604020202020204" pitchFamily="34" charset="0"/>
                <a:ea typeface="Arial" panose="020B0604020202020204" pitchFamily="34" charset="0"/>
              </a:rPr>
              <a:t>of the number</a:t>
            </a:r>
            <a:r>
              <a:rPr lang="en-US" sz="1700" b="1" spc="200">
                <a:effectLst/>
                <a:latin typeface="Arial" panose="020B0604020202020204" pitchFamily="34" charset="0"/>
                <a:ea typeface="Arial" panose="020B0604020202020204" pitchFamily="34" charset="0"/>
              </a:rPr>
              <a:t> </a:t>
            </a:r>
            <a:r>
              <a:rPr lang="en-US" sz="1700" b="1">
                <a:effectLst/>
                <a:latin typeface="Arial" panose="020B0604020202020204" pitchFamily="34" charset="0"/>
                <a:ea typeface="Arial" panose="020B0604020202020204" pitchFamily="34" charset="0"/>
              </a:rPr>
              <a:t>of goals scored against an opponent</a:t>
            </a:r>
            <a:r>
              <a:rPr lang="en-US" sz="1700" b="1">
                <a:latin typeface="Arial" panose="020B0604020202020204" pitchFamily="34" charset="0"/>
                <a:ea typeface="Arial" panose="020B0604020202020204" pitchFamily="34" charset="0"/>
              </a:rPr>
              <a:t>)</a:t>
            </a:r>
          </a:p>
          <a:p>
            <a:endParaRPr lang="en-US" sz="1700">
              <a:effectLst/>
              <a:latin typeface="Arial" panose="020B0604020202020204" pitchFamily="34" charset="0"/>
              <a:ea typeface="Arial" panose="020B0604020202020204" pitchFamily="34" charset="0"/>
            </a:endParaRPr>
          </a:p>
          <a:p>
            <a:endParaRPr lang="en-US" sz="1700"/>
          </a:p>
        </p:txBody>
      </p:sp>
      <p:pic>
        <p:nvPicPr>
          <p:cNvPr id="7" name="Picture 6">
            <a:extLst>
              <a:ext uri="{FF2B5EF4-FFF2-40B4-BE49-F238E27FC236}">
                <a16:creationId xmlns:a16="http://schemas.microsoft.com/office/drawing/2014/main" id="{77B55D9B-ECE8-D4A8-1EF1-0E6F46DAD878}"/>
              </a:ext>
            </a:extLst>
          </p:cNvPr>
          <p:cNvPicPr>
            <a:picLocks noChangeAspect="1"/>
          </p:cNvPicPr>
          <p:nvPr/>
        </p:nvPicPr>
        <p:blipFill>
          <a:blip r:embed="rId2"/>
          <a:stretch>
            <a:fillRect/>
          </a:stretch>
        </p:blipFill>
        <p:spPr>
          <a:xfrm>
            <a:off x="4654296" y="1055846"/>
            <a:ext cx="6903720" cy="4746307"/>
          </a:xfrm>
          <a:prstGeom prst="rect">
            <a:avLst/>
          </a:prstGeom>
        </p:spPr>
      </p:pic>
    </p:spTree>
    <p:extLst>
      <p:ext uri="{BB962C8B-B14F-4D97-AF65-F5344CB8AC3E}">
        <p14:creationId xmlns:p14="http://schemas.microsoft.com/office/powerpoint/2010/main" val="10668656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08130-BF22-C0A3-C0BE-426DB84CE818}"/>
              </a:ext>
            </a:extLst>
          </p:cNvPr>
          <p:cNvSpPr>
            <a:spLocks noGrp="1"/>
          </p:cNvSpPr>
          <p:nvPr>
            <p:ph type="title"/>
          </p:nvPr>
        </p:nvSpPr>
        <p:spPr/>
        <p:txBody>
          <a:bodyPr/>
          <a:lstStyle/>
          <a:p>
            <a:r>
              <a:rPr kumimoji="0" lang="en-US" sz="4000" b="0" i="0" u="none" strike="noStrike" kern="1200" cap="none" spc="0" normalizeH="0" baseline="0" noProof="0" dirty="0">
                <a:ln>
                  <a:noFill/>
                </a:ln>
                <a:solidFill>
                  <a:prstClr val="black"/>
                </a:solidFill>
                <a:effectLst/>
                <a:uLnTx/>
                <a:uFillTx/>
                <a:latin typeface="Calibri Light" panose="020F0302020204030204"/>
                <a:ea typeface="+mj-ea"/>
                <a:cs typeface="+mj-cs"/>
              </a:rPr>
              <a:t>IMPORTANT RULES TO REMEMBER FOR U5-U8</a:t>
            </a:r>
            <a:endParaRPr lang="en-US" dirty="0"/>
          </a:p>
        </p:txBody>
      </p:sp>
      <p:sp>
        <p:nvSpPr>
          <p:cNvPr id="3" name="Content Placeholder 2">
            <a:extLst>
              <a:ext uri="{FF2B5EF4-FFF2-40B4-BE49-F238E27FC236}">
                <a16:creationId xmlns:a16="http://schemas.microsoft.com/office/drawing/2014/main" id="{C22754F1-28A7-E392-486B-DD62E87FDCC7}"/>
              </a:ext>
            </a:extLst>
          </p:cNvPr>
          <p:cNvSpPr>
            <a:spLocks noGrp="1"/>
          </p:cNvSpPr>
          <p:nvPr>
            <p:ph idx="1"/>
          </p:nvPr>
        </p:nvSpPr>
        <p:spPr/>
        <p:txBody>
          <a:bodyPr/>
          <a:lstStyle/>
          <a:p>
            <a:pPr rtl="0">
              <a:spcBef>
                <a:spcPts val="0"/>
              </a:spcBef>
              <a:spcAft>
                <a:spcPts val="0"/>
              </a:spcAft>
            </a:pPr>
            <a:r>
              <a:rPr lang="en-US" sz="1800" b="1" i="0" u="sng" dirty="0">
                <a:solidFill>
                  <a:srgbClr val="000000"/>
                </a:solidFill>
                <a:effectLst/>
                <a:latin typeface="Arial" panose="020B0604020202020204" pitchFamily="34" charset="0"/>
              </a:rPr>
              <a:t>No Hands, please </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First, the rule for a hand ball includes using any part of the body from the tips of the fingers to the shoulder. Second, the proper way to look at this soccer rule is that a player cannot “handle” the ball. </a:t>
            </a:r>
            <a:r>
              <a:rPr lang="en-US" sz="1800" b="1" i="0" u="none" strike="noStrike" dirty="0">
                <a:solidFill>
                  <a:srgbClr val="000000"/>
                </a:solidFill>
                <a:effectLst/>
                <a:latin typeface="Arial" panose="020B0604020202020204" pitchFamily="34" charset="0"/>
              </a:rPr>
              <a:t>A ball that is kicked and hits a player’s hand or arm is not a hand ball</a:t>
            </a:r>
            <a:r>
              <a:rPr lang="en-US" sz="1800" b="0" i="0" u="none" strike="noStrike" dirty="0">
                <a:solidFill>
                  <a:srgbClr val="000000"/>
                </a:solidFill>
                <a:effectLst/>
                <a:latin typeface="Arial" panose="020B0604020202020204" pitchFamily="34" charset="0"/>
              </a:rPr>
              <a:t>. This means that the referee/coach must judge whether or not a hand ball is accidental contact, or the player handled the ball on purpose to gain an advantage. </a:t>
            </a:r>
          </a:p>
          <a:p>
            <a:pPr rtl="0">
              <a:spcBef>
                <a:spcPts val="280"/>
              </a:spcBef>
              <a:spcAft>
                <a:spcPts val="0"/>
              </a:spcAft>
            </a:pPr>
            <a:r>
              <a:rPr lang="en-US" sz="1800" b="1" i="0" u="sng" dirty="0">
                <a:solidFill>
                  <a:srgbClr val="000000"/>
                </a:solidFill>
                <a:effectLst/>
                <a:latin typeface="Arial" panose="020B0604020202020204" pitchFamily="34" charset="0"/>
              </a:rPr>
              <a:t>Fouls</a:t>
            </a:r>
            <a:endParaRPr lang="en-US" b="0" dirty="0">
              <a:effectLst/>
            </a:endParaRPr>
          </a:p>
          <a:p>
            <a:pPr rtl="0" fontAlgn="base">
              <a:spcBef>
                <a:spcPts val="280"/>
              </a:spcBef>
              <a:spcAft>
                <a:spcPts val="0"/>
              </a:spcAft>
              <a:buFont typeface="Arial" panose="020B0604020202020204" pitchFamily="34" charset="0"/>
              <a:buChar char="•"/>
            </a:pPr>
            <a:r>
              <a:rPr lang="en-US" sz="1800" b="0" i="0" u="none" strike="noStrike" dirty="0">
                <a:solidFill>
                  <a:srgbClr val="000000"/>
                </a:solidFill>
                <a:effectLst/>
                <a:latin typeface="Arial" panose="020B0604020202020204" pitchFamily="34" charset="0"/>
              </a:rPr>
              <a:t>The common rule of thumb on fouls is “If it looks like a foul, it probably is.” A player cannot kick, trip, jump at, charge, strike, push, hold, or spit at an opponent. Bumping, leaning or going shoulder-to-shoulder while competing for a ball is not a foul until the hands or elbows come up.  </a:t>
            </a:r>
            <a:r>
              <a:rPr lang="en-US" sz="1800" b="1" i="0" u="none" strike="noStrike" dirty="0">
                <a:solidFill>
                  <a:srgbClr val="000000"/>
                </a:solidFill>
                <a:effectLst/>
                <a:latin typeface="Arial" panose="020B0604020202020204" pitchFamily="34" charset="0"/>
              </a:rPr>
              <a:t>ABSOLUTLEY NO SLIDING FOR U5-U8!</a:t>
            </a:r>
          </a:p>
          <a:p>
            <a:endParaRPr lang="en-US" dirty="0"/>
          </a:p>
        </p:txBody>
      </p:sp>
    </p:spTree>
    <p:extLst>
      <p:ext uri="{BB962C8B-B14F-4D97-AF65-F5344CB8AC3E}">
        <p14:creationId xmlns:p14="http://schemas.microsoft.com/office/powerpoint/2010/main" val="7481085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6DA877-6B9A-CF37-9B9F-B37FCAD62963}"/>
              </a:ext>
            </a:extLst>
          </p:cNvPr>
          <p:cNvSpPr>
            <a:spLocks noGrp="1"/>
          </p:cNvSpPr>
          <p:nvPr>
            <p:ph type="title"/>
          </p:nvPr>
        </p:nvSpPr>
        <p:spPr/>
        <p:txBody>
          <a:bodyPr>
            <a:normAutofit/>
          </a:bodyPr>
          <a:lstStyle/>
          <a:p>
            <a:r>
              <a:rPr lang="en-US" sz="4000" dirty="0"/>
              <a:t>IMPORTANT RULES TO REMEMBER FOR U5-U8</a:t>
            </a:r>
          </a:p>
        </p:txBody>
      </p:sp>
      <p:sp>
        <p:nvSpPr>
          <p:cNvPr id="3" name="Content Placeholder 2">
            <a:extLst>
              <a:ext uri="{FF2B5EF4-FFF2-40B4-BE49-F238E27FC236}">
                <a16:creationId xmlns:a16="http://schemas.microsoft.com/office/drawing/2014/main" id="{54FC0145-D554-48A7-1397-4252E1011513}"/>
              </a:ext>
            </a:extLst>
          </p:cNvPr>
          <p:cNvSpPr>
            <a:spLocks noGrp="1"/>
          </p:cNvSpPr>
          <p:nvPr>
            <p:ph idx="1"/>
          </p:nvPr>
        </p:nvSpPr>
        <p:spPr/>
        <p:txBody>
          <a:bodyPr>
            <a:normAutofit/>
          </a:bodyPr>
          <a:lstStyle/>
          <a:p>
            <a:r>
              <a:rPr lang="en-US" sz="2400" b="1" u="sng" dirty="0">
                <a:solidFill>
                  <a:srgbClr val="FF0000"/>
                </a:solidFill>
              </a:rPr>
              <a:t>U5-U8 WE WON’T HAVE REFEREES.  THE COACHES WILL ACT AS THE REFEREE.</a:t>
            </a:r>
          </a:p>
          <a:p>
            <a:r>
              <a:rPr lang="en-US" sz="1800" b="1" spc="-10" dirty="0">
                <a:effectLst/>
                <a:latin typeface="Arial" panose="020B0604020202020204" pitchFamily="34" charset="0"/>
                <a:ea typeface="Arial" panose="020B0604020202020204" pitchFamily="34" charset="0"/>
              </a:rPr>
              <a:t>KICKOFF</a:t>
            </a:r>
            <a:endParaRPr lang="en-US" sz="1800" b="1" spc="-10" dirty="0">
              <a:latin typeface="Arial" panose="020B0604020202020204" pitchFamily="34" charset="0"/>
              <a:ea typeface="Arial" panose="020B0604020202020204" pitchFamily="34" charset="0"/>
            </a:endParaRPr>
          </a:p>
          <a:p>
            <a:r>
              <a:rPr lang="en-US" sz="1800" dirty="0">
                <a:effectLst/>
                <a:latin typeface="Arial" panose="020B0604020202020204" pitchFamily="34" charset="0"/>
                <a:ea typeface="Arial" panose="020B0604020202020204" pitchFamily="34" charset="0"/>
              </a:rPr>
              <a:t>A</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way</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starting</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or</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restarting</a:t>
            </a:r>
            <a:r>
              <a:rPr lang="en-US" sz="1800" spc="9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play:</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1920" algn="l"/>
              </a:tabLst>
            </a:pPr>
            <a:r>
              <a:rPr lang="en-US" sz="1800" dirty="0">
                <a:effectLst/>
                <a:latin typeface="Arial" panose="020B0604020202020204" pitchFamily="34" charset="0"/>
                <a:ea typeface="Arial" panose="020B0604020202020204" pitchFamily="34" charset="0"/>
              </a:rPr>
              <a:t>at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6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6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match</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after</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has</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been</a:t>
            </a:r>
            <a:r>
              <a:rPr lang="en-US" sz="1800" spc="55"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scored</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pPr>
            <a:r>
              <a:rPr lang="en-US" sz="1800" dirty="0">
                <a:effectLst/>
                <a:latin typeface="Arial" panose="020B0604020202020204" pitchFamily="34" charset="0"/>
                <a:ea typeface="Arial" panose="020B0604020202020204" pitchFamily="34" charset="0"/>
              </a:rPr>
              <a:t>at</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second</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half</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2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2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game</a:t>
            </a:r>
            <a:r>
              <a:rPr lang="en-US" sz="1800" spc="80" dirty="0">
                <a:effectLst/>
                <a:latin typeface="Arial" panose="020B0604020202020204" pitchFamily="34" charset="0"/>
                <a:ea typeface="Arial" panose="020B0604020202020204" pitchFamily="34" charset="0"/>
              </a:rPr>
              <a:t> </a:t>
            </a:r>
            <a:endParaRPr lang="en-US" sz="1800" dirty="0">
              <a:effectLst/>
              <a:latin typeface="Arial" panose="020B0604020202020204" pitchFamily="34" charset="0"/>
              <a:ea typeface="Arial" panose="020B0604020202020204" pitchFamily="34" charset="0"/>
            </a:endParaRPr>
          </a:p>
          <a:p>
            <a:pPr marL="342900" marR="0" lvl="0" indent="-342900">
              <a:spcBef>
                <a:spcPts val="0"/>
              </a:spcBef>
              <a:spcAft>
                <a:spcPts val="0"/>
              </a:spcAft>
              <a:buSzPts val="2100"/>
              <a:buFont typeface="Arial" panose="020B0604020202020204" pitchFamily="34" charset="0"/>
              <a:buChar char="□"/>
              <a:tabLst>
                <a:tab pos="1396365" algn="l"/>
              </a:tabLst>
            </a:pPr>
            <a:r>
              <a:rPr lang="en-US" sz="1800" dirty="0">
                <a:effectLst/>
                <a:latin typeface="Arial" panose="020B0604020202020204" pitchFamily="34" charset="0"/>
                <a:ea typeface="Arial" panose="020B0604020202020204" pitchFamily="34" charset="0"/>
              </a:rPr>
              <a:t>at</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4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start</a:t>
            </a:r>
            <a:r>
              <a:rPr lang="en-US" sz="1800" spc="-9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each</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period</a:t>
            </a:r>
            <a:r>
              <a:rPr lang="en-US" sz="1800" spc="3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of</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extra</a:t>
            </a:r>
            <a:r>
              <a:rPr lang="en-US" sz="1800" spc="5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time</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if</a:t>
            </a:r>
            <a:r>
              <a:rPr lang="en-US" sz="1800" spc="80" dirty="0">
                <a:effectLst/>
                <a:latin typeface="Arial" panose="020B0604020202020204" pitchFamily="34" charset="0"/>
                <a:ea typeface="Arial" panose="020B0604020202020204" pitchFamily="34" charset="0"/>
              </a:rPr>
              <a:t> </a:t>
            </a:r>
            <a:r>
              <a:rPr lang="en-US" sz="1800" spc="-10" dirty="0">
                <a:effectLst/>
                <a:latin typeface="Arial" panose="020B0604020202020204" pitchFamily="34" charset="0"/>
                <a:ea typeface="Arial" panose="020B0604020202020204" pitchFamily="34" charset="0"/>
              </a:rPr>
              <a:t>applicable</a:t>
            </a:r>
            <a:endParaRPr lang="en-US" sz="1800" dirty="0">
              <a:effectLst/>
              <a:latin typeface="Arial" panose="020B0604020202020204" pitchFamily="34" charset="0"/>
              <a:ea typeface="Arial" panose="020B0604020202020204" pitchFamily="34" charset="0"/>
            </a:endParaRPr>
          </a:p>
          <a:p>
            <a:pPr marL="902970" marR="0" indent="0">
              <a:lnSpc>
                <a:spcPts val="1560"/>
              </a:lnSpc>
              <a:spcBef>
                <a:spcPts val="0"/>
              </a:spcBef>
              <a:spcAft>
                <a:spcPts val="0"/>
              </a:spcAft>
              <a:buNone/>
            </a:pPr>
            <a:r>
              <a:rPr lang="en-US" sz="1800" dirty="0">
                <a:effectLst/>
                <a:latin typeface="Arial" panose="020B0604020202020204" pitchFamily="34" charset="0"/>
                <a:ea typeface="Arial" panose="020B0604020202020204" pitchFamily="34" charset="0"/>
              </a:rPr>
              <a:t> </a:t>
            </a:r>
          </a:p>
          <a:p>
            <a:pPr marL="1131570" marR="0">
              <a:lnSpc>
                <a:spcPts val="1560"/>
              </a:lnSpc>
              <a:spcBef>
                <a:spcPts val="0"/>
              </a:spcBef>
              <a:spcAft>
                <a:spcPts val="0"/>
              </a:spcAft>
            </a:pPr>
            <a:r>
              <a:rPr lang="en-US" sz="1800" dirty="0">
                <a:effectLst/>
                <a:latin typeface="Arial" panose="020B0604020202020204" pitchFamily="34" charset="0"/>
                <a:ea typeface="Arial" panose="020B0604020202020204" pitchFamily="34" charset="0"/>
              </a:rPr>
              <a:t>A</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goal</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may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4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scored</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directly</a:t>
            </a:r>
            <a:r>
              <a:rPr lang="en-US" sz="1800" spc="-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1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a:t>
            </a:r>
            <a:r>
              <a:rPr lang="en-US" sz="1800" spc="1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kickoff.</a:t>
            </a:r>
            <a:r>
              <a:rPr lang="en-US" sz="1800" spc="65" dirty="0">
                <a:effectLst/>
                <a:latin typeface="Arial" panose="020B0604020202020204" pitchFamily="34" charset="0"/>
                <a:ea typeface="Arial" panose="020B0604020202020204" pitchFamily="34" charset="0"/>
              </a:rPr>
              <a:t> </a:t>
            </a:r>
            <a:r>
              <a:rPr lang="en-US" sz="1800" b="1" dirty="0">
                <a:effectLst/>
                <a:latin typeface="Arial" panose="020B0604020202020204" pitchFamily="34" charset="0"/>
                <a:ea typeface="Arial" panose="020B0604020202020204" pitchFamily="34" charset="0"/>
              </a:rPr>
              <a:t>(</a:t>
            </a:r>
            <a:r>
              <a:rPr lang="en-US" sz="1800" b="1" dirty="0">
                <a:effectLst/>
                <a:highlight>
                  <a:srgbClr val="FFFF00"/>
                </a:highlight>
                <a:latin typeface="Arial" panose="020B0604020202020204" pitchFamily="34" charset="0"/>
                <a:ea typeface="Arial" panose="020B0604020202020204" pitchFamily="34" charset="0"/>
              </a:rPr>
              <a:t>Does</a:t>
            </a:r>
            <a:r>
              <a:rPr lang="en-US" sz="1800" b="1" spc="20" dirty="0">
                <a:effectLst/>
                <a:highlight>
                  <a:srgbClr val="FFFF00"/>
                </a:highlight>
                <a:latin typeface="Arial" panose="020B0604020202020204" pitchFamily="34" charset="0"/>
                <a:ea typeface="Arial" panose="020B0604020202020204" pitchFamily="34" charset="0"/>
              </a:rPr>
              <a:t> </a:t>
            </a:r>
            <a:r>
              <a:rPr lang="en-US" sz="1800" b="1" dirty="0">
                <a:effectLst/>
                <a:highlight>
                  <a:srgbClr val="FFFF00"/>
                </a:highlight>
                <a:latin typeface="Arial" panose="020B0604020202020204" pitchFamily="34" charset="0"/>
                <a:ea typeface="Arial" panose="020B0604020202020204" pitchFamily="34" charset="0"/>
              </a:rPr>
              <a:t>not</a:t>
            </a:r>
            <a:r>
              <a:rPr lang="en-US" sz="1800" b="1" spc="-10" dirty="0">
                <a:effectLst/>
                <a:highlight>
                  <a:srgbClr val="FFFF00"/>
                </a:highlight>
                <a:latin typeface="Arial" panose="020B0604020202020204" pitchFamily="34" charset="0"/>
                <a:ea typeface="Arial" panose="020B0604020202020204" pitchFamily="34" charset="0"/>
              </a:rPr>
              <a:t> </a:t>
            </a:r>
            <a:r>
              <a:rPr lang="en-US" sz="1800" b="1" dirty="0">
                <a:effectLst/>
                <a:highlight>
                  <a:srgbClr val="FFFF00"/>
                </a:highlight>
                <a:latin typeface="Arial" panose="020B0604020202020204" pitchFamily="34" charset="0"/>
                <a:ea typeface="Arial" panose="020B0604020202020204" pitchFamily="34" charset="0"/>
              </a:rPr>
              <a:t>apply</a:t>
            </a:r>
            <a:r>
              <a:rPr lang="en-US" sz="1800" b="1" spc="-20" dirty="0">
                <a:effectLst/>
                <a:highlight>
                  <a:srgbClr val="FFFF00"/>
                </a:highlight>
                <a:latin typeface="Arial" panose="020B0604020202020204" pitchFamily="34" charset="0"/>
                <a:ea typeface="Arial" panose="020B0604020202020204" pitchFamily="34" charset="0"/>
              </a:rPr>
              <a:t> </a:t>
            </a:r>
            <a:r>
              <a:rPr lang="en-US" sz="1800" b="1" dirty="0">
                <a:effectLst/>
                <a:highlight>
                  <a:srgbClr val="FFFF00"/>
                </a:highlight>
                <a:latin typeface="Arial" panose="020B0604020202020204" pitchFamily="34" charset="0"/>
                <a:ea typeface="Arial" panose="020B0604020202020204" pitchFamily="34" charset="0"/>
              </a:rPr>
              <a:t>U5-</a:t>
            </a:r>
            <a:r>
              <a:rPr lang="en-US" sz="1800" b="1" spc="-25" dirty="0">
                <a:effectLst/>
                <a:highlight>
                  <a:srgbClr val="FFFF00"/>
                </a:highlight>
                <a:latin typeface="Arial" panose="020B0604020202020204" pitchFamily="34" charset="0"/>
                <a:ea typeface="Arial" panose="020B0604020202020204" pitchFamily="34" charset="0"/>
              </a:rPr>
              <a:t>U8</a:t>
            </a:r>
            <a:r>
              <a:rPr lang="en-US" sz="1800" b="1" spc="-25" dirty="0">
                <a:effectLst/>
                <a:latin typeface="Arial" panose="020B0604020202020204" pitchFamily="34" charset="0"/>
                <a:ea typeface="Arial" panose="020B0604020202020204" pitchFamily="34" charset="0"/>
              </a:rPr>
              <a:t>)</a:t>
            </a:r>
            <a:endParaRPr lang="en-US" sz="1800" dirty="0">
              <a:effectLst/>
              <a:latin typeface="Arial" panose="020B0604020202020204" pitchFamily="34" charset="0"/>
              <a:ea typeface="Arial" panose="020B0604020202020204" pitchFamily="34" charset="0"/>
            </a:endParaRPr>
          </a:p>
          <a:p>
            <a:pPr marL="950595" marR="0" indent="176530">
              <a:lnSpc>
                <a:spcPct val="106000"/>
              </a:lnSpc>
              <a:spcBef>
                <a:spcPts val="130"/>
              </a:spcBef>
              <a:spcAft>
                <a:spcPts val="0"/>
              </a:spcAft>
            </a:pPr>
            <a:r>
              <a:rPr lang="en-US" sz="1800" dirty="0">
                <a:effectLst/>
                <a:latin typeface="Arial" panose="020B0604020202020204" pitchFamily="34" charset="0"/>
                <a:ea typeface="Arial" panose="020B0604020202020204" pitchFamily="34" charset="0"/>
              </a:rPr>
              <a:t>All players must be on their own (defending) half of the field - except the player taking the kickoff.</a:t>
            </a:r>
          </a:p>
          <a:p>
            <a:pPr marL="950595" marR="0" indent="177165">
              <a:lnSpc>
                <a:spcPct val="101000"/>
              </a:lnSpc>
              <a:spcBef>
                <a:spcPts val="35"/>
              </a:spcBef>
              <a:spcAft>
                <a:spcPts val="0"/>
              </a:spcAft>
            </a:pPr>
            <a:r>
              <a:rPr lang="en-US" sz="1800" dirty="0">
                <a:effectLst/>
                <a:latin typeface="Arial" panose="020B0604020202020204" pitchFamily="34" charset="0"/>
                <a:ea typeface="Arial" panose="020B0604020202020204" pitchFamily="34" charset="0"/>
              </a:rPr>
              <a:t>Opponents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must</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be</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at</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least</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10</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yards</a:t>
            </a:r>
            <a:r>
              <a:rPr lang="en-US" sz="1800" spc="-8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away</a:t>
            </a:r>
            <a:r>
              <a:rPr lang="en-US" sz="1800" spc="-8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from</a:t>
            </a:r>
            <a:r>
              <a:rPr lang="en-US" sz="1800" spc="-7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the</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ball</a:t>
            </a:r>
            <a:r>
              <a:rPr lang="en-US" sz="1800" spc="-100"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until</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it</a:t>
            </a:r>
            <a:r>
              <a:rPr lang="en-US" sz="1800" spc="-9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is</a:t>
            </a:r>
            <a:r>
              <a:rPr lang="en-US" sz="1800" spc="-10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put</a:t>
            </a:r>
            <a:r>
              <a:rPr lang="en-US" sz="1800" spc="-65" dirty="0">
                <a:effectLst/>
                <a:latin typeface="Arial" panose="020B0604020202020204" pitchFamily="34" charset="0"/>
                <a:ea typeface="Arial" panose="020B0604020202020204" pitchFamily="34" charset="0"/>
              </a:rPr>
              <a:t> </a:t>
            </a:r>
            <a:r>
              <a:rPr lang="en-US" sz="1800" dirty="0">
                <a:effectLst/>
                <a:latin typeface="Arial" panose="020B0604020202020204" pitchFamily="34" charset="0"/>
                <a:ea typeface="Arial" panose="020B0604020202020204" pitchFamily="34" charset="0"/>
              </a:rPr>
              <a:t>in </a:t>
            </a:r>
            <a:r>
              <a:rPr lang="en-US" sz="1800" spc="-10" dirty="0">
                <a:effectLst/>
                <a:latin typeface="Arial" panose="020B0604020202020204" pitchFamily="34" charset="0"/>
                <a:ea typeface="Arial" panose="020B0604020202020204" pitchFamily="34" charset="0"/>
              </a:rPr>
              <a:t>play.</a:t>
            </a:r>
          </a:p>
          <a:p>
            <a:pPr marL="950595" marR="0" indent="0">
              <a:lnSpc>
                <a:spcPct val="101000"/>
              </a:lnSpc>
              <a:spcBef>
                <a:spcPts val="35"/>
              </a:spcBef>
              <a:spcAft>
                <a:spcPts val="0"/>
              </a:spcAft>
              <a:buNone/>
            </a:pPr>
            <a:r>
              <a:rPr lang="en-US" sz="1800" spc="-10" dirty="0">
                <a:effectLst/>
                <a:latin typeface="Arial" panose="020B0604020202020204" pitchFamily="34" charset="0"/>
                <a:ea typeface="Arial" panose="020B0604020202020204" pitchFamily="34" charset="0"/>
              </a:rPr>
              <a:t>Helpful Tip:  Recommend the coach being 10 yards away from the half line, and telling the kids to stand even from where you are.  Tell them once they kick it then they can go for the ball.</a:t>
            </a:r>
            <a:endParaRPr lang="en-US" sz="1800" dirty="0">
              <a:effectLst/>
              <a:latin typeface="Arial" panose="020B0604020202020204" pitchFamily="34" charset="0"/>
              <a:ea typeface="Arial" panose="020B0604020202020204" pitchFamily="34" charset="0"/>
            </a:endParaRPr>
          </a:p>
          <a:p>
            <a:endParaRPr lang="en-US" dirty="0"/>
          </a:p>
        </p:txBody>
      </p:sp>
    </p:spTree>
    <p:extLst>
      <p:ext uri="{BB962C8B-B14F-4D97-AF65-F5344CB8AC3E}">
        <p14:creationId xmlns:p14="http://schemas.microsoft.com/office/powerpoint/2010/main" val="36540350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178</TotalTime>
  <Words>1389</Words>
  <Application>Microsoft Office PowerPoint</Application>
  <PresentationFormat>Widescreen</PresentationFormat>
  <Paragraphs>74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Avenir Next LT Pro</vt:lpstr>
      <vt:lpstr>Calibri</vt:lpstr>
      <vt:lpstr>Calibri Light</vt:lpstr>
      <vt:lpstr>Office Theme</vt:lpstr>
      <vt:lpstr>TEA REC. SOCCER U5-U8 (Pre-K – 2nd Grade</vt:lpstr>
      <vt:lpstr>IMPORTANT INFO TO REMEMBER FOR U5-U8</vt:lpstr>
      <vt:lpstr>FIELD LAYOUT FOR U5-U8</vt:lpstr>
      <vt:lpstr>IMPORTANT INFO TO REMEMBER FOR U5-U8</vt:lpstr>
      <vt:lpstr>IMPORTANT RULES TO REMEMBER FOR U5-U8</vt:lpstr>
      <vt:lpstr>IMPORTANT RULES TO REMEMBER FOR U5 &amp; U6</vt:lpstr>
      <vt:lpstr>IMPORTANT RULES TO REMEMBER FOR U5 &amp; U6</vt:lpstr>
      <vt:lpstr>IMPORTANT RULES TO REMEMBER FOR U5-U8</vt:lpstr>
      <vt:lpstr>IMPORTANT RULES TO REMEMBER FOR U5-U8</vt:lpstr>
      <vt:lpstr>IMPORTANT RULES TO REMEMBER FOR U5-U8</vt:lpstr>
      <vt:lpstr>IMPORTANT RULES TO REMEMBER FOR U5-U8</vt:lpstr>
      <vt:lpstr>IMPORTANT RULES TO REMEMBER FOR U5-U8</vt:lpstr>
      <vt:lpstr>PRACTICE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TEA REC. SOCCER U5 &amp; U6</dc:title>
  <dc:creator>City of Tea</dc:creator>
  <cp:lastModifiedBy>City of Tea</cp:lastModifiedBy>
  <cp:revision>18</cp:revision>
  <dcterms:created xsi:type="dcterms:W3CDTF">2023-03-28T13:21:40Z</dcterms:created>
  <dcterms:modified xsi:type="dcterms:W3CDTF">2023-03-29T14:08:04Z</dcterms:modified>
</cp:coreProperties>
</file>