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Black" panose="020B0604020202020204"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C5F61F-EEFE-4F07-9591-372F804D4274}">
  <a:tblStyle styleId="{7BC5F61F-EEFE-4F07-9591-372F804D42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f3cac526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f3cac526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f3cac526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f3cac526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f30a6642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f30a6642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f447585b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f447585b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f3cac526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f3cac526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f30a6642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f30a6642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22e51f25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22e51f25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f3cac52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f3cac52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f30a664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f30a664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f447585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f447585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23f9152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23f9152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3f91524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3f91524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3f91524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23f91524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30a6642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30a6642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3DFk-2tCI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hyperlink" Target="http://www.youtube.com/watch?v=hpBem0RmUJ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XB70aTHHd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l_UO09w1d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A839ha-UO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55" name="Google Shape;55;p13"/>
          <p:cNvPicPr preferRelativeResize="0"/>
          <p:nvPr/>
        </p:nvPicPr>
        <p:blipFill>
          <a:blip r:embed="rId5">
            <a:alphaModFix/>
          </a:blip>
          <a:stretch>
            <a:fillRect/>
          </a:stretch>
        </p:blipFill>
        <p:spPr>
          <a:xfrm>
            <a:off x="6031700" y="228600"/>
            <a:ext cx="3036100" cy="1152125"/>
          </a:xfrm>
          <a:prstGeom prst="rect">
            <a:avLst/>
          </a:prstGeom>
          <a:noFill/>
          <a:ln>
            <a:noFill/>
          </a:ln>
        </p:spPr>
      </p:pic>
      <p:sp>
        <p:nvSpPr>
          <p:cNvPr id="56" name="Google Shape;56;p13"/>
          <p:cNvSpPr txBox="1"/>
          <p:nvPr/>
        </p:nvSpPr>
        <p:spPr>
          <a:xfrm>
            <a:off x="0" y="2181375"/>
            <a:ext cx="5653800" cy="269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3600" dirty="0">
                <a:solidFill>
                  <a:srgbClr val="FFFFFF"/>
                </a:solidFill>
                <a:latin typeface="Roboto Black"/>
                <a:ea typeface="Roboto Black"/>
                <a:cs typeface="Roboto Black"/>
                <a:sym typeface="Roboto Black"/>
              </a:rPr>
              <a:t>Seacoast United/Exeter Hawks</a:t>
            </a:r>
            <a:endParaRPr sz="3600" dirty="0">
              <a:solidFill>
                <a:srgbClr val="FFFFFF"/>
              </a:solidFill>
              <a:latin typeface="Roboto Black"/>
              <a:ea typeface="Roboto Black"/>
              <a:cs typeface="Roboto Black"/>
              <a:sym typeface="Roboto Black"/>
            </a:endParaRPr>
          </a:p>
          <a:p>
            <a:pPr marL="457200" lvl="0" indent="-431800" algn="ctr" rtl="0">
              <a:lnSpc>
                <a:spcPct val="115000"/>
              </a:lnSpc>
              <a:spcBef>
                <a:spcPts val="0"/>
              </a:spcBef>
              <a:spcAft>
                <a:spcPts val="0"/>
              </a:spcAft>
              <a:buClr>
                <a:srgbClr val="FFFFFF"/>
              </a:buClr>
              <a:buSzPts val="3200"/>
              <a:buFont typeface="Roboto Black"/>
              <a:buChar char="-"/>
            </a:pPr>
            <a:r>
              <a:rPr lang="en-GB" sz="3200" dirty="0">
                <a:solidFill>
                  <a:srgbClr val="FFFFFF"/>
                </a:solidFill>
                <a:latin typeface="Roboto Black"/>
                <a:ea typeface="Roboto Black"/>
                <a:cs typeface="Roboto Black"/>
                <a:sym typeface="Roboto Black"/>
              </a:rPr>
              <a:t>Home Workout Plan -</a:t>
            </a:r>
            <a:endParaRPr sz="3200" dirty="0">
              <a:solidFill>
                <a:srgbClr val="FFFFFF"/>
              </a:solidFill>
              <a:latin typeface="Roboto Black"/>
              <a:ea typeface="Roboto Black"/>
              <a:cs typeface="Roboto Black"/>
              <a:sym typeface="Roboto Black"/>
            </a:endParaRPr>
          </a:p>
          <a:p>
            <a:pPr marL="914400" lvl="0" indent="457200" algn="l" rtl="0">
              <a:lnSpc>
                <a:spcPct val="115000"/>
              </a:lnSpc>
              <a:spcBef>
                <a:spcPts val="0"/>
              </a:spcBef>
              <a:spcAft>
                <a:spcPts val="0"/>
              </a:spcAft>
              <a:buNone/>
            </a:pPr>
            <a:r>
              <a:rPr lang="en-GB" sz="1800" dirty="0">
                <a:solidFill>
                  <a:srgbClr val="FFFFFF"/>
                </a:solidFill>
                <a:latin typeface="Roboto Black"/>
                <a:ea typeface="Roboto Black"/>
                <a:cs typeface="Roboto Black"/>
                <a:sym typeface="Roboto Black"/>
              </a:rPr>
              <a:t>March 30th - April 4th 2020</a:t>
            </a:r>
            <a:endParaRPr sz="1800" dirty="0">
              <a:solidFill>
                <a:srgbClr val="FFFFFF"/>
              </a:solidFill>
              <a:latin typeface="Roboto Black"/>
              <a:ea typeface="Roboto Black"/>
              <a:cs typeface="Roboto Black"/>
              <a:sym typeface="Roboto Black"/>
            </a:endParaRPr>
          </a:p>
          <a:p>
            <a:pPr marL="0" lvl="0" indent="0" algn="l" rtl="0">
              <a:spcBef>
                <a:spcPts val="0"/>
              </a:spcBef>
              <a:spcAft>
                <a:spcPts val="0"/>
              </a:spcAft>
              <a:buNone/>
            </a:pPr>
            <a:endParaRPr sz="3600" dirty="0"/>
          </a:p>
        </p:txBody>
      </p:sp>
      <p:pic>
        <p:nvPicPr>
          <p:cNvPr id="57" name="Google Shape;57;p13"/>
          <p:cNvPicPr preferRelativeResize="0"/>
          <p:nvPr/>
        </p:nvPicPr>
        <p:blipFill>
          <a:blip r:embed="rId6">
            <a:alphaModFix/>
          </a:blip>
          <a:stretch>
            <a:fillRect/>
          </a:stretch>
        </p:blipFill>
        <p:spPr>
          <a:xfrm>
            <a:off x="305775" y="316000"/>
            <a:ext cx="1689682" cy="709350"/>
          </a:xfrm>
          <a:prstGeom prst="rect">
            <a:avLst/>
          </a:prstGeom>
          <a:noFill/>
          <a:ln>
            <a:noFill/>
          </a:ln>
        </p:spPr>
      </p:pic>
      <p:pic>
        <p:nvPicPr>
          <p:cNvPr id="6" name="Picture 5" descr="Exeter Youth Soccer Association">
            <a:extLst>
              <a:ext uri="{FF2B5EF4-FFF2-40B4-BE49-F238E27FC236}">
                <a16:creationId xmlns:a16="http://schemas.microsoft.com/office/drawing/2014/main" id="{9258590D-4C8C-478B-855D-623DBCCB8E8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2644" y="1485723"/>
            <a:ext cx="1354211" cy="130000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Upper Body Workout </a:t>
            </a:r>
            <a:endParaRPr/>
          </a:p>
        </p:txBody>
      </p:sp>
      <p:cxnSp>
        <p:nvCxnSpPr>
          <p:cNvPr id="137" name="Google Shape;137;p22"/>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38" name="Google Shape;138;p22"/>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t>
            </a:r>
            <a:endParaRPr i="1"/>
          </a:p>
        </p:txBody>
      </p:sp>
      <p:sp>
        <p:nvSpPr>
          <p:cNvPr id="139" name="Google Shape;139;p22"/>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3 activities, before taking a 2 minute rest. </a:t>
            </a:r>
            <a:endParaRPr b="1"/>
          </a:p>
          <a:p>
            <a:pPr marL="0" lvl="0" indent="0" algn="ctr" rtl="0">
              <a:spcBef>
                <a:spcPts val="0"/>
              </a:spcBef>
              <a:spcAft>
                <a:spcPts val="0"/>
              </a:spcAft>
              <a:buNone/>
            </a:pPr>
            <a:r>
              <a:rPr lang="en-GB" b="1">
                <a:solidFill>
                  <a:schemeClr val="dk1"/>
                </a:solidFill>
              </a:rPr>
              <a:t>Repeat this process for a total of </a:t>
            </a:r>
            <a:r>
              <a:rPr lang="en-GB" b="1">
                <a:solidFill>
                  <a:srgbClr val="FF0000"/>
                </a:solidFill>
              </a:rPr>
              <a:t>3 times</a:t>
            </a:r>
            <a:r>
              <a:rPr lang="en-GB" b="1"/>
              <a:t>***</a:t>
            </a:r>
            <a:endParaRPr b="1"/>
          </a:p>
        </p:txBody>
      </p:sp>
      <p:pic>
        <p:nvPicPr>
          <p:cNvPr id="140" name="Google Shape;140;p22"/>
          <p:cNvPicPr preferRelativeResize="0"/>
          <p:nvPr/>
        </p:nvPicPr>
        <p:blipFill>
          <a:blip r:embed="rId3">
            <a:alphaModFix/>
          </a:blip>
          <a:stretch>
            <a:fillRect/>
          </a:stretch>
        </p:blipFill>
        <p:spPr>
          <a:xfrm>
            <a:off x="3124200" y="2046063"/>
            <a:ext cx="2864034" cy="2945037"/>
          </a:xfrm>
          <a:prstGeom prst="rect">
            <a:avLst/>
          </a:prstGeom>
          <a:noFill/>
          <a:ln>
            <a:noFill/>
          </a:ln>
        </p:spPr>
      </p:pic>
      <p:pic>
        <p:nvPicPr>
          <p:cNvPr id="8" name="Picture 7" descr="Exeter Youth Soccer Association">
            <a:extLst>
              <a:ext uri="{FF2B5EF4-FFF2-40B4-BE49-F238E27FC236}">
                <a16:creationId xmlns:a16="http://schemas.microsoft.com/office/drawing/2014/main" id="{0FD2F740-1A4A-4C02-AED4-BF6D6267B9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Lower Body Workout </a:t>
            </a:r>
            <a:endParaRPr/>
          </a:p>
        </p:txBody>
      </p:sp>
      <p:cxnSp>
        <p:nvCxnSpPr>
          <p:cNvPr id="147" name="Google Shape;147;p23"/>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48" name="Google Shape;148;p23"/>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Thursday ~</a:t>
            </a:r>
            <a:endParaRPr i="1"/>
          </a:p>
        </p:txBody>
      </p:sp>
      <p:sp>
        <p:nvSpPr>
          <p:cNvPr id="149" name="Google Shape;149;p23"/>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6 activities, before taking a 2 minute rest. </a:t>
            </a:r>
            <a:endParaRPr b="1"/>
          </a:p>
          <a:p>
            <a:pPr marL="0" lvl="0" indent="0" algn="ctr" rtl="0">
              <a:spcBef>
                <a:spcPts val="0"/>
              </a:spcBef>
              <a:spcAft>
                <a:spcPts val="0"/>
              </a:spcAft>
              <a:buNone/>
            </a:pPr>
            <a:r>
              <a:rPr lang="en-GB" b="1"/>
              <a:t>Repeat this process for a total of </a:t>
            </a:r>
            <a:r>
              <a:rPr lang="en-GB" b="1">
                <a:solidFill>
                  <a:srgbClr val="FF0000"/>
                </a:solidFill>
              </a:rPr>
              <a:t>3-4 times</a:t>
            </a:r>
            <a:r>
              <a:rPr lang="en-GB" b="1"/>
              <a:t>***</a:t>
            </a:r>
            <a:endParaRPr b="1"/>
          </a:p>
        </p:txBody>
      </p:sp>
      <p:pic>
        <p:nvPicPr>
          <p:cNvPr id="150" name="Google Shape;150;p23"/>
          <p:cNvPicPr preferRelativeResize="0"/>
          <p:nvPr/>
        </p:nvPicPr>
        <p:blipFill>
          <a:blip r:embed="rId3">
            <a:alphaModFix/>
          </a:blip>
          <a:stretch>
            <a:fillRect/>
          </a:stretch>
        </p:blipFill>
        <p:spPr>
          <a:xfrm>
            <a:off x="2897600" y="2030800"/>
            <a:ext cx="3428150" cy="3026475"/>
          </a:xfrm>
          <a:prstGeom prst="rect">
            <a:avLst/>
          </a:prstGeom>
          <a:noFill/>
          <a:ln>
            <a:noFill/>
          </a:ln>
        </p:spPr>
      </p:pic>
      <p:pic>
        <p:nvPicPr>
          <p:cNvPr id="8" name="Picture 7" descr="Exeter Youth Soccer Association">
            <a:extLst>
              <a:ext uri="{FF2B5EF4-FFF2-40B4-BE49-F238E27FC236}">
                <a16:creationId xmlns:a16="http://schemas.microsoft.com/office/drawing/2014/main" id="{A7EB3269-009E-41D1-8A26-86E3C89E548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Yoga Workout</a:t>
            </a:r>
            <a:endParaRPr/>
          </a:p>
        </p:txBody>
      </p:sp>
      <p:sp>
        <p:nvSpPr>
          <p:cNvPr id="156" name="Google Shape;15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1600"/>
              </a:spcAft>
              <a:buNone/>
            </a:pPr>
            <a:endParaRPr/>
          </a:p>
        </p:txBody>
      </p:sp>
      <p:cxnSp>
        <p:nvCxnSpPr>
          <p:cNvPr id="158" name="Google Shape;158;p24"/>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59" name="Google Shape;159;p24"/>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 </a:t>
            </a:r>
            <a:r>
              <a:rPr lang="en-GB" i="1"/>
              <a:t>Wednesday </a:t>
            </a:r>
            <a:r>
              <a:rPr lang="en-GB"/>
              <a:t>~</a:t>
            </a:r>
            <a:endParaRPr/>
          </a:p>
        </p:txBody>
      </p:sp>
      <p:pic>
        <p:nvPicPr>
          <p:cNvPr id="160" name="Google Shape;160;p24" descr="If you like this class please check out my Yoga for Beginners course!: https://www.ekhartyoga.com/programmes/3/yoga-for-beginners-course - love Esther x&#10;&#10;This short and delicious yoga flow will warm you up, energise you and loosen up the tight spots. Perfect for beginners to yoga. Can also serve as a warm up for a more advanced practice that may follow. You may need 2 blocks.&#10;&#10;🧘🏽‍♂️🧘‍♀️Become an EkhartYoga member! 🧘🏻‍♂️🧘🏿‍♀️&#10;https://ekhartyoga.com/&#10;Start your 14 day free trial and explore our yoga and meditation classes from Esther Ekhart and other great yoga teachers. With over 3500 classes in different styles and for every level.&#10;&#10;❤️SUBSCRIBE to the EkhartYoga channel for free yoga videos ! &#10;http://www.youtube.com/EkhartYoga&#10;- - - - - - - - - - &#10;🌸Be part of the EkhartYoga Community at: &#10;▶︎ https://www.ekhartyoga.com&#10;▶︎ Newsletter: https://www.ekhartyoga.com/newsletter... &#10;▶︎ Instagram: https://www.instagram.com/ekhartyoga/&#10;▶︎ Twitter: https://twitter.com/EkhartYoga&#10;▶︎ Facebook: https://www.facebook.com/EkhartYoga/&#10; #ekhartyoga #freeyoga #yogaforbeginners" title="20 min Beginners yoga flow with Esther Ekhart">
            <a:hlinkClick r:id="rId3"/>
          </p:cNvPr>
          <p:cNvPicPr preferRelativeResize="0"/>
          <p:nvPr/>
        </p:nvPicPr>
        <p:blipFill>
          <a:blip r:embed="rId4">
            <a:alphaModFix/>
          </a:blip>
          <a:stretch>
            <a:fillRect/>
          </a:stretch>
        </p:blipFill>
        <p:spPr>
          <a:xfrm>
            <a:off x="1998575" y="1368575"/>
            <a:ext cx="4859425" cy="3644575"/>
          </a:xfrm>
          <a:prstGeom prst="rect">
            <a:avLst/>
          </a:prstGeom>
          <a:noFill/>
          <a:ln>
            <a:noFill/>
          </a:ln>
        </p:spPr>
      </p:pic>
      <p:pic>
        <p:nvPicPr>
          <p:cNvPr id="8" name="Picture 7" descr="Exeter Youth Soccer Association">
            <a:extLst>
              <a:ext uri="{FF2B5EF4-FFF2-40B4-BE49-F238E27FC236}">
                <a16:creationId xmlns:a16="http://schemas.microsoft.com/office/drawing/2014/main" id="{A5723D8A-D0B5-4D27-82FD-799930BC067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Cool Down</a:t>
            </a:r>
            <a:endParaRPr/>
          </a:p>
        </p:txBody>
      </p:sp>
      <p:cxnSp>
        <p:nvCxnSpPr>
          <p:cNvPr id="167" name="Google Shape;167;p25"/>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68" name="Google Shape;168;p25"/>
          <p:cNvSpPr txBox="1"/>
          <p:nvPr/>
        </p:nvSpPr>
        <p:spPr>
          <a:xfrm>
            <a:off x="3486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pic>
        <p:nvPicPr>
          <p:cNvPr id="169" name="Google Shape;169;p25"/>
          <p:cNvPicPr preferRelativeResize="0"/>
          <p:nvPr/>
        </p:nvPicPr>
        <p:blipFill>
          <a:blip r:embed="rId3">
            <a:alphaModFix/>
          </a:blip>
          <a:stretch>
            <a:fillRect/>
          </a:stretch>
        </p:blipFill>
        <p:spPr>
          <a:xfrm>
            <a:off x="912000" y="1632150"/>
            <a:ext cx="1779100" cy="1166375"/>
          </a:xfrm>
          <a:prstGeom prst="rect">
            <a:avLst/>
          </a:prstGeom>
          <a:noFill/>
          <a:ln w="38100" cap="flat" cmpd="sng">
            <a:solidFill>
              <a:schemeClr val="dk2"/>
            </a:solidFill>
            <a:prstDash val="solid"/>
            <a:round/>
            <a:headEnd type="none" w="sm" len="sm"/>
            <a:tailEnd type="none" w="sm" len="sm"/>
          </a:ln>
        </p:spPr>
      </p:pic>
      <p:pic>
        <p:nvPicPr>
          <p:cNvPr id="170" name="Google Shape;170;p25"/>
          <p:cNvPicPr preferRelativeResize="0"/>
          <p:nvPr/>
        </p:nvPicPr>
        <p:blipFill>
          <a:blip r:embed="rId4">
            <a:alphaModFix/>
          </a:blip>
          <a:stretch>
            <a:fillRect/>
          </a:stretch>
        </p:blipFill>
        <p:spPr>
          <a:xfrm>
            <a:off x="3411413" y="1632150"/>
            <a:ext cx="1782032" cy="1234850"/>
          </a:xfrm>
          <a:prstGeom prst="rect">
            <a:avLst/>
          </a:prstGeom>
          <a:noFill/>
          <a:ln w="38100" cap="flat" cmpd="sng">
            <a:solidFill>
              <a:schemeClr val="dk2"/>
            </a:solidFill>
            <a:prstDash val="solid"/>
            <a:round/>
            <a:headEnd type="none" w="sm" len="sm"/>
            <a:tailEnd type="none" w="sm" len="sm"/>
          </a:ln>
        </p:spPr>
      </p:pic>
      <p:pic>
        <p:nvPicPr>
          <p:cNvPr id="171" name="Google Shape;171;p25"/>
          <p:cNvPicPr preferRelativeResize="0"/>
          <p:nvPr/>
        </p:nvPicPr>
        <p:blipFill>
          <a:blip r:embed="rId5">
            <a:alphaModFix/>
          </a:blip>
          <a:stretch>
            <a:fillRect/>
          </a:stretch>
        </p:blipFill>
        <p:spPr>
          <a:xfrm>
            <a:off x="5989975" y="1675063"/>
            <a:ext cx="1782025" cy="1149029"/>
          </a:xfrm>
          <a:prstGeom prst="rect">
            <a:avLst/>
          </a:prstGeom>
          <a:noFill/>
          <a:ln w="38100" cap="flat" cmpd="sng">
            <a:solidFill>
              <a:schemeClr val="dk2"/>
            </a:solidFill>
            <a:prstDash val="solid"/>
            <a:round/>
            <a:headEnd type="none" w="sm" len="sm"/>
            <a:tailEnd type="none" w="sm" len="sm"/>
          </a:ln>
        </p:spPr>
      </p:pic>
      <p:pic>
        <p:nvPicPr>
          <p:cNvPr id="172" name="Google Shape;172;p25"/>
          <p:cNvPicPr preferRelativeResize="0"/>
          <p:nvPr/>
        </p:nvPicPr>
        <p:blipFill>
          <a:blip r:embed="rId6">
            <a:alphaModFix/>
          </a:blip>
          <a:stretch>
            <a:fillRect/>
          </a:stretch>
        </p:blipFill>
        <p:spPr>
          <a:xfrm>
            <a:off x="912000" y="3042913"/>
            <a:ext cx="1779100" cy="1174339"/>
          </a:xfrm>
          <a:prstGeom prst="rect">
            <a:avLst/>
          </a:prstGeom>
          <a:noFill/>
          <a:ln w="38100" cap="flat" cmpd="sng">
            <a:solidFill>
              <a:schemeClr val="dk2"/>
            </a:solidFill>
            <a:prstDash val="solid"/>
            <a:round/>
            <a:headEnd type="none" w="sm" len="sm"/>
            <a:tailEnd type="none" w="sm" len="sm"/>
          </a:ln>
        </p:spPr>
      </p:pic>
      <p:pic>
        <p:nvPicPr>
          <p:cNvPr id="173" name="Google Shape;173;p25"/>
          <p:cNvPicPr preferRelativeResize="0"/>
          <p:nvPr/>
        </p:nvPicPr>
        <p:blipFill>
          <a:blip r:embed="rId7">
            <a:alphaModFix/>
          </a:blip>
          <a:stretch>
            <a:fillRect/>
          </a:stretch>
        </p:blipFill>
        <p:spPr>
          <a:xfrm>
            <a:off x="3488837" y="3120625"/>
            <a:ext cx="1711149" cy="1166375"/>
          </a:xfrm>
          <a:prstGeom prst="rect">
            <a:avLst/>
          </a:prstGeom>
          <a:noFill/>
          <a:ln w="38100" cap="flat" cmpd="sng">
            <a:solidFill>
              <a:schemeClr val="dk2"/>
            </a:solidFill>
            <a:prstDash val="solid"/>
            <a:round/>
            <a:headEnd type="none" w="sm" len="sm"/>
            <a:tailEnd type="none" w="sm" len="sm"/>
          </a:ln>
        </p:spPr>
      </p:pic>
      <p:pic>
        <p:nvPicPr>
          <p:cNvPr id="174" name="Google Shape;174;p25"/>
          <p:cNvPicPr preferRelativeResize="0"/>
          <p:nvPr/>
        </p:nvPicPr>
        <p:blipFill>
          <a:blip r:embed="rId8">
            <a:alphaModFix/>
          </a:blip>
          <a:stretch>
            <a:fillRect/>
          </a:stretch>
        </p:blipFill>
        <p:spPr>
          <a:xfrm>
            <a:off x="6017825" y="3083375"/>
            <a:ext cx="1711150" cy="1111900"/>
          </a:xfrm>
          <a:prstGeom prst="rect">
            <a:avLst/>
          </a:prstGeom>
          <a:noFill/>
          <a:ln w="38100" cap="flat" cmpd="sng">
            <a:solidFill>
              <a:schemeClr val="dk2"/>
            </a:solidFill>
            <a:prstDash val="solid"/>
            <a:round/>
            <a:headEnd type="none" w="sm" len="sm"/>
            <a:tailEnd type="none" w="sm" len="sm"/>
          </a:ln>
        </p:spPr>
      </p:pic>
      <p:pic>
        <p:nvPicPr>
          <p:cNvPr id="175" name="Google Shape;175;p25"/>
          <p:cNvPicPr preferRelativeResize="0"/>
          <p:nvPr/>
        </p:nvPicPr>
        <p:blipFill>
          <a:blip r:embed="rId9">
            <a:alphaModFix/>
          </a:blip>
          <a:stretch>
            <a:fillRect/>
          </a:stretch>
        </p:blipFill>
        <p:spPr>
          <a:xfrm>
            <a:off x="1980750" y="4461650"/>
            <a:ext cx="4817280" cy="551700"/>
          </a:xfrm>
          <a:prstGeom prst="rect">
            <a:avLst/>
          </a:prstGeom>
          <a:noFill/>
          <a:ln>
            <a:noFill/>
          </a:ln>
        </p:spPr>
      </p:pic>
      <p:pic>
        <p:nvPicPr>
          <p:cNvPr id="13" name="Picture 12" descr="Exeter Youth Soccer Association">
            <a:extLst>
              <a:ext uri="{FF2B5EF4-FFF2-40B4-BE49-F238E27FC236}">
                <a16:creationId xmlns:a16="http://schemas.microsoft.com/office/drawing/2014/main" id="{BE37BDFE-4410-44F8-B55B-6CAB02BBB4CA}"/>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Soccer Homework</a:t>
            </a:r>
            <a:endParaRPr/>
          </a:p>
        </p:txBody>
      </p:sp>
      <p:sp>
        <p:nvSpPr>
          <p:cNvPr id="181" name="Google Shape;181;p26"/>
          <p:cNvSpPr txBox="1">
            <a:spLocks noGrp="1"/>
          </p:cNvSpPr>
          <p:nvPr>
            <p:ph type="body" idx="1"/>
          </p:nvPr>
        </p:nvSpPr>
        <p:spPr>
          <a:xfrm>
            <a:off x="311700" y="1625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GB" sz="1400"/>
            </a:br>
            <a:r>
              <a:rPr lang="en-GB" sz="1400"/>
              <a:t>Pick your favourite soccer team - this can be from any country you want!</a:t>
            </a:r>
            <a:endParaRPr sz="1400"/>
          </a:p>
          <a:p>
            <a:pPr marL="457200" lvl="0" indent="-317500" algn="l" rtl="0">
              <a:spcBef>
                <a:spcPts val="1600"/>
              </a:spcBef>
              <a:spcAft>
                <a:spcPts val="0"/>
              </a:spcAft>
              <a:buSzPts val="1400"/>
              <a:buChar char="-"/>
            </a:pPr>
            <a:r>
              <a:rPr lang="en-GB" sz="1400"/>
              <a:t>Explain their style of play</a:t>
            </a:r>
            <a:endParaRPr sz="1400"/>
          </a:p>
          <a:p>
            <a:pPr marL="457200" lvl="0" indent="-317500" algn="l" rtl="0">
              <a:spcBef>
                <a:spcPts val="0"/>
              </a:spcBef>
              <a:spcAft>
                <a:spcPts val="0"/>
              </a:spcAft>
              <a:buSzPts val="1400"/>
              <a:buChar char="-"/>
            </a:pPr>
            <a:r>
              <a:rPr lang="en-GB" sz="1400"/>
              <a:t>Key players </a:t>
            </a:r>
            <a:endParaRPr sz="1400"/>
          </a:p>
          <a:p>
            <a:pPr marL="457200" lvl="0" indent="-317500" algn="l" rtl="0">
              <a:spcBef>
                <a:spcPts val="0"/>
              </a:spcBef>
              <a:spcAft>
                <a:spcPts val="0"/>
              </a:spcAft>
              <a:buSzPts val="1400"/>
              <a:buChar char="-"/>
            </a:pPr>
            <a:r>
              <a:rPr lang="en-GB" sz="1400"/>
              <a:t>Typical formation they play</a:t>
            </a:r>
            <a:endParaRPr sz="1400"/>
          </a:p>
          <a:p>
            <a:pPr marL="457200" lvl="0" indent="-317500" algn="l" rtl="0">
              <a:spcBef>
                <a:spcPts val="0"/>
              </a:spcBef>
              <a:spcAft>
                <a:spcPts val="0"/>
              </a:spcAft>
              <a:buSzPts val="1400"/>
              <a:buChar char="-"/>
            </a:pPr>
            <a:r>
              <a:rPr lang="en-GB" sz="1400"/>
              <a:t>Current top scorer </a:t>
            </a:r>
            <a:endParaRPr sz="1400"/>
          </a:p>
          <a:p>
            <a:pPr marL="457200" lvl="0" indent="-317500" algn="l" rtl="0">
              <a:spcBef>
                <a:spcPts val="0"/>
              </a:spcBef>
              <a:spcAft>
                <a:spcPts val="0"/>
              </a:spcAft>
              <a:buSzPts val="1400"/>
              <a:buChar char="-"/>
            </a:pPr>
            <a:r>
              <a:rPr lang="en-GB" sz="1400"/>
              <a:t>Your favorite player for that team of all time and why</a:t>
            </a:r>
            <a:endParaRPr sz="1400"/>
          </a:p>
          <a:p>
            <a:pPr marL="0" lvl="0" indent="0" algn="l" rtl="0">
              <a:spcBef>
                <a:spcPts val="1600"/>
              </a:spcBef>
              <a:spcAft>
                <a:spcPts val="0"/>
              </a:spcAft>
              <a:buNone/>
            </a:pPr>
            <a:r>
              <a:rPr lang="en-GB" sz="1400"/>
              <a:t>Please email your answers, along with your Cooper Run test score</a:t>
            </a:r>
            <a:br>
              <a:rPr lang="en-GB" sz="1400"/>
            </a:br>
            <a:r>
              <a:rPr lang="en-GB" sz="1400"/>
              <a:t>to your Head Coach by Friday. </a:t>
            </a:r>
            <a:endParaRPr sz="1400"/>
          </a:p>
          <a:p>
            <a:pPr marL="0" lvl="0" indent="0" algn="l" rtl="0">
              <a:spcBef>
                <a:spcPts val="1600"/>
              </a:spcBef>
              <a:spcAft>
                <a:spcPts val="1600"/>
              </a:spcAft>
              <a:buNone/>
            </a:pPr>
            <a:endParaRPr/>
          </a:p>
        </p:txBody>
      </p:sp>
      <p:cxnSp>
        <p:nvCxnSpPr>
          <p:cNvPr id="183" name="Google Shape;183;p26"/>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84" name="Google Shape;184;p26"/>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Wednesday ~</a:t>
            </a:r>
            <a:endParaRPr i="1"/>
          </a:p>
        </p:txBody>
      </p:sp>
      <p:pic>
        <p:nvPicPr>
          <p:cNvPr id="185" name="Google Shape;185;p26"/>
          <p:cNvPicPr preferRelativeResize="0"/>
          <p:nvPr/>
        </p:nvPicPr>
        <p:blipFill>
          <a:blip r:embed="rId3">
            <a:alphaModFix/>
          </a:blip>
          <a:stretch>
            <a:fillRect/>
          </a:stretch>
        </p:blipFill>
        <p:spPr>
          <a:xfrm>
            <a:off x="5770999" y="2936649"/>
            <a:ext cx="1919050" cy="1919050"/>
          </a:xfrm>
          <a:prstGeom prst="rect">
            <a:avLst/>
          </a:prstGeom>
          <a:noFill/>
          <a:ln>
            <a:noFill/>
          </a:ln>
        </p:spPr>
      </p:pic>
      <p:pic>
        <p:nvPicPr>
          <p:cNvPr id="8" name="Picture 7" descr="Exeter Youth Soccer Association">
            <a:extLst>
              <a:ext uri="{FF2B5EF4-FFF2-40B4-BE49-F238E27FC236}">
                <a16:creationId xmlns:a16="http://schemas.microsoft.com/office/drawing/2014/main" id="{A28A4408-FE23-45A0-91B5-184A439A0E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t>Stay Safe &amp; Stay Fit</a:t>
            </a:r>
            <a:endParaRPr sz="3600" b="1"/>
          </a:p>
        </p:txBody>
      </p:sp>
      <p:pic>
        <p:nvPicPr>
          <p:cNvPr id="191" name="Google Shape;191;p27"/>
          <p:cNvPicPr preferRelativeResize="0"/>
          <p:nvPr/>
        </p:nvPicPr>
        <p:blipFill>
          <a:blip r:embed="rId3">
            <a:alphaModFix/>
          </a:blip>
          <a:stretch>
            <a:fillRect/>
          </a:stretch>
        </p:blipFill>
        <p:spPr>
          <a:xfrm>
            <a:off x="504550" y="2132741"/>
            <a:ext cx="3345900" cy="1397270"/>
          </a:xfrm>
          <a:prstGeom prst="rect">
            <a:avLst/>
          </a:prstGeom>
          <a:noFill/>
          <a:ln>
            <a:noFill/>
          </a:ln>
        </p:spPr>
      </p:pic>
      <p:cxnSp>
        <p:nvCxnSpPr>
          <p:cNvPr id="192" name="Google Shape;192;p27"/>
          <p:cNvCxnSpPr/>
          <p:nvPr/>
        </p:nvCxnSpPr>
        <p:spPr>
          <a:xfrm rot="10800000" flipH="1">
            <a:off x="2177500" y="1170100"/>
            <a:ext cx="4756800" cy="35400"/>
          </a:xfrm>
          <a:prstGeom prst="straightConnector1">
            <a:avLst/>
          </a:prstGeom>
          <a:noFill/>
          <a:ln w="38100" cap="flat" cmpd="sng">
            <a:solidFill>
              <a:srgbClr val="4A86E8"/>
            </a:solidFill>
            <a:prstDash val="solid"/>
            <a:round/>
            <a:headEnd type="none" w="med" len="med"/>
            <a:tailEnd type="none" w="med" len="med"/>
          </a:ln>
        </p:spPr>
      </p:cxnSp>
      <p:pic>
        <p:nvPicPr>
          <p:cNvPr id="193" name="Google Shape;193;p27"/>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194" name="Google Shape;194;p27"/>
          <p:cNvPicPr preferRelativeResize="0"/>
          <p:nvPr/>
        </p:nvPicPr>
        <p:blipFill>
          <a:blip r:embed="rId5">
            <a:alphaModFix/>
          </a:blip>
          <a:stretch>
            <a:fillRect/>
          </a:stretch>
        </p:blipFill>
        <p:spPr>
          <a:xfrm>
            <a:off x="0" y="4434150"/>
            <a:ext cx="1090652" cy="709350"/>
          </a:xfrm>
          <a:prstGeom prst="rect">
            <a:avLst/>
          </a:prstGeom>
          <a:noFill/>
          <a:ln>
            <a:noFill/>
          </a:ln>
        </p:spPr>
      </p:pic>
      <p:pic>
        <p:nvPicPr>
          <p:cNvPr id="7" name="Picture 6" descr="Exeter Youth Soccer Association">
            <a:extLst>
              <a:ext uri="{FF2B5EF4-FFF2-40B4-BE49-F238E27FC236}">
                <a16:creationId xmlns:a16="http://schemas.microsoft.com/office/drawing/2014/main" id="{6C5C2261-5327-44F0-8924-FA740880FC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2" y="1892740"/>
            <a:ext cx="1948122" cy="1637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Seacoast United - #InThisTogether </a:t>
            </a:r>
            <a:endParaRPr sz="2400"/>
          </a:p>
        </p:txBody>
      </p:sp>
      <p:pic>
        <p:nvPicPr>
          <p:cNvPr id="63" name="Google Shape;63;p14"/>
          <p:cNvPicPr preferRelativeResize="0"/>
          <p:nvPr/>
        </p:nvPicPr>
        <p:blipFill>
          <a:blip r:embed="rId3">
            <a:alphaModFix/>
          </a:blip>
          <a:stretch>
            <a:fillRect/>
          </a:stretch>
        </p:blipFill>
        <p:spPr>
          <a:xfrm>
            <a:off x="6469550" y="228600"/>
            <a:ext cx="2674450" cy="1014900"/>
          </a:xfrm>
          <a:prstGeom prst="rect">
            <a:avLst/>
          </a:prstGeom>
          <a:noFill/>
          <a:ln>
            <a:noFill/>
          </a:ln>
        </p:spPr>
      </p:pic>
      <p:cxnSp>
        <p:nvCxnSpPr>
          <p:cNvPr id="64" name="Google Shape;64;p14"/>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65" name="Google Shape;65;p14"/>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6" name="Google Shape;66;p14" descr="Stay safe.&#10;Stay strong. &#10;Stay positive.&#10; &#10;#InThisTogether" title="#InThisTogether">
            <a:hlinkClick r:id="rId4"/>
          </p:cNvPr>
          <p:cNvPicPr preferRelativeResize="0"/>
          <p:nvPr/>
        </p:nvPicPr>
        <p:blipFill>
          <a:blip r:embed="rId5">
            <a:alphaModFix/>
          </a:blip>
          <a:stretch>
            <a:fillRect/>
          </a:stretch>
        </p:blipFill>
        <p:spPr>
          <a:xfrm>
            <a:off x="1644325" y="1175325"/>
            <a:ext cx="5223700" cy="3917775"/>
          </a:xfrm>
          <a:prstGeom prst="rect">
            <a:avLst/>
          </a:prstGeom>
          <a:noFill/>
          <a:ln>
            <a:noFill/>
          </a:ln>
        </p:spPr>
      </p:pic>
      <p:pic>
        <p:nvPicPr>
          <p:cNvPr id="7" name="Picture 6" descr="Exeter Youth Soccer Association">
            <a:extLst>
              <a:ext uri="{FF2B5EF4-FFF2-40B4-BE49-F238E27FC236}">
                <a16:creationId xmlns:a16="http://schemas.microsoft.com/office/drawing/2014/main" id="{FA672C76-831B-4905-BAC7-7504D338B9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5714" y="1459925"/>
            <a:ext cx="1328435" cy="1357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Seacoast United DA Home Workout Plan </a:t>
            </a:r>
            <a:endParaRPr sz="2400"/>
          </a:p>
        </p:txBody>
      </p:sp>
      <p:sp>
        <p:nvSpPr>
          <p:cNvPr id="72" name="Google Shape;72;p15"/>
          <p:cNvSpPr txBox="1">
            <a:spLocks noGrp="1"/>
          </p:cNvSpPr>
          <p:nvPr>
            <p:ph type="body" idx="1"/>
          </p:nvPr>
        </p:nvSpPr>
        <p:spPr>
          <a:xfrm>
            <a:off x="182900" y="1218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t>The Seacoast United Home Workout will consist of a 5-Day Plan to keep our players active in this time away from Team Training Sessions. The activities we have are all designed so players can perform on their own in a limited space, so should be accessible for all our players.</a:t>
            </a:r>
            <a:endParaRPr sz="1200"/>
          </a:p>
          <a:p>
            <a:pPr marL="0" lvl="0" indent="0" algn="l" rtl="0">
              <a:spcBef>
                <a:spcPts val="1600"/>
              </a:spcBef>
              <a:spcAft>
                <a:spcPts val="0"/>
              </a:spcAft>
              <a:buNone/>
            </a:pPr>
            <a:r>
              <a:rPr lang="en-GB" sz="1200"/>
              <a:t>The Seacoast United Home Workout Weekly Plan will consist of the following:</a:t>
            </a:r>
            <a:endParaRPr sz="1200"/>
          </a:p>
          <a:p>
            <a:pPr marL="457200" lvl="0" indent="-304800" algn="l" rtl="0">
              <a:spcBef>
                <a:spcPts val="1600"/>
              </a:spcBef>
              <a:spcAft>
                <a:spcPts val="0"/>
              </a:spcAft>
              <a:buSzPts val="1200"/>
              <a:buChar char="-"/>
            </a:pPr>
            <a:r>
              <a:rPr lang="en-GB" sz="1200"/>
              <a:t>Dynamic Warm Up</a:t>
            </a:r>
            <a:endParaRPr sz="1200"/>
          </a:p>
          <a:p>
            <a:pPr marL="457200" lvl="0" indent="-304800" algn="l" rtl="0">
              <a:spcBef>
                <a:spcPts val="0"/>
              </a:spcBef>
              <a:spcAft>
                <a:spcPts val="0"/>
              </a:spcAft>
              <a:buSzPts val="1200"/>
              <a:buChar char="-"/>
            </a:pPr>
            <a:r>
              <a:rPr lang="en-GB" sz="1200"/>
              <a:t>Cool Down</a:t>
            </a:r>
            <a:endParaRPr sz="1200"/>
          </a:p>
          <a:p>
            <a:pPr marL="457200" lvl="0" indent="-304800" algn="l" rtl="0">
              <a:spcBef>
                <a:spcPts val="0"/>
              </a:spcBef>
              <a:spcAft>
                <a:spcPts val="0"/>
              </a:spcAft>
              <a:buSzPts val="1200"/>
              <a:buChar char="-"/>
            </a:pPr>
            <a:r>
              <a:rPr lang="en-GB" sz="1200"/>
              <a:t>Aerobic Workout</a:t>
            </a:r>
            <a:endParaRPr sz="1200"/>
          </a:p>
          <a:p>
            <a:pPr marL="457200" lvl="0" indent="-304800" algn="l" rtl="0">
              <a:spcBef>
                <a:spcPts val="0"/>
              </a:spcBef>
              <a:spcAft>
                <a:spcPts val="0"/>
              </a:spcAft>
              <a:buSzPts val="1200"/>
              <a:buChar char="-"/>
            </a:pPr>
            <a:r>
              <a:rPr lang="en-GB" sz="1200"/>
              <a:t>Technical Based Workout</a:t>
            </a:r>
            <a:endParaRPr sz="1200"/>
          </a:p>
          <a:p>
            <a:pPr marL="457200" lvl="0" indent="-304800" algn="l" rtl="0">
              <a:spcBef>
                <a:spcPts val="0"/>
              </a:spcBef>
              <a:spcAft>
                <a:spcPts val="0"/>
              </a:spcAft>
              <a:buSzPts val="1200"/>
              <a:buChar char="-"/>
            </a:pPr>
            <a:r>
              <a:rPr lang="en-GB" sz="1200"/>
              <a:t>Core Workout</a:t>
            </a:r>
            <a:endParaRPr sz="1200"/>
          </a:p>
          <a:p>
            <a:pPr marL="457200" lvl="0" indent="-304800" algn="l" rtl="0">
              <a:spcBef>
                <a:spcPts val="0"/>
              </a:spcBef>
              <a:spcAft>
                <a:spcPts val="0"/>
              </a:spcAft>
              <a:buSzPts val="1200"/>
              <a:buChar char="-"/>
            </a:pPr>
            <a:r>
              <a:rPr lang="en-GB" sz="1200"/>
              <a:t>Upper Body Workout</a:t>
            </a:r>
            <a:endParaRPr sz="1200"/>
          </a:p>
          <a:p>
            <a:pPr marL="457200" lvl="0" indent="-304800" algn="l" rtl="0">
              <a:spcBef>
                <a:spcPts val="0"/>
              </a:spcBef>
              <a:spcAft>
                <a:spcPts val="0"/>
              </a:spcAft>
              <a:buSzPts val="1200"/>
              <a:buChar char="-"/>
            </a:pPr>
            <a:r>
              <a:rPr lang="en-GB" sz="1200"/>
              <a:t>Lower Body Workout</a:t>
            </a:r>
            <a:endParaRPr sz="1200"/>
          </a:p>
          <a:p>
            <a:pPr marL="457200" lvl="0" indent="-304800" algn="l" rtl="0">
              <a:spcBef>
                <a:spcPts val="0"/>
              </a:spcBef>
              <a:spcAft>
                <a:spcPts val="0"/>
              </a:spcAft>
              <a:buSzPts val="1200"/>
              <a:buChar char="-"/>
            </a:pPr>
            <a:r>
              <a:rPr lang="en-GB" sz="1200"/>
              <a:t>Yoga Workout</a:t>
            </a:r>
            <a:endParaRPr sz="1200"/>
          </a:p>
          <a:p>
            <a:pPr marL="457200" lvl="0" indent="-304800" algn="l" rtl="0">
              <a:spcBef>
                <a:spcPts val="0"/>
              </a:spcBef>
              <a:spcAft>
                <a:spcPts val="0"/>
              </a:spcAft>
              <a:buSzPts val="1200"/>
              <a:buChar char="-"/>
            </a:pPr>
            <a:r>
              <a:rPr lang="en-GB" sz="1200"/>
              <a:t>Tactical Homework</a:t>
            </a:r>
            <a:endParaRPr sz="1200"/>
          </a:p>
          <a:p>
            <a:pPr marL="0" lvl="0" indent="0" algn="l" rtl="0">
              <a:spcBef>
                <a:spcPts val="1600"/>
              </a:spcBef>
              <a:spcAft>
                <a:spcPts val="1600"/>
              </a:spcAft>
              <a:buNone/>
            </a:pPr>
            <a:r>
              <a:rPr lang="en-GB" sz="1200"/>
              <a:t>This presentation will include a weekly schedule, plus descriptions of the activities we would like the players to perform in each of the workouts</a:t>
            </a:r>
            <a:endParaRPr sz="1200"/>
          </a:p>
        </p:txBody>
      </p:sp>
      <p:cxnSp>
        <p:nvCxnSpPr>
          <p:cNvPr id="74" name="Google Shape;74;p15"/>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75" name="Google Shape;75;p15"/>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 name="Picture 6" descr="Exeter Youth Soccer Association">
            <a:extLst>
              <a:ext uri="{FF2B5EF4-FFF2-40B4-BE49-F238E27FC236}">
                <a16:creationId xmlns:a16="http://schemas.microsoft.com/office/drawing/2014/main" id="{37EB6D26-F59B-4F10-9904-47FFE2E447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6234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Weekly Schedule (3/28-4/8)</a:t>
            </a:r>
            <a:endParaRPr/>
          </a:p>
        </p:txBody>
      </p:sp>
      <p:cxnSp>
        <p:nvCxnSpPr>
          <p:cNvPr id="82" name="Google Shape;82;p16"/>
          <p:cNvCxnSpPr/>
          <p:nvPr/>
        </p:nvCxnSpPr>
        <p:spPr>
          <a:xfrm>
            <a:off x="563400" y="1010825"/>
            <a:ext cx="4697100" cy="8100"/>
          </a:xfrm>
          <a:prstGeom prst="straightConnector1">
            <a:avLst/>
          </a:prstGeom>
          <a:noFill/>
          <a:ln w="38100" cap="flat" cmpd="sng">
            <a:solidFill>
              <a:srgbClr val="4A86E8"/>
            </a:solidFill>
            <a:prstDash val="solid"/>
            <a:round/>
            <a:headEnd type="none" w="med" len="med"/>
            <a:tailEnd type="none" w="med" len="med"/>
          </a:ln>
        </p:spPr>
      </p:cxnSp>
      <p:graphicFrame>
        <p:nvGraphicFramePr>
          <p:cNvPr id="83" name="Google Shape;83;p16"/>
          <p:cNvGraphicFramePr/>
          <p:nvPr/>
        </p:nvGraphicFramePr>
        <p:xfrm>
          <a:off x="650213" y="1383800"/>
          <a:ext cx="7691175" cy="3475825"/>
        </p:xfrm>
        <a:graphic>
          <a:graphicData uri="http://schemas.openxmlformats.org/drawingml/2006/table">
            <a:tbl>
              <a:tblPr>
                <a:noFill/>
                <a:tableStyleId>{7BC5F61F-EEFE-4F07-9591-372F804D4274}</a:tableStyleId>
              </a:tblPr>
              <a:tblGrid>
                <a:gridCol w="1587175">
                  <a:extLst>
                    <a:ext uri="{9D8B030D-6E8A-4147-A177-3AD203B41FA5}">
                      <a16:colId xmlns:a16="http://schemas.microsoft.com/office/drawing/2014/main" val="20000"/>
                    </a:ext>
                  </a:extLst>
                </a:gridCol>
                <a:gridCol w="1540625">
                  <a:extLst>
                    <a:ext uri="{9D8B030D-6E8A-4147-A177-3AD203B41FA5}">
                      <a16:colId xmlns:a16="http://schemas.microsoft.com/office/drawing/2014/main" val="20001"/>
                    </a:ext>
                  </a:extLst>
                </a:gridCol>
                <a:gridCol w="1363275">
                  <a:extLst>
                    <a:ext uri="{9D8B030D-6E8A-4147-A177-3AD203B41FA5}">
                      <a16:colId xmlns:a16="http://schemas.microsoft.com/office/drawing/2014/main" val="20002"/>
                    </a:ext>
                  </a:extLst>
                </a:gridCol>
                <a:gridCol w="1612950">
                  <a:extLst>
                    <a:ext uri="{9D8B030D-6E8A-4147-A177-3AD203B41FA5}">
                      <a16:colId xmlns:a16="http://schemas.microsoft.com/office/drawing/2014/main" val="20003"/>
                    </a:ext>
                  </a:extLst>
                </a:gridCol>
                <a:gridCol w="1587150">
                  <a:extLst>
                    <a:ext uri="{9D8B030D-6E8A-4147-A177-3AD203B41FA5}">
                      <a16:colId xmlns:a16="http://schemas.microsoft.com/office/drawing/2014/main" val="20004"/>
                    </a:ext>
                  </a:extLst>
                </a:gridCol>
              </a:tblGrid>
              <a:tr h="620600">
                <a:tc>
                  <a:txBody>
                    <a:bodyPr/>
                    <a:lstStyle/>
                    <a:p>
                      <a:pPr marL="0" lvl="0" indent="0" algn="ctr" rtl="0">
                        <a:spcBef>
                          <a:spcPts val="0"/>
                        </a:spcBef>
                        <a:spcAft>
                          <a:spcPts val="0"/>
                        </a:spcAft>
                        <a:buNone/>
                      </a:pPr>
                      <a:r>
                        <a:rPr lang="en-GB" sz="1200" b="1"/>
                        <a:t>Monday</a:t>
                      </a:r>
                      <a:endParaRPr sz="1200" b="1"/>
                    </a:p>
                    <a:p>
                      <a:pPr marL="0" lvl="0" indent="0" algn="ctr" rtl="0">
                        <a:spcBef>
                          <a:spcPts val="0"/>
                        </a:spcBef>
                        <a:spcAft>
                          <a:spcPts val="0"/>
                        </a:spcAft>
                        <a:buNone/>
                      </a:pPr>
                      <a:r>
                        <a:rPr lang="en-GB" sz="1200" b="1"/>
                        <a:t>23rd March</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Tuesday</a:t>
                      </a:r>
                      <a:endParaRPr sz="1200" b="1"/>
                    </a:p>
                    <a:p>
                      <a:pPr marL="0" lvl="0" indent="0" algn="ctr" rtl="0">
                        <a:spcBef>
                          <a:spcPts val="0"/>
                        </a:spcBef>
                        <a:spcAft>
                          <a:spcPts val="0"/>
                        </a:spcAft>
                        <a:buNone/>
                      </a:pPr>
                      <a:r>
                        <a:rPr lang="en-GB" sz="1200" b="1"/>
                        <a:t>24th March</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Wednesday </a:t>
                      </a:r>
                      <a:endParaRPr sz="1200" b="1"/>
                    </a:p>
                    <a:p>
                      <a:pPr marL="0" lvl="0" indent="0" algn="ctr" rtl="0">
                        <a:spcBef>
                          <a:spcPts val="0"/>
                        </a:spcBef>
                        <a:spcAft>
                          <a:spcPts val="0"/>
                        </a:spcAft>
                        <a:buNone/>
                      </a:pPr>
                      <a:r>
                        <a:rPr lang="en-GB" sz="1200" b="1"/>
                        <a:t>25th March</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Thursday </a:t>
                      </a:r>
                      <a:endParaRPr sz="1200" b="1"/>
                    </a:p>
                    <a:p>
                      <a:pPr marL="0" lvl="0" indent="0" algn="ctr" rtl="0">
                        <a:spcBef>
                          <a:spcPts val="0"/>
                        </a:spcBef>
                        <a:spcAft>
                          <a:spcPts val="0"/>
                        </a:spcAft>
                        <a:buNone/>
                      </a:pPr>
                      <a:r>
                        <a:rPr lang="en-GB" sz="1200" b="1"/>
                        <a:t>26th March</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Friday</a:t>
                      </a:r>
                      <a:endParaRPr sz="1200" b="1"/>
                    </a:p>
                    <a:p>
                      <a:pPr marL="0" lvl="0" indent="0" algn="ctr" rtl="0">
                        <a:spcBef>
                          <a:spcPts val="0"/>
                        </a:spcBef>
                        <a:spcAft>
                          <a:spcPts val="0"/>
                        </a:spcAft>
                        <a:buNone/>
                      </a:pPr>
                      <a:r>
                        <a:rPr lang="en-GB" sz="1200" b="1"/>
                        <a:t>27th March</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592550">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Yoga</a:t>
                      </a:r>
                      <a:endParaRPr sz="1200">
                        <a:solidFill>
                          <a:schemeClr val="dk1"/>
                        </a:solidFill>
                      </a:endParaRPr>
                    </a:p>
                    <a:p>
                      <a:pPr marL="0" lvl="0" indent="0" algn="ctr" rtl="0">
                        <a:spcBef>
                          <a:spcPts val="0"/>
                        </a:spcBef>
                        <a:spcAft>
                          <a:spcPts val="0"/>
                        </a:spcAft>
                        <a:buClr>
                          <a:schemeClr val="dk1"/>
                        </a:buClr>
                        <a:buSzPts val="1100"/>
                        <a:buFont typeface="Arial"/>
                        <a:buNone/>
                      </a:pPr>
                      <a:r>
                        <a:rPr lang="en-GB" sz="1200">
                          <a:solidFill>
                            <a:schemeClr val="dk1"/>
                          </a:solidFill>
                        </a:rPr>
                        <a:t>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549225">
                <a:tc>
                  <a:txBody>
                    <a:bodyPr/>
                    <a:lstStyle/>
                    <a:p>
                      <a:pPr marL="0" lvl="0" indent="0" algn="ctr" rtl="0">
                        <a:spcBef>
                          <a:spcPts val="0"/>
                        </a:spcBef>
                        <a:spcAft>
                          <a:spcPts val="0"/>
                        </a:spcAft>
                        <a:buNone/>
                      </a:pPr>
                      <a:r>
                        <a:rPr lang="en-GB" sz="1200"/>
                        <a:t>Technical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Technical Workout </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Soccer Homework</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571150">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12 Min Cooper Test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Aerobic Workout </a:t>
                      </a:r>
                      <a:endParaRPr sz="1200"/>
                    </a:p>
                    <a:p>
                      <a:pPr marL="0" lvl="0" indent="0" algn="ctr" rtl="0">
                        <a:spcBef>
                          <a:spcPts val="0"/>
                        </a:spcBef>
                        <a:spcAft>
                          <a:spcPts val="0"/>
                        </a:spcAft>
                        <a:buNone/>
                      </a:pPr>
                      <a:r>
                        <a:rPr lang="en-GB" sz="1200"/>
                        <a:t>Sprint Exercises</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r h="571150">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Upper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Lower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4"/>
                  </a:ext>
                </a:extLst>
              </a:tr>
              <a:tr h="571150">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6" name="Picture 5" descr="Exeter Youth Soccer Association">
            <a:extLst>
              <a:ext uri="{FF2B5EF4-FFF2-40B4-BE49-F238E27FC236}">
                <a16:creationId xmlns:a16="http://schemas.microsoft.com/office/drawing/2014/main" id="{26768DB9-F519-4C8A-AD82-A883D8A80D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Dynamic Warm Up</a:t>
            </a:r>
            <a:endParaRPr/>
          </a:p>
        </p:txBody>
      </p:sp>
      <p:cxnSp>
        <p:nvCxnSpPr>
          <p:cNvPr id="90" name="Google Shape;90;p17"/>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91" name="Google Shape;91;p17"/>
          <p:cNvSpPr txBox="1"/>
          <p:nvPr/>
        </p:nvSpPr>
        <p:spPr>
          <a:xfrm>
            <a:off x="5772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pic>
        <p:nvPicPr>
          <p:cNvPr id="92" name="Google Shape;92;p17"/>
          <p:cNvPicPr preferRelativeResize="0"/>
          <p:nvPr/>
        </p:nvPicPr>
        <p:blipFill>
          <a:blip r:embed="rId3">
            <a:alphaModFix/>
          </a:blip>
          <a:stretch>
            <a:fillRect/>
          </a:stretch>
        </p:blipFill>
        <p:spPr>
          <a:xfrm>
            <a:off x="673075" y="1633150"/>
            <a:ext cx="4067349" cy="3247450"/>
          </a:xfrm>
          <a:prstGeom prst="rect">
            <a:avLst/>
          </a:prstGeom>
          <a:noFill/>
          <a:ln>
            <a:noFill/>
          </a:ln>
        </p:spPr>
      </p:pic>
      <p:pic>
        <p:nvPicPr>
          <p:cNvPr id="93" name="Google Shape;93;p17"/>
          <p:cNvPicPr preferRelativeResize="0"/>
          <p:nvPr/>
        </p:nvPicPr>
        <p:blipFill rotWithShape="1">
          <a:blip r:embed="rId4">
            <a:alphaModFix/>
          </a:blip>
          <a:srcRect t="13985"/>
          <a:stretch/>
        </p:blipFill>
        <p:spPr>
          <a:xfrm>
            <a:off x="5123775" y="1710663"/>
            <a:ext cx="3397475" cy="3092425"/>
          </a:xfrm>
          <a:prstGeom prst="rect">
            <a:avLst/>
          </a:prstGeom>
          <a:noFill/>
          <a:ln>
            <a:noFill/>
          </a:ln>
        </p:spPr>
      </p:pic>
      <p:pic>
        <p:nvPicPr>
          <p:cNvPr id="8" name="Picture 7" descr="Exeter Youth Soccer Association">
            <a:extLst>
              <a:ext uri="{FF2B5EF4-FFF2-40B4-BE49-F238E27FC236}">
                <a16:creationId xmlns:a16="http://schemas.microsoft.com/office/drawing/2014/main" id="{BAD23947-7326-431C-9A1F-710B3FC916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Technical Workout</a:t>
            </a:r>
            <a:endParaRPr/>
          </a:p>
        </p:txBody>
      </p:sp>
      <p:cxnSp>
        <p:nvCxnSpPr>
          <p:cNvPr id="100" name="Google Shape;100;p18"/>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01" name="Google Shape;101;p18"/>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Tuesday, Thursday, Friday ~</a:t>
            </a:r>
            <a:endParaRPr i="1"/>
          </a:p>
        </p:txBody>
      </p:sp>
      <p:pic>
        <p:nvPicPr>
          <p:cNvPr id="102" name="Google Shape;102;p18" title="Seacoast United Home Workout Plan - Week 2: Technical Exercises">
            <a:hlinkClick r:id="rId3"/>
          </p:cNvPr>
          <p:cNvPicPr preferRelativeResize="0"/>
          <p:nvPr/>
        </p:nvPicPr>
        <p:blipFill>
          <a:blip r:embed="rId4">
            <a:alphaModFix/>
          </a:blip>
          <a:stretch>
            <a:fillRect/>
          </a:stretch>
        </p:blipFill>
        <p:spPr>
          <a:xfrm>
            <a:off x="2286000" y="1476100"/>
            <a:ext cx="4572000" cy="3429000"/>
          </a:xfrm>
          <a:prstGeom prst="rect">
            <a:avLst/>
          </a:prstGeom>
          <a:noFill/>
          <a:ln>
            <a:noFill/>
          </a:ln>
        </p:spPr>
      </p:pic>
      <p:pic>
        <p:nvPicPr>
          <p:cNvPr id="7" name="Picture 6" descr="Exeter Youth Soccer Association">
            <a:extLst>
              <a:ext uri="{FF2B5EF4-FFF2-40B4-BE49-F238E27FC236}">
                <a16:creationId xmlns:a16="http://schemas.microsoft.com/office/drawing/2014/main" id="{3600EB9D-20D8-462C-BE24-9F59122F5FA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12 Minute Cooper Test</a:t>
            </a:r>
            <a:endParaRPr/>
          </a:p>
        </p:txBody>
      </p:sp>
      <p:cxnSp>
        <p:nvCxnSpPr>
          <p:cNvPr id="109" name="Google Shape;109;p19"/>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10" name="Google Shape;110;p19"/>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a:t>
            </a:r>
            <a:endParaRPr i="1"/>
          </a:p>
        </p:txBody>
      </p:sp>
      <p:pic>
        <p:nvPicPr>
          <p:cNvPr id="111" name="Google Shape;111;p19" title="Seacoast United Home Workout Plan - Week 2: Cooper Test">
            <a:hlinkClick r:id="rId3"/>
          </p:cNvPr>
          <p:cNvPicPr preferRelativeResize="0"/>
          <p:nvPr/>
        </p:nvPicPr>
        <p:blipFill>
          <a:blip r:embed="rId4">
            <a:alphaModFix/>
          </a:blip>
          <a:stretch>
            <a:fillRect/>
          </a:stretch>
        </p:blipFill>
        <p:spPr>
          <a:xfrm>
            <a:off x="2310013" y="1447750"/>
            <a:ext cx="4523975" cy="3392975"/>
          </a:xfrm>
          <a:prstGeom prst="rect">
            <a:avLst/>
          </a:prstGeom>
          <a:noFill/>
          <a:ln>
            <a:noFill/>
          </a:ln>
        </p:spPr>
      </p:pic>
      <p:pic>
        <p:nvPicPr>
          <p:cNvPr id="7" name="Picture 6" descr="Exeter Youth Soccer Association">
            <a:extLst>
              <a:ext uri="{FF2B5EF4-FFF2-40B4-BE49-F238E27FC236}">
                <a16:creationId xmlns:a16="http://schemas.microsoft.com/office/drawing/2014/main" id="{C4BB03A4-A548-47C6-A425-0174471D9A1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Aerobic Workout </a:t>
            </a:r>
            <a:endParaRPr/>
          </a:p>
        </p:txBody>
      </p:sp>
      <p:cxnSp>
        <p:nvCxnSpPr>
          <p:cNvPr id="118" name="Google Shape;118;p20"/>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19" name="Google Shape;119;p20"/>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Thursday ~</a:t>
            </a:r>
            <a:endParaRPr i="1"/>
          </a:p>
        </p:txBody>
      </p:sp>
      <p:pic>
        <p:nvPicPr>
          <p:cNvPr id="120" name="Google Shape;120;p20" title="Seacoast United Home Workout Plan - Week 2: Sprint Exercises">
            <a:hlinkClick r:id="rId3"/>
          </p:cNvPr>
          <p:cNvPicPr preferRelativeResize="0"/>
          <p:nvPr/>
        </p:nvPicPr>
        <p:blipFill>
          <a:blip r:embed="rId4">
            <a:alphaModFix/>
          </a:blip>
          <a:stretch>
            <a:fillRect/>
          </a:stretch>
        </p:blipFill>
        <p:spPr>
          <a:xfrm>
            <a:off x="2287213" y="1433775"/>
            <a:ext cx="4569575" cy="3427175"/>
          </a:xfrm>
          <a:prstGeom prst="rect">
            <a:avLst/>
          </a:prstGeom>
          <a:noFill/>
          <a:ln>
            <a:noFill/>
          </a:ln>
        </p:spPr>
      </p:pic>
      <p:pic>
        <p:nvPicPr>
          <p:cNvPr id="7" name="Picture 6" descr="Exeter Youth Soccer Association">
            <a:extLst>
              <a:ext uri="{FF2B5EF4-FFF2-40B4-BE49-F238E27FC236}">
                <a16:creationId xmlns:a16="http://schemas.microsoft.com/office/drawing/2014/main" id="{EE7FE9AD-FEE5-4AA0-A2FF-AE6988E7C8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Workout </a:t>
            </a:r>
            <a:endParaRPr/>
          </a:p>
        </p:txBody>
      </p:sp>
      <p:cxnSp>
        <p:nvCxnSpPr>
          <p:cNvPr id="127" name="Google Shape;127;p21"/>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28" name="Google Shape;128;p21"/>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&amp; Thursday ~</a:t>
            </a:r>
            <a:endParaRPr i="1"/>
          </a:p>
        </p:txBody>
      </p:sp>
      <p:sp>
        <p:nvSpPr>
          <p:cNvPr id="129" name="Google Shape;129;p21"/>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complete 1 set of all 9 activities, before taking a 2 minute rest.</a:t>
            </a:r>
            <a:endParaRPr b="1"/>
          </a:p>
          <a:p>
            <a:pPr marL="0" lvl="0" indent="0" algn="ctr" rtl="0">
              <a:spcBef>
                <a:spcPts val="0"/>
              </a:spcBef>
              <a:spcAft>
                <a:spcPts val="0"/>
              </a:spcAft>
              <a:buNone/>
            </a:pPr>
            <a:r>
              <a:rPr lang="en-GB" b="1"/>
              <a:t> Repeat this process for a total of </a:t>
            </a:r>
            <a:r>
              <a:rPr lang="en-GB" b="1">
                <a:solidFill>
                  <a:srgbClr val="FF0000"/>
                </a:solidFill>
              </a:rPr>
              <a:t>3 times</a:t>
            </a:r>
            <a:r>
              <a:rPr lang="en-GB" b="1"/>
              <a:t>**</a:t>
            </a:r>
            <a:endParaRPr b="1"/>
          </a:p>
        </p:txBody>
      </p:sp>
      <p:pic>
        <p:nvPicPr>
          <p:cNvPr id="130" name="Google Shape;130;p21"/>
          <p:cNvPicPr preferRelativeResize="0"/>
          <p:nvPr/>
        </p:nvPicPr>
        <p:blipFill>
          <a:blip r:embed="rId3">
            <a:alphaModFix/>
          </a:blip>
          <a:stretch>
            <a:fillRect/>
          </a:stretch>
        </p:blipFill>
        <p:spPr>
          <a:xfrm>
            <a:off x="2858736" y="1969875"/>
            <a:ext cx="3372038" cy="3137525"/>
          </a:xfrm>
          <a:prstGeom prst="rect">
            <a:avLst/>
          </a:prstGeom>
          <a:noFill/>
          <a:ln>
            <a:noFill/>
          </a:ln>
        </p:spPr>
      </p:pic>
      <p:pic>
        <p:nvPicPr>
          <p:cNvPr id="8" name="Picture 7" descr="Exeter Youth Soccer Association">
            <a:extLst>
              <a:ext uri="{FF2B5EF4-FFF2-40B4-BE49-F238E27FC236}">
                <a16:creationId xmlns:a16="http://schemas.microsoft.com/office/drawing/2014/main" id="{AC250170-2E31-4DCA-8717-B481032D47D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84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Roboto Black</vt:lpstr>
      <vt:lpstr>Arial</vt:lpstr>
      <vt:lpstr>Simple Light</vt:lpstr>
      <vt:lpstr>PowerPoint Presentation</vt:lpstr>
      <vt:lpstr>Seacoast United - #InThisTogether </vt:lpstr>
      <vt:lpstr>Seacoast United DA Home Workout Plan </vt:lpstr>
      <vt:lpstr>Weekly Schedule (3/28-4/8)</vt:lpstr>
      <vt:lpstr>Dynamic Warm Up</vt:lpstr>
      <vt:lpstr>Technical Workout</vt:lpstr>
      <vt:lpstr>12 Minute Cooper Test</vt:lpstr>
      <vt:lpstr>Aerobic Workout </vt:lpstr>
      <vt:lpstr>Core Workout </vt:lpstr>
      <vt:lpstr>Upper Body Workout </vt:lpstr>
      <vt:lpstr>Lower Body Workout </vt:lpstr>
      <vt:lpstr>Yoga Workout</vt:lpstr>
      <vt:lpstr>Cool Down</vt:lpstr>
      <vt:lpstr>Soccer Homework</vt:lpstr>
      <vt:lpstr>Stay Safe &amp; Stay 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cp:revision>
  <dcterms:modified xsi:type="dcterms:W3CDTF">2020-03-30T18:39:45Z</dcterms:modified>
</cp:coreProperties>
</file>