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8" r:id="rId2"/>
    <p:sldId id="280" r:id="rId3"/>
    <p:sldId id="281" r:id="rId4"/>
    <p:sldId id="282" r:id="rId5"/>
    <p:sldId id="283" r:id="rId6"/>
    <p:sldId id="277" r:id="rId7"/>
    <p:sldId id="278" r:id="rId8"/>
    <p:sldId id="290" r:id="rId9"/>
    <p:sldId id="259" r:id="rId10"/>
    <p:sldId id="289" r:id="rId11"/>
    <p:sldId id="275" r:id="rId12"/>
    <p:sldId id="284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84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124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EFFDC29-BB54-48DF-9824-781D8D33F87A}" type="datetimeFigureOut">
              <a:rPr lang="en-US" smtClean="0"/>
              <a:t>4/22/2021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7663DBB-7C45-41BA-9EDE-C1EB5E76945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Timothy.cummins11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04800" y="457200"/>
            <a:ext cx="8305800" cy="5715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700" b="1" dirty="0">
                <a:solidFill>
                  <a:srgbClr val="0784B1"/>
                </a:solidFill>
              </a:rPr>
              <a:t>Coaching Baseball</a:t>
            </a:r>
            <a:br>
              <a:rPr lang="en-US" sz="3700" b="1" dirty="0"/>
            </a:br>
            <a:br>
              <a:rPr lang="en-US" dirty="0"/>
            </a:br>
            <a:r>
              <a:rPr lang="en-US" dirty="0"/>
              <a:t>coaching- game day!</a:t>
            </a:r>
            <a:br>
              <a:rPr lang="en-US" sz="2500" dirty="0"/>
            </a:br>
            <a:r>
              <a:rPr lang="en-US" sz="2500" i="1" dirty="0"/>
              <a:t>Week 5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100" dirty="0"/>
              <a:t>Sutton Youth Baseball League Coaches Clinic </a:t>
            </a:r>
            <a:br>
              <a:rPr lang="en-US" sz="2100" dirty="0"/>
            </a:br>
            <a:r>
              <a:rPr lang="en-US" sz="2100" dirty="0"/>
              <a:t>April 26, 2021</a:t>
            </a:r>
            <a:br>
              <a:rPr lang="en-US" sz="2100" dirty="0"/>
            </a:br>
            <a:r>
              <a:rPr lang="en-US" sz="2100" dirty="0"/>
              <a:t>Tim Cummins							             Special Assignment Scout- San Francisco Giants  	</a:t>
            </a:r>
            <a:br>
              <a:rPr lang="en-US" sz="2100" dirty="0"/>
            </a:b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697665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719AD-B22A-4279-B104-E1DDEED76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Coaching- Game 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0C19A-D6E9-4F72-AC5E-4BD9A9562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000" dirty="0"/>
              <a:t>Pre-Game: Coach 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dirty="0"/>
              <a:t>      Arrive- (players grab equipment/ establish dugout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Get organized- Post line-up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Field prep/ if away survey field conditions (back stop, 	fence, grass length, wind, sun, mound, ground rule 	issues)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Coach assignments (pitcher warming up/ I/O, scorebook)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Watch opposing team: I/O- opponents starting pitcher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Umpires (any tendencies)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Ground rules (run until stopped/put hand up if over/under 	fence)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Get team focused (4 keys)  -go over signals/signs</a:t>
            </a:r>
          </a:p>
          <a:p>
            <a:pPr marL="0" indent="0"/>
            <a:endParaRPr lang="en-US" sz="2400" dirty="0"/>
          </a:p>
          <a:p>
            <a:pPr>
              <a:buFont typeface="Wingdings" panose="05000000000000000000" pitchFamily="2" charset="2"/>
              <a:buChar char="q"/>
            </a:pPr>
            <a:endParaRPr lang="en-US" sz="2400" dirty="0"/>
          </a:p>
          <a:p>
            <a:pPr marL="0" indent="0"/>
            <a:endParaRPr lang="en-US" sz="2400" dirty="0"/>
          </a:p>
          <a:p>
            <a:pPr marL="0" indent="0"/>
            <a:endParaRPr lang="en-US" sz="2400" dirty="0"/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542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 Coaching- Game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668962"/>
          </a:xfrm>
        </p:spPr>
        <p:txBody>
          <a:bodyPr>
            <a:noAutofit/>
          </a:bodyPr>
          <a:lstStyle/>
          <a:p>
            <a:r>
              <a:rPr lang="en-US" sz="2000" dirty="0"/>
              <a:t>Game: Coach 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dirty="0"/>
              <a:t>     </a:t>
            </a:r>
            <a:r>
              <a:rPr lang="en-US" sz="1800" dirty="0"/>
              <a:t>Positive encouragement!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Communicate- situation (defensive)/reminders (Don’t assume)- Positioning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No comments about other team (that can be heard!)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No skill coaching while game is on- (at the mound, after an at bat, between 	innings- YES)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Don’t argue calls- (ask for interpretation/get message across in other ways)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Watch catcher between innings/new pitcher warming up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Know opponent's substitutions (pitch count)- New pitcher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Good to have a coach who is two innings ahead  (you’re in the present)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Talk strategy w/ coaches between innings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1800" dirty="0"/>
              <a:t>     Make sure team is respectful, show good sportsmanship, deal with 	frustration</a:t>
            </a:r>
          </a:p>
          <a:p>
            <a:pPr marL="457200" lvl="1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3159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CBE6F-1DE3-4CE2-9DB5-F012125D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Coaching- Game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3B646-1BF2-4860-8281-B51A115B9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After Game-  Coach 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000" dirty="0"/>
              <a:t>      Quick celebration- shake hands 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Thank umpires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Quick team meeting- acknowledge team goals- highlights 	(communicate next practice/game (pitcher)-time)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Gather equipment/clean dugout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Gather coaches – comments/discuss next practice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Couple hours after- what would you do differently, what did 	you do right, </a:t>
            </a:r>
            <a:r>
              <a:rPr lang="en-US" sz="2400" dirty="0" err="1"/>
              <a:t>etc</a:t>
            </a:r>
            <a:r>
              <a:rPr lang="en-US" sz="2400" dirty="0"/>
              <a:t>….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Enjoy the victory!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400" dirty="0"/>
              <a:t>     Get ready for the next game/practice!  </a:t>
            </a:r>
          </a:p>
          <a:p>
            <a:pPr marL="0" lvl="1" indent="0">
              <a:buNone/>
            </a:pPr>
            <a:endParaRPr lang="en-US" sz="2000" dirty="0"/>
          </a:p>
          <a:p>
            <a:pPr marL="57150" indent="0">
              <a:buNone/>
            </a:pPr>
            <a:r>
              <a:rPr lang="en-US" dirty="0"/>
              <a:t>Bill Belichick  “It is my opponents' responsibility to stop my team not my responsibility to stop my team.”</a:t>
            </a:r>
          </a:p>
        </p:txBody>
      </p:sp>
    </p:spTree>
    <p:extLst>
      <p:ext uri="{BB962C8B-B14F-4D97-AF65-F5344CB8AC3E}">
        <p14:creationId xmlns:p14="http://schemas.microsoft.com/office/powerpoint/2010/main" val="305228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sz="3200" b="1" dirty="0">
                <a:solidFill>
                  <a:srgbClr val="0784B1"/>
                </a:solidFill>
              </a:rPr>
              <a:t>Coaching Baseball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92D050"/>
                </a:solidFill>
              </a:rPr>
              <a:t>Have fun- enjoy!!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/>
            <a:r>
              <a:rPr lang="en-US" sz="1800" dirty="0">
                <a:solidFill>
                  <a:srgbClr val="0784B1"/>
                </a:solidFill>
              </a:rPr>
              <a:t>Questions?</a:t>
            </a:r>
          </a:p>
          <a:p>
            <a:pPr marL="0" indent="0">
              <a:buNone/>
            </a:pPr>
            <a:r>
              <a:rPr lang="en-US" dirty="0"/>
              <a:t>Contact information: </a:t>
            </a:r>
          </a:p>
          <a:p>
            <a:pPr marL="0" indent="0">
              <a:buNone/>
            </a:pPr>
            <a:r>
              <a:rPr lang="en-US" dirty="0">
                <a:solidFill>
                  <a:srgbClr val="0784B1"/>
                </a:solidFill>
                <a:hlinkClick r:id="rId2"/>
              </a:rPr>
              <a:t>Timothy.cummins11@gmail.com</a:t>
            </a:r>
            <a:endParaRPr lang="en-US" dirty="0">
              <a:solidFill>
                <a:srgbClr val="0784B1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u="sng" dirty="0"/>
              <a:t>If you have a future major leaguer call cell immediately</a:t>
            </a:r>
            <a:r>
              <a:rPr lang="en-US" dirty="0"/>
              <a:t>: 508-612-6250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46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D4BB4-7CCD-41E2-90D7-96827404C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6BC83-C3A0-4F22-B2E9-C31319DA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My goal is to share my experiences as a coach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Lessons learned: what worked for 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do not claim to be an expert, there are many ways to teach/coach baseball, and I’m not here to debate them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I am old school in how I teach fundamentals of the game- you will be disappointed if you came to hear about launch angles and spin rates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After being involved in the game for over 50 years I still learn things every year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0" dirty="0"/>
              <a:t>Baseball is the greatest sport, and I hope over the next 4-5 weeks you feel that the time you spent was worth it.   </a:t>
            </a:r>
          </a:p>
        </p:txBody>
      </p:sp>
    </p:spTree>
    <p:extLst>
      <p:ext uri="{BB962C8B-B14F-4D97-AF65-F5344CB8AC3E}">
        <p14:creationId xmlns:p14="http://schemas.microsoft.com/office/powerpoint/2010/main" val="3295055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2ADB4-7B88-4982-B72F-827AD51E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Credibility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B12B3-398D-444C-BB6C-95294CA1C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Over 30 years of coaching experience- coached in over 1,000 games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From tee ball on up to college summer leagues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Won championships at all levels (several league and district titles)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privilege of coaching several players who went on to play in college and professionally (3 in MLB)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The Boys of Summer Baseball Camp 1995- 2004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2010-2019 – Area Scout- Atlanta Braves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0" dirty="0"/>
              <a:t>2019- present- Special Assignment Scout – SF Giants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64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1E059-73A6-4710-A612-301ED5FCF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Schedule: one hour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5A5B1-BF4C-472F-8013-18F58DE16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/>
              <a:t>Week 1-  Coaching Philosophy/Practice Plan</a:t>
            </a:r>
          </a:p>
          <a:p>
            <a:r>
              <a:rPr lang="en-US" dirty="0"/>
              <a:t>Week 2-  Pitching/Catching</a:t>
            </a:r>
          </a:p>
          <a:p>
            <a:r>
              <a:rPr lang="en-US" dirty="0"/>
              <a:t>Week 3-  Defense- Infield/Outfield Play</a:t>
            </a:r>
          </a:p>
          <a:p>
            <a:r>
              <a:rPr lang="en-US" dirty="0"/>
              <a:t>Week 4-  Offense- Hitting/ Baserunning</a:t>
            </a:r>
          </a:p>
          <a:p>
            <a:r>
              <a:rPr lang="en-US" dirty="0">
                <a:highlight>
                  <a:srgbClr val="FFFF00"/>
                </a:highlight>
              </a:rPr>
              <a:t>Week 5-  Game Day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* I will attempt to talk about drills/ focus areas for all ages/levels </a:t>
            </a:r>
          </a:p>
        </p:txBody>
      </p:sp>
    </p:spTree>
    <p:extLst>
      <p:ext uri="{BB962C8B-B14F-4D97-AF65-F5344CB8AC3E}">
        <p14:creationId xmlns:p14="http://schemas.microsoft.com/office/powerpoint/2010/main" val="35771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5495-37F6-49DA-A603-CE80148FD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7921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Coaching- Game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4B272-B9F2-446E-9C50-2E38A037F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16562"/>
          </a:xfrm>
        </p:spPr>
        <p:txBody>
          <a:bodyPr>
            <a:normAutofit fontScale="85000" lnSpcReduction="10000"/>
          </a:bodyPr>
          <a:lstStyle/>
          <a:p>
            <a:pPr marL="0" indent="0"/>
            <a:r>
              <a:rPr lang="en-US" sz="2400" dirty="0"/>
              <a:t>Putting into the “Game Strategy” what your team worked on in practice</a:t>
            </a:r>
          </a:p>
          <a:p>
            <a:pPr marL="0" indent="0" algn="ctr"/>
            <a:r>
              <a:rPr lang="en-US" sz="2400" u="sng" dirty="0"/>
              <a:t>4 Keys To Winning!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/>
              <a:t>Pitcher(s) throw strikes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/>
              <a:t>Make the routine plays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/>
              <a:t>Have quality at bats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/>
              <a:t>Aggressive (smart) baserunning</a:t>
            </a:r>
          </a:p>
          <a:p>
            <a:pPr marL="0" indent="0"/>
            <a:endParaRPr lang="en-US" sz="2400" dirty="0"/>
          </a:p>
          <a:p>
            <a:pPr lvl="2"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/>
            <a:endParaRPr lang="en-US" dirty="0"/>
          </a:p>
          <a:p>
            <a:pPr marL="0" indent="0" algn="ctr"/>
            <a:r>
              <a:rPr lang="en-US" dirty="0">
                <a:solidFill>
                  <a:srgbClr val="0070C0"/>
                </a:solidFill>
              </a:rPr>
              <a:t>If your players support/believe in the  “4 Keys to Winning” and execute them successfully, the team will win 80-90% of its games!  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endParaRPr lang="en-US" dirty="0"/>
          </a:p>
          <a:p>
            <a:pPr marL="0" indent="0"/>
            <a:r>
              <a:rPr lang="en-US" dirty="0"/>
              <a:t>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534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E544E-BCA1-462E-A71B-8B5C5F6F1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b="1" dirty="0">
                <a:solidFill>
                  <a:srgbClr val="0784B1"/>
                </a:solidFill>
              </a:rPr>
              <a:t>Coaching- Game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3066F-073F-4392-A8EE-B432C0E5F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2400" dirty="0"/>
              <a:t>Incorporating Team Goals into the 4 Keys</a:t>
            </a:r>
          </a:p>
          <a:p>
            <a:pPr marL="0" indent="0" algn="ctr"/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Pitching goals- “no walks”; retire lead-off hitter every inning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Defensive- “no errors”; no extra bases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At-Bats- score a run every inning; lead-off batter on base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Baserunning- &gt;10 extra bases </a:t>
            </a:r>
          </a:p>
        </p:txBody>
      </p:sp>
    </p:spTree>
    <p:extLst>
      <p:ext uri="{BB962C8B-B14F-4D97-AF65-F5344CB8AC3E}">
        <p14:creationId xmlns:p14="http://schemas.microsoft.com/office/powerpoint/2010/main" val="426634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E49C0-F463-49CD-B1BE-B31E2B913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Coaching- Game 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D0F08-DF34-4752-8EC7-C42CF9EF9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en-US" sz="2400" b="0" dirty="0"/>
              <a:t>Game Day Prep: </a:t>
            </a:r>
          </a:p>
          <a:p>
            <a:pPr marL="0" indent="0"/>
            <a:r>
              <a:rPr lang="en-US" sz="2400" b="0" dirty="0"/>
              <a:t>	Player Development- 6-9 years of age</a:t>
            </a:r>
          </a:p>
          <a:p>
            <a:pPr marL="0" indent="0"/>
            <a:r>
              <a:rPr lang="en-US" sz="2400" b="0" dirty="0"/>
              <a:t>		- Player Grid (continuous batting order; 			  moving players around)  </a:t>
            </a:r>
          </a:p>
          <a:p>
            <a:pPr marL="0" indent="0"/>
            <a:r>
              <a:rPr lang="en-US" sz="2400" b="0" dirty="0"/>
              <a:t>	Competition- 9-21 years of age</a:t>
            </a:r>
          </a:p>
          <a:p>
            <a:pPr marL="0" indent="0"/>
            <a:r>
              <a:rPr lang="en-US" sz="2400" b="0" dirty="0"/>
              <a:t>		- Starting pitcher- announced</a:t>
            </a:r>
          </a:p>
          <a:p>
            <a:pPr marL="0" lvl="1" indent="0">
              <a:buNone/>
            </a:pPr>
            <a:r>
              <a:rPr lang="en-US" sz="2400" dirty="0"/>
              <a:t>		- Line-up strategy/ line up written out (pencil)</a:t>
            </a:r>
          </a:p>
          <a:p>
            <a:pPr marL="0" lvl="1" indent="0">
              <a:buNone/>
            </a:pPr>
            <a:r>
              <a:rPr lang="en-US" sz="2400" dirty="0"/>
              <a:t>		- Pre-game- stressing the 4 keys</a:t>
            </a:r>
          </a:p>
          <a:p>
            <a:pPr marL="0" lvl="1" indent="0">
              <a:buNone/>
            </a:pPr>
            <a:r>
              <a:rPr lang="en-US" sz="2400" dirty="0"/>
              <a:t>		- Signs/Signals</a:t>
            </a:r>
          </a:p>
          <a:p>
            <a:pPr marL="0" lvl="1" indent="0">
              <a:buNone/>
            </a:pPr>
            <a:r>
              <a:rPr lang="en-US" sz="2400" dirty="0"/>
              <a:t>		- Coaches assignments/ on bench player 			  assignments </a:t>
            </a:r>
          </a:p>
          <a:p>
            <a:pPr marL="0" lvl="1" indent="0">
              <a:buNone/>
            </a:pPr>
            <a:r>
              <a:rPr lang="en-US" sz="2400" b="0" dirty="0"/>
              <a:t>		- Equipment (rake)</a:t>
            </a:r>
          </a:p>
          <a:p>
            <a:pPr marL="0" lvl="1" indent="0">
              <a:buNone/>
            </a:pPr>
            <a:r>
              <a:rPr lang="en-US" sz="2400" dirty="0"/>
              <a:t>		- Weather!! </a:t>
            </a:r>
            <a:r>
              <a:rPr lang="en-US" sz="2400" b="0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092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E5C77-02FC-40E1-B8AD-1E14EAB04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Coaching –Game Day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20A6688-8FEC-4E71-A230-9C4DCA629A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730213"/>
              </p:ext>
            </p:extLst>
          </p:nvPr>
        </p:nvGraphicFramePr>
        <p:xfrm>
          <a:off x="822325" y="914400"/>
          <a:ext cx="7361778" cy="519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8875">
                  <a:extLst>
                    <a:ext uri="{9D8B030D-6E8A-4147-A177-3AD203B41FA5}">
                      <a16:colId xmlns:a16="http://schemas.microsoft.com/office/drawing/2014/main" val="1332128201"/>
                    </a:ext>
                  </a:extLst>
                </a:gridCol>
                <a:gridCol w="830353">
                  <a:extLst>
                    <a:ext uri="{9D8B030D-6E8A-4147-A177-3AD203B41FA5}">
                      <a16:colId xmlns:a16="http://schemas.microsoft.com/office/drawing/2014/main" val="3349217369"/>
                    </a:ext>
                  </a:extLst>
                </a:gridCol>
                <a:gridCol w="1074510">
                  <a:extLst>
                    <a:ext uri="{9D8B030D-6E8A-4147-A177-3AD203B41FA5}">
                      <a16:colId xmlns:a16="http://schemas.microsoft.com/office/drawing/2014/main" val="3769588867"/>
                    </a:ext>
                  </a:extLst>
                </a:gridCol>
                <a:gridCol w="1074510">
                  <a:extLst>
                    <a:ext uri="{9D8B030D-6E8A-4147-A177-3AD203B41FA5}">
                      <a16:colId xmlns:a16="http://schemas.microsoft.com/office/drawing/2014/main" val="3890671280"/>
                    </a:ext>
                  </a:extLst>
                </a:gridCol>
                <a:gridCol w="1074510">
                  <a:extLst>
                    <a:ext uri="{9D8B030D-6E8A-4147-A177-3AD203B41FA5}">
                      <a16:colId xmlns:a16="http://schemas.microsoft.com/office/drawing/2014/main" val="2909598097"/>
                    </a:ext>
                  </a:extLst>
                </a:gridCol>
                <a:gridCol w="1074510">
                  <a:extLst>
                    <a:ext uri="{9D8B030D-6E8A-4147-A177-3AD203B41FA5}">
                      <a16:colId xmlns:a16="http://schemas.microsoft.com/office/drawing/2014/main" val="1049867528"/>
                    </a:ext>
                  </a:extLst>
                </a:gridCol>
                <a:gridCol w="1074510">
                  <a:extLst>
                    <a:ext uri="{9D8B030D-6E8A-4147-A177-3AD203B41FA5}">
                      <a16:colId xmlns:a16="http://schemas.microsoft.com/office/drawing/2014/main" val="3966350531"/>
                    </a:ext>
                  </a:extLst>
                </a:gridCol>
              </a:tblGrid>
              <a:tr h="4724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baseline="30000" dirty="0"/>
                        <a:t>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288711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Pitcher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654117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Catcher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9142502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315061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nd</a:t>
                      </a:r>
                      <a:r>
                        <a:rPr lang="en-US" dirty="0"/>
                        <a:t>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639385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baseline="30000" dirty="0"/>
                        <a:t>rd</a:t>
                      </a:r>
                      <a:r>
                        <a:rPr lang="en-US" dirty="0"/>
                        <a:t> base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313154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Shortstop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090616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500786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CF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273821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4216837"/>
                  </a:ext>
                </a:extLst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/>
                        <a:t>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367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16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784B1"/>
                </a:solidFill>
              </a:rPr>
              <a:t>Coaching- Game 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76200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  Pre-Game: Team  (Post Line-Up in Dugout)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600" dirty="0"/>
              <a:t>	Players arrive (usually 1 hour prior/if BP 90 	minutes prior)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900" dirty="0"/>
              <a:t>     Team stretch- (jog around field-if safe)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900" dirty="0"/>
              <a:t>     40 minutes prior- throwing (on foul lines)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900" dirty="0"/>
              <a:t>     30 minutes prior- soft toss/swing bat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900" dirty="0"/>
              <a:t>     (H/A) Infield/outfield (routine plays/    	highlight a skill!)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900" dirty="0"/>
              <a:t>     Pitcher warm up (w/coach) –H/A 20 prior if 	home/ 15 if away (if batting then 20 	minutes)  </a:t>
            </a:r>
          </a:p>
          <a:p>
            <a:pPr marL="0" lvl="1" indent="0">
              <a:buNone/>
            </a:pPr>
            <a:r>
              <a:rPr lang="en-US" sz="3400" dirty="0"/>
              <a:t>   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24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532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2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92D050"/>
      </a:accent2>
      <a:accent3>
        <a:srgbClr val="06759C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1873</TotalTime>
  <Words>1068</Words>
  <Application>Microsoft Office PowerPoint</Application>
  <PresentationFormat>On-screen Show (4:3)</PresentationFormat>
  <Paragraphs>199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Franklin Gothic Book</vt:lpstr>
      <vt:lpstr>Franklin Gothic Medium</vt:lpstr>
      <vt:lpstr>Wingdings</vt:lpstr>
      <vt:lpstr>Angles</vt:lpstr>
      <vt:lpstr>PowerPoint Presentation</vt:lpstr>
      <vt:lpstr>Disclaimer</vt:lpstr>
      <vt:lpstr>Credibility</vt:lpstr>
      <vt:lpstr>Schedule: one hour sessions</vt:lpstr>
      <vt:lpstr>Coaching- Game Day</vt:lpstr>
      <vt:lpstr>Coaching- Game Day</vt:lpstr>
      <vt:lpstr>Coaching- Game Day</vt:lpstr>
      <vt:lpstr>Coaching –Game Day</vt:lpstr>
      <vt:lpstr>Coaching- Game Day</vt:lpstr>
      <vt:lpstr>Coaching- Game Day</vt:lpstr>
      <vt:lpstr> Coaching- Game Day</vt:lpstr>
      <vt:lpstr>Coaching- Game Day</vt:lpstr>
      <vt:lpstr>Coaching Baseball</vt:lpstr>
    </vt:vector>
  </TitlesOfParts>
  <Company>UMASS Medical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Baseball Practice Plan      January 18,2016 Tim Cummins                   Atlanta Braves – Area Scout</dc:title>
  <dc:creator>Cummins, Timothy</dc:creator>
  <cp:lastModifiedBy>Cummins T</cp:lastModifiedBy>
  <cp:revision>61</cp:revision>
  <cp:lastPrinted>2021-04-22T17:59:49Z</cp:lastPrinted>
  <dcterms:created xsi:type="dcterms:W3CDTF">2015-12-23T19:08:33Z</dcterms:created>
  <dcterms:modified xsi:type="dcterms:W3CDTF">2021-04-22T18:25:13Z</dcterms:modified>
</cp:coreProperties>
</file>