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sldIdLst>
    <p:sldId id="273" r:id="rId2"/>
    <p:sldId id="274" r:id="rId3"/>
    <p:sldId id="295" r:id="rId4"/>
    <p:sldId id="293" r:id="rId5"/>
    <p:sldId id="294" r:id="rId6"/>
    <p:sldId id="271" r:id="rId7"/>
    <p:sldId id="272" r:id="rId8"/>
    <p:sldId id="267" r:id="rId9"/>
    <p:sldId id="266" r:id="rId10"/>
    <p:sldId id="264" r:id="rId11"/>
    <p:sldId id="265" r:id="rId12"/>
    <p:sldId id="260" r:id="rId13"/>
    <p:sldId id="256" r:id="rId14"/>
    <p:sldId id="257" r:id="rId15"/>
    <p:sldId id="258" r:id="rId16"/>
    <p:sldId id="259" r:id="rId17"/>
    <p:sldId id="262" r:id="rId18"/>
    <p:sldId id="263" r:id="rId19"/>
    <p:sldId id="261" r:id="rId20"/>
    <p:sldId id="296" r:id="rId21"/>
    <p:sldId id="269" r:id="rId22"/>
    <p:sldId id="270" r:id="rId23"/>
  </p:sldIdLst>
  <p:sldSz cx="9144000" cy="6858000" type="screen4x3"/>
  <p:notesSz cx="6950075" cy="92360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00FF"/>
    <a:srgbClr val="969696"/>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88596" autoAdjust="0"/>
  </p:normalViewPr>
  <p:slideViewPr>
    <p:cSldViewPr>
      <p:cViewPr varScale="1">
        <p:scale>
          <a:sx n="122" d="100"/>
          <a:sy n="122" d="100"/>
        </p:scale>
        <p:origin x="128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1699"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36768" y="1"/>
            <a:ext cx="3011699" cy="461804"/>
          </a:xfrm>
          <a:prstGeom prst="rect">
            <a:avLst/>
          </a:prstGeom>
        </p:spPr>
        <p:txBody>
          <a:bodyPr vert="horz" lIns="91440" tIns="45720" rIns="91440" bIns="45720" rtlCol="0"/>
          <a:lstStyle>
            <a:lvl1pPr algn="r">
              <a:defRPr sz="1200"/>
            </a:lvl1pPr>
          </a:lstStyle>
          <a:p>
            <a:fld id="{DA47E77D-F48C-4A8C-B646-CBC6C66892E6}" type="datetimeFigureOut">
              <a:rPr lang="en-US" smtClean="0"/>
              <a:t>8/29/2019</a:t>
            </a:fld>
            <a:endParaRPr lang="en-US"/>
          </a:p>
        </p:txBody>
      </p:sp>
      <p:sp>
        <p:nvSpPr>
          <p:cNvPr id="4" name="Slide Image Placeholder 3"/>
          <p:cNvSpPr>
            <a:spLocks noGrp="1" noRot="1" noChangeAspect="1"/>
          </p:cNvSpPr>
          <p:nvPr>
            <p:ph type="sldImg" idx="2"/>
          </p:nvPr>
        </p:nvSpPr>
        <p:spPr>
          <a:xfrm>
            <a:off x="1166813" y="693738"/>
            <a:ext cx="4616450" cy="346233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008" y="4387930"/>
            <a:ext cx="5560060" cy="415623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85"/>
            <a:ext cx="3011699" cy="46180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85"/>
            <a:ext cx="3011699" cy="461804"/>
          </a:xfrm>
          <a:prstGeom prst="rect">
            <a:avLst/>
          </a:prstGeom>
        </p:spPr>
        <p:txBody>
          <a:bodyPr vert="horz" lIns="91440" tIns="45720" rIns="91440" bIns="45720" rtlCol="0" anchor="b"/>
          <a:lstStyle>
            <a:lvl1pPr algn="r">
              <a:defRPr sz="1200"/>
            </a:lvl1pPr>
          </a:lstStyle>
          <a:p>
            <a:fld id="{E2264399-AD4B-4609-BDD0-7BCE351A254E}" type="slidenum">
              <a:rPr lang="en-US" smtClean="0"/>
              <a:t>‹#›</a:t>
            </a:fld>
            <a:endParaRPr lang="en-US"/>
          </a:p>
        </p:txBody>
      </p:sp>
    </p:spTree>
    <p:extLst>
      <p:ext uri="{BB962C8B-B14F-4D97-AF65-F5344CB8AC3E}">
        <p14:creationId xmlns:p14="http://schemas.microsoft.com/office/powerpoint/2010/main" val="3656138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B1CF147-7650-49DA-B35C-F386717A5231}" type="datetime1">
              <a:rPr lang="en-US" smtClean="0"/>
              <a:t>8/29/2019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65409E5-8FD9-4A34-8DE0-BD5A99A64F02}" type="slidenum">
              <a:rPr lang="en-US"/>
              <a:pPr>
                <a:defRPr/>
              </a:pPr>
              <a:t>‹#›</a:t>
            </a:fld>
            <a:endParaRPr lang="en-US"/>
          </a:p>
        </p:txBody>
      </p:sp>
    </p:spTree>
    <p:extLst>
      <p:ext uri="{BB962C8B-B14F-4D97-AF65-F5344CB8AC3E}">
        <p14:creationId xmlns:p14="http://schemas.microsoft.com/office/powerpoint/2010/main" val="2819743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219200"/>
            <a:ext cx="8229600" cy="4906963"/>
          </a:xfrm>
        </p:spPr>
        <p:txBody>
          <a:bodyPr>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D6F000F0-2A40-4CB4-AE49-4BAF00428660}" type="datetime1">
              <a:rPr lang="en-US" smtClean="0"/>
              <a:t>8/29/2019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2768C58-2274-48AA-801B-11DA523C096F}" type="slidenum">
              <a:rPr lang="en-US"/>
              <a:pPr>
                <a:defRPr/>
              </a:pPr>
              <a:t>‹#›</a:t>
            </a:fld>
            <a:endParaRPr lang="en-US"/>
          </a:p>
        </p:txBody>
      </p:sp>
    </p:spTree>
    <p:extLst>
      <p:ext uri="{BB962C8B-B14F-4D97-AF65-F5344CB8AC3E}">
        <p14:creationId xmlns:p14="http://schemas.microsoft.com/office/powerpoint/2010/main" val="3094229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01B14D84-F85B-4F95-A44E-5B6660B78CF9}" type="datetime1">
              <a:rPr lang="en-US" smtClean="0"/>
              <a:t>8/29/2019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51D97E6-F175-4CD2-8B7B-98F33BF9BC03}" type="slidenum">
              <a:rPr lang="en-US"/>
              <a:pPr>
                <a:defRPr/>
              </a:pPr>
              <a:t>‹#›</a:t>
            </a:fld>
            <a:endParaRPr lang="en-US"/>
          </a:p>
        </p:txBody>
      </p:sp>
    </p:spTree>
    <p:extLst>
      <p:ext uri="{BB962C8B-B14F-4D97-AF65-F5344CB8AC3E}">
        <p14:creationId xmlns:p14="http://schemas.microsoft.com/office/powerpoint/2010/main" val="545294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E8C3740-1B36-4CF0-8032-D05C1A8614B1}" type="datetime1">
              <a:rPr lang="en-US" smtClean="0"/>
              <a:t>8/29/2019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ADDB967F-506B-43BF-81B1-79B9881BC453}" type="slidenum">
              <a:rPr lang="en-US"/>
              <a:pPr>
                <a:defRPr/>
              </a:pPr>
              <a:t>‹#›</a:t>
            </a:fld>
            <a:endParaRPr lang="en-US"/>
          </a:p>
        </p:txBody>
      </p:sp>
    </p:spTree>
    <p:extLst>
      <p:ext uri="{BB962C8B-B14F-4D97-AF65-F5344CB8AC3E}">
        <p14:creationId xmlns:p14="http://schemas.microsoft.com/office/powerpoint/2010/main" val="1414969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lvl1pPr>
              <a:defRPr>
                <a:solidFill>
                  <a:srgbClr val="002060"/>
                </a:solidFill>
              </a:defRPr>
            </a:lvl1p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A62B6088-6323-4678-A7BF-FD62781CE96D}" type="datetime1">
              <a:rPr lang="en-US" smtClean="0"/>
              <a:t>8/29/2019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ABA03005-77D0-4C7B-A20C-CC5CBE41F1AA}" type="slidenum">
              <a:rPr lang="en-US"/>
              <a:pPr>
                <a:defRPr/>
              </a:pPr>
              <a:t>‹#›</a:t>
            </a:fld>
            <a:endParaRPr lang="en-US"/>
          </a:p>
        </p:txBody>
      </p:sp>
    </p:spTree>
    <p:extLst>
      <p:ext uri="{BB962C8B-B14F-4D97-AF65-F5344CB8AC3E}">
        <p14:creationId xmlns:p14="http://schemas.microsoft.com/office/powerpoint/2010/main" val="1252779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40232611-4DA5-4794-8843-E5E6DFDBB443}" type="datetime1">
              <a:rPr lang="en-US" smtClean="0"/>
              <a:t>8/29/2019</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833ADCA2-59AB-4D2E-8435-FDF53ACBAADD}" type="slidenum">
              <a:rPr lang="en-US" smtClean="0"/>
              <a:pPr>
                <a:defRPr/>
              </a:pPr>
              <a:t>‹#›</a:t>
            </a:fld>
            <a:endParaRPr lang="en-US"/>
          </a:p>
        </p:txBody>
      </p:sp>
    </p:spTree>
    <p:extLst>
      <p:ext uri="{BB962C8B-B14F-4D97-AF65-F5344CB8AC3E}">
        <p14:creationId xmlns:p14="http://schemas.microsoft.com/office/powerpoint/2010/main" val="2936300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6397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smtClean="0"/>
              <a:t>Click to edit Master title style</a:t>
            </a:r>
          </a:p>
        </p:txBody>
      </p:sp>
      <p:sp>
        <p:nvSpPr>
          <p:cNvPr id="1027" name="Text Placeholder 2"/>
          <p:cNvSpPr>
            <a:spLocks noGrp="1"/>
          </p:cNvSpPr>
          <p:nvPr>
            <p:ph type="body" idx="1"/>
          </p:nvPr>
        </p:nvSpPr>
        <p:spPr bwMode="auto">
          <a:xfrm>
            <a:off x="457200" y="1066800"/>
            <a:ext cx="8229600" cy="50593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52BBA0F-620E-4F9E-8796-FF97118C15A9}" type="datetime1">
              <a:rPr lang="en-US" smtClean="0"/>
              <a:t>8/29/2019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833ADCA2-59AB-4D2E-8435-FDF53ACBAADD}" type="slidenum">
              <a:rPr lang="en-US"/>
              <a:pPr>
                <a:defRPr/>
              </a:pPr>
              <a:t>‹#›</a:t>
            </a:fld>
            <a:endParaRPr lang="en-US"/>
          </a:p>
        </p:txBody>
      </p:sp>
      <p:cxnSp>
        <p:nvCxnSpPr>
          <p:cNvPr id="3" name="Straight Connector 2"/>
          <p:cNvCxnSpPr/>
          <p:nvPr userDrawn="1"/>
        </p:nvCxnSpPr>
        <p:spPr>
          <a:xfrm>
            <a:off x="457200" y="914400"/>
            <a:ext cx="8229600" cy="0"/>
          </a:xfrm>
          <a:prstGeom prst="line">
            <a:avLst/>
          </a:prstGeom>
          <a:ln w="47625" cmpd="thinThick"/>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457200" indent="-457200" algn="l" rtl="0" eaLnBrk="0" fontAlgn="base" hangingPunct="0">
        <a:spcBef>
          <a:spcPct val="20000"/>
        </a:spcBef>
        <a:spcAft>
          <a:spcPct val="0"/>
        </a:spcAft>
        <a:buSzPct val="85000"/>
        <a:buFont typeface="Wingdings" panose="05000000000000000000" pitchFamily="2" charset="2"/>
        <a:buChar char="q"/>
        <a:defRPr sz="2000" kern="1200">
          <a:solidFill>
            <a:schemeClr val="tx1"/>
          </a:solidFill>
          <a:latin typeface="+mn-lt"/>
          <a:ea typeface="+mn-ea"/>
          <a:cs typeface="+mn-cs"/>
        </a:defRPr>
      </a:lvl1pPr>
      <a:lvl2pPr marL="742950" indent="-285750" algn="l" rtl="0" eaLnBrk="0" fontAlgn="base" hangingPunct="0">
        <a:spcBef>
          <a:spcPct val="20000"/>
        </a:spcBef>
        <a:spcAft>
          <a:spcPct val="0"/>
        </a:spcAft>
        <a:buSzPct val="85000"/>
        <a:buFont typeface="Wingdings" panose="05000000000000000000" pitchFamily="2" charset="2"/>
        <a:buChar char="§"/>
        <a:defRPr sz="1800" kern="1200">
          <a:solidFill>
            <a:schemeClr val="tx1"/>
          </a:solidFill>
          <a:latin typeface="+mn-lt"/>
          <a:ea typeface="+mn-ea"/>
          <a:cs typeface="+mn-cs"/>
        </a:defRPr>
      </a:lvl2pPr>
      <a:lvl3pPr marL="1143000" indent="-228600" algn="l" rtl="0" eaLnBrk="0" fontAlgn="base" hangingPunct="0">
        <a:spcBef>
          <a:spcPct val="20000"/>
        </a:spcBef>
        <a:spcAft>
          <a:spcPct val="0"/>
        </a:spcAft>
        <a:buSzPct val="85000"/>
        <a:buFont typeface="Calibri" panose="020F050202020403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SzPct val="85000"/>
        <a:buFont typeface="Arial" charset="0"/>
        <a:buChar char="–"/>
        <a:defRPr sz="14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4953000"/>
            <a:ext cx="7772400" cy="1470025"/>
          </a:xfrm>
        </p:spPr>
        <p:txBody>
          <a:bodyPr/>
          <a:lstStyle/>
          <a:p>
            <a:r>
              <a:rPr lang="en-US" altLang="en-US" dirty="0" smtClean="0">
                <a:latin typeface="Arial" panose="020B0604020202020204" pitchFamily="34" charset="0"/>
                <a:cs typeface="Arial" panose="020B0604020202020204" pitchFamily="34" charset="0"/>
              </a:rPr>
              <a:t>Player Handbook</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228600"/>
            <a:ext cx="7772400" cy="50292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74638"/>
            <a:ext cx="8229600" cy="868362"/>
          </a:xfrm>
        </p:spPr>
        <p:txBody>
          <a:bodyPr/>
          <a:lstStyle/>
          <a:p>
            <a:r>
              <a:rPr lang="en-US" altLang="en-US" smtClean="0"/>
              <a:t>Golden Rules for Forwards</a:t>
            </a:r>
          </a:p>
        </p:txBody>
      </p:sp>
      <p:sp>
        <p:nvSpPr>
          <p:cNvPr id="8195" name="Content Placeholder 2"/>
          <p:cNvSpPr>
            <a:spLocks noGrp="1"/>
          </p:cNvSpPr>
          <p:nvPr>
            <p:ph idx="1"/>
          </p:nvPr>
        </p:nvSpPr>
        <p:spPr/>
        <p:txBody>
          <a:bodyPr/>
          <a:lstStyle/>
          <a:p>
            <a:pPr marL="177800" indent="-177800">
              <a:buFont typeface="Arial" charset="0"/>
              <a:buNone/>
            </a:pPr>
            <a:r>
              <a:rPr lang="en-US" altLang="en-US" sz="1200" smtClean="0"/>
              <a:t>1. Know what your job is — in all three zones — and do it each time. Don’t try to do a teammate’s job or you will fail at your own. Ask questions in practice if you are unsure about any situations during play of face-offs. Intelligent hockey is what wins games.</a:t>
            </a:r>
          </a:p>
          <a:p>
            <a:pPr marL="177800" indent="-177800">
              <a:buFont typeface="Arial" charset="0"/>
              <a:buNone/>
            </a:pPr>
            <a:r>
              <a:rPr lang="en-US" altLang="en-US" sz="1200" smtClean="0"/>
              <a:t>2. Backcheck at full speed until you have someone covered when coming back to your zone. Backchecking at full speed is simply the complement of attacking at full speed. Don’t be a one-direction hockey player.</a:t>
            </a:r>
          </a:p>
          <a:p>
            <a:pPr marL="177800" indent="-177800">
              <a:buFont typeface="Arial" charset="0"/>
              <a:buNone/>
            </a:pPr>
            <a:r>
              <a:rPr lang="en-US" altLang="en-US" sz="1200" smtClean="0"/>
              <a:t>3. When backchecking, pick up the most open man without the puck. If the puck is in your area, it may well be appropriate to go after the puck carrier. However, the player without the puck is often the most dangerous. Often it is most effective to let the defenseman take the puck carrier and to take away passes by covering the other open forward. Backcheck on the inside ot the opposition player.</a:t>
            </a:r>
          </a:p>
          <a:p>
            <a:pPr marL="177800" indent="-177800">
              <a:buFont typeface="Arial" charset="0"/>
              <a:buNone/>
            </a:pPr>
            <a:r>
              <a:rPr lang="en-US" altLang="en-US" sz="1200" smtClean="0"/>
              <a:t>4. Put out a full and honest effort on each shift, then get off the ice. Maximum effort and short shifts have proven to be the most desirable at all levels of hockey.</a:t>
            </a:r>
          </a:p>
          <a:p>
            <a:pPr marL="177800" indent="-177800">
              <a:buFont typeface="Arial" charset="0"/>
              <a:buNone/>
            </a:pPr>
            <a:r>
              <a:rPr lang="en-US" altLang="en-US" sz="1200" smtClean="0"/>
              <a:t>5. Push the puck in the offensive zone or get a whistle when you or anyone on your line is tired. A tired line is most vulnerable — it is seldom productive to play tired. It’s always more desirable to take a whistle in the defensive zone than to defend it without legs.</a:t>
            </a:r>
          </a:p>
          <a:p>
            <a:pPr marL="177800" indent="-177800">
              <a:buFont typeface="Arial" charset="0"/>
              <a:buNone/>
            </a:pPr>
            <a:r>
              <a:rPr lang="en-US" altLang="en-US" sz="1200" smtClean="0"/>
              <a:t>6. Always attack with the puck. Don’t make it easy for the other team to catch you from behind. A pressured attack is much harder for a defenseman to cover and results in more 2-on-1 and 3-on-1 situations. Speed over the opposition blue line is critical.</a:t>
            </a:r>
          </a:p>
          <a:p>
            <a:pPr marL="177800" indent="-177800">
              <a:buFont typeface="Arial" charset="0"/>
              <a:buNone/>
            </a:pPr>
            <a:r>
              <a:rPr lang="en-US" altLang="en-US" sz="1200" smtClean="0"/>
              <a:t>7. Move the puck up ice with passes to linemates ahead that are open, then move quickly to join the rush. Don’t force passes to covered linemates ahead. Skating the puck up the ice is the slowest alternative, and lets the oppsition catch up and cover.</a:t>
            </a:r>
          </a:p>
          <a:p>
            <a:pPr marL="177800" indent="-177800">
              <a:buFont typeface="Arial" charset="0"/>
              <a:buNone/>
            </a:pPr>
            <a:r>
              <a:rPr lang="en-US" altLang="en-US" sz="1200" smtClean="0"/>
              <a:t>8. Get into the habit of shooting when in the slot area unless an obvious pass is available. It is seldom productive to stickhandle further once in the slot unless to gain a better angle on the goaltender or let linemates move in for rebounding. Extra passes look good but often take away scoring chances. The key offensive strategy of hockey is to get shots from the slot. When they are available, they should be taken.</a:t>
            </a:r>
          </a:p>
          <a:p>
            <a:pPr marL="177800" indent="-177800">
              <a:buFont typeface="Arial" charset="0"/>
              <a:buNone/>
            </a:pPr>
            <a:r>
              <a:rPr lang="en-US" altLang="en-US" sz="1200" smtClean="0"/>
              <a:t>9. Always use a wrist or snap shot when shooting from the slot. Slap shots provide neither quickness nor accuracy from the slot.</a:t>
            </a:r>
          </a:p>
        </p:txBody>
      </p:sp>
      <p:sp>
        <p:nvSpPr>
          <p:cNvPr id="8196" name="TextBox 3"/>
          <p:cNvSpPr txBox="1">
            <a:spLocks noChangeArrowheads="1"/>
          </p:cNvSpPr>
          <p:nvPr/>
        </p:nvSpPr>
        <p:spPr bwMode="auto">
          <a:xfrm>
            <a:off x="304800" y="6505575"/>
            <a:ext cx="4267200"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Taken from John Russo – Let’s Play Hockey</a:t>
            </a:r>
          </a:p>
        </p:txBody>
      </p:sp>
      <p:sp>
        <p:nvSpPr>
          <p:cNvPr id="2" name="Slide Number Placeholder 1"/>
          <p:cNvSpPr>
            <a:spLocks noGrp="1"/>
          </p:cNvSpPr>
          <p:nvPr>
            <p:ph type="sldNum" sz="quarter" idx="12"/>
          </p:nvPr>
        </p:nvSpPr>
        <p:spPr/>
        <p:txBody>
          <a:bodyPr/>
          <a:lstStyle/>
          <a:p>
            <a:pPr>
              <a:defRPr/>
            </a:pPr>
            <a:fld id="{B2768C58-2274-48AA-801B-11DA523C096F}" type="slidenum">
              <a:rPr lang="en-US" smtClean="0"/>
              <a:pPr>
                <a:defRPr/>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en-US" smtClean="0"/>
              <a:t>Golden Rules for Forwards</a:t>
            </a:r>
          </a:p>
        </p:txBody>
      </p:sp>
      <p:sp>
        <p:nvSpPr>
          <p:cNvPr id="3" name="Content Placeholder 2"/>
          <p:cNvSpPr>
            <a:spLocks noGrp="1"/>
          </p:cNvSpPr>
          <p:nvPr>
            <p:ph idx="1"/>
          </p:nvPr>
        </p:nvSpPr>
        <p:spPr/>
        <p:txBody>
          <a:bodyPr/>
          <a:lstStyle/>
          <a:p>
            <a:pPr marL="231775" indent="-231775">
              <a:buFont typeface="Arial" charset="0"/>
              <a:buNone/>
              <a:defRPr/>
            </a:pPr>
            <a:r>
              <a:rPr lang="en-US" sz="1200" dirty="0" smtClean="0"/>
              <a:t>10. Move away from the net when a teammate has the puck behind the opposition goal line or wide and deep on the boards and move toward the net when your defense or high forward has the puck in a shooting position. It is easier to remember to “move out when the puck is inside and move in when the puck is outside.” The tendency is to move up close to the net when a teammate has the puck in the corner or behind the net. However, up close is where most of the congestion and close coverage is. A high slot position will result in more opportunities for clear shots. When a defenseman is in shooting position, on the other hand, moving to the net creates the best screening of the goaltender and also puts players around the net for rebounds. There are some details to be worked out by individual coaches, but the basic concept is important.</a:t>
            </a:r>
          </a:p>
          <a:p>
            <a:pPr marL="231775" indent="-231775">
              <a:buFont typeface="Arial" charset="0"/>
              <a:buNone/>
              <a:defRPr/>
            </a:pPr>
            <a:r>
              <a:rPr lang="en-US" sz="1200" dirty="0" smtClean="0"/>
              <a:t>11. Take specific care not to go offside when attacking in advantage situations (i.e., 2-on-1, 3-on-2). While it is seldom good to be offside, it is critical to complete a 2-on-1 or 3-on-2 situation as many times as possible each game. It is best to be conservative going over the </a:t>
            </a:r>
            <a:r>
              <a:rPr lang="en-US" sz="1200" dirty="0" err="1" smtClean="0"/>
              <a:t>blueline</a:t>
            </a:r>
            <a:r>
              <a:rPr lang="en-US" sz="1200" dirty="0" smtClean="0"/>
              <a:t> in these situations.</a:t>
            </a:r>
          </a:p>
          <a:p>
            <a:pPr marL="231775" indent="-231775">
              <a:buFont typeface="Arial" charset="0"/>
              <a:buNone/>
              <a:defRPr/>
            </a:pPr>
            <a:r>
              <a:rPr lang="en-US" sz="1200" dirty="0" smtClean="0"/>
              <a:t>12. When throwing the puck into the zone, shoot it to the opposite corner or off the end board when it will come out at a difficult angle for both the goaltender and defenseman to handle. Shooting the puck at the goaltender or around the boards gives control to the opposing goaltender who can easily feed a defenseman or wing. Most goaltenders now handle the puck well.</a:t>
            </a:r>
          </a:p>
          <a:p>
            <a:pPr marL="231775" indent="-231775">
              <a:buFont typeface="Arial" charset="0"/>
              <a:buNone/>
              <a:defRPr/>
            </a:pPr>
            <a:r>
              <a:rPr lang="en-US" sz="1200" dirty="0" smtClean="0"/>
              <a:t>13. Don’t tie up with an opposing player when your team is shorthanded. The odds of scoring get better as fewer players are involved in a power-play situation (i.e., 4-on-3 is better that 5-on-4).</a:t>
            </a:r>
          </a:p>
          <a:p>
            <a:pPr marL="231775" indent="-231775">
              <a:buFont typeface="Arial" charset="0"/>
              <a:buNone/>
              <a:defRPr/>
            </a:pPr>
            <a:r>
              <a:rPr lang="en-US" sz="1200" dirty="0" smtClean="0"/>
              <a:t>14. Don’t retaliate from checks or infractions, whether legal or not. Part of the forward’s job is to take checks and keep playing. Retaliation often results in a penalty, and referees often miss the initial infraction.</a:t>
            </a:r>
          </a:p>
          <a:p>
            <a:pPr marL="231775" indent="-231775">
              <a:buFont typeface="Arial" charset="0"/>
              <a:buNone/>
              <a:defRPr/>
            </a:pPr>
            <a:r>
              <a:rPr lang="en-US" sz="1200" dirty="0" smtClean="0"/>
              <a:t>15. Communicate with your </a:t>
            </a:r>
            <a:r>
              <a:rPr lang="en-US" sz="1200" dirty="0" err="1" smtClean="0"/>
              <a:t>linemates</a:t>
            </a:r>
            <a:r>
              <a:rPr lang="en-US" sz="1200" dirty="0" smtClean="0"/>
              <a:t> and other teammates. It is one of the most important parts of teamwork. Don’t ever communicate with opposing players — it seldom is of value and exposes your emotions.</a:t>
            </a:r>
          </a:p>
          <a:p>
            <a:pPr marL="231775" indent="-231775">
              <a:buFont typeface="Arial" charset="0"/>
              <a:buNone/>
              <a:defRPr/>
            </a:pPr>
            <a:r>
              <a:rPr lang="en-US" sz="1200" dirty="0" smtClean="0"/>
              <a:t>16. Constantly practice your weakest skills. Get away from the habit of just shooting when you have free time in practice. Other skills are more important. If you do shoot, practice while moving, and at game speed. Practice shooting hard – to score.</a:t>
            </a:r>
          </a:p>
          <a:p>
            <a:pPr marL="231775" indent="-231775">
              <a:buFont typeface="Arial" charset="0"/>
              <a:buNone/>
              <a:defRPr/>
            </a:pPr>
            <a:r>
              <a:rPr lang="en-US" sz="1200" dirty="0" smtClean="0"/>
              <a:t>17. Get as much shinny time as possible to practice </a:t>
            </a:r>
            <a:r>
              <a:rPr lang="en-US" sz="1200" dirty="0" err="1" smtClean="0"/>
              <a:t>stickhandling</a:t>
            </a:r>
            <a:r>
              <a:rPr lang="en-US" sz="1200" dirty="0" smtClean="0"/>
              <a:t> and other individual skills as well as scoring skills.</a:t>
            </a:r>
          </a:p>
          <a:p>
            <a:pPr marL="231775" indent="-231775">
              <a:buFont typeface="Arial" charset="0"/>
              <a:buNone/>
              <a:defRPr/>
            </a:pPr>
            <a:r>
              <a:rPr lang="en-US" sz="1200" dirty="0" smtClean="0"/>
              <a:t>18. Learn to be a good all around player — defensively as well as offensively.</a:t>
            </a:r>
          </a:p>
          <a:p>
            <a:pPr>
              <a:defRPr/>
            </a:pPr>
            <a:endParaRPr lang="en-US" sz="1200" dirty="0"/>
          </a:p>
        </p:txBody>
      </p:sp>
      <p:sp>
        <p:nvSpPr>
          <p:cNvPr id="9220" name="TextBox 3"/>
          <p:cNvSpPr txBox="1">
            <a:spLocks noChangeArrowheads="1"/>
          </p:cNvSpPr>
          <p:nvPr/>
        </p:nvSpPr>
        <p:spPr bwMode="auto">
          <a:xfrm>
            <a:off x="304800" y="6505575"/>
            <a:ext cx="4267200"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Taken from John Russo – Let’s Play Hockey</a:t>
            </a:r>
          </a:p>
        </p:txBody>
      </p:sp>
      <p:sp>
        <p:nvSpPr>
          <p:cNvPr id="2" name="Slide Number Placeholder 1"/>
          <p:cNvSpPr>
            <a:spLocks noGrp="1"/>
          </p:cNvSpPr>
          <p:nvPr>
            <p:ph type="sldNum" sz="quarter" idx="12"/>
          </p:nvPr>
        </p:nvSpPr>
        <p:spPr/>
        <p:txBody>
          <a:bodyPr/>
          <a:lstStyle/>
          <a:p>
            <a:pPr>
              <a:defRPr/>
            </a:pPr>
            <a:fld id="{B2768C58-2274-48AA-801B-11DA523C096F}" type="slidenum">
              <a:rPr lang="en-US" smtClean="0"/>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5029200"/>
            <a:ext cx="7772400" cy="1470025"/>
          </a:xfrm>
        </p:spPr>
        <p:txBody>
          <a:bodyPr/>
          <a:lstStyle/>
          <a:p>
            <a:pPr eaLnBrk="1" hangingPunct="1">
              <a:defRPr/>
            </a:pPr>
            <a:r>
              <a:rPr lang="en-US" b="1" dirty="0" smtClean="0">
                <a:solidFill>
                  <a:schemeClr val="accent1">
                    <a:lumMod val="75000"/>
                  </a:schemeClr>
                </a:solidFill>
              </a:rPr>
              <a:t>Positioning</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228600"/>
            <a:ext cx="7772400" cy="5029200"/>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Box 67"/>
          <p:cNvSpPr txBox="1">
            <a:spLocks noChangeArrowheads="1"/>
          </p:cNvSpPr>
          <p:nvPr/>
        </p:nvSpPr>
        <p:spPr bwMode="auto">
          <a:xfrm>
            <a:off x="152400" y="609600"/>
            <a:ext cx="4495800" cy="566308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indent="-236538"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600" b="1" dirty="0">
                <a:latin typeface="Calibri" pitchFamily="34" charset="0"/>
              </a:rPr>
              <a:t>Introduction</a:t>
            </a:r>
          </a:p>
          <a:p>
            <a:pPr eaLnBrk="1" hangingPunct="1"/>
            <a:r>
              <a:rPr lang="en-US" altLang="en-US" sz="1600" dirty="0">
                <a:latin typeface="Calibri" pitchFamily="34" charset="0"/>
              </a:rPr>
              <a:t>Each player will have an opportunity to play different positions throughout the season.  This playbook  represents the responsibilities of each position in both the Defensive and Offensive zones.  Please review these responsibilities with your player and ensure they are familiar with them.  The team will practice and reinforce these expectations throughout the season during practice, chalk talks, and </a:t>
            </a:r>
            <a:r>
              <a:rPr lang="en-US" altLang="en-US" sz="1600" dirty="0" err="1">
                <a:latin typeface="Calibri" pitchFamily="34" charset="0"/>
              </a:rPr>
              <a:t>dryland</a:t>
            </a:r>
            <a:r>
              <a:rPr lang="en-US" altLang="en-US" sz="1600" dirty="0">
                <a:latin typeface="Calibri" pitchFamily="34" charset="0"/>
              </a:rPr>
              <a:t> training sessions.  It will be very helpful for each player to understand them thoroughly early in the season.</a:t>
            </a:r>
          </a:p>
          <a:p>
            <a:pPr eaLnBrk="1" hangingPunct="1"/>
            <a:endParaRPr lang="en-US" altLang="en-US" sz="1600" dirty="0">
              <a:latin typeface="Calibri" pitchFamily="34" charset="0"/>
            </a:endParaRPr>
          </a:p>
          <a:p>
            <a:pPr eaLnBrk="1" hangingPunct="1"/>
            <a:r>
              <a:rPr lang="en-US" altLang="en-US" sz="1600" dirty="0">
                <a:latin typeface="Calibri" pitchFamily="34" charset="0"/>
              </a:rPr>
              <a:t>For each position and scenario, there is an explanation of the following:</a:t>
            </a:r>
          </a:p>
          <a:p>
            <a:pPr eaLnBrk="1" hangingPunct="1"/>
            <a:endParaRPr lang="en-US" altLang="en-US" sz="1600" dirty="0">
              <a:latin typeface="Calibri" pitchFamily="34" charset="0"/>
            </a:endParaRPr>
          </a:p>
          <a:p>
            <a:pPr lvl="1" eaLnBrk="1" hangingPunct="1">
              <a:spcAft>
                <a:spcPts val="600"/>
              </a:spcAft>
              <a:buFont typeface="Calibri" pitchFamily="34" charset="0"/>
              <a:buAutoNum type="arabicPeriod"/>
            </a:pPr>
            <a:r>
              <a:rPr lang="en-US" altLang="en-US" sz="1600" dirty="0">
                <a:latin typeface="Calibri" pitchFamily="34" charset="0"/>
              </a:rPr>
              <a:t>“</a:t>
            </a:r>
            <a:r>
              <a:rPr lang="en-US" altLang="en-US" sz="1600" i="1" u="sng" dirty="0">
                <a:latin typeface="Calibri" pitchFamily="34" charset="0"/>
              </a:rPr>
              <a:t>Zone to Own</a:t>
            </a:r>
            <a:r>
              <a:rPr lang="en-US" altLang="en-US" sz="1600" dirty="0">
                <a:latin typeface="Calibri" pitchFamily="34" charset="0"/>
              </a:rPr>
              <a:t>” – Explains the space on the ice the player responsible for</a:t>
            </a:r>
          </a:p>
          <a:p>
            <a:pPr lvl="1" eaLnBrk="1" hangingPunct="1">
              <a:spcAft>
                <a:spcPts val="600"/>
              </a:spcAft>
              <a:buFont typeface="Calibri" pitchFamily="34" charset="0"/>
              <a:buAutoNum type="arabicPeriod"/>
            </a:pPr>
            <a:r>
              <a:rPr lang="en-US" altLang="en-US" sz="1600" dirty="0">
                <a:latin typeface="Calibri" pitchFamily="34" charset="0"/>
              </a:rPr>
              <a:t>“</a:t>
            </a:r>
            <a:r>
              <a:rPr lang="en-US" altLang="en-US" sz="1600" i="1" u="sng" dirty="0">
                <a:latin typeface="Calibri" pitchFamily="34" charset="0"/>
              </a:rPr>
              <a:t>Responsibilities</a:t>
            </a:r>
            <a:r>
              <a:rPr lang="en-US" altLang="en-US" sz="1600" dirty="0">
                <a:latin typeface="Calibri" pitchFamily="34" charset="0"/>
              </a:rPr>
              <a:t>” – Explains the passes or coverage that should be made</a:t>
            </a:r>
          </a:p>
          <a:p>
            <a:pPr lvl="1" eaLnBrk="1" hangingPunct="1">
              <a:spcAft>
                <a:spcPts val="600"/>
              </a:spcAft>
              <a:buFont typeface="Calibri" pitchFamily="34" charset="0"/>
              <a:buAutoNum type="arabicPeriod"/>
            </a:pPr>
            <a:r>
              <a:rPr lang="en-US" altLang="en-US" sz="1600" dirty="0">
                <a:latin typeface="Calibri" pitchFamily="34" charset="0"/>
              </a:rPr>
              <a:t>“</a:t>
            </a:r>
            <a:r>
              <a:rPr lang="en-US" altLang="en-US" sz="1600" i="1" u="sng" dirty="0">
                <a:latin typeface="Calibri" pitchFamily="34" charset="0"/>
              </a:rPr>
              <a:t>What  Next</a:t>
            </a:r>
            <a:r>
              <a:rPr lang="en-US" altLang="en-US" sz="1600" dirty="0">
                <a:latin typeface="Calibri" pitchFamily="34" charset="0"/>
              </a:rPr>
              <a:t>” – Explains where the player should move given different situations</a:t>
            </a:r>
          </a:p>
        </p:txBody>
      </p:sp>
      <p:grpSp>
        <p:nvGrpSpPr>
          <p:cNvPr id="11267" name="Group 21"/>
          <p:cNvGrpSpPr>
            <a:grpSpLocks/>
          </p:cNvGrpSpPr>
          <p:nvPr/>
        </p:nvGrpSpPr>
        <p:grpSpPr bwMode="auto">
          <a:xfrm>
            <a:off x="4876800" y="1676400"/>
            <a:ext cx="4267200" cy="5029200"/>
            <a:chOff x="4876800" y="1371600"/>
            <a:chExt cx="4267200" cy="5029200"/>
          </a:xfrm>
        </p:grpSpPr>
        <p:pic>
          <p:nvPicPr>
            <p:cNvPr id="11274" name="Picture 2" descr="Ice rink.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1981200"/>
              <a:ext cx="2249488" cy="4151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1275" name="TextBox 3"/>
            <p:cNvSpPr txBox="1">
              <a:spLocks noChangeArrowheads="1"/>
            </p:cNvSpPr>
            <p:nvPr/>
          </p:nvSpPr>
          <p:spPr bwMode="auto">
            <a:xfrm>
              <a:off x="7639050" y="2667000"/>
              <a:ext cx="15049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t>Defensive Zone</a:t>
              </a:r>
            </a:p>
          </p:txBody>
        </p:sp>
        <p:sp>
          <p:nvSpPr>
            <p:cNvPr id="11276" name="TextBox 4"/>
            <p:cNvSpPr txBox="1">
              <a:spLocks noChangeArrowheads="1"/>
            </p:cNvSpPr>
            <p:nvPr/>
          </p:nvSpPr>
          <p:spPr bwMode="auto">
            <a:xfrm>
              <a:off x="7639050" y="5181600"/>
              <a:ext cx="1474788"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t>Offensive Zone</a:t>
              </a:r>
            </a:p>
          </p:txBody>
        </p:sp>
        <p:sp>
          <p:nvSpPr>
            <p:cNvPr id="11277" name="TextBox 5"/>
            <p:cNvSpPr txBox="1">
              <a:spLocks noChangeArrowheads="1"/>
            </p:cNvSpPr>
            <p:nvPr/>
          </p:nvSpPr>
          <p:spPr bwMode="auto">
            <a:xfrm>
              <a:off x="7639050" y="3922713"/>
              <a:ext cx="1277938"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t>Neutral Zone</a:t>
              </a:r>
            </a:p>
          </p:txBody>
        </p:sp>
        <p:sp>
          <p:nvSpPr>
            <p:cNvPr id="11278" name="TextBox 6"/>
            <p:cNvSpPr txBox="1">
              <a:spLocks noChangeArrowheads="1"/>
            </p:cNvSpPr>
            <p:nvPr/>
          </p:nvSpPr>
          <p:spPr bwMode="auto">
            <a:xfrm>
              <a:off x="6142038" y="1447800"/>
              <a:ext cx="1477962"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400" b="1"/>
                <a:t>Strong Side</a:t>
              </a:r>
            </a:p>
            <a:p>
              <a:pPr algn="ctr" eaLnBrk="1" hangingPunct="1"/>
              <a:r>
                <a:rPr lang="en-US" altLang="en-US" sz="1400"/>
                <a:t>(side  with puck)</a:t>
              </a:r>
            </a:p>
          </p:txBody>
        </p:sp>
        <p:sp>
          <p:nvSpPr>
            <p:cNvPr id="11279" name="TextBox 7"/>
            <p:cNvSpPr txBox="1">
              <a:spLocks noChangeArrowheads="1"/>
            </p:cNvSpPr>
            <p:nvPr/>
          </p:nvSpPr>
          <p:spPr bwMode="auto">
            <a:xfrm>
              <a:off x="4876800" y="1450975"/>
              <a:ext cx="1298575" cy="522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sz="1400" b="1"/>
                <a:t>Weak Side</a:t>
              </a:r>
            </a:p>
            <a:p>
              <a:pPr algn="ctr" eaLnBrk="1" hangingPunct="1"/>
              <a:r>
                <a:rPr lang="en-US" altLang="en-US" sz="1400"/>
                <a:t>(without puck)</a:t>
              </a:r>
            </a:p>
          </p:txBody>
        </p:sp>
        <p:sp>
          <p:nvSpPr>
            <p:cNvPr id="11280" name="TextBox 8"/>
            <p:cNvSpPr txBox="1">
              <a:spLocks noChangeArrowheads="1"/>
            </p:cNvSpPr>
            <p:nvPr/>
          </p:nvSpPr>
          <p:spPr bwMode="auto">
            <a:xfrm>
              <a:off x="7639050" y="1905000"/>
              <a:ext cx="1287532" cy="47705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dirty="0"/>
                <a:t>Danger </a:t>
              </a:r>
              <a:r>
                <a:rPr lang="en-US" altLang="en-US" sz="1400" b="1" dirty="0" smtClean="0"/>
                <a:t>Zone</a:t>
              </a:r>
            </a:p>
            <a:p>
              <a:pPr algn="ctr" eaLnBrk="1" hangingPunct="1"/>
              <a:r>
                <a:rPr lang="en-US" altLang="en-US" sz="1100" b="1" dirty="0" smtClean="0"/>
                <a:t>(HOUSE)</a:t>
              </a:r>
              <a:endParaRPr lang="en-US" altLang="en-US" sz="1100" b="1" dirty="0"/>
            </a:p>
          </p:txBody>
        </p:sp>
        <p:sp>
          <p:nvSpPr>
            <p:cNvPr id="11281" name="TextBox 9"/>
            <p:cNvSpPr txBox="1">
              <a:spLocks noChangeArrowheads="1"/>
            </p:cNvSpPr>
            <p:nvPr/>
          </p:nvSpPr>
          <p:spPr bwMode="auto">
            <a:xfrm>
              <a:off x="7639050" y="5943600"/>
              <a:ext cx="522900"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dirty="0"/>
                <a:t>Slot</a:t>
              </a:r>
            </a:p>
          </p:txBody>
        </p:sp>
        <p:cxnSp>
          <p:nvCxnSpPr>
            <p:cNvPr id="14" name="Straight Connector 13"/>
            <p:cNvCxnSpPr/>
            <p:nvPr/>
          </p:nvCxnSpPr>
          <p:spPr>
            <a:xfrm>
              <a:off x="6172200" y="1371600"/>
              <a:ext cx="0" cy="5029200"/>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a:stCxn id="11280" idx="1"/>
            </p:cNvCxnSpPr>
            <p:nvPr/>
          </p:nvCxnSpPr>
          <p:spPr>
            <a:xfrm flipH="1">
              <a:off x="6324600" y="2133600"/>
              <a:ext cx="1314450" cy="3810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1281" idx="1"/>
            </p:cNvCxnSpPr>
            <p:nvPr/>
          </p:nvCxnSpPr>
          <p:spPr>
            <a:xfrm flipH="1" flipV="1">
              <a:off x="6248400" y="5562600"/>
              <a:ext cx="1390650" cy="5349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Right Brace 18"/>
            <p:cNvSpPr/>
            <p:nvPr/>
          </p:nvSpPr>
          <p:spPr>
            <a:xfrm>
              <a:off x="7391400" y="2209800"/>
              <a:ext cx="304800" cy="12192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0" name="Right Brace 19"/>
            <p:cNvSpPr/>
            <p:nvPr/>
          </p:nvSpPr>
          <p:spPr>
            <a:xfrm>
              <a:off x="7391400" y="4724400"/>
              <a:ext cx="304800" cy="12192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1" name="Right Brace 20"/>
            <p:cNvSpPr/>
            <p:nvPr/>
          </p:nvSpPr>
          <p:spPr>
            <a:xfrm>
              <a:off x="7391400" y="3581400"/>
              <a:ext cx="228600" cy="990600"/>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sp>
        <p:nvSpPr>
          <p:cNvPr id="11268" name="TextBox 21"/>
          <p:cNvSpPr txBox="1">
            <a:spLocks noChangeArrowheads="1"/>
          </p:cNvSpPr>
          <p:nvPr/>
        </p:nvSpPr>
        <p:spPr bwMode="auto">
          <a:xfrm>
            <a:off x="4876800" y="609600"/>
            <a:ext cx="4191000" cy="132343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600" b="1" dirty="0">
                <a:latin typeface="Calibri" pitchFamily="34" charset="0"/>
              </a:rPr>
              <a:t>Basic Rink Concepts</a:t>
            </a:r>
          </a:p>
          <a:p>
            <a:pPr eaLnBrk="1" hangingPunct="1"/>
            <a:r>
              <a:rPr lang="en-US" altLang="en-US" sz="1600" dirty="0">
                <a:latin typeface="Calibri" pitchFamily="34" charset="0"/>
              </a:rPr>
              <a:t>Each player should be familiar with the following Concepts, these terms will be used throughout the season:</a:t>
            </a:r>
          </a:p>
          <a:p>
            <a:pPr eaLnBrk="1" hangingPunct="1"/>
            <a:endParaRPr lang="en-US" altLang="en-US" sz="1600" dirty="0"/>
          </a:p>
        </p:txBody>
      </p:sp>
      <p:sp>
        <p:nvSpPr>
          <p:cNvPr id="23" name="Oval 22"/>
          <p:cNvSpPr/>
          <p:nvPr/>
        </p:nvSpPr>
        <p:spPr bwMode="auto">
          <a:xfrm flipV="1">
            <a:off x="6781800" y="24384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270" name="TextBox 239"/>
          <p:cNvSpPr txBox="1">
            <a:spLocks noChangeArrowheads="1"/>
          </p:cNvSpPr>
          <p:nvPr/>
        </p:nvSpPr>
        <p:spPr bwMode="auto">
          <a:xfrm>
            <a:off x="7772400" y="1828800"/>
            <a:ext cx="482600" cy="2460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000" b="1"/>
              <a:t>puck</a:t>
            </a:r>
          </a:p>
        </p:txBody>
      </p:sp>
      <p:cxnSp>
        <p:nvCxnSpPr>
          <p:cNvPr id="25" name="Straight Connector 24"/>
          <p:cNvCxnSpPr>
            <a:stCxn id="11270" idx="2"/>
            <a:endCxn id="23" idx="5"/>
          </p:cNvCxnSpPr>
          <p:nvPr/>
        </p:nvCxnSpPr>
        <p:spPr bwMode="auto">
          <a:xfrm flipH="1">
            <a:off x="6911975" y="2074863"/>
            <a:ext cx="1101725" cy="385762"/>
          </a:xfrm>
          <a:prstGeom prst="line">
            <a:avLst/>
          </a:prstGeom>
        </p:spPr>
        <p:style>
          <a:lnRef idx="1">
            <a:schemeClr val="accent1"/>
          </a:lnRef>
          <a:fillRef idx="0">
            <a:schemeClr val="accent1"/>
          </a:fillRef>
          <a:effectRef idx="0">
            <a:schemeClr val="accent1"/>
          </a:effectRef>
          <a:fontRef idx="minor">
            <a:schemeClr val="tx1"/>
          </a:fontRef>
        </p:style>
      </p:cxnSp>
      <p:sp>
        <p:nvSpPr>
          <p:cNvPr id="24" name="Trapezoid 23"/>
          <p:cNvSpPr/>
          <p:nvPr/>
        </p:nvSpPr>
        <p:spPr>
          <a:xfrm>
            <a:off x="5638800" y="2590800"/>
            <a:ext cx="990600" cy="685800"/>
          </a:xfrm>
          <a:prstGeom prst="trapezoid">
            <a:avLst/>
          </a:prstGeom>
          <a:solidFill>
            <a:schemeClr val="accent1">
              <a:alpha val="50000"/>
            </a:schemeClr>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Trapezoid 25"/>
          <p:cNvSpPr/>
          <p:nvPr/>
        </p:nvSpPr>
        <p:spPr>
          <a:xfrm rot="10800000">
            <a:off x="5638800" y="5410200"/>
            <a:ext cx="990600" cy="685800"/>
          </a:xfrm>
          <a:prstGeom prst="trapezoid">
            <a:avLst/>
          </a:prstGeom>
          <a:solidFill>
            <a:schemeClr val="accent1">
              <a:alpha val="50000"/>
            </a:schemeClr>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Slide Number Placeholder 1"/>
          <p:cNvSpPr>
            <a:spLocks noGrp="1"/>
          </p:cNvSpPr>
          <p:nvPr>
            <p:ph type="sldNum" sz="quarter" idx="12"/>
          </p:nvPr>
        </p:nvSpPr>
        <p:spPr/>
        <p:txBody>
          <a:bodyPr/>
          <a:lstStyle/>
          <a:p>
            <a:pPr>
              <a:defRPr/>
            </a:pPr>
            <a:fld id="{833ADCA2-59AB-4D2E-8435-FDF53ACBAADD}" type="slidenum">
              <a:rPr lang="en-US" smtClean="0"/>
              <a:pPr>
                <a:defRPr/>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Rectangle 65"/>
          <p:cNvSpPr/>
          <p:nvPr/>
        </p:nvSpPr>
        <p:spPr>
          <a:xfrm>
            <a:off x="0" y="0"/>
            <a:ext cx="457200" cy="68580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r>
              <a:rPr lang="en-US" dirty="0"/>
              <a:t>DEFENSIVE ZONE</a:t>
            </a:r>
          </a:p>
        </p:txBody>
      </p:sp>
      <p:grpSp>
        <p:nvGrpSpPr>
          <p:cNvPr id="12291" name="Group 82"/>
          <p:cNvGrpSpPr>
            <a:grpSpLocks/>
          </p:cNvGrpSpPr>
          <p:nvPr/>
        </p:nvGrpSpPr>
        <p:grpSpPr bwMode="auto">
          <a:xfrm>
            <a:off x="4953000" y="57150"/>
            <a:ext cx="4114800" cy="6877050"/>
            <a:chOff x="609600" y="76200"/>
            <a:chExt cx="4114800" cy="6877078"/>
          </a:xfrm>
        </p:grpSpPr>
        <p:sp>
          <p:nvSpPr>
            <p:cNvPr id="12332" name="TextBox 67"/>
            <p:cNvSpPr txBox="1">
              <a:spLocks noChangeArrowheads="1"/>
            </p:cNvSpPr>
            <p:nvPr/>
          </p:nvSpPr>
          <p:spPr bwMode="auto">
            <a:xfrm>
              <a:off x="1519238" y="76200"/>
              <a:ext cx="2168525"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b="1" u="sng">
                  <a:latin typeface="Calibri" pitchFamily="34" charset="0"/>
                </a:rPr>
                <a:t>Strong Side </a:t>
              </a:r>
              <a:r>
                <a:rPr lang="en-US" altLang="en-US" b="1">
                  <a:latin typeface="Calibri" pitchFamily="34" charset="0"/>
                </a:rPr>
                <a:t>DEFENSE</a:t>
              </a:r>
            </a:p>
          </p:txBody>
        </p:sp>
        <p:grpSp>
          <p:nvGrpSpPr>
            <p:cNvPr id="12333" name="Group 101"/>
            <p:cNvGrpSpPr>
              <a:grpSpLocks/>
            </p:cNvGrpSpPr>
            <p:nvPr/>
          </p:nvGrpSpPr>
          <p:grpSpPr bwMode="auto">
            <a:xfrm>
              <a:off x="609600" y="476251"/>
              <a:ext cx="4114800" cy="4248163"/>
              <a:chOff x="533400" y="476251"/>
              <a:chExt cx="4114800" cy="4248163"/>
            </a:xfrm>
          </p:grpSpPr>
          <p:sp>
            <p:nvSpPr>
              <p:cNvPr id="20" name="Rounded Rectangle 19"/>
              <p:cNvSpPr/>
              <p:nvPr/>
            </p:nvSpPr>
            <p:spPr bwMode="auto">
              <a:xfrm rot="16200000">
                <a:off x="601654" y="566748"/>
                <a:ext cx="4005279" cy="3938588"/>
              </a:xfrm>
              <a:prstGeom prst="roundRect">
                <a:avLst>
                  <a:gd name="adj" fmla="val 15065"/>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2342" name="Group 69"/>
              <p:cNvGrpSpPr>
                <a:grpSpLocks/>
              </p:cNvGrpSpPr>
              <p:nvPr/>
            </p:nvGrpSpPr>
            <p:grpSpPr bwMode="auto">
              <a:xfrm>
                <a:off x="533400" y="476251"/>
                <a:ext cx="4114800" cy="4248163"/>
                <a:chOff x="533400" y="476251"/>
                <a:chExt cx="4114800" cy="4248163"/>
              </a:xfrm>
            </p:grpSpPr>
            <p:grpSp>
              <p:nvGrpSpPr>
                <p:cNvPr id="12343" name="Group 9"/>
                <p:cNvGrpSpPr>
                  <a:grpSpLocks/>
                </p:cNvGrpSpPr>
                <p:nvPr/>
              </p:nvGrpSpPr>
              <p:grpSpPr bwMode="auto">
                <a:xfrm>
                  <a:off x="3058632" y="1278469"/>
                  <a:ext cx="1010093" cy="931333"/>
                  <a:chOff x="2514600" y="914400"/>
                  <a:chExt cx="762000" cy="762000"/>
                </a:xfrm>
              </p:grpSpPr>
              <p:sp>
                <p:nvSpPr>
                  <p:cNvPr id="7" name="Oval 6"/>
                  <p:cNvSpPr/>
                  <p:nvPr/>
                </p:nvSpPr>
                <p:spPr>
                  <a:xfrm>
                    <a:off x="2514963" y="913970"/>
                    <a:ext cx="761666" cy="762436"/>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Oval 8"/>
                  <p:cNvSpPr/>
                  <p:nvPr/>
                </p:nvSpPr>
                <p:spPr>
                  <a:xfrm>
                    <a:off x="2857473" y="1256871"/>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2344" name="Group 10"/>
                <p:cNvGrpSpPr>
                  <a:grpSpLocks/>
                </p:cNvGrpSpPr>
                <p:nvPr/>
              </p:nvGrpSpPr>
              <p:grpSpPr bwMode="auto">
                <a:xfrm>
                  <a:off x="1139456" y="1278469"/>
                  <a:ext cx="1010093" cy="931333"/>
                  <a:chOff x="2514600" y="914400"/>
                  <a:chExt cx="762000" cy="762000"/>
                </a:xfrm>
              </p:grpSpPr>
              <p:sp>
                <p:nvSpPr>
                  <p:cNvPr id="12" name="Oval 11"/>
                  <p:cNvSpPr/>
                  <p:nvPr/>
                </p:nvSpPr>
                <p:spPr>
                  <a:xfrm>
                    <a:off x="2514878" y="913970"/>
                    <a:ext cx="761666" cy="762436"/>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12"/>
                  <p:cNvSpPr/>
                  <p:nvPr/>
                </p:nvSpPr>
                <p:spPr>
                  <a:xfrm>
                    <a:off x="2857388" y="1256871"/>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15" name="Straight Connector 14"/>
                <p:cNvCxnSpPr/>
                <p:nvPr/>
              </p:nvCxnSpPr>
              <p:spPr bwMode="auto">
                <a:xfrm>
                  <a:off x="3989388" y="1744670"/>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auto">
                <a:xfrm>
                  <a:off x="1017588" y="1744670"/>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auto">
                <a:xfrm>
                  <a:off x="635000" y="2489210"/>
                  <a:ext cx="393858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auto">
                <a:xfrm>
                  <a:off x="635000" y="3141676"/>
                  <a:ext cx="393858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auto">
                <a:xfrm>
                  <a:off x="635000" y="998542"/>
                  <a:ext cx="393858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bwMode="auto">
                <a:xfrm>
                  <a:off x="2351088" y="906467"/>
                  <a:ext cx="504825" cy="92075"/>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Oval 37"/>
                <p:cNvSpPr/>
                <p:nvPr/>
              </p:nvSpPr>
              <p:spPr>
                <a:xfrm flipV="1">
                  <a:off x="3962400" y="685803"/>
                  <a:ext cx="152400" cy="152401"/>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352" name="TextBox 39"/>
                <p:cNvSpPr txBox="1">
                  <a:spLocks noChangeArrowheads="1"/>
                </p:cNvSpPr>
                <p:nvPr/>
              </p:nvSpPr>
              <p:spPr bwMode="auto">
                <a:xfrm>
                  <a:off x="4191000" y="1600200"/>
                  <a:ext cx="347663"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W</a:t>
                  </a:r>
                </a:p>
              </p:txBody>
            </p:sp>
            <p:sp>
              <p:nvSpPr>
                <p:cNvPr id="12353" name="TextBox 40"/>
                <p:cNvSpPr txBox="1">
                  <a:spLocks noChangeArrowheads="1"/>
                </p:cNvSpPr>
                <p:nvPr/>
              </p:nvSpPr>
              <p:spPr bwMode="auto">
                <a:xfrm>
                  <a:off x="1828800" y="1752600"/>
                  <a:ext cx="347663"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W</a:t>
                  </a:r>
                </a:p>
              </p:txBody>
            </p:sp>
            <p:sp>
              <p:nvSpPr>
                <p:cNvPr id="12354" name="TextBox 41"/>
                <p:cNvSpPr txBox="1">
                  <a:spLocks noChangeArrowheads="1"/>
                </p:cNvSpPr>
                <p:nvPr/>
              </p:nvSpPr>
              <p:spPr bwMode="auto">
                <a:xfrm>
                  <a:off x="2057400" y="990600"/>
                  <a:ext cx="298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D</a:t>
                  </a:r>
                </a:p>
              </p:txBody>
            </p:sp>
            <p:sp>
              <p:nvSpPr>
                <p:cNvPr id="12355" name="TextBox 42"/>
                <p:cNvSpPr txBox="1">
                  <a:spLocks noChangeArrowheads="1"/>
                </p:cNvSpPr>
                <p:nvPr/>
              </p:nvSpPr>
              <p:spPr bwMode="auto">
                <a:xfrm>
                  <a:off x="2819400" y="990600"/>
                  <a:ext cx="2794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C</a:t>
                  </a:r>
                </a:p>
              </p:txBody>
            </p:sp>
            <p:sp>
              <p:nvSpPr>
                <p:cNvPr id="12356" name="TextBox 86"/>
                <p:cNvSpPr txBox="1">
                  <a:spLocks noChangeArrowheads="1"/>
                </p:cNvSpPr>
                <p:nvPr/>
              </p:nvSpPr>
              <p:spPr bwMode="auto">
                <a:xfrm>
                  <a:off x="2438400" y="914400"/>
                  <a:ext cx="298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G</a:t>
                  </a:r>
                </a:p>
              </p:txBody>
            </p:sp>
            <p:sp>
              <p:nvSpPr>
                <p:cNvPr id="143" name="Freeform 142"/>
                <p:cNvSpPr/>
                <p:nvPr/>
              </p:nvSpPr>
              <p:spPr>
                <a:xfrm>
                  <a:off x="2895600" y="585790"/>
                  <a:ext cx="1604963" cy="1090616"/>
                </a:xfrm>
                <a:custGeom>
                  <a:avLst/>
                  <a:gdLst>
                    <a:gd name="connsiteX0" fmla="*/ 0 w 1433779"/>
                    <a:gd name="connsiteY0" fmla="*/ 14630 h 855878"/>
                    <a:gd name="connsiteX1" fmla="*/ 7315 w 1433779"/>
                    <a:gd name="connsiteY1" fmla="*/ 855878 h 855878"/>
                    <a:gd name="connsiteX2" fmla="*/ 1433779 w 1433779"/>
                    <a:gd name="connsiteY2" fmla="*/ 848563 h 855878"/>
                    <a:gd name="connsiteX3" fmla="*/ 1433779 w 1433779"/>
                    <a:gd name="connsiteY3" fmla="*/ 446227 h 855878"/>
                    <a:gd name="connsiteX4" fmla="*/ 1250899 w 1433779"/>
                    <a:gd name="connsiteY4" fmla="*/ 153619 h 855878"/>
                    <a:gd name="connsiteX5" fmla="*/ 950976 w 1433779"/>
                    <a:gd name="connsiteY5" fmla="*/ 0 h 855878"/>
                    <a:gd name="connsiteX6" fmla="*/ 0 w 1433779"/>
                    <a:gd name="connsiteY6" fmla="*/ 14630 h 8558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33779" h="855878">
                      <a:moveTo>
                        <a:pt x="0" y="14630"/>
                      </a:moveTo>
                      <a:cubicBezTo>
                        <a:pt x="2438" y="295046"/>
                        <a:pt x="4877" y="575462"/>
                        <a:pt x="7315" y="855878"/>
                      </a:cubicBezTo>
                      <a:lnTo>
                        <a:pt x="1433779" y="848563"/>
                      </a:lnTo>
                      <a:lnTo>
                        <a:pt x="1433779" y="446227"/>
                      </a:lnTo>
                      <a:lnTo>
                        <a:pt x="1250899" y="153619"/>
                      </a:lnTo>
                      <a:lnTo>
                        <a:pt x="950976" y="0"/>
                      </a:lnTo>
                      <a:lnTo>
                        <a:pt x="0" y="14630"/>
                      </a:lnTo>
                      <a:close/>
                    </a:path>
                  </a:pathLst>
                </a:cu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5" name="Right Arrow 144"/>
                <p:cNvSpPr/>
                <p:nvPr/>
              </p:nvSpPr>
              <p:spPr>
                <a:xfrm rot="10800000">
                  <a:off x="2971800" y="476252"/>
                  <a:ext cx="673100" cy="485777"/>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47" name="Straight Arrow Connector 146"/>
                <p:cNvCxnSpPr>
                  <a:endCxn id="12352" idx="0"/>
                </p:cNvCxnSpPr>
                <p:nvPr/>
              </p:nvCxnSpPr>
              <p:spPr>
                <a:xfrm>
                  <a:off x="4114800" y="914404"/>
                  <a:ext cx="217488" cy="717553"/>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48" name="Straight Arrow Connector 147"/>
                <p:cNvCxnSpPr/>
                <p:nvPr/>
              </p:nvCxnSpPr>
              <p:spPr>
                <a:xfrm flipH="1" flipV="1">
                  <a:off x="2362200" y="685803"/>
                  <a:ext cx="1246188" cy="9525"/>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51" name="Straight Arrow Connector 150"/>
                <p:cNvCxnSpPr/>
                <p:nvPr/>
              </p:nvCxnSpPr>
              <p:spPr>
                <a:xfrm flipH="1">
                  <a:off x="3754438" y="877892"/>
                  <a:ext cx="212725" cy="423864"/>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2362" name="TextBox 43"/>
                <p:cNvSpPr txBox="1">
                  <a:spLocks noChangeArrowheads="1"/>
                </p:cNvSpPr>
                <p:nvPr/>
              </p:nvSpPr>
              <p:spPr bwMode="auto">
                <a:xfrm>
                  <a:off x="3598863" y="533400"/>
                  <a:ext cx="363537"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b="1">
                      <a:solidFill>
                        <a:srgbClr val="FF0000"/>
                      </a:solidFill>
                      <a:latin typeface="Arial Black" pitchFamily="34" charset="0"/>
                    </a:rPr>
                    <a:t>D</a:t>
                  </a:r>
                </a:p>
              </p:txBody>
            </p:sp>
            <p:grpSp>
              <p:nvGrpSpPr>
                <p:cNvPr id="12363" name="Group 10"/>
                <p:cNvGrpSpPr>
                  <a:grpSpLocks/>
                </p:cNvGrpSpPr>
                <p:nvPr/>
              </p:nvGrpSpPr>
              <p:grpSpPr bwMode="auto">
                <a:xfrm>
                  <a:off x="2057400" y="2667000"/>
                  <a:ext cx="1010093" cy="931333"/>
                  <a:chOff x="2514600" y="914400"/>
                  <a:chExt cx="762000" cy="762000"/>
                </a:xfrm>
              </p:grpSpPr>
              <p:sp>
                <p:nvSpPr>
                  <p:cNvPr id="68" name="Oval 67"/>
                  <p:cNvSpPr/>
                  <p:nvPr/>
                </p:nvSpPr>
                <p:spPr>
                  <a:xfrm>
                    <a:off x="2514600" y="914409"/>
                    <a:ext cx="761666" cy="768931"/>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9" name="Oval 68"/>
                  <p:cNvSpPr/>
                  <p:nvPr/>
                </p:nvSpPr>
                <p:spPr>
                  <a:xfrm>
                    <a:off x="2857110" y="1257311"/>
                    <a:ext cx="76646" cy="76634"/>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1" name="Rectangle 20"/>
                <p:cNvSpPr/>
                <p:nvPr/>
              </p:nvSpPr>
              <p:spPr bwMode="auto">
                <a:xfrm>
                  <a:off x="533400" y="3276613"/>
                  <a:ext cx="4114800" cy="144780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4" name="Right Arrow 143"/>
                <p:cNvSpPr/>
                <p:nvPr/>
              </p:nvSpPr>
              <p:spPr>
                <a:xfrm rot="5400000">
                  <a:off x="3328192" y="1243812"/>
                  <a:ext cx="1143005" cy="484188"/>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grpSp>
          <p:nvGrpSpPr>
            <p:cNvPr id="12334" name="Group 80"/>
            <p:cNvGrpSpPr>
              <a:grpSpLocks/>
            </p:cNvGrpSpPr>
            <p:nvPr/>
          </p:nvGrpSpPr>
          <p:grpSpPr bwMode="auto">
            <a:xfrm>
              <a:off x="609600" y="3167316"/>
              <a:ext cx="4038600" cy="3785962"/>
              <a:chOff x="609600" y="3243516"/>
              <a:chExt cx="4038600" cy="3785962"/>
            </a:xfrm>
          </p:grpSpPr>
          <p:sp>
            <p:nvSpPr>
              <p:cNvPr id="117" name="TextBox 116"/>
              <p:cNvSpPr txBox="1"/>
              <p:nvPr/>
            </p:nvSpPr>
            <p:spPr>
              <a:xfrm>
                <a:off x="609600" y="3243276"/>
                <a:ext cx="4038600" cy="3786202"/>
              </a:xfrm>
              <a:prstGeom prst="rect">
                <a:avLst/>
              </a:prstGeom>
              <a:noFill/>
            </p:spPr>
            <p:txBody>
              <a:bodyPr>
                <a:spAutoFit/>
              </a:bodyPr>
              <a:lstStyle/>
              <a:p>
                <a:pPr>
                  <a:defRPr/>
                </a:pPr>
                <a:r>
                  <a:rPr lang="en-US" sz="1200" b="1" u="sng" dirty="0">
                    <a:latin typeface="Calibri" pitchFamily="34" charset="0"/>
                  </a:rPr>
                  <a:t>ZONE TO OWN</a:t>
                </a:r>
              </a:p>
              <a:p>
                <a:pPr marL="630238" lvl="1" indent="-173038">
                  <a:buFont typeface="Calibri" pitchFamily="34" charset="0"/>
                  <a:buAutoNum type="arabicPeriod"/>
                  <a:defRPr/>
                </a:pPr>
                <a:r>
                  <a:rPr lang="en-US" sz="1200" dirty="0">
                    <a:latin typeface="Calibri" pitchFamily="34" charset="0"/>
                  </a:rPr>
                  <a:t>Aggressive on 50/50 pucks; patience on pucks under control by opposing team</a:t>
                </a:r>
              </a:p>
              <a:p>
                <a:pPr marL="630238" lvl="1" indent="-173038">
                  <a:buFont typeface="Calibri" pitchFamily="34" charset="0"/>
                  <a:buAutoNum type="arabicPeriod"/>
                  <a:defRPr/>
                </a:pPr>
                <a:r>
                  <a:rPr lang="en-US" sz="1200" dirty="0">
                    <a:latin typeface="Calibri" pitchFamily="34" charset="0"/>
                  </a:rPr>
                  <a:t>Win the race to the puck OR recover the puck!</a:t>
                </a:r>
              </a:p>
              <a:p>
                <a:pPr>
                  <a:defRPr/>
                </a:pPr>
                <a:r>
                  <a:rPr lang="en-US" sz="1200" b="1" u="sng" dirty="0">
                    <a:latin typeface="Calibri" pitchFamily="34" charset="0"/>
                  </a:rPr>
                  <a:t>RESPONSIBILITIES</a:t>
                </a:r>
              </a:p>
              <a:p>
                <a:pPr marL="630238" lvl="1" indent="-173038">
                  <a:buFont typeface="Calibri" pitchFamily="34" charset="0"/>
                  <a:buAutoNum type="arabicPeriod"/>
                  <a:defRPr/>
                </a:pPr>
                <a:r>
                  <a:rPr lang="en-US" sz="1200" dirty="0">
                    <a:latin typeface="Calibri" pitchFamily="34" charset="0"/>
                  </a:rPr>
                  <a:t>Get the puck out of the defensive zone!   </a:t>
                </a:r>
              </a:p>
              <a:p>
                <a:pPr marL="630238" lvl="1" indent="-173038">
                  <a:buFont typeface="Calibri" pitchFamily="34" charset="0"/>
                  <a:buAutoNum type="arabicPeriod"/>
                  <a:defRPr/>
                </a:pPr>
                <a:r>
                  <a:rPr lang="en-US" sz="1200" u="sng" dirty="0">
                    <a:latin typeface="Calibri" pitchFamily="34" charset="0"/>
                  </a:rPr>
                  <a:t>NO</a:t>
                </a:r>
                <a:r>
                  <a:rPr lang="en-US" sz="1200" dirty="0">
                    <a:latin typeface="Calibri" pitchFamily="34" charset="0"/>
                  </a:rPr>
                  <a:t> passes through “Danger Zone”</a:t>
                </a:r>
              </a:p>
              <a:p>
                <a:pPr marL="630238" lvl="1" indent="-173038">
                  <a:buFont typeface="Calibri" pitchFamily="34" charset="0"/>
                  <a:buAutoNum type="arabicPeriod"/>
                  <a:defRPr/>
                </a:pPr>
                <a:r>
                  <a:rPr lang="en-US" sz="1200" dirty="0">
                    <a:latin typeface="Calibri" pitchFamily="34" charset="0"/>
                  </a:rPr>
                  <a:t>Head up and look where you pass the puck…</a:t>
                </a:r>
              </a:p>
              <a:p>
                <a:pPr marL="860425" lvl="1" indent="-225425">
                  <a:defRPr/>
                </a:pPr>
                <a:r>
                  <a:rPr lang="en-US" sz="1200" u="sng" dirty="0">
                    <a:latin typeface="Calibri" pitchFamily="34" charset="0"/>
                  </a:rPr>
                  <a:t>Option 1</a:t>
                </a:r>
                <a:r>
                  <a:rPr lang="en-US" sz="1200" dirty="0">
                    <a:latin typeface="Calibri" pitchFamily="34" charset="0"/>
                  </a:rPr>
                  <a:t>: Pass to </a:t>
                </a:r>
                <a:r>
                  <a:rPr lang="en-US" sz="1200" u="sng" dirty="0">
                    <a:latin typeface="Calibri" pitchFamily="34" charset="0"/>
                  </a:rPr>
                  <a:t>Wing</a:t>
                </a:r>
                <a:r>
                  <a:rPr lang="en-US" sz="1200" dirty="0">
                    <a:latin typeface="Calibri" pitchFamily="34" charset="0"/>
                  </a:rPr>
                  <a:t> at hash marks</a:t>
                </a:r>
              </a:p>
              <a:p>
                <a:pPr marL="1255713" lvl="1" indent="-620713">
                  <a:defRPr/>
                </a:pPr>
                <a:r>
                  <a:rPr lang="en-US" sz="1200" u="sng" dirty="0">
                    <a:latin typeface="Calibri" pitchFamily="34" charset="0"/>
                  </a:rPr>
                  <a:t>Option 2</a:t>
                </a:r>
                <a:r>
                  <a:rPr lang="en-US" sz="1200" dirty="0">
                    <a:latin typeface="Calibri" pitchFamily="34" charset="0"/>
                  </a:rPr>
                  <a:t>: Pass to Center </a:t>
                </a:r>
                <a:r>
                  <a:rPr lang="en-US" sz="1200" u="sng" dirty="0">
                    <a:latin typeface="Calibri" pitchFamily="34" charset="0"/>
                  </a:rPr>
                  <a:t>if</a:t>
                </a:r>
                <a:r>
                  <a:rPr lang="en-US" sz="1200" dirty="0">
                    <a:latin typeface="Calibri" pitchFamily="34" charset="0"/>
                  </a:rPr>
                  <a:t> moving towards boards or up the ice</a:t>
                </a:r>
              </a:p>
              <a:p>
                <a:pPr marL="860425" lvl="1" indent="-225425">
                  <a:defRPr/>
                </a:pPr>
                <a:r>
                  <a:rPr lang="en-US" sz="1200" u="sng" dirty="0">
                    <a:latin typeface="Calibri" pitchFamily="34" charset="0"/>
                  </a:rPr>
                  <a:t>Option 3</a:t>
                </a:r>
                <a:r>
                  <a:rPr lang="en-US" sz="1200" dirty="0">
                    <a:latin typeface="Calibri" pitchFamily="34" charset="0"/>
                  </a:rPr>
                  <a:t>: Skate puck out of zone</a:t>
                </a:r>
                <a:endParaRPr lang="en-US" sz="1200" u="sng" dirty="0">
                  <a:latin typeface="Calibri" pitchFamily="34" charset="0"/>
                </a:endParaRPr>
              </a:p>
              <a:p>
                <a:pPr marL="860425" lvl="1" indent="-225425">
                  <a:defRPr/>
                </a:pPr>
                <a:r>
                  <a:rPr lang="en-US" sz="1200" u="sng" dirty="0">
                    <a:latin typeface="Calibri" pitchFamily="34" charset="0"/>
                  </a:rPr>
                  <a:t>Option 4</a:t>
                </a:r>
                <a:r>
                  <a:rPr lang="en-US" sz="1200" dirty="0">
                    <a:latin typeface="Calibri" pitchFamily="34" charset="0"/>
                  </a:rPr>
                  <a:t>: Pass </a:t>
                </a:r>
                <a:r>
                  <a:rPr lang="en-US" sz="1200" u="sng" dirty="0">
                    <a:latin typeface="Calibri" pitchFamily="34" charset="0"/>
                  </a:rPr>
                  <a:t>behind</a:t>
                </a:r>
                <a:r>
                  <a:rPr lang="en-US" sz="1200" dirty="0">
                    <a:latin typeface="Calibri" pitchFamily="34" charset="0"/>
                  </a:rPr>
                  <a:t> net to D partner</a:t>
                </a:r>
              </a:p>
              <a:p>
                <a:pPr marL="1255713" lvl="1" indent="-620713">
                  <a:defRPr/>
                </a:pPr>
                <a:r>
                  <a:rPr lang="en-US" sz="1200" u="sng" dirty="0">
                    <a:latin typeface="Calibri" pitchFamily="34" charset="0"/>
                  </a:rPr>
                  <a:t>Option 5</a:t>
                </a:r>
                <a:r>
                  <a:rPr lang="en-US" sz="1200" dirty="0">
                    <a:latin typeface="Calibri" pitchFamily="34" charset="0"/>
                  </a:rPr>
                  <a:t>: Skate puck behind net to pass to weak side wing</a:t>
                </a:r>
              </a:p>
              <a:p>
                <a:pPr>
                  <a:defRPr/>
                </a:pPr>
                <a:r>
                  <a:rPr lang="en-US" sz="1200" b="1" u="sng" dirty="0">
                    <a:latin typeface="Calibri" pitchFamily="34" charset="0"/>
                  </a:rPr>
                  <a:t>WHAT NEXT?</a:t>
                </a:r>
              </a:p>
              <a:p>
                <a:pPr marL="630238" lvl="1" indent="-173038">
                  <a:buFont typeface="Calibri" pitchFamily="34" charset="0"/>
                  <a:buAutoNum type="arabicPeriod"/>
                  <a:defRPr/>
                </a:pPr>
                <a:r>
                  <a:rPr lang="en-US" sz="1200" dirty="0">
                    <a:latin typeface="Calibri" pitchFamily="34" charset="0"/>
                  </a:rPr>
                  <a:t>If Breakout pass is made, skate up ice to support getting </a:t>
                </a:r>
                <a:r>
                  <a:rPr lang="en-US" sz="1200" u="sng" dirty="0">
                    <a:latin typeface="Calibri" pitchFamily="34" charset="0"/>
                  </a:rPr>
                  <a:t>puck out of zone</a:t>
                </a:r>
              </a:p>
              <a:p>
                <a:pPr marL="630238" lvl="1" indent="-173038">
                  <a:buFont typeface="Calibri" pitchFamily="34" charset="0"/>
                  <a:buAutoNum type="arabicPeriod"/>
                  <a:defRPr/>
                </a:pPr>
                <a:r>
                  <a:rPr lang="en-US" sz="1200" dirty="0">
                    <a:latin typeface="Calibri" pitchFamily="34" charset="0"/>
                  </a:rPr>
                  <a:t>If puck shifts to front of net or weak side, then become Weak Side Defender</a:t>
                </a:r>
              </a:p>
            </p:txBody>
          </p:sp>
          <p:sp>
            <p:nvSpPr>
              <p:cNvPr id="160" name="Right Arrow 159"/>
              <p:cNvSpPr/>
              <p:nvPr/>
            </p:nvSpPr>
            <p:spPr>
              <a:xfrm rot="5400000">
                <a:off x="607218" y="6346057"/>
                <a:ext cx="533402" cy="376238"/>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57" name="Straight Arrow Connector 156"/>
              <p:cNvCxnSpPr/>
              <p:nvPr/>
            </p:nvCxnSpPr>
            <p:spPr>
              <a:xfrm>
                <a:off x="838200" y="4495818"/>
                <a:ext cx="0" cy="533402"/>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54" name="Hexagon 153"/>
              <p:cNvSpPr/>
              <p:nvPr/>
            </p:nvSpPr>
            <p:spPr>
              <a:xfrm>
                <a:off x="685800" y="3524264"/>
                <a:ext cx="344488" cy="298451"/>
              </a:xfrm>
              <a:prstGeom prst="hexagon">
                <a:avLst/>
              </a:pr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2335" name="TextBox 238"/>
            <p:cNvSpPr txBox="1">
              <a:spLocks noChangeArrowheads="1"/>
            </p:cNvSpPr>
            <p:nvPr/>
          </p:nvSpPr>
          <p:spPr bwMode="auto">
            <a:xfrm>
              <a:off x="4267200" y="304800"/>
              <a:ext cx="403225" cy="2159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800"/>
                <a:t>puck</a:t>
              </a:r>
            </a:p>
          </p:txBody>
        </p:sp>
        <p:cxnSp>
          <p:nvCxnSpPr>
            <p:cNvPr id="242" name="Straight Connector 241"/>
            <p:cNvCxnSpPr>
              <a:stCxn id="12335" idx="2"/>
            </p:cNvCxnSpPr>
            <p:nvPr/>
          </p:nvCxnSpPr>
          <p:spPr>
            <a:xfrm flipH="1">
              <a:off x="4114800" y="520702"/>
              <a:ext cx="354013" cy="241301"/>
            </a:xfrm>
            <a:prstGeom prst="line">
              <a:avLst/>
            </a:prstGeom>
          </p:spPr>
          <p:style>
            <a:lnRef idx="1">
              <a:schemeClr val="accent1"/>
            </a:lnRef>
            <a:fillRef idx="0">
              <a:schemeClr val="accent1"/>
            </a:fillRef>
            <a:effectRef idx="0">
              <a:schemeClr val="accent1"/>
            </a:effectRef>
            <a:fontRef idx="minor">
              <a:schemeClr val="tx1"/>
            </a:fontRef>
          </p:style>
        </p:cxnSp>
      </p:grpSp>
      <p:sp>
        <p:nvSpPr>
          <p:cNvPr id="12292" name="TextBox 36"/>
          <p:cNvSpPr txBox="1">
            <a:spLocks noChangeArrowheads="1"/>
          </p:cNvSpPr>
          <p:nvPr/>
        </p:nvSpPr>
        <p:spPr bwMode="auto">
          <a:xfrm>
            <a:off x="1676400" y="57150"/>
            <a:ext cx="2085975"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b="1" u="sng">
                <a:latin typeface="Calibri" pitchFamily="34" charset="0"/>
              </a:rPr>
              <a:t>Weak Side </a:t>
            </a:r>
            <a:r>
              <a:rPr lang="en-US" altLang="en-US" b="1">
                <a:latin typeface="Calibri" pitchFamily="34" charset="0"/>
              </a:rPr>
              <a:t>DEFENSE</a:t>
            </a:r>
          </a:p>
        </p:txBody>
      </p:sp>
      <p:grpSp>
        <p:nvGrpSpPr>
          <p:cNvPr id="12293" name="Group 195"/>
          <p:cNvGrpSpPr>
            <a:grpSpLocks/>
          </p:cNvGrpSpPr>
          <p:nvPr/>
        </p:nvGrpSpPr>
        <p:grpSpPr bwMode="auto">
          <a:xfrm>
            <a:off x="609600" y="514350"/>
            <a:ext cx="4114800" cy="4191000"/>
            <a:chOff x="533400" y="533400"/>
            <a:chExt cx="4114800" cy="4191366"/>
          </a:xfrm>
        </p:grpSpPr>
        <p:sp>
          <p:nvSpPr>
            <p:cNvPr id="197" name="Rounded Rectangle 196"/>
            <p:cNvSpPr/>
            <p:nvPr/>
          </p:nvSpPr>
          <p:spPr bwMode="auto">
            <a:xfrm rot="16200000">
              <a:off x="601487" y="566913"/>
              <a:ext cx="4005613" cy="3938588"/>
            </a:xfrm>
            <a:prstGeom prst="roundRect">
              <a:avLst>
                <a:gd name="adj" fmla="val 15065"/>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2305" name="Group 197"/>
            <p:cNvGrpSpPr>
              <a:grpSpLocks/>
            </p:cNvGrpSpPr>
            <p:nvPr/>
          </p:nvGrpSpPr>
          <p:grpSpPr bwMode="auto">
            <a:xfrm>
              <a:off x="533400" y="533400"/>
              <a:ext cx="4114800" cy="4191366"/>
              <a:chOff x="533400" y="533400"/>
              <a:chExt cx="4114800" cy="4191366"/>
            </a:xfrm>
          </p:grpSpPr>
          <p:grpSp>
            <p:nvGrpSpPr>
              <p:cNvPr id="12306" name="Group 9"/>
              <p:cNvGrpSpPr>
                <a:grpSpLocks/>
              </p:cNvGrpSpPr>
              <p:nvPr/>
            </p:nvGrpSpPr>
            <p:grpSpPr bwMode="auto">
              <a:xfrm>
                <a:off x="3059112" y="1277938"/>
                <a:ext cx="1009650" cy="931862"/>
                <a:chOff x="2514963" y="913966"/>
                <a:chExt cx="761666" cy="762433"/>
              </a:xfrm>
            </p:grpSpPr>
            <p:sp>
              <p:nvSpPr>
                <p:cNvPr id="226" name="Oval 225"/>
                <p:cNvSpPr/>
                <p:nvPr/>
              </p:nvSpPr>
              <p:spPr>
                <a:xfrm>
                  <a:off x="2514964" y="914019"/>
                  <a:ext cx="761666" cy="762499"/>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7" name="Oval 226"/>
                <p:cNvSpPr/>
                <p:nvPr/>
              </p:nvSpPr>
              <p:spPr>
                <a:xfrm>
                  <a:off x="2857474" y="1256949"/>
                  <a:ext cx="76646" cy="7663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2307" name="Group 10"/>
              <p:cNvGrpSpPr>
                <a:grpSpLocks/>
              </p:cNvGrpSpPr>
              <p:nvPr/>
            </p:nvGrpSpPr>
            <p:grpSpPr bwMode="auto">
              <a:xfrm>
                <a:off x="1139824" y="1277938"/>
                <a:ext cx="1009650" cy="931862"/>
                <a:chOff x="2514878" y="913966"/>
                <a:chExt cx="761666" cy="762433"/>
              </a:xfrm>
            </p:grpSpPr>
            <p:sp>
              <p:nvSpPr>
                <p:cNvPr id="224" name="Oval 223"/>
                <p:cNvSpPr/>
                <p:nvPr/>
              </p:nvSpPr>
              <p:spPr>
                <a:xfrm>
                  <a:off x="2514879" y="914019"/>
                  <a:ext cx="761666" cy="762499"/>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5" name="Oval 224"/>
                <p:cNvSpPr/>
                <p:nvPr/>
              </p:nvSpPr>
              <p:spPr>
                <a:xfrm>
                  <a:off x="2857389" y="1256949"/>
                  <a:ext cx="76646" cy="7663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201" name="Straight Connector 200"/>
              <p:cNvCxnSpPr/>
              <p:nvPr/>
            </p:nvCxnSpPr>
            <p:spPr bwMode="auto">
              <a:xfrm>
                <a:off x="3989388" y="1744769"/>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p:nvCxnSpPr>
            <p:spPr bwMode="auto">
              <a:xfrm>
                <a:off x="1017588" y="1744769"/>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bwMode="auto">
              <a:xfrm>
                <a:off x="635000" y="2489371"/>
                <a:ext cx="393858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p:nvCxnSpPr>
            <p:spPr bwMode="auto">
              <a:xfrm>
                <a:off x="635000" y="3141891"/>
                <a:ext cx="393858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bwMode="auto">
              <a:xfrm>
                <a:off x="635000" y="998579"/>
                <a:ext cx="393858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06" name="Rectangle 205"/>
              <p:cNvSpPr/>
              <p:nvPr/>
            </p:nvSpPr>
            <p:spPr bwMode="auto">
              <a:xfrm>
                <a:off x="2351088" y="906496"/>
                <a:ext cx="504825" cy="92083"/>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07" name="Oval 206"/>
              <p:cNvSpPr/>
              <p:nvPr/>
            </p:nvSpPr>
            <p:spPr>
              <a:xfrm flipV="1">
                <a:off x="3962400" y="685813"/>
                <a:ext cx="152400" cy="152413"/>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315" name="TextBox 39"/>
              <p:cNvSpPr txBox="1">
                <a:spLocks noChangeArrowheads="1"/>
              </p:cNvSpPr>
              <p:nvPr/>
            </p:nvSpPr>
            <p:spPr bwMode="auto">
              <a:xfrm>
                <a:off x="4191000" y="1600200"/>
                <a:ext cx="347663"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W</a:t>
                </a:r>
              </a:p>
            </p:txBody>
          </p:sp>
          <p:sp>
            <p:nvSpPr>
              <p:cNvPr id="12316" name="TextBox 40"/>
              <p:cNvSpPr txBox="1">
                <a:spLocks noChangeArrowheads="1"/>
              </p:cNvSpPr>
              <p:nvPr/>
            </p:nvSpPr>
            <p:spPr bwMode="auto">
              <a:xfrm>
                <a:off x="1828800" y="1752600"/>
                <a:ext cx="347663"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W</a:t>
                </a:r>
              </a:p>
            </p:txBody>
          </p:sp>
          <p:sp>
            <p:nvSpPr>
              <p:cNvPr id="12317" name="TextBox 41"/>
              <p:cNvSpPr txBox="1">
                <a:spLocks noChangeArrowheads="1"/>
              </p:cNvSpPr>
              <p:nvPr/>
            </p:nvSpPr>
            <p:spPr bwMode="auto">
              <a:xfrm>
                <a:off x="2057400" y="990600"/>
                <a:ext cx="364202"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b="1">
                    <a:solidFill>
                      <a:srgbClr val="FF0000"/>
                    </a:solidFill>
                    <a:latin typeface="Arial Black" pitchFamily="34" charset="0"/>
                  </a:rPr>
                  <a:t>D</a:t>
                </a:r>
              </a:p>
            </p:txBody>
          </p:sp>
          <p:sp>
            <p:nvSpPr>
              <p:cNvPr id="12318" name="TextBox 42"/>
              <p:cNvSpPr txBox="1">
                <a:spLocks noChangeArrowheads="1"/>
              </p:cNvSpPr>
              <p:nvPr/>
            </p:nvSpPr>
            <p:spPr bwMode="auto">
              <a:xfrm>
                <a:off x="2819400" y="990600"/>
                <a:ext cx="2794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C</a:t>
                </a:r>
              </a:p>
            </p:txBody>
          </p:sp>
          <p:sp>
            <p:nvSpPr>
              <p:cNvPr id="12319" name="TextBox 86"/>
              <p:cNvSpPr txBox="1">
                <a:spLocks noChangeArrowheads="1"/>
              </p:cNvSpPr>
              <p:nvPr/>
            </p:nvSpPr>
            <p:spPr bwMode="auto">
              <a:xfrm>
                <a:off x="2438400" y="914400"/>
                <a:ext cx="298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G</a:t>
                </a:r>
              </a:p>
            </p:txBody>
          </p:sp>
          <p:cxnSp>
            <p:nvCxnSpPr>
              <p:cNvPr id="216" name="Straight Arrow Connector 215"/>
              <p:cNvCxnSpPr/>
              <p:nvPr/>
            </p:nvCxnSpPr>
            <p:spPr>
              <a:xfrm flipH="1">
                <a:off x="2892425" y="1447880"/>
                <a:ext cx="3175" cy="71285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2321" name="TextBox 43"/>
              <p:cNvSpPr txBox="1">
                <a:spLocks noChangeArrowheads="1"/>
              </p:cNvSpPr>
              <p:nvPr/>
            </p:nvSpPr>
            <p:spPr bwMode="auto">
              <a:xfrm>
                <a:off x="3598863" y="533400"/>
                <a:ext cx="298480" cy="30780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D</a:t>
                </a:r>
              </a:p>
            </p:txBody>
          </p:sp>
          <p:grpSp>
            <p:nvGrpSpPr>
              <p:cNvPr id="12322" name="Group 10"/>
              <p:cNvGrpSpPr>
                <a:grpSpLocks/>
              </p:cNvGrpSpPr>
              <p:nvPr/>
            </p:nvGrpSpPr>
            <p:grpSpPr bwMode="auto">
              <a:xfrm>
                <a:off x="2057768" y="2666469"/>
                <a:ext cx="1009650" cy="931862"/>
                <a:chOff x="2514878" y="913966"/>
                <a:chExt cx="761666" cy="762433"/>
              </a:xfrm>
            </p:grpSpPr>
            <p:sp>
              <p:nvSpPr>
                <p:cNvPr id="222" name="Oval 221"/>
                <p:cNvSpPr/>
                <p:nvPr/>
              </p:nvSpPr>
              <p:spPr>
                <a:xfrm>
                  <a:off x="2514600" y="914553"/>
                  <a:ext cx="761666" cy="763799"/>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23" name="Oval 222"/>
                <p:cNvSpPr/>
                <p:nvPr/>
              </p:nvSpPr>
              <p:spPr>
                <a:xfrm>
                  <a:off x="2857111" y="1257483"/>
                  <a:ext cx="76646" cy="7664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21" name="Rectangle 220"/>
              <p:cNvSpPr/>
              <p:nvPr/>
            </p:nvSpPr>
            <p:spPr bwMode="auto">
              <a:xfrm>
                <a:off x="533400" y="3276840"/>
                <a:ext cx="4114800" cy="144792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4" name="Right Arrow 213"/>
              <p:cNvSpPr/>
              <p:nvPr/>
            </p:nvSpPr>
            <p:spPr>
              <a:xfrm rot="5400000">
                <a:off x="1780339" y="1805120"/>
                <a:ext cx="977985" cy="484188"/>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15" name="Right Arrow 214"/>
              <p:cNvSpPr/>
              <p:nvPr/>
            </p:nvSpPr>
            <p:spPr>
              <a:xfrm rot="12570590">
                <a:off x="1447800" y="820763"/>
                <a:ext cx="673100" cy="485817"/>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grpSp>
        <p:nvGrpSpPr>
          <p:cNvPr id="12294" name="Group 81"/>
          <p:cNvGrpSpPr>
            <a:grpSpLocks/>
          </p:cNvGrpSpPr>
          <p:nvPr/>
        </p:nvGrpSpPr>
        <p:grpSpPr bwMode="auto">
          <a:xfrm>
            <a:off x="609600" y="3200400"/>
            <a:ext cx="4038600" cy="3416300"/>
            <a:chOff x="4953000" y="3295905"/>
            <a:chExt cx="4038600" cy="3416578"/>
          </a:xfrm>
        </p:grpSpPr>
        <p:sp>
          <p:nvSpPr>
            <p:cNvPr id="228" name="TextBox 227"/>
            <p:cNvSpPr txBox="1"/>
            <p:nvPr/>
          </p:nvSpPr>
          <p:spPr>
            <a:xfrm>
              <a:off x="4953000" y="3295905"/>
              <a:ext cx="4038600" cy="3416578"/>
            </a:xfrm>
            <a:prstGeom prst="rect">
              <a:avLst/>
            </a:prstGeom>
            <a:noFill/>
          </p:spPr>
          <p:txBody>
            <a:bodyPr>
              <a:spAutoFit/>
            </a:bodyPr>
            <a:lstStyle/>
            <a:p>
              <a:pPr>
                <a:defRPr/>
              </a:pPr>
              <a:r>
                <a:rPr lang="en-US" sz="1200" b="1" u="sng" dirty="0">
                  <a:latin typeface="+mn-lt"/>
                </a:rPr>
                <a:t>ZONE TO OWN</a:t>
              </a:r>
            </a:p>
            <a:p>
              <a:pPr marL="800100" lvl="1" indent="-342900">
                <a:buFont typeface="Calibri" pitchFamily="34" charset="0"/>
                <a:buAutoNum type="arabicPeriod"/>
                <a:defRPr/>
              </a:pPr>
              <a:r>
                <a:rPr lang="en-US" sz="1200" dirty="0">
                  <a:latin typeface="+mn-lt"/>
                </a:rPr>
                <a:t>This is the “Danger Zone”… do not allow shots from this zone</a:t>
              </a:r>
            </a:p>
            <a:p>
              <a:pPr marL="800100" lvl="1" indent="-342900">
                <a:buFont typeface="Calibri" pitchFamily="34" charset="0"/>
                <a:buAutoNum type="arabicPeriod"/>
                <a:defRPr/>
              </a:pPr>
              <a:r>
                <a:rPr lang="en-US" sz="1200" dirty="0">
                  <a:latin typeface="+mn-lt"/>
                </a:rPr>
                <a:t>Do not screen the goalie!</a:t>
              </a:r>
            </a:p>
            <a:p>
              <a:pPr>
                <a:defRPr/>
              </a:pPr>
              <a:r>
                <a:rPr lang="en-US" sz="1200" b="1" u="sng" dirty="0">
                  <a:latin typeface="+mn-lt"/>
                </a:rPr>
                <a:t>RESPONSIBILITIES</a:t>
              </a:r>
            </a:p>
            <a:p>
              <a:pPr marL="800100" lvl="1" indent="-342900">
                <a:buFont typeface="Calibri" pitchFamily="34" charset="0"/>
                <a:buAutoNum type="arabicPeriod"/>
                <a:defRPr/>
              </a:pPr>
              <a:r>
                <a:rPr lang="en-US" sz="1200" dirty="0">
                  <a:latin typeface="+mn-lt"/>
                </a:rPr>
                <a:t>Start at the “back” post, look up and react…</a:t>
              </a:r>
            </a:p>
            <a:p>
              <a:pPr marL="800100" lvl="1" indent="-342900">
                <a:buFont typeface="Calibri" pitchFamily="34" charset="0"/>
                <a:buAutoNum type="arabicPeriod"/>
                <a:defRPr/>
              </a:pPr>
              <a:r>
                <a:rPr lang="en-US" sz="1200" dirty="0">
                  <a:latin typeface="+mn-lt"/>
                </a:rPr>
                <a:t>Cover opposing players by skating between them and puck… do not turn your back on the puck!</a:t>
              </a:r>
            </a:p>
            <a:p>
              <a:pPr marL="800100" lvl="1" indent="-342900">
                <a:buFont typeface="Calibri" pitchFamily="34" charset="0"/>
                <a:buAutoNum type="arabicPeriod"/>
                <a:defRPr/>
              </a:pPr>
              <a:r>
                <a:rPr lang="en-US" sz="1200" dirty="0">
                  <a:latin typeface="+mn-lt"/>
                </a:rPr>
                <a:t>Active coverage, not passive coverage.</a:t>
              </a:r>
            </a:p>
            <a:p>
              <a:pPr marL="800100" lvl="1" indent="-342900">
                <a:buFont typeface="Calibri" pitchFamily="34" charset="0"/>
                <a:buAutoNum type="arabicPeriod"/>
                <a:defRPr/>
              </a:pPr>
              <a:r>
                <a:rPr lang="en-US" sz="1200" u="sng" dirty="0">
                  <a:latin typeface="+mn-lt"/>
                </a:rPr>
                <a:t>If</a:t>
              </a:r>
              <a:r>
                <a:rPr lang="en-US" sz="1200" dirty="0">
                  <a:latin typeface="+mn-lt"/>
                </a:rPr>
                <a:t> puck is passed in front of net, push puck to corners / boards or clear the zone</a:t>
              </a:r>
            </a:p>
            <a:p>
              <a:pPr marL="800100" lvl="1" indent="-342900">
                <a:buFont typeface="Calibri" pitchFamily="34" charset="0"/>
                <a:buAutoNum type="arabicPeriod"/>
                <a:defRPr/>
              </a:pPr>
              <a:r>
                <a:rPr lang="en-US" sz="1200" dirty="0">
                  <a:latin typeface="+mn-lt"/>
                </a:rPr>
                <a:t>Keep stick </a:t>
              </a:r>
              <a:r>
                <a:rPr lang="en-US" sz="1200" u="sng" dirty="0">
                  <a:latin typeface="+mn-lt"/>
                </a:rPr>
                <a:t>on ice </a:t>
              </a:r>
              <a:r>
                <a:rPr lang="en-US" sz="1200" dirty="0">
                  <a:latin typeface="+mn-lt"/>
                </a:rPr>
                <a:t>in passing lanes!</a:t>
              </a:r>
            </a:p>
            <a:p>
              <a:pPr marL="800100" lvl="1" indent="-342900">
                <a:buFont typeface="Calibri" pitchFamily="34" charset="0"/>
                <a:buAutoNum type="arabicPeriod"/>
                <a:defRPr/>
              </a:pPr>
              <a:endParaRPr lang="en-US" sz="1200" dirty="0">
                <a:latin typeface="+mn-lt"/>
              </a:endParaRPr>
            </a:p>
            <a:p>
              <a:pPr>
                <a:defRPr/>
              </a:pPr>
              <a:r>
                <a:rPr lang="en-US" sz="1200" b="1" u="sng" dirty="0">
                  <a:latin typeface="+mn-lt"/>
                </a:rPr>
                <a:t>WHAT NEXT?</a:t>
              </a:r>
            </a:p>
            <a:p>
              <a:pPr marL="800100" lvl="1" indent="-342900">
                <a:buFont typeface="Calibri" pitchFamily="34" charset="0"/>
                <a:buAutoNum type="arabicPeriod"/>
                <a:defRPr/>
              </a:pPr>
              <a:r>
                <a:rPr lang="en-US" sz="1200" dirty="0">
                  <a:latin typeface="+mn-lt"/>
                </a:rPr>
                <a:t>If puck is pushed into weak side, shift to Strong Side Defensive Position</a:t>
              </a:r>
            </a:p>
            <a:p>
              <a:pPr marL="800100" lvl="1" indent="-342900">
                <a:buFont typeface="Calibri" pitchFamily="34" charset="0"/>
                <a:buAutoNum type="arabicPeriod"/>
                <a:defRPr/>
              </a:pPr>
              <a:r>
                <a:rPr lang="en-US" sz="1200" dirty="0">
                  <a:latin typeface="+mn-lt"/>
                </a:rPr>
                <a:t>If puck is cleared from zone, move up  the ice, You are the LAST player to leave defensive zone!</a:t>
              </a:r>
            </a:p>
          </p:txBody>
        </p:sp>
        <p:sp>
          <p:nvSpPr>
            <p:cNvPr id="195" name="Right Arrow 194"/>
            <p:cNvSpPr/>
            <p:nvPr/>
          </p:nvSpPr>
          <p:spPr>
            <a:xfrm rot="5400000">
              <a:off x="4955360" y="6194137"/>
              <a:ext cx="533443" cy="376237"/>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229" name="Straight Arrow Connector 228"/>
            <p:cNvCxnSpPr/>
            <p:nvPr/>
          </p:nvCxnSpPr>
          <p:spPr>
            <a:xfrm>
              <a:off x="5181600" y="4667617"/>
              <a:ext cx="0" cy="533443"/>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30" name="Hexagon 229"/>
            <p:cNvSpPr/>
            <p:nvPr/>
          </p:nvSpPr>
          <p:spPr>
            <a:xfrm>
              <a:off x="5029200" y="3657884"/>
              <a:ext cx="344488" cy="298474"/>
            </a:xfrm>
            <a:prstGeom prst="hexagon">
              <a:avLst/>
            </a:pr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233" name="Straight Arrow Connector 232"/>
          <p:cNvCxnSpPr/>
          <p:nvPr/>
        </p:nvCxnSpPr>
        <p:spPr bwMode="auto">
          <a:xfrm flipH="1" flipV="1">
            <a:off x="2133600" y="895350"/>
            <a:ext cx="765175" cy="3810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34" name="Straight Arrow Connector 233"/>
          <p:cNvCxnSpPr/>
          <p:nvPr/>
        </p:nvCxnSpPr>
        <p:spPr bwMode="auto">
          <a:xfrm flipV="1">
            <a:off x="3051175" y="971550"/>
            <a:ext cx="758825" cy="3048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38" name="Freeform 237"/>
          <p:cNvSpPr/>
          <p:nvPr/>
        </p:nvSpPr>
        <p:spPr bwMode="auto">
          <a:xfrm>
            <a:off x="2073275" y="974725"/>
            <a:ext cx="1119188" cy="758825"/>
          </a:xfrm>
          <a:custGeom>
            <a:avLst/>
            <a:gdLst>
              <a:gd name="connsiteX0" fmla="*/ 0 w 1119351"/>
              <a:gd name="connsiteY0" fmla="*/ 0 h 599089"/>
              <a:gd name="connsiteX1" fmla="*/ 0 w 1119351"/>
              <a:gd name="connsiteY1" fmla="*/ 599089 h 599089"/>
              <a:gd name="connsiteX2" fmla="*/ 1103586 w 1119351"/>
              <a:gd name="connsiteY2" fmla="*/ 599089 h 599089"/>
              <a:gd name="connsiteX3" fmla="*/ 1119351 w 1119351"/>
              <a:gd name="connsiteY3" fmla="*/ 31531 h 599089"/>
              <a:gd name="connsiteX4" fmla="*/ 0 w 1119351"/>
              <a:gd name="connsiteY4" fmla="*/ 0 h 5990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19351" h="599089">
                <a:moveTo>
                  <a:pt x="0" y="0"/>
                </a:moveTo>
                <a:lnTo>
                  <a:pt x="0" y="599089"/>
                </a:lnTo>
                <a:lnTo>
                  <a:pt x="1103586" y="599089"/>
                </a:lnTo>
                <a:lnTo>
                  <a:pt x="1119351" y="31531"/>
                </a:lnTo>
                <a:lnTo>
                  <a:pt x="0" y="0"/>
                </a:lnTo>
                <a:close/>
              </a:path>
            </a:pathLst>
          </a:cu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298" name="TextBox 239"/>
          <p:cNvSpPr txBox="1">
            <a:spLocks noChangeArrowheads="1"/>
          </p:cNvSpPr>
          <p:nvPr/>
        </p:nvSpPr>
        <p:spPr bwMode="auto">
          <a:xfrm>
            <a:off x="4191000" y="285750"/>
            <a:ext cx="403225" cy="2159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800"/>
              <a:t>puck</a:t>
            </a:r>
          </a:p>
        </p:txBody>
      </p:sp>
      <p:cxnSp>
        <p:nvCxnSpPr>
          <p:cNvPr id="244" name="Straight Connector 243"/>
          <p:cNvCxnSpPr>
            <a:stCxn id="12298" idx="2"/>
            <a:endCxn id="207" idx="5"/>
          </p:cNvCxnSpPr>
          <p:nvPr/>
        </p:nvCxnSpPr>
        <p:spPr bwMode="auto">
          <a:xfrm flipH="1">
            <a:off x="4168775" y="501650"/>
            <a:ext cx="223838" cy="187325"/>
          </a:xfrm>
          <a:prstGeom prst="line">
            <a:avLst/>
          </a:prstGeom>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pPr>
              <a:defRPr/>
            </a:pPr>
            <a:fld id="{833ADCA2-59AB-4D2E-8435-FDF53ACBAADD}" type="slidenum">
              <a:rPr lang="en-US" smtClean="0"/>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314" name="Group 79"/>
          <p:cNvGrpSpPr>
            <a:grpSpLocks/>
          </p:cNvGrpSpPr>
          <p:nvPr/>
        </p:nvGrpSpPr>
        <p:grpSpPr bwMode="auto">
          <a:xfrm>
            <a:off x="609600" y="76200"/>
            <a:ext cx="4114800" cy="6492875"/>
            <a:chOff x="4953000" y="76200"/>
            <a:chExt cx="4114800" cy="6492324"/>
          </a:xfrm>
        </p:grpSpPr>
        <p:sp>
          <p:nvSpPr>
            <p:cNvPr id="13355" name="TextBox 36"/>
            <p:cNvSpPr txBox="1">
              <a:spLocks noChangeArrowheads="1"/>
            </p:cNvSpPr>
            <p:nvPr/>
          </p:nvSpPr>
          <p:spPr bwMode="auto">
            <a:xfrm>
              <a:off x="6159500" y="76200"/>
              <a:ext cx="1806575"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b="1" u="sng">
                  <a:latin typeface="Calibri" pitchFamily="34" charset="0"/>
                </a:rPr>
                <a:t>Weak</a:t>
              </a:r>
              <a:r>
                <a:rPr lang="en-US" altLang="en-US" b="1">
                  <a:latin typeface="Calibri" pitchFamily="34" charset="0"/>
                </a:rPr>
                <a:t> Side WING</a:t>
              </a:r>
            </a:p>
          </p:txBody>
        </p:sp>
        <p:sp>
          <p:nvSpPr>
            <p:cNvPr id="195" name="Right Arrow 194"/>
            <p:cNvSpPr/>
            <p:nvPr/>
          </p:nvSpPr>
          <p:spPr>
            <a:xfrm rot="5400000">
              <a:off x="4950642" y="5412112"/>
              <a:ext cx="533355" cy="376238"/>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3357" name="Group 101"/>
            <p:cNvGrpSpPr>
              <a:grpSpLocks/>
            </p:cNvGrpSpPr>
            <p:nvPr/>
          </p:nvGrpSpPr>
          <p:grpSpPr bwMode="auto">
            <a:xfrm>
              <a:off x="4953000" y="533361"/>
              <a:ext cx="4114800" cy="4190644"/>
              <a:chOff x="533400" y="533361"/>
              <a:chExt cx="4114800" cy="4190644"/>
            </a:xfrm>
          </p:grpSpPr>
          <p:sp>
            <p:nvSpPr>
              <p:cNvPr id="88" name="Rounded Rectangle 87"/>
              <p:cNvSpPr/>
              <p:nvPr/>
            </p:nvSpPr>
            <p:spPr bwMode="auto">
              <a:xfrm rot="16200000">
                <a:off x="601832" y="566529"/>
                <a:ext cx="4004923" cy="3938588"/>
              </a:xfrm>
              <a:prstGeom prst="roundRect">
                <a:avLst>
                  <a:gd name="adj" fmla="val 15065"/>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3367" name="Group 69"/>
              <p:cNvGrpSpPr>
                <a:grpSpLocks/>
              </p:cNvGrpSpPr>
              <p:nvPr/>
            </p:nvGrpSpPr>
            <p:grpSpPr bwMode="auto">
              <a:xfrm>
                <a:off x="533400" y="533361"/>
                <a:ext cx="4114800" cy="4190644"/>
                <a:chOff x="533400" y="533361"/>
                <a:chExt cx="4114800" cy="4190644"/>
              </a:xfrm>
            </p:grpSpPr>
            <p:grpSp>
              <p:nvGrpSpPr>
                <p:cNvPr id="13368" name="Group 9"/>
                <p:cNvGrpSpPr>
                  <a:grpSpLocks/>
                </p:cNvGrpSpPr>
                <p:nvPr/>
              </p:nvGrpSpPr>
              <p:grpSpPr bwMode="auto">
                <a:xfrm>
                  <a:off x="3059112" y="1277938"/>
                  <a:ext cx="1009650" cy="931862"/>
                  <a:chOff x="2514963" y="913966"/>
                  <a:chExt cx="761666" cy="762433"/>
                </a:xfrm>
              </p:grpSpPr>
              <p:sp>
                <p:nvSpPr>
                  <p:cNvPr id="114" name="Oval 113"/>
                  <p:cNvSpPr/>
                  <p:nvPr/>
                </p:nvSpPr>
                <p:spPr>
                  <a:xfrm>
                    <a:off x="2514964" y="913883"/>
                    <a:ext cx="761666" cy="762368"/>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5" name="Oval 114"/>
                  <p:cNvSpPr/>
                  <p:nvPr/>
                </p:nvSpPr>
                <p:spPr>
                  <a:xfrm>
                    <a:off x="2857474" y="1256754"/>
                    <a:ext cx="76646" cy="7662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3369" name="Group 10"/>
                <p:cNvGrpSpPr>
                  <a:grpSpLocks/>
                </p:cNvGrpSpPr>
                <p:nvPr/>
              </p:nvGrpSpPr>
              <p:grpSpPr bwMode="auto">
                <a:xfrm>
                  <a:off x="1139824" y="1277938"/>
                  <a:ext cx="1009650" cy="931862"/>
                  <a:chOff x="2514878" y="913966"/>
                  <a:chExt cx="761666" cy="762433"/>
                </a:xfrm>
              </p:grpSpPr>
              <p:sp>
                <p:nvSpPr>
                  <p:cNvPr id="112" name="Oval 111"/>
                  <p:cNvSpPr/>
                  <p:nvPr/>
                </p:nvSpPr>
                <p:spPr>
                  <a:xfrm>
                    <a:off x="2514879" y="913883"/>
                    <a:ext cx="761666" cy="762368"/>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3" name="Oval 112"/>
                  <p:cNvSpPr/>
                  <p:nvPr/>
                </p:nvSpPr>
                <p:spPr>
                  <a:xfrm>
                    <a:off x="2857389" y="1256754"/>
                    <a:ext cx="76646" cy="76626"/>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92" name="Straight Connector 91"/>
                <p:cNvCxnSpPr/>
                <p:nvPr/>
              </p:nvCxnSpPr>
              <p:spPr bwMode="auto">
                <a:xfrm>
                  <a:off x="3989388" y="1744521"/>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p:nvCxnSpPr>
              <p:spPr bwMode="auto">
                <a:xfrm>
                  <a:off x="1017588" y="1744521"/>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bwMode="auto">
                <a:xfrm>
                  <a:off x="635000" y="2488995"/>
                  <a:ext cx="393858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bwMode="auto">
                <a:xfrm>
                  <a:off x="635000" y="3141402"/>
                  <a:ext cx="393858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bwMode="auto">
                <a:xfrm>
                  <a:off x="635000" y="998459"/>
                  <a:ext cx="393858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97" name="Rectangle 96"/>
                <p:cNvSpPr/>
                <p:nvPr/>
              </p:nvSpPr>
              <p:spPr bwMode="auto">
                <a:xfrm>
                  <a:off x="2351088" y="906392"/>
                  <a:ext cx="504825" cy="92067"/>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8" name="Oval 97"/>
                <p:cNvSpPr/>
                <p:nvPr/>
              </p:nvSpPr>
              <p:spPr>
                <a:xfrm flipV="1">
                  <a:off x="3962400" y="685748"/>
                  <a:ext cx="152400" cy="152387"/>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9" name="TextBox 39"/>
                <p:cNvSpPr txBox="1">
                  <a:spLocks noChangeArrowheads="1"/>
                </p:cNvSpPr>
                <p:nvPr/>
              </p:nvSpPr>
              <p:spPr bwMode="auto">
                <a:xfrm>
                  <a:off x="4191000" y="1600070"/>
                  <a:ext cx="347663" cy="307949"/>
                </a:xfrm>
                <a:prstGeom prst="rect">
                  <a:avLst/>
                </a:prstGeom>
                <a:noFill/>
                <a:ln w="9525">
                  <a:noFill/>
                  <a:miter lim="800000"/>
                  <a:headEnd/>
                  <a:tailEnd/>
                </a:ln>
              </p:spPr>
              <p:txBody>
                <a:bodyPr wrap="none">
                  <a:spAutoFit/>
                </a:bodyPr>
                <a:lstStyle/>
                <a:p>
                  <a:pPr>
                    <a:defRPr/>
                  </a:pPr>
                  <a:r>
                    <a:rPr lang="en-US" sz="1400" b="1" dirty="0">
                      <a:solidFill>
                        <a:srgbClr val="0000FF"/>
                      </a:solidFill>
                      <a:latin typeface="+mn-lt"/>
                    </a:rPr>
                    <a:t>W</a:t>
                  </a:r>
                  <a:endParaRPr lang="en-US" sz="1100" b="1" dirty="0">
                    <a:solidFill>
                      <a:srgbClr val="FF0000"/>
                    </a:solidFill>
                    <a:latin typeface="+mn-lt"/>
                  </a:endParaRPr>
                </a:p>
              </p:txBody>
            </p:sp>
            <p:sp>
              <p:nvSpPr>
                <p:cNvPr id="13378" name="TextBox 40"/>
                <p:cNvSpPr txBox="1">
                  <a:spLocks noChangeArrowheads="1"/>
                </p:cNvSpPr>
                <p:nvPr/>
              </p:nvSpPr>
              <p:spPr bwMode="auto">
                <a:xfrm>
                  <a:off x="2141298" y="1744521"/>
                  <a:ext cx="415498"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b="1" dirty="0">
                      <a:solidFill>
                        <a:srgbClr val="FF0000"/>
                      </a:solidFill>
                      <a:latin typeface="Arial Black" pitchFamily="34" charset="0"/>
                    </a:rPr>
                    <a:t>W</a:t>
                  </a:r>
                  <a:endParaRPr lang="en-US" altLang="en-US" b="1" dirty="0">
                    <a:solidFill>
                      <a:srgbClr val="0000FF"/>
                    </a:solidFill>
                    <a:latin typeface="Calibri" pitchFamily="34" charset="0"/>
                  </a:endParaRPr>
                </a:p>
              </p:txBody>
            </p:sp>
            <p:sp>
              <p:nvSpPr>
                <p:cNvPr id="13379" name="TextBox 41"/>
                <p:cNvSpPr txBox="1">
                  <a:spLocks noChangeArrowheads="1"/>
                </p:cNvSpPr>
                <p:nvPr/>
              </p:nvSpPr>
              <p:spPr bwMode="auto">
                <a:xfrm>
                  <a:off x="2057400" y="990600"/>
                  <a:ext cx="298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D</a:t>
                  </a:r>
                </a:p>
              </p:txBody>
            </p:sp>
            <p:sp>
              <p:nvSpPr>
                <p:cNvPr id="13380" name="TextBox 42"/>
                <p:cNvSpPr txBox="1">
                  <a:spLocks noChangeArrowheads="1"/>
                </p:cNvSpPr>
                <p:nvPr/>
              </p:nvSpPr>
              <p:spPr bwMode="auto">
                <a:xfrm>
                  <a:off x="2819400" y="990600"/>
                  <a:ext cx="2794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C</a:t>
                  </a:r>
                </a:p>
              </p:txBody>
            </p:sp>
            <p:sp>
              <p:nvSpPr>
                <p:cNvPr id="13381" name="TextBox 86"/>
                <p:cNvSpPr txBox="1">
                  <a:spLocks noChangeArrowheads="1"/>
                </p:cNvSpPr>
                <p:nvPr/>
              </p:nvSpPr>
              <p:spPr bwMode="auto">
                <a:xfrm>
                  <a:off x="2438400" y="914400"/>
                  <a:ext cx="298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G</a:t>
                  </a:r>
                </a:p>
              </p:txBody>
            </p:sp>
            <p:sp>
              <p:nvSpPr>
                <p:cNvPr id="104" name="Right Arrow 103"/>
                <p:cNvSpPr/>
                <p:nvPr/>
              </p:nvSpPr>
              <p:spPr>
                <a:xfrm rot="6978354">
                  <a:off x="1372312" y="2350874"/>
                  <a:ext cx="1142903" cy="484188"/>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6" name="TextBox 43"/>
                <p:cNvSpPr txBox="1">
                  <a:spLocks noChangeArrowheads="1"/>
                </p:cNvSpPr>
                <p:nvPr/>
              </p:nvSpPr>
              <p:spPr bwMode="auto">
                <a:xfrm>
                  <a:off x="3598863" y="533361"/>
                  <a:ext cx="298450" cy="307949"/>
                </a:xfrm>
                <a:prstGeom prst="rect">
                  <a:avLst/>
                </a:prstGeom>
                <a:noFill/>
                <a:ln w="9525">
                  <a:noFill/>
                  <a:miter lim="800000"/>
                  <a:headEnd/>
                  <a:tailEnd/>
                </a:ln>
              </p:spPr>
              <p:txBody>
                <a:bodyPr wrap="none">
                  <a:spAutoFit/>
                </a:bodyPr>
                <a:lstStyle/>
                <a:p>
                  <a:pPr>
                    <a:defRPr/>
                  </a:pPr>
                  <a:r>
                    <a:rPr lang="en-US" sz="1400" b="1" dirty="0">
                      <a:solidFill>
                        <a:srgbClr val="0000FF"/>
                      </a:solidFill>
                      <a:latin typeface="+mn-lt"/>
                    </a:rPr>
                    <a:t>D</a:t>
                  </a:r>
                  <a:endParaRPr lang="en-US" b="1" dirty="0">
                    <a:solidFill>
                      <a:srgbClr val="0000FF"/>
                    </a:solidFill>
                    <a:latin typeface="+mn-lt"/>
                  </a:endParaRPr>
                </a:p>
              </p:txBody>
            </p:sp>
            <p:grpSp>
              <p:nvGrpSpPr>
                <p:cNvPr id="13384" name="Group 10"/>
                <p:cNvGrpSpPr>
                  <a:grpSpLocks/>
                </p:cNvGrpSpPr>
                <p:nvPr/>
              </p:nvGrpSpPr>
              <p:grpSpPr bwMode="auto">
                <a:xfrm>
                  <a:off x="2057768" y="2666469"/>
                  <a:ext cx="1009650" cy="931862"/>
                  <a:chOff x="2514878" y="913966"/>
                  <a:chExt cx="761666" cy="762433"/>
                </a:xfrm>
              </p:grpSpPr>
              <p:sp>
                <p:nvSpPr>
                  <p:cNvPr id="110" name="Oval 109"/>
                  <p:cNvSpPr/>
                  <p:nvPr/>
                </p:nvSpPr>
                <p:spPr>
                  <a:xfrm>
                    <a:off x="2514600" y="914220"/>
                    <a:ext cx="761666" cy="762369"/>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1" name="Oval 110"/>
                  <p:cNvSpPr/>
                  <p:nvPr/>
                </p:nvSpPr>
                <p:spPr>
                  <a:xfrm>
                    <a:off x="2857111" y="1257092"/>
                    <a:ext cx="76646" cy="76627"/>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08" name="Rectangle 107"/>
                <p:cNvSpPr/>
                <p:nvPr/>
              </p:nvSpPr>
              <p:spPr bwMode="auto">
                <a:xfrm>
                  <a:off x="533400" y="3276328"/>
                  <a:ext cx="4114800" cy="144767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9" name="Straight Arrow Connector 108"/>
                <p:cNvCxnSpPr>
                  <a:stCxn id="13378" idx="2"/>
                </p:cNvCxnSpPr>
                <p:nvPr/>
              </p:nvCxnSpPr>
              <p:spPr>
                <a:xfrm>
                  <a:off x="2349047" y="2113853"/>
                  <a:ext cx="89353" cy="781508"/>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grpSp>
        </p:grpSp>
        <p:sp>
          <p:nvSpPr>
            <p:cNvPr id="118" name="Rectangle 117"/>
            <p:cNvSpPr/>
            <p:nvPr/>
          </p:nvSpPr>
          <p:spPr>
            <a:xfrm>
              <a:off x="5099050" y="1437897"/>
              <a:ext cx="1828800" cy="1066709"/>
            </a:xfrm>
            <a:prstGeom prst="rect">
              <a:avLst/>
            </a:pr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8" name="TextBox 227"/>
            <p:cNvSpPr txBox="1"/>
            <p:nvPr/>
          </p:nvSpPr>
          <p:spPr>
            <a:xfrm>
              <a:off x="4953000" y="3352522"/>
              <a:ext cx="4038600" cy="3216002"/>
            </a:xfrm>
            <a:prstGeom prst="rect">
              <a:avLst/>
            </a:prstGeom>
            <a:noFill/>
          </p:spPr>
          <p:txBody>
            <a:bodyPr>
              <a:spAutoFit/>
            </a:bodyPr>
            <a:lstStyle/>
            <a:p>
              <a:pPr fontAlgn="auto">
                <a:spcBef>
                  <a:spcPts val="0"/>
                </a:spcBef>
                <a:spcAft>
                  <a:spcPts val="0"/>
                </a:spcAft>
                <a:defRPr/>
              </a:pPr>
              <a:r>
                <a:rPr lang="en-US" sz="1200" b="1" u="sng" dirty="0">
                  <a:latin typeface="+mn-lt"/>
                  <a:cs typeface="+mn-cs"/>
                </a:rPr>
                <a:t>ZONE TO OWN</a:t>
              </a:r>
            </a:p>
            <a:p>
              <a:pPr marL="800100" lvl="1" indent="-342900" fontAlgn="auto">
                <a:spcBef>
                  <a:spcPts val="0"/>
                </a:spcBef>
                <a:spcAft>
                  <a:spcPts val="0"/>
                </a:spcAft>
                <a:buFont typeface="+mj-lt"/>
                <a:buAutoNum type="arabicPeriod"/>
                <a:defRPr/>
              </a:pPr>
              <a:r>
                <a:rPr lang="en-US" sz="1200" dirty="0">
                  <a:latin typeface="+mn-lt"/>
                  <a:cs typeface="+mn-cs"/>
                </a:rPr>
                <a:t>Cover opponents defense and support  the top of the danger zone</a:t>
              </a:r>
            </a:p>
            <a:p>
              <a:pPr marL="800100" lvl="1" indent="-342900" fontAlgn="auto">
                <a:spcBef>
                  <a:spcPts val="0"/>
                </a:spcBef>
                <a:spcAft>
                  <a:spcPts val="0"/>
                </a:spcAft>
                <a:buFont typeface="+mj-lt"/>
                <a:buAutoNum type="arabicPeriod"/>
                <a:defRPr/>
              </a:pPr>
              <a:endParaRPr lang="en-US" sz="1200" dirty="0">
                <a:latin typeface="+mn-lt"/>
                <a:cs typeface="+mn-cs"/>
              </a:endParaRPr>
            </a:p>
            <a:p>
              <a:pPr marL="342900" indent="-342900" fontAlgn="auto">
                <a:spcBef>
                  <a:spcPts val="0"/>
                </a:spcBef>
                <a:spcAft>
                  <a:spcPts val="0"/>
                </a:spcAft>
                <a:defRPr/>
              </a:pPr>
              <a:r>
                <a:rPr lang="en-US" sz="1100" b="1" u="sng" dirty="0">
                  <a:latin typeface="+mn-lt"/>
                </a:rPr>
                <a:t>RESPONSIBILITIES</a:t>
              </a:r>
              <a:endParaRPr lang="en-US" sz="1200" b="1" u="sng" dirty="0">
                <a:latin typeface="+mn-lt"/>
                <a:cs typeface="+mn-cs"/>
              </a:endParaRPr>
            </a:p>
            <a:p>
              <a:pPr marL="800100" lvl="1" indent="-342900" fontAlgn="auto">
                <a:spcBef>
                  <a:spcPts val="0"/>
                </a:spcBef>
                <a:spcAft>
                  <a:spcPts val="0"/>
                </a:spcAft>
                <a:buFont typeface="+mj-lt"/>
                <a:buAutoNum type="arabicPeriod"/>
                <a:defRPr/>
              </a:pPr>
              <a:r>
                <a:rPr lang="en-US" sz="1200" dirty="0">
                  <a:latin typeface="+mn-lt"/>
                  <a:cs typeface="Arial" pitchFamily="34" charset="0"/>
                </a:rPr>
                <a:t>Coverage of the high slot including opposing forwards</a:t>
              </a:r>
            </a:p>
            <a:p>
              <a:pPr marL="800100" lvl="1" indent="-342900" fontAlgn="auto">
                <a:spcBef>
                  <a:spcPts val="0"/>
                </a:spcBef>
                <a:spcAft>
                  <a:spcPts val="0"/>
                </a:spcAft>
                <a:buFont typeface="+mj-lt"/>
                <a:buAutoNum type="arabicPeriod"/>
                <a:defRPr/>
              </a:pPr>
              <a:r>
                <a:rPr lang="en-US" sz="1200" dirty="0">
                  <a:latin typeface="+mn-lt"/>
                  <a:cs typeface="Arial" pitchFamily="34" charset="0"/>
                </a:rPr>
                <a:t>Actively transitioning </a:t>
              </a:r>
              <a:r>
                <a:rPr lang="en-US" sz="1200" dirty="0">
                  <a:latin typeface="+mn-lt"/>
                  <a:cs typeface="+mn-cs"/>
                </a:rPr>
                <a:t>from defensive position to breakout position along the boards</a:t>
              </a:r>
            </a:p>
            <a:p>
              <a:pPr marL="800100" lvl="1" indent="-342900" fontAlgn="auto">
                <a:spcBef>
                  <a:spcPts val="0"/>
                </a:spcBef>
                <a:spcAft>
                  <a:spcPts val="0"/>
                </a:spcAft>
                <a:buFont typeface="+mj-lt"/>
                <a:buAutoNum type="arabicPeriod"/>
                <a:defRPr/>
              </a:pPr>
              <a:endParaRPr lang="en-US" sz="1200" dirty="0">
                <a:latin typeface="+mn-lt"/>
                <a:cs typeface="+mn-cs"/>
              </a:endParaRPr>
            </a:p>
            <a:p>
              <a:pPr marL="342900" indent="-342900" fontAlgn="auto">
                <a:spcBef>
                  <a:spcPts val="0"/>
                </a:spcBef>
                <a:spcAft>
                  <a:spcPts val="0"/>
                </a:spcAft>
                <a:defRPr/>
              </a:pPr>
              <a:r>
                <a:rPr lang="en-US" sz="1200" b="1" u="sng" dirty="0"/>
                <a:t>WHAT NEXT?</a:t>
              </a:r>
              <a:endParaRPr lang="en-US" sz="1200" b="1" u="sng" dirty="0">
                <a:latin typeface="+mn-lt"/>
                <a:cs typeface="+mn-cs"/>
              </a:endParaRPr>
            </a:p>
            <a:p>
              <a:pPr marL="800100" lvl="1" indent="-342900" fontAlgn="auto">
                <a:spcBef>
                  <a:spcPts val="0"/>
                </a:spcBef>
                <a:spcAft>
                  <a:spcPts val="0"/>
                </a:spcAft>
                <a:buFont typeface="+mj-lt"/>
                <a:buAutoNum type="arabicPeriod"/>
                <a:defRPr/>
              </a:pPr>
              <a:r>
                <a:rPr lang="en-US" sz="1200" dirty="0">
                  <a:latin typeface="+mn-lt"/>
                  <a:cs typeface="+mn-cs"/>
                </a:rPr>
                <a:t>If puck is broken out of the zone on STRONG side, skate </a:t>
              </a:r>
              <a:r>
                <a:rPr lang="en-US" sz="1200" u="sng" dirty="0">
                  <a:latin typeface="+mn-lt"/>
                  <a:cs typeface="+mn-cs"/>
                </a:rPr>
                <a:t>ahead</a:t>
              </a:r>
              <a:r>
                <a:rPr lang="en-US" sz="1200" dirty="0">
                  <a:latin typeface="+mn-lt"/>
                  <a:cs typeface="+mn-cs"/>
                </a:rPr>
                <a:t> of the play and look for a cross ice pass</a:t>
              </a:r>
            </a:p>
            <a:p>
              <a:pPr marL="800100" lvl="1" indent="-342900" fontAlgn="auto">
                <a:spcBef>
                  <a:spcPts val="0"/>
                </a:spcBef>
                <a:spcAft>
                  <a:spcPts val="0"/>
                </a:spcAft>
                <a:buFont typeface="+mj-lt"/>
                <a:buAutoNum type="arabicPeriod"/>
                <a:defRPr/>
              </a:pPr>
              <a:r>
                <a:rPr lang="en-US" sz="1200" dirty="0">
                  <a:latin typeface="+mn-lt"/>
                  <a:cs typeface="+mn-cs"/>
                </a:rPr>
                <a:t>If puck is pushed to the WEAK side of the ice, skate to the </a:t>
              </a:r>
              <a:r>
                <a:rPr lang="en-US" sz="1200" u="sng" dirty="0">
                  <a:latin typeface="+mn-lt"/>
                  <a:cs typeface="+mn-cs"/>
                </a:rPr>
                <a:t>hash marks </a:t>
              </a:r>
              <a:r>
                <a:rPr lang="en-US" sz="1200" dirty="0">
                  <a:latin typeface="+mn-lt"/>
                  <a:cs typeface="+mn-cs"/>
                </a:rPr>
                <a:t>and shift to a Strong Side Wing responsibilities</a:t>
              </a:r>
            </a:p>
          </p:txBody>
        </p:sp>
        <p:sp>
          <p:nvSpPr>
            <p:cNvPr id="123" name="Freeform 122"/>
            <p:cNvSpPr/>
            <p:nvPr/>
          </p:nvSpPr>
          <p:spPr>
            <a:xfrm>
              <a:off x="5124450" y="2001675"/>
              <a:ext cx="1352550" cy="993691"/>
            </a:xfrm>
            <a:custGeom>
              <a:avLst/>
              <a:gdLst>
                <a:gd name="connsiteX0" fmla="*/ 898635 w 898635"/>
                <a:gd name="connsiteY0" fmla="*/ 0 h 1024758"/>
                <a:gd name="connsiteX1" fmla="*/ 0 w 898635"/>
                <a:gd name="connsiteY1" fmla="*/ 346841 h 1024758"/>
                <a:gd name="connsiteX2" fmla="*/ 346841 w 898635"/>
                <a:gd name="connsiteY2" fmla="*/ 1024758 h 1024758"/>
                <a:gd name="connsiteX3" fmla="*/ 346841 w 898635"/>
                <a:gd name="connsiteY3" fmla="*/ 1024758 h 1024758"/>
              </a:gdLst>
              <a:ahLst/>
              <a:cxnLst>
                <a:cxn ang="0">
                  <a:pos x="connsiteX0" y="connsiteY0"/>
                </a:cxn>
                <a:cxn ang="0">
                  <a:pos x="connsiteX1" y="connsiteY1"/>
                </a:cxn>
                <a:cxn ang="0">
                  <a:pos x="connsiteX2" y="connsiteY2"/>
                </a:cxn>
                <a:cxn ang="0">
                  <a:pos x="connsiteX3" y="connsiteY3"/>
                </a:cxn>
              </a:cxnLst>
              <a:rect l="l" t="t" r="r" b="b"/>
              <a:pathLst>
                <a:path w="898635" h="1024758">
                  <a:moveTo>
                    <a:pt x="898635" y="0"/>
                  </a:moveTo>
                  <a:lnTo>
                    <a:pt x="0" y="346841"/>
                  </a:lnTo>
                  <a:lnTo>
                    <a:pt x="346841" y="1024758"/>
                  </a:lnTo>
                  <a:lnTo>
                    <a:pt x="346841" y="1024758"/>
                  </a:lnTo>
                </a:path>
              </a:pathLst>
            </a:custGeom>
            <a:ln w="381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24" name="Right Arrow 123"/>
            <p:cNvSpPr/>
            <p:nvPr/>
          </p:nvSpPr>
          <p:spPr>
            <a:xfrm rot="10800000">
              <a:off x="5181599" y="1523877"/>
              <a:ext cx="1295399" cy="484147"/>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229" name="Straight Arrow Connector 228"/>
            <p:cNvCxnSpPr/>
            <p:nvPr/>
          </p:nvCxnSpPr>
          <p:spPr>
            <a:xfrm>
              <a:off x="5181600" y="4419231"/>
              <a:ext cx="0" cy="533355"/>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30" name="Hexagon 229"/>
            <p:cNvSpPr/>
            <p:nvPr/>
          </p:nvSpPr>
          <p:spPr>
            <a:xfrm>
              <a:off x="5029200" y="3657296"/>
              <a:ext cx="344488" cy="298425"/>
            </a:xfrm>
            <a:prstGeom prst="hexagon">
              <a:avLst/>
            </a:pr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364" name="TextBox 125"/>
            <p:cNvSpPr txBox="1">
              <a:spLocks noChangeArrowheads="1"/>
            </p:cNvSpPr>
            <p:nvPr/>
          </p:nvSpPr>
          <p:spPr bwMode="auto">
            <a:xfrm>
              <a:off x="8534400" y="304800"/>
              <a:ext cx="403225" cy="2159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800"/>
                <a:t>puck</a:t>
              </a:r>
            </a:p>
          </p:txBody>
        </p:sp>
        <p:cxnSp>
          <p:nvCxnSpPr>
            <p:cNvPr id="128" name="Straight Connector 127"/>
            <p:cNvCxnSpPr>
              <a:stCxn id="13364" idx="2"/>
            </p:cNvCxnSpPr>
            <p:nvPr/>
          </p:nvCxnSpPr>
          <p:spPr>
            <a:xfrm flipH="1">
              <a:off x="8512175" y="520662"/>
              <a:ext cx="223838" cy="187309"/>
            </a:xfrm>
            <a:prstGeom prst="line">
              <a:avLst/>
            </a:prstGeom>
          </p:spPr>
          <p:style>
            <a:lnRef idx="1">
              <a:schemeClr val="accent1"/>
            </a:lnRef>
            <a:fillRef idx="0">
              <a:schemeClr val="accent1"/>
            </a:fillRef>
            <a:effectRef idx="0">
              <a:schemeClr val="accent1"/>
            </a:effectRef>
            <a:fontRef idx="minor">
              <a:schemeClr val="tx1"/>
            </a:fontRef>
          </p:style>
        </p:cxnSp>
      </p:grpSp>
      <p:sp>
        <p:nvSpPr>
          <p:cNvPr id="66" name="Rectangle 65"/>
          <p:cNvSpPr/>
          <p:nvPr/>
        </p:nvSpPr>
        <p:spPr>
          <a:xfrm>
            <a:off x="0" y="0"/>
            <a:ext cx="457200" cy="68580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r>
              <a:rPr lang="en-US" dirty="0"/>
              <a:t>DEFENSIVE ZONE</a:t>
            </a:r>
          </a:p>
        </p:txBody>
      </p:sp>
      <p:grpSp>
        <p:nvGrpSpPr>
          <p:cNvPr id="13316" name="Group 80"/>
          <p:cNvGrpSpPr>
            <a:grpSpLocks/>
          </p:cNvGrpSpPr>
          <p:nvPr/>
        </p:nvGrpSpPr>
        <p:grpSpPr bwMode="auto">
          <a:xfrm>
            <a:off x="4953000" y="76200"/>
            <a:ext cx="4191000" cy="6705600"/>
            <a:chOff x="609600" y="76200"/>
            <a:chExt cx="4191000" cy="6705600"/>
          </a:xfrm>
        </p:grpSpPr>
        <p:sp>
          <p:nvSpPr>
            <p:cNvPr id="13317" name="TextBox 67"/>
            <p:cNvSpPr txBox="1">
              <a:spLocks noChangeArrowheads="1"/>
            </p:cNvSpPr>
            <p:nvPr/>
          </p:nvSpPr>
          <p:spPr bwMode="auto">
            <a:xfrm>
              <a:off x="1658938" y="76200"/>
              <a:ext cx="1889125"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b="1" u="sng">
                  <a:latin typeface="Calibri" pitchFamily="34" charset="0"/>
                </a:rPr>
                <a:t>Strong</a:t>
              </a:r>
              <a:r>
                <a:rPr lang="en-US" altLang="en-US" b="1">
                  <a:latin typeface="Calibri" pitchFamily="34" charset="0"/>
                </a:rPr>
                <a:t> Side WING</a:t>
              </a:r>
            </a:p>
          </p:txBody>
        </p:sp>
        <p:sp>
          <p:nvSpPr>
            <p:cNvPr id="160" name="Right Arrow 159"/>
            <p:cNvSpPr/>
            <p:nvPr/>
          </p:nvSpPr>
          <p:spPr>
            <a:xfrm rot="5400000">
              <a:off x="683419" y="6403181"/>
              <a:ext cx="381000" cy="376238"/>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3319" name="Group 101"/>
            <p:cNvGrpSpPr>
              <a:grpSpLocks/>
            </p:cNvGrpSpPr>
            <p:nvPr/>
          </p:nvGrpSpPr>
          <p:grpSpPr bwMode="auto">
            <a:xfrm>
              <a:off x="609600" y="533400"/>
              <a:ext cx="4114800" cy="4191000"/>
              <a:chOff x="533400" y="533400"/>
              <a:chExt cx="4114800" cy="4191000"/>
            </a:xfrm>
          </p:grpSpPr>
          <p:sp>
            <p:nvSpPr>
              <p:cNvPr id="20" name="Rounded Rectangle 19"/>
              <p:cNvSpPr/>
              <p:nvPr/>
            </p:nvSpPr>
            <p:spPr bwMode="auto">
              <a:xfrm rot="16200000">
                <a:off x="601662" y="566738"/>
                <a:ext cx="4005263" cy="3938588"/>
              </a:xfrm>
              <a:prstGeom prst="roundRect">
                <a:avLst>
                  <a:gd name="adj" fmla="val 15065"/>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3328" name="Group 69"/>
              <p:cNvGrpSpPr>
                <a:grpSpLocks/>
              </p:cNvGrpSpPr>
              <p:nvPr/>
            </p:nvGrpSpPr>
            <p:grpSpPr bwMode="auto">
              <a:xfrm>
                <a:off x="533400" y="533400"/>
                <a:ext cx="4114800" cy="4191000"/>
                <a:chOff x="533400" y="533400"/>
                <a:chExt cx="4114800" cy="4191000"/>
              </a:xfrm>
            </p:grpSpPr>
            <p:grpSp>
              <p:nvGrpSpPr>
                <p:cNvPr id="13329" name="Group 9"/>
                <p:cNvGrpSpPr>
                  <a:grpSpLocks/>
                </p:cNvGrpSpPr>
                <p:nvPr/>
              </p:nvGrpSpPr>
              <p:grpSpPr bwMode="auto">
                <a:xfrm>
                  <a:off x="3058632" y="1278469"/>
                  <a:ext cx="1010093" cy="931333"/>
                  <a:chOff x="2514600" y="914400"/>
                  <a:chExt cx="762000" cy="762000"/>
                </a:xfrm>
              </p:grpSpPr>
              <p:sp>
                <p:nvSpPr>
                  <p:cNvPr id="7" name="Oval 6"/>
                  <p:cNvSpPr/>
                  <p:nvPr/>
                </p:nvSpPr>
                <p:spPr>
                  <a:xfrm>
                    <a:off x="2514963" y="913966"/>
                    <a:ext cx="761666" cy="76243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Oval 8"/>
                  <p:cNvSpPr/>
                  <p:nvPr/>
                </p:nvSpPr>
                <p:spPr>
                  <a:xfrm>
                    <a:off x="2857473" y="1256866"/>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3330" name="Group 10"/>
                <p:cNvGrpSpPr>
                  <a:grpSpLocks/>
                </p:cNvGrpSpPr>
                <p:nvPr/>
              </p:nvGrpSpPr>
              <p:grpSpPr bwMode="auto">
                <a:xfrm>
                  <a:off x="1139456" y="1278469"/>
                  <a:ext cx="1010093" cy="931333"/>
                  <a:chOff x="2514600" y="914400"/>
                  <a:chExt cx="762000" cy="762000"/>
                </a:xfrm>
              </p:grpSpPr>
              <p:sp>
                <p:nvSpPr>
                  <p:cNvPr id="12" name="Oval 11"/>
                  <p:cNvSpPr/>
                  <p:nvPr/>
                </p:nvSpPr>
                <p:spPr>
                  <a:xfrm>
                    <a:off x="2514878" y="913966"/>
                    <a:ext cx="761666" cy="76243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12"/>
                  <p:cNvSpPr/>
                  <p:nvPr/>
                </p:nvSpPr>
                <p:spPr>
                  <a:xfrm>
                    <a:off x="2857388" y="1256866"/>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15" name="Straight Connector 14"/>
                <p:cNvCxnSpPr/>
                <p:nvPr/>
              </p:nvCxnSpPr>
              <p:spPr bwMode="auto">
                <a:xfrm>
                  <a:off x="3989388" y="1744663"/>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auto">
                <a:xfrm>
                  <a:off x="1017588" y="1744663"/>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auto">
                <a:xfrm>
                  <a:off x="635000" y="2489200"/>
                  <a:ext cx="393858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auto">
                <a:xfrm>
                  <a:off x="635000" y="3141663"/>
                  <a:ext cx="393858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auto">
                <a:xfrm>
                  <a:off x="635000" y="998538"/>
                  <a:ext cx="393858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bwMode="auto">
                <a:xfrm>
                  <a:off x="2351088" y="906463"/>
                  <a:ext cx="504825" cy="92075"/>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Oval 37"/>
                <p:cNvSpPr/>
                <p:nvPr/>
              </p:nvSpPr>
              <p:spPr>
                <a:xfrm flipV="1">
                  <a:off x="3962400" y="6858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338" name="TextBox 39"/>
                <p:cNvSpPr txBox="1">
                  <a:spLocks noChangeArrowheads="1"/>
                </p:cNvSpPr>
                <p:nvPr/>
              </p:nvSpPr>
              <p:spPr bwMode="auto">
                <a:xfrm>
                  <a:off x="4191000" y="1600200"/>
                  <a:ext cx="415498"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b="1">
                      <a:solidFill>
                        <a:srgbClr val="FF0000"/>
                      </a:solidFill>
                      <a:latin typeface="Arial Black" pitchFamily="34" charset="0"/>
                    </a:rPr>
                    <a:t>W</a:t>
                  </a:r>
                  <a:endParaRPr lang="en-US" altLang="en-US" sz="1400" b="1">
                    <a:solidFill>
                      <a:srgbClr val="FF0000"/>
                    </a:solidFill>
                    <a:latin typeface="Arial Black" pitchFamily="34" charset="0"/>
                  </a:endParaRPr>
                </a:p>
              </p:txBody>
            </p:sp>
            <p:sp>
              <p:nvSpPr>
                <p:cNvPr id="13339" name="TextBox 40"/>
                <p:cNvSpPr txBox="1">
                  <a:spLocks noChangeArrowheads="1"/>
                </p:cNvSpPr>
                <p:nvPr/>
              </p:nvSpPr>
              <p:spPr bwMode="auto">
                <a:xfrm>
                  <a:off x="1828800" y="1752600"/>
                  <a:ext cx="347663"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W</a:t>
                  </a:r>
                </a:p>
              </p:txBody>
            </p:sp>
            <p:sp>
              <p:nvSpPr>
                <p:cNvPr id="13340" name="TextBox 41"/>
                <p:cNvSpPr txBox="1">
                  <a:spLocks noChangeArrowheads="1"/>
                </p:cNvSpPr>
                <p:nvPr/>
              </p:nvSpPr>
              <p:spPr bwMode="auto">
                <a:xfrm>
                  <a:off x="2057400" y="990600"/>
                  <a:ext cx="298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D</a:t>
                  </a:r>
                </a:p>
              </p:txBody>
            </p:sp>
            <p:sp>
              <p:nvSpPr>
                <p:cNvPr id="13341" name="TextBox 42"/>
                <p:cNvSpPr txBox="1">
                  <a:spLocks noChangeArrowheads="1"/>
                </p:cNvSpPr>
                <p:nvPr/>
              </p:nvSpPr>
              <p:spPr bwMode="auto">
                <a:xfrm>
                  <a:off x="2819400" y="990600"/>
                  <a:ext cx="2794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C</a:t>
                  </a:r>
                </a:p>
              </p:txBody>
            </p:sp>
            <p:sp>
              <p:nvSpPr>
                <p:cNvPr id="13342" name="TextBox 86"/>
                <p:cNvSpPr txBox="1">
                  <a:spLocks noChangeArrowheads="1"/>
                </p:cNvSpPr>
                <p:nvPr/>
              </p:nvSpPr>
              <p:spPr bwMode="auto">
                <a:xfrm>
                  <a:off x="2438400" y="914400"/>
                  <a:ext cx="298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G</a:t>
                  </a:r>
                </a:p>
              </p:txBody>
            </p:sp>
            <p:sp>
              <p:nvSpPr>
                <p:cNvPr id="144" name="Right Arrow 143"/>
                <p:cNvSpPr/>
                <p:nvPr/>
              </p:nvSpPr>
              <p:spPr>
                <a:xfrm rot="5400000">
                  <a:off x="3632994" y="2234406"/>
                  <a:ext cx="1143000" cy="484188"/>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47" name="Straight Arrow Connector 146"/>
                <p:cNvCxnSpPr/>
                <p:nvPr/>
              </p:nvCxnSpPr>
              <p:spPr>
                <a:xfrm flipH="1">
                  <a:off x="1143000" y="2438400"/>
                  <a:ext cx="3048000" cy="4572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3101" name="TextBox 43"/>
                <p:cNvSpPr txBox="1">
                  <a:spLocks noChangeArrowheads="1"/>
                </p:cNvSpPr>
                <p:nvPr/>
              </p:nvSpPr>
              <p:spPr bwMode="auto">
                <a:xfrm>
                  <a:off x="3598863" y="533400"/>
                  <a:ext cx="298450" cy="307975"/>
                </a:xfrm>
                <a:prstGeom prst="rect">
                  <a:avLst/>
                </a:prstGeom>
                <a:noFill/>
                <a:ln w="9525">
                  <a:noFill/>
                  <a:miter lim="800000"/>
                  <a:headEnd/>
                  <a:tailEnd/>
                </a:ln>
              </p:spPr>
              <p:txBody>
                <a:bodyPr wrap="none">
                  <a:spAutoFit/>
                </a:bodyPr>
                <a:lstStyle/>
                <a:p>
                  <a:pPr>
                    <a:defRPr/>
                  </a:pPr>
                  <a:r>
                    <a:rPr lang="en-US" sz="1400" b="1" dirty="0">
                      <a:solidFill>
                        <a:srgbClr val="0000FF"/>
                      </a:solidFill>
                      <a:latin typeface="+mn-lt"/>
                    </a:rPr>
                    <a:t>D</a:t>
                  </a:r>
                  <a:endParaRPr lang="en-US" b="1" dirty="0">
                    <a:solidFill>
                      <a:srgbClr val="0000FF"/>
                    </a:solidFill>
                    <a:latin typeface="+mn-lt"/>
                  </a:endParaRPr>
                </a:p>
              </p:txBody>
            </p:sp>
            <p:grpSp>
              <p:nvGrpSpPr>
                <p:cNvPr id="13346" name="Group 10"/>
                <p:cNvGrpSpPr>
                  <a:grpSpLocks/>
                </p:cNvGrpSpPr>
                <p:nvPr/>
              </p:nvGrpSpPr>
              <p:grpSpPr bwMode="auto">
                <a:xfrm>
                  <a:off x="2057400" y="2667000"/>
                  <a:ext cx="1010093" cy="931333"/>
                  <a:chOff x="2514600" y="914400"/>
                  <a:chExt cx="762000" cy="762000"/>
                </a:xfrm>
              </p:grpSpPr>
              <p:sp>
                <p:nvSpPr>
                  <p:cNvPr id="68" name="Oval 67"/>
                  <p:cNvSpPr/>
                  <p:nvPr/>
                </p:nvSpPr>
                <p:spPr>
                  <a:xfrm>
                    <a:off x="2514600" y="914400"/>
                    <a:ext cx="761666" cy="762434"/>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9" name="Oval 68"/>
                  <p:cNvSpPr/>
                  <p:nvPr/>
                </p:nvSpPr>
                <p:spPr>
                  <a:xfrm>
                    <a:off x="2857110" y="1257300"/>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1" name="Rectangle 20"/>
                <p:cNvSpPr/>
                <p:nvPr/>
              </p:nvSpPr>
              <p:spPr bwMode="auto">
                <a:xfrm>
                  <a:off x="533400" y="3276600"/>
                  <a:ext cx="4114800" cy="1447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1" name="Straight Arrow Connector 150"/>
                <p:cNvCxnSpPr/>
                <p:nvPr/>
              </p:nvCxnSpPr>
              <p:spPr>
                <a:xfrm flipH="1">
                  <a:off x="3733800" y="1905000"/>
                  <a:ext cx="533400" cy="4572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grpSp>
        </p:grpSp>
        <p:cxnSp>
          <p:nvCxnSpPr>
            <p:cNvPr id="157" name="Straight Arrow Connector 156"/>
            <p:cNvCxnSpPr/>
            <p:nvPr/>
          </p:nvCxnSpPr>
          <p:spPr>
            <a:xfrm rot="5400000">
              <a:off x="381001" y="4953000"/>
              <a:ext cx="914400" cy="3175"/>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54" name="Hexagon 153"/>
            <p:cNvSpPr/>
            <p:nvPr/>
          </p:nvSpPr>
          <p:spPr>
            <a:xfrm>
              <a:off x="685800" y="3657600"/>
              <a:ext cx="344488" cy="298450"/>
            </a:xfrm>
            <a:prstGeom prst="hexagon">
              <a:avLst/>
            </a:pr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7" name="Rectangle 76"/>
            <p:cNvSpPr/>
            <p:nvPr/>
          </p:nvSpPr>
          <p:spPr>
            <a:xfrm>
              <a:off x="2819400" y="1371600"/>
              <a:ext cx="1828800" cy="1066800"/>
            </a:xfrm>
            <a:prstGeom prst="rect">
              <a:avLst/>
            </a:pr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5" name="Freeform 84"/>
            <p:cNvSpPr/>
            <p:nvPr/>
          </p:nvSpPr>
          <p:spPr>
            <a:xfrm>
              <a:off x="3957638" y="2001838"/>
              <a:ext cx="614362" cy="1182687"/>
            </a:xfrm>
            <a:custGeom>
              <a:avLst/>
              <a:gdLst>
                <a:gd name="connsiteX0" fmla="*/ 457200 w 614855"/>
                <a:gd name="connsiteY0" fmla="*/ 0 h 1182413"/>
                <a:gd name="connsiteX1" fmla="*/ 614855 w 614855"/>
                <a:gd name="connsiteY1" fmla="*/ 315310 h 1182413"/>
                <a:gd name="connsiteX2" fmla="*/ 0 w 614855"/>
                <a:gd name="connsiteY2" fmla="*/ 1182413 h 1182413"/>
                <a:gd name="connsiteX3" fmla="*/ 0 w 614855"/>
                <a:gd name="connsiteY3" fmla="*/ 1182413 h 1182413"/>
              </a:gdLst>
              <a:ahLst/>
              <a:cxnLst>
                <a:cxn ang="0">
                  <a:pos x="connsiteX0" y="connsiteY0"/>
                </a:cxn>
                <a:cxn ang="0">
                  <a:pos x="connsiteX1" y="connsiteY1"/>
                </a:cxn>
                <a:cxn ang="0">
                  <a:pos x="connsiteX2" y="connsiteY2"/>
                </a:cxn>
                <a:cxn ang="0">
                  <a:pos x="connsiteX3" y="connsiteY3"/>
                </a:cxn>
              </a:cxnLst>
              <a:rect l="l" t="t" r="r" b="b"/>
              <a:pathLst>
                <a:path w="614855" h="1182413">
                  <a:moveTo>
                    <a:pt x="457200" y="0"/>
                  </a:moveTo>
                  <a:lnTo>
                    <a:pt x="614855" y="315310"/>
                  </a:lnTo>
                  <a:lnTo>
                    <a:pt x="0" y="1182413"/>
                  </a:lnTo>
                  <a:lnTo>
                    <a:pt x="0" y="1182413"/>
                  </a:lnTo>
                </a:path>
              </a:pathLst>
            </a:custGeom>
            <a:ln w="381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3324" name="TextBox 124"/>
            <p:cNvSpPr txBox="1">
              <a:spLocks noChangeArrowheads="1"/>
            </p:cNvSpPr>
            <p:nvPr/>
          </p:nvSpPr>
          <p:spPr bwMode="auto">
            <a:xfrm>
              <a:off x="4267200" y="304800"/>
              <a:ext cx="403225" cy="2159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800"/>
                <a:t>puck</a:t>
              </a:r>
            </a:p>
          </p:txBody>
        </p:sp>
        <p:cxnSp>
          <p:nvCxnSpPr>
            <p:cNvPr id="127" name="Straight Connector 126"/>
            <p:cNvCxnSpPr>
              <a:stCxn id="13324" idx="2"/>
            </p:cNvCxnSpPr>
            <p:nvPr/>
          </p:nvCxnSpPr>
          <p:spPr>
            <a:xfrm flipH="1">
              <a:off x="4114800" y="520700"/>
              <a:ext cx="354013" cy="241300"/>
            </a:xfrm>
            <a:prstGeom prst="line">
              <a:avLst/>
            </a:prstGeom>
          </p:spPr>
          <p:style>
            <a:lnRef idx="1">
              <a:schemeClr val="accent1"/>
            </a:lnRef>
            <a:fillRef idx="0">
              <a:schemeClr val="accent1"/>
            </a:fillRef>
            <a:effectRef idx="0">
              <a:schemeClr val="accent1"/>
            </a:effectRef>
            <a:fontRef idx="minor">
              <a:schemeClr val="tx1"/>
            </a:fontRef>
          </p:style>
        </p:cxnSp>
        <p:sp>
          <p:nvSpPr>
            <p:cNvPr id="13326" name="TextBox 116"/>
            <p:cNvSpPr txBox="1">
              <a:spLocks noChangeArrowheads="1"/>
            </p:cNvSpPr>
            <p:nvPr/>
          </p:nvSpPr>
          <p:spPr bwMode="auto">
            <a:xfrm>
              <a:off x="609600" y="3352801"/>
              <a:ext cx="4191000" cy="34163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800100" indent="-342900" eaLnBrk="0" hangingPunct="0">
                <a:defRPr>
                  <a:solidFill>
                    <a:schemeClr val="tx1"/>
                  </a:solidFill>
                  <a:latin typeface="Arial" charset="0"/>
                  <a:cs typeface="Arial" charset="0"/>
                </a:defRPr>
              </a:lvl2pPr>
              <a:lvl3pPr marL="1023938" indent="-214313"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b="1" u="sng">
                  <a:latin typeface="Calibri" pitchFamily="34" charset="0"/>
                </a:rPr>
                <a:t>ZONE TO OWN</a:t>
              </a:r>
            </a:p>
            <a:p>
              <a:pPr lvl="1" eaLnBrk="1" hangingPunct="1">
                <a:buFont typeface="Calibri" pitchFamily="34" charset="0"/>
                <a:buAutoNum type="arabicPeriod"/>
              </a:pPr>
              <a:r>
                <a:rPr lang="en-US" altLang="en-US" sz="1200">
                  <a:latin typeface="Calibri" pitchFamily="34" charset="0"/>
                </a:rPr>
                <a:t>Full speed to the hash marks for breakout pass… GET LOW INTO THE ZONE</a:t>
              </a:r>
            </a:p>
            <a:p>
              <a:pPr lvl="1" eaLnBrk="1" hangingPunct="1">
                <a:buFont typeface="Calibri" pitchFamily="34" charset="0"/>
                <a:buAutoNum type="arabicPeriod"/>
              </a:pPr>
              <a:endParaRPr lang="en-US" altLang="en-US" sz="1200">
                <a:latin typeface="Calibri" pitchFamily="34" charset="0"/>
              </a:endParaRPr>
            </a:p>
            <a:p>
              <a:pPr eaLnBrk="1" hangingPunct="1"/>
              <a:r>
                <a:rPr lang="en-US" altLang="en-US" sz="1200" b="1" u="sng">
                  <a:latin typeface="Calibri" pitchFamily="34" charset="0"/>
                </a:rPr>
                <a:t>RESPONSIBILITIES</a:t>
              </a:r>
            </a:p>
            <a:p>
              <a:pPr lvl="1" eaLnBrk="1" hangingPunct="1">
                <a:buFont typeface="Calibri" pitchFamily="34" charset="0"/>
                <a:buAutoNum type="arabicPeriod"/>
              </a:pPr>
              <a:r>
                <a:rPr lang="en-US" altLang="en-US" sz="1200">
                  <a:latin typeface="Calibri" pitchFamily="34" charset="0"/>
                </a:rPr>
                <a:t>Get the puck out of the defensive zone</a:t>
              </a:r>
            </a:p>
            <a:p>
              <a:pPr lvl="1" eaLnBrk="1" hangingPunct="1">
                <a:buFont typeface="Calibri" pitchFamily="34" charset="0"/>
                <a:buAutoNum type="arabicPeriod"/>
              </a:pPr>
              <a:r>
                <a:rPr lang="en-US" altLang="en-US" sz="1200">
                  <a:latin typeface="Calibri" pitchFamily="34" charset="0"/>
                </a:rPr>
                <a:t>If we lose control of the puck, your responsible for covering opponents defense… force a turnover!</a:t>
              </a:r>
            </a:p>
            <a:p>
              <a:pPr lvl="1" eaLnBrk="1" hangingPunct="1">
                <a:buFont typeface="Calibri" pitchFamily="34" charset="0"/>
                <a:buAutoNum type="arabicPeriod"/>
              </a:pPr>
              <a:r>
                <a:rPr lang="en-US" altLang="en-US" sz="1200">
                  <a:latin typeface="Calibri" pitchFamily="34" charset="0"/>
                </a:rPr>
                <a:t>If breakout pass comes to the wing, </a:t>
              </a:r>
            </a:p>
            <a:p>
              <a:pPr lvl="2" eaLnBrk="1" hangingPunct="1">
                <a:buFont typeface="Arial" charset="0"/>
                <a:buChar char="•"/>
              </a:pPr>
              <a:r>
                <a:rPr lang="en-US" altLang="en-US" sz="1200">
                  <a:latin typeface="Calibri" pitchFamily="34" charset="0"/>
                </a:rPr>
                <a:t>Carry it out of the zone if lane is open (</a:t>
              </a:r>
              <a:r>
                <a:rPr lang="en-US" altLang="en-US" sz="1200" u="sng">
                  <a:latin typeface="Calibri" pitchFamily="34" charset="0"/>
                </a:rPr>
                <a:t>DONOT </a:t>
              </a:r>
              <a:r>
                <a:rPr lang="en-US" altLang="en-US" sz="1200">
                  <a:latin typeface="Calibri" pitchFamily="34" charset="0"/>
                </a:rPr>
                <a:t>try to stickhandle around defense at blue line)</a:t>
              </a:r>
            </a:p>
            <a:p>
              <a:pPr lvl="2" eaLnBrk="1" hangingPunct="1">
                <a:buFont typeface="Arial" charset="0"/>
                <a:buChar char="•"/>
              </a:pPr>
              <a:r>
                <a:rPr lang="en-US" altLang="en-US" sz="1200">
                  <a:latin typeface="Calibri" pitchFamily="34" charset="0"/>
                </a:rPr>
                <a:t>Bank puck off boards, around defense, and out</a:t>
              </a:r>
            </a:p>
            <a:p>
              <a:pPr lvl="2" eaLnBrk="1" hangingPunct="1">
                <a:buFont typeface="Arial" charset="0"/>
                <a:buChar char="•"/>
              </a:pPr>
              <a:r>
                <a:rPr lang="en-US" altLang="en-US" sz="1200">
                  <a:latin typeface="Calibri" pitchFamily="34" charset="0"/>
                </a:rPr>
                <a:t>Pass to center if skating up the lane</a:t>
              </a:r>
            </a:p>
            <a:p>
              <a:pPr lvl="1" eaLnBrk="1" hangingPunct="1">
                <a:buFont typeface="Calibri" pitchFamily="34" charset="0"/>
                <a:buAutoNum type="arabicPeriod"/>
              </a:pPr>
              <a:r>
                <a:rPr lang="en-US" altLang="en-US" sz="1200" u="sng">
                  <a:latin typeface="Calibri" pitchFamily="34" charset="0"/>
                </a:rPr>
                <a:t>Cross-ice pass </a:t>
              </a:r>
              <a:r>
                <a:rPr lang="en-US" altLang="en-US" sz="1200">
                  <a:latin typeface="Calibri" pitchFamily="34" charset="0"/>
                </a:rPr>
                <a:t>to other wing when exit the zone!</a:t>
              </a:r>
            </a:p>
            <a:p>
              <a:pPr lvl="1" eaLnBrk="1" hangingPunct="1">
                <a:buFont typeface="Calibri" pitchFamily="34" charset="0"/>
                <a:buAutoNum type="arabicPeriod"/>
              </a:pPr>
              <a:endParaRPr lang="en-US" altLang="en-US" sz="1200">
                <a:latin typeface="Calibri" pitchFamily="34" charset="0"/>
              </a:endParaRPr>
            </a:p>
            <a:p>
              <a:pPr eaLnBrk="1" hangingPunct="1"/>
              <a:r>
                <a:rPr lang="en-US" altLang="en-US" sz="1200" b="1" u="sng"/>
                <a:t>WHAT NEXT?</a:t>
              </a:r>
              <a:endParaRPr lang="en-US" altLang="en-US" sz="1200" b="1" u="sng">
                <a:latin typeface="Calibri" pitchFamily="34" charset="0"/>
              </a:endParaRPr>
            </a:p>
            <a:p>
              <a:pPr lvl="1" eaLnBrk="1" hangingPunct="1">
                <a:buFont typeface="Calibri" pitchFamily="34" charset="0"/>
                <a:buAutoNum type="arabicPeriod"/>
              </a:pPr>
              <a:r>
                <a:rPr lang="en-US" altLang="en-US" sz="1200">
                  <a:latin typeface="Calibri" pitchFamily="34" charset="0"/>
                </a:rPr>
                <a:t>Skate to </a:t>
              </a:r>
              <a:r>
                <a:rPr lang="en-US" altLang="en-US" sz="1200" u="sng">
                  <a:latin typeface="Calibri" pitchFamily="34" charset="0"/>
                </a:rPr>
                <a:t>hash marks</a:t>
              </a:r>
              <a:r>
                <a:rPr lang="en-US" altLang="en-US" sz="1200">
                  <a:latin typeface="Calibri" pitchFamily="34" charset="0"/>
                </a:rPr>
                <a:t> if puck is regained by our team</a:t>
              </a:r>
            </a:p>
            <a:p>
              <a:pPr lvl="1" eaLnBrk="1" hangingPunct="1">
                <a:buFont typeface="Calibri" pitchFamily="34" charset="0"/>
                <a:buAutoNum type="arabicPeriod"/>
              </a:pPr>
              <a:r>
                <a:rPr lang="en-US" altLang="en-US" sz="1200">
                  <a:latin typeface="Calibri" pitchFamily="34" charset="0"/>
                </a:rPr>
                <a:t>Move out of zone only after puck has left the zone</a:t>
              </a:r>
            </a:p>
          </p:txBody>
        </p:sp>
      </p:grpSp>
      <p:sp>
        <p:nvSpPr>
          <p:cNvPr id="2" name="Slide Number Placeholder 1"/>
          <p:cNvSpPr>
            <a:spLocks noGrp="1"/>
          </p:cNvSpPr>
          <p:nvPr>
            <p:ph type="sldNum" sz="quarter" idx="12"/>
          </p:nvPr>
        </p:nvSpPr>
        <p:spPr/>
        <p:txBody>
          <a:bodyPr/>
          <a:lstStyle/>
          <a:p>
            <a:pPr>
              <a:defRPr/>
            </a:pPr>
            <a:fld id="{833ADCA2-59AB-4D2E-8435-FDF53ACBAADD}" type="slidenum">
              <a:rPr lang="en-US" smtClean="0"/>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67"/>
          <p:cNvSpPr txBox="1">
            <a:spLocks noChangeArrowheads="1"/>
          </p:cNvSpPr>
          <p:nvPr/>
        </p:nvSpPr>
        <p:spPr bwMode="auto">
          <a:xfrm>
            <a:off x="2139950" y="76200"/>
            <a:ext cx="9271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b="1">
                <a:latin typeface="Calibri" pitchFamily="34" charset="0"/>
              </a:rPr>
              <a:t>CENTER</a:t>
            </a:r>
          </a:p>
        </p:txBody>
      </p:sp>
      <p:sp>
        <p:nvSpPr>
          <p:cNvPr id="160" name="Right Arrow 159"/>
          <p:cNvSpPr/>
          <p:nvPr/>
        </p:nvSpPr>
        <p:spPr>
          <a:xfrm rot="5400000">
            <a:off x="607219" y="6174581"/>
            <a:ext cx="533400" cy="376238"/>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6" name="Rectangle 65"/>
          <p:cNvSpPr/>
          <p:nvPr/>
        </p:nvSpPr>
        <p:spPr>
          <a:xfrm>
            <a:off x="0" y="0"/>
            <a:ext cx="457200" cy="685800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r>
              <a:rPr lang="en-US" dirty="0"/>
              <a:t>DEFENSIVE ZONE</a:t>
            </a:r>
          </a:p>
        </p:txBody>
      </p:sp>
      <p:grpSp>
        <p:nvGrpSpPr>
          <p:cNvPr id="14341" name="Group 101"/>
          <p:cNvGrpSpPr>
            <a:grpSpLocks/>
          </p:cNvGrpSpPr>
          <p:nvPr/>
        </p:nvGrpSpPr>
        <p:grpSpPr bwMode="auto">
          <a:xfrm>
            <a:off x="609600" y="533400"/>
            <a:ext cx="4114800" cy="4191000"/>
            <a:chOff x="533400" y="533400"/>
            <a:chExt cx="4114800" cy="4191000"/>
          </a:xfrm>
        </p:grpSpPr>
        <p:sp>
          <p:nvSpPr>
            <p:cNvPr id="20" name="Rounded Rectangle 19"/>
            <p:cNvSpPr/>
            <p:nvPr/>
          </p:nvSpPr>
          <p:spPr bwMode="auto">
            <a:xfrm rot="16200000">
              <a:off x="601662" y="566738"/>
              <a:ext cx="4005263" cy="3938588"/>
            </a:xfrm>
            <a:prstGeom prst="roundRect">
              <a:avLst>
                <a:gd name="adj" fmla="val 15065"/>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4351" name="Group 69"/>
            <p:cNvGrpSpPr>
              <a:grpSpLocks/>
            </p:cNvGrpSpPr>
            <p:nvPr/>
          </p:nvGrpSpPr>
          <p:grpSpPr bwMode="auto">
            <a:xfrm>
              <a:off x="533400" y="533400"/>
              <a:ext cx="4114800" cy="4191000"/>
              <a:chOff x="533400" y="533400"/>
              <a:chExt cx="4114800" cy="4191000"/>
            </a:xfrm>
          </p:grpSpPr>
          <p:grpSp>
            <p:nvGrpSpPr>
              <p:cNvPr id="14352" name="Group 9"/>
              <p:cNvGrpSpPr>
                <a:grpSpLocks/>
              </p:cNvGrpSpPr>
              <p:nvPr/>
            </p:nvGrpSpPr>
            <p:grpSpPr bwMode="auto">
              <a:xfrm>
                <a:off x="3058632" y="1278469"/>
                <a:ext cx="1010093" cy="931333"/>
                <a:chOff x="2514600" y="914400"/>
                <a:chExt cx="762000" cy="762000"/>
              </a:xfrm>
            </p:grpSpPr>
            <p:sp>
              <p:nvSpPr>
                <p:cNvPr id="7" name="Oval 6"/>
                <p:cNvSpPr/>
                <p:nvPr/>
              </p:nvSpPr>
              <p:spPr>
                <a:xfrm>
                  <a:off x="2514963" y="913966"/>
                  <a:ext cx="761666" cy="76243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Oval 8"/>
                <p:cNvSpPr/>
                <p:nvPr/>
              </p:nvSpPr>
              <p:spPr>
                <a:xfrm>
                  <a:off x="2857473" y="1256866"/>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4353" name="Group 10"/>
              <p:cNvGrpSpPr>
                <a:grpSpLocks/>
              </p:cNvGrpSpPr>
              <p:nvPr/>
            </p:nvGrpSpPr>
            <p:grpSpPr bwMode="auto">
              <a:xfrm>
                <a:off x="1139456" y="1278469"/>
                <a:ext cx="1010093" cy="931333"/>
                <a:chOff x="2514600" y="914400"/>
                <a:chExt cx="762000" cy="762000"/>
              </a:xfrm>
            </p:grpSpPr>
            <p:sp>
              <p:nvSpPr>
                <p:cNvPr id="12" name="Oval 11"/>
                <p:cNvSpPr/>
                <p:nvPr/>
              </p:nvSpPr>
              <p:spPr>
                <a:xfrm>
                  <a:off x="2514878" y="913966"/>
                  <a:ext cx="761666" cy="76243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12"/>
                <p:cNvSpPr/>
                <p:nvPr/>
              </p:nvSpPr>
              <p:spPr>
                <a:xfrm>
                  <a:off x="2857388" y="1256866"/>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15" name="Straight Connector 14"/>
              <p:cNvCxnSpPr/>
              <p:nvPr/>
            </p:nvCxnSpPr>
            <p:spPr bwMode="auto">
              <a:xfrm>
                <a:off x="3989388" y="1744663"/>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auto">
              <a:xfrm>
                <a:off x="1017588" y="1744663"/>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auto">
              <a:xfrm>
                <a:off x="635000" y="2489200"/>
                <a:ext cx="393858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auto">
              <a:xfrm>
                <a:off x="635000" y="3141663"/>
                <a:ext cx="393858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auto">
              <a:xfrm>
                <a:off x="635000" y="998538"/>
                <a:ext cx="393858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bwMode="auto">
              <a:xfrm>
                <a:off x="2351088" y="906463"/>
                <a:ext cx="504825" cy="92075"/>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Oval 37"/>
              <p:cNvSpPr/>
              <p:nvPr/>
            </p:nvSpPr>
            <p:spPr>
              <a:xfrm flipV="1">
                <a:off x="3962400" y="6858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361" name="TextBox 39"/>
              <p:cNvSpPr txBox="1">
                <a:spLocks noChangeArrowheads="1"/>
              </p:cNvSpPr>
              <p:nvPr/>
            </p:nvSpPr>
            <p:spPr bwMode="auto">
              <a:xfrm>
                <a:off x="4191000" y="1600200"/>
                <a:ext cx="347663"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W</a:t>
                </a:r>
              </a:p>
            </p:txBody>
          </p:sp>
          <p:sp>
            <p:nvSpPr>
              <p:cNvPr id="14362" name="TextBox 40"/>
              <p:cNvSpPr txBox="1">
                <a:spLocks noChangeArrowheads="1"/>
              </p:cNvSpPr>
              <p:nvPr/>
            </p:nvSpPr>
            <p:spPr bwMode="auto">
              <a:xfrm>
                <a:off x="1828800" y="1752600"/>
                <a:ext cx="347663"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W</a:t>
                </a:r>
              </a:p>
            </p:txBody>
          </p:sp>
          <p:sp>
            <p:nvSpPr>
              <p:cNvPr id="14363" name="TextBox 41"/>
              <p:cNvSpPr txBox="1">
                <a:spLocks noChangeArrowheads="1"/>
              </p:cNvSpPr>
              <p:nvPr/>
            </p:nvSpPr>
            <p:spPr bwMode="auto">
              <a:xfrm>
                <a:off x="2057400" y="990600"/>
                <a:ext cx="298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D</a:t>
                </a:r>
              </a:p>
            </p:txBody>
          </p:sp>
          <p:sp>
            <p:nvSpPr>
              <p:cNvPr id="14364" name="TextBox 42"/>
              <p:cNvSpPr txBox="1">
                <a:spLocks noChangeArrowheads="1"/>
              </p:cNvSpPr>
              <p:nvPr/>
            </p:nvSpPr>
            <p:spPr bwMode="auto">
              <a:xfrm>
                <a:off x="2667000" y="1078468"/>
                <a:ext cx="364202"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b="1">
                    <a:solidFill>
                      <a:srgbClr val="FF0000"/>
                    </a:solidFill>
                    <a:latin typeface="Arial Black" pitchFamily="34" charset="0"/>
                  </a:rPr>
                  <a:t>C</a:t>
                </a:r>
                <a:endParaRPr lang="en-US" altLang="en-US" sz="1400" b="1">
                  <a:solidFill>
                    <a:srgbClr val="FF0000"/>
                  </a:solidFill>
                  <a:latin typeface="Arial Black" pitchFamily="34" charset="0"/>
                </a:endParaRPr>
              </a:p>
            </p:txBody>
          </p:sp>
          <p:sp>
            <p:nvSpPr>
              <p:cNvPr id="14365" name="TextBox 86"/>
              <p:cNvSpPr txBox="1">
                <a:spLocks noChangeArrowheads="1"/>
              </p:cNvSpPr>
              <p:nvPr/>
            </p:nvSpPr>
            <p:spPr bwMode="auto">
              <a:xfrm>
                <a:off x="2438400" y="914400"/>
                <a:ext cx="298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G</a:t>
                </a:r>
              </a:p>
            </p:txBody>
          </p:sp>
          <p:cxnSp>
            <p:nvCxnSpPr>
              <p:cNvPr id="147" name="Straight Arrow Connector 146"/>
              <p:cNvCxnSpPr>
                <a:endCxn id="14361" idx="0"/>
              </p:cNvCxnSpPr>
              <p:nvPr/>
            </p:nvCxnSpPr>
            <p:spPr>
              <a:xfrm>
                <a:off x="3200400" y="1143000"/>
                <a:ext cx="1165225" cy="4572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3101" name="TextBox 43"/>
              <p:cNvSpPr txBox="1">
                <a:spLocks noChangeArrowheads="1"/>
              </p:cNvSpPr>
              <p:nvPr/>
            </p:nvSpPr>
            <p:spPr bwMode="auto">
              <a:xfrm>
                <a:off x="3598863" y="533400"/>
                <a:ext cx="298450" cy="307975"/>
              </a:xfrm>
              <a:prstGeom prst="rect">
                <a:avLst/>
              </a:prstGeom>
              <a:noFill/>
              <a:ln w="9525">
                <a:noFill/>
                <a:miter lim="800000"/>
                <a:headEnd/>
                <a:tailEnd/>
              </a:ln>
            </p:spPr>
            <p:txBody>
              <a:bodyPr wrap="none">
                <a:spAutoFit/>
              </a:bodyPr>
              <a:lstStyle/>
              <a:p>
                <a:pPr>
                  <a:defRPr/>
                </a:pPr>
                <a:r>
                  <a:rPr lang="en-US" sz="1400" b="1" dirty="0">
                    <a:solidFill>
                      <a:srgbClr val="0000FF"/>
                    </a:solidFill>
                    <a:latin typeface="+mn-lt"/>
                  </a:rPr>
                  <a:t>D</a:t>
                </a:r>
              </a:p>
            </p:txBody>
          </p:sp>
          <p:grpSp>
            <p:nvGrpSpPr>
              <p:cNvPr id="14368" name="Group 10"/>
              <p:cNvGrpSpPr>
                <a:grpSpLocks/>
              </p:cNvGrpSpPr>
              <p:nvPr/>
            </p:nvGrpSpPr>
            <p:grpSpPr bwMode="auto">
              <a:xfrm>
                <a:off x="2057400" y="2667000"/>
                <a:ext cx="1010093" cy="931333"/>
                <a:chOff x="2514600" y="914400"/>
                <a:chExt cx="762000" cy="762000"/>
              </a:xfrm>
            </p:grpSpPr>
            <p:sp>
              <p:nvSpPr>
                <p:cNvPr id="68" name="Oval 67"/>
                <p:cNvSpPr/>
                <p:nvPr/>
              </p:nvSpPr>
              <p:spPr>
                <a:xfrm>
                  <a:off x="2514600" y="914400"/>
                  <a:ext cx="761666" cy="762434"/>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9" name="Oval 68"/>
                <p:cNvSpPr/>
                <p:nvPr/>
              </p:nvSpPr>
              <p:spPr>
                <a:xfrm>
                  <a:off x="2857110" y="1257300"/>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1" name="Rectangle 20"/>
              <p:cNvSpPr/>
              <p:nvPr/>
            </p:nvSpPr>
            <p:spPr bwMode="auto">
              <a:xfrm>
                <a:off x="533400" y="3276600"/>
                <a:ext cx="4114800" cy="1447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grpSp>
      <p:sp>
        <p:nvSpPr>
          <p:cNvPr id="117" name="TextBox 116"/>
          <p:cNvSpPr txBox="1"/>
          <p:nvPr/>
        </p:nvSpPr>
        <p:spPr>
          <a:xfrm>
            <a:off x="609600" y="3352800"/>
            <a:ext cx="4038600" cy="3232150"/>
          </a:xfrm>
          <a:prstGeom prst="rect">
            <a:avLst/>
          </a:prstGeom>
          <a:noFill/>
        </p:spPr>
        <p:txBody>
          <a:bodyPr>
            <a:spAutoFit/>
          </a:bodyPr>
          <a:lstStyle/>
          <a:p>
            <a:pPr fontAlgn="auto">
              <a:spcBef>
                <a:spcPts val="0"/>
              </a:spcBef>
              <a:spcAft>
                <a:spcPts val="0"/>
              </a:spcAft>
              <a:defRPr/>
            </a:pPr>
            <a:r>
              <a:rPr lang="en-US" sz="1200" b="1" u="sng" dirty="0">
                <a:latin typeface="+mn-lt"/>
                <a:cs typeface="+mn-cs"/>
              </a:rPr>
              <a:t>ZONE TO OWN</a:t>
            </a:r>
          </a:p>
          <a:p>
            <a:pPr marL="800100" lvl="1" indent="-342900" fontAlgn="auto">
              <a:spcBef>
                <a:spcPts val="0"/>
              </a:spcBef>
              <a:spcAft>
                <a:spcPts val="0"/>
              </a:spcAft>
              <a:buFont typeface="+mj-lt"/>
              <a:buAutoNum type="arabicPeriod"/>
              <a:defRPr/>
            </a:pPr>
            <a:r>
              <a:rPr lang="en-US" sz="1200" dirty="0">
                <a:latin typeface="+mn-lt"/>
              </a:rPr>
              <a:t>Be aggressive!</a:t>
            </a:r>
          </a:p>
          <a:p>
            <a:pPr marL="800100" lvl="1" indent="-342900" fontAlgn="auto">
              <a:spcBef>
                <a:spcPts val="0"/>
              </a:spcBef>
              <a:spcAft>
                <a:spcPts val="0"/>
              </a:spcAft>
              <a:buFont typeface="+mj-lt"/>
              <a:buAutoNum type="arabicPeriod"/>
              <a:defRPr/>
            </a:pPr>
            <a:r>
              <a:rPr lang="en-US" sz="1200" dirty="0">
                <a:latin typeface="+mn-lt"/>
              </a:rPr>
              <a:t>Be goal side of the offensive player you’re covering</a:t>
            </a:r>
          </a:p>
          <a:p>
            <a:pPr marL="342900" indent="-342900" fontAlgn="auto">
              <a:spcBef>
                <a:spcPts val="0"/>
              </a:spcBef>
              <a:spcAft>
                <a:spcPts val="0"/>
              </a:spcAft>
              <a:defRPr/>
            </a:pPr>
            <a:r>
              <a:rPr lang="en-US" sz="1200" b="1" u="sng" dirty="0">
                <a:latin typeface="+mn-lt"/>
                <a:cs typeface="+mn-cs"/>
              </a:rPr>
              <a:t>RESPONSIBILITIES</a:t>
            </a:r>
          </a:p>
          <a:p>
            <a:pPr marL="800100" lvl="1" indent="-342900" fontAlgn="auto">
              <a:spcBef>
                <a:spcPts val="0"/>
              </a:spcBef>
              <a:spcAft>
                <a:spcPts val="0"/>
              </a:spcAft>
              <a:buFont typeface="+mj-lt"/>
              <a:buAutoNum type="arabicPeriod"/>
              <a:defRPr/>
            </a:pPr>
            <a:r>
              <a:rPr lang="en-US" sz="1200" dirty="0">
                <a:latin typeface="+mn-lt"/>
              </a:rPr>
              <a:t>Start at the “front” goal post… look up and react!</a:t>
            </a:r>
          </a:p>
          <a:p>
            <a:pPr marL="800100" lvl="1" indent="-342900" fontAlgn="auto">
              <a:spcBef>
                <a:spcPts val="0"/>
              </a:spcBef>
              <a:spcAft>
                <a:spcPts val="0"/>
              </a:spcAft>
              <a:buFont typeface="+mj-lt"/>
              <a:buAutoNum type="arabicPeriod"/>
              <a:defRPr/>
            </a:pPr>
            <a:r>
              <a:rPr lang="en-US" sz="1200" dirty="0">
                <a:latin typeface="+mn-lt"/>
              </a:rPr>
              <a:t>Help the strong side defensemen… stay in the passing lane.</a:t>
            </a:r>
          </a:p>
          <a:p>
            <a:pPr marL="800100" lvl="1" indent="-342900" fontAlgn="auto">
              <a:spcBef>
                <a:spcPts val="0"/>
              </a:spcBef>
              <a:spcAft>
                <a:spcPts val="0"/>
              </a:spcAft>
              <a:buFont typeface="+mj-lt"/>
              <a:buAutoNum type="arabicPeriod"/>
              <a:defRPr/>
            </a:pPr>
            <a:r>
              <a:rPr lang="en-US" sz="1200" dirty="0">
                <a:latin typeface="+mn-lt"/>
              </a:rPr>
              <a:t>If </a:t>
            </a:r>
            <a:r>
              <a:rPr lang="en-US" sz="1200" u="sng" dirty="0">
                <a:latin typeface="+mn-lt"/>
              </a:rPr>
              <a:t>we lose control of the puck </a:t>
            </a:r>
            <a:r>
              <a:rPr lang="en-US" sz="1200" dirty="0">
                <a:latin typeface="+mn-lt"/>
              </a:rPr>
              <a:t>in the corner, cover opposing players in danger zone by skating between them and puck… do not turn your back on the puck!</a:t>
            </a:r>
            <a:endParaRPr lang="en-US" sz="1200" dirty="0">
              <a:latin typeface="+mn-lt"/>
              <a:cs typeface="+mn-cs"/>
            </a:endParaRPr>
          </a:p>
          <a:p>
            <a:pPr marL="342900" indent="-342900" fontAlgn="auto">
              <a:spcBef>
                <a:spcPts val="0"/>
              </a:spcBef>
              <a:spcAft>
                <a:spcPts val="0"/>
              </a:spcAft>
              <a:defRPr/>
            </a:pPr>
            <a:r>
              <a:rPr lang="en-US" sz="1200" b="1" u="sng" dirty="0">
                <a:latin typeface="+mn-lt"/>
              </a:rPr>
              <a:t>WHAT NEXT?</a:t>
            </a:r>
            <a:endParaRPr lang="en-US" sz="1200" b="1" u="sng" dirty="0">
              <a:latin typeface="+mn-lt"/>
              <a:cs typeface="+mn-cs"/>
            </a:endParaRPr>
          </a:p>
          <a:p>
            <a:pPr marL="800100" lvl="1" indent="-342900" fontAlgn="auto">
              <a:spcBef>
                <a:spcPts val="0"/>
              </a:spcBef>
              <a:spcAft>
                <a:spcPts val="0"/>
              </a:spcAft>
              <a:buFont typeface="+mj-lt"/>
              <a:buAutoNum type="arabicPeriod"/>
              <a:defRPr/>
            </a:pPr>
            <a:r>
              <a:rPr lang="en-US" sz="1200" dirty="0">
                <a:latin typeface="+mn-lt"/>
                <a:cs typeface="+mn-cs"/>
              </a:rPr>
              <a:t>If </a:t>
            </a:r>
            <a:r>
              <a:rPr lang="en-US" sz="1200" u="sng" dirty="0">
                <a:latin typeface="+mn-lt"/>
                <a:cs typeface="+mn-cs"/>
              </a:rPr>
              <a:t>defensemen has control of puck</a:t>
            </a:r>
            <a:r>
              <a:rPr lang="en-US" sz="1200" dirty="0">
                <a:latin typeface="+mn-lt"/>
                <a:cs typeface="+mn-cs"/>
              </a:rPr>
              <a:t>, skate an arch up ice and show target for a breakout pass</a:t>
            </a:r>
          </a:p>
          <a:p>
            <a:pPr marL="800100" lvl="1" indent="-342900" fontAlgn="auto">
              <a:spcBef>
                <a:spcPts val="0"/>
              </a:spcBef>
              <a:spcAft>
                <a:spcPts val="0"/>
              </a:spcAft>
              <a:buFont typeface="+mj-lt"/>
              <a:buAutoNum type="arabicPeriod"/>
              <a:defRPr/>
            </a:pPr>
            <a:r>
              <a:rPr lang="en-US" sz="1200" dirty="0">
                <a:latin typeface="+mn-lt"/>
                <a:cs typeface="+mn-cs"/>
              </a:rPr>
              <a:t>If Breakout pass is made to wing, move up ice to support getting </a:t>
            </a:r>
            <a:r>
              <a:rPr lang="en-US" sz="1200" u="sng" dirty="0">
                <a:latin typeface="+mn-lt"/>
                <a:cs typeface="+mn-cs"/>
              </a:rPr>
              <a:t>puck out of zone</a:t>
            </a:r>
          </a:p>
        </p:txBody>
      </p:sp>
      <p:cxnSp>
        <p:nvCxnSpPr>
          <p:cNvPr id="157" name="Straight Arrow Connector 156"/>
          <p:cNvCxnSpPr/>
          <p:nvPr/>
        </p:nvCxnSpPr>
        <p:spPr>
          <a:xfrm>
            <a:off x="838200" y="4572000"/>
            <a:ext cx="0" cy="5334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54" name="Hexagon 153"/>
          <p:cNvSpPr/>
          <p:nvPr/>
        </p:nvSpPr>
        <p:spPr>
          <a:xfrm>
            <a:off x="685800" y="3657600"/>
            <a:ext cx="344488" cy="298450"/>
          </a:xfrm>
          <a:prstGeom prst="hexagon">
            <a:avLst/>
          </a:pr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79" name="Straight Arrow Connector 78"/>
          <p:cNvCxnSpPr/>
          <p:nvPr/>
        </p:nvCxnSpPr>
        <p:spPr>
          <a:xfrm flipV="1">
            <a:off x="3276600" y="838200"/>
            <a:ext cx="685800" cy="1524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83" name="Bent Arrow 82"/>
          <p:cNvSpPr/>
          <p:nvPr/>
        </p:nvSpPr>
        <p:spPr>
          <a:xfrm rot="5400000">
            <a:off x="2895600" y="1295400"/>
            <a:ext cx="990600" cy="685800"/>
          </a:xfrm>
          <a:prstGeom prst="bentArrow">
            <a:avLst>
              <a:gd name="adj1" fmla="val 25000"/>
              <a:gd name="adj2" fmla="val 50000"/>
              <a:gd name="adj3" fmla="val 46535"/>
              <a:gd name="adj4" fmla="val 45243"/>
            </a:avLst>
          </a:prstGeom>
          <a:solidFill>
            <a:srgbClr val="0070C0">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sp>
        <p:nvSpPr>
          <p:cNvPr id="14347" name="TextBox 83"/>
          <p:cNvSpPr txBox="1">
            <a:spLocks noChangeArrowheads="1"/>
          </p:cNvSpPr>
          <p:nvPr/>
        </p:nvSpPr>
        <p:spPr bwMode="auto">
          <a:xfrm>
            <a:off x="4267200" y="304800"/>
            <a:ext cx="403225" cy="2159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800"/>
              <a:t>puck</a:t>
            </a:r>
          </a:p>
        </p:txBody>
      </p:sp>
      <p:cxnSp>
        <p:nvCxnSpPr>
          <p:cNvPr id="86" name="Straight Connector 85"/>
          <p:cNvCxnSpPr>
            <a:stCxn id="14347" idx="2"/>
          </p:cNvCxnSpPr>
          <p:nvPr/>
        </p:nvCxnSpPr>
        <p:spPr>
          <a:xfrm flipH="1">
            <a:off x="4114800" y="520700"/>
            <a:ext cx="354013" cy="241300"/>
          </a:xfrm>
          <a:prstGeom prst="line">
            <a:avLst/>
          </a:prstGeom>
        </p:spPr>
        <p:style>
          <a:lnRef idx="1">
            <a:schemeClr val="accent1"/>
          </a:lnRef>
          <a:fillRef idx="0">
            <a:schemeClr val="accent1"/>
          </a:fillRef>
          <a:effectRef idx="0">
            <a:schemeClr val="accent1"/>
          </a:effectRef>
          <a:fontRef idx="minor">
            <a:schemeClr val="tx1"/>
          </a:fontRef>
        </p:style>
      </p:cxnSp>
      <p:sp>
        <p:nvSpPr>
          <p:cNvPr id="77" name="Rounded Rectangle 76"/>
          <p:cNvSpPr/>
          <p:nvPr/>
        </p:nvSpPr>
        <p:spPr>
          <a:xfrm>
            <a:off x="2209800" y="609600"/>
            <a:ext cx="2362200" cy="1103313"/>
          </a:xfrm>
          <a:prstGeom prst="roundRect">
            <a:avLst>
              <a:gd name="adj" fmla="val 40805"/>
            </a:avLst>
          </a:pr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Slide Number Placeholder 1"/>
          <p:cNvSpPr>
            <a:spLocks noGrp="1"/>
          </p:cNvSpPr>
          <p:nvPr>
            <p:ph type="sldNum" sz="quarter" idx="12"/>
          </p:nvPr>
        </p:nvSpPr>
        <p:spPr/>
        <p:txBody>
          <a:bodyPr/>
          <a:lstStyle/>
          <a:p>
            <a:pPr>
              <a:defRPr/>
            </a:pPr>
            <a:fld id="{833ADCA2-59AB-4D2E-8435-FDF53ACBAADD}" type="slidenum">
              <a:rPr lang="en-US" smtClean="0"/>
              <a:pPr>
                <a:defRPr/>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Rectangle 65"/>
          <p:cNvSpPr/>
          <p:nvPr/>
        </p:nvSpPr>
        <p:spPr>
          <a:xfrm>
            <a:off x="0" y="0"/>
            <a:ext cx="457200" cy="68580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r>
              <a:rPr lang="en-US" dirty="0"/>
              <a:t>NUETRAL ZONE</a:t>
            </a:r>
          </a:p>
        </p:txBody>
      </p:sp>
      <p:sp>
        <p:nvSpPr>
          <p:cNvPr id="15363" name="TextBox 67"/>
          <p:cNvSpPr txBox="1">
            <a:spLocks noChangeArrowheads="1"/>
          </p:cNvSpPr>
          <p:nvPr/>
        </p:nvSpPr>
        <p:spPr bwMode="auto">
          <a:xfrm>
            <a:off x="5793405" y="381000"/>
            <a:ext cx="2222853"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b="1" u="sng" dirty="0">
                <a:latin typeface="Calibri" pitchFamily="34" charset="0"/>
              </a:rPr>
              <a:t>Neutral Zone </a:t>
            </a:r>
            <a:r>
              <a:rPr lang="en-US" altLang="en-US" b="1" u="sng" dirty="0" smtClean="0">
                <a:latin typeface="Calibri" pitchFamily="34" charset="0"/>
              </a:rPr>
              <a:t>Offense</a:t>
            </a:r>
            <a:endParaRPr lang="en-US" altLang="en-US" b="1" dirty="0">
              <a:latin typeface="Calibri" pitchFamily="34" charset="0"/>
            </a:endParaRPr>
          </a:p>
        </p:txBody>
      </p:sp>
      <p:sp>
        <p:nvSpPr>
          <p:cNvPr id="90" name="TextBox 89"/>
          <p:cNvSpPr txBox="1"/>
          <p:nvPr/>
        </p:nvSpPr>
        <p:spPr>
          <a:xfrm>
            <a:off x="4876800" y="838200"/>
            <a:ext cx="4267200" cy="6032500"/>
          </a:xfrm>
          <a:prstGeom prst="rect">
            <a:avLst/>
          </a:prstGeom>
          <a:noFill/>
        </p:spPr>
        <p:txBody>
          <a:bodyPr>
            <a:spAutoFit/>
          </a:bodyPr>
          <a:lstStyle/>
          <a:p>
            <a:pPr marL="228600" indent="-228600" fontAlgn="auto">
              <a:spcBef>
                <a:spcPts val="0"/>
              </a:spcBef>
              <a:spcAft>
                <a:spcPts val="600"/>
              </a:spcAft>
              <a:buFont typeface="+mj-lt"/>
              <a:buAutoNum type="arabicPeriod"/>
              <a:defRPr/>
            </a:pPr>
            <a:r>
              <a:rPr lang="en-US" sz="1400" b="1" dirty="0">
                <a:latin typeface="+mn-lt"/>
                <a:cs typeface="+mn-cs"/>
              </a:rPr>
              <a:t>There should be forwards in at  least 2 of the 3 lanes when transitioning from defensive zone to offensive zone. </a:t>
            </a:r>
          </a:p>
          <a:p>
            <a:pPr marL="450850" lvl="1" indent="-228600" fontAlgn="auto">
              <a:spcBef>
                <a:spcPts val="0"/>
              </a:spcBef>
              <a:spcAft>
                <a:spcPts val="600"/>
              </a:spcAft>
              <a:buFont typeface="Arial" pitchFamily="34" charset="0"/>
              <a:buChar char="•"/>
              <a:defRPr/>
            </a:pPr>
            <a:r>
              <a:rPr lang="en-US" sz="1400" dirty="0">
                <a:latin typeface="+mn-lt"/>
                <a:cs typeface="+mn-cs"/>
              </a:rPr>
              <a:t>Forwards should never be 3 across,  There should always be depth/support of the puck.</a:t>
            </a:r>
          </a:p>
          <a:p>
            <a:pPr marL="450850" lvl="1" indent="-228600" fontAlgn="auto">
              <a:spcBef>
                <a:spcPts val="0"/>
              </a:spcBef>
              <a:spcAft>
                <a:spcPts val="600"/>
              </a:spcAft>
              <a:buFont typeface="Arial" pitchFamily="34" charset="0"/>
              <a:buChar char="•"/>
              <a:defRPr/>
            </a:pPr>
            <a:r>
              <a:rPr lang="en-US" sz="1400" dirty="0">
                <a:latin typeface="+mn-lt"/>
                <a:cs typeface="+mn-cs"/>
              </a:rPr>
              <a:t>This does not mean you have to stay in 1 lane… you can change lanes as long as the other players adjust to fill an empty lane.  </a:t>
            </a:r>
          </a:p>
          <a:p>
            <a:pPr marL="450850" lvl="1" indent="-228600" fontAlgn="auto">
              <a:spcBef>
                <a:spcPts val="0"/>
              </a:spcBef>
              <a:spcAft>
                <a:spcPts val="600"/>
              </a:spcAft>
              <a:buFont typeface="Arial" pitchFamily="34" charset="0"/>
              <a:buChar char="•"/>
              <a:defRPr/>
            </a:pPr>
            <a:r>
              <a:rPr lang="en-US" sz="1400" dirty="0">
                <a:latin typeface="+mn-lt"/>
                <a:cs typeface="+mn-cs"/>
              </a:rPr>
              <a:t>Keep your head up and be aware of what your teammates are doing.</a:t>
            </a:r>
          </a:p>
          <a:p>
            <a:pPr marL="450850" lvl="1" indent="-228600" fontAlgn="auto">
              <a:spcBef>
                <a:spcPts val="0"/>
              </a:spcBef>
              <a:spcAft>
                <a:spcPts val="600"/>
              </a:spcAft>
              <a:buFont typeface="Arial" pitchFamily="34" charset="0"/>
              <a:buChar char="•"/>
              <a:defRPr/>
            </a:pPr>
            <a:r>
              <a:rPr lang="en-US" sz="1400" dirty="0">
                <a:latin typeface="+mn-lt"/>
                <a:cs typeface="+mn-cs"/>
              </a:rPr>
              <a:t>If you are </a:t>
            </a:r>
            <a:r>
              <a:rPr lang="en-US" sz="1400" u="sng" dirty="0">
                <a:latin typeface="+mn-lt"/>
                <a:cs typeface="+mn-cs"/>
              </a:rPr>
              <a:t>without</a:t>
            </a:r>
            <a:r>
              <a:rPr lang="en-US" sz="1400" dirty="0">
                <a:latin typeface="+mn-lt"/>
                <a:cs typeface="+mn-cs"/>
              </a:rPr>
              <a:t> the puck, you should be skating hard to allow for a pass </a:t>
            </a:r>
            <a:r>
              <a:rPr lang="en-US" sz="1400" u="sng" dirty="0">
                <a:latin typeface="+mn-lt"/>
                <a:cs typeface="+mn-cs"/>
              </a:rPr>
              <a:t>forward</a:t>
            </a:r>
            <a:r>
              <a:rPr lang="en-US" sz="1400" dirty="0">
                <a:latin typeface="+mn-lt"/>
                <a:cs typeface="+mn-cs"/>
              </a:rPr>
              <a:t>.</a:t>
            </a:r>
          </a:p>
          <a:p>
            <a:pPr marL="450850" lvl="1" indent="-228600" fontAlgn="auto">
              <a:spcBef>
                <a:spcPts val="0"/>
              </a:spcBef>
              <a:spcAft>
                <a:spcPts val="600"/>
              </a:spcAft>
              <a:buFont typeface="Arial" pitchFamily="34" charset="0"/>
              <a:buChar char="•"/>
              <a:defRPr/>
            </a:pPr>
            <a:r>
              <a:rPr lang="en-US" sz="1400" dirty="0">
                <a:latin typeface="+mn-lt"/>
                <a:cs typeface="+mn-cs"/>
              </a:rPr>
              <a:t>STAY ON SIDES!</a:t>
            </a:r>
          </a:p>
          <a:p>
            <a:pPr marL="230188" lvl="1" indent="-228600" fontAlgn="auto">
              <a:spcBef>
                <a:spcPts val="0"/>
              </a:spcBef>
              <a:spcAft>
                <a:spcPts val="600"/>
              </a:spcAft>
              <a:buFont typeface="+mj-lt"/>
              <a:buAutoNum type="arabicPeriod" startAt="2"/>
              <a:defRPr/>
            </a:pPr>
            <a:r>
              <a:rPr lang="en-US" sz="1400" b="1" dirty="0">
                <a:latin typeface="+mn-lt"/>
                <a:cs typeface="+mn-cs"/>
              </a:rPr>
              <a:t>If we have control of the puck and are entering the offensive zone, begin to angle towards the net.</a:t>
            </a:r>
          </a:p>
          <a:p>
            <a:pPr marL="450850" lvl="2" indent="-228600" fontAlgn="auto">
              <a:spcBef>
                <a:spcPts val="0"/>
              </a:spcBef>
              <a:spcAft>
                <a:spcPts val="600"/>
              </a:spcAft>
              <a:buFont typeface="Arial" pitchFamily="34" charset="0"/>
              <a:buChar char="•"/>
              <a:defRPr/>
            </a:pPr>
            <a:r>
              <a:rPr lang="en-US" sz="1400" dirty="0">
                <a:latin typeface="+mn-lt"/>
                <a:cs typeface="+mn-cs"/>
              </a:rPr>
              <a:t>Forward with the puck should be skating to the net and forcing the defense to make a decision.</a:t>
            </a:r>
          </a:p>
          <a:p>
            <a:pPr marL="450850" lvl="2" indent="-228600" fontAlgn="auto">
              <a:spcBef>
                <a:spcPts val="0"/>
              </a:spcBef>
              <a:spcAft>
                <a:spcPts val="600"/>
              </a:spcAft>
              <a:buFont typeface="Arial" pitchFamily="34" charset="0"/>
              <a:buChar char="•"/>
              <a:defRPr/>
            </a:pPr>
            <a:r>
              <a:rPr lang="en-US" sz="1400" dirty="0">
                <a:latin typeface="+mn-lt"/>
                <a:cs typeface="+mn-cs"/>
              </a:rPr>
              <a:t>Forwards without the puck should skate towards the goal posts (Kill Zone) for a pass, a tipped shot, or a rebound.</a:t>
            </a:r>
          </a:p>
          <a:p>
            <a:pPr marL="450850" lvl="2" indent="-228600" fontAlgn="auto">
              <a:spcBef>
                <a:spcPts val="0"/>
              </a:spcBef>
              <a:spcAft>
                <a:spcPts val="600"/>
              </a:spcAft>
              <a:buFont typeface="Arial" pitchFamily="34" charset="0"/>
              <a:buChar char="•"/>
              <a:defRPr/>
            </a:pPr>
            <a:r>
              <a:rPr lang="en-US" sz="1400" dirty="0">
                <a:latin typeface="+mn-lt"/>
                <a:cs typeface="+mn-cs"/>
              </a:rPr>
              <a:t>Do NOT skate into the corner with or without the puck (you can not score from there).</a:t>
            </a:r>
          </a:p>
          <a:p>
            <a:pPr marL="450850" lvl="2" indent="-228600" fontAlgn="auto">
              <a:spcBef>
                <a:spcPts val="0"/>
              </a:spcBef>
              <a:spcAft>
                <a:spcPts val="600"/>
              </a:spcAft>
              <a:buFont typeface="Arial" pitchFamily="34" charset="0"/>
              <a:buChar char="•"/>
              <a:defRPr/>
            </a:pPr>
            <a:r>
              <a:rPr lang="en-US" sz="1400" dirty="0">
                <a:latin typeface="+mn-lt"/>
                <a:cs typeface="+mn-cs"/>
              </a:rPr>
              <a:t>Be aggressive, pass to a teammate with a better shooting angle.</a:t>
            </a:r>
            <a:endParaRPr lang="en-US" sz="1400" dirty="0"/>
          </a:p>
        </p:txBody>
      </p:sp>
      <p:pic>
        <p:nvPicPr>
          <p:cNvPr id="15365" name="Picture 2" descr="Ice rink.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433388"/>
            <a:ext cx="3316288" cy="61198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cxnSp>
        <p:nvCxnSpPr>
          <p:cNvPr id="71" name="Straight Connector 70"/>
          <p:cNvCxnSpPr/>
          <p:nvPr/>
        </p:nvCxnSpPr>
        <p:spPr>
          <a:xfrm rot="16200000" flipH="1">
            <a:off x="1409700" y="4762500"/>
            <a:ext cx="1524000" cy="9906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2705894" y="3542506"/>
            <a:ext cx="2057400" cy="1588"/>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5368" name="TextBox 96"/>
          <p:cNvSpPr txBox="1">
            <a:spLocks noChangeArrowheads="1"/>
          </p:cNvSpPr>
          <p:nvPr/>
        </p:nvSpPr>
        <p:spPr bwMode="auto">
          <a:xfrm>
            <a:off x="1524000" y="2743200"/>
            <a:ext cx="588963" cy="2460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000" b="1"/>
              <a:t>Lane 1</a:t>
            </a:r>
          </a:p>
        </p:txBody>
      </p:sp>
      <p:sp>
        <p:nvSpPr>
          <p:cNvPr id="15369" name="TextBox 97"/>
          <p:cNvSpPr txBox="1">
            <a:spLocks noChangeArrowheads="1"/>
          </p:cNvSpPr>
          <p:nvPr/>
        </p:nvSpPr>
        <p:spPr bwMode="auto">
          <a:xfrm>
            <a:off x="2819400" y="2743200"/>
            <a:ext cx="588963" cy="2460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000" b="1"/>
              <a:t>Lane 2</a:t>
            </a:r>
          </a:p>
        </p:txBody>
      </p:sp>
      <p:sp>
        <p:nvSpPr>
          <p:cNvPr id="15370" name="TextBox 98"/>
          <p:cNvSpPr txBox="1">
            <a:spLocks noChangeArrowheads="1"/>
          </p:cNvSpPr>
          <p:nvPr/>
        </p:nvSpPr>
        <p:spPr bwMode="auto">
          <a:xfrm>
            <a:off x="3886200" y="2743200"/>
            <a:ext cx="588963" cy="2460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000" b="1"/>
              <a:t>Lane 3</a:t>
            </a:r>
          </a:p>
        </p:txBody>
      </p:sp>
      <p:cxnSp>
        <p:nvCxnSpPr>
          <p:cNvPr id="105" name="Straight Connector 104"/>
          <p:cNvCxnSpPr/>
          <p:nvPr/>
        </p:nvCxnSpPr>
        <p:spPr>
          <a:xfrm rot="5400000">
            <a:off x="1485901" y="3541712"/>
            <a:ext cx="2057400" cy="3175"/>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rot="5400000">
            <a:off x="3162300" y="4686300"/>
            <a:ext cx="1524000" cy="1143000"/>
          </a:xfrm>
          <a:prstGeom prst="line">
            <a:avLst/>
          </a:prstGeom>
          <a:ln>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3" name="Right Arrow 12"/>
          <p:cNvSpPr/>
          <p:nvPr/>
        </p:nvSpPr>
        <p:spPr>
          <a:xfrm rot="5400000">
            <a:off x="302419" y="3355181"/>
            <a:ext cx="1600200" cy="376238"/>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Box 67"/>
          <p:cNvSpPr txBox="1">
            <a:spLocks noChangeArrowheads="1"/>
          </p:cNvSpPr>
          <p:nvPr/>
        </p:nvSpPr>
        <p:spPr bwMode="auto">
          <a:xfrm>
            <a:off x="1519238" y="0"/>
            <a:ext cx="1912937"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b="1" u="sng">
                <a:latin typeface="Calibri" pitchFamily="34" charset="0"/>
              </a:rPr>
              <a:t>F1 &amp; F2 Forecheck</a:t>
            </a:r>
            <a:endParaRPr lang="en-US" altLang="en-US" b="1">
              <a:latin typeface="Calibri" pitchFamily="34" charset="0"/>
            </a:endParaRPr>
          </a:p>
        </p:txBody>
      </p:sp>
      <p:sp>
        <p:nvSpPr>
          <p:cNvPr id="66" name="Rectangle 65"/>
          <p:cNvSpPr/>
          <p:nvPr/>
        </p:nvSpPr>
        <p:spPr>
          <a:xfrm>
            <a:off x="0" y="0"/>
            <a:ext cx="457200" cy="68580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r>
              <a:rPr lang="en-US" dirty="0"/>
              <a:t>OFFENSIVE ZONE</a:t>
            </a:r>
          </a:p>
        </p:txBody>
      </p:sp>
      <p:grpSp>
        <p:nvGrpSpPr>
          <p:cNvPr id="16388" name="Group 136"/>
          <p:cNvGrpSpPr>
            <a:grpSpLocks/>
          </p:cNvGrpSpPr>
          <p:nvPr/>
        </p:nvGrpSpPr>
        <p:grpSpPr bwMode="auto">
          <a:xfrm rot="10800000">
            <a:off x="609600" y="2438400"/>
            <a:ext cx="4114800" cy="4419600"/>
            <a:chOff x="609600" y="304800"/>
            <a:chExt cx="4114800" cy="4419600"/>
          </a:xfrm>
        </p:grpSpPr>
        <p:sp>
          <p:nvSpPr>
            <p:cNvPr id="20" name="Rounded Rectangle 19"/>
            <p:cNvSpPr/>
            <p:nvPr/>
          </p:nvSpPr>
          <p:spPr bwMode="auto">
            <a:xfrm rot="16200000" flipV="1">
              <a:off x="696912" y="585788"/>
              <a:ext cx="4005262" cy="3938587"/>
            </a:xfrm>
            <a:prstGeom prst="roundRect">
              <a:avLst>
                <a:gd name="adj" fmla="val 15065"/>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6439" name="Group 82"/>
            <p:cNvGrpSpPr>
              <a:grpSpLocks/>
            </p:cNvGrpSpPr>
            <p:nvPr/>
          </p:nvGrpSpPr>
          <p:grpSpPr bwMode="auto">
            <a:xfrm>
              <a:off x="609600" y="304800"/>
              <a:ext cx="4114800" cy="4419600"/>
              <a:chOff x="609600" y="304800"/>
              <a:chExt cx="4114800" cy="4419600"/>
            </a:xfrm>
          </p:grpSpPr>
          <p:grpSp>
            <p:nvGrpSpPr>
              <p:cNvPr id="16440" name="Group 9"/>
              <p:cNvGrpSpPr>
                <a:grpSpLocks/>
              </p:cNvGrpSpPr>
              <p:nvPr/>
            </p:nvGrpSpPr>
            <p:grpSpPr bwMode="auto">
              <a:xfrm>
                <a:off x="3134832" y="1278469"/>
                <a:ext cx="1010093" cy="931333"/>
                <a:chOff x="2514600" y="914400"/>
                <a:chExt cx="762000" cy="762000"/>
              </a:xfrm>
            </p:grpSpPr>
            <p:sp>
              <p:nvSpPr>
                <p:cNvPr id="7" name="Oval 6"/>
                <p:cNvSpPr/>
                <p:nvPr/>
              </p:nvSpPr>
              <p:spPr>
                <a:xfrm>
                  <a:off x="2514962" y="929551"/>
                  <a:ext cx="761666" cy="762434"/>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Oval 8"/>
                <p:cNvSpPr/>
                <p:nvPr/>
              </p:nvSpPr>
              <p:spPr>
                <a:xfrm>
                  <a:off x="2857472" y="1272451"/>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6441" name="Group 10"/>
              <p:cNvGrpSpPr>
                <a:grpSpLocks/>
              </p:cNvGrpSpPr>
              <p:nvPr/>
            </p:nvGrpSpPr>
            <p:grpSpPr bwMode="auto">
              <a:xfrm>
                <a:off x="1215656" y="1278469"/>
                <a:ext cx="1010093" cy="931333"/>
                <a:chOff x="2514600" y="914400"/>
                <a:chExt cx="762000" cy="762000"/>
              </a:xfrm>
            </p:grpSpPr>
            <p:sp>
              <p:nvSpPr>
                <p:cNvPr id="12" name="Oval 11"/>
                <p:cNvSpPr/>
                <p:nvPr/>
              </p:nvSpPr>
              <p:spPr>
                <a:xfrm>
                  <a:off x="2528051" y="929551"/>
                  <a:ext cx="761666" cy="762434"/>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12"/>
                <p:cNvSpPr/>
                <p:nvPr/>
              </p:nvSpPr>
              <p:spPr>
                <a:xfrm>
                  <a:off x="2870562" y="1272451"/>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15" name="Straight Connector 14"/>
              <p:cNvCxnSpPr/>
              <p:nvPr/>
            </p:nvCxnSpPr>
            <p:spPr bwMode="auto">
              <a:xfrm>
                <a:off x="4084637" y="1744662"/>
                <a:ext cx="201613"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auto">
              <a:xfrm>
                <a:off x="1112837" y="1744662"/>
                <a:ext cx="201613"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auto">
              <a:xfrm>
                <a:off x="730250" y="2489200"/>
                <a:ext cx="3938587"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auto">
              <a:xfrm>
                <a:off x="730250" y="3141662"/>
                <a:ext cx="393858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auto">
              <a:xfrm>
                <a:off x="730250" y="998537"/>
                <a:ext cx="3938587"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bwMode="auto">
              <a:xfrm>
                <a:off x="2427287" y="906462"/>
                <a:ext cx="504825" cy="92075"/>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Oval 37"/>
              <p:cNvSpPr/>
              <p:nvPr/>
            </p:nvSpPr>
            <p:spPr>
              <a:xfrm flipV="1">
                <a:off x="4038600" y="6858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6449" name="Group 10"/>
              <p:cNvGrpSpPr>
                <a:grpSpLocks/>
              </p:cNvGrpSpPr>
              <p:nvPr/>
            </p:nvGrpSpPr>
            <p:grpSpPr bwMode="auto">
              <a:xfrm>
                <a:off x="2133600" y="2667000"/>
                <a:ext cx="1010093" cy="931333"/>
                <a:chOff x="2514600" y="914400"/>
                <a:chExt cx="762000" cy="762000"/>
              </a:xfrm>
            </p:grpSpPr>
            <p:sp>
              <p:nvSpPr>
                <p:cNvPr id="68" name="Oval 67"/>
                <p:cNvSpPr/>
                <p:nvPr/>
              </p:nvSpPr>
              <p:spPr>
                <a:xfrm>
                  <a:off x="2527773" y="929986"/>
                  <a:ext cx="761666" cy="76243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9" name="Oval 68"/>
                <p:cNvSpPr/>
                <p:nvPr/>
              </p:nvSpPr>
              <p:spPr>
                <a:xfrm>
                  <a:off x="2870283" y="1272886"/>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1" name="Rectangle 20"/>
              <p:cNvSpPr/>
              <p:nvPr/>
            </p:nvSpPr>
            <p:spPr bwMode="auto">
              <a:xfrm>
                <a:off x="609600" y="3276600"/>
                <a:ext cx="4114800" cy="1447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451" name="TextBox 124"/>
              <p:cNvSpPr txBox="1">
                <a:spLocks noChangeArrowheads="1"/>
              </p:cNvSpPr>
              <p:nvPr/>
            </p:nvSpPr>
            <p:spPr bwMode="auto">
              <a:xfrm rot="10800000">
                <a:off x="4267200" y="304800"/>
                <a:ext cx="402674"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800"/>
                  <a:t>puck</a:t>
                </a:r>
              </a:p>
            </p:txBody>
          </p:sp>
          <p:cxnSp>
            <p:nvCxnSpPr>
              <p:cNvPr id="127" name="Straight Connector 126"/>
              <p:cNvCxnSpPr>
                <a:stCxn id="16451" idx="0"/>
              </p:cNvCxnSpPr>
              <p:nvPr/>
            </p:nvCxnSpPr>
            <p:spPr>
              <a:xfrm rot="16200000" flipH="1" flipV="1">
                <a:off x="4190206" y="464344"/>
                <a:ext cx="241300" cy="354012"/>
              </a:xfrm>
              <a:prstGeom prst="line">
                <a:avLst/>
              </a:prstGeom>
            </p:spPr>
            <p:style>
              <a:lnRef idx="1">
                <a:schemeClr val="accent1"/>
              </a:lnRef>
              <a:fillRef idx="0">
                <a:schemeClr val="accent1"/>
              </a:fillRef>
              <a:effectRef idx="0">
                <a:schemeClr val="accent1"/>
              </a:effectRef>
              <a:fontRef idx="minor">
                <a:schemeClr val="tx1"/>
              </a:fontRef>
            </p:style>
          </p:cxnSp>
        </p:grpSp>
      </p:grpSp>
      <p:sp>
        <p:nvSpPr>
          <p:cNvPr id="57" name="Right Arrow 56"/>
          <p:cNvSpPr/>
          <p:nvPr/>
        </p:nvSpPr>
        <p:spPr>
          <a:xfrm rot="5400000">
            <a:off x="607219" y="3355181"/>
            <a:ext cx="533400" cy="376238"/>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8" name="TextBox 57"/>
          <p:cNvSpPr txBox="1"/>
          <p:nvPr/>
        </p:nvSpPr>
        <p:spPr>
          <a:xfrm>
            <a:off x="609600" y="425450"/>
            <a:ext cx="4038600" cy="3416300"/>
          </a:xfrm>
          <a:prstGeom prst="rect">
            <a:avLst/>
          </a:prstGeom>
          <a:noFill/>
        </p:spPr>
        <p:txBody>
          <a:bodyPr>
            <a:spAutoFit/>
          </a:bodyPr>
          <a:lstStyle/>
          <a:p>
            <a:pPr>
              <a:defRPr/>
            </a:pPr>
            <a:r>
              <a:rPr lang="en-US" sz="1200" b="1" u="sng" dirty="0">
                <a:latin typeface="+mn-lt"/>
              </a:rPr>
              <a:t>ZONE TO OWN</a:t>
            </a:r>
          </a:p>
          <a:p>
            <a:pPr marL="800100" lvl="1" indent="-342900">
              <a:buFont typeface="Calibri" pitchFamily="34" charset="0"/>
              <a:buAutoNum type="arabicPeriod"/>
              <a:defRPr/>
            </a:pPr>
            <a:r>
              <a:rPr lang="en-US" sz="1200" dirty="0">
                <a:latin typeface="+mn-lt"/>
              </a:rPr>
              <a:t>F1 and F2 represent the </a:t>
            </a:r>
            <a:r>
              <a:rPr lang="en-US" sz="1200" u="sng" dirty="0">
                <a:latin typeface="+mn-lt"/>
              </a:rPr>
              <a:t>first two forwards</a:t>
            </a:r>
            <a:r>
              <a:rPr lang="en-US" sz="1200" dirty="0">
                <a:latin typeface="+mn-lt"/>
              </a:rPr>
              <a:t> into the offensive zone, regardless of position</a:t>
            </a:r>
          </a:p>
          <a:p>
            <a:pPr marL="800100" lvl="1" indent="-342900">
              <a:buFont typeface="Calibri" pitchFamily="34" charset="0"/>
              <a:buAutoNum type="arabicPeriod"/>
              <a:defRPr/>
            </a:pPr>
            <a:endParaRPr lang="en-US" sz="1200" dirty="0">
              <a:latin typeface="+mn-lt"/>
            </a:endParaRPr>
          </a:p>
          <a:p>
            <a:pPr marL="800100" lvl="1" indent="-342900">
              <a:buFont typeface="Calibri" pitchFamily="34" charset="0"/>
              <a:buAutoNum type="arabicPeriod"/>
              <a:defRPr/>
            </a:pPr>
            <a:endParaRPr lang="en-US" sz="1200" dirty="0">
              <a:latin typeface="+mn-lt"/>
            </a:endParaRPr>
          </a:p>
          <a:p>
            <a:pPr>
              <a:defRPr/>
            </a:pPr>
            <a:r>
              <a:rPr lang="en-US" sz="1200" b="1" u="sng" dirty="0">
                <a:latin typeface="+mn-lt"/>
              </a:rPr>
              <a:t>RESPONSIBILITIES</a:t>
            </a:r>
          </a:p>
          <a:p>
            <a:pPr marL="800100" lvl="1" indent="-342900">
              <a:buFont typeface="Calibri" pitchFamily="34" charset="0"/>
              <a:buAutoNum type="arabicPeriod"/>
              <a:defRPr/>
            </a:pPr>
            <a:r>
              <a:rPr lang="en-US" sz="1200" dirty="0">
                <a:latin typeface="+mn-lt"/>
              </a:rPr>
              <a:t>Do not glide to the puck… move your feet and force opponent </a:t>
            </a:r>
            <a:endParaRPr lang="en-US" sz="1200" dirty="0" smtClean="0">
              <a:latin typeface="+mn-lt"/>
            </a:endParaRPr>
          </a:p>
          <a:p>
            <a:pPr marL="800100" lvl="1" indent="-342900">
              <a:buFont typeface="Calibri" pitchFamily="34" charset="0"/>
              <a:buAutoNum type="arabicPeriod"/>
              <a:defRPr/>
            </a:pPr>
            <a:r>
              <a:rPr lang="en-US" sz="1200" dirty="0" smtClean="0">
                <a:latin typeface="+mn-lt"/>
              </a:rPr>
              <a:t>F1 </a:t>
            </a:r>
            <a:r>
              <a:rPr lang="en-US" sz="1200" dirty="0">
                <a:latin typeface="+mn-lt"/>
              </a:rPr>
              <a:t>skate through the defensemen’s stick (no body check!) Force the puck up the boards</a:t>
            </a:r>
          </a:p>
          <a:p>
            <a:pPr marL="800100" lvl="1" indent="-342900">
              <a:buFont typeface="Calibri" pitchFamily="34" charset="0"/>
              <a:buAutoNum type="arabicPeriod"/>
              <a:defRPr/>
            </a:pPr>
            <a:r>
              <a:rPr lang="en-US" sz="1200" dirty="0">
                <a:latin typeface="+mn-lt"/>
              </a:rPr>
              <a:t>F2 is in close support to take control of the puck, angling from the boards</a:t>
            </a:r>
          </a:p>
          <a:p>
            <a:pPr marL="800100" lvl="1" indent="-342900">
              <a:buFont typeface="Calibri" pitchFamily="34" charset="0"/>
              <a:buAutoNum type="arabicPeriod"/>
              <a:defRPr/>
            </a:pPr>
            <a:r>
              <a:rPr lang="en-US" sz="1200" dirty="0">
                <a:latin typeface="+mn-lt"/>
              </a:rPr>
              <a:t>Pass to F3 in front of net or to defensemen</a:t>
            </a:r>
          </a:p>
          <a:p>
            <a:pPr marL="800100" lvl="1" indent="-342900">
              <a:buFont typeface="Calibri" pitchFamily="34" charset="0"/>
              <a:buAutoNum type="arabicPeriod"/>
              <a:defRPr/>
            </a:pPr>
            <a:endParaRPr lang="en-US" sz="1200" dirty="0">
              <a:latin typeface="+mn-lt"/>
            </a:endParaRPr>
          </a:p>
          <a:p>
            <a:pPr>
              <a:defRPr/>
            </a:pPr>
            <a:r>
              <a:rPr lang="en-US" sz="1200" b="1" u="sng" dirty="0">
                <a:latin typeface="+mn-lt"/>
              </a:rPr>
              <a:t>WHAT NEXT?</a:t>
            </a:r>
          </a:p>
          <a:p>
            <a:pPr marL="800100" lvl="1" indent="-342900">
              <a:buFont typeface="Calibri" pitchFamily="34" charset="0"/>
              <a:buAutoNum type="arabicPeriod"/>
              <a:defRPr/>
            </a:pPr>
            <a:r>
              <a:rPr lang="en-US" sz="1200" dirty="0">
                <a:latin typeface="+mn-lt"/>
              </a:rPr>
              <a:t>Gain control and start the offensive cycling.</a:t>
            </a:r>
          </a:p>
          <a:p>
            <a:pPr marL="800100" lvl="1" indent="-342900">
              <a:buFont typeface="Calibri" pitchFamily="34" charset="0"/>
              <a:buAutoNum type="arabicPeriod"/>
              <a:defRPr/>
            </a:pPr>
            <a:r>
              <a:rPr lang="en-US" sz="1200" dirty="0">
                <a:latin typeface="+mn-lt"/>
              </a:rPr>
              <a:t>If opponent controls the puck, skate hard  to recover it.</a:t>
            </a:r>
          </a:p>
        </p:txBody>
      </p:sp>
      <p:cxnSp>
        <p:nvCxnSpPr>
          <p:cNvPr id="59" name="Straight Arrow Connector 58"/>
          <p:cNvCxnSpPr/>
          <p:nvPr/>
        </p:nvCxnSpPr>
        <p:spPr>
          <a:xfrm>
            <a:off x="838200" y="1644650"/>
            <a:ext cx="0" cy="5334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0" name="Hexagon 59"/>
          <p:cNvSpPr/>
          <p:nvPr/>
        </p:nvSpPr>
        <p:spPr>
          <a:xfrm>
            <a:off x="685800" y="730250"/>
            <a:ext cx="344488" cy="298450"/>
          </a:xfrm>
          <a:prstGeom prst="hexagon">
            <a:avLst/>
          </a:pr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393" name="TextBox 67"/>
          <p:cNvSpPr txBox="1">
            <a:spLocks noChangeArrowheads="1"/>
          </p:cNvSpPr>
          <p:nvPr/>
        </p:nvSpPr>
        <p:spPr bwMode="auto">
          <a:xfrm>
            <a:off x="5838825" y="0"/>
            <a:ext cx="1423988"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b="1" u="sng">
                <a:latin typeface="Calibri" pitchFamily="34" charset="0"/>
              </a:rPr>
              <a:t>F3 Forecheck</a:t>
            </a:r>
            <a:endParaRPr lang="en-US" altLang="en-US" b="1">
              <a:latin typeface="Calibri" pitchFamily="34" charset="0"/>
            </a:endParaRPr>
          </a:p>
        </p:txBody>
      </p:sp>
      <p:grpSp>
        <p:nvGrpSpPr>
          <p:cNvPr id="16394" name="Group 136"/>
          <p:cNvGrpSpPr>
            <a:grpSpLocks/>
          </p:cNvGrpSpPr>
          <p:nvPr/>
        </p:nvGrpSpPr>
        <p:grpSpPr bwMode="auto">
          <a:xfrm rot="10800000">
            <a:off x="4929188" y="2438400"/>
            <a:ext cx="4114800" cy="4419600"/>
            <a:chOff x="609600" y="304800"/>
            <a:chExt cx="4114800" cy="4419600"/>
          </a:xfrm>
        </p:grpSpPr>
        <p:sp>
          <p:nvSpPr>
            <p:cNvPr id="65" name="Rounded Rectangle 64"/>
            <p:cNvSpPr/>
            <p:nvPr/>
          </p:nvSpPr>
          <p:spPr bwMode="auto">
            <a:xfrm rot="16200000" flipV="1">
              <a:off x="696913" y="585787"/>
              <a:ext cx="4005262" cy="3938588"/>
            </a:xfrm>
            <a:prstGeom prst="roundRect">
              <a:avLst>
                <a:gd name="adj" fmla="val 15065"/>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6418" name="Group 82"/>
            <p:cNvGrpSpPr>
              <a:grpSpLocks/>
            </p:cNvGrpSpPr>
            <p:nvPr/>
          </p:nvGrpSpPr>
          <p:grpSpPr bwMode="auto">
            <a:xfrm>
              <a:off x="609600" y="304800"/>
              <a:ext cx="4114800" cy="4419600"/>
              <a:chOff x="609600" y="304800"/>
              <a:chExt cx="4114800" cy="4419600"/>
            </a:xfrm>
          </p:grpSpPr>
          <p:grpSp>
            <p:nvGrpSpPr>
              <p:cNvPr id="16419" name="Group 9"/>
              <p:cNvGrpSpPr>
                <a:grpSpLocks/>
              </p:cNvGrpSpPr>
              <p:nvPr/>
            </p:nvGrpSpPr>
            <p:grpSpPr bwMode="auto">
              <a:xfrm>
                <a:off x="3135312" y="1277938"/>
                <a:ext cx="1009650" cy="931862"/>
                <a:chOff x="2514963" y="913966"/>
                <a:chExt cx="761666" cy="762433"/>
              </a:xfrm>
            </p:grpSpPr>
            <p:sp>
              <p:nvSpPr>
                <p:cNvPr id="87" name="Oval 86"/>
                <p:cNvSpPr/>
                <p:nvPr/>
              </p:nvSpPr>
              <p:spPr>
                <a:xfrm>
                  <a:off x="2542508" y="929552"/>
                  <a:ext cx="761666" cy="762434"/>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8" name="Oval 87"/>
                <p:cNvSpPr/>
                <p:nvPr/>
              </p:nvSpPr>
              <p:spPr>
                <a:xfrm>
                  <a:off x="2885018" y="1272452"/>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6420" name="Group 10"/>
              <p:cNvGrpSpPr>
                <a:grpSpLocks/>
              </p:cNvGrpSpPr>
              <p:nvPr/>
            </p:nvGrpSpPr>
            <p:grpSpPr bwMode="auto">
              <a:xfrm>
                <a:off x="1216024" y="1277938"/>
                <a:ext cx="1009650" cy="931862"/>
                <a:chOff x="2514878" y="913966"/>
                <a:chExt cx="761666" cy="762433"/>
              </a:xfrm>
            </p:grpSpPr>
            <p:sp>
              <p:nvSpPr>
                <p:cNvPr id="85" name="Oval 84"/>
                <p:cNvSpPr/>
                <p:nvPr/>
              </p:nvSpPr>
              <p:spPr>
                <a:xfrm>
                  <a:off x="2514879" y="929552"/>
                  <a:ext cx="761666" cy="762434"/>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6" name="Oval 85"/>
                <p:cNvSpPr/>
                <p:nvPr/>
              </p:nvSpPr>
              <p:spPr>
                <a:xfrm>
                  <a:off x="2857389" y="1272452"/>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72" name="Straight Connector 71"/>
              <p:cNvCxnSpPr/>
              <p:nvPr/>
            </p:nvCxnSpPr>
            <p:spPr bwMode="auto">
              <a:xfrm>
                <a:off x="4103688" y="1744662"/>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bwMode="auto">
              <a:xfrm>
                <a:off x="1112838" y="1744662"/>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bwMode="auto">
              <a:xfrm>
                <a:off x="730250" y="2489200"/>
                <a:ext cx="393858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bwMode="auto">
              <a:xfrm>
                <a:off x="730250" y="3141662"/>
                <a:ext cx="393858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bwMode="auto">
              <a:xfrm>
                <a:off x="730250" y="998537"/>
                <a:ext cx="393858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77" name="Rectangle 76"/>
              <p:cNvSpPr/>
              <p:nvPr/>
            </p:nvSpPr>
            <p:spPr bwMode="auto">
              <a:xfrm>
                <a:off x="2427288" y="906462"/>
                <a:ext cx="504825" cy="92075"/>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8" name="Oval 77"/>
              <p:cNvSpPr/>
              <p:nvPr/>
            </p:nvSpPr>
            <p:spPr>
              <a:xfrm flipV="1">
                <a:off x="4038600" y="6858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6428" name="Group 10"/>
              <p:cNvGrpSpPr>
                <a:grpSpLocks/>
              </p:cNvGrpSpPr>
              <p:nvPr/>
            </p:nvGrpSpPr>
            <p:grpSpPr bwMode="auto">
              <a:xfrm>
                <a:off x="2133599" y="2666999"/>
                <a:ext cx="1009650" cy="931863"/>
                <a:chOff x="2514600" y="914400"/>
                <a:chExt cx="761666" cy="762434"/>
              </a:xfrm>
            </p:grpSpPr>
            <p:sp>
              <p:nvSpPr>
                <p:cNvPr id="83" name="Oval 82"/>
                <p:cNvSpPr/>
                <p:nvPr/>
              </p:nvSpPr>
              <p:spPr>
                <a:xfrm>
                  <a:off x="2514601" y="929987"/>
                  <a:ext cx="761666" cy="76243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4" name="Oval 83"/>
                <p:cNvSpPr/>
                <p:nvPr/>
              </p:nvSpPr>
              <p:spPr>
                <a:xfrm>
                  <a:off x="2857111" y="1272887"/>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80" name="Rectangle 79"/>
              <p:cNvSpPr/>
              <p:nvPr/>
            </p:nvSpPr>
            <p:spPr bwMode="auto">
              <a:xfrm>
                <a:off x="628650" y="3276600"/>
                <a:ext cx="4114800" cy="1447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430" name="TextBox 124"/>
              <p:cNvSpPr txBox="1">
                <a:spLocks noChangeArrowheads="1"/>
              </p:cNvSpPr>
              <p:nvPr/>
            </p:nvSpPr>
            <p:spPr bwMode="auto">
              <a:xfrm rot="10800000">
                <a:off x="4267200" y="304800"/>
                <a:ext cx="402674"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800"/>
                  <a:t>puck</a:t>
                </a:r>
              </a:p>
            </p:txBody>
          </p:sp>
          <p:cxnSp>
            <p:nvCxnSpPr>
              <p:cNvPr id="82" name="Straight Connector 81"/>
              <p:cNvCxnSpPr>
                <a:stCxn id="16430" idx="0"/>
              </p:cNvCxnSpPr>
              <p:nvPr/>
            </p:nvCxnSpPr>
            <p:spPr>
              <a:xfrm rot="16200000" flipH="1" flipV="1">
                <a:off x="4190206" y="464344"/>
                <a:ext cx="241300" cy="354013"/>
              </a:xfrm>
              <a:prstGeom prst="line">
                <a:avLst/>
              </a:prstGeom>
            </p:spPr>
            <p:style>
              <a:lnRef idx="1">
                <a:schemeClr val="accent1"/>
              </a:lnRef>
              <a:fillRef idx="0">
                <a:schemeClr val="accent1"/>
              </a:fillRef>
              <a:effectRef idx="0">
                <a:schemeClr val="accent1"/>
              </a:effectRef>
              <a:fontRef idx="minor">
                <a:schemeClr val="tx1"/>
              </a:fontRef>
            </p:style>
          </p:cxnSp>
        </p:grpSp>
      </p:grpSp>
      <p:sp>
        <p:nvSpPr>
          <p:cNvPr id="89" name="Right Arrow 88"/>
          <p:cNvSpPr/>
          <p:nvPr/>
        </p:nvSpPr>
        <p:spPr>
          <a:xfrm rot="5400000">
            <a:off x="4926807" y="3050381"/>
            <a:ext cx="533400" cy="376237"/>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0" name="TextBox 89"/>
          <p:cNvSpPr txBox="1"/>
          <p:nvPr/>
        </p:nvSpPr>
        <p:spPr>
          <a:xfrm>
            <a:off x="4929188" y="425450"/>
            <a:ext cx="4038600" cy="3600450"/>
          </a:xfrm>
          <a:prstGeom prst="rect">
            <a:avLst/>
          </a:prstGeom>
          <a:noFill/>
        </p:spPr>
        <p:txBody>
          <a:bodyPr>
            <a:spAutoFit/>
          </a:bodyPr>
          <a:lstStyle/>
          <a:p>
            <a:pPr>
              <a:defRPr/>
            </a:pPr>
            <a:r>
              <a:rPr lang="en-US" sz="1200" b="1" u="sng" dirty="0">
                <a:latin typeface="+mn-lt"/>
              </a:rPr>
              <a:t>ZONE TO OWN</a:t>
            </a:r>
          </a:p>
          <a:p>
            <a:pPr marL="800100" lvl="1" indent="-342900">
              <a:buFont typeface="Calibri" pitchFamily="34" charset="0"/>
              <a:buAutoNum type="arabicPeriod"/>
              <a:defRPr/>
            </a:pPr>
            <a:r>
              <a:rPr lang="en-US" sz="1200" dirty="0">
                <a:latin typeface="+mn-lt"/>
              </a:rPr>
              <a:t>F3 represents the </a:t>
            </a:r>
            <a:r>
              <a:rPr lang="en-US" sz="1200" u="sng" dirty="0">
                <a:latin typeface="+mn-lt"/>
              </a:rPr>
              <a:t>third forward </a:t>
            </a:r>
            <a:r>
              <a:rPr lang="en-US" sz="1200" dirty="0">
                <a:latin typeface="+mn-lt"/>
              </a:rPr>
              <a:t>into the zone, regardless of position</a:t>
            </a:r>
          </a:p>
          <a:p>
            <a:pPr marL="800100" lvl="1" indent="-342900">
              <a:buFont typeface="Calibri" pitchFamily="34" charset="0"/>
              <a:buAutoNum type="arabicPeriod"/>
              <a:defRPr/>
            </a:pPr>
            <a:endParaRPr lang="en-US" sz="1200" dirty="0">
              <a:latin typeface="+mn-lt"/>
            </a:endParaRPr>
          </a:p>
          <a:p>
            <a:pPr>
              <a:defRPr/>
            </a:pPr>
            <a:r>
              <a:rPr lang="en-US" sz="1200" b="1" u="sng" dirty="0">
                <a:latin typeface="+mn-lt"/>
              </a:rPr>
              <a:t>RESPONSIBILITIES</a:t>
            </a:r>
          </a:p>
          <a:p>
            <a:pPr marL="800100" lvl="1" indent="-342900">
              <a:buFont typeface="Calibri" pitchFamily="34" charset="0"/>
              <a:buAutoNum type="arabicPeriod"/>
              <a:defRPr/>
            </a:pPr>
            <a:r>
              <a:rPr lang="en-US" sz="1200" dirty="0">
                <a:latin typeface="+mn-lt"/>
              </a:rPr>
              <a:t>SHOOT the puck</a:t>
            </a:r>
          </a:p>
          <a:p>
            <a:pPr marL="800100" lvl="1" indent="-342900">
              <a:buFont typeface="Calibri" pitchFamily="34" charset="0"/>
              <a:buAutoNum type="arabicPeriod"/>
              <a:defRPr/>
            </a:pPr>
            <a:r>
              <a:rPr lang="en-US" sz="1200" dirty="0">
                <a:latin typeface="+mn-lt"/>
              </a:rPr>
              <a:t>Position yourself where there is an OPEN  PASSING LANE at the top of the circle.  Keep moving as other team attempts to cover you.</a:t>
            </a:r>
          </a:p>
          <a:p>
            <a:pPr marL="800100" lvl="1" indent="-342900">
              <a:buFont typeface="Calibri" pitchFamily="34" charset="0"/>
              <a:buAutoNum type="arabicPeriod"/>
              <a:defRPr/>
            </a:pPr>
            <a:r>
              <a:rPr lang="en-US" sz="1200" dirty="0">
                <a:latin typeface="+mn-lt"/>
              </a:rPr>
              <a:t>Keep stick </a:t>
            </a:r>
            <a:r>
              <a:rPr lang="en-US" sz="1200" u="sng" dirty="0">
                <a:latin typeface="+mn-lt"/>
              </a:rPr>
              <a:t>on the ice </a:t>
            </a:r>
            <a:r>
              <a:rPr lang="en-US" sz="1200" dirty="0">
                <a:latin typeface="+mn-lt"/>
              </a:rPr>
              <a:t>, ready for a pass and a quick shot!   SHOOT, SHOOT, SHOOT!</a:t>
            </a:r>
          </a:p>
          <a:p>
            <a:pPr>
              <a:defRPr/>
            </a:pPr>
            <a:r>
              <a:rPr lang="en-US" sz="1200" b="1" u="sng" dirty="0">
                <a:latin typeface="+mn-lt"/>
              </a:rPr>
              <a:t>WHAT NEXT?</a:t>
            </a:r>
          </a:p>
          <a:p>
            <a:pPr marL="800100" lvl="1" indent="-342900">
              <a:buFont typeface="Calibri" pitchFamily="34" charset="0"/>
              <a:buAutoNum type="arabicPeriod"/>
              <a:defRPr/>
            </a:pPr>
            <a:r>
              <a:rPr lang="en-US" sz="1200" u="sng" dirty="0">
                <a:latin typeface="+mn-lt"/>
              </a:rPr>
              <a:t>Crash the net </a:t>
            </a:r>
            <a:r>
              <a:rPr lang="en-US" sz="1200" dirty="0">
                <a:latin typeface="+mn-lt"/>
              </a:rPr>
              <a:t>if puck goes to the net</a:t>
            </a:r>
          </a:p>
          <a:p>
            <a:pPr marL="800100" lvl="1" indent="-342900">
              <a:buFont typeface="Calibri" pitchFamily="34" charset="0"/>
              <a:buAutoNum type="arabicPeriod"/>
              <a:defRPr/>
            </a:pPr>
            <a:r>
              <a:rPr lang="en-US" sz="1200" dirty="0">
                <a:latin typeface="+mn-lt"/>
              </a:rPr>
              <a:t>If opponent controls the puck, skate hard  TO recover it.</a:t>
            </a:r>
          </a:p>
          <a:p>
            <a:pPr marL="800100" lvl="1" indent="-342900">
              <a:buFont typeface="Calibri" pitchFamily="34" charset="0"/>
              <a:buAutoNum type="arabicPeriod"/>
              <a:defRPr/>
            </a:pPr>
            <a:r>
              <a:rPr lang="en-US" sz="1200" dirty="0">
                <a:latin typeface="+mn-lt"/>
              </a:rPr>
              <a:t>Cover wing  on your side if puck comes behind net</a:t>
            </a:r>
          </a:p>
          <a:p>
            <a:pPr marL="800100" lvl="1" indent="-342900">
              <a:buFont typeface="Calibri" pitchFamily="34" charset="0"/>
              <a:buAutoNum type="arabicPeriod"/>
              <a:defRPr/>
            </a:pPr>
            <a:r>
              <a:rPr lang="en-US" sz="1200" dirty="0">
                <a:latin typeface="+mn-lt"/>
              </a:rPr>
              <a:t>You are the </a:t>
            </a:r>
            <a:r>
              <a:rPr lang="en-US" sz="1200" u="sng" dirty="0">
                <a:latin typeface="+mn-lt"/>
              </a:rPr>
              <a:t>first </a:t>
            </a:r>
            <a:r>
              <a:rPr lang="en-US" sz="1200" u="sng" dirty="0" err="1">
                <a:latin typeface="+mn-lt"/>
              </a:rPr>
              <a:t>backchecker</a:t>
            </a:r>
            <a:r>
              <a:rPr lang="en-US" sz="1200" dirty="0">
                <a:latin typeface="+mn-lt"/>
              </a:rPr>
              <a:t>, pick up the weak side wing as opponent starts break out</a:t>
            </a:r>
          </a:p>
        </p:txBody>
      </p:sp>
      <p:cxnSp>
        <p:nvCxnSpPr>
          <p:cNvPr id="91" name="Straight Arrow Connector 90"/>
          <p:cNvCxnSpPr/>
          <p:nvPr/>
        </p:nvCxnSpPr>
        <p:spPr>
          <a:xfrm>
            <a:off x="5157788" y="1644650"/>
            <a:ext cx="0" cy="5334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92" name="Hexagon 91"/>
          <p:cNvSpPr/>
          <p:nvPr/>
        </p:nvSpPr>
        <p:spPr>
          <a:xfrm>
            <a:off x="5005388" y="730250"/>
            <a:ext cx="344487" cy="298450"/>
          </a:xfrm>
          <a:prstGeom prst="hexagon">
            <a:avLst/>
          </a:pr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3" name="Rounded Rectangle 92"/>
          <p:cNvSpPr/>
          <p:nvPr/>
        </p:nvSpPr>
        <p:spPr>
          <a:xfrm>
            <a:off x="685800" y="5486400"/>
            <a:ext cx="1676400" cy="1103313"/>
          </a:xfrm>
          <a:prstGeom prst="roundRect">
            <a:avLst>
              <a:gd name="adj" fmla="val 40805"/>
            </a:avLst>
          </a:pr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400" name="TextBox 42"/>
          <p:cNvSpPr txBox="1">
            <a:spLocks noChangeArrowheads="1"/>
          </p:cNvSpPr>
          <p:nvPr/>
        </p:nvSpPr>
        <p:spPr bwMode="auto">
          <a:xfrm>
            <a:off x="1295400" y="6019800"/>
            <a:ext cx="492125"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b="1">
                <a:solidFill>
                  <a:srgbClr val="FF0000"/>
                </a:solidFill>
                <a:latin typeface="Arial Black" pitchFamily="34" charset="0"/>
              </a:rPr>
              <a:t>F1</a:t>
            </a:r>
            <a:endParaRPr lang="en-US" altLang="en-US" sz="1400" b="1">
              <a:solidFill>
                <a:srgbClr val="FF0000"/>
              </a:solidFill>
              <a:latin typeface="Arial Black" pitchFamily="34" charset="0"/>
            </a:endParaRPr>
          </a:p>
        </p:txBody>
      </p:sp>
      <p:sp>
        <p:nvSpPr>
          <p:cNvPr id="16401" name="TextBox 42"/>
          <p:cNvSpPr txBox="1">
            <a:spLocks noChangeArrowheads="1"/>
          </p:cNvSpPr>
          <p:nvPr/>
        </p:nvSpPr>
        <p:spPr bwMode="auto">
          <a:xfrm>
            <a:off x="650875" y="5410200"/>
            <a:ext cx="492125"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b="1">
                <a:solidFill>
                  <a:srgbClr val="FF0000"/>
                </a:solidFill>
                <a:latin typeface="Arial Black" pitchFamily="34" charset="0"/>
              </a:rPr>
              <a:t>F2</a:t>
            </a:r>
            <a:endParaRPr lang="en-US" altLang="en-US" sz="1400" b="1">
              <a:solidFill>
                <a:srgbClr val="FF0000"/>
              </a:solidFill>
              <a:latin typeface="Arial Black" pitchFamily="34" charset="0"/>
            </a:endParaRPr>
          </a:p>
        </p:txBody>
      </p:sp>
      <p:cxnSp>
        <p:nvCxnSpPr>
          <p:cNvPr id="96" name="Straight Arrow Connector 95"/>
          <p:cNvCxnSpPr>
            <a:endCxn id="7" idx="2"/>
          </p:cNvCxnSpPr>
          <p:nvPr/>
        </p:nvCxnSpPr>
        <p:spPr>
          <a:xfrm flipV="1">
            <a:off x="1143000" y="5411788"/>
            <a:ext cx="1055688" cy="182562"/>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00" name="Right Arrow 99"/>
          <p:cNvSpPr/>
          <p:nvPr/>
        </p:nvSpPr>
        <p:spPr>
          <a:xfrm rot="16200000">
            <a:off x="876300" y="5143500"/>
            <a:ext cx="914400" cy="381000"/>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1" name="Rounded Rectangle 100"/>
          <p:cNvSpPr/>
          <p:nvPr/>
        </p:nvSpPr>
        <p:spPr>
          <a:xfrm>
            <a:off x="6781800" y="4916488"/>
            <a:ext cx="1905000" cy="874712"/>
          </a:xfrm>
          <a:prstGeom prst="roundRect">
            <a:avLst>
              <a:gd name="adj" fmla="val 40805"/>
            </a:avLst>
          </a:pr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405" name="TextBox 42"/>
          <p:cNvSpPr txBox="1">
            <a:spLocks noChangeArrowheads="1"/>
          </p:cNvSpPr>
          <p:nvPr/>
        </p:nvSpPr>
        <p:spPr bwMode="auto">
          <a:xfrm>
            <a:off x="7127875" y="5221288"/>
            <a:ext cx="492125"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b="1">
                <a:solidFill>
                  <a:srgbClr val="FF0000"/>
                </a:solidFill>
                <a:latin typeface="Arial Black" pitchFamily="34" charset="0"/>
              </a:rPr>
              <a:t>F3</a:t>
            </a:r>
            <a:endParaRPr lang="en-US" altLang="en-US" sz="1400" b="1">
              <a:solidFill>
                <a:srgbClr val="FF0000"/>
              </a:solidFill>
              <a:latin typeface="Arial Black" pitchFamily="34" charset="0"/>
            </a:endParaRPr>
          </a:p>
        </p:txBody>
      </p:sp>
      <p:sp>
        <p:nvSpPr>
          <p:cNvPr id="107" name="Right Arrow 106"/>
          <p:cNvSpPr/>
          <p:nvPr/>
        </p:nvSpPr>
        <p:spPr>
          <a:xfrm rot="6892098">
            <a:off x="6798469" y="5542756"/>
            <a:ext cx="533400" cy="376238"/>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9" name="Right Arrow 108"/>
          <p:cNvSpPr/>
          <p:nvPr/>
        </p:nvSpPr>
        <p:spPr>
          <a:xfrm rot="16200000">
            <a:off x="7124700" y="4610100"/>
            <a:ext cx="914400" cy="381000"/>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10" name="Straight Arrow Connector 109"/>
          <p:cNvCxnSpPr>
            <a:stCxn id="107" idx="1"/>
          </p:cNvCxnSpPr>
          <p:nvPr/>
        </p:nvCxnSpPr>
        <p:spPr>
          <a:xfrm rot="16200000" flipH="1" flipV="1">
            <a:off x="6714331" y="5633244"/>
            <a:ext cx="606425" cy="319088"/>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6409" name="TextBox 42"/>
          <p:cNvSpPr txBox="1">
            <a:spLocks noChangeArrowheads="1"/>
          </p:cNvSpPr>
          <p:nvPr/>
        </p:nvSpPr>
        <p:spPr bwMode="auto">
          <a:xfrm>
            <a:off x="5638800" y="6096000"/>
            <a:ext cx="425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solidFill>
                  <a:srgbClr val="0000FF"/>
                </a:solidFill>
                <a:latin typeface="Arial Black" pitchFamily="34" charset="0"/>
              </a:rPr>
              <a:t>F1</a:t>
            </a:r>
            <a:endParaRPr lang="en-US" altLang="en-US" sz="1100">
              <a:solidFill>
                <a:srgbClr val="0000FF"/>
              </a:solidFill>
              <a:latin typeface="Arial Black" pitchFamily="34" charset="0"/>
            </a:endParaRPr>
          </a:p>
        </p:txBody>
      </p:sp>
      <p:sp>
        <p:nvSpPr>
          <p:cNvPr id="16410" name="TextBox 42"/>
          <p:cNvSpPr txBox="1">
            <a:spLocks noChangeArrowheads="1"/>
          </p:cNvSpPr>
          <p:nvPr/>
        </p:nvSpPr>
        <p:spPr bwMode="auto">
          <a:xfrm>
            <a:off x="5105400" y="5483225"/>
            <a:ext cx="425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solidFill>
                  <a:srgbClr val="0000FF"/>
                </a:solidFill>
                <a:latin typeface="Arial Black" pitchFamily="34" charset="0"/>
              </a:rPr>
              <a:t>F2</a:t>
            </a:r>
            <a:endParaRPr lang="en-US" altLang="en-US" sz="1100">
              <a:solidFill>
                <a:srgbClr val="0000FF"/>
              </a:solidFill>
              <a:latin typeface="Arial Black" pitchFamily="34" charset="0"/>
            </a:endParaRPr>
          </a:p>
        </p:txBody>
      </p:sp>
      <p:sp>
        <p:nvSpPr>
          <p:cNvPr id="16411" name="TextBox 42"/>
          <p:cNvSpPr txBox="1">
            <a:spLocks noChangeArrowheads="1"/>
          </p:cNvSpPr>
          <p:nvPr/>
        </p:nvSpPr>
        <p:spPr bwMode="auto">
          <a:xfrm>
            <a:off x="7010400" y="4724400"/>
            <a:ext cx="3238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solidFill>
                  <a:srgbClr val="0000FF"/>
                </a:solidFill>
                <a:latin typeface="Arial Black" pitchFamily="34" charset="0"/>
              </a:rPr>
              <a:t>D</a:t>
            </a:r>
            <a:endParaRPr lang="en-US" altLang="en-US" sz="1100">
              <a:solidFill>
                <a:srgbClr val="0000FF"/>
              </a:solidFill>
              <a:latin typeface="Arial Black" pitchFamily="34" charset="0"/>
            </a:endParaRPr>
          </a:p>
        </p:txBody>
      </p:sp>
      <p:sp>
        <p:nvSpPr>
          <p:cNvPr id="16412" name="TextBox 42"/>
          <p:cNvSpPr txBox="1">
            <a:spLocks noChangeArrowheads="1"/>
          </p:cNvSpPr>
          <p:nvPr/>
        </p:nvSpPr>
        <p:spPr bwMode="auto">
          <a:xfrm>
            <a:off x="5257800" y="4724400"/>
            <a:ext cx="3238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solidFill>
                  <a:srgbClr val="0000FF"/>
                </a:solidFill>
                <a:latin typeface="Arial Black" pitchFamily="34" charset="0"/>
              </a:rPr>
              <a:t>D</a:t>
            </a:r>
            <a:endParaRPr lang="en-US" altLang="en-US" sz="1100">
              <a:solidFill>
                <a:srgbClr val="0000FF"/>
              </a:solidFill>
              <a:latin typeface="Arial Black" pitchFamily="34" charset="0"/>
            </a:endParaRPr>
          </a:p>
        </p:txBody>
      </p:sp>
      <p:sp>
        <p:nvSpPr>
          <p:cNvPr id="16413" name="TextBox 42"/>
          <p:cNvSpPr txBox="1">
            <a:spLocks noChangeArrowheads="1"/>
          </p:cNvSpPr>
          <p:nvPr/>
        </p:nvSpPr>
        <p:spPr bwMode="auto">
          <a:xfrm>
            <a:off x="2590800" y="4648200"/>
            <a:ext cx="3238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solidFill>
                  <a:srgbClr val="0000FF"/>
                </a:solidFill>
                <a:latin typeface="Arial Black" pitchFamily="34" charset="0"/>
              </a:rPr>
              <a:t>D</a:t>
            </a:r>
            <a:endParaRPr lang="en-US" altLang="en-US" sz="1100">
              <a:solidFill>
                <a:srgbClr val="0000FF"/>
              </a:solidFill>
              <a:latin typeface="Arial Black" pitchFamily="34" charset="0"/>
            </a:endParaRPr>
          </a:p>
        </p:txBody>
      </p:sp>
      <p:sp>
        <p:nvSpPr>
          <p:cNvPr id="16414" name="TextBox 42"/>
          <p:cNvSpPr txBox="1">
            <a:spLocks noChangeArrowheads="1"/>
          </p:cNvSpPr>
          <p:nvPr/>
        </p:nvSpPr>
        <p:spPr bwMode="auto">
          <a:xfrm>
            <a:off x="838200" y="4648200"/>
            <a:ext cx="3238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solidFill>
                  <a:srgbClr val="0000FF"/>
                </a:solidFill>
                <a:latin typeface="Arial Black" pitchFamily="34" charset="0"/>
              </a:rPr>
              <a:t>D</a:t>
            </a:r>
            <a:endParaRPr lang="en-US" altLang="en-US" sz="1100">
              <a:solidFill>
                <a:srgbClr val="0000FF"/>
              </a:solidFill>
              <a:latin typeface="Arial Black" pitchFamily="34" charset="0"/>
            </a:endParaRPr>
          </a:p>
        </p:txBody>
      </p:sp>
      <p:sp>
        <p:nvSpPr>
          <p:cNvPr id="16415" name="TextBox 42"/>
          <p:cNvSpPr txBox="1">
            <a:spLocks noChangeArrowheads="1"/>
          </p:cNvSpPr>
          <p:nvPr/>
        </p:nvSpPr>
        <p:spPr bwMode="auto">
          <a:xfrm>
            <a:off x="2774950" y="5221288"/>
            <a:ext cx="425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solidFill>
                  <a:srgbClr val="0000FF"/>
                </a:solidFill>
                <a:latin typeface="Arial Black" pitchFamily="34" charset="0"/>
              </a:rPr>
              <a:t>F3</a:t>
            </a:r>
            <a:endParaRPr lang="en-US" altLang="en-US" sz="1100">
              <a:solidFill>
                <a:srgbClr val="0000FF"/>
              </a:solidFill>
              <a:latin typeface="Arial Black" pitchFamily="34" charset="0"/>
            </a:endParaRPr>
          </a:p>
        </p:txBody>
      </p:sp>
      <p:sp>
        <p:nvSpPr>
          <p:cNvPr id="94" name="Right Arrow 93"/>
          <p:cNvSpPr/>
          <p:nvPr/>
        </p:nvSpPr>
        <p:spPr>
          <a:xfrm>
            <a:off x="7543800" y="5257800"/>
            <a:ext cx="914400" cy="381000"/>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Slide Number Placeholder 1"/>
          <p:cNvSpPr>
            <a:spLocks noGrp="1"/>
          </p:cNvSpPr>
          <p:nvPr>
            <p:ph type="sldNum" sz="quarter" idx="12"/>
          </p:nvPr>
        </p:nvSpPr>
        <p:spPr/>
        <p:txBody>
          <a:bodyPr/>
          <a:lstStyle/>
          <a:p>
            <a:pPr>
              <a:defRPr/>
            </a:pPr>
            <a:fld id="{833ADCA2-59AB-4D2E-8435-FDF53ACBAADD}" type="slidenum">
              <a:rPr lang="en-US" smtClean="0"/>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2" name="Group 136"/>
          <p:cNvGrpSpPr>
            <a:grpSpLocks/>
          </p:cNvGrpSpPr>
          <p:nvPr/>
        </p:nvGrpSpPr>
        <p:grpSpPr bwMode="auto">
          <a:xfrm rot="10800000">
            <a:off x="609600" y="2438400"/>
            <a:ext cx="4114800" cy="4419600"/>
            <a:chOff x="609600" y="304800"/>
            <a:chExt cx="4114800" cy="4419600"/>
          </a:xfrm>
        </p:grpSpPr>
        <p:sp>
          <p:nvSpPr>
            <p:cNvPr id="20" name="Rounded Rectangle 19"/>
            <p:cNvSpPr/>
            <p:nvPr/>
          </p:nvSpPr>
          <p:spPr bwMode="auto">
            <a:xfrm rot="16200000" flipV="1">
              <a:off x="696912" y="585788"/>
              <a:ext cx="4005262" cy="3938587"/>
            </a:xfrm>
            <a:prstGeom prst="roundRect">
              <a:avLst>
                <a:gd name="adj" fmla="val 15065"/>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7467" name="Group 82"/>
            <p:cNvGrpSpPr>
              <a:grpSpLocks/>
            </p:cNvGrpSpPr>
            <p:nvPr/>
          </p:nvGrpSpPr>
          <p:grpSpPr bwMode="auto">
            <a:xfrm>
              <a:off x="609600" y="304800"/>
              <a:ext cx="4114800" cy="4419600"/>
              <a:chOff x="609600" y="304800"/>
              <a:chExt cx="4114800" cy="4419600"/>
            </a:xfrm>
          </p:grpSpPr>
          <p:grpSp>
            <p:nvGrpSpPr>
              <p:cNvPr id="17468" name="Group 9"/>
              <p:cNvGrpSpPr>
                <a:grpSpLocks/>
              </p:cNvGrpSpPr>
              <p:nvPr/>
            </p:nvGrpSpPr>
            <p:grpSpPr bwMode="auto">
              <a:xfrm>
                <a:off x="3134832" y="1278469"/>
                <a:ext cx="1010093" cy="931333"/>
                <a:chOff x="2514600" y="914400"/>
                <a:chExt cx="762000" cy="762000"/>
              </a:xfrm>
            </p:grpSpPr>
            <p:sp>
              <p:nvSpPr>
                <p:cNvPr id="7" name="Oval 6"/>
                <p:cNvSpPr/>
                <p:nvPr/>
              </p:nvSpPr>
              <p:spPr>
                <a:xfrm>
                  <a:off x="2514962" y="929551"/>
                  <a:ext cx="761666" cy="762434"/>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Oval 8"/>
                <p:cNvSpPr/>
                <p:nvPr/>
              </p:nvSpPr>
              <p:spPr>
                <a:xfrm>
                  <a:off x="2857472" y="1272451"/>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7469" name="Group 10"/>
              <p:cNvGrpSpPr>
                <a:grpSpLocks/>
              </p:cNvGrpSpPr>
              <p:nvPr/>
            </p:nvGrpSpPr>
            <p:grpSpPr bwMode="auto">
              <a:xfrm>
                <a:off x="1215656" y="1278469"/>
                <a:ext cx="1010093" cy="931333"/>
                <a:chOff x="2514600" y="914400"/>
                <a:chExt cx="762000" cy="762000"/>
              </a:xfrm>
            </p:grpSpPr>
            <p:sp>
              <p:nvSpPr>
                <p:cNvPr id="12" name="Oval 11"/>
                <p:cNvSpPr/>
                <p:nvPr/>
              </p:nvSpPr>
              <p:spPr>
                <a:xfrm>
                  <a:off x="2528051" y="929551"/>
                  <a:ext cx="761666" cy="762434"/>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Oval 12"/>
                <p:cNvSpPr/>
                <p:nvPr/>
              </p:nvSpPr>
              <p:spPr>
                <a:xfrm>
                  <a:off x="2870562" y="1272451"/>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15" name="Straight Connector 14"/>
              <p:cNvCxnSpPr/>
              <p:nvPr/>
            </p:nvCxnSpPr>
            <p:spPr bwMode="auto">
              <a:xfrm>
                <a:off x="4084637" y="1744662"/>
                <a:ext cx="201613"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bwMode="auto">
              <a:xfrm>
                <a:off x="1112837" y="1744662"/>
                <a:ext cx="201613"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bwMode="auto">
              <a:xfrm>
                <a:off x="730250" y="2489200"/>
                <a:ext cx="3938587"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bwMode="auto">
              <a:xfrm>
                <a:off x="730250" y="3141662"/>
                <a:ext cx="393858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bwMode="auto">
              <a:xfrm>
                <a:off x="730250" y="998537"/>
                <a:ext cx="3938587"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Rectangle 27"/>
              <p:cNvSpPr/>
              <p:nvPr/>
            </p:nvSpPr>
            <p:spPr bwMode="auto">
              <a:xfrm>
                <a:off x="2427287" y="906462"/>
                <a:ext cx="504825" cy="92075"/>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8" name="Oval 37"/>
              <p:cNvSpPr/>
              <p:nvPr/>
            </p:nvSpPr>
            <p:spPr>
              <a:xfrm flipV="1">
                <a:off x="4038600" y="6858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7477" name="Group 10"/>
              <p:cNvGrpSpPr>
                <a:grpSpLocks/>
              </p:cNvGrpSpPr>
              <p:nvPr/>
            </p:nvGrpSpPr>
            <p:grpSpPr bwMode="auto">
              <a:xfrm>
                <a:off x="2133600" y="2667000"/>
                <a:ext cx="1010093" cy="931333"/>
                <a:chOff x="2514600" y="914400"/>
                <a:chExt cx="762000" cy="762000"/>
              </a:xfrm>
            </p:grpSpPr>
            <p:sp>
              <p:nvSpPr>
                <p:cNvPr id="68" name="Oval 67"/>
                <p:cNvSpPr/>
                <p:nvPr/>
              </p:nvSpPr>
              <p:spPr>
                <a:xfrm>
                  <a:off x="2527773" y="929986"/>
                  <a:ext cx="761666" cy="76243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9" name="Oval 68"/>
                <p:cNvSpPr/>
                <p:nvPr/>
              </p:nvSpPr>
              <p:spPr>
                <a:xfrm>
                  <a:off x="2870283" y="1272886"/>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1" name="Rectangle 20"/>
              <p:cNvSpPr/>
              <p:nvPr/>
            </p:nvSpPr>
            <p:spPr bwMode="auto">
              <a:xfrm>
                <a:off x="609600" y="3276600"/>
                <a:ext cx="4114800" cy="1447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479" name="TextBox 124"/>
              <p:cNvSpPr txBox="1">
                <a:spLocks noChangeArrowheads="1"/>
              </p:cNvSpPr>
              <p:nvPr/>
            </p:nvSpPr>
            <p:spPr bwMode="auto">
              <a:xfrm rot="10800000">
                <a:off x="4267200" y="304800"/>
                <a:ext cx="402674"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800"/>
                  <a:t>puck</a:t>
                </a:r>
              </a:p>
            </p:txBody>
          </p:sp>
          <p:cxnSp>
            <p:nvCxnSpPr>
              <p:cNvPr id="127" name="Straight Connector 126"/>
              <p:cNvCxnSpPr>
                <a:stCxn id="17479" idx="0"/>
              </p:cNvCxnSpPr>
              <p:nvPr/>
            </p:nvCxnSpPr>
            <p:spPr>
              <a:xfrm rot="16200000" flipH="1" flipV="1">
                <a:off x="4190206" y="464344"/>
                <a:ext cx="241300" cy="354012"/>
              </a:xfrm>
              <a:prstGeom prst="line">
                <a:avLst/>
              </a:prstGeom>
            </p:spPr>
            <p:style>
              <a:lnRef idx="1">
                <a:schemeClr val="accent1"/>
              </a:lnRef>
              <a:fillRef idx="0">
                <a:schemeClr val="accent1"/>
              </a:fillRef>
              <a:effectRef idx="0">
                <a:schemeClr val="accent1"/>
              </a:effectRef>
              <a:fontRef idx="minor">
                <a:schemeClr val="tx1"/>
              </a:fontRef>
            </p:style>
          </p:cxnSp>
        </p:grpSp>
      </p:grpSp>
      <p:sp>
        <p:nvSpPr>
          <p:cNvPr id="58" name="TextBox 57"/>
          <p:cNvSpPr txBox="1"/>
          <p:nvPr/>
        </p:nvSpPr>
        <p:spPr>
          <a:xfrm>
            <a:off x="609600" y="425450"/>
            <a:ext cx="4038600" cy="3416320"/>
          </a:xfrm>
          <a:prstGeom prst="rect">
            <a:avLst/>
          </a:prstGeom>
          <a:noFill/>
        </p:spPr>
        <p:txBody>
          <a:bodyPr>
            <a:spAutoFit/>
          </a:bodyPr>
          <a:lstStyle/>
          <a:p>
            <a:pPr>
              <a:defRPr/>
            </a:pPr>
            <a:r>
              <a:rPr lang="en-US" sz="1200" b="1" u="sng" dirty="0">
                <a:latin typeface="+mn-lt"/>
              </a:rPr>
              <a:t>ZONE TO OWN</a:t>
            </a:r>
          </a:p>
          <a:p>
            <a:pPr marL="800100" lvl="1" indent="-342900">
              <a:buFont typeface="Calibri" pitchFamily="34" charset="0"/>
              <a:buAutoNum type="arabicPeriod"/>
              <a:defRPr/>
            </a:pPr>
            <a:r>
              <a:rPr lang="en-US" sz="1200" dirty="0">
                <a:latin typeface="+mn-lt"/>
              </a:rPr>
              <a:t>Skate FAST to enter the offensive zone.</a:t>
            </a:r>
          </a:p>
          <a:p>
            <a:pPr marL="800100" lvl="1" indent="-342900">
              <a:buFont typeface="Calibri" pitchFamily="34" charset="0"/>
              <a:buAutoNum type="arabicPeriod"/>
              <a:defRPr/>
            </a:pPr>
            <a:r>
              <a:rPr lang="en-US" sz="1200" dirty="0">
                <a:latin typeface="+mn-lt"/>
              </a:rPr>
              <a:t>Start </a:t>
            </a:r>
            <a:r>
              <a:rPr lang="en-US" sz="1200" dirty="0" smtClean="0">
                <a:latin typeface="+mn-lt"/>
              </a:rPr>
              <a:t>5 – 10 </a:t>
            </a:r>
            <a:r>
              <a:rPr lang="en-US" sz="1200" u="sng" dirty="0" smtClean="0">
                <a:latin typeface="+mn-lt"/>
              </a:rPr>
              <a:t> </a:t>
            </a:r>
            <a:r>
              <a:rPr lang="en-US" sz="1200" u="sng" dirty="0">
                <a:latin typeface="+mn-lt"/>
              </a:rPr>
              <a:t>feet inside </a:t>
            </a:r>
            <a:r>
              <a:rPr lang="en-US" sz="1200" dirty="0">
                <a:latin typeface="+mn-lt"/>
              </a:rPr>
              <a:t>the offensive </a:t>
            </a:r>
            <a:r>
              <a:rPr lang="en-US" sz="1200" dirty="0" smtClean="0">
                <a:latin typeface="+mn-lt"/>
              </a:rPr>
              <a:t>zone</a:t>
            </a:r>
          </a:p>
          <a:p>
            <a:pPr marL="800100" lvl="1" indent="-342900">
              <a:buFont typeface="Calibri" pitchFamily="34" charset="0"/>
              <a:buAutoNum type="arabicPeriod"/>
              <a:defRPr/>
            </a:pPr>
            <a:r>
              <a:rPr lang="en-US" sz="1200" dirty="0" smtClean="0">
                <a:latin typeface="+mn-lt"/>
              </a:rPr>
              <a:t>Move in and out as the puck moves – </a:t>
            </a:r>
            <a:r>
              <a:rPr lang="en-US" sz="1200" dirty="0" err="1" smtClean="0">
                <a:latin typeface="+mn-lt"/>
              </a:rPr>
              <a:t>e.g</a:t>
            </a:r>
            <a:r>
              <a:rPr lang="en-US" sz="1200" dirty="0" smtClean="0">
                <a:latin typeface="+mn-lt"/>
              </a:rPr>
              <a:t> . Puck below the goal line, you should be near top of circles</a:t>
            </a:r>
            <a:endParaRPr lang="en-US" sz="1200" dirty="0">
              <a:latin typeface="+mn-lt"/>
            </a:endParaRPr>
          </a:p>
          <a:p>
            <a:pPr>
              <a:defRPr/>
            </a:pPr>
            <a:r>
              <a:rPr lang="en-US" sz="1200" b="1" u="sng" dirty="0">
                <a:latin typeface="+mn-lt"/>
              </a:rPr>
              <a:t>RESPONSIBILITIES</a:t>
            </a:r>
          </a:p>
          <a:p>
            <a:pPr marL="800100" lvl="1" indent="-342900">
              <a:buFont typeface="Calibri" pitchFamily="34" charset="0"/>
              <a:buAutoNum type="arabicPeriod"/>
              <a:defRPr/>
            </a:pPr>
            <a:r>
              <a:rPr lang="en-US" sz="1200" dirty="0">
                <a:latin typeface="+mn-lt"/>
              </a:rPr>
              <a:t>Keep the puck in the offensive zone</a:t>
            </a:r>
          </a:p>
          <a:p>
            <a:pPr marL="800100" lvl="1" indent="-342900">
              <a:buFont typeface="Calibri" pitchFamily="34" charset="0"/>
              <a:buAutoNum type="arabicPeriod"/>
              <a:defRPr/>
            </a:pPr>
            <a:r>
              <a:rPr lang="en-US" sz="1200" dirty="0">
                <a:latin typeface="+mn-lt"/>
              </a:rPr>
              <a:t>Shoot the puck on net if there is an open lane, pass to D partner or, dump it back into the corner</a:t>
            </a:r>
          </a:p>
          <a:p>
            <a:pPr marL="800100" lvl="1" indent="-342900">
              <a:buFont typeface="Calibri" pitchFamily="34" charset="0"/>
              <a:buAutoNum type="arabicPeriod"/>
              <a:defRPr/>
            </a:pPr>
            <a:r>
              <a:rPr lang="en-US" sz="1200" dirty="0">
                <a:latin typeface="+mn-lt"/>
              </a:rPr>
              <a:t>“Pinch” the wing if you can get the puck… be aggressive!  Read the key of puck control.</a:t>
            </a:r>
          </a:p>
          <a:p>
            <a:pPr>
              <a:defRPr/>
            </a:pPr>
            <a:r>
              <a:rPr lang="en-US" sz="1200" b="1" u="sng" dirty="0" smtClean="0">
                <a:latin typeface="+mn-lt"/>
              </a:rPr>
              <a:t>WHAT </a:t>
            </a:r>
            <a:r>
              <a:rPr lang="en-US" sz="1200" b="1" u="sng" dirty="0">
                <a:latin typeface="+mn-lt"/>
              </a:rPr>
              <a:t>NEXT?</a:t>
            </a:r>
          </a:p>
          <a:p>
            <a:pPr marL="800100" lvl="1" indent="-342900">
              <a:buFont typeface="Calibri" pitchFamily="34" charset="0"/>
              <a:buAutoNum type="arabicPeriod"/>
              <a:defRPr/>
            </a:pPr>
            <a:r>
              <a:rPr lang="en-US" sz="1200" dirty="0">
                <a:latin typeface="+mn-lt"/>
              </a:rPr>
              <a:t>Back out defensively if they have complete control of the puck.</a:t>
            </a:r>
          </a:p>
          <a:p>
            <a:pPr marL="800100" lvl="1" indent="-342900">
              <a:buFont typeface="Calibri" pitchFamily="34" charset="0"/>
              <a:buAutoNum type="arabicPeriod"/>
              <a:defRPr/>
            </a:pPr>
            <a:r>
              <a:rPr lang="en-US" sz="1200" dirty="0">
                <a:latin typeface="+mn-lt"/>
              </a:rPr>
              <a:t>Skate to Weak side position if the puck moves to the other side.</a:t>
            </a:r>
          </a:p>
        </p:txBody>
      </p:sp>
      <p:sp>
        <p:nvSpPr>
          <p:cNvPr id="17410" name="TextBox 67"/>
          <p:cNvSpPr txBox="1">
            <a:spLocks noChangeArrowheads="1"/>
          </p:cNvSpPr>
          <p:nvPr/>
        </p:nvSpPr>
        <p:spPr bwMode="auto">
          <a:xfrm>
            <a:off x="1519238" y="0"/>
            <a:ext cx="2093912"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b="1" u="sng" dirty="0">
                <a:latin typeface="Calibri" pitchFamily="34" charset="0"/>
              </a:rPr>
              <a:t>Strong Side Defense</a:t>
            </a:r>
            <a:endParaRPr lang="en-US" altLang="en-US" b="1" dirty="0">
              <a:latin typeface="Calibri" pitchFamily="34" charset="0"/>
            </a:endParaRPr>
          </a:p>
        </p:txBody>
      </p:sp>
      <p:sp>
        <p:nvSpPr>
          <p:cNvPr id="66" name="Rectangle 65"/>
          <p:cNvSpPr/>
          <p:nvPr/>
        </p:nvSpPr>
        <p:spPr>
          <a:xfrm>
            <a:off x="0" y="0"/>
            <a:ext cx="457200" cy="68580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r>
              <a:rPr lang="en-US" dirty="0"/>
              <a:t>OFFENSIVE ZONE</a:t>
            </a:r>
          </a:p>
        </p:txBody>
      </p:sp>
      <p:sp>
        <p:nvSpPr>
          <p:cNvPr id="57" name="Right Arrow 56"/>
          <p:cNvSpPr/>
          <p:nvPr/>
        </p:nvSpPr>
        <p:spPr>
          <a:xfrm rot="5400000">
            <a:off x="631825" y="3386931"/>
            <a:ext cx="533400" cy="376238"/>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59" name="Straight Arrow Connector 58"/>
          <p:cNvCxnSpPr/>
          <p:nvPr/>
        </p:nvCxnSpPr>
        <p:spPr>
          <a:xfrm>
            <a:off x="838200" y="1904999"/>
            <a:ext cx="0" cy="5334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60" name="Hexagon 59"/>
          <p:cNvSpPr/>
          <p:nvPr/>
        </p:nvSpPr>
        <p:spPr>
          <a:xfrm>
            <a:off x="685800" y="730250"/>
            <a:ext cx="344488" cy="298450"/>
          </a:xfrm>
          <a:prstGeom prst="hexagon">
            <a:avLst/>
          </a:pr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417" name="TextBox 67"/>
          <p:cNvSpPr txBox="1">
            <a:spLocks noChangeArrowheads="1"/>
          </p:cNvSpPr>
          <p:nvPr/>
        </p:nvSpPr>
        <p:spPr bwMode="auto">
          <a:xfrm>
            <a:off x="5838825" y="0"/>
            <a:ext cx="2011363"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b="1" u="sng">
                <a:latin typeface="Calibri" pitchFamily="34" charset="0"/>
              </a:rPr>
              <a:t>Weak Side Defense</a:t>
            </a:r>
            <a:endParaRPr lang="en-US" altLang="en-US" b="1">
              <a:latin typeface="Calibri" pitchFamily="34" charset="0"/>
            </a:endParaRPr>
          </a:p>
        </p:txBody>
      </p:sp>
      <p:sp>
        <p:nvSpPr>
          <p:cNvPr id="92" name="Hexagon 91"/>
          <p:cNvSpPr/>
          <p:nvPr/>
        </p:nvSpPr>
        <p:spPr>
          <a:xfrm>
            <a:off x="5005388" y="730250"/>
            <a:ext cx="344487" cy="298450"/>
          </a:xfrm>
          <a:prstGeom prst="hexagon">
            <a:avLst/>
          </a:pr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3" name="Rounded Rectangle 92"/>
          <p:cNvSpPr/>
          <p:nvPr/>
        </p:nvSpPr>
        <p:spPr>
          <a:xfrm>
            <a:off x="685800" y="4648200"/>
            <a:ext cx="2057400" cy="457200"/>
          </a:xfrm>
          <a:prstGeom prst="roundRect">
            <a:avLst>
              <a:gd name="adj" fmla="val 40805"/>
            </a:avLst>
          </a:pr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420" name="TextBox 42"/>
          <p:cNvSpPr txBox="1">
            <a:spLocks noChangeArrowheads="1"/>
          </p:cNvSpPr>
          <p:nvPr/>
        </p:nvSpPr>
        <p:spPr bwMode="auto">
          <a:xfrm>
            <a:off x="990600" y="4648200"/>
            <a:ext cx="363538"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b="1">
                <a:solidFill>
                  <a:srgbClr val="FF0000"/>
                </a:solidFill>
                <a:latin typeface="Arial Black" pitchFamily="34" charset="0"/>
              </a:rPr>
              <a:t>D</a:t>
            </a:r>
            <a:endParaRPr lang="en-US" altLang="en-US" sz="1400" b="1">
              <a:solidFill>
                <a:srgbClr val="FF0000"/>
              </a:solidFill>
              <a:latin typeface="Arial Black" pitchFamily="34" charset="0"/>
            </a:endParaRPr>
          </a:p>
        </p:txBody>
      </p:sp>
      <p:cxnSp>
        <p:nvCxnSpPr>
          <p:cNvPr id="96" name="Straight Arrow Connector 95"/>
          <p:cNvCxnSpPr>
            <a:stCxn id="17420" idx="3"/>
          </p:cNvCxnSpPr>
          <p:nvPr/>
        </p:nvCxnSpPr>
        <p:spPr>
          <a:xfrm>
            <a:off x="1354138" y="4832350"/>
            <a:ext cx="1084262" cy="118745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00" name="Right Arrow 99"/>
          <p:cNvSpPr/>
          <p:nvPr/>
        </p:nvSpPr>
        <p:spPr>
          <a:xfrm rot="16200000">
            <a:off x="876300" y="4152900"/>
            <a:ext cx="609600" cy="381000"/>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7" name="Right Arrow 106"/>
          <p:cNvSpPr/>
          <p:nvPr/>
        </p:nvSpPr>
        <p:spPr>
          <a:xfrm>
            <a:off x="1524000" y="4648200"/>
            <a:ext cx="914400" cy="381000"/>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4" name="Right Arrow 113"/>
          <p:cNvSpPr/>
          <p:nvPr/>
        </p:nvSpPr>
        <p:spPr>
          <a:xfrm rot="6863152">
            <a:off x="681038" y="5041900"/>
            <a:ext cx="609600" cy="381000"/>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15" name="Straight Arrow Connector 114"/>
          <p:cNvCxnSpPr>
            <a:stCxn id="17420" idx="2"/>
          </p:cNvCxnSpPr>
          <p:nvPr/>
        </p:nvCxnSpPr>
        <p:spPr>
          <a:xfrm rot="5400000">
            <a:off x="504826" y="5351462"/>
            <a:ext cx="1001712" cy="334963"/>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grpSp>
        <p:nvGrpSpPr>
          <p:cNvPr id="17426" name="Group 136"/>
          <p:cNvGrpSpPr>
            <a:grpSpLocks/>
          </p:cNvGrpSpPr>
          <p:nvPr/>
        </p:nvGrpSpPr>
        <p:grpSpPr bwMode="auto">
          <a:xfrm rot="10800000">
            <a:off x="4933950" y="2438400"/>
            <a:ext cx="4114800" cy="4419600"/>
            <a:chOff x="609600" y="304800"/>
            <a:chExt cx="4114800" cy="4419600"/>
          </a:xfrm>
        </p:grpSpPr>
        <p:sp>
          <p:nvSpPr>
            <p:cNvPr id="120" name="Rounded Rectangle 119"/>
            <p:cNvSpPr/>
            <p:nvPr/>
          </p:nvSpPr>
          <p:spPr bwMode="auto">
            <a:xfrm rot="16200000" flipV="1">
              <a:off x="696912" y="585788"/>
              <a:ext cx="4005262" cy="3938587"/>
            </a:xfrm>
            <a:prstGeom prst="roundRect">
              <a:avLst>
                <a:gd name="adj" fmla="val 15065"/>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7446" name="Group 82"/>
            <p:cNvGrpSpPr>
              <a:grpSpLocks/>
            </p:cNvGrpSpPr>
            <p:nvPr/>
          </p:nvGrpSpPr>
          <p:grpSpPr bwMode="auto">
            <a:xfrm>
              <a:off x="609600" y="304800"/>
              <a:ext cx="4114800" cy="4419600"/>
              <a:chOff x="609600" y="304800"/>
              <a:chExt cx="4114800" cy="4419600"/>
            </a:xfrm>
          </p:grpSpPr>
          <p:grpSp>
            <p:nvGrpSpPr>
              <p:cNvPr id="17447" name="Group 9"/>
              <p:cNvGrpSpPr>
                <a:grpSpLocks/>
              </p:cNvGrpSpPr>
              <p:nvPr/>
            </p:nvGrpSpPr>
            <p:grpSpPr bwMode="auto">
              <a:xfrm>
                <a:off x="3135312" y="1277938"/>
                <a:ext cx="1009650" cy="931862"/>
                <a:chOff x="2514963" y="913966"/>
                <a:chExt cx="761666" cy="762433"/>
              </a:xfrm>
            </p:grpSpPr>
            <p:sp>
              <p:nvSpPr>
                <p:cNvPr id="141" name="Oval 140"/>
                <p:cNvSpPr/>
                <p:nvPr/>
              </p:nvSpPr>
              <p:spPr>
                <a:xfrm>
                  <a:off x="2542508" y="929552"/>
                  <a:ext cx="761666" cy="762434"/>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2" name="Oval 141"/>
                <p:cNvSpPr/>
                <p:nvPr/>
              </p:nvSpPr>
              <p:spPr>
                <a:xfrm>
                  <a:off x="2885018" y="1272452"/>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7448" name="Group 10"/>
              <p:cNvGrpSpPr>
                <a:grpSpLocks/>
              </p:cNvGrpSpPr>
              <p:nvPr/>
            </p:nvGrpSpPr>
            <p:grpSpPr bwMode="auto">
              <a:xfrm>
                <a:off x="1216024" y="1277938"/>
                <a:ext cx="1009650" cy="931862"/>
                <a:chOff x="2514878" y="913966"/>
                <a:chExt cx="761666" cy="762433"/>
              </a:xfrm>
            </p:grpSpPr>
            <p:sp>
              <p:nvSpPr>
                <p:cNvPr id="138" name="Oval 137"/>
                <p:cNvSpPr/>
                <p:nvPr/>
              </p:nvSpPr>
              <p:spPr>
                <a:xfrm>
                  <a:off x="2514879" y="929552"/>
                  <a:ext cx="761666" cy="762434"/>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0" name="Oval 139"/>
                <p:cNvSpPr/>
                <p:nvPr/>
              </p:nvSpPr>
              <p:spPr>
                <a:xfrm>
                  <a:off x="2857389" y="1272452"/>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124" name="Straight Connector 123"/>
              <p:cNvCxnSpPr/>
              <p:nvPr/>
            </p:nvCxnSpPr>
            <p:spPr bwMode="auto">
              <a:xfrm>
                <a:off x="4103687" y="1744662"/>
                <a:ext cx="201613"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bwMode="auto">
              <a:xfrm>
                <a:off x="1112837" y="1744662"/>
                <a:ext cx="201613"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bwMode="auto">
              <a:xfrm>
                <a:off x="730250" y="2489200"/>
                <a:ext cx="3938587"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bwMode="auto">
              <a:xfrm>
                <a:off x="730250" y="3141662"/>
                <a:ext cx="3938587"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bwMode="auto">
              <a:xfrm>
                <a:off x="730250" y="998537"/>
                <a:ext cx="3938587"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30" name="Rectangle 129"/>
              <p:cNvSpPr/>
              <p:nvPr/>
            </p:nvSpPr>
            <p:spPr bwMode="auto">
              <a:xfrm>
                <a:off x="2427287" y="906462"/>
                <a:ext cx="504825" cy="92075"/>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1" name="Oval 130"/>
              <p:cNvSpPr/>
              <p:nvPr/>
            </p:nvSpPr>
            <p:spPr>
              <a:xfrm flipV="1">
                <a:off x="4038600" y="685800"/>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7456" name="Group 10"/>
              <p:cNvGrpSpPr>
                <a:grpSpLocks/>
              </p:cNvGrpSpPr>
              <p:nvPr/>
            </p:nvGrpSpPr>
            <p:grpSpPr bwMode="auto">
              <a:xfrm>
                <a:off x="2133599" y="2666999"/>
                <a:ext cx="1009650" cy="931863"/>
                <a:chOff x="2514600" y="914400"/>
                <a:chExt cx="761666" cy="762434"/>
              </a:xfrm>
            </p:grpSpPr>
            <p:sp>
              <p:nvSpPr>
                <p:cNvPr id="136" name="Oval 135"/>
                <p:cNvSpPr/>
                <p:nvPr/>
              </p:nvSpPr>
              <p:spPr>
                <a:xfrm>
                  <a:off x="2514601" y="929987"/>
                  <a:ext cx="761666" cy="76243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7" name="Oval 136"/>
                <p:cNvSpPr/>
                <p:nvPr/>
              </p:nvSpPr>
              <p:spPr>
                <a:xfrm>
                  <a:off x="2857111" y="1272887"/>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33" name="Rectangle 132"/>
              <p:cNvSpPr/>
              <p:nvPr/>
            </p:nvSpPr>
            <p:spPr bwMode="auto">
              <a:xfrm>
                <a:off x="628650" y="3276600"/>
                <a:ext cx="4114800" cy="1447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458" name="TextBox 124"/>
              <p:cNvSpPr txBox="1">
                <a:spLocks noChangeArrowheads="1"/>
              </p:cNvSpPr>
              <p:nvPr/>
            </p:nvSpPr>
            <p:spPr bwMode="auto">
              <a:xfrm rot="10800000">
                <a:off x="4267200" y="304800"/>
                <a:ext cx="402674"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800"/>
                  <a:t>puck</a:t>
                </a:r>
              </a:p>
            </p:txBody>
          </p:sp>
          <p:cxnSp>
            <p:nvCxnSpPr>
              <p:cNvPr id="135" name="Straight Connector 134"/>
              <p:cNvCxnSpPr>
                <a:stCxn id="17458" idx="0"/>
              </p:cNvCxnSpPr>
              <p:nvPr/>
            </p:nvCxnSpPr>
            <p:spPr>
              <a:xfrm rot="16200000" flipH="1" flipV="1">
                <a:off x="4190206" y="464344"/>
                <a:ext cx="241300" cy="354012"/>
              </a:xfrm>
              <a:prstGeom prst="line">
                <a:avLst/>
              </a:prstGeom>
            </p:spPr>
            <p:style>
              <a:lnRef idx="1">
                <a:schemeClr val="accent1"/>
              </a:lnRef>
              <a:fillRef idx="0">
                <a:schemeClr val="accent1"/>
              </a:fillRef>
              <a:effectRef idx="0">
                <a:schemeClr val="accent1"/>
              </a:effectRef>
              <a:fontRef idx="minor">
                <a:schemeClr val="tx1"/>
              </a:fontRef>
            </p:style>
          </p:cxnSp>
        </p:grpSp>
      </p:grpSp>
      <p:sp>
        <p:nvSpPr>
          <p:cNvPr id="143" name="Rounded Rectangle 142"/>
          <p:cNvSpPr/>
          <p:nvPr/>
        </p:nvSpPr>
        <p:spPr>
          <a:xfrm>
            <a:off x="6858000" y="4648200"/>
            <a:ext cx="2057400" cy="457200"/>
          </a:xfrm>
          <a:prstGeom prst="roundRect">
            <a:avLst>
              <a:gd name="adj" fmla="val 40805"/>
            </a:avLst>
          </a:pr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428" name="TextBox 42"/>
          <p:cNvSpPr txBox="1">
            <a:spLocks noChangeArrowheads="1"/>
          </p:cNvSpPr>
          <p:nvPr/>
        </p:nvSpPr>
        <p:spPr bwMode="auto">
          <a:xfrm>
            <a:off x="7010400" y="4724400"/>
            <a:ext cx="363538"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b="1">
                <a:solidFill>
                  <a:srgbClr val="FF0000"/>
                </a:solidFill>
                <a:latin typeface="Arial Black" pitchFamily="34" charset="0"/>
              </a:rPr>
              <a:t>D</a:t>
            </a:r>
            <a:endParaRPr lang="en-US" altLang="en-US" sz="1400" b="1">
              <a:solidFill>
                <a:srgbClr val="FF0000"/>
              </a:solidFill>
              <a:latin typeface="Arial Black" pitchFamily="34" charset="0"/>
            </a:endParaRPr>
          </a:p>
        </p:txBody>
      </p:sp>
      <p:cxnSp>
        <p:nvCxnSpPr>
          <p:cNvPr id="147" name="Straight Arrow Connector 146"/>
          <p:cNvCxnSpPr>
            <a:stCxn id="17428" idx="2"/>
          </p:cNvCxnSpPr>
          <p:nvPr/>
        </p:nvCxnSpPr>
        <p:spPr>
          <a:xfrm rot="16200000" flipH="1">
            <a:off x="7324726" y="4962525"/>
            <a:ext cx="1001712" cy="1265237"/>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51" name="Right Arrow 150"/>
          <p:cNvSpPr/>
          <p:nvPr/>
        </p:nvSpPr>
        <p:spPr>
          <a:xfrm rot="16200000">
            <a:off x="6896100" y="4229100"/>
            <a:ext cx="609600" cy="381000"/>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5" name="Right Arrow 154"/>
          <p:cNvSpPr/>
          <p:nvPr/>
        </p:nvSpPr>
        <p:spPr>
          <a:xfrm>
            <a:off x="7391400" y="4724400"/>
            <a:ext cx="914400" cy="381000"/>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171" name="Straight Arrow Connector 170"/>
          <p:cNvCxnSpPr>
            <a:stCxn id="17428" idx="2"/>
          </p:cNvCxnSpPr>
          <p:nvPr/>
        </p:nvCxnSpPr>
        <p:spPr>
          <a:xfrm rot="5400000">
            <a:off x="6600826" y="5503862"/>
            <a:ext cx="1001712" cy="182563"/>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90" name="TextBox 89"/>
          <p:cNvSpPr txBox="1"/>
          <p:nvPr/>
        </p:nvSpPr>
        <p:spPr>
          <a:xfrm>
            <a:off x="4929188" y="425450"/>
            <a:ext cx="4038600" cy="3416300"/>
          </a:xfrm>
          <a:prstGeom prst="rect">
            <a:avLst/>
          </a:prstGeom>
          <a:noFill/>
        </p:spPr>
        <p:txBody>
          <a:bodyPr>
            <a:spAutoFit/>
          </a:bodyPr>
          <a:lstStyle/>
          <a:p>
            <a:pPr fontAlgn="auto">
              <a:spcBef>
                <a:spcPts val="0"/>
              </a:spcBef>
              <a:spcAft>
                <a:spcPts val="0"/>
              </a:spcAft>
              <a:defRPr/>
            </a:pPr>
            <a:r>
              <a:rPr lang="en-US" sz="1200" b="1" u="sng" dirty="0">
                <a:latin typeface="+mn-lt"/>
                <a:cs typeface="+mn-cs"/>
              </a:rPr>
              <a:t>ZONE TO OWN</a:t>
            </a:r>
          </a:p>
          <a:p>
            <a:pPr marL="800100" lvl="1" indent="-342900" fontAlgn="auto">
              <a:spcBef>
                <a:spcPts val="0"/>
              </a:spcBef>
              <a:spcAft>
                <a:spcPts val="0"/>
              </a:spcAft>
              <a:buFont typeface="+mj-lt"/>
              <a:buAutoNum type="arabicPeriod"/>
              <a:defRPr/>
            </a:pPr>
            <a:r>
              <a:rPr lang="en-US" sz="1200" dirty="0"/>
              <a:t>Skate FAST to enter the offensive zone.</a:t>
            </a:r>
          </a:p>
          <a:p>
            <a:pPr marL="800100" lvl="1" indent="-342900" fontAlgn="auto">
              <a:spcBef>
                <a:spcPts val="0"/>
              </a:spcBef>
              <a:spcAft>
                <a:spcPts val="0"/>
              </a:spcAft>
              <a:buFont typeface="+mj-lt"/>
              <a:buAutoNum type="arabicPeriod"/>
              <a:defRPr/>
            </a:pPr>
            <a:r>
              <a:rPr lang="en-US" sz="1200" dirty="0">
                <a:latin typeface="+mn-lt"/>
              </a:rPr>
              <a:t>Start </a:t>
            </a:r>
            <a:r>
              <a:rPr lang="en-US" sz="1200" u="sng" dirty="0">
                <a:latin typeface="+mn-lt"/>
              </a:rPr>
              <a:t>5</a:t>
            </a:r>
            <a:r>
              <a:rPr lang="en-US" sz="1200" u="sng" dirty="0" smtClean="0">
                <a:latin typeface="+mn-lt"/>
              </a:rPr>
              <a:t> feet </a:t>
            </a:r>
            <a:r>
              <a:rPr lang="en-US" sz="1200" u="sng" dirty="0">
                <a:latin typeface="+mn-lt"/>
              </a:rPr>
              <a:t>inside </a:t>
            </a:r>
            <a:r>
              <a:rPr lang="en-US" sz="1200" dirty="0">
                <a:latin typeface="+mn-lt"/>
              </a:rPr>
              <a:t>the blue line</a:t>
            </a:r>
          </a:p>
          <a:p>
            <a:pPr marL="800100" lvl="1" indent="-342900" fontAlgn="auto">
              <a:spcBef>
                <a:spcPts val="0"/>
              </a:spcBef>
              <a:spcAft>
                <a:spcPts val="0"/>
              </a:spcAft>
              <a:buFont typeface="+mj-lt"/>
              <a:buAutoNum type="arabicPeriod"/>
              <a:defRPr/>
            </a:pPr>
            <a:endParaRPr lang="en-US" sz="1200" dirty="0">
              <a:latin typeface="+mn-lt"/>
            </a:endParaRPr>
          </a:p>
          <a:p>
            <a:pPr marL="800100" lvl="1" indent="-342900" fontAlgn="auto">
              <a:spcBef>
                <a:spcPts val="0"/>
              </a:spcBef>
              <a:spcAft>
                <a:spcPts val="0"/>
              </a:spcAft>
              <a:buFont typeface="+mj-lt"/>
              <a:buAutoNum type="arabicPeriod"/>
              <a:defRPr/>
            </a:pPr>
            <a:endParaRPr lang="en-US" sz="1200" dirty="0">
              <a:latin typeface="+mn-lt"/>
              <a:cs typeface="+mn-cs"/>
            </a:endParaRPr>
          </a:p>
          <a:p>
            <a:pPr marL="342900" indent="-342900" fontAlgn="auto">
              <a:spcBef>
                <a:spcPts val="0"/>
              </a:spcBef>
              <a:spcAft>
                <a:spcPts val="0"/>
              </a:spcAft>
              <a:defRPr/>
            </a:pPr>
            <a:r>
              <a:rPr lang="en-US" sz="1200" b="1" u="sng" dirty="0">
                <a:latin typeface="+mn-lt"/>
                <a:cs typeface="+mn-cs"/>
              </a:rPr>
              <a:t>RESPONSIBILITIES</a:t>
            </a:r>
          </a:p>
          <a:p>
            <a:pPr marL="800100" lvl="1" indent="-342900" fontAlgn="auto">
              <a:spcBef>
                <a:spcPts val="0"/>
              </a:spcBef>
              <a:spcAft>
                <a:spcPts val="0"/>
              </a:spcAft>
              <a:buFont typeface="+mj-lt"/>
              <a:buAutoNum type="arabicPeriod"/>
              <a:defRPr/>
            </a:pPr>
            <a:r>
              <a:rPr lang="en-US" sz="1200" dirty="0">
                <a:latin typeface="+mn-lt"/>
              </a:rPr>
              <a:t>Keep the puck in the zone</a:t>
            </a:r>
          </a:p>
          <a:p>
            <a:pPr marL="800100" lvl="1" indent="-342900" fontAlgn="auto">
              <a:spcBef>
                <a:spcPts val="0"/>
              </a:spcBef>
              <a:spcAft>
                <a:spcPts val="0"/>
              </a:spcAft>
              <a:buFont typeface="+mj-lt"/>
              <a:buAutoNum type="arabicPeriod"/>
              <a:defRPr/>
            </a:pPr>
            <a:r>
              <a:rPr lang="en-US" sz="1200" dirty="0">
                <a:latin typeface="+mn-lt"/>
              </a:rPr>
              <a:t>Support your partner</a:t>
            </a:r>
          </a:p>
          <a:p>
            <a:pPr marL="800100" lvl="1" indent="-342900" fontAlgn="auto">
              <a:spcBef>
                <a:spcPts val="0"/>
              </a:spcBef>
              <a:spcAft>
                <a:spcPts val="0"/>
              </a:spcAft>
              <a:buFont typeface="+mj-lt"/>
              <a:buAutoNum type="arabicPeriod"/>
              <a:defRPr/>
            </a:pPr>
            <a:r>
              <a:rPr lang="en-US" sz="1200" dirty="0">
                <a:latin typeface="+mn-lt"/>
              </a:rPr>
              <a:t>Shoot the puck on net if there is an open lane… if not, dump it back into the corner</a:t>
            </a:r>
          </a:p>
          <a:p>
            <a:pPr marL="800100" lvl="1" indent="-342900" fontAlgn="auto">
              <a:spcBef>
                <a:spcPts val="0"/>
              </a:spcBef>
              <a:spcAft>
                <a:spcPts val="0"/>
              </a:spcAft>
              <a:buFont typeface="+mj-lt"/>
              <a:buAutoNum type="arabicPeriod"/>
              <a:defRPr/>
            </a:pPr>
            <a:r>
              <a:rPr lang="en-US" sz="1200" u="sng" dirty="0">
                <a:latin typeface="+mn-lt"/>
              </a:rPr>
              <a:t>Do not pinch</a:t>
            </a:r>
            <a:r>
              <a:rPr lang="en-US" sz="1200" dirty="0">
                <a:latin typeface="+mn-lt"/>
              </a:rPr>
              <a:t> unless there is defensive help behind you!</a:t>
            </a:r>
          </a:p>
          <a:p>
            <a:pPr marL="342900" indent="-342900" fontAlgn="auto">
              <a:spcBef>
                <a:spcPts val="0"/>
              </a:spcBef>
              <a:spcAft>
                <a:spcPts val="0"/>
              </a:spcAft>
              <a:defRPr/>
            </a:pPr>
            <a:r>
              <a:rPr lang="en-US" sz="1200" b="1" u="sng" dirty="0">
                <a:latin typeface="+mn-lt"/>
              </a:rPr>
              <a:t>WHAT NEXT?</a:t>
            </a:r>
            <a:endParaRPr lang="en-US" sz="1200" b="1" u="sng" dirty="0">
              <a:latin typeface="+mn-lt"/>
              <a:cs typeface="+mn-cs"/>
            </a:endParaRPr>
          </a:p>
          <a:p>
            <a:pPr marL="800100" lvl="1" indent="-342900" fontAlgn="auto">
              <a:spcBef>
                <a:spcPts val="0"/>
              </a:spcBef>
              <a:spcAft>
                <a:spcPts val="0"/>
              </a:spcAft>
              <a:buFont typeface="+mj-lt"/>
              <a:buAutoNum type="arabicPeriod"/>
              <a:defRPr/>
            </a:pPr>
            <a:r>
              <a:rPr lang="en-US" sz="1200" dirty="0">
                <a:latin typeface="+mn-lt"/>
              </a:rPr>
              <a:t>If defensive partner is “pinching” or the other team has control and is exiting the zone, begin to back out… you are the last defense</a:t>
            </a:r>
          </a:p>
          <a:p>
            <a:pPr marL="800100" lvl="1" indent="-342900" fontAlgn="auto">
              <a:spcBef>
                <a:spcPts val="0"/>
              </a:spcBef>
              <a:spcAft>
                <a:spcPts val="0"/>
              </a:spcAft>
              <a:buFont typeface="+mj-lt"/>
              <a:buAutoNum type="arabicPeriod"/>
              <a:defRPr/>
            </a:pPr>
            <a:r>
              <a:rPr lang="en-US" sz="1200" dirty="0">
                <a:latin typeface="+mn-lt"/>
              </a:rPr>
              <a:t>Skate to strong side defensemen position if puck moves to the other side of the rink</a:t>
            </a:r>
          </a:p>
        </p:txBody>
      </p:sp>
      <p:sp>
        <p:nvSpPr>
          <p:cNvPr id="89" name="Right Arrow 88"/>
          <p:cNvSpPr/>
          <p:nvPr/>
        </p:nvSpPr>
        <p:spPr>
          <a:xfrm rot="5400000">
            <a:off x="4926807" y="2974181"/>
            <a:ext cx="533400" cy="376237"/>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91" name="Straight Arrow Connector 90"/>
          <p:cNvCxnSpPr/>
          <p:nvPr/>
        </p:nvCxnSpPr>
        <p:spPr>
          <a:xfrm>
            <a:off x="5157788" y="1644650"/>
            <a:ext cx="0" cy="5334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7436" name="TextBox 42"/>
          <p:cNvSpPr txBox="1">
            <a:spLocks noChangeArrowheads="1"/>
          </p:cNvSpPr>
          <p:nvPr/>
        </p:nvSpPr>
        <p:spPr bwMode="auto">
          <a:xfrm>
            <a:off x="1295400" y="6019800"/>
            <a:ext cx="425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Arial Black" pitchFamily="34" charset="0"/>
              </a:rPr>
              <a:t>F1</a:t>
            </a:r>
            <a:endParaRPr lang="en-US" altLang="en-US" sz="1100" b="1">
              <a:solidFill>
                <a:srgbClr val="0000FF"/>
              </a:solidFill>
              <a:latin typeface="Arial Black" pitchFamily="34" charset="0"/>
            </a:endParaRPr>
          </a:p>
        </p:txBody>
      </p:sp>
      <p:sp>
        <p:nvSpPr>
          <p:cNvPr id="17437" name="TextBox 42"/>
          <p:cNvSpPr txBox="1">
            <a:spLocks noChangeArrowheads="1"/>
          </p:cNvSpPr>
          <p:nvPr/>
        </p:nvSpPr>
        <p:spPr bwMode="auto">
          <a:xfrm>
            <a:off x="685800" y="5562600"/>
            <a:ext cx="425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Arial Black" pitchFamily="34" charset="0"/>
              </a:rPr>
              <a:t>F2</a:t>
            </a:r>
            <a:endParaRPr lang="en-US" altLang="en-US" sz="1100" b="1">
              <a:solidFill>
                <a:srgbClr val="0000FF"/>
              </a:solidFill>
              <a:latin typeface="Arial Black" pitchFamily="34" charset="0"/>
            </a:endParaRPr>
          </a:p>
        </p:txBody>
      </p:sp>
      <p:sp>
        <p:nvSpPr>
          <p:cNvPr id="17438" name="TextBox 42"/>
          <p:cNvSpPr txBox="1">
            <a:spLocks noChangeArrowheads="1"/>
          </p:cNvSpPr>
          <p:nvPr/>
        </p:nvSpPr>
        <p:spPr bwMode="auto">
          <a:xfrm>
            <a:off x="5638800" y="6019800"/>
            <a:ext cx="425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solidFill>
                  <a:srgbClr val="0000FF"/>
                </a:solidFill>
                <a:latin typeface="Arial Black" pitchFamily="34" charset="0"/>
              </a:rPr>
              <a:t>F1</a:t>
            </a:r>
            <a:endParaRPr lang="en-US" altLang="en-US" sz="1100">
              <a:solidFill>
                <a:srgbClr val="0000FF"/>
              </a:solidFill>
              <a:latin typeface="Arial Black" pitchFamily="34" charset="0"/>
            </a:endParaRPr>
          </a:p>
        </p:txBody>
      </p:sp>
      <p:sp>
        <p:nvSpPr>
          <p:cNvPr id="17439" name="TextBox 42"/>
          <p:cNvSpPr txBox="1">
            <a:spLocks noChangeArrowheads="1"/>
          </p:cNvSpPr>
          <p:nvPr/>
        </p:nvSpPr>
        <p:spPr bwMode="auto">
          <a:xfrm>
            <a:off x="5029200" y="5486400"/>
            <a:ext cx="425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solidFill>
                  <a:srgbClr val="0000FF"/>
                </a:solidFill>
                <a:latin typeface="Arial Black" pitchFamily="34" charset="0"/>
              </a:rPr>
              <a:t>F2</a:t>
            </a:r>
            <a:endParaRPr lang="en-US" altLang="en-US" sz="1100">
              <a:solidFill>
                <a:srgbClr val="0000FF"/>
              </a:solidFill>
              <a:latin typeface="Arial Black" pitchFamily="34" charset="0"/>
            </a:endParaRPr>
          </a:p>
        </p:txBody>
      </p:sp>
      <p:sp>
        <p:nvSpPr>
          <p:cNvPr id="17440" name="TextBox 42"/>
          <p:cNvSpPr txBox="1">
            <a:spLocks noChangeArrowheads="1"/>
          </p:cNvSpPr>
          <p:nvPr/>
        </p:nvSpPr>
        <p:spPr bwMode="auto">
          <a:xfrm>
            <a:off x="2667000" y="4648200"/>
            <a:ext cx="3238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Arial Black" pitchFamily="34" charset="0"/>
              </a:rPr>
              <a:t>D</a:t>
            </a:r>
            <a:endParaRPr lang="en-US" altLang="en-US" sz="1100" b="1">
              <a:solidFill>
                <a:srgbClr val="0000FF"/>
              </a:solidFill>
              <a:latin typeface="Arial Black" pitchFamily="34" charset="0"/>
            </a:endParaRPr>
          </a:p>
        </p:txBody>
      </p:sp>
      <p:sp>
        <p:nvSpPr>
          <p:cNvPr id="17441" name="TextBox 42"/>
          <p:cNvSpPr txBox="1">
            <a:spLocks noChangeArrowheads="1"/>
          </p:cNvSpPr>
          <p:nvPr/>
        </p:nvSpPr>
        <p:spPr bwMode="auto">
          <a:xfrm>
            <a:off x="5257800" y="4724400"/>
            <a:ext cx="3238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solidFill>
                  <a:srgbClr val="0000FF"/>
                </a:solidFill>
                <a:latin typeface="Arial Black" pitchFamily="34" charset="0"/>
              </a:rPr>
              <a:t>D</a:t>
            </a:r>
            <a:endParaRPr lang="en-US" altLang="en-US" sz="1100">
              <a:solidFill>
                <a:srgbClr val="0000FF"/>
              </a:solidFill>
              <a:latin typeface="Arial Black" pitchFamily="34" charset="0"/>
            </a:endParaRPr>
          </a:p>
        </p:txBody>
      </p:sp>
      <p:sp>
        <p:nvSpPr>
          <p:cNvPr id="17442" name="TextBox 42"/>
          <p:cNvSpPr txBox="1">
            <a:spLocks noChangeArrowheads="1"/>
          </p:cNvSpPr>
          <p:nvPr/>
        </p:nvSpPr>
        <p:spPr bwMode="auto">
          <a:xfrm>
            <a:off x="6858000" y="5257800"/>
            <a:ext cx="425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dirty="0">
                <a:solidFill>
                  <a:srgbClr val="0000FF"/>
                </a:solidFill>
                <a:latin typeface="Arial Black" pitchFamily="34" charset="0"/>
              </a:rPr>
              <a:t>F3</a:t>
            </a:r>
            <a:endParaRPr lang="en-US" altLang="en-US" sz="1100" dirty="0">
              <a:solidFill>
                <a:srgbClr val="0000FF"/>
              </a:solidFill>
              <a:latin typeface="Arial Black" pitchFamily="34" charset="0"/>
            </a:endParaRPr>
          </a:p>
        </p:txBody>
      </p:sp>
      <p:sp>
        <p:nvSpPr>
          <p:cNvPr id="17443" name="TextBox 42"/>
          <p:cNvSpPr txBox="1">
            <a:spLocks noChangeArrowheads="1"/>
          </p:cNvSpPr>
          <p:nvPr/>
        </p:nvSpPr>
        <p:spPr bwMode="auto">
          <a:xfrm>
            <a:off x="2743200" y="5257800"/>
            <a:ext cx="425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Arial Black" pitchFamily="34" charset="0"/>
              </a:rPr>
              <a:t>F3</a:t>
            </a:r>
            <a:endParaRPr lang="en-US" altLang="en-US" sz="1100" b="1">
              <a:solidFill>
                <a:srgbClr val="0000FF"/>
              </a:solidFill>
              <a:latin typeface="Arial Black" pitchFamily="34" charset="0"/>
            </a:endParaRPr>
          </a:p>
        </p:txBody>
      </p:sp>
      <p:cxnSp>
        <p:nvCxnSpPr>
          <p:cNvPr id="17444" name="Straight Arrow Connector 95"/>
          <p:cNvCxnSpPr>
            <a:cxnSpLocks noChangeShapeType="1"/>
          </p:cNvCxnSpPr>
          <p:nvPr/>
        </p:nvCxnSpPr>
        <p:spPr bwMode="auto">
          <a:xfrm flipV="1">
            <a:off x="1371600" y="4802188"/>
            <a:ext cx="1155700" cy="36512"/>
          </a:xfrm>
          <a:prstGeom prst="straightConnector1">
            <a:avLst/>
          </a:prstGeom>
          <a:noFill/>
          <a:ln w="25400" algn="ctr">
            <a:solidFill>
              <a:schemeClr val="tx1"/>
            </a:solidFill>
            <a:prstDash val="dash"/>
            <a:round/>
            <a:headEnd/>
            <a:tailEnd type="arrow" w="med" len="med"/>
          </a:ln>
          <a:extLst>
            <a:ext uri="{909E8E84-426E-40dd-AFC4-6F175D3DCCD1}">
              <a14:hiddenFill xmlns="" xmlns:a14="http://schemas.microsoft.com/office/drawing/2010/main">
                <a:noFill/>
              </a14:hiddenFill>
            </a:ext>
          </a:extLst>
        </p:spPr>
      </p:cxnSp>
      <p:sp>
        <p:nvSpPr>
          <p:cNvPr id="2" name="Slide Number Placeholder 1"/>
          <p:cNvSpPr>
            <a:spLocks noGrp="1"/>
          </p:cNvSpPr>
          <p:nvPr>
            <p:ph type="sldNum" sz="quarter" idx="12"/>
          </p:nvPr>
        </p:nvSpPr>
        <p:spPr/>
        <p:txBody>
          <a:bodyPr/>
          <a:lstStyle/>
          <a:p>
            <a:pPr>
              <a:defRPr/>
            </a:pPr>
            <a:fld id="{833ADCA2-59AB-4D2E-8435-FDF53ACBAADD}" type="slidenum">
              <a:rPr lang="en-US" smtClean="0"/>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sz="3200" dirty="0" smtClean="0">
                <a:cs typeface="Arial" panose="020B0604020202020204" pitchFamily="34" charset="0"/>
              </a:rPr>
              <a:t>Player Expectations</a:t>
            </a:r>
          </a:p>
        </p:txBody>
      </p:sp>
      <p:sp>
        <p:nvSpPr>
          <p:cNvPr id="3" name="Content Placeholder 2"/>
          <p:cNvSpPr>
            <a:spLocks noGrp="1"/>
          </p:cNvSpPr>
          <p:nvPr>
            <p:ph idx="1"/>
          </p:nvPr>
        </p:nvSpPr>
        <p:spPr/>
        <p:txBody>
          <a:bodyPr>
            <a:normAutofit fontScale="55000" lnSpcReduction="20000"/>
          </a:bodyPr>
          <a:lstStyle/>
          <a:p>
            <a:pPr marL="0" indent="0">
              <a:buNone/>
            </a:pPr>
            <a:r>
              <a:rPr lang="en-US" b="1" dirty="0"/>
              <a:t>Conduct</a:t>
            </a:r>
          </a:p>
          <a:p>
            <a:r>
              <a:rPr lang="en-US" dirty="0" smtClean="0"/>
              <a:t>RESPECT </a:t>
            </a:r>
            <a:r>
              <a:rPr lang="en-US" dirty="0"/>
              <a:t>your teammates – support them, pump them </a:t>
            </a:r>
            <a:r>
              <a:rPr lang="en-US" dirty="0" smtClean="0"/>
              <a:t>up, cheer them on</a:t>
            </a:r>
            <a:endParaRPr lang="en-US" dirty="0"/>
          </a:p>
          <a:p>
            <a:r>
              <a:rPr lang="en-US" dirty="0" smtClean="0"/>
              <a:t>RESPECT your coaches, opponents</a:t>
            </a:r>
            <a:r>
              <a:rPr lang="en-US" dirty="0"/>
              <a:t>, referees and the game – honor them with </a:t>
            </a:r>
            <a:r>
              <a:rPr lang="en-US" dirty="0" smtClean="0"/>
              <a:t>how you play</a:t>
            </a:r>
            <a:endParaRPr lang="en-US" dirty="0"/>
          </a:p>
          <a:p>
            <a:r>
              <a:rPr lang="en-US" dirty="0"/>
              <a:t>No horseplay at the arena, especially in the locker rooms – too many skates and sticks around to get hurt on</a:t>
            </a:r>
          </a:p>
          <a:p>
            <a:r>
              <a:rPr lang="en-US" dirty="0"/>
              <a:t>Appropriate behavior at out-of-town tournaments</a:t>
            </a:r>
          </a:p>
          <a:p>
            <a:r>
              <a:rPr lang="en-US" dirty="0"/>
              <a:t>No swearing in the locker </a:t>
            </a:r>
            <a:r>
              <a:rPr lang="en-US" dirty="0" smtClean="0"/>
              <a:t>room, </a:t>
            </a:r>
            <a:r>
              <a:rPr lang="en-US" dirty="0"/>
              <a:t>on the </a:t>
            </a:r>
            <a:r>
              <a:rPr lang="en-US" dirty="0" smtClean="0"/>
              <a:t>ice, and in the arena</a:t>
            </a:r>
            <a:endParaRPr lang="en-US" dirty="0"/>
          </a:p>
          <a:p>
            <a:r>
              <a:rPr lang="en-US" dirty="0"/>
              <a:t>Clean locker rooms when we leave; no spitting on the floor, no tape or other items left on </a:t>
            </a:r>
            <a:r>
              <a:rPr lang="en-US" dirty="0" smtClean="0"/>
              <a:t>floor</a:t>
            </a:r>
          </a:p>
          <a:p>
            <a:r>
              <a:rPr lang="en-US" dirty="0" smtClean="0"/>
              <a:t>Email, text or call coach if you will not be at a function</a:t>
            </a:r>
            <a:endParaRPr lang="en-US" dirty="0"/>
          </a:p>
          <a:p>
            <a:pPr marL="0" indent="0">
              <a:buNone/>
            </a:pPr>
            <a:endParaRPr lang="en-US" b="1" dirty="0" smtClean="0"/>
          </a:p>
          <a:p>
            <a:pPr marL="0" indent="0">
              <a:buNone/>
            </a:pPr>
            <a:r>
              <a:rPr lang="en-US" b="1" dirty="0" smtClean="0"/>
              <a:t>Practice</a:t>
            </a:r>
          </a:p>
          <a:p>
            <a:r>
              <a:rPr lang="en-US" dirty="0" smtClean="0"/>
              <a:t>Dressed and ready 5 minutes before practice</a:t>
            </a:r>
          </a:p>
          <a:p>
            <a:r>
              <a:rPr lang="en-US" dirty="0" smtClean="0"/>
              <a:t>100%  PHYSICAL AND MENTAL effort on drills – perfect practice makes perfect</a:t>
            </a:r>
          </a:p>
          <a:p>
            <a:r>
              <a:rPr lang="en-US" dirty="0" smtClean="0"/>
              <a:t>Listen to the coaches and try to do what they’re asking you to do – ask questions if you do not understand</a:t>
            </a:r>
          </a:p>
          <a:p>
            <a:r>
              <a:rPr lang="en-US" dirty="0" smtClean="0"/>
              <a:t>Whistle blows during a drill – STOP</a:t>
            </a:r>
          </a:p>
          <a:p>
            <a:r>
              <a:rPr lang="en-US" dirty="0" smtClean="0"/>
              <a:t>Whistle blow to end a drill – stop what you’re doing and come to the coach or move to the next station quickly</a:t>
            </a:r>
          </a:p>
          <a:p>
            <a:r>
              <a:rPr lang="en-US" dirty="0" smtClean="0"/>
              <a:t>Pay attention to how other people do the drills when it is not your turn</a:t>
            </a:r>
          </a:p>
          <a:p>
            <a:r>
              <a:rPr lang="en-US" dirty="0"/>
              <a:t>100% effort at all times</a:t>
            </a:r>
          </a:p>
          <a:p>
            <a:endParaRPr lang="en-US" dirty="0" smtClean="0"/>
          </a:p>
          <a:p>
            <a:pPr marL="0" indent="0">
              <a:buNone/>
            </a:pPr>
            <a:r>
              <a:rPr lang="en-US" dirty="0" smtClean="0"/>
              <a:t> </a:t>
            </a:r>
          </a:p>
          <a:p>
            <a:pPr marL="0" indent="0">
              <a:buNone/>
            </a:pPr>
            <a:r>
              <a:rPr lang="en-US" b="1" dirty="0" smtClean="0"/>
              <a:t>Games</a:t>
            </a:r>
          </a:p>
          <a:p>
            <a:r>
              <a:rPr lang="en-US" dirty="0" smtClean="0"/>
              <a:t>Dynamic stretching and warmup 40 minutes before game time</a:t>
            </a:r>
          </a:p>
          <a:p>
            <a:r>
              <a:rPr lang="en-US" dirty="0" smtClean="0"/>
              <a:t>Dressed and ready 10 minutes before the game is scheduled to start – maybe earlier for tournaments</a:t>
            </a:r>
          </a:p>
          <a:p>
            <a:r>
              <a:rPr lang="en-US" dirty="0" smtClean="0"/>
              <a:t>100% effort at all times</a:t>
            </a:r>
          </a:p>
          <a:p>
            <a:r>
              <a:rPr lang="en-US" dirty="0" smtClean="0"/>
              <a:t>Play to the whistle</a:t>
            </a:r>
          </a:p>
          <a:p>
            <a:r>
              <a:rPr lang="en-US" dirty="0" smtClean="0"/>
              <a:t>Play aggressively and intelligently</a:t>
            </a:r>
          </a:p>
          <a:p>
            <a:r>
              <a:rPr lang="en-US" dirty="0" smtClean="0"/>
              <a:t>Skate away from altercations – you can’t impact the game from the penalty box</a:t>
            </a:r>
          </a:p>
          <a:p>
            <a:r>
              <a:rPr lang="en-US" dirty="0" smtClean="0"/>
              <a:t>Play as a team – move the puck – the best players make those around them better</a:t>
            </a:r>
          </a:p>
          <a:p>
            <a:pPr marL="0" indent="0">
              <a:buNone/>
            </a:pPr>
            <a:endParaRPr lang="en-US" dirty="0" smtClean="0"/>
          </a:p>
          <a:p>
            <a:endParaRPr lang="en-US" dirty="0"/>
          </a:p>
        </p:txBody>
      </p:sp>
      <p:sp>
        <p:nvSpPr>
          <p:cNvPr id="2" name="Slide Number Placeholder 1"/>
          <p:cNvSpPr>
            <a:spLocks noGrp="1"/>
          </p:cNvSpPr>
          <p:nvPr>
            <p:ph type="sldNum" sz="quarter" idx="12"/>
          </p:nvPr>
        </p:nvSpPr>
        <p:spPr/>
        <p:txBody>
          <a:bodyPr/>
          <a:lstStyle/>
          <a:p>
            <a:pPr>
              <a:defRPr/>
            </a:pPr>
            <a:fld id="{B2768C58-2274-48AA-801B-11DA523C096F}" type="slidenum">
              <a:rPr lang="en-US" smtClean="0"/>
              <a:pPr>
                <a:defRPr/>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Rectangle 65"/>
          <p:cNvSpPr/>
          <p:nvPr/>
        </p:nvSpPr>
        <p:spPr>
          <a:xfrm>
            <a:off x="0" y="0"/>
            <a:ext cx="457200" cy="6858000"/>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r>
              <a:rPr lang="en-US" dirty="0"/>
              <a:t>OFFENSIVE ZONE</a:t>
            </a:r>
          </a:p>
        </p:txBody>
      </p:sp>
      <p:sp>
        <p:nvSpPr>
          <p:cNvPr id="60" name="Hexagon 59"/>
          <p:cNvSpPr/>
          <p:nvPr/>
        </p:nvSpPr>
        <p:spPr>
          <a:xfrm>
            <a:off x="6172200" y="1600200"/>
            <a:ext cx="990600" cy="755650"/>
          </a:xfrm>
          <a:prstGeom prst="hexagon">
            <a:avLst/>
          </a:prstGeom>
          <a:solidFill>
            <a:schemeClr val="accent3">
              <a:lumMod val="75000"/>
              <a:alpha val="40000"/>
            </a:schemeClr>
          </a:solidFill>
          <a:ln>
            <a:solidFill>
              <a:schemeClr val="accent3">
                <a:lumMod val="75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Slide Number Placeholder 1"/>
          <p:cNvSpPr>
            <a:spLocks noGrp="1"/>
          </p:cNvSpPr>
          <p:nvPr>
            <p:ph type="sldNum" sz="quarter" idx="12"/>
          </p:nvPr>
        </p:nvSpPr>
        <p:spPr/>
        <p:txBody>
          <a:bodyPr/>
          <a:lstStyle/>
          <a:p>
            <a:pPr>
              <a:defRPr/>
            </a:pPr>
            <a:fld id="{833ADCA2-59AB-4D2E-8435-FDF53ACBAADD}" type="slidenum">
              <a:rPr lang="en-US" smtClean="0"/>
              <a:pPr>
                <a:defRPr/>
              </a:pPr>
              <a:t>20</a:t>
            </a:fld>
            <a:endParaRPr lang="en-US"/>
          </a:p>
        </p:txBody>
      </p:sp>
      <p:grpSp>
        <p:nvGrpSpPr>
          <p:cNvPr id="80" name="Group 195"/>
          <p:cNvGrpSpPr>
            <a:grpSpLocks/>
          </p:cNvGrpSpPr>
          <p:nvPr/>
        </p:nvGrpSpPr>
        <p:grpSpPr bwMode="auto">
          <a:xfrm>
            <a:off x="4876800" y="457200"/>
            <a:ext cx="4114800" cy="4191000"/>
            <a:chOff x="533400" y="533437"/>
            <a:chExt cx="4114800" cy="4191341"/>
          </a:xfrm>
        </p:grpSpPr>
        <p:sp>
          <p:nvSpPr>
            <p:cNvPr id="81" name="Rounded Rectangle 80"/>
            <p:cNvSpPr/>
            <p:nvPr/>
          </p:nvSpPr>
          <p:spPr bwMode="auto">
            <a:xfrm rot="16200000">
              <a:off x="601499" y="566938"/>
              <a:ext cx="4005589" cy="3938588"/>
            </a:xfrm>
            <a:prstGeom prst="roundRect">
              <a:avLst>
                <a:gd name="adj" fmla="val 15065"/>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82" name="Group 197"/>
            <p:cNvGrpSpPr>
              <a:grpSpLocks/>
            </p:cNvGrpSpPr>
            <p:nvPr/>
          </p:nvGrpSpPr>
          <p:grpSpPr bwMode="auto">
            <a:xfrm>
              <a:off x="533400" y="906530"/>
              <a:ext cx="4114800" cy="3818248"/>
              <a:chOff x="533400" y="906530"/>
              <a:chExt cx="4114800" cy="3818248"/>
            </a:xfrm>
          </p:grpSpPr>
          <p:grpSp>
            <p:nvGrpSpPr>
              <p:cNvPr id="83" name="Group 9"/>
              <p:cNvGrpSpPr>
                <a:grpSpLocks/>
              </p:cNvGrpSpPr>
              <p:nvPr/>
            </p:nvGrpSpPr>
            <p:grpSpPr bwMode="auto">
              <a:xfrm>
                <a:off x="3059112" y="1277938"/>
                <a:ext cx="1009650" cy="931862"/>
                <a:chOff x="2514963" y="913966"/>
                <a:chExt cx="761666" cy="762433"/>
              </a:xfrm>
            </p:grpSpPr>
            <p:sp>
              <p:nvSpPr>
                <p:cNvPr id="110" name="Oval 109"/>
                <p:cNvSpPr/>
                <p:nvPr/>
              </p:nvSpPr>
              <p:spPr>
                <a:xfrm>
                  <a:off x="2514964" y="914045"/>
                  <a:ext cx="761666" cy="762495"/>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1" name="Oval 110"/>
                <p:cNvSpPr/>
                <p:nvPr/>
              </p:nvSpPr>
              <p:spPr>
                <a:xfrm>
                  <a:off x="2857474" y="1256974"/>
                  <a:ext cx="76646" cy="7663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84" name="Group 10"/>
              <p:cNvGrpSpPr>
                <a:grpSpLocks/>
              </p:cNvGrpSpPr>
              <p:nvPr/>
            </p:nvGrpSpPr>
            <p:grpSpPr bwMode="auto">
              <a:xfrm>
                <a:off x="1139824" y="1277938"/>
                <a:ext cx="1009650" cy="931862"/>
                <a:chOff x="2514878" y="913966"/>
                <a:chExt cx="761666" cy="762433"/>
              </a:xfrm>
            </p:grpSpPr>
            <p:sp>
              <p:nvSpPr>
                <p:cNvPr id="108" name="Oval 107"/>
                <p:cNvSpPr/>
                <p:nvPr/>
              </p:nvSpPr>
              <p:spPr>
                <a:xfrm>
                  <a:off x="2514879" y="914045"/>
                  <a:ext cx="761666" cy="762495"/>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9" name="Oval 108"/>
                <p:cNvSpPr/>
                <p:nvPr/>
              </p:nvSpPr>
              <p:spPr>
                <a:xfrm>
                  <a:off x="2857389" y="1256974"/>
                  <a:ext cx="76646" cy="7663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85" name="Straight Connector 84"/>
              <p:cNvCxnSpPr/>
              <p:nvPr/>
            </p:nvCxnSpPr>
            <p:spPr bwMode="auto">
              <a:xfrm>
                <a:off x="3989388" y="1744798"/>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bwMode="auto">
              <a:xfrm>
                <a:off x="1017588" y="1744798"/>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bwMode="auto">
              <a:xfrm>
                <a:off x="635000" y="2489396"/>
                <a:ext cx="393858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bwMode="auto">
              <a:xfrm>
                <a:off x="635000" y="3141912"/>
                <a:ext cx="393858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bwMode="auto">
              <a:xfrm>
                <a:off x="635000" y="998613"/>
                <a:ext cx="393858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95" name="Rectangle 94"/>
              <p:cNvSpPr/>
              <p:nvPr/>
            </p:nvSpPr>
            <p:spPr bwMode="auto">
              <a:xfrm>
                <a:off x="2351088" y="906530"/>
                <a:ext cx="504825" cy="92083"/>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7" name="Oval 96"/>
              <p:cNvSpPr/>
              <p:nvPr/>
            </p:nvSpPr>
            <p:spPr>
              <a:xfrm flipV="1">
                <a:off x="1752600" y="2057561"/>
                <a:ext cx="152400" cy="15241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8" name="TextBox 39"/>
              <p:cNvSpPr txBox="1">
                <a:spLocks noChangeArrowheads="1"/>
              </p:cNvSpPr>
              <p:nvPr/>
            </p:nvSpPr>
            <p:spPr bwMode="auto">
              <a:xfrm>
                <a:off x="4191000" y="1600200"/>
                <a:ext cx="184731" cy="3078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sz="1400" b="1">
                  <a:solidFill>
                    <a:srgbClr val="0000FF"/>
                  </a:solidFill>
                  <a:latin typeface="Calibri" pitchFamily="34" charset="0"/>
                </a:endParaRPr>
              </a:p>
            </p:txBody>
          </p:sp>
          <p:sp>
            <p:nvSpPr>
              <p:cNvPr id="99" name="TextBox 41"/>
              <p:cNvSpPr txBox="1">
                <a:spLocks noChangeArrowheads="1"/>
              </p:cNvSpPr>
              <p:nvPr/>
            </p:nvSpPr>
            <p:spPr bwMode="auto">
              <a:xfrm>
                <a:off x="2057400" y="990600"/>
                <a:ext cx="184731" cy="3693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b="1">
                  <a:solidFill>
                    <a:srgbClr val="FF0000"/>
                  </a:solidFill>
                  <a:latin typeface="Arial Black" pitchFamily="34" charset="0"/>
                </a:endParaRPr>
              </a:p>
            </p:txBody>
          </p:sp>
          <p:grpSp>
            <p:nvGrpSpPr>
              <p:cNvPr id="103" name="Group 10"/>
              <p:cNvGrpSpPr>
                <a:grpSpLocks/>
              </p:cNvGrpSpPr>
              <p:nvPr/>
            </p:nvGrpSpPr>
            <p:grpSpPr bwMode="auto">
              <a:xfrm>
                <a:off x="2057768" y="2666469"/>
                <a:ext cx="1009650" cy="931862"/>
                <a:chOff x="2514878" y="913966"/>
                <a:chExt cx="761666" cy="762433"/>
              </a:xfrm>
            </p:grpSpPr>
            <p:sp>
              <p:nvSpPr>
                <p:cNvPr id="105" name="Oval 104"/>
                <p:cNvSpPr/>
                <p:nvPr/>
              </p:nvSpPr>
              <p:spPr>
                <a:xfrm>
                  <a:off x="2514600" y="914572"/>
                  <a:ext cx="761666" cy="765094"/>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6" name="Oval 105"/>
                <p:cNvSpPr/>
                <p:nvPr/>
              </p:nvSpPr>
              <p:spPr>
                <a:xfrm>
                  <a:off x="2857111" y="1257500"/>
                  <a:ext cx="76646" cy="7664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04" name="Rectangle 103"/>
              <p:cNvSpPr/>
              <p:nvPr/>
            </p:nvSpPr>
            <p:spPr bwMode="auto">
              <a:xfrm>
                <a:off x="533400" y="3276860"/>
                <a:ext cx="4114800" cy="144791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grpSp>
      <p:sp>
        <p:nvSpPr>
          <p:cNvPr id="159" name="TextBox 42"/>
          <p:cNvSpPr txBox="1">
            <a:spLocks noChangeArrowheads="1"/>
          </p:cNvSpPr>
          <p:nvPr/>
        </p:nvSpPr>
        <p:spPr bwMode="auto">
          <a:xfrm>
            <a:off x="6019800" y="1676400"/>
            <a:ext cx="425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dirty="0">
                <a:solidFill>
                  <a:srgbClr val="0000FF"/>
                </a:solidFill>
                <a:latin typeface="Arial Black" pitchFamily="34" charset="0"/>
              </a:rPr>
              <a:t>F1</a:t>
            </a:r>
            <a:endParaRPr lang="en-US" altLang="en-US" sz="1100" b="1" dirty="0">
              <a:solidFill>
                <a:srgbClr val="0000FF"/>
              </a:solidFill>
              <a:latin typeface="Arial Black" pitchFamily="34" charset="0"/>
            </a:endParaRPr>
          </a:p>
        </p:txBody>
      </p:sp>
      <p:sp>
        <p:nvSpPr>
          <p:cNvPr id="161" name="TextBox 42"/>
          <p:cNvSpPr txBox="1">
            <a:spLocks noChangeArrowheads="1"/>
          </p:cNvSpPr>
          <p:nvPr/>
        </p:nvSpPr>
        <p:spPr bwMode="auto">
          <a:xfrm>
            <a:off x="5943600" y="2133600"/>
            <a:ext cx="425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dirty="0">
                <a:solidFill>
                  <a:srgbClr val="0000FF"/>
                </a:solidFill>
                <a:latin typeface="Arial Black" pitchFamily="34" charset="0"/>
              </a:rPr>
              <a:t>F2</a:t>
            </a:r>
            <a:endParaRPr lang="en-US" altLang="en-US" sz="1100" b="1" dirty="0">
              <a:solidFill>
                <a:srgbClr val="0000FF"/>
              </a:solidFill>
              <a:latin typeface="Arial Black" pitchFamily="34" charset="0"/>
            </a:endParaRPr>
          </a:p>
        </p:txBody>
      </p:sp>
      <p:sp>
        <p:nvSpPr>
          <p:cNvPr id="162" name="TextBox 42"/>
          <p:cNvSpPr txBox="1">
            <a:spLocks noChangeArrowheads="1"/>
          </p:cNvSpPr>
          <p:nvPr/>
        </p:nvSpPr>
        <p:spPr bwMode="auto">
          <a:xfrm>
            <a:off x="6934200" y="2209800"/>
            <a:ext cx="425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dirty="0">
                <a:solidFill>
                  <a:srgbClr val="0000FF"/>
                </a:solidFill>
                <a:latin typeface="Arial Black" pitchFamily="34" charset="0"/>
              </a:rPr>
              <a:t>F3</a:t>
            </a:r>
            <a:endParaRPr lang="en-US" altLang="en-US" sz="1100" dirty="0">
              <a:solidFill>
                <a:srgbClr val="0000FF"/>
              </a:solidFill>
              <a:latin typeface="Arial Black" pitchFamily="34" charset="0"/>
            </a:endParaRPr>
          </a:p>
        </p:txBody>
      </p:sp>
      <p:sp>
        <p:nvSpPr>
          <p:cNvPr id="4" name="Rectangle 3"/>
          <p:cNvSpPr/>
          <p:nvPr/>
        </p:nvSpPr>
        <p:spPr>
          <a:xfrm>
            <a:off x="4572000" y="3429000"/>
            <a:ext cx="4572000" cy="1200329"/>
          </a:xfrm>
          <a:prstGeom prst="rect">
            <a:avLst/>
          </a:prstGeom>
        </p:spPr>
        <p:txBody>
          <a:bodyPr>
            <a:spAutoFit/>
          </a:bodyPr>
          <a:lstStyle/>
          <a:p>
            <a:pPr marL="800100" lvl="1" indent="-342900">
              <a:buFont typeface="Calibri" pitchFamily="34" charset="0"/>
              <a:buAutoNum type="arabicPeriod"/>
              <a:defRPr/>
            </a:pPr>
            <a:r>
              <a:rPr lang="en-US" sz="1200" dirty="0" smtClean="0"/>
              <a:t>F1 enters zone with speed and puck Pulling D back to create time and space for drop to F2</a:t>
            </a:r>
            <a:endParaRPr lang="en-US" sz="1200" dirty="0"/>
          </a:p>
          <a:p>
            <a:pPr marL="800100" lvl="1" indent="-342900">
              <a:buFont typeface="Calibri" pitchFamily="34" charset="0"/>
              <a:buAutoNum type="arabicPeriod"/>
              <a:defRPr/>
            </a:pPr>
            <a:r>
              <a:rPr lang="en-US" sz="1200" dirty="0" smtClean="0"/>
              <a:t>F2, Follow open ice and look for drop pass from F1</a:t>
            </a:r>
          </a:p>
          <a:p>
            <a:pPr marL="800100" lvl="1" indent="-342900">
              <a:buFont typeface="Calibri" pitchFamily="34" charset="0"/>
              <a:buAutoNum type="arabicPeriod"/>
              <a:defRPr/>
            </a:pPr>
            <a:r>
              <a:rPr lang="en-US" sz="1200" dirty="0" smtClean="0"/>
              <a:t>F3 Drive wide to pull D back  and create space for F2</a:t>
            </a:r>
          </a:p>
          <a:p>
            <a:pPr marL="800100" lvl="1" indent="-342900">
              <a:buFont typeface="Calibri" pitchFamily="34" charset="0"/>
              <a:buAutoNum type="arabicPeriod"/>
              <a:defRPr/>
            </a:pPr>
            <a:r>
              <a:rPr lang="en-US" sz="1200" dirty="0" smtClean="0"/>
              <a:t>After F2 receives pass, you can pass to F1 down low, pass to F3 weak side, or walk in and shoot   </a:t>
            </a:r>
          </a:p>
        </p:txBody>
      </p:sp>
      <p:cxnSp>
        <p:nvCxnSpPr>
          <p:cNvPr id="163" name="Straight Arrow Connector 162"/>
          <p:cNvCxnSpPr/>
          <p:nvPr/>
        </p:nvCxnSpPr>
        <p:spPr>
          <a:xfrm flipV="1">
            <a:off x="7162800" y="1447800"/>
            <a:ext cx="76200" cy="6858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64" name="Straight Arrow Connector 163"/>
          <p:cNvCxnSpPr>
            <a:endCxn id="99" idx="2"/>
          </p:cNvCxnSpPr>
          <p:nvPr/>
        </p:nvCxnSpPr>
        <p:spPr>
          <a:xfrm flipV="1">
            <a:off x="6248400" y="1283658"/>
            <a:ext cx="244766" cy="468942"/>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65" name="TextBox 67"/>
          <p:cNvSpPr txBox="1">
            <a:spLocks noChangeArrowheads="1"/>
          </p:cNvSpPr>
          <p:nvPr/>
        </p:nvSpPr>
        <p:spPr bwMode="auto">
          <a:xfrm>
            <a:off x="5647974" y="0"/>
            <a:ext cx="2532777"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b="1" u="sng" dirty="0" smtClean="0">
                <a:latin typeface="Calibri" pitchFamily="34" charset="0"/>
              </a:rPr>
              <a:t>Offensive Zone entrance</a:t>
            </a:r>
            <a:endParaRPr lang="en-US" altLang="en-US" b="1" dirty="0">
              <a:latin typeface="Calibri" pitchFamily="34" charset="0"/>
            </a:endParaRPr>
          </a:p>
        </p:txBody>
      </p:sp>
      <p:grpSp>
        <p:nvGrpSpPr>
          <p:cNvPr id="168" name="Group 195"/>
          <p:cNvGrpSpPr>
            <a:grpSpLocks/>
          </p:cNvGrpSpPr>
          <p:nvPr/>
        </p:nvGrpSpPr>
        <p:grpSpPr bwMode="auto">
          <a:xfrm>
            <a:off x="609600" y="457200"/>
            <a:ext cx="4114800" cy="4191000"/>
            <a:chOff x="533400" y="533437"/>
            <a:chExt cx="4114800" cy="4191341"/>
          </a:xfrm>
        </p:grpSpPr>
        <p:sp>
          <p:nvSpPr>
            <p:cNvPr id="169" name="Rounded Rectangle 168"/>
            <p:cNvSpPr/>
            <p:nvPr/>
          </p:nvSpPr>
          <p:spPr bwMode="auto">
            <a:xfrm rot="16200000">
              <a:off x="601499" y="566938"/>
              <a:ext cx="4005589" cy="3938588"/>
            </a:xfrm>
            <a:prstGeom prst="roundRect">
              <a:avLst>
                <a:gd name="adj" fmla="val 15065"/>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70" name="Group 197"/>
            <p:cNvGrpSpPr>
              <a:grpSpLocks/>
            </p:cNvGrpSpPr>
            <p:nvPr/>
          </p:nvGrpSpPr>
          <p:grpSpPr bwMode="auto">
            <a:xfrm>
              <a:off x="533400" y="906530"/>
              <a:ext cx="4114800" cy="3818248"/>
              <a:chOff x="533400" y="906530"/>
              <a:chExt cx="4114800" cy="3818248"/>
            </a:xfrm>
          </p:grpSpPr>
          <p:grpSp>
            <p:nvGrpSpPr>
              <p:cNvPr id="172" name="Group 9"/>
              <p:cNvGrpSpPr>
                <a:grpSpLocks/>
              </p:cNvGrpSpPr>
              <p:nvPr/>
            </p:nvGrpSpPr>
            <p:grpSpPr bwMode="auto">
              <a:xfrm>
                <a:off x="3059112" y="1277938"/>
                <a:ext cx="1009650" cy="931862"/>
                <a:chOff x="2514963" y="913966"/>
                <a:chExt cx="761666" cy="762433"/>
              </a:xfrm>
            </p:grpSpPr>
            <p:sp>
              <p:nvSpPr>
                <p:cNvPr id="189" name="Oval 188"/>
                <p:cNvSpPr/>
                <p:nvPr/>
              </p:nvSpPr>
              <p:spPr>
                <a:xfrm>
                  <a:off x="2514964" y="914045"/>
                  <a:ext cx="761666" cy="762495"/>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0" name="Oval 189"/>
                <p:cNvSpPr/>
                <p:nvPr/>
              </p:nvSpPr>
              <p:spPr>
                <a:xfrm>
                  <a:off x="2857474" y="1256974"/>
                  <a:ext cx="76646" cy="7663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73" name="Group 10"/>
              <p:cNvGrpSpPr>
                <a:grpSpLocks/>
              </p:cNvGrpSpPr>
              <p:nvPr/>
            </p:nvGrpSpPr>
            <p:grpSpPr bwMode="auto">
              <a:xfrm>
                <a:off x="1139824" y="1277938"/>
                <a:ext cx="1009650" cy="931862"/>
                <a:chOff x="2514878" y="913966"/>
                <a:chExt cx="761666" cy="762433"/>
              </a:xfrm>
            </p:grpSpPr>
            <p:sp>
              <p:nvSpPr>
                <p:cNvPr id="187" name="Oval 186"/>
                <p:cNvSpPr/>
                <p:nvPr/>
              </p:nvSpPr>
              <p:spPr>
                <a:xfrm>
                  <a:off x="2514879" y="914045"/>
                  <a:ext cx="761666" cy="762495"/>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8" name="Oval 187"/>
                <p:cNvSpPr/>
                <p:nvPr/>
              </p:nvSpPr>
              <p:spPr>
                <a:xfrm>
                  <a:off x="2857389" y="1256974"/>
                  <a:ext cx="76646" cy="7663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174" name="Straight Connector 173"/>
              <p:cNvCxnSpPr/>
              <p:nvPr/>
            </p:nvCxnSpPr>
            <p:spPr bwMode="auto">
              <a:xfrm>
                <a:off x="3989388" y="1744798"/>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p:nvCxnSpPr>
            <p:spPr bwMode="auto">
              <a:xfrm>
                <a:off x="1017588" y="1744798"/>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bwMode="auto">
              <a:xfrm>
                <a:off x="635000" y="2489396"/>
                <a:ext cx="393858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bwMode="auto">
              <a:xfrm>
                <a:off x="635000" y="3141912"/>
                <a:ext cx="393858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bwMode="auto">
              <a:xfrm>
                <a:off x="635000" y="998613"/>
                <a:ext cx="393858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79" name="Rectangle 178"/>
              <p:cNvSpPr/>
              <p:nvPr/>
            </p:nvSpPr>
            <p:spPr bwMode="auto">
              <a:xfrm>
                <a:off x="2351088" y="906530"/>
                <a:ext cx="504825" cy="92083"/>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0" name="Oval 179"/>
              <p:cNvSpPr/>
              <p:nvPr/>
            </p:nvSpPr>
            <p:spPr>
              <a:xfrm flipH="1" flipV="1">
                <a:off x="2743200" y="2057561"/>
                <a:ext cx="58738" cy="15241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1" name="TextBox 39"/>
              <p:cNvSpPr txBox="1">
                <a:spLocks noChangeArrowheads="1"/>
              </p:cNvSpPr>
              <p:nvPr/>
            </p:nvSpPr>
            <p:spPr bwMode="auto">
              <a:xfrm>
                <a:off x="4191000" y="1600200"/>
                <a:ext cx="184731" cy="3078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sz="1400" b="1">
                  <a:solidFill>
                    <a:srgbClr val="0000FF"/>
                  </a:solidFill>
                  <a:latin typeface="Calibri" pitchFamily="34" charset="0"/>
                </a:endParaRPr>
              </a:p>
            </p:txBody>
          </p:sp>
          <p:sp>
            <p:nvSpPr>
              <p:cNvPr id="182" name="TextBox 41"/>
              <p:cNvSpPr txBox="1">
                <a:spLocks noChangeArrowheads="1"/>
              </p:cNvSpPr>
              <p:nvPr/>
            </p:nvSpPr>
            <p:spPr bwMode="auto">
              <a:xfrm>
                <a:off x="2057400" y="990600"/>
                <a:ext cx="184731" cy="3693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b="1">
                  <a:solidFill>
                    <a:srgbClr val="FF0000"/>
                  </a:solidFill>
                  <a:latin typeface="Arial Black" pitchFamily="34" charset="0"/>
                </a:endParaRPr>
              </a:p>
            </p:txBody>
          </p:sp>
          <p:grpSp>
            <p:nvGrpSpPr>
              <p:cNvPr id="183" name="Group 10"/>
              <p:cNvGrpSpPr>
                <a:grpSpLocks/>
              </p:cNvGrpSpPr>
              <p:nvPr/>
            </p:nvGrpSpPr>
            <p:grpSpPr bwMode="auto">
              <a:xfrm>
                <a:off x="2057768" y="2666469"/>
                <a:ext cx="1009650" cy="931862"/>
                <a:chOff x="2514878" y="913966"/>
                <a:chExt cx="761666" cy="762433"/>
              </a:xfrm>
            </p:grpSpPr>
            <p:sp>
              <p:nvSpPr>
                <p:cNvPr id="185" name="Oval 184"/>
                <p:cNvSpPr/>
                <p:nvPr/>
              </p:nvSpPr>
              <p:spPr>
                <a:xfrm>
                  <a:off x="2514600" y="914572"/>
                  <a:ext cx="761666" cy="765094"/>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6" name="Oval 185"/>
                <p:cNvSpPr/>
                <p:nvPr/>
              </p:nvSpPr>
              <p:spPr>
                <a:xfrm>
                  <a:off x="2857111" y="1257500"/>
                  <a:ext cx="76646" cy="7664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84" name="Rectangle 183"/>
              <p:cNvSpPr/>
              <p:nvPr/>
            </p:nvSpPr>
            <p:spPr bwMode="auto">
              <a:xfrm>
                <a:off x="533400" y="3276860"/>
                <a:ext cx="4114800" cy="144791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grpSp>
      <p:sp>
        <p:nvSpPr>
          <p:cNvPr id="191" name="TextBox 67"/>
          <p:cNvSpPr txBox="1">
            <a:spLocks noChangeArrowheads="1"/>
          </p:cNvSpPr>
          <p:nvPr/>
        </p:nvSpPr>
        <p:spPr bwMode="auto">
          <a:xfrm>
            <a:off x="2083250" y="595"/>
            <a:ext cx="126188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b="1" u="sng" dirty="0" smtClean="0">
                <a:latin typeface="Calibri" pitchFamily="34" charset="0"/>
              </a:rPr>
              <a:t>Power Play</a:t>
            </a:r>
            <a:endParaRPr lang="en-US" altLang="en-US" b="1" dirty="0">
              <a:latin typeface="Calibri" pitchFamily="34" charset="0"/>
            </a:endParaRPr>
          </a:p>
        </p:txBody>
      </p:sp>
      <p:sp>
        <p:nvSpPr>
          <p:cNvPr id="193" name="TextBox 42"/>
          <p:cNvSpPr txBox="1">
            <a:spLocks noChangeArrowheads="1"/>
          </p:cNvSpPr>
          <p:nvPr/>
        </p:nvSpPr>
        <p:spPr bwMode="auto">
          <a:xfrm>
            <a:off x="2438400" y="2057400"/>
            <a:ext cx="425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dirty="0">
                <a:solidFill>
                  <a:srgbClr val="0000FF"/>
                </a:solidFill>
                <a:latin typeface="Arial Black" pitchFamily="34" charset="0"/>
              </a:rPr>
              <a:t>F1</a:t>
            </a:r>
            <a:endParaRPr lang="en-US" altLang="en-US" sz="1100" b="1" dirty="0">
              <a:solidFill>
                <a:srgbClr val="0000FF"/>
              </a:solidFill>
              <a:latin typeface="Arial Black" pitchFamily="34" charset="0"/>
            </a:endParaRPr>
          </a:p>
        </p:txBody>
      </p:sp>
      <p:sp>
        <p:nvSpPr>
          <p:cNvPr id="194" name="TextBox 42"/>
          <p:cNvSpPr txBox="1">
            <a:spLocks noChangeArrowheads="1"/>
          </p:cNvSpPr>
          <p:nvPr/>
        </p:nvSpPr>
        <p:spPr bwMode="auto">
          <a:xfrm>
            <a:off x="1676400" y="1219200"/>
            <a:ext cx="424165"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dirty="0" smtClean="0">
                <a:solidFill>
                  <a:srgbClr val="0000FF"/>
                </a:solidFill>
                <a:latin typeface="Arial Black" pitchFamily="34" charset="0"/>
              </a:rPr>
              <a:t>F2</a:t>
            </a:r>
            <a:endParaRPr lang="en-US" altLang="en-US" sz="1100" b="1" dirty="0">
              <a:solidFill>
                <a:srgbClr val="0000FF"/>
              </a:solidFill>
              <a:latin typeface="Arial Black" pitchFamily="34" charset="0"/>
            </a:endParaRPr>
          </a:p>
        </p:txBody>
      </p:sp>
      <p:sp>
        <p:nvSpPr>
          <p:cNvPr id="195" name="TextBox 42"/>
          <p:cNvSpPr txBox="1">
            <a:spLocks noChangeArrowheads="1"/>
          </p:cNvSpPr>
          <p:nvPr/>
        </p:nvSpPr>
        <p:spPr bwMode="auto">
          <a:xfrm>
            <a:off x="3200400" y="1219200"/>
            <a:ext cx="424165"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dirty="0" smtClean="0">
                <a:solidFill>
                  <a:srgbClr val="0000FF"/>
                </a:solidFill>
                <a:latin typeface="Arial Black" pitchFamily="34" charset="0"/>
              </a:rPr>
              <a:t>F3</a:t>
            </a:r>
            <a:endParaRPr lang="en-US" altLang="en-US" sz="1100" b="1" dirty="0">
              <a:solidFill>
                <a:srgbClr val="0000FF"/>
              </a:solidFill>
              <a:latin typeface="Arial Black" pitchFamily="34" charset="0"/>
            </a:endParaRPr>
          </a:p>
        </p:txBody>
      </p:sp>
      <p:sp>
        <p:nvSpPr>
          <p:cNvPr id="196" name="TextBox 42"/>
          <p:cNvSpPr txBox="1">
            <a:spLocks noChangeArrowheads="1"/>
          </p:cNvSpPr>
          <p:nvPr/>
        </p:nvSpPr>
        <p:spPr bwMode="auto">
          <a:xfrm>
            <a:off x="2438400" y="1066800"/>
            <a:ext cx="428322"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dirty="0" smtClean="0">
                <a:solidFill>
                  <a:srgbClr val="0000FF"/>
                </a:solidFill>
                <a:latin typeface="Arial Black" pitchFamily="34" charset="0"/>
              </a:rPr>
              <a:t>F4</a:t>
            </a:r>
            <a:endParaRPr lang="en-US" altLang="en-US" sz="1100" b="1" dirty="0">
              <a:solidFill>
                <a:srgbClr val="0000FF"/>
              </a:solidFill>
              <a:latin typeface="Arial Black" pitchFamily="34" charset="0"/>
            </a:endParaRPr>
          </a:p>
        </p:txBody>
      </p:sp>
      <p:sp>
        <p:nvSpPr>
          <p:cNvPr id="197" name="TextBox 42"/>
          <p:cNvSpPr txBox="1">
            <a:spLocks noChangeArrowheads="1"/>
          </p:cNvSpPr>
          <p:nvPr/>
        </p:nvSpPr>
        <p:spPr bwMode="auto">
          <a:xfrm>
            <a:off x="2514600" y="533400"/>
            <a:ext cx="424165"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dirty="0" smtClean="0">
                <a:solidFill>
                  <a:srgbClr val="0000FF"/>
                </a:solidFill>
                <a:latin typeface="Arial Black" pitchFamily="34" charset="0"/>
              </a:rPr>
              <a:t>F5</a:t>
            </a:r>
            <a:endParaRPr lang="en-US" altLang="en-US" sz="1100" b="1" dirty="0">
              <a:solidFill>
                <a:srgbClr val="0000FF"/>
              </a:solidFill>
              <a:latin typeface="Arial Black" pitchFamily="34" charset="0"/>
            </a:endParaRPr>
          </a:p>
        </p:txBody>
      </p:sp>
      <p:cxnSp>
        <p:nvCxnSpPr>
          <p:cNvPr id="198" name="Straight Arrow Connector 197"/>
          <p:cNvCxnSpPr/>
          <p:nvPr/>
        </p:nvCxnSpPr>
        <p:spPr>
          <a:xfrm>
            <a:off x="3124200" y="697542"/>
            <a:ext cx="609600" cy="140658"/>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99" name="Straight Arrow Connector 198"/>
          <p:cNvCxnSpPr/>
          <p:nvPr/>
        </p:nvCxnSpPr>
        <p:spPr>
          <a:xfrm flipH="1">
            <a:off x="1752600" y="685800"/>
            <a:ext cx="533400" cy="1524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00" name="Rectangle 199"/>
          <p:cNvSpPr/>
          <p:nvPr/>
        </p:nvSpPr>
        <p:spPr>
          <a:xfrm>
            <a:off x="457200" y="3581400"/>
            <a:ext cx="4419600" cy="1200329"/>
          </a:xfrm>
          <a:prstGeom prst="rect">
            <a:avLst/>
          </a:prstGeom>
        </p:spPr>
        <p:txBody>
          <a:bodyPr wrap="square">
            <a:spAutoFit/>
          </a:bodyPr>
          <a:lstStyle/>
          <a:p>
            <a:pPr marL="800100" lvl="1" indent="-342900">
              <a:buFont typeface="Calibri" pitchFamily="34" charset="0"/>
              <a:buAutoNum type="arabicPeriod"/>
              <a:defRPr/>
            </a:pPr>
            <a:r>
              <a:rPr lang="en-US" sz="1200" dirty="0" smtClean="0"/>
              <a:t>F5 SUPPORT! Outlet down low</a:t>
            </a:r>
            <a:endParaRPr lang="en-US" sz="1200" dirty="0"/>
          </a:p>
          <a:p>
            <a:pPr marL="800100" lvl="1" indent="-342900">
              <a:buFont typeface="Calibri" pitchFamily="34" charset="0"/>
              <a:buAutoNum type="arabicPeriod"/>
              <a:defRPr/>
            </a:pPr>
            <a:r>
              <a:rPr lang="en-US" sz="1200" dirty="0" smtClean="0"/>
              <a:t>F4 Screen, Find open ice for quick shot</a:t>
            </a:r>
          </a:p>
          <a:p>
            <a:pPr marL="800100" lvl="1" indent="-342900">
              <a:buFont typeface="Calibri" pitchFamily="34" charset="0"/>
              <a:buAutoNum type="arabicPeriod"/>
              <a:defRPr/>
            </a:pPr>
            <a:r>
              <a:rPr lang="en-US" sz="1200" dirty="0" smtClean="0"/>
              <a:t>F2 and F3 support F1 find open ice for quick shot or pass for back door shot</a:t>
            </a:r>
          </a:p>
          <a:p>
            <a:pPr marL="800100" lvl="1" indent="-342900">
              <a:buFont typeface="Calibri" pitchFamily="34" charset="0"/>
              <a:buAutoNum type="arabicPeriod"/>
              <a:defRPr/>
            </a:pPr>
            <a:r>
              <a:rPr lang="en-US" sz="1200" dirty="0" smtClean="0"/>
              <a:t>F1 You are the playmaker! Move back and forth looking for open passing lanes</a:t>
            </a:r>
          </a:p>
        </p:txBody>
      </p:sp>
      <p:cxnSp>
        <p:nvCxnSpPr>
          <p:cNvPr id="201" name="Straight Arrow Connector 200"/>
          <p:cNvCxnSpPr/>
          <p:nvPr/>
        </p:nvCxnSpPr>
        <p:spPr>
          <a:xfrm flipV="1">
            <a:off x="3048000" y="2209800"/>
            <a:ext cx="609600" cy="87942"/>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02" name="Straight Arrow Connector 201"/>
          <p:cNvCxnSpPr/>
          <p:nvPr/>
        </p:nvCxnSpPr>
        <p:spPr>
          <a:xfrm flipH="1" flipV="1">
            <a:off x="1600200" y="2209800"/>
            <a:ext cx="609600" cy="762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80105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4" name="Group 195"/>
          <p:cNvGrpSpPr>
            <a:grpSpLocks/>
          </p:cNvGrpSpPr>
          <p:nvPr/>
        </p:nvGrpSpPr>
        <p:grpSpPr bwMode="auto">
          <a:xfrm>
            <a:off x="609600" y="514350"/>
            <a:ext cx="4114800" cy="4191000"/>
            <a:chOff x="533400" y="533437"/>
            <a:chExt cx="4114800" cy="4191341"/>
          </a:xfrm>
        </p:grpSpPr>
        <p:sp>
          <p:nvSpPr>
            <p:cNvPr id="148" name="Rounded Rectangle 147"/>
            <p:cNvSpPr/>
            <p:nvPr/>
          </p:nvSpPr>
          <p:spPr bwMode="auto">
            <a:xfrm rot="16200000">
              <a:off x="601499" y="566938"/>
              <a:ext cx="4005589" cy="3938588"/>
            </a:xfrm>
            <a:prstGeom prst="roundRect">
              <a:avLst>
                <a:gd name="adj" fmla="val 15065"/>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8490" name="Group 197"/>
            <p:cNvGrpSpPr>
              <a:grpSpLocks/>
            </p:cNvGrpSpPr>
            <p:nvPr/>
          </p:nvGrpSpPr>
          <p:grpSpPr bwMode="auto">
            <a:xfrm>
              <a:off x="533400" y="906530"/>
              <a:ext cx="4114800" cy="3818248"/>
              <a:chOff x="533400" y="906530"/>
              <a:chExt cx="4114800" cy="3818248"/>
            </a:xfrm>
          </p:grpSpPr>
          <p:grpSp>
            <p:nvGrpSpPr>
              <p:cNvPr id="18491" name="Group 9"/>
              <p:cNvGrpSpPr>
                <a:grpSpLocks/>
              </p:cNvGrpSpPr>
              <p:nvPr/>
            </p:nvGrpSpPr>
            <p:grpSpPr bwMode="auto">
              <a:xfrm>
                <a:off x="3059112" y="1277938"/>
                <a:ext cx="1009650" cy="931862"/>
                <a:chOff x="2514963" y="913966"/>
                <a:chExt cx="761666" cy="762433"/>
              </a:xfrm>
            </p:grpSpPr>
            <p:sp>
              <p:nvSpPr>
                <p:cNvPr id="177" name="Oval 176"/>
                <p:cNvSpPr/>
                <p:nvPr/>
              </p:nvSpPr>
              <p:spPr>
                <a:xfrm>
                  <a:off x="2514964" y="914045"/>
                  <a:ext cx="761666" cy="762495"/>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8" name="Oval 177"/>
                <p:cNvSpPr/>
                <p:nvPr/>
              </p:nvSpPr>
              <p:spPr>
                <a:xfrm>
                  <a:off x="2857474" y="1256974"/>
                  <a:ext cx="76646" cy="7663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8492" name="Group 10"/>
              <p:cNvGrpSpPr>
                <a:grpSpLocks/>
              </p:cNvGrpSpPr>
              <p:nvPr/>
            </p:nvGrpSpPr>
            <p:grpSpPr bwMode="auto">
              <a:xfrm>
                <a:off x="1139824" y="1277938"/>
                <a:ext cx="1009650" cy="931862"/>
                <a:chOff x="2514878" y="913966"/>
                <a:chExt cx="761666" cy="762433"/>
              </a:xfrm>
            </p:grpSpPr>
            <p:sp>
              <p:nvSpPr>
                <p:cNvPr id="175" name="Oval 174"/>
                <p:cNvSpPr/>
                <p:nvPr/>
              </p:nvSpPr>
              <p:spPr>
                <a:xfrm>
                  <a:off x="2514879" y="914045"/>
                  <a:ext cx="761666" cy="762495"/>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6" name="Oval 175"/>
                <p:cNvSpPr/>
                <p:nvPr/>
              </p:nvSpPr>
              <p:spPr>
                <a:xfrm>
                  <a:off x="2857389" y="1256974"/>
                  <a:ext cx="76646" cy="7663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153" name="Straight Connector 152"/>
              <p:cNvCxnSpPr/>
              <p:nvPr/>
            </p:nvCxnSpPr>
            <p:spPr bwMode="auto">
              <a:xfrm>
                <a:off x="3989388" y="1744798"/>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p:nvCxnSpPr>
            <p:spPr bwMode="auto">
              <a:xfrm>
                <a:off x="1017588" y="1744798"/>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bwMode="auto">
              <a:xfrm>
                <a:off x="635000" y="2489396"/>
                <a:ext cx="393858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bwMode="auto">
              <a:xfrm>
                <a:off x="635000" y="3141912"/>
                <a:ext cx="393858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bwMode="auto">
              <a:xfrm>
                <a:off x="635000" y="998613"/>
                <a:ext cx="393858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59" name="Rectangle 158"/>
              <p:cNvSpPr/>
              <p:nvPr/>
            </p:nvSpPr>
            <p:spPr bwMode="auto">
              <a:xfrm>
                <a:off x="2351088" y="906530"/>
                <a:ext cx="504825" cy="92083"/>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60" name="Oval 159"/>
              <p:cNvSpPr/>
              <p:nvPr/>
            </p:nvSpPr>
            <p:spPr>
              <a:xfrm flipV="1">
                <a:off x="3487738" y="1620963"/>
                <a:ext cx="152400" cy="152412"/>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8500" name="TextBox 39"/>
              <p:cNvSpPr txBox="1">
                <a:spLocks noChangeArrowheads="1"/>
              </p:cNvSpPr>
              <p:nvPr/>
            </p:nvSpPr>
            <p:spPr bwMode="auto">
              <a:xfrm>
                <a:off x="4191000" y="1600200"/>
                <a:ext cx="184731" cy="3078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sz="1400" b="1">
                  <a:solidFill>
                    <a:srgbClr val="0000FF"/>
                  </a:solidFill>
                  <a:latin typeface="Calibri" pitchFamily="34" charset="0"/>
                </a:endParaRPr>
              </a:p>
            </p:txBody>
          </p:sp>
          <p:sp>
            <p:nvSpPr>
              <p:cNvPr id="18501" name="TextBox 41"/>
              <p:cNvSpPr txBox="1">
                <a:spLocks noChangeArrowheads="1"/>
              </p:cNvSpPr>
              <p:nvPr/>
            </p:nvSpPr>
            <p:spPr bwMode="auto">
              <a:xfrm>
                <a:off x="2057400" y="990600"/>
                <a:ext cx="184731" cy="3693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b="1">
                  <a:solidFill>
                    <a:srgbClr val="FF0000"/>
                  </a:solidFill>
                  <a:latin typeface="Arial Black" pitchFamily="34" charset="0"/>
                </a:endParaRPr>
              </a:p>
            </p:txBody>
          </p:sp>
          <p:sp>
            <p:nvSpPr>
              <p:cNvPr id="18502" name="TextBox 86"/>
              <p:cNvSpPr txBox="1">
                <a:spLocks noChangeArrowheads="1"/>
              </p:cNvSpPr>
              <p:nvPr/>
            </p:nvSpPr>
            <p:spPr bwMode="auto">
              <a:xfrm>
                <a:off x="2438400" y="914400"/>
                <a:ext cx="2984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G</a:t>
                </a:r>
              </a:p>
            </p:txBody>
          </p:sp>
          <p:sp>
            <p:nvSpPr>
              <p:cNvPr id="18503" name="TextBox 43"/>
              <p:cNvSpPr txBox="1">
                <a:spLocks noChangeArrowheads="1"/>
              </p:cNvSpPr>
              <p:nvPr/>
            </p:nvSpPr>
            <p:spPr bwMode="auto">
              <a:xfrm>
                <a:off x="3449623" y="952571"/>
                <a:ext cx="389850" cy="3078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D2</a:t>
                </a:r>
              </a:p>
            </p:txBody>
          </p:sp>
          <p:grpSp>
            <p:nvGrpSpPr>
              <p:cNvPr id="18504" name="Group 10"/>
              <p:cNvGrpSpPr>
                <a:grpSpLocks/>
              </p:cNvGrpSpPr>
              <p:nvPr/>
            </p:nvGrpSpPr>
            <p:grpSpPr bwMode="auto">
              <a:xfrm>
                <a:off x="2057768" y="2666469"/>
                <a:ext cx="1009650" cy="931862"/>
                <a:chOff x="2514878" y="913966"/>
                <a:chExt cx="761666" cy="762433"/>
              </a:xfrm>
            </p:grpSpPr>
            <p:sp>
              <p:nvSpPr>
                <p:cNvPr id="173" name="Oval 172"/>
                <p:cNvSpPr/>
                <p:nvPr/>
              </p:nvSpPr>
              <p:spPr>
                <a:xfrm>
                  <a:off x="2514600" y="914572"/>
                  <a:ext cx="761666" cy="765094"/>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4" name="Oval 173"/>
                <p:cNvSpPr/>
                <p:nvPr/>
              </p:nvSpPr>
              <p:spPr>
                <a:xfrm>
                  <a:off x="2857111" y="1257500"/>
                  <a:ext cx="76646" cy="76640"/>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69" name="Rectangle 168"/>
              <p:cNvSpPr/>
              <p:nvPr/>
            </p:nvSpPr>
            <p:spPr bwMode="auto">
              <a:xfrm>
                <a:off x="533400" y="3276860"/>
                <a:ext cx="4114800" cy="144791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grpSp>
      </p:grpSp>
      <p:sp>
        <p:nvSpPr>
          <p:cNvPr id="18435" name="TextBox 67"/>
          <p:cNvSpPr txBox="1">
            <a:spLocks noChangeArrowheads="1"/>
          </p:cNvSpPr>
          <p:nvPr/>
        </p:nvSpPr>
        <p:spPr bwMode="auto">
          <a:xfrm>
            <a:off x="1368425" y="0"/>
            <a:ext cx="2395538"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b="1" u="sng">
                <a:latin typeface="Calibri" pitchFamily="34" charset="0"/>
              </a:rPr>
              <a:t>Defensive Zone Faceoff</a:t>
            </a:r>
            <a:endParaRPr lang="en-US" altLang="en-US" b="1">
              <a:latin typeface="Calibri" pitchFamily="34" charset="0"/>
            </a:endParaRPr>
          </a:p>
        </p:txBody>
      </p:sp>
      <p:sp>
        <p:nvSpPr>
          <p:cNvPr id="66" name="Rectangle 65"/>
          <p:cNvSpPr/>
          <p:nvPr/>
        </p:nvSpPr>
        <p:spPr>
          <a:xfrm>
            <a:off x="0" y="0"/>
            <a:ext cx="457200" cy="6858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r>
              <a:rPr lang="en-US" dirty="0">
                <a:solidFill>
                  <a:schemeClr val="tx1"/>
                </a:solidFill>
              </a:rPr>
              <a:t>FACEOFFS</a:t>
            </a:r>
          </a:p>
        </p:txBody>
      </p:sp>
      <p:sp>
        <p:nvSpPr>
          <p:cNvPr id="57" name="Right Arrow 56"/>
          <p:cNvSpPr/>
          <p:nvPr/>
        </p:nvSpPr>
        <p:spPr>
          <a:xfrm rot="5400000">
            <a:off x="607219" y="5958681"/>
            <a:ext cx="533400" cy="376238"/>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8" name="TextBox 57"/>
          <p:cNvSpPr txBox="1"/>
          <p:nvPr/>
        </p:nvSpPr>
        <p:spPr>
          <a:xfrm>
            <a:off x="609600" y="3213100"/>
            <a:ext cx="4038600" cy="2862263"/>
          </a:xfrm>
          <a:prstGeom prst="rect">
            <a:avLst/>
          </a:prstGeom>
          <a:noFill/>
        </p:spPr>
        <p:txBody>
          <a:bodyPr>
            <a:spAutoFit/>
          </a:bodyPr>
          <a:lstStyle/>
          <a:p>
            <a:pPr>
              <a:defRPr/>
            </a:pPr>
            <a:r>
              <a:rPr lang="en-US" sz="1200" b="1" u="sng" dirty="0">
                <a:latin typeface="+mn-lt"/>
              </a:rPr>
              <a:t>RESPONSIBILITIES</a:t>
            </a:r>
          </a:p>
          <a:p>
            <a:pPr marL="800100" lvl="1" indent="-342900">
              <a:buFont typeface="Calibri" pitchFamily="34" charset="0"/>
              <a:buAutoNum type="arabicPeriod"/>
              <a:defRPr/>
            </a:pPr>
            <a:r>
              <a:rPr lang="en-US" sz="1200" dirty="0">
                <a:latin typeface="+mn-lt"/>
              </a:rPr>
              <a:t>Center – make sure teammates are ready before entering faceoff, prevent opposing center from driving to the net</a:t>
            </a:r>
          </a:p>
          <a:p>
            <a:pPr marL="800100" lvl="1" indent="-342900">
              <a:buFont typeface="Calibri" pitchFamily="34" charset="0"/>
              <a:buAutoNum type="arabicPeriod"/>
              <a:defRPr/>
            </a:pPr>
            <a:r>
              <a:rPr lang="en-US" sz="1200" dirty="0">
                <a:latin typeface="+mn-lt"/>
              </a:rPr>
              <a:t>WW – </a:t>
            </a:r>
            <a:r>
              <a:rPr lang="en-US" sz="1200" dirty="0" err="1">
                <a:latin typeface="+mn-lt"/>
              </a:rPr>
              <a:t>weakside</a:t>
            </a:r>
            <a:r>
              <a:rPr lang="en-US" sz="1200" dirty="0">
                <a:latin typeface="+mn-lt"/>
              </a:rPr>
              <a:t> wing drives straight to the point to prevent shots from the slot</a:t>
            </a:r>
          </a:p>
          <a:p>
            <a:pPr marL="800100" lvl="1" indent="-342900">
              <a:buFont typeface="Calibri" pitchFamily="34" charset="0"/>
              <a:buAutoNum type="arabicPeriod"/>
              <a:defRPr/>
            </a:pPr>
            <a:r>
              <a:rPr lang="en-US" sz="1200" dirty="0">
                <a:latin typeface="+mn-lt"/>
              </a:rPr>
              <a:t>SW – Strong side wing drives through the shooter on the way to the strong side point, must prevent shots from the shooter</a:t>
            </a:r>
          </a:p>
          <a:p>
            <a:pPr marL="800100" lvl="1" indent="-342900">
              <a:buFont typeface="Calibri" pitchFamily="34" charset="0"/>
              <a:buAutoNum type="arabicPeriod"/>
              <a:defRPr/>
            </a:pPr>
            <a:r>
              <a:rPr lang="en-US" sz="1200" dirty="0">
                <a:latin typeface="+mn-lt"/>
              </a:rPr>
              <a:t>D1 – coverage of opposing wing off the faceoff</a:t>
            </a:r>
          </a:p>
          <a:p>
            <a:pPr marL="800100" lvl="1" indent="-342900">
              <a:buFont typeface="Calibri" pitchFamily="34" charset="0"/>
              <a:buAutoNum type="arabicPeriod"/>
              <a:defRPr/>
            </a:pPr>
            <a:r>
              <a:rPr lang="en-US" sz="1200" dirty="0">
                <a:latin typeface="+mn-lt"/>
              </a:rPr>
              <a:t>D2 – initiate breakout if faceoff is won, move to cover the shooter as he comes through from the wing</a:t>
            </a:r>
          </a:p>
          <a:p>
            <a:pPr>
              <a:defRPr/>
            </a:pPr>
            <a:r>
              <a:rPr lang="en-US" sz="1200" b="1" u="sng" dirty="0">
                <a:latin typeface="+mn-lt"/>
              </a:rPr>
              <a:t>WHAT NEXT?</a:t>
            </a:r>
          </a:p>
          <a:p>
            <a:pPr marL="800100" lvl="1" indent="-342900">
              <a:buFont typeface="Calibri" pitchFamily="34" charset="0"/>
              <a:buAutoNum type="arabicPeriod"/>
              <a:defRPr/>
            </a:pPr>
            <a:r>
              <a:rPr lang="en-US" sz="1200" dirty="0">
                <a:latin typeface="+mn-lt"/>
              </a:rPr>
              <a:t>Transition into normal defensive coverage.</a:t>
            </a:r>
          </a:p>
        </p:txBody>
      </p:sp>
      <p:cxnSp>
        <p:nvCxnSpPr>
          <p:cNvPr id="59" name="Straight Arrow Connector 58"/>
          <p:cNvCxnSpPr/>
          <p:nvPr/>
        </p:nvCxnSpPr>
        <p:spPr>
          <a:xfrm>
            <a:off x="838200" y="3581400"/>
            <a:ext cx="0" cy="5334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8440" name="TextBox 67"/>
          <p:cNvSpPr txBox="1">
            <a:spLocks noChangeArrowheads="1"/>
          </p:cNvSpPr>
          <p:nvPr/>
        </p:nvSpPr>
        <p:spPr bwMode="auto">
          <a:xfrm>
            <a:off x="5880100" y="0"/>
            <a:ext cx="1928813"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b="1" u="sng">
                <a:latin typeface="Calibri" pitchFamily="34" charset="0"/>
              </a:rPr>
              <a:t>Offensive Faceoffs</a:t>
            </a:r>
            <a:endParaRPr lang="en-US" altLang="en-US" b="1">
              <a:latin typeface="Calibri" pitchFamily="34" charset="0"/>
            </a:endParaRPr>
          </a:p>
        </p:txBody>
      </p:sp>
      <p:grpSp>
        <p:nvGrpSpPr>
          <p:cNvPr id="18441" name="Group 136"/>
          <p:cNvGrpSpPr>
            <a:grpSpLocks/>
          </p:cNvGrpSpPr>
          <p:nvPr/>
        </p:nvGrpSpPr>
        <p:grpSpPr bwMode="auto">
          <a:xfrm rot="10800000">
            <a:off x="4946650" y="2470150"/>
            <a:ext cx="4114800" cy="4176713"/>
            <a:chOff x="623887" y="547686"/>
            <a:chExt cx="4114800" cy="4176714"/>
          </a:xfrm>
        </p:grpSpPr>
        <p:sp>
          <p:nvSpPr>
            <p:cNvPr id="120" name="Rounded Rectangle 119"/>
            <p:cNvSpPr/>
            <p:nvPr/>
          </p:nvSpPr>
          <p:spPr bwMode="auto">
            <a:xfrm rot="16200000" flipV="1">
              <a:off x="696912" y="581023"/>
              <a:ext cx="4005264" cy="3938588"/>
            </a:xfrm>
            <a:prstGeom prst="roundRect">
              <a:avLst>
                <a:gd name="adj" fmla="val 15065"/>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8469" name="Group 82"/>
            <p:cNvGrpSpPr>
              <a:grpSpLocks/>
            </p:cNvGrpSpPr>
            <p:nvPr/>
          </p:nvGrpSpPr>
          <p:grpSpPr bwMode="auto">
            <a:xfrm>
              <a:off x="623887" y="906462"/>
              <a:ext cx="4114800" cy="3817938"/>
              <a:chOff x="623887" y="906462"/>
              <a:chExt cx="4114800" cy="3817938"/>
            </a:xfrm>
          </p:grpSpPr>
          <p:grpSp>
            <p:nvGrpSpPr>
              <p:cNvPr id="18470" name="Group 9"/>
              <p:cNvGrpSpPr>
                <a:grpSpLocks/>
              </p:cNvGrpSpPr>
              <p:nvPr/>
            </p:nvGrpSpPr>
            <p:grpSpPr bwMode="auto">
              <a:xfrm>
                <a:off x="3135312" y="1277938"/>
                <a:ext cx="1009650" cy="931862"/>
                <a:chOff x="2514963" y="913966"/>
                <a:chExt cx="761666" cy="762433"/>
              </a:xfrm>
            </p:grpSpPr>
            <p:sp>
              <p:nvSpPr>
                <p:cNvPr id="141" name="Oval 140"/>
                <p:cNvSpPr/>
                <p:nvPr/>
              </p:nvSpPr>
              <p:spPr>
                <a:xfrm>
                  <a:off x="2542507" y="925655"/>
                  <a:ext cx="761666" cy="76243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2" name="Oval 141"/>
                <p:cNvSpPr/>
                <p:nvPr/>
              </p:nvSpPr>
              <p:spPr>
                <a:xfrm>
                  <a:off x="2885017" y="1268555"/>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nvGrpSpPr>
              <p:cNvPr id="18471" name="Group 10"/>
              <p:cNvGrpSpPr>
                <a:grpSpLocks/>
              </p:cNvGrpSpPr>
              <p:nvPr/>
            </p:nvGrpSpPr>
            <p:grpSpPr bwMode="auto">
              <a:xfrm>
                <a:off x="1216024" y="1277938"/>
                <a:ext cx="1009650" cy="931862"/>
                <a:chOff x="2514878" y="913966"/>
                <a:chExt cx="761666" cy="762433"/>
              </a:xfrm>
            </p:grpSpPr>
            <p:sp>
              <p:nvSpPr>
                <p:cNvPr id="138" name="Oval 137"/>
                <p:cNvSpPr/>
                <p:nvPr/>
              </p:nvSpPr>
              <p:spPr>
                <a:xfrm>
                  <a:off x="2514878" y="925655"/>
                  <a:ext cx="761666" cy="762433"/>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0" name="Oval 139"/>
                <p:cNvSpPr/>
                <p:nvPr/>
              </p:nvSpPr>
              <p:spPr>
                <a:xfrm>
                  <a:off x="2857388" y="1268555"/>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cxnSp>
            <p:nvCxnSpPr>
              <p:cNvPr id="124" name="Straight Connector 123"/>
              <p:cNvCxnSpPr/>
              <p:nvPr/>
            </p:nvCxnSpPr>
            <p:spPr bwMode="auto">
              <a:xfrm>
                <a:off x="4103687" y="1739899"/>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bwMode="auto">
              <a:xfrm>
                <a:off x="1112837" y="1739899"/>
                <a:ext cx="201612" cy="0"/>
              </a:xfrm>
              <a:prstGeom prst="line">
                <a:avLst/>
              </a:prstGeom>
              <a:ln w="508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bwMode="auto">
              <a:xfrm>
                <a:off x="730249" y="2484436"/>
                <a:ext cx="393858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bwMode="auto">
              <a:xfrm>
                <a:off x="730249" y="3136900"/>
                <a:ext cx="393858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bwMode="auto">
              <a:xfrm>
                <a:off x="730249" y="993774"/>
                <a:ext cx="3938588"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130" name="Rectangle 129"/>
              <p:cNvSpPr/>
              <p:nvPr/>
            </p:nvSpPr>
            <p:spPr bwMode="auto">
              <a:xfrm>
                <a:off x="2427287" y="901699"/>
                <a:ext cx="504825" cy="92075"/>
              </a:xfrm>
              <a:prstGeom prst="rect">
                <a:avLst/>
              </a:prstGeom>
              <a:solidFill>
                <a:schemeClr val="tx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1" name="Oval 130"/>
              <p:cNvSpPr/>
              <p:nvPr/>
            </p:nvSpPr>
            <p:spPr>
              <a:xfrm flipV="1">
                <a:off x="1644649" y="1677986"/>
                <a:ext cx="152400" cy="152400"/>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8479" name="Group 10"/>
              <p:cNvGrpSpPr>
                <a:grpSpLocks/>
              </p:cNvGrpSpPr>
              <p:nvPr/>
            </p:nvGrpSpPr>
            <p:grpSpPr bwMode="auto">
              <a:xfrm>
                <a:off x="2133599" y="2666999"/>
                <a:ext cx="1009650" cy="931863"/>
                <a:chOff x="2514600" y="914400"/>
                <a:chExt cx="761666" cy="762434"/>
              </a:xfrm>
            </p:grpSpPr>
            <p:sp>
              <p:nvSpPr>
                <p:cNvPr id="136" name="Oval 135"/>
                <p:cNvSpPr/>
                <p:nvPr/>
              </p:nvSpPr>
              <p:spPr>
                <a:xfrm>
                  <a:off x="2514600" y="926090"/>
                  <a:ext cx="761666" cy="762434"/>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7" name="Oval 136"/>
                <p:cNvSpPr/>
                <p:nvPr/>
              </p:nvSpPr>
              <p:spPr>
                <a:xfrm>
                  <a:off x="2857110" y="1268990"/>
                  <a:ext cx="76646" cy="76633"/>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133" name="Rectangle 132"/>
              <p:cNvSpPr/>
              <p:nvPr/>
            </p:nvSpPr>
            <p:spPr bwMode="auto">
              <a:xfrm>
                <a:off x="623887" y="3271837"/>
                <a:ext cx="4114800" cy="1447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481" name="TextBox 124"/>
              <p:cNvSpPr txBox="1">
                <a:spLocks noChangeArrowheads="1"/>
              </p:cNvSpPr>
              <p:nvPr/>
            </p:nvSpPr>
            <p:spPr bwMode="auto">
              <a:xfrm rot="10800000">
                <a:off x="803241" y="1443534"/>
                <a:ext cx="402674" cy="21544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800"/>
                  <a:t>puck</a:t>
                </a:r>
              </a:p>
            </p:txBody>
          </p:sp>
          <p:cxnSp>
            <p:nvCxnSpPr>
              <p:cNvPr id="135" name="Straight Connector 134"/>
              <p:cNvCxnSpPr>
                <a:stCxn id="18481" idx="0"/>
                <a:endCxn id="18460" idx="2"/>
              </p:cNvCxnSpPr>
              <p:nvPr/>
            </p:nvCxnSpPr>
            <p:spPr>
              <a:xfrm rot="10800000" flipH="1" flipV="1">
                <a:off x="1009649" y="1658936"/>
                <a:ext cx="738188" cy="58738"/>
              </a:xfrm>
              <a:prstGeom prst="line">
                <a:avLst/>
              </a:prstGeom>
            </p:spPr>
            <p:style>
              <a:lnRef idx="1">
                <a:schemeClr val="accent1"/>
              </a:lnRef>
              <a:fillRef idx="0">
                <a:schemeClr val="accent1"/>
              </a:fillRef>
              <a:effectRef idx="0">
                <a:schemeClr val="accent1"/>
              </a:effectRef>
              <a:fontRef idx="minor">
                <a:schemeClr val="tx1"/>
              </a:fontRef>
            </p:style>
          </p:cxnSp>
        </p:grpSp>
      </p:grpSp>
      <p:sp>
        <p:nvSpPr>
          <p:cNvPr id="18442" name="TextBox 42"/>
          <p:cNvSpPr txBox="1">
            <a:spLocks noChangeArrowheads="1"/>
          </p:cNvSpPr>
          <p:nvPr/>
        </p:nvSpPr>
        <p:spPr bwMode="auto">
          <a:xfrm>
            <a:off x="8151813" y="4691063"/>
            <a:ext cx="3238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solidFill>
                  <a:srgbClr val="0000FF"/>
                </a:solidFill>
                <a:latin typeface="Arial Black" pitchFamily="34" charset="0"/>
              </a:rPr>
              <a:t>D</a:t>
            </a:r>
            <a:endParaRPr lang="en-US" altLang="en-US" sz="1100">
              <a:solidFill>
                <a:srgbClr val="0000FF"/>
              </a:solidFill>
              <a:latin typeface="Arial Black" pitchFamily="34" charset="0"/>
            </a:endParaRPr>
          </a:p>
        </p:txBody>
      </p:sp>
      <p:sp>
        <p:nvSpPr>
          <p:cNvPr id="18443" name="TextBox 42"/>
          <p:cNvSpPr txBox="1">
            <a:spLocks noChangeArrowheads="1"/>
          </p:cNvSpPr>
          <p:nvPr/>
        </p:nvSpPr>
        <p:spPr bwMode="auto">
          <a:xfrm>
            <a:off x="6810375" y="4705350"/>
            <a:ext cx="32385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solidFill>
                  <a:srgbClr val="0000FF"/>
                </a:solidFill>
                <a:latin typeface="Arial Black" pitchFamily="34" charset="0"/>
              </a:rPr>
              <a:t>D</a:t>
            </a:r>
            <a:endParaRPr lang="en-US" altLang="en-US" sz="1100">
              <a:solidFill>
                <a:srgbClr val="0000FF"/>
              </a:solidFill>
              <a:latin typeface="Arial Black" pitchFamily="34" charset="0"/>
            </a:endParaRPr>
          </a:p>
        </p:txBody>
      </p:sp>
      <p:sp>
        <p:nvSpPr>
          <p:cNvPr id="18444" name="TextBox 42"/>
          <p:cNvSpPr txBox="1">
            <a:spLocks noChangeArrowheads="1"/>
          </p:cNvSpPr>
          <p:nvPr/>
        </p:nvSpPr>
        <p:spPr bwMode="auto">
          <a:xfrm>
            <a:off x="7186613" y="5227638"/>
            <a:ext cx="365125"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solidFill>
                  <a:srgbClr val="0000FF"/>
                </a:solidFill>
                <a:latin typeface="Arial Black" pitchFamily="34" charset="0"/>
              </a:rPr>
              <a:t>W</a:t>
            </a:r>
            <a:endParaRPr lang="en-US" altLang="en-US" sz="1100">
              <a:solidFill>
                <a:srgbClr val="0000FF"/>
              </a:solidFill>
              <a:latin typeface="Arial Black" pitchFamily="34" charset="0"/>
            </a:endParaRPr>
          </a:p>
        </p:txBody>
      </p:sp>
      <p:sp>
        <p:nvSpPr>
          <p:cNvPr id="18445" name="TextBox 43"/>
          <p:cNvSpPr txBox="1">
            <a:spLocks noChangeArrowheads="1"/>
          </p:cNvSpPr>
          <p:nvPr/>
        </p:nvSpPr>
        <p:spPr bwMode="auto">
          <a:xfrm>
            <a:off x="2813050" y="1446213"/>
            <a:ext cx="390525"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D1</a:t>
            </a:r>
          </a:p>
        </p:txBody>
      </p:sp>
      <p:sp>
        <p:nvSpPr>
          <p:cNvPr id="18446" name="TextBox 43"/>
          <p:cNvSpPr txBox="1">
            <a:spLocks noChangeArrowheads="1"/>
          </p:cNvSpPr>
          <p:nvPr/>
        </p:nvSpPr>
        <p:spPr bwMode="auto">
          <a:xfrm>
            <a:off x="3444875" y="1341438"/>
            <a:ext cx="279400" cy="3063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C</a:t>
            </a:r>
          </a:p>
        </p:txBody>
      </p:sp>
      <p:sp>
        <p:nvSpPr>
          <p:cNvPr id="18447" name="TextBox 43"/>
          <p:cNvSpPr txBox="1">
            <a:spLocks noChangeArrowheads="1"/>
          </p:cNvSpPr>
          <p:nvPr/>
        </p:nvSpPr>
        <p:spPr bwMode="auto">
          <a:xfrm>
            <a:off x="2392363" y="1463675"/>
            <a:ext cx="512762"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WW</a:t>
            </a:r>
          </a:p>
        </p:txBody>
      </p:sp>
      <p:sp>
        <p:nvSpPr>
          <p:cNvPr id="18448" name="TextBox 43"/>
          <p:cNvSpPr txBox="1">
            <a:spLocks noChangeArrowheads="1"/>
          </p:cNvSpPr>
          <p:nvPr/>
        </p:nvSpPr>
        <p:spPr bwMode="auto">
          <a:xfrm>
            <a:off x="2932113" y="1309688"/>
            <a:ext cx="4318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0000FF"/>
                </a:solidFill>
                <a:latin typeface="Calibri" pitchFamily="34" charset="0"/>
              </a:rPr>
              <a:t>SW</a:t>
            </a:r>
          </a:p>
        </p:txBody>
      </p:sp>
      <p:sp>
        <p:nvSpPr>
          <p:cNvPr id="18449" name="TextBox 43"/>
          <p:cNvSpPr txBox="1">
            <a:spLocks noChangeArrowheads="1"/>
          </p:cNvSpPr>
          <p:nvPr/>
        </p:nvSpPr>
        <p:spPr bwMode="auto">
          <a:xfrm>
            <a:off x="2667000" y="2206625"/>
            <a:ext cx="284163"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FF0000"/>
                </a:solidFill>
                <a:latin typeface="Calibri" pitchFamily="34" charset="0"/>
              </a:rPr>
              <a:t>X</a:t>
            </a:r>
          </a:p>
        </p:txBody>
      </p:sp>
      <p:sp>
        <p:nvSpPr>
          <p:cNvPr id="18450" name="TextBox 43"/>
          <p:cNvSpPr txBox="1">
            <a:spLocks noChangeArrowheads="1"/>
          </p:cNvSpPr>
          <p:nvPr/>
        </p:nvSpPr>
        <p:spPr bwMode="auto">
          <a:xfrm>
            <a:off x="3733800" y="2143125"/>
            <a:ext cx="284163"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FF0000"/>
                </a:solidFill>
                <a:latin typeface="Calibri" pitchFamily="34" charset="0"/>
              </a:rPr>
              <a:t>X</a:t>
            </a:r>
          </a:p>
        </p:txBody>
      </p:sp>
      <p:sp>
        <p:nvSpPr>
          <p:cNvPr id="18451" name="TextBox 43"/>
          <p:cNvSpPr txBox="1">
            <a:spLocks noChangeArrowheads="1"/>
          </p:cNvSpPr>
          <p:nvPr/>
        </p:nvSpPr>
        <p:spPr bwMode="auto">
          <a:xfrm>
            <a:off x="2901950" y="1670050"/>
            <a:ext cx="284163"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FF0000"/>
                </a:solidFill>
                <a:latin typeface="Calibri" pitchFamily="34" charset="0"/>
              </a:rPr>
              <a:t>X</a:t>
            </a:r>
          </a:p>
        </p:txBody>
      </p:sp>
      <p:sp>
        <p:nvSpPr>
          <p:cNvPr id="18452" name="TextBox 43"/>
          <p:cNvSpPr txBox="1">
            <a:spLocks noChangeArrowheads="1"/>
          </p:cNvSpPr>
          <p:nvPr/>
        </p:nvSpPr>
        <p:spPr bwMode="auto">
          <a:xfrm>
            <a:off x="3498850" y="1676400"/>
            <a:ext cx="282575"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FF0000"/>
                </a:solidFill>
                <a:latin typeface="Calibri" pitchFamily="34" charset="0"/>
              </a:rPr>
              <a:t>X</a:t>
            </a:r>
          </a:p>
        </p:txBody>
      </p:sp>
      <p:sp>
        <p:nvSpPr>
          <p:cNvPr id="18453" name="TextBox 43"/>
          <p:cNvSpPr txBox="1">
            <a:spLocks noChangeArrowheads="1"/>
          </p:cNvSpPr>
          <p:nvPr/>
        </p:nvSpPr>
        <p:spPr bwMode="auto">
          <a:xfrm>
            <a:off x="3279775" y="2057400"/>
            <a:ext cx="284163"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FF0000"/>
                </a:solidFill>
                <a:latin typeface="Calibri" pitchFamily="34" charset="0"/>
              </a:rPr>
              <a:t>X</a:t>
            </a:r>
          </a:p>
        </p:txBody>
      </p:sp>
      <p:cxnSp>
        <p:nvCxnSpPr>
          <p:cNvPr id="188" name="Straight Arrow Connector 187"/>
          <p:cNvCxnSpPr>
            <a:endCxn id="18449" idx="1"/>
          </p:cNvCxnSpPr>
          <p:nvPr/>
        </p:nvCxnSpPr>
        <p:spPr>
          <a:xfrm flipH="1">
            <a:off x="2667000" y="1708150"/>
            <a:ext cx="1588" cy="652463"/>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89" name="Straight Arrow Connector 188"/>
          <p:cNvCxnSpPr/>
          <p:nvPr/>
        </p:nvCxnSpPr>
        <p:spPr>
          <a:xfrm>
            <a:off x="3206750" y="1617663"/>
            <a:ext cx="215900" cy="515937"/>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90" name="Straight Arrow Connector 189"/>
          <p:cNvCxnSpPr>
            <a:stCxn id="18453" idx="3"/>
            <a:endCxn id="18450" idx="1"/>
          </p:cNvCxnSpPr>
          <p:nvPr/>
        </p:nvCxnSpPr>
        <p:spPr>
          <a:xfrm>
            <a:off x="3563938" y="2211388"/>
            <a:ext cx="169862" cy="85725"/>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91" name="Right Arrow 190"/>
          <p:cNvSpPr/>
          <p:nvPr/>
        </p:nvSpPr>
        <p:spPr>
          <a:xfrm rot="5400000">
            <a:off x="4950619" y="3278981"/>
            <a:ext cx="533400" cy="376238"/>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92" name="TextBox 191"/>
          <p:cNvSpPr txBox="1"/>
          <p:nvPr/>
        </p:nvSpPr>
        <p:spPr>
          <a:xfrm>
            <a:off x="4953000" y="533400"/>
            <a:ext cx="4038600" cy="2862263"/>
          </a:xfrm>
          <a:prstGeom prst="rect">
            <a:avLst/>
          </a:prstGeom>
          <a:noFill/>
        </p:spPr>
        <p:txBody>
          <a:bodyPr>
            <a:spAutoFit/>
          </a:bodyPr>
          <a:lstStyle/>
          <a:p>
            <a:pPr>
              <a:defRPr/>
            </a:pPr>
            <a:r>
              <a:rPr lang="en-US" sz="1200" b="1" u="sng" dirty="0">
                <a:latin typeface="+mn-lt"/>
              </a:rPr>
              <a:t>RESPONSIBILITIES</a:t>
            </a:r>
          </a:p>
          <a:p>
            <a:pPr marL="800100" lvl="1" indent="-342900">
              <a:buFont typeface="Calibri" pitchFamily="34" charset="0"/>
              <a:buAutoNum type="arabicPeriod"/>
              <a:defRPr/>
            </a:pPr>
            <a:r>
              <a:rPr lang="en-US" sz="1200" dirty="0">
                <a:latin typeface="+mn-lt"/>
              </a:rPr>
              <a:t>Center – make sure teammates are ready before entering faceoff, position shooter to your backhand</a:t>
            </a:r>
          </a:p>
          <a:p>
            <a:pPr marL="800100" lvl="1" indent="-342900">
              <a:buFont typeface="Calibri" pitchFamily="34" charset="0"/>
              <a:buAutoNum type="arabicPeriod"/>
              <a:defRPr/>
            </a:pPr>
            <a:r>
              <a:rPr lang="en-US" sz="1200" dirty="0">
                <a:latin typeface="+mn-lt"/>
              </a:rPr>
              <a:t>SW – shooting wing, position yourself to the backhand of the center and in a position to shoot </a:t>
            </a:r>
            <a:r>
              <a:rPr lang="en-US" sz="1200" dirty="0" err="1">
                <a:latin typeface="+mn-lt"/>
              </a:rPr>
              <a:t>quckly</a:t>
            </a:r>
            <a:endParaRPr lang="en-US" sz="1200" dirty="0">
              <a:latin typeface="+mn-lt"/>
            </a:endParaRPr>
          </a:p>
          <a:p>
            <a:pPr marL="800100" lvl="1" indent="-342900">
              <a:buFont typeface="Calibri" pitchFamily="34" charset="0"/>
              <a:buAutoNum type="arabicPeriod"/>
              <a:defRPr/>
            </a:pPr>
            <a:r>
              <a:rPr lang="en-US" sz="1200" dirty="0">
                <a:latin typeface="+mn-lt"/>
              </a:rPr>
              <a:t>W – initially provide some interference to opposing player trying to get to shooter, then drive net for screen and rebounds</a:t>
            </a:r>
          </a:p>
          <a:p>
            <a:pPr marL="800100" lvl="1" indent="-342900">
              <a:buFont typeface="Calibri" pitchFamily="34" charset="0"/>
              <a:buAutoNum type="arabicPeriod"/>
              <a:defRPr/>
            </a:pPr>
            <a:r>
              <a:rPr lang="en-US" sz="1200" dirty="0">
                <a:latin typeface="+mn-lt"/>
              </a:rPr>
              <a:t>D – quick shots to net if possible , otherwise get the puck deep for forwards to cycle</a:t>
            </a:r>
          </a:p>
          <a:p>
            <a:pPr marL="800100" lvl="1" indent="-342900">
              <a:buFont typeface="Calibri" pitchFamily="34" charset="0"/>
              <a:buAutoNum type="arabicPeriod"/>
              <a:defRPr/>
            </a:pPr>
            <a:endParaRPr lang="en-US" sz="1200" dirty="0">
              <a:latin typeface="+mn-lt"/>
            </a:endParaRPr>
          </a:p>
          <a:p>
            <a:pPr>
              <a:defRPr/>
            </a:pPr>
            <a:r>
              <a:rPr lang="en-US" sz="1200" b="1" u="sng" dirty="0">
                <a:latin typeface="+mn-lt"/>
              </a:rPr>
              <a:t>WHAT NEXT?</a:t>
            </a:r>
          </a:p>
          <a:p>
            <a:pPr marL="800100" lvl="1" indent="-342900">
              <a:buFont typeface="Calibri" pitchFamily="34" charset="0"/>
              <a:buAutoNum type="arabicPeriod"/>
              <a:defRPr/>
            </a:pPr>
            <a:r>
              <a:rPr lang="en-US" sz="1200" dirty="0">
                <a:latin typeface="+mn-lt"/>
              </a:rPr>
              <a:t>Transition into normal offensive cycling</a:t>
            </a:r>
          </a:p>
        </p:txBody>
      </p:sp>
      <p:cxnSp>
        <p:nvCxnSpPr>
          <p:cNvPr id="193" name="Straight Arrow Connector 192"/>
          <p:cNvCxnSpPr/>
          <p:nvPr/>
        </p:nvCxnSpPr>
        <p:spPr>
          <a:xfrm>
            <a:off x="5181600" y="901700"/>
            <a:ext cx="0" cy="5334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8460" name="TextBox 42"/>
          <p:cNvSpPr txBox="1">
            <a:spLocks noChangeArrowheads="1"/>
          </p:cNvSpPr>
          <p:nvPr/>
        </p:nvSpPr>
        <p:spPr bwMode="auto">
          <a:xfrm>
            <a:off x="7778750" y="5168900"/>
            <a:ext cx="325438"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solidFill>
                  <a:srgbClr val="0000FF"/>
                </a:solidFill>
                <a:latin typeface="Arial Black" pitchFamily="34" charset="0"/>
              </a:rPr>
              <a:t>C</a:t>
            </a:r>
          </a:p>
        </p:txBody>
      </p:sp>
      <p:sp>
        <p:nvSpPr>
          <p:cNvPr id="18461" name="TextBox 42"/>
          <p:cNvSpPr txBox="1">
            <a:spLocks noChangeArrowheads="1"/>
          </p:cNvSpPr>
          <p:nvPr/>
        </p:nvSpPr>
        <p:spPr bwMode="auto">
          <a:xfrm>
            <a:off x="7570788" y="4816475"/>
            <a:ext cx="493712"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a:solidFill>
                  <a:srgbClr val="0000FF"/>
                </a:solidFill>
                <a:latin typeface="Arial Black" pitchFamily="34" charset="0"/>
              </a:rPr>
              <a:t>SW</a:t>
            </a:r>
            <a:endParaRPr lang="en-US" altLang="en-US" sz="1100">
              <a:solidFill>
                <a:srgbClr val="0000FF"/>
              </a:solidFill>
              <a:latin typeface="Arial Black" pitchFamily="34" charset="0"/>
            </a:endParaRPr>
          </a:p>
        </p:txBody>
      </p:sp>
      <p:sp>
        <p:nvSpPr>
          <p:cNvPr id="18462" name="TextBox 43"/>
          <p:cNvSpPr txBox="1">
            <a:spLocks noChangeArrowheads="1"/>
          </p:cNvSpPr>
          <p:nvPr/>
        </p:nvSpPr>
        <p:spPr bwMode="auto">
          <a:xfrm>
            <a:off x="7227888" y="5457825"/>
            <a:ext cx="284162"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FF0000"/>
                </a:solidFill>
                <a:latin typeface="Calibri" pitchFamily="34" charset="0"/>
              </a:rPr>
              <a:t>X</a:t>
            </a:r>
          </a:p>
        </p:txBody>
      </p:sp>
      <p:sp>
        <p:nvSpPr>
          <p:cNvPr id="18463" name="TextBox 43"/>
          <p:cNvSpPr txBox="1">
            <a:spLocks noChangeArrowheads="1"/>
          </p:cNvSpPr>
          <p:nvPr/>
        </p:nvSpPr>
        <p:spPr bwMode="auto">
          <a:xfrm>
            <a:off x="7866063" y="5513388"/>
            <a:ext cx="282575" cy="3063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FF0000"/>
                </a:solidFill>
                <a:latin typeface="Calibri" pitchFamily="34" charset="0"/>
              </a:rPr>
              <a:t>X</a:t>
            </a:r>
          </a:p>
        </p:txBody>
      </p:sp>
      <p:sp>
        <p:nvSpPr>
          <p:cNvPr id="18464" name="TextBox 43"/>
          <p:cNvSpPr txBox="1">
            <a:spLocks noChangeArrowheads="1"/>
          </p:cNvSpPr>
          <p:nvPr/>
        </p:nvSpPr>
        <p:spPr bwMode="auto">
          <a:xfrm>
            <a:off x="8104188" y="5934075"/>
            <a:ext cx="284162"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FF0000"/>
                </a:solidFill>
                <a:latin typeface="Calibri" pitchFamily="34" charset="0"/>
              </a:rPr>
              <a:t>X</a:t>
            </a:r>
          </a:p>
        </p:txBody>
      </p:sp>
      <p:sp>
        <p:nvSpPr>
          <p:cNvPr id="18465" name="TextBox 43"/>
          <p:cNvSpPr txBox="1">
            <a:spLocks noChangeArrowheads="1"/>
          </p:cNvSpPr>
          <p:nvPr/>
        </p:nvSpPr>
        <p:spPr bwMode="auto">
          <a:xfrm>
            <a:off x="6861175" y="5483225"/>
            <a:ext cx="284163"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FF0000"/>
                </a:solidFill>
                <a:latin typeface="Calibri" pitchFamily="34" charset="0"/>
              </a:rPr>
              <a:t>X</a:t>
            </a:r>
          </a:p>
        </p:txBody>
      </p:sp>
      <p:sp>
        <p:nvSpPr>
          <p:cNvPr id="18466" name="TextBox 43"/>
          <p:cNvSpPr txBox="1">
            <a:spLocks noChangeArrowheads="1"/>
          </p:cNvSpPr>
          <p:nvPr/>
        </p:nvSpPr>
        <p:spPr bwMode="auto">
          <a:xfrm>
            <a:off x="7369175" y="5748338"/>
            <a:ext cx="284163"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FF0000"/>
                </a:solidFill>
                <a:latin typeface="Calibri" pitchFamily="34" charset="0"/>
              </a:rPr>
              <a:t>X</a:t>
            </a:r>
          </a:p>
        </p:txBody>
      </p:sp>
      <p:sp>
        <p:nvSpPr>
          <p:cNvPr id="18467" name="TextBox 43"/>
          <p:cNvSpPr txBox="1">
            <a:spLocks noChangeArrowheads="1"/>
          </p:cNvSpPr>
          <p:nvPr/>
        </p:nvSpPr>
        <p:spPr bwMode="auto">
          <a:xfrm>
            <a:off x="2819400" y="2359025"/>
            <a:ext cx="284163"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400" b="1">
                <a:solidFill>
                  <a:srgbClr val="FF0000"/>
                </a:solidFill>
                <a:latin typeface="Calibri" pitchFamily="34" charset="0"/>
              </a:rPr>
              <a:t>X</a:t>
            </a:r>
          </a:p>
        </p:txBody>
      </p:sp>
      <p:sp>
        <p:nvSpPr>
          <p:cNvPr id="2" name="Slide Number Placeholder 1"/>
          <p:cNvSpPr>
            <a:spLocks noGrp="1"/>
          </p:cNvSpPr>
          <p:nvPr>
            <p:ph type="sldNum" sz="quarter" idx="12"/>
          </p:nvPr>
        </p:nvSpPr>
        <p:spPr/>
        <p:txBody>
          <a:bodyPr/>
          <a:lstStyle/>
          <a:p>
            <a:pPr>
              <a:defRPr/>
            </a:pPr>
            <a:fld id="{833ADCA2-59AB-4D2E-8435-FDF53ACBAADD}" type="slidenum">
              <a:rPr lang="en-US" smtClean="0"/>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TextBox 57"/>
          <p:cNvSpPr txBox="1"/>
          <p:nvPr/>
        </p:nvSpPr>
        <p:spPr>
          <a:xfrm>
            <a:off x="609600" y="3213100"/>
            <a:ext cx="4038600" cy="3416320"/>
          </a:xfrm>
          <a:prstGeom prst="rect">
            <a:avLst/>
          </a:prstGeom>
          <a:noFill/>
        </p:spPr>
        <p:txBody>
          <a:bodyPr>
            <a:spAutoFit/>
          </a:bodyPr>
          <a:lstStyle/>
          <a:p>
            <a:pPr>
              <a:defRPr/>
            </a:pPr>
            <a:r>
              <a:rPr lang="en-US" sz="1200" b="1" u="sng" dirty="0">
                <a:latin typeface="+mn-lt"/>
              </a:rPr>
              <a:t>RESPONSIBILITIES</a:t>
            </a:r>
          </a:p>
          <a:p>
            <a:pPr marL="800100" lvl="1" indent="-342900">
              <a:buFont typeface="Calibri" pitchFamily="34" charset="0"/>
              <a:buAutoNum type="arabicPeriod"/>
              <a:defRPr/>
            </a:pPr>
            <a:r>
              <a:rPr lang="en-US" sz="1200" dirty="0">
                <a:latin typeface="+mn-lt"/>
              </a:rPr>
              <a:t>Center – make sure teammates are ready before entering faceoff, prevent opposing center from driving forward, try to win faceoff to D to gain control</a:t>
            </a:r>
          </a:p>
          <a:p>
            <a:pPr marL="800100" lvl="1" indent="-342900">
              <a:buFont typeface="Calibri" pitchFamily="34" charset="0"/>
              <a:buAutoNum type="arabicPeriod"/>
              <a:defRPr/>
            </a:pPr>
            <a:r>
              <a:rPr lang="en-US" sz="1200" dirty="0">
                <a:latin typeface="+mn-lt"/>
              </a:rPr>
              <a:t>Wings – react to puck, if faceoff is lost, strong side wing should apply pressure, and weak side wing should stay with opposing wing; if faceoff is won, both wing should move to open spaces and create passing lanes</a:t>
            </a:r>
          </a:p>
          <a:p>
            <a:pPr marL="800100" lvl="1" indent="-342900">
              <a:buFont typeface="Calibri" pitchFamily="34" charset="0"/>
              <a:buAutoNum type="arabicPeriod"/>
              <a:defRPr/>
            </a:pPr>
            <a:r>
              <a:rPr lang="en-US" sz="1200" dirty="0">
                <a:latin typeface="+mn-lt"/>
              </a:rPr>
              <a:t>D – </a:t>
            </a:r>
            <a:r>
              <a:rPr lang="en-US" sz="1200" dirty="0" smtClean="0">
                <a:latin typeface="+mn-lt"/>
              </a:rPr>
              <a:t>be close enough to pick up loose pucks and be </a:t>
            </a:r>
            <a:r>
              <a:rPr lang="en-US" sz="1200" dirty="0">
                <a:latin typeface="+mn-lt"/>
              </a:rPr>
              <a:t>prepared for opposing forwards to come through, be prepared to control the puck and make a positive play to get us into the offensive zone</a:t>
            </a:r>
          </a:p>
          <a:p>
            <a:pPr>
              <a:defRPr/>
            </a:pPr>
            <a:r>
              <a:rPr lang="en-US" sz="1200" b="1" u="sng" dirty="0">
                <a:latin typeface="+mn-lt"/>
              </a:rPr>
              <a:t>WHAT NEXT?</a:t>
            </a:r>
          </a:p>
          <a:p>
            <a:pPr marL="800100" lvl="1" indent="-342900">
              <a:buFont typeface="Calibri" pitchFamily="34" charset="0"/>
              <a:buAutoNum type="arabicPeriod"/>
              <a:defRPr/>
            </a:pPr>
            <a:r>
              <a:rPr lang="en-US" sz="1200" dirty="0">
                <a:latin typeface="+mn-lt"/>
              </a:rPr>
              <a:t>Be ready to go – anticipate the drop of the puck and be the first to react</a:t>
            </a:r>
          </a:p>
        </p:txBody>
      </p:sp>
      <p:sp>
        <p:nvSpPr>
          <p:cNvPr id="19459" name="TextBox 67"/>
          <p:cNvSpPr txBox="1">
            <a:spLocks noChangeArrowheads="1"/>
          </p:cNvSpPr>
          <p:nvPr/>
        </p:nvSpPr>
        <p:spPr bwMode="auto">
          <a:xfrm>
            <a:off x="1620264" y="0"/>
            <a:ext cx="1891865"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r>
              <a:rPr lang="en-US" altLang="en-US" b="1" u="sng" dirty="0" smtClean="0">
                <a:latin typeface="Calibri" pitchFamily="34" charset="0"/>
              </a:rPr>
              <a:t>Center Ice </a:t>
            </a:r>
            <a:r>
              <a:rPr lang="en-US" altLang="en-US" b="1" u="sng" dirty="0">
                <a:latin typeface="Calibri" pitchFamily="34" charset="0"/>
              </a:rPr>
              <a:t>Faceoff</a:t>
            </a:r>
            <a:endParaRPr lang="en-US" altLang="en-US" b="1" dirty="0">
              <a:latin typeface="Calibri" pitchFamily="34" charset="0"/>
            </a:endParaRPr>
          </a:p>
        </p:txBody>
      </p:sp>
      <p:sp>
        <p:nvSpPr>
          <p:cNvPr id="66" name="Rectangle 65"/>
          <p:cNvSpPr/>
          <p:nvPr/>
        </p:nvSpPr>
        <p:spPr>
          <a:xfrm>
            <a:off x="0" y="0"/>
            <a:ext cx="457200" cy="68580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r>
              <a:rPr lang="en-US" dirty="0">
                <a:solidFill>
                  <a:schemeClr val="tx1"/>
                </a:solidFill>
              </a:rPr>
              <a:t>FACEOFFS</a:t>
            </a:r>
          </a:p>
        </p:txBody>
      </p:sp>
      <p:sp>
        <p:nvSpPr>
          <p:cNvPr id="57" name="Right Arrow 56"/>
          <p:cNvSpPr/>
          <p:nvPr/>
        </p:nvSpPr>
        <p:spPr>
          <a:xfrm rot="5400000">
            <a:off x="632619" y="6250781"/>
            <a:ext cx="533400" cy="376238"/>
          </a:xfrm>
          <a:prstGeom prst="rightArrow">
            <a:avLst/>
          </a:prstGeom>
          <a:solidFill>
            <a:srgbClr val="0070C0">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59" name="Straight Arrow Connector 58"/>
          <p:cNvCxnSpPr/>
          <p:nvPr/>
        </p:nvCxnSpPr>
        <p:spPr>
          <a:xfrm>
            <a:off x="838200" y="3581400"/>
            <a:ext cx="0" cy="533400"/>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grpSp>
        <p:nvGrpSpPr>
          <p:cNvPr id="19463" name="Group 195"/>
          <p:cNvGrpSpPr>
            <a:grpSpLocks/>
          </p:cNvGrpSpPr>
          <p:nvPr/>
        </p:nvGrpSpPr>
        <p:grpSpPr bwMode="auto">
          <a:xfrm>
            <a:off x="711200" y="-381000"/>
            <a:ext cx="3938588" cy="3586163"/>
            <a:chOff x="635000" y="952571"/>
            <a:chExt cx="3938588" cy="3586455"/>
          </a:xfrm>
        </p:grpSpPr>
        <p:sp>
          <p:nvSpPr>
            <p:cNvPr id="148" name="Rounded Rectangle 147"/>
            <p:cNvSpPr/>
            <p:nvPr/>
          </p:nvSpPr>
          <p:spPr bwMode="auto">
            <a:xfrm rot="16200000">
              <a:off x="1211943" y="1177382"/>
              <a:ext cx="2784702" cy="3938588"/>
            </a:xfrm>
            <a:prstGeom prst="roundRect">
              <a:avLst>
                <a:gd name="adj" fmla="val 15065"/>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nvGrpSpPr>
            <p:cNvPr id="19466" name="Group 197"/>
            <p:cNvGrpSpPr>
              <a:grpSpLocks/>
            </p:cNvGrpSpPr>
            <p:nvPr/>
          </p:nvGrpSpPr>
          <p:grpSpPr bwMode="auto">
            <a:xfrm>
              <a:off x="635000" y="952571"/>
              <a:ext cx="3938588" cy="2645760"/>
              <a:chOff x="635000" y="952571"/>
              <a:chExt cx="3938588" cy="2645760"/>
            </a:xfrm>
          </p:grpSpPr>
          <p:cxnSp>
            <p:nvCxnSpPr>
              <p:cNvPr id="156" name="Straight Connector 155"/>
              <p:cNvCxnSpPr/>
              <p:nvPr/>
            </p:nvCxnSpPr>
            <p:spPr bwMode="auto">
              <a:xfrm>
                <a:off x="635000" y="2489396"/>
                <a:ext cx="393858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bwMode="auto">
              <a:xfrm>
                <a:off x="635000" y="3141912"/>
                <a:ext cx="3938588"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9469" name="TextBox 39"/>
              <p:cNvSpPr txBox="1">
                <a:spLocks noChangeArrowheads="1"/>
              </p:cNvSpPr>
              <p:nvPr/>
            </p:nvSpPr>
            <p:spPr bwMode="auto">
              <a:xfrm>
                <a:off x="4191000" y="1600200"/>
                <a:ext cx="184731" cy="3078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sz="1400" b="1">
                  <a:solidFill>
                    <a:srgbClr val="0000FF"/>
                  </a:solidFill>
                  <a:latin typeface="Calibri" pitchFamily="34" charset="0"/>
                </a:endParaRPr>
              </a:p>
            </p:txBody>
          </p:sp>
          <p:sp>
            <p:nvSpPr>
              <p:cNvPr id="19470" name="TextBox 41"/>
              <p:cNvSpPr txBox="1">
                <a:spLocks noChangeArrowheads="1"/>
              </p:cNvSpPr>
              <p:nvPr/>
            </p:nvSpPr>
            <p:spPr bwMode="auto">
              <a:xfrm>
                <a:off x="2057400" y="990600"/>
                <a:ext cx="184731" cy="3693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b="1">
                  <a:solidFill>
                    <a:srgbClr val="FF0000"/>
                  </a:solidFill>
                  <a:latin typeface="Arial Black" pitchFamily="34" charset="0"/>
                </a:endParaRPr>
              </a:p>
            </p:txBody>
          </p:sp>
          <p:sp>
            <p:nvSpPr>
              <p:cNvPr id="19471" name="TextBox 43"/>
              <p:cNvSpPr txBox="1">
                <a:spLocks noChangeArrowheads="1"/>
              </p:cNvSpPr>
              <p:nvPr/>
            </p:nvSpPr>
            <p:spPr bwMode="auto">
              <a:xfrm>
                <a:off x="3449623" y="952571"/>
                <a:ext cx="184731" cy="30780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sz="1400" b="1">
                  <a:solidFill>
                    <a:srgbClr val="0000FF"/>
                  </a:solidFill>
                  <a:latin typeface="Calibri" pitchFamily="34" charset="0"/>
                </a:endParaRPr>
              </a:p>
            </p:txBody>
          </p:sp>
          <p:grpSp>
            <p:nvGrpSpPr>
              <p:cNvPr id="19472" name="Group 10"/>
              <p:cNvGrpSpPr>
                <a:grpSpLocks/>
              </p:cNvGrpSpPr>
              <p:nvPr/>
            </p:nvGrpSpPr>
            <p:grpSpPr bwMode="auto">
              <a:xfrm>
                <a:off x="2057768" y="2666469"/>
                <a:ext cx="1009650" cy="931862"/>
                <a:chOff x="2514878" y="913966"/>
                <a:chExt cx="761666" cy="762433"/>
              </a:xfrm>
            </p:grpSpPr>
            <p:sp>
              <p:nvSpPr>
                <p:cNvPr id="173" name="Oval 172"/>
                <p:cNvSpPr/>
                <p:nvPr/>
              </p:nvSpPr>
              <p:spPr>
                <a:xfrm>
                  <a:off x="2514600" y="910676"/>
                  <a:ext cx="761666" cy="768990"/>
                </a:xfrm>
                <a:prstGeom prst="ellipse">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4" name="Oval 173"/>
                <p:cNvSpPr/>
                <p:nvPr/>
              </p:nvSpPr>
              <p:spPr>
                <a:xfrm>
                  <a:off x="2857111" y="1253604"/>
                  <a:ext cx="76646" cy="76639"/>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grpSp>
        </p:grpSp>
      </p:grpSp>
      <p:cxnSp>
        <p:nvCxnSpPr>
          <p:cNvPr id="80" name="Straight Connector 79"/>
          <p:cNvCxnSpPr/>
          <p:nvPr/>
        </p:nvCxnSpPr>
        <p:spPr bwMode="auto">
          <a:xfrm>
            <a:off x="685800" y="2514600"/>
            <a:ext cx="3938588"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2489994" y="1752600"/>
            <a:ext cx="329406" cy="184666"/>
          </a:xfrm>
          <a:prstGeom prst="rect">
            <a:avLst/>
          </a:prstGeom>
          <a:noFill/>
        </p:spPr>
        <p:txBody>
          <a:bodyPr wrap="square" lIns="0" tIns="0" rIns="0" bIns="0" rtlCol="0">
            <a:spAutoFit/>
          </a:bodyPr>
          <a:lstStyle/>
          <a:p>
            <a:r>
              <a:rPr lang="en-US" sz="1200" dirty="0" smtClean="0"/>
              <a:t>C</a:t>
            </a:r>
            <a:endParaRPr lang="en-US" sz="1200" dirty="0"/>
          </a:p>
        </p:txBody>
      </p:sp>
      <p:sp>
        <p:nvSpPr>
          <p:cNvPr id="20" name="TextBox 19"/>
          <p:cNvSpPr txBox="1"/>
          <p:nvPr/>
        </p:nvSpPr>
        <p:spPr>
          <a:xfrm>
            <a:off x="3143249" y="1808163"/>
            <a:ext cx="329406" cy="184666"/>
          </a:xfrm>
          <a:prstGeom prst="rect">
            <a:avLst/>
          </a:prstGeom>
          <a:noFill/>
        </p:spPr>
        <p:txBody>
          <a:bodyPr wrap="square" lIns="0" tIns="0" rIns="0" bIns="0" rtlCol="0">
            <a:spAutoFit/>
          </a:bodyPr>
          <a:lstStyle/>
          <a:p>
            <a:r>
              <a:rPr lang="en-US" sz="1200" dirty="0" smtClean="0"/>
              <a:t>RW</a:t>
            </a:r>
            <a:endParaRPr lang="en-US" sz="1200" dirty="0"/>
          </a:p>
        </p:txBody>
      </p:sp>
      <p:sp>
        <p:nvSpPr>
          <p:cNvPr id="21" name="TextBox 20"/>
          <p:cNvSpPr txBox="1"/>
          <p:nvPr/>
        </p:nvSpPr>
        <p:spPr>
          <a:xfrm>
            <a:off x="1844965" y="1808163"/>
            <a:ext cx="381000" cy="184666"/>
          </a:xfrm>
          <a:prstGeom prst="rect">
            <a:avLst/>
          </a:prstGeom>
          <a:noFill/>
        </p:spPr>
        <p:txBody>
          <a:bodyPr wrap="square" lIns="0" tIns="0" rIns="0" bIns="0" rtlCol="0">
            <a:spAutoFit/>
          </a:bodyPr>
          <a:lstStyle/>
          <a:p>
            <a:r>
              <a:rPr lang="en-US" sz="1200" dirty="0" smtClean="0"/>
              <a:t>LW</a:t>
            </a:r>
            <a:endParaRPr lang="en-US" sz="1200" dirty="0"/>
          </a:p>
        </p:txBody>
      </p:sp>
      <p:sp>
        <p:nvSpPr>
          <p:cNvPr id="22" name="TextBox 21"/>
          <p:cNvSpPr txBox="1"/>
          <p:nvPr/>
        </p:nvSpPr>
        <p:spPr>
          <a:xfrm>
            <a:off x="2225965" y="2130037"/>
            <a:ext cx="329406" cy="184666"/>
          </a:xfrm>
          <a:prstGeom prst="rect">
            <a:avLst/>
          </a:prstGeom>
          <a:noFill/>
        </p:spPr>
        <p:txBody>
          <a:bodyPr wrap="square" lIns="0" tIns="0" rIns="0" bIns="0" rtlCol="0">
            <a:spAutoFit/>
          </a:bodyPr>
          <a:lstStyle/>
          <a:p>
            <a:r>
              <a:rPr lang="en-US" sz="1200" dirty="0" smtClean="0"/>
              <a:t>D</a:t>
            </a:r>
            <a:endParaRPr lang="en-US" sz="1200" dirty="0"/>
          </a:p>
        </p:txBody>
      </p:sp>
      <p:sp>
        <p:nvSpPr>
          <p:cNvPr id="23" name="TextBox 22"/>
          <p:cNvSpPr txBox="1"/>
          <p:nvPr/>
        </p:nvSpPr>
        <p:spPr>
          <a:xfrm>
            <a:off x="2957423" y="2130037"/>
            <a:ext cx="329406" cy="184666"/>
          </a:xfrm>
          <a:prstGeom prst="rect">
            <a:avLst/>
          </a:prstGeom>
          <a:noFill/>
        </p:spPr>
        <p:txBody>
          <a:bodyPr wrap="square" lIns="0" tIns="0" rIns="0" bIns="0" rtlCol="0">
            <a:spAutoFit/>
          </a:bodyPr>
          <a:lstStyle/>
          <a:p>
            <a:r>
              <a:rPr lang="en-US" sz="1200" dirty="0" smtClean="0"/>
              <a:t>D</a:t>
            </a:r>
            <a:endParaRPr lang="en-US" sz="1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lstStyle/>
          <a:p>
            <a:r>
              <a:rPr lang="en-US" sz="2800" dirty="0" smtClean="0"/>
              <a:t>10 Things Teammates </a:t>
            </a:r>
            <a:r>
              <a:rPr lang="en-US" sz="2800" dirty="0" smtClean="0">
                <a:solidFill>
                  <a:schemeClr val="accent2"/>
                </a:solidFill>
              </a:rPr>
              <a:t>DO NOT </a:t>
            </a:r>
            <a:r>
              <a:rPr lang="en-US" sz="2800" dirty="0" smtClean="0"/>
              <a:t>Let Teammates Do In </a:t>
            </a:r>
            <a:r>
              <a:rPr lang="en-US" sz="2800" dirty="0" smtClean="0">
                <a:solidFill>
                  <a:schemeClr val="accent2"/>
                </a:solidFill>
              </a:rPr>
              <a:t>CHAMPIONSHIP CULTURES</a:t>
            </a:r>
            <a:endParaRPr lang="en-US" sz="2800" dirty="0">
              <a:solidFill>
                <a:schemeClr val="accent2"/>
              </a:solidFill>
            </a:endParaRPr>
          </a:p>
        </p:txBody>
      </p:sp>
      <p:sp>
        <p:nvSpPr>
          <p:cNvPr id="3" name="Content Placeholder 2"/>
          <p:cNvSpPr>
            <a:spLocks noGrp="1"/>
          </p:cNvSpPr>
          <p:nvPr>
            <p:ph idx="1"/>
          </p:nvPr>
        </p:nvSpPr>
        <p:spPr>
          <a:xfrm>
            <a:off x="457200" y="1447800"/>
            <a:ext cx="8229600" cy="4678363"/>
          </a:xfrm>
        </p:spPr>
        <p:txBody>
          <a:bodyPr/>
          <a:lstStyle/>
          <a:p>
            <a:r>
              <a:rPr lang="en-US" sz="2400" dirty="0" smtClean="0"/>
              <a:t>1. CUT CORNERS</a:t>
            </a:r>
          </a:p>
          <a:p>
            <a:r>
              <a:rPr lang="en-US" sz="2400" dirty="0" smtClean="0"/>
              <a:t>2. COMPLAIN</a:t>
            </a:r>
          </a:p>
          <a:p>
            <a:r>
              <a:rPr lang="en-US" sz="2400" dirty="0" smtClean="0"/>
              <a:t>3. MAKE EXCUSES</a:t>
            </a:r>
          </a:p>
          <a:p>
            <a:r>
              <a:rPr lang="en-US" sz="2400" dirty="0" smtClean="0"/>
              <a:t>4. ACT SELFISHLY</a:t>
            </a:r>
          </a:p>
          <a:p>
            <a:r>
              <a:rPr lang="en-US" sz="2400" dirty="0" smtClean="0"/>
              <a:t>5. DISRESPECT EACH OTHER</a:t>
            </a:r>
          </a:p>
          <a:p>
            <a:r>
              <a:rPr lang="en-US" sz="2400" dirty="0" smtClean="0"/>
              <a:t>6. DIVIDE THE TEAM</a:t>
            </a:r>
          </a:p>
          <a:p>
            <a:r>
              <a:rPr lang="en-US" sz="2400" dirty="0" smtClean="0"/>
              <a:t>7. DISRESPECT THE COACHES</a:t>
            </a:r>
          </a:p>
          <a:p>
            <a:r>
              <a:rPr lang="en-US" sz="2400" dirty="0" smtClean="0"/>
              <a:t>8. EMBARRASS THE PROGRAM</a:t>
            </a:r>
          </a:p>
          <a:p>
            <a:r>
              <a:rPr lang="en-US" sz="2400" dirty="0" smtClean="0"/>
              <a:t>9. GIVE UP</a:t>
            </a:r>
          </a:p>
          <a:p>
            <a:r>
              <a:rPr lang="en-US" sz="2400" dirty="0" smtClean="0"/>
              <a:t>10. LET TEAMMATES DOWN</a:t>
            </a:r>
          </a:p>
          <a:p>
            <a:endParaRPr lang="en-US" dirty="0" smtClean="0"/>
          </a:p>
        </p:txBody>
      </p:sp>
      <p:sp>
        <p:nvSpPr>
          <p:cNvPr id="4" name="Slide Number Placeholder 3"/>
          <p:cNvSpPr>
            <a:spLocks noGrp="1"/>
          </p:cNvSpPr>
          <p:nvPr>
            <p:ph type="sldNum" sz="quarter" idx="12"/>
          </p:nvPr>
        </p:nvSpPr>
        <p:spPr/>
        <p:txBody>
          <a:bodyPr/>
          <a:lstStyle/>
          <a:p>
            <a:pPr>
              <a:defRPr/>
            </a:pPr>
            <a:fld id="{B2768C58-2274-48AA-801B-11DA523C096F}" type="slidenum">
              <a:rPr lang="en-US" smtClean="0"/>
              <a:pPr>
                <a:defRPr/>
              </a:pPr>
              <a:t>3</a:t>
            </a:fld>
            <a:endParaRPr lang="en-US"/>
          </a:p>
        </p:txBody>
      </p:sp>
    </p:spTree>
    <p:extLst>
      <p:ext uri="{BB962C8B-B14F-4D97-AF65-F5344CB8AC3E}">
        <p14:creationId xmlns:p14="http://schemas.microsoft.com/office/powerpoint/2010/main" val="4333773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5029200"/>
            <a:ext cx="7772400" cy="1470025"/>
          </a:xfrm>
        </p:spPr>
        <p:txBody>
          <a:bodyPr/>
          <a:lstStyle/>
          <a:p>
            <a:r>
              <a:rPr lang="en-US" altLang="en-US" dirty="0" smtClean="0"/>
              <a:t>Hockey Sense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800" y="228600"/>
            <a:ext cx="7772400" cy="5029200"/>
          </a:xfrm>
          <a:prstGeom prst="rect">
            <a:avLst/>
          </a:prstGeom>
        </p:spPr>
      </p:pic>
    </p:spTree>
    <p:extLst>
      <p:ext uri="{BB962C8B-B14F-4D97-AF65-F5344CB8AC3E}">
        <p14:creationId xmlns:p14="http://schemas.microsoft.com/office/powerpoint/2010/main" val="16174064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Style of Play</a:t>
            </a:r>
            <a:endParaRPr lang="en-US" dirty="0"/>
          </a:p>
        </p:txBody>
      </p:sp>
      <p:sp>
        <p:nvSpPr>
          <p:cNvPr id="3" name="Content Placeholder 2"/>
          <p:cNvSpPr>
            <a:spLocks noGrp="1"/>
          </p:cNvSpPr>
          <p:nvPr>
            <p:ph idx="1"/>
          </p:nvPr>
        </p:nvSpPr>
        <p:spPr/>
        <p:txBody>
          <a:bodyPr/>
          <a:lstStyle/>
          <a:p>
            <a:r>
              <a:rPr lang="en-US" dirty="0" smtClean="0"/>
              <a:t>This team will play an aggressive up-tempo style of play that focuses on puck possession and involvement of all five players in the offense</a:t>
            </a:r>
          </a:p>
          <a:p>
            <a:r>
              <a:rPr lang="en-US" dirty="0" smtClean="0"/>
              <a:t>To do this we need players that are interchangeable, that can transition from forward to backward and back again, move laterally, stop and start to stay in the play, accelerate as they turn, and do this with a puck on their stick and without thinking about what their feet are doing</a:t>
            </a:r>
          </a:p>
          <a:p>
            <a:r>
              <a:rPr lang="en-US" dirty="0" smtClean="0"/>
              <a:t>We also need players that understand the game of hockey i.e. have hockey sense – understanding hockey and having hockey sense is different than knowing team systems</a:t>
            </a:r>
          </a:p>
          <a:p>
            <a:r>
              <a:rPr lang="en-US" dirty="0" smtClean="0"/>
              <a:t>We need players to be fearless about being creative and trying new things and coaches that are willing to accept that things won’t always go well</a:t>
            </a:r>
          </a:p>
          <a:p>
            <a:r>
              <a:rPr lang="en-US" dirty="0" smtClean="0"/>
              <a:t>100% EFFORT AT ALL TIMES</a:t>
            </a:r>
            <a:endParaRPr lang="en-US" dirty="0"/>
          </a:p>
        </p:txBody>
      </p:sp>
      <p:sp>
        <p:nvSpPr>
          <p:cNvPr id="4" name="Slide Number Placeholder 3"/>
          <p:cNvSpPr>
            <a:spLocks noGrp="1"/>
          </p:cNvSpPr>
          <p:nvPr>
            <p:ph type="sldNum" sz="quarter" idx="12"/>
          </p:nvPr>
        </p:nvSpPr>
        <p:spPr/>
        <p:txBody>
          <a:bodyPr/>
          <a:lstStyle/>
          <a:p>
            <a:pPr>
              <a:defRPr/>
            </a:pPr>
            <a:fld id="{B2768C58-2274-48AA-801B-11DA523C096F}" type="slidenum">
              <a:rPr lang="en-US" smtClean="0"/>
              <a:pPr>
                <a:defRPr/>
              </a:pPr>
              <a:t>5</a:t>
            </a:fld>
            <a:endParaRPr lang="en-US"/>
          </a:p>
        </p:txBody>
      </p:sp>
    </p:spTree>
    <p:extLst>
      <p:ext uri="{BB962C8B-B14F-4D97-AF65-F5344CB8AC3E}">
        <p14:creationId xmlns:p14="http://schemas.microsoft.com/office/powerpoint/2010/main" val="42608420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altLang="en-US" smtClean="0"/>
              <a:t>Golden Rules for Goalies</a:t>
            </a:r>
          </a:p>
        </p:txBody>
      </p:sp>
      <p:sp>
        <p:nvSpPr>
          <p:cNvPr id="4099" name="Content Placeholder 2"/>
          <p:cNvSpPr>
            <a:spLocks noGrp="1"/>
          </p:cNvSpPr>
          <p:nvPr>
            <p:ph idx="1"/>
          </p:nvPr>
        </p:nvSpPr>
        <p:spPr/>
        <p:txBody>
          <a:bodyPr/>
          <a:lstStyle/>
          <a:p>
            <a:pPr>
              <a:buFont typeface="Calibri" pitchFamily="34" charset="0"/>
              <a:buAutoNum type="arabicPeriod"/>
            </a:pPr>
            <a:r>
              <a:rPr lang="en-US" altLang="en-US" sz="1200" dirty="0" smtClean="0"/>
              <a:t>Stay alert at all times, no matter where the puck is on the ice. Of course, that does not mean you have to be in a crouch at all times, but it does mean that the eyes and the mind have to always follow play.</a:t>
            </a:r>
          </a:p>
          <a:p>
            <a:pPr>
              <a:buFont typeface="Calibri" pitchFamily="34" charset="0"/>
              <a:buAutoNum type="arabicPeriod"/>
            </a:pPr>
            <a:r>
              <a:rPr lang="en-US" altLang="en-US" sz="1200" dirty="0" smtClean="0"/>
              <a:t>Learn the basic moves and techniques as soon as possible and work to excel at them. The basic moves and techniques are skate saves, pad stack, V drops, stick or pad saves with puck control, blocker saves, catcher saves, covering the puck, puck movement with the stick (shooting, passing and clearing), slides, glides and skating.</a:t>
            </a:r>
          </a:p>
          <a:p>
            <a:pPr>
              <a:buFont typeface="Calibri" pitchFamily="34" charset="0"/>
              <a:buAutoNum type="arabicPeriod"/>
            </a:pPr>
            <a:r>
              <a:rPr lang="en-US" altLang="en-US" sz="1200" dirty="0" smtClean="0"/>
              <a:t>Understand and work on angles and distances. This is knowing the distance and angle from the goal to take away the maximum goal opening away from the shooter. This is a matter of constant practice and monitoring.</a:t>
            </a:r>
          </a:p>
          <a:p>
            <a:pPr>
              <a:buFont typeface="Calibri" pitchFamily="34" charset="0"/>
              <a:buAutoNum type="arabicPeriod"/>
            </a:pPr>
            <a:r>
              <a:rPr lang="en-US" altLang="en-US" sz="1200" dirty="0" smtClean="0"/>
              <a:t>Learn to analyze each situation — especially when being attacked — then act accordingly. There are innumerable possibilities for situations that, by analysis, involve understanding the options of the player with the puck, as well as attackers without the puck, plus the level of support available from teammates.</a:t>
            </a:r>
          </a:p>
          <a:p>
            <a:pPr>
              <a:buFont typeface="Calibri" pitchFamily="34" charset="0"/>
              <a:buAutoNum type="arabicPeriod"/>
            </a:pPr>
            <a:r>
              <a:rPr lang="en-US" altLang="en-US" sz="1200" dirty="0" smtClean="0"/>
              <a:t>Work on major segments of the goaltender’s arsenal: feet, gloves, pads, stick. Work must be more than just taking shots; it must often be specific isolated segments. Don’t let any segment be dominant because another is weak.</a:t>
            </a:r>
          </a:p>
          <a:p>
            <a:pPr>
              <a:buFont typeface="Calibri" pitchFamily="34" charset="0"/>
              <a:buAutoNum type="arabicPeriod"/>
            </a:pPr>
            <a:r>
              <a:rPr lang="en-US" altLang="en-US" sz="1200" dirty="0" smtClean="0"/>
              <a:t>Just like other hockey positions, master the skating skills and major arsenal segments so that the thinking portion of the position can be concentrated on. If you don’t have good mechanical skills, the critical mental portion of the game will not develop.</a:t>
            </a:r>
          </a:p>
          <a:p>
            <a:pPr>
              <a:buFont typeface="Calibri" pitchFamily="34" charset="0"/>
              <a:buAutoNum type="arabicPeriod"/>
            </a:pPr>
            <a:r>
              <a:rPr lang="en-US" altLang="en-US" sz="1200" dirty="0" smtClean="0"/>
              <a:t>Work, work, work on skating skills. Invariably, the best goaltenders skate very well and have great agility and balance.</a:t>
            </a:r>
          </a:p>
          <a:p>
            <a:pPr>
              <a:buFont typeface="Calibri" pitchFamily="34" charset="0"/>
              <a:buAutoNum type="arabicPeriod"/>
            </a:pPr>
            <a:r>
              <a:rPr lang="en-US" altLang="en-US" sz="1200" dirty="0" smtClean="0"/>
              <a:t>Learn what it takes for you to prepare yourself to play a good game. Find the appropriate process that gets you focused.</a:t>
            </a:r>
          </a:p>
          <a:p>
            <a:pPr>
              <a:buFont typeface="Calibri" pitchFamily="34" charset="0"/>
              <a:buAutoNum type="arabicPeriod"/>
            </a:pPr>
            <a:r>
              <a:rPr lang="en-US" altLang="en-US" sz="1200" dirty="0" smtClean="0"/>
              <a:t>Learn to control the puck whenever possible. That means controlling shoot-in pucks behind the net, freezing the puck whenever it’s loose around the net, deflecting shots or loose pucks to the corners, getting the puck to teammates and controlling rebounds.</a:t>
            </a:r>
          </a:p>
          <a:p>
            <a:pPr>
              <a:buFont typeface="Calibri" pitchFamily="34" charset="0"/>
              <a:buAutoNum type="arabicPeriod"/>
            </a:pPr>
            <a:r>
              <a:rPr lang="en-US" altLang="en-US" sz="1200" dirty="0" smtClean="0"/>
              <a:t>Play with confidence and shake off goals allowed to maintain focus on upcoming action. Non-emotional, clear thinking is one of the basics of good goaltending.</a:t>
            </a:r>
          </a:p>
        </p:txBody>
      </p:sp>
      <p:sp>
        <p:nvSpPr>
          <p:cNvPr id="4" name="TextBox 3"/>
          <p:cNvSpPr txBox="1">
            <a:spLocks noChangeArrowheads="1"/>
          </p:cNvSpPr>
          <p:nvPr/>
        </p:nvSpPr>
        <p:spPr bwMode="auto">
          <a:xfrm>
            <a:off x="304800" y="6505575"/>
            <a:ext cx="4267200"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dirty="0"/>
              <a:t>Taken from John Russo – Let’s Play Hockey</a:t>
            </a:r>
          </a:p>
        </p:txBody>
      </p:sp>
      <p:sp>
        <p:nvSpPr>
          <p:cNvPr id="2" name="Slide Number Placeholder 1"/>
          <p:cNvSpPr>
            <a:spLocks noGrp="1"/>
          </p:cNvSpPr>
          <p:nvPr>
            <p:ph type="sldNum" sz="quarter" idx="12"/>
          </p:nvPr>
        </p:nvSpPr>
        <p:spPr/>
        <p:txBody>
          <a:bodyPr/>
          <a:lstStyle/>
          <a:p>
            <a:pPr>
              <a:defRPr/>
            </a:pPr>
            <a:fld id="{B2768C58-2274-48AA-801B-11DA523C096F}" type="slidenum">
              <a:rPr lang="en-US" smtClean="0"/>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altLang="en-US" smtClean="0"/>
              <a:t>Golden Rules for Goalies</a:t>
            </a:r>
          </a:p>
        </p:txBody>
      </p:sp>
      <p:sp>
        <p:nvSpPr>
          <p:cNvPr id="5123" name="Content Placeholder 2"/>
          <p:cNvSpPr>
            <a:spLocks noGrp="1"/>
          </p:cNvSpPr>
          <p:nvPr>
            <p:ph idx="1"/>
          </p:nvPr>
        </p:nvSpPr>
        <p:spPr/>
        <p:txBody>
          <a:bodyPr/>
          <a:lstStyle/>
          <a:p>
            <a:pPr>
              <a:buFont typeface="Calibri" pitchFamily="34" charset="0"/>
              <a:buAutoNum type="arabicPeriod" startAt="11"/>
            </a:pPr>
            <a:r>
              <a:rPr lang="en-US" altLang="en-US" sz="1200" smtClean="0"/>
              <a:t>Strive for consistency. The best way to do that is to control emotions and have a good grasp of physical skills.</a:t>
            </a:r>
          </a:p>
          <a:p>
            <a:pPr>
              <a:buFont typeface="Calibri" pitchFamily="34" charset="0"/>
              <a:buAutoNum type="arabicPeriod" startAt="11"/>
            </a:pPr>
            <a:r>
              <a:rPr lang="en-US" altLang="en-US" sz="1200" smtClean="0"/>
              <a:t>Be aggressive and force the attacker with the puck to shoot when and where you want. Challenge the play any time possible.</a:t>
            </a:r>
          </a:p>
          <a:p>
            <a:pPr>
              <a:buFont typeface="Calibri" pitchFamily="34" charset="0"/>
              <a:buAutoNum type="arabicPeriod" startAt="11"/>
            </a:pPr>
            <a:r>
              <a:rPr lang="en-US" altLang="en-US" sz="1200" smtClean="0"/>
              <a:t>When you are not involved in a team drill during practice, work on individual skills, such as shooting, handling the puck and skating skills and techniques. Good shooting skills are especially important because they allow you to become part of moving the puck out of your zone.</a:t>
            </a:r>
          </a:p>
          <a:p>
            <a:pPr>
              <a:buFont typeface="Calibri" pitchFamily="34" charset="0"/>
              <a:buAutoNum type="arabicPeriod" startAt="11"/>
            </a:pPr>
            <a:r>
              <a:rPr lang="en-US" altLang="en-US" sz="1200" smtClean="0"/>
              <a:t>Ask for help from coaches and goaltender teammates if you are having problems.</a:t>
            </a:r>
          </a:p>
          <a:p>
            <a:pPr>
              <a:buFont typeface="Calibri" pitchFamily="34" charset="0"/>
              <a:buAutoNum type="arabicPeriod" startAt="11"/>
            </a:pPr>
            <a:r>
              <a:rPr lang="en-US" altLang="en-US" sz="1200" smtClean="0"/>
              <a:t>Don’t retaliate from contact around the net — whether legal or not. Retaliation often results in penalties to you and your teammates who feel obligated to defend their goaltender.</a:t>
            </a:r>
          </a:p>
          <a:p>
            <a:pPr>
              <a:buFont typeface="Calibri" pitchFamily="34" charset="0"/>
              <a:buAutoNum type="arabicPeriod" startAt="11"/>
            </a:pPr>
            <a:r>
              <a:rPr lang="en-US" altLang="en-US" sz="1200" smtClean="0"/>
              <a:t>Communicate with your teammates, especially those defending around the net. It is a critical aspect of successful goaltending. Don’t ever communicate with opposing players; it is seldom of value and exposes your emotions.</a:t>
            </a:r>
          </a:p>
        </p:txBody>
      </p:sp>
      <p:sp>
        <p:nvSpPr>
          <p:cNvPr id="4" name="TextBox 3"/>
          <p:cNvSpPr txBox="1">
            <a:spLocks noChangeArrowheads="1"/>
          </p:cNvSpPr>
          <p:nvPr/>
        </p:nvSpPr>
        <p:spPr bwMode="auto">
          <a:xfrm>
            <a:off x="304800" y="6505575"/>
            <a:ext cx="4267200"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dirty="0"/>
              <a:t>Taken from John Russo – Let’s Play Hockey</a:t>
            </a:r>
          </a:p>
        </p:txBody>
      </p:sp>
      <p:sp>
        <p:nvSpPr>
          <p:cNvPr id="2" name="Slide Number Placeholder 1"/>
          <p:cNvSpPr>
            <a:spLocks noGrp="1"/>
          </p:cNvSpPr>
          <p:nvPr>
            <p:ph type="sldNum" sz="quarter" idx="12"/>
          </p:nvPr>
        </p:nvSpPr>
        <p:spPr/>
        <p:txBody>
          <a:bodyPr/>
          <a:lstStyle/>
          <a:p>
            <a:pPr>
              <a:defRPr/>
            </a:pPr>
            <a:fld id="{B2768C58-2274-48AA-801B-11DA523C096F}" type="slidenum">
              <a:rPr lang="en-US" smtClean="0"/>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ltLang="en-US" smtClean="0"/>
              <a:t>Golden Rules for Defense</a:t>
            </a:r>
          </a:p>
        </p:txBody>
      </p:sp>
      <p:sp>
        <p:nvSpPr>
          <p:cNvPr id="6147" name="Content Placeholder 2"/>
          <p:cNvSpPr>
            <a:spLocks noGrp="1"/>
          </p:cNvSpPr>
          <p:nvPr>
            <p:ph idx="1"/>
          </p:nvPr>
        </p:nvSpPr>
        <p:spPr/>
        <p:txBody>
          <a:bodyPr/>
          <a:lstStyle/>
          <a:p>
            <a:pPr marL="177800" indent="-177800">
              <a:buFont typeface="Arial" charset="0"/>
              <a:buNone/>
            </a:pPr>
            <a:r>
              <a:rPr lang="en-US" altLang="en-US" sz="1200" dirty="0" smtClean="0">
                <a:cs typeface="Arial" charset="0"/>
              </a:rPr>
              <a:t>1. Always back your partner — on the offensive blue line, in the neutral zone and especially in the defensive zone.</a:t>
            </a:r>
          </a:p>
          <a:p>
            <a:pPr marL="177800" indent="-177800">
              <a:buFont typeface="Arial" charset="0"/>
              <a:buNone/>
            </a:pPr>
            <a:r>
              <a:rPr lang="en-US" altLang="en-US" sz="1200" dirty="0" smtClean="0">
                <a:cs typeface="Arial" charset="0"/>
              </a:rPr>
              <a:t>2. Always one defenseman in front of the net when the opposition has the puck in your zone or there is danger that they may gain possession. For young defenseman, (mites through early </a:t>
            </a:r>
            <a:r>
              <a:rPr lang="en-US" altLang="en-US" sz="1200" dirty="0" err="1" smtClean="0">
                <a:cs typeface="Arial" charset="0"/>
              </a:rPr>
              <a:t>PeeWees</a:t>
            </a:r>
            <a:r>
              <a:rPr lang="en-US" altLang="en-US" sz="1200" dirty="0" smtClean="0">
                <a:cs typeface="Arial" charset="0"/>
              </a:rPr>
              <a:t>) the rule should always be one defenseman in front of the net when the puck is in your zone.</a:t>
            </a:r>
          </a:p>
          <a:p>
            <a:pPr marL="177800" indent="-177800">
              <a:buFont typeface="Arial" charset="0"/>
              <a:buNone/>
            </a:pPr>
            <a:r>
              <a:rPr lang="en-US" altLang="en-US" sz="1200" dirty="0" smtClean="0">
                <a:cs typeface="Arial" charset="0"/>
              </a:rPr>
              <a:t>3. Do not leave the offensive zone too soon. Leaving too soon is a much more common mistake than leaving too late for a large percentage of defensemen from mites through high school. It backs the defense up too fast and too far and makes “pacing” the attacking forward much harder.</a:t>
            </a:r>
          </a:p>
          <a:p>
            <a:pPr marL="177800" indent="-177800">
              <a:buFont typeface="Arial" charset="0"/>
              <a:buNone/>
            </a:pPr>
            <a:r>
              <a:rPr lang="en-US" altLang="en-US" sz="1200" dirty="0" smtClean="0">
                <a:cs typeface="Arial" charset="0"/>
              </a:rPr>
              <a:t>4. Always play defense first. If attacking with the puck, only go deep into the offensive zone until the prime scoring opportunity is over — and you are part of it. Top of the circle is a goop “limiting” point. Scoring is a bonus for defensemen.</a:t>
            </a:r>
          </a:p>
          <a:p>
            <a:pPr marL="177800" indent="-177800">
              <a:buFont typeface="Arial" charset="0"/>
              <a:buNone/>
            </a:pPr>
            <a:r>
              <a:rPr lang="en-US" altLang="en-US" sz="1200" dirty="0" smtClean="0">
                <a:cs typeface="Arial" charset="0"/>
              </a:rPr>
              <a:t>5. Never play a 1-on-1 head on. Give the attacker a little room on one side to force him to go where you want him to go.</a:t>
            </a:r>
          </a:p>
          <a:p>
            <a:pPr marL="177800" indent="-177800">
              <a:buFont typeface="Arial" charset="0"/>
              <a:buNone/>
            </a:pPr>
            <a:r>
              <a:rPr lang="en-US" altLang="en-US" sz="1200" dirty="0" smtClean="0">
                <a:cs typeface="Arial" charset="0"/>
              </a:rPr>
              <a:t>6. Stagger one defenseman up a little farther than the other in 2-on-2 and 3-on-2 situations. The up man will generally be nearest to the puck carrier.</a:t>
            </a:r>
          </a:p>
          <a:p>
            <a:pPr marL="177800" indent="-177800">
              <a:buFont typeface="Arial" charset="0"/>
              <a:buNone/>
            </a:pPr>
            <a:r>
              <a:rPr lang="en-US" altLang="en-US" sz="1200" dirty="0" smtClean="0">
                <a:cs typeface="Arial" charset="0"/>
              </a:rPr>
              <a:t>7. Shoot intelligently from the point. The best shot is always low, generally not too hard (so it stays in the scoring area for rebounds) and accurate. Defensemen seldom are shooting to score, but rather to put the puck into the scoring area so that forwards can score. Always look up so shots are not into opposing players and so that passes to wide wings or partner can be made when appropriate. “Slide” a little before shooting.</a:t>
            </a:r>
          </a:p>
          <a:p>
            <a:pPr marL="177800" indent="-177800">
              <a:buFont typeface="Arial" charset="0"/>
              <a:buNone/>
            </a:pPr>
            <a:r>
              <a:rPr lang="en-US" altLang="en-US" sz="1200" dirty="0" smtClean="0">
                <a:cs typeface="Arial" charset="0"/>
              </a:rPr>
              <a:t>8. Do not “tie-up” with people in front of the net, rather gain position and control.  Always control the opposition’s stick.</a:t>
            </a:r>
          </a:p>
          <a:p>
            <a:pPr marL="177800" indent="-177800">
              <a:buFont typeface="Arial" charset="0"/>
              <a:buNone/>
            </a:pPr>
            <a:r>
              <a:rPr lang="en-US" altLang="en-US" sz="1200" dirty="0" smtClean="0">
                <a:cs typeface="Arial" charset="0"/>
              </a:rPr>
              <a:t>9. Do not ever “tie-up” with an opposing player anywhere when your team is a man short. As the players on the team with a penalty tie up and are out of the play, the odds get better on the power play, i.e. 4-on-3 is better than 5-on-4, 3-on-2 is better than 4-on-3, etc.</a:t>
            </a:r>
          </a:p>
        </p:txBody>
      </p:sp>
      <p:sp>
        <p:nvSpPr>
          <p:cNvPr id="6148" name="TextBox 3"/>
          <p:cNvSpPr txBox="1">
            <a:spLocks noChangeArrowheads="1"/>
          </p:cNvSpPr>
          <p:nvPr/>
        </p:nvSpPr>
        <p:spPr bwMode="auto">
          <a:xfrm>
            <a:off x="304800" y="6505575"/>
            <a:ext cx="4267200"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dirty="0"/>
              <a:t>Taken from John Russo – Let’s Play Hockey</a:t>
            </a:r>
          </a:p>
        </p:txBody>
      </p:sp>
      <p:sp>
        <p:nvSpPr>
          <p:cNvPr id="2" name="Slide Number Placeholder 1"/>
          <p:cNvSpPr>
            <a:spLocks noGrp="1"/>
          </p:cNvSpPr>
          <p:nvPr>
            <p:ph type="sldNum" sz="quarter" idx="12"/>
          </p:nvPr>
        </p:nvSpPr>
        <p:spPr/>
        <p:txBody>
          <a:bodyPr/>
          <a:lstStyle/>
          <a:p>
            <a:pPr>
              <a:defRPr/>
            </a:pPr>
            <a:fld id="{B2768C58-2274-48AA-801B-11DA523C096F}" type="slidenum">
              <a:rPr lang="en-US" smtClean="0"/>
              <a:pPr>
                <a:defRPr/>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smtClean="0"/>
              <a:t>Golden Rules for Defense</a:t>
            </a:r>
          </a:p>
        </p:txBody>
      </p:sp>
      <p:sp>
        <p:nvSpPr>
          <p:cNvPr id="3" name="Content Placeholder 2"/>
          <p:cNvSpPr>
            <a:spLocks noGrp="1"/>
          </p:cNvSpPr>
          <p:nvPr>
            <p:ph idx="1"/>
          </p:nvPr>
        </p:nvSpPr>
        <p:spPr/>
        <p:txBody>
          <a:bodyPr/>
          <a:lstStyle/>
          <a:p>
            <a:pPr marL="231775" indent="-231775">
              <a:buFont typeface="Arial" charset="0"/>
              <a:buNone/>
              <a:defRPr/>
            </a:pPr>
            <a:r>
              <a:rPr lang="en-US" sz="1200" dirty="0" smtClean="0"/>
              <a:t>10. Do not stand looking for someone to pass to, especially in the defensive zone. Look-move-look-pass. This reduces the chances of being surprised from the back or side, makes the pass more accurate and forces the opponent to begin retreating.</a:t>
            </a:r>
          </a:p>
          <a:p>
            <a:pPr marL="231775" indent="-231775">
              <a:buFont typeface="Arial" charset="0"/>
              <a:buNone/>
              <a:defRPr/>
            </a:pPr>
            <a:r>
              <a:rPr lang="en-US" sz="1200" dirty="0" smtClean="0"/>
              <a:t>11. When turning with a player breaking around the outside, keep the feet moving – do not lunge or reach without moving your feet. Young players have an especially hard time with this, mainly because of their lack of skating and turning skills.</a:t>
            </a:r>
          </a:p>
          <a:p>
            <a:pPr marL="231775" indent="-231775">
              <a:buFont typeface="Arial" charset="0"/>
              <a:buNone/>
              <a:defRPr/>
            </a:pPr>
            <a:r>
              <a:rPr lang="en-US" sz="1200" dirty="0" smtClean="0"/>
              <a:t>12. Work, work, work on backwards skating and turning. A defenseman must be as comfortable going backwards and sideways as forward. Young players all the way through college must continue to practice these skills as their bodies grow and change.</a:t>
            </a:r>
          </a:p>
          <a:p>
            <a:pPr marL="231775" indent="-231775">
              <a:buFont typeface="Arial" charset="0"/>
              <a:buNone/>
              <a:defRPr/>
            </a:pPr>
            <a:r>
              <a:rPr lang="en-US" sz="1200" dirty="0" smtClean="0"/>
              <a:t>13. Do not pass to covered forwards – carry it, cross-pass to partner or “eat it” if necessary. Defensemen must gain confidence in cross-passing and in carrying the puck to open up the attack, allowing their forward to get open. Feeding the opposition’s point has been a weakness at all levels since day one. But – once an open forward exists, move the puck.</a:t>
            </a:r>
          </a:p>
          <a:p>
            <a:pPr marL="231775" indent="-231775">
              <a:buFont typeface="Arial" charset="0"/>
              <a:buNone/>
              <a:defRPr/>
            </a:pPr>
            <a:r>
              <a:rPr lang="en-US" sz="1200" dirty="0" smtClean="0"/>
              <a:t>14. Check only for purpose. Checking just for the sake of a hit is seldom of value and creates risk of self-injury, missed checks and open opposition players, as well as penalties.</a:t>
            </a:r>
          </a:p>
          <a:p>
            <a:pPr marL="231775" indent="-231775">
              <a:buFont typeface="Arial" charset="0"/>
              <a:buNone/>
              <a:defRPr/>
            </a:pPr>
            <a:r>
              <a:rPr lang="en-US" sz="1200" dirty="0" smtClean="0"/>
              <a:t>15. Communicate – with your partner, to goalkeeper and your forwards. It is an important part of teamwork. Do not communicate with opposing players – it seldom is of value and exposes your emotions.</a:t>
            </a:r>
          </a:p>
          <a:p>
            <a:pPr marL="231775" indent="-231775">
              <a:buFont typeface="Arial" charset="0"/>
              <a:buNone/>
              <a:defRPr/>
            </a:pPr>
            <a:r>
              <a:rPr lang="en-US" sz="1200" dirty="0" smtClean="0"/>
              <a:t>16. Follow your attacking forwards closely (20 to 30 feet) and move quickly into the offensive zone after the puck goes into the zone. Many defensemen are lazy moving up the ice and allow the puck to turn around before they get over the blue line.</a:t>
            </a:r>
          </a:p>
          <a:p>
            <a:pPr marL="231775" indent="-231775">
              <a:buFont typeface="Arial" charset="0"/>
              <a:buNone/>
              <a:defRPr/>
            </a:pPr>
            <a:r>
              <a:rPr lang="en-US" sz="1200" dirty="0" smtClean="0"/>
              <a:t>17. The blue lines are critical. Always clear the puck over the defensive blue line as a first priority – then move up to the blue line quickly. Defend both blue lines with as much vigor as is reasonable as the opposition attacks down the ice – they are natural points to stop the attack.</a:t>
            </a:r>
          </a:p>
          <a:p>
            <a:pPr marL="231775" indent="-231775">
              <a:buFont typeface="Arial" charset="0"/>
              <a:buNone/>
              <a:defRPr/>
            </a:pPr>
            <a:r>
              <a:rPr lang="en-US" sz="1200" dirty="0" smtClean="0"/>
              <a:t>18. Learn the critical skills of flipping the puck (out of the zone) and deflecting the puck off the glass (out of the zone) at the earliest possible age. They are key puck movement skills.</a:t>
            </a:r>
          </a:p>
          <a:p>
            <a:pPr marL="231775" indent="-231775">
              <a:buFont typeface="Arial" charset="0"/>
              <a:buNone/>
              <a:defRPr/>
            </a:pPr>
            <a:r>
              <a:rPr lang="en-US" sz="1200" dirty="0" smtClean="0"/>
              <a:t>19. Learn the skating/passing skills and situations to cross pass and cooperate with your partner to move the puck out of the defensive zone.</a:t>
            </a:r>
          </a:p>
          <a:p>
            <a:pPr marL="231775" indent="-231775">
              <a:buFont typeface="Arial" charset="0"/>
              <a:buNone/>
              <a:defRPr/>
            </a:pPr>
            <a:r>
              <a:rPr lang="en-US" sz="1200" dirty="0" smtClean="0"/>
              <a:t>20. Know your job in the defensive zone and do it consistently and well.</a:t>
            </a:r>
          </a:p>
          <a:p>
            <a:pPr>
              <a:defRPr/>
            </a:pPr>
            <a:endParaRPr lang="en-US" sz="1100" dirty="0"/>
          </a:p>
        </p:txBody>
      </p:sp>
      <p:sp>
        <p:nvSpPr>
          <p:cNvPr id="7172" name="TextBox 3"/>
          <p:cNvSpPr txBox="1">
            <a:spLocks noChangeArrowheads="1"/>
          </p:cNvSpPr>
          <p:nvPr/>
        </p:nvSpPr>
        <p:spPr bwMode="auto">
          <a:xfrm>
            <a:off x="304800" y="6505575"/>
            <a:ext cx="4267200"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altLang="en-US" sz="1200"/>
              <a:t>Taken from John Russo – Let’s Play Hockey</a:t>
            </a:r>
          </a:p>
        </p:txBody>
      </p:sp>
      <p:sp>
        <p:nvSpPr>
          <p:cNvPr id="2" name="Slide Number Placeholder 1"/>
          <p:cNvSpPr>
            <a:spLocks noGrp="1"/>
          </p:cNvSpPr>
          <p:nvPr>
            <p:ph type="sldNum" sz="quarter" idx="12"/>
          </p:nvPr>
        </p:nvSpPr>
        <p:spPr/>
        <p:txBody>
          <a:bodyPr/>
          <a:lstStyle/>
          <a:p>
            <a:pPr>
              <a:defRPr/>
            </a:pPr>
            <a:fld id="{B2768C58-2274-48AA-801B-11DA523C096F}" type="slidenum">
              <a:rPr lang="en-US" smtClean="0"/>
              <a:pPr>
                <a:defRPr/>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3998</TotalTime>
  <Words>5047</Words>
  <Application>Microsoft Office PowerPoint</Application>
  <PresentationFormat>On-screen Show (4:3)</PresentationFormat>
  <Paragraphs>427</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Arial Black</vt:lpstr>
      <vt:lpstr>Calibri</vt:lpstr>
      <vt:lpstr>Wingdings</vt:lpstr>
      <vt:lpstr>Office Theme</vt:lpstr>
      <vt:lpstr>Player Handbook</vt:lpstr>
      <vt:lpstr>Player Expectations</vt:lpstr>
      <vt:lpstr>10 Things Teammates DO NOT Let Teammates Do In CHAMPIONSHIP CULTURES</vt:lpstr>
      <vt:lpstr>Hockey Sense</vt:lpstr>
      <vt:lpstr>Style of Play</vt:lpstr>
      <vt:lpstr>Golden Rules for Goalies</vt:lpstr>
      <vt:lpstr>Golden Rules for Goalies</vt:lpstr>
      <vt:lpstr>Golden Rules for Defense</vt:lpstr>
      <vt:lpstr>Golden Rules for Defense</vt:lpstr>
      <vt:lpstr>Golden Rules for Forwards</vt:lpstr>
      <vt:lpstr>Golden Rules for Forwards</vt:lpstr>
      <vt:lpstr>Positioning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Cargill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Base Image</dc:creator>
  <cp:lastModifiedBy> </cp:lastModifiedBy>
  <cp:revision>152</cp:revision>
  <cp:lastPrinted>2019-08-29T19:32:19Z</cp:lastPrinted>
  <dcterms:created xsi:type="dcterms:W3CDTF">2009-11-11T15:01:16Z</dcterms:created>
  <dcterms:modified xsi:type="dcterms:W3CDTF">2019-08-29T19:52:20Z</dcterms:modified>
</cp:coreProperties>
</file>