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307" r:id="rId3"/>
    <p:sldId id="266" r:id="rId4"/>
    <p:sldId id="283" r:id="rId5"/>
    <p:sldId id="260" r:id="rId6"/>
    <p:sldId id="259" r:id="rId7"/>
    <p:sldId id="261" r:id="rId8"/>
    <p:sldId id="263" r:id="rId9"/>
    <p:sldId id="277" r:id="rId10"/>
    <p:sldId id="269" r:id="rId11"/>
    <p:sldId id="290" r:id="rId12"/>
    <p:sldId id="304" r:id="rId13"/>
    <p:sldId id="262" r:id="rId14"/>
    <p:sldId id="272" r:id="rId15"/>
    <p:sldId id="305" r:id="rId16"/>
    <p:sldId id="289" r:id="rId17"/>
    <p:sldId id="296" r:id="rId18"/>
    <p:sldId id="301" r:id="rId19"/>
    <p:sldId id="3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41" autoAdjust="0"/>
    <p:restoredTop sz="94660"/>
  </p:normalViewPr>
  <p:slideViewPr>
    <p:cSldViewPr>
      <p:cViewPr varScale="1">
        <p:scale>
          <a:sx n="63" d="100"/>
          <a:sy n="63" d="100"/>
        </p:scale>
        <p:origin x="824" y="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B710B-FC4E-45C1-9BBE-E1C8EE05DCEE}" type="datetimeFigureOut">
              <a:rPr lang="en-US"/>
              <a:pPr/>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B59B1-3556-4D3A-90B4-7804D73F8A3B}" type="slidenum">
              <a:rPr lang="en-US"/>
              <a:pPr/>
              <a:t>‹#›</a:t>
            </a:fld>
            <a:endParaRPr lang="en-US"/>
          </a:p>
        </p:txBody>
      </p:sp>
    </p:spTree>
    <p:extLst>
      <p:ext uri="{BB962C8B-B14F-4D97-AF65-F5344CB8AC3E}">
        <p14:creationId xmlns:p14="http://schemas.microsoft.com/office/powerpoint/2010/main" val="241445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you have athletes or students in need of a helmet. If buying a helmet is a barrier for their participation you can contact St. Luke's children's hospital and they can provide a helmet.</a:t>
            </a:r>
          </a:p>
          <a:p>
            <a:endParaRPr lang="en-US" dirty="0"/>
          </a:p>
        </p:txBody>
      </p:sp>
      <p:sp>
        <p:nvSpPr>
          <p:cNvPr id="4" name="Slide Number Placeholder 3"/>
          <p:cNvSpPr>
            <a:spLocks noGrp="1"/>
          </p:cNvSpPr>
          <p:nvPr>
            <p:ph type="sldNum" sz="quarter" idx="10"/>
          </p:nvPr>
        </p:nvSpPr>
        <p:spPr/>
        <p:txBody>
          <a:bodyPr/>
          <a:lstStyle/>
          <a:p>
            <a:fld id="{ACB35EF9-05EC-BC4F-BAE5-3E1E296ECD9E}" type="slidenum">
              <a:rPr lang="en-US" smtClean="0"/>
              <a:pPr/>
              <a:t>16</a:t>
            </a:fld>
            <a:endParaRPr lang="en-US"/>
          </a:p>
        </p:txBody>
      </p:sp>
    </p:spTree>
    <p:extLst>
      <p:ext uri="{BB962C8B-B14F-4D97-AF65-F5344CB8AC3E}">
        <p14:creationId xmlns:p14="http://schemas.microsoft.com/office/powerpoint/2010/main" val="328173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0B2CBCF0-06DA-4D40-B8F9-A414356EA4E3}"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DACE-0E7F-4D7E-BC80-09B00380C8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2CBCF0-06DA-4D40-B8F9-A414356EA4E3}"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DACE-0E7F-4D7E-BC80-09B00380C8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2CBCF0-06DA-4D40-B8F9-A414356EA4E3}"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DACE-0E7F-4D7E-BC80-09B00380C8F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 White Cross with Bar no lin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060"/>
            <a:ext cx="9130471" cy="6849883"/>
          </a:xfrm>
          <a:prstGeom prst="rect">
            <a:avLst/>
          </a:prstGeom>
        </p:spPr>
      </p:pic>
      <p:sp>
        <p:nvSpPr>
          <p:cNvPr id="13" name="Text Placeholder 13"/>
          <p:cNvSpPr>
            <a:spLocks noGrp="1"/>
          </p:cNvSpPr>
          <p:nvPr>
            <p:ph type="body" sz="quarter" idx="11" hasCustomPrompt="1"/>
          </p:nvPr>
        </p:nvSpPr>
        <p:spPr>
          <a:xfrm>
            <a:off x="457200" y="1240443"/>
            <a:ext cx="8001000" cy="405688"/>
          </a:xfrm>
          <a:prstGeom prst="rect">
            <a:avLst/>
          </a:prstGeom>
        </p:spPr>
        <p:txBody>
          <a:bodyPr vert="horz" lIns="0" tIns="0" rIns="0" bIns="0"/>
          <a:lstStyle>
            <a:lvl1pPr>
              <a:buNone/>
              <a:defRPr sz="2000" b="0" i="1" kern="0" spc="100" baseline="0">
                <a:solidFill>
                  <a:srgbClr val="0093D0"/>
                </a:solidFill>
              </a:defRPr>
            </a:lvl1pPr>
          </a:lstStyle>
          <a:p>
            <a:pPr lvl="0"/>
            <a:r>
              <a:rPr lang="en-US" dirty="0"/>
              <a:t>Subtitle</a:t>
            </a:r>
          </a:p>
        </p:txBody>
      </p:sp>
      <p:sp>
        <p:nvSpPr>
          <p:cNvPr id="15" name="Content Placeholder 2"/>
          <p:cNvSpPr>
            <a:spLocks noGrp="1"/>
          </p:cNvSpPr>
          <p:nvPr>
            <p:ph idx="12"/>
          </p:nvPr>
        </p:nvSpPr>
        <p:spPr>
          <a:xfrm>
            <a:off x="457200" y="2072126"/>
            <a:ext cx="8001000" cy="3610252"/>
          </a:xfrm>
          <a:prstGeom prst="rect">
            <a:avLst/>
          </a:prstGeom>
          <a:effectLst/>
        </p:spPr>
        <p:txBody>
          <a:bodyPr lIns="0" tIns="0" rIns="0" bIns="0"/>
          <a:lstStyle>
            <a:lvl1pPr marL="228594" indent="-228594">
              <a:lnSpc>
                <a:spcPct val="110000"/>
              </a:lnSpc>
              <a:buFont typeface="Arial"/>
              <a:buChar char="•"/>
              <a:defRPr sz="2400" b="0" i="0" kern="0">
                <a:solidFill>
                  <a:srgbClr val="616061"/>
                </a:solidFill>
                <a:latin typeface="Arial"/>
                <a:cs typeface="Helvetica"/>
              </a:defRPr>
            </a:lvl1pPr>
            <a:lvl2pPr marL="568311" indent="-339716">
              <a:lnSpc>
                <a:spcPct val="110000"/>
              </a:lnSpc>
              <a:buFont typeface="Wingdings" charset="2"/>
              <a:buChar char="ü"/>
              <a:defRPr sz="2100" b="0" i="1">
                <a:solidFill>
                  <a:srgbClr val="1B6CB3"/>
                </a:solidFill>
                <a:latin typeface="Arial"/>
                <a:cs typeface="Helvetica"/>
              </a:defRPr>
            </a:lvl2pPr>
            <a:lvl3pPr marL="796905" indent="-228594">
              <a:lnSpc>
                <a:spcPct val="110000"/>
              </a:lnSpc>
              <a:buSzPct val="118000"/>
              <a:buFont typeface="Arial"/>
              <a:buChar char="•"/>
              <a:defRPr sz="1800" b="0" i="0">
                <a:solidFill>
                  <a:srgbClr val="616061"/>
                </a:solidFill>
                <a:latin typeface="Arial"/>
                <a:cs typeface="Helvetica"/>
              </a:defRPr>
            </a:lvl3pPr>
            <a:lvl4pPr>
              <a:defRPr>
                <a:solidFill>
                  <a:srgbClr val="FFFFFF"/>
                </a:solidFill>
                <a:latin typeface="Helvetica"/>
                <a:cs typeface="Helvetica"/>
              </a:defRPr>
            </a:lvl4pPr>
            <a:lvl5pPr>
              <a:defRPr>
                <a:solidFill>
                  <a:srgbClr val="FFFFFF"/>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54932" y="489477"/>
            <a:ext cx="8003268" cy="677337"/>
          </a:xfrm>
          <a:prstGeom prst="rect">
            <a:avLst/>
          </a:prstGeom>
        </p:spPr>
        <p:txBody>
          <a:bodyPr vert="horz" lIns="0" tIns="0" rIns="0" bIns="0"/>
          <a:lstStyle>
            <a:lvl1pPr algn="l">
              <a:defRPr sz="3400" b="0" spc="150">
                <a:solidFill>
                  <a:srgbClr val="1B6CB3"/>
                </a:solidFill>
                <a:latin typeface="Arial Narrow"/>
                <a:cs typeface="Arial Narrow"/>
              </a:defRPr>
            </a:lvl1pPr>
          </a:lstStyle>
          <a:p>
            <a:r>
              <a:rPr lang="en-US" dirty="0"/>
              <a:t>Click to edit Master title style</a:t>
            </a:r>
          </a:p>
        </p:txBody>
      </p:sp>
      <p:grpSp>
        <p:nvGrpSpPr>
          <p:cNvPr id="21" name="Group 20"/>
          <p:cNvGrpSpPr/>
          <p:nvPr userDrawn="1"/>
        </p:nvGrpSpPr>
        <p:grpSpPr>
          <a:xfrm>
            <a:off x="8919634" y="0"/>
            <a:ext cx="224367" cy="6858000"/>
            <a:chOff x="8919633" y="0"/>
            <a:chExt cx="224367" cy="5143500"/>
          </a:xfrm>
        </p:grpSpPr>
        <p:sp>
          <p:nvSpPr>
            <p:cNvPr id="24" name="Rectangle 23"/>
            <p:cNvSpPr/>
            <p:nvPr userDrawn="1"/>
          </p:nvSpPr>
          <p:spPr>
            <a:xfrm>
              <a:off x="8919633" y="4140200"/>
              <a:ext cx="224367" cy="1003300"/>
            </a:xfrm>
            <a:prstGeom prst="rect">
              <a:avLst/>
            </a:prstGeom>
            <a:solidFill>
              <a:srgbClr val="26C2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5" name="Rectangle 24"/>
            <p:cNvSpPr/>
            <p:nvPr userDrawn="1"/>
          </p:nvSpPr>
          <p:spPr>
            <a:xfrm>
              <a:off x="8919633" y="3128433"/>
              <a:ext cx="224367" cy="1065543"/>
            </a:xfrm>
            <a:prstGeom prst="rect">
              <a:avLst/>
            </a:prstGeom>
            <a:solidFill>
              <a:srgbClr val="0093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Rectangle 25"/>
            <p:cNvSpPr/>
            <p:nvPr userDrawn="1"/>
          </p:nvSpPr>
          <p:spPr>
            <a:xfrm>
              <a:off x="8919633" y="2120900"/>
              <a:ext cx="224367" cy="1061818"/>
            </a:xfrm>
            <a:prstGeom prst="rect">
              <a:avLst/>
            </a:prstGeom>
            <a:solidFill>
              <a:srgbClr val="1B6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Rectangle 26"/>
            <p:cNvSpPr/>
            <p:nvPr userDrawn="1"/>
          </p:nvSpPr>
          <p:spPr>
            <a:xfrm>
              <a:off x="8919633" y="0"/>
              <a:ext cx="224367" cy="2171460"/>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6" name="TextBox 15"/>
          <p:cNvSpPr txBox="1"/>
          <p:nvPr userDrawn="1"/>
        </p:nvSpPr>
        <p:spPr>
          <a:xfrm>
            <a:off x="8234136" y="6300001"/>
            <a:ext cx="224064" cy="138499"/>
          </a:xfrm>
          <a:prstGeom prst="rect">
            <a:avLst/>
          </a:prstGeom>
          <a:noFill/>
        </p:spPr>
        <p:txBody>
          <a:bodyPr wrap="square" lIns="0" tIns="0" rIns="0" bIns="0" rtlCol="0">
            <a:spAutoFit/>
          </a:bodyPr>
          <a:lstStyle/>
          <a:p>
            <a:pPr algn="r"/>
            <a:fld id="{976C6360-7A1C-9A4D-B4EF-E06C8B49EF4E}" type="slidenum">
              <a:rPr lang="en-US" sz="900" smtClean="0">
                <a:solidFill>
                  <a:srgbClr val="1B6CB3"/>
                </a:solidFill>
                <a:latin typeface="Arial"/>
                <a:cs typeface="Arial"/>
              </a:rPr>
              <a:pPr algn="r"/>
              <a:t>‹#›</a:t>
            </a:fld>
            <a:endParaRPr lang="en-US" sz="900" dirty="0">
              <a:solidFill>
                <a:srgbClr val="1B6CB3"/>
              </a:solidFill>
              <a:latin typeface="Arial"/>
              <a:cs typeface="Arial"/>
            </a:endParaRPr>
          </a:p>
        </p:txBody>
      </p:sp>
      <p:cxnSp>
        <p:nvCxnSpPr>
          <p:cNvPr id="17" name="Straight Connector 16"/>
          <p:cNvCxnSpPr/>
          <p:nvPr userDrawn="1"/>
        </p:nvCxnSpPr>
        <p:spPr>
          <a:xfrm rot="5400000">
            <a:off x="8043586" y="6395773"/>
            <a:ext cx="307776" cy="1588"/>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744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CBCF0-06DA-4D40-B8F9-A414356EA4E3}"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DACE-0E7F-4D7E-BC80-09B00380C8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0B2CBCF0-06DA-4D40-B8F9-A414356EA4E3}"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9DACE-0E7F-4D7E-BC80-09B00380C8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2CBCF0-06DA-4D40-B8F9-A414356EA4E3}"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9DACE-0E7F-4D7E-BC80-09B00380C8FD}"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2CBCF0-06DA-4D40-B8F9-A414356EA4E3}" type="datetimeFigureOut">
              <a:rPr lang="en-US" smtClean="0"/>
              <a:pPr/>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29DACE-0E7F-4D7E-BC80-09B00380C8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2CBCF0-06DA-4D40-B8F9-A414356EA4E3}" type="datetimeFigureOut">
              <a:rPr lang="en-US" smtClean="0"/>
              <a:pPr/>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29DACE-0E7F-4D7E-BC80-09B00380C8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CBCF0-06DA-4D40-B8F9-A414356EA4E3}" type="datetimeFigureOut">
              <a:rPr lang="en-US" smtClean="0"/>
              <a:pPr/>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29DACE-0E7F-4D7E-BC80-09B00380C8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0B2CBCF0-06DA-4D40-B8F9-A414356EA4E3}" type="datetimeFigureOut">
              <a:rPr lang="en-US" smtClean="0"/>
              <a:pPr/>
              <a:t>11/6/2023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229DACE-0E7F-4D7E-BC80-09B00380C8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CBCF0-06DA-4D40-B8F9-A414356EA4E3}"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29DACE-0E7F-4D7E-BC80-09B00380C8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B2CBCF0-06DA-4D40-B8F9-A414356EA4E3}" type="datetimeFigureOut">
              <a:rPr lang="en-US" smtClean="0"/>
              <a:pPr/>
              <a:t>11/6/2023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229DACE-0E7F-4D7E-BC80-09B00380C8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B4ADA-077B-4315-A64D-9A46883B9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163" y="5080"/>
            <a:ext cx="5739528" cy="6858000"/>
          </a:xfrm>
          <a:prstGeom prst="rect">
            <a:avLst/>
          </a:prstGeom>
        </p:spPr>
      </p:pic>
      <p:sp>
        <p:nvSpPr>
          <p:cNvPr id="2" name="Title 1"/>
          <p:cNvSpPr>
            <a:spLocks noGrp="1"/>
          </p:cNvSpPr>
          <p:nvPr>
            <p:ph type="ctrTitle"/>
          </p:nvPr>
        </p:nvSpPr>
        <p:spPr>
          <a:xfrm rot="19140000">
            <a:off x="921472" y="790812"/>
            <a:ext cx="5648623" cy="1204306"/>
          </a:xfrm>
        </p:spPr>
        <p:txBody>
          <a:bodyPr/>
          <a:lstStyle/>
          <a:p>
            <a:r>
              <a:rPr lang="en-US" sz="4000" dirty="0"/>
              <a:t>Welcome Back!</a:t>
            </a:r>
          </a:p>
        </p:txBody>
      </p:sp>
      <p:sp>
        <p:nvSpPr>
          <p:cNvPr id="3" name="Subtitle 2"/>
          <p:cNvSpPr>
            <a:spLocks noGrp="1"/>
          </p:cNvSpPr>
          <p:nvPr>
            <p:ph type="subTitle" idx="1"/>
          </p:nvPr>
        </p:nvSpPr>
        <p:spPr>
          <a:xfrm rot="19140000">
            <a:off x="703752" y="2100541"/>
            <a:ext cx="6511131" cy="329259"/>
          </a:xfrm>
        </p:spPr>
        <p:txBody>
          <a:bodyPr>
            <a:normAutofit/>
          </a:bodyPr>
          <a:lstStyle/>
          <a:p>
            <a:r>
              <a:rPr lang="en-US" sz="1800" b="1" dirty="0"/>
              <a:t>Bogus Basin School Race Program 2024</a:t>
            </a:r>
          </a:p>
        </p:txBody>
      </p:sp>
    </p:spTree>
    <p:extLst>
      <p:ext uri="{BB962C8B-B14F-4D97-AF65-F5344CB8AC3E}">
        <p14:creationId xmlns:p14="http://schemas.microsoft.com/office/powerpoint/2010/main" val="387572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Scoring System</a:t>
            </a:r>
          </a:p>
        </p:txBody>
      </p:sp>
      <p:sp>
        <p:nvSpPr>
          <p:cNvPr id="3" name="Content Placeholder 2"/>
          <p:cNvSpPr>
            <a:spLocks noGrp="1"/>
          </p:cNvSpPr>
          <p:nvPr>
            <p:ph idx="1"/>
          </p:nvPr>
        </p:nvSpPr>
        <p:spPr>
          <a:xfrm>
            <a:off x="152400" y="1100628"/>
            <a:ext cx="8686800" cy="3852372"/>
          </a:xfrm>
        </p:spPr>
        <p:txBody>
          <a:bodyPr>
            <a:normAutofit lnSpcReduction="10000"/>
          </a:bodyPr>
          <a:lstStyle/>
          <a:p>
            <a:r>
              <a:rPr lang="en-US" sz="1800" dirty="0"/>
              <a:t>The Saturday races will be divided into 2 Divisions again this year. Each racer can earn up to 10 points for their school for each race:  The more racers, the more points. Points are awarded for Saturday Races by the following criteria:</a:t>
            </a:r>
          </a:p>
          <a:p>
            <a:pPr lvl="3">
              <a:buFont typeface="Arial" pitchFamily="34" charset="0"/>
              <a:buChar char="•"/>
            </a:pPr>
            <a:r>
              <a:rPr lang="en-US" sz="1800" dirty="0"/>
              <a:t>10 pts – 100% </a:t>
            </a:r>
            <a:r>
              <a:rPr lang="en-US" sz="1800" dirty="0">
                <a:sym typeface="Symbol"/>
              </a:rPr>
              <a:t></a:t>
            </a:r>
            <a:r>
              <a:rPr lang="en-US" sz="1800" dirty="0"/>
              <a:t> 90% of the fastest time</a:t>
            </a:r>
          </a:p>
          <a:p>
            <a:pPr lvl="3">
              <a:buFont typeface="Arial" pitchFamily="34" charset="0"/>
              <a:buChar char="•"/>
            </a:pPr>
            <a:r>
              <a:rPr lang="en-US" sz="1800" dirty="0"/>
              <a:t> 9 pts – 89% </a:t>
            </a:r>
            <a:r>
              <a:rPr lang="en-US" sz="1800" dirty="0">
                <a:sym typeface="Symbol"/>
              </a:rPr>
              <a:t></a:t>
            </a:r>
            <a:r>
              <a:rPr lang="en-US" sz="1800" dirty="0"/>
              <a:t> 80% of the fastest time</a:t>
            </a:r>
          </a:p>
          <a:p>
            <a:pPr lvl="3">
              <a:buFont typeface="Arial" pitchFamily="34" charset="0"/>
              <a:buChar char="•"/>
            </a:pPr>
            <a:r>
              <a:rPr lang="en-US" sz="1800" dirty="0"/>
              <a:t> 8 pts – 79% </a:t>
            </a:r>
            <a:r>
              <a:rPr lang="en-US" sz="1800" dirty="0">
                <a:sym typeface="Symbol"/>
              </a:rPr>
              <a:t></a:t>
            </a:r>
            <a:r>
              <a:rPr lang="en-US" sz="1800" dirty="0"/>
              <a:t> 70% of the fastest time</a:t>
            </a:r>
          </a:p>
          <a:p>
            <a:pPr lvl="3">
              <a:buFont typeface="Arial" pitchFamily="34" charset="0"/>
              <a:buChar char="•"/>
            </a:pPr>
            <a:r>
              <a:rPr lang="en-US" sz="1800" dirty="0"/>
              <a:t> 7 pts – 69% </a:t>
            </a:r>
            <a:r>
              <a:rPr lang="en-US" sz="1800" dirty="0">
                <a:sym typeface="Symbol"/>
              </a:rPr>
              <a:t></a:t>
            </a:r>
            <a:r>
              <a:rPr lang="en-US" sz="1800" dirty="0"/>
              <a:t> 60% of the fastest time</a:t>
            </a:r>
          </a:p>
          <a:p>
            <a:pPr lvl="3">
              <a:buFont typeface="Arial" pitchFamily="34" charset="0"/>
              <a:buChar char="•"/>
            </a:pPr>
            <a:r>
              <a:rPr lang="en-US" sz="1800" dirty="0"/>
              <a:t> 6 pts – 59% </a:t>
            </a:r>
            <a:r>
              <a:rPr lang="en-US" sz="1800" dirty="0">
                <a:sym typeface="Symbol"/>
              </a:rPr>
              <a:t></a:t>
            </a:r>
            <a:r>
              <a:rPr lang="en-US" sz="1800" dirty="0"/>
              <a:t> 50% of the fastest time</a:t>
            </a:r>
          </a:p>
          <a:p>
            <a:pPr lvl="3">
              <a:buFont typeface="Arial" pitchFamily="34" charset="0"/>
              <a:buChar char="•"/>
            </a:pPr>
            <a:r>
              <a:rPr lang="en-US" sz="1800" dirty="0"/>
              <a:t> 5 pts – 4 9% </a:t>
            </a:r>
            <a:r>
              <a:rPr lang="en-US" sz="1800" dirty="0">
                <a:sym typeface="Symbol"/>
              </a:rPr>
              <a:t></a:t>
            </a:r>
            <a:r>
              <a:rPr lang="en-US" sz="1800" dirty="0"/>
              <a:t> 40% of the fastest time</a:t>
            </a:r>
          </a:p>
          <a:p>
            <a:pPr lvl="3">
              <a:buFont typeface="Arial" pitchFamily="34" charset="0"/>
              <a:buChar char="•"/>
            </a:pPr>
            <a:r>
              <a:rPr lang="en-US" sz="1800" dirty="0"/>
              <a:t> 4 pts – 39% </a:t>
            </a:r>
            <a:r>
              <a:rPr lang="en-US" sz="1800" dirty="0">
                <a:sym typeface="Symbol"/>
              </a:rPr>
              <a:t></a:t>
            </a:r>
            <a:r>
              <a:rPr lang="en-US" sz="1800" dirty="0"/>
              <a:t> 30% of the fastest time</a:t>
            </a:r>
          </a:p>
          <a:p>
            <a:pPr lvl="3">
              <a:buFont typeface="Arial" pitchFamily="34" charset="0"/>
              <a:buChar char="•"/>
            </a:pPr>
            <a:r>
              <a:rPr lang="en-US" sz="1800" dirty="0"/>
              <a:t> 3 pts – 29% </a:t>
            </a:r>
            <a:r>
              <a:rPr lang="en-US" sz="1800" dirty="0">
                <a:sym typeface="Symbol"/>
              </a:rPr>
              <a:t></a:t>
            </a:r>
            <a:r>
              <a:rPr lang="en-US" sz="1800" dirty="0"/>
              <a:t> 20% of the fastest time</a:t>
            </a:r>
          </a:p>
          <a:p>
            <a:pPr lvl="3">
              <a:buFont typeface="Arial" pitchFamily="34" charset="0"/>
              <a:buChar char="•"/>
            </a:pPr>
            <a:r>
              <a:rPr lang="en-US" sz="1800" dirty="0"/>
              <a:t> 2 pts – 19% </a:t>
            </a:r>
            <a:r>
              <a:rPr lang="en-US" sz="1800" dirty="0">
                <a:sym typeface="Symbol"/>
              </a:rPr>
              <a:t></a:t>
            </a:r>
            <a:r>
              <a:rPr lang="en-US" sz="1800" dirty="0"/>
              <a:t> 10% of the fastest time</a:t>
            </a:r>
          </a:p>
          <a:p>
            <a:pPr lvl="3">
              <a:buFont typeface="Arial" pitchFamily="34" charset="0"/>
              <a:buChar char="•"/>
            </a:pPr>
            <a:r>
              <a:rPr lang="en-US" sz="1800" dirty="0"/>
              <a:t> 1 pt – Finished race or Disqualification</a:t>
            </a:r>
          </a:p>
          <a:p>
            <a:pPr>
              <a:buFont typeface="Arial" pitchFamily="34" charset="0"/>
              <a:buChar cha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Scoring System</a:t>
            </a:r>
          </a:p>
        </p:txBody>
      </p:sp>
      <p:sp>
        <p:nvSpPr>
          <p:cNvPr id="3" name="Content Placeholder 2"/>
          <p:cNvSpPr>
            <a:spLocks noGrp="1"/>
          </p:cNvSpPr>
          <p:nvPr>
            <p:ph idx="1"/>
          </p:nvPr>
        </p:nvSpPr>
        <p:spPr>
          <a:xfrm>
            <a:off x="152400" y="1100628"/>
            <a:ext cx="8686800" cy="3852372"/>
          </a:xfrm>
        </p:spPr>
        <p:txBody>
          <a:bodyPr>
            <a:normAutofit lnSpcReduction="10000"/>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The Dotty Clark Championships will also be split into Large &amp; Small School Divisions. A team trophy for the champion and individual medals will be awarded for 1</a:t>
            </a:r>
            <a:r>
              <a:rPr lang="en-US" sz="1200" baseline="30000" dirty="0">
                <a:effectLst/>
                <a:latin typeface="Times New Roman" panose="02020603050405020304" pitchFamily="18" charset="0"/>
                <a:ea typeface="Times New Roman" panose="02020603050405020304" pitchFamily="18" charset="0"/>
              </a:rPr>
              <a:t>st</a:t>
            </a:r>
            <a:r>
              <a:rPr lang="en-US" sz="1200" dirty="0">
                <a:effectLst/>
                <a:latin typeface="Times New Roman" panose="02020603050405020304" pitchFamily="18" charset="0"/>
                <a:ea typeface="Times New Roman" panose="02020603050405020304" pitchFamily="18" charset="0"/>
              </a:rPr>
              <a:t>, 2</a:t>
            </a:r>
            <a:r>
              <a:rPr lang="en-US" sz="1200" baseline="30000" dirty="0">
                <a:effectLst/>
                <a:latin typeface="Times New Roman" panose="02020603050405020304" pitchFamily="18" charset="0"/>
                <a:ea typeface="Times New Roman" panose="02020603050405020304" pitchFamily="18" charset="0"/>
              </a:rPr>
              <a:t>nd</a:t>
            </a:r>
            <a:r>
              <a:rPr lang="en-US" sz="1200" dirty="0">
                <a:effectLst/>
                <a:latin typeface="Times New Roman" panose="02020603050405020304" pitchFamily="18" charset="0"/>
                <a:ea typeface="Times New Roman" panose="02020603050405020304" pitchFamily="18" charset="0"/>
              </a:rPr>
              <a:t> &amp; 3</a:t>
            </a:r>
            <a:r>
              <a:rPr lang="en-US" sz="1200" baseline="30000" dirty="0">
                <a:effectLst/>
                <a:latin typeface="Times New Roman" panose="02020603050405020304" pitchFamily="18" charset="0"/>
                <a:ea typeface="Times New Roman" panose="02020603050405020304" pitchFamily="18" charset="0"/>
              </a:rPr>
              <a:t>rd</a:t>
            </a:r>
            <a:r>
              <a:rPr lang="en-US" sz="1200" dirty="0">
                <a:effectLst/>
                <a:latin typeface="Times New Roman" panose="02020603050405020304" pitchFamily="18" charset="0"/>
                <a:ea typeface="Times New Roman" panose="02020603050405020304" pitchFamily="18" charset="0"/>
              </a:rPr>
              <a:t> places in each division and for each category</a:t>
            </a:r>
            <a:r>
              <a:rPr lang="en-US" sz="1300"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00"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School size is decided according to roster.  Small School is defined as any school with 25 or less student categories (a student in two categories counts as two students) and Large School is any school with 26 or more student categories.  </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dirty="0">
                <a:effectLst/>
                <a:latin typeface="Times New Roman" panose="02020603050405020304" pitchFamily="18" charset="0"/>
                <a:ea typeface="Times New Roman" panose="02020603050405020304" pitchFamily="18" charset="0"/>
              </a:rPr>
              <a:t>School Size is not defined by racers but by your roster at the end of week 4 of the season. </a:t>
            </a:r>
            <a:endParaRPr lang="en-US" sz="1000" dirty="0">
              <a:effectLst/>
              <a:latin typeface="Times New Roman" panose="02020603050405020304" pitchFamily="18" charset="0"/>
              <a:ea typeface="Times New Roman" panose="02020603050405020304" pitchFamily="18" charset="0"/>
            </a:endParaRPr>
          </a:p>
          <a:p>
            <a:pPr marL="457200" marR="0" algn="ctr">
              <a:spcBef>
                <a:spcPts val="0"/>
              </a:spcBef>
              <a:spcAft>
                <a:spcPts val="1200"/>
              </a:spcAft>
            </a:pPr>
            <a:r>
              <a:rPr lang="en-US" sz="1900" b="1" u="sng" dirty="0">
                <a:effectLst/>
                <a:latin typeface="Times New Roman" panose="02020603050405020304" pitchFamily="18" charset="0"/>
                <a:ea typeface="Times New Roman" panose="02020603050405020304" pitchFamily="18" charset="0"/>
              </a:rPr>
              <a:t>Team Trophy Determination</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dirty="0">
                <a:effectLst/>
                <a:latin typeface="Times New Roman" panose="02020603050405020304" pitchFamily="18" charset="0"/>
                <a:ea typeface="Times New Roman" panose="02020603050405020304" pitchFamily="18" charset="0"/>
              </a:rPr>
              <a:t>Dotty Clark School Championship</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pPr>
            <a:r>
              <a:rPr lang="en-US" sz="1300" b="1" dirty="0">
                <a:effectLst/>
                <a:latin typeface="Times New Roman" panose="02020603050405020304" pitchFamily="18" charset="0"/>
                <a:ea typeface="Times New Roman" panose="02020603050405020304" pitchFamily="18" charset="0"/>
              </a:rPr>
              <a:t>Total points earned at Dotty Clark will determine large and small school winners.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dirty="0">
                <a:effectLst/>
                <a:latin typeface="Times New Roman" panose="02020603050405020304" pitchFamily="18" charset="0"/>
                <a:ea typeface="Times New Roman" panose="02020603050405020304" pitchFamily="18" charset="0"/>
              </a:rPr>
              <a:t>Bogus Basin School Race Program Champion</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300" b="1" dirty="0">
                <a:effectLst/>
                <a:latin typeface="Times New Roman" panose="02020603050405020304" pitchFamily="18" charset="0"/>
                <a:ea typeface="Times New Roman" panose="02020603050405020304" pitchFamily="18" charset="0"/>
              </a:rPr>
              <a:t>The highest average points per race for the entire season:</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600"/>
              </a:spcAft>
              <a:buFont typeface="Wingdings" panose="05000000000000000000" pitchFamily="2" charset="2"/>
              <a:buChar char=""/>
            </a:pPr>
            <a:r>
              <a:rPr lang="en-US" sz="1100" b="1" dirty="0">
                <a:effectLst/>
                <a:latin typeface="Times New Roman" panose="02020603050405020304" pitchFamily="18" charset="0"/>
                <a:ea typeface="Times New Roman" panose="02020603050405020304" pitchFamily="18" charset="0"/>
              </a:rPr>
              <a:t>Determined by total points for the season earned by all racers in all categories divided by the number of racers </a:t>
            </a:r>
            <a:r>
              <a:rPr lang="en-US" sz="1100" b="1" dirty="0">
                <a:latin typeface="Times New Roman" panose="02020603050405020304" pitchFamily="18" charset="0"/>
                <a:ea typeface="Times New Roman" panose="02020603050405020304" pitchFamily="18" charset="0"/>
              </a:rPr>
              <a:t>on your roster after week 4.</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300" b="1" dirty="0">
                <a:effectLst/>
                <a:latin typeface="Times New Roman" panose="02020603050405020304" pitchFamily="18" charset="0"/>
                <a:ea typeface="Times New Roman" panose="02020603050405020304" pitchFamily="18" charset="0"/>
              </a:rPr>
              <a:t>To be eligible for this award a school must have a minimum of 5 race entries for small school and 15 for large school trophies.</a:t>
            </a:r>
          </a:p>
          <a:p>
            <a:pPr marL="626364" indent="0">
              <a:spcBef>
                <a:spcPts val="0"/>
              </a:spcBef>
            </a:pPr>
            <a:endParaRPr lang="en-US" sz="1300" dirty="0">
              <a:latin typeface="Times New Roman" panose="02020603050405020304" pitchFamily="18" charset="0"/>
              <a:ea typeface="Times New Roman" panose="02020603050405020304" pitchFamily="18" charset="0"/>
            </a:endParaRPr>
          </a:p>
          <a:p>
            <a:pPr marL="626364" indent="0" algn="just">
              <a:spcBef>
                <a:spcPts val="0"/>
              </a:spcBef>
            </a:pPr>
            <a:r>
              <a:rPr lang="en-US" dirty="0">
                <a:effectLst/>
                <a:latin typeface="Times New Roman" panose="02020603050405020304" pitchFamily="18" charset="0"/>
                <a:ea typeface="Times New Roman" panose="02020603050405020304" pitchFamily="18" charset="0"/>
              </a:rPr>
              <a:t>*Download the Brower Timing App and get live times if you are within 30 feet of the finish line.</a:t>
            </a:r>
          </a:p>
          <a:p>
            <a:endParaRPr lang="en-US" sz="1800" dirty="0"/>
          </a:p>
          <a:p>
            <a:pPr>
              <a:buFont typeface="Arial" pitchFamily="34" charset="0"/>
              <a:buChar char="•"/>
            </a:pPr>
            <a:endParaRPr lang="en-US" dirty="0"/>
          </a:p>
        </p:txBody>
      </p:sp>
    </p:spTree>
    <p:extLst>
      <p:ext uri="{BB962C8B-B14F-4D97-AF65-F5344CB8AC3E}">
        <p14:creationId xmlns:p14="http://schemas.microsoft.com/office/powerpoint/2010/main" val="420700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00628"/>
            <a:ext cx="8686800" cy="3852372"/>
          </a:xfrm>
        </p:spPr>
        <p:txBody>
          <a:bodyPr>
            <a:normAutofit/>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000" dirty="0">
              <a:effectLst/>
              <a:latin typeface="Times New Roman" panose="02020603050405020304" pitchFamily="18" charset="0"/>
              <a:ea typeface="Times New Roman" panose="02020603050405020304" pitchFamily="18" charset="0"/>
            </a:endParaRPr>
          </a:p>
          <a:p>
            <a:endParaRPr lang="en-US" sz="1800" dirty="0"/>
          </a:p>
          <a:p>
            <a:pPr>
              <a:buFont typeface="Arial" pitchFamily="34" charset="0"/>
              <a:buChar char="•"/>
            </a:pPr>
            <a:endParaRPr lang="en-US" dirty="0"/>
          </a:p>
        </p:txBody>
      </p:sp>
      <p:graphicFrame>
        <p:nvGraphicFramePr>
          <p:cNvPr id="5" name="Table 4">
            <a:extLst>
              <a:ext uri="{FF2B5EF4-FFF2-40B4-BE49-F238E27FC236}">
                <a16:creationId xmlns:a16="http://schemas.microsoft.com/office/drawing/2014/main" id="{95A5A842-CF9B-164F-A4B8-5AC6D261D31C}"/>
              </a:ext>
            </a:extLst>
          </p:cNvPr>
          <p:cNvGraphicFramePr>
            <a:graphicFrameLocks noGrp="1"/>
          </p:cNvGraphicFramePr>
          <p:nvPr>
            <p:extLst>
              <p:ext uri="{D42A27DB-BD31-4B8C-83A1-F6EECF244321}">
                <p14:modId xmlns:p14="http://schemas.microsoft.com/office/powerpoint/2010/main" val="1107223328"/>
              </p:ext>
            </p:extLst>
          </p:nvPr>
        </p:nvGraphicFramePr>
        <p:xfrm>
          <a:off x="228600" y="152400"/>
          <a:ext cx="8763001" cy="4776720"/>
        </p:xfrm>
        <a:graphic>
          <a:graphicData uri="http://schemas.openxmlformats.org/drawingml/2006/table">
            <a:tbl>
              <a:tblPr>
                <a:tableStyleId>{5C22544A-7EE6-4342-B048-85BDC9FD1C3A}</a:tableStyleId>
              </a:tblPr>
              <a:tblGrid>
                <a:gridCol w="1195944">
                  <a:extLst>
                    <a:ext uri="{9D8B030D-6E8A-4147-A177-3AD203B41FA5}">
                      <a16:colId xmlns:a16="http://schemas.microsoft.com/office/drawing/2014/main" val="3538727216"/>
                    </a:ext>
                  </a:extLst>
                </a:gridCol>
                <a:gridCol w="521866">
                  <a:extLst>
                    <a:ext uri="{9D8B030D-6E8A-4147-A177-3AD203B41FA5}">
                      <a16:colId xmlns:a16="http://schemas.microsoft.com/office/drawing/2014/main" val="1842687055"/>
                    </a:ext>
                  </a:extLst>
                </a:gridCol>
                <a:gridCol w="521866">
                  <a:extLst>
                    <a:ext uri="{9D8B030D-6E8A-4147-A177-3AD203B41FA5}">
                      <a16:colId xmlns:a16="http://schemas.microsoft.com/office/drawing/2014/main" val="1674325554"/>
                    </a:ext>
                  </a:extLst>
                </a:gridCol>
                <a:gridCol w="521866">
                  <a:extLst>
                    <a:ext uri="{9D8B030D-6E8A-4147-A177-3AD203B41FA5}">
                      <a16:colId xmlns:a16="http://schemas.microsoft.com/office/drawing/2014/main" val="591939361"/>
                    </a:ext>
                  </a:extLst>
                </a:gridCol>
                <a:gridCol w="521866">
                  <a:extLst>
                    <a:ext uri="{9D8B030D-6E8A-4147-A177-3AD203B41FA5}">
                      <a16:colId xmlns:a16="http://schemas.microsoft.com/office/drawing/2014/main" val="3759277955"/>
                    </a:ext>
                  </a:extLst>
                </a:gridCol>
                <a:gridCol w="521866">
                  <a:extLst>
                    <a:ext uri="{9D8B030D-6E8A-4147-A177-3AD203B41FA5}">
                      <a16:colId xmlns:a16="http://schemas.microsoft.com/office/drawing/2014/main" val="1700699490"/>
                    </a:ext>
                  </a:extLst>
                </a:gridCol>
                <a:gridCol w="521866">
                  <a:extLst>
                    <a:ext uri="{9D8B030D-6E8A-4147-A177-3AD203B41FA5}">
                      <a16:colId xmlns:a16="http://schemas.microsoft.com/office/drawing/2014/main" val="2389702699"/>
                    </a:ext>
                  </a:extLst>
                </a:gridCol>
                <a:gridCol w="869776">
                  <a:extLst>
                    <a:ext uri="{9D8B030D-6E8A-4147-A177-3AD203B41FA5}">
                      <a16:colId xmlns:a16="http://schemas.microsoft.com/office/drawing/2014/main" val="76780899"/>
                    </a:ext>
                  </a:extLst>
                </a:gridCol>
                <a:gridCol w="695822">
                  <a:extLst>
                    <a:ext uri="{9D8B030D-6E8A-4147-A177-3AD203B41FA5}">
                      <a16:colId xmlns:a16="http://schemas.microsoft.com/office/drawing/2014/main" val="3437873494"/>
                    </a:ext>
                  </a:extLst>
                </a:gridCol>
                <a:gridCol w="924138">
                  <a:extLst>
                    <a:ext uri="{9D8B030D-6E8A-4147-A177-3AD203B41FA5}">
                      <a16:colId xmlns:a16="http://schemas.microsoft.com/office/drawing/2014/main" val="1580100536"/>
                    </a:ext>
                  </a:extLst>
                </a:gridCol>
                <a:gridCol w="1206815">
                  <a:extLst>
                    <a:ext uri="{9D8B030D-6E8A-4147-A177-3AD203B41FA5}">
                      <a16:colId xmlns:a16="http://schemas.microsoft.com/office/drawing/2014/main" val="751790283"/>
                    </a:ext>
                  </a:extLst>
                </a:gridCol>
                <a:gridCol w="739310">
                  <a:extLst>
                    <a:ext uri="{9D8B030D-6E8A-4147-A177-3AD203B41FA5}">
                      <a16:colId xmlns:a16="http://schemas.microsoft.com/office/drawing/2014/main" val="1046415860"/>
                    </a:ext>
                  </a:extLst>
                </a:gridCol>
              </a:tblGrid>
              <a:tr h="437079">
                <a:tc gridSpan="12">
                  <a:txBody>
                    <a:bodyPr/>
                    <a:lstStyle/>
                    <a:p>
                      <a:pPr algn="ctr" fontAlgn="b"/>
                      <a:r>
                        <a:rPr lang="en-US" sz="1900" u="none" strike="noStrike" dirty="0">
                          <a:effectLst/>
                        </a:rPr>
                        <a:t>Bogus Basin Trophy</a:t>
                      </a:r>
                      <a:endParaRPr lang="en-US" sz="1900" b="1" i="0" u="none" strike="noStrike" dirty="0">
                        <a:solidFill>
                          <a:srgbClr val="000000"/>
                        </a:solidFill>
                        <a:effectLst/>
                        <a:latin typeface="Calibri" panose="020F0502020204030204" pitchFamily="34" charset="0"/>
                      </a:endParaRPr>
                    </a:p>
                  </a:txBody>
                  <a:tcPr marL="6999" marR="6999" marT="699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1173691"/>
                  </a:ext>
                </a:extLst>
              </a:tr>
              <a:tr h="1359804">
                <a:tc>
                  <a:txBody>
                    <a:bodyPr/>
                    <a:lstStyle/>
                    <a:p>
                      <a:pPr algn="l" fontAlgn="b"/>
                      <a:r>
                        <a:rPr lang="en-US" sz="1200" u="none" strike="noStrike">
                          <a:effectLst/>
                        </a:rPr>
                        <a:t>Monza High</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1</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2</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3</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4</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5</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6</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 Dotty Clark</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Tota Points </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dirty="0">
                          <a:effectLst/>
                        </a:rPr>
                        <a:t>Students  On Roster at the end of the 4th Race</a:t>
                      </a:r>
                      <a:endParaRPr lang="en-US" sz="1200" b="1" i="0" u="none" strike="noStrike" dirty="0">
                        <a:solidFill>
                          <a:srgbClr val="000000"/>
                        </a:solidFill>
                        <a:effectLst/>
                        <a:latin typeface="Calibri" panose="020F0502020204030204" pitchFamily="34" charset="0"/>
                      </a:endParaRPr>
                    </a:p>
                  </a:txBody>
                  <a:tcPr marL="6999" marR="6999" marT="6999" marB="0" anchor="b"/>
                </a:tc>
                <a:tc>
                  <a:txBody>
                    <a:bodyPr/>
                    <a:lstStyle/>
                    <a:p>
                      <a:pPr algn="l" fontAlgn="b"/>
                      <a:r>
                        <a:rPr lang="en-US" sz="1200" u="none" strike="noStrike">
                          <a:effectLst/>
                        </a:rPr>
                        <a:t>Total Points divided by # of Racers on Roster after Race #4</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Team Average</a:t>
                      </a:r>
                      <a:endParaRPr lang="en-US" sz="1200" b="1" i="0" u="none" strike="noStrike">
                        <a:solidFill>
                          <a:srgbClr val="000000"/>
                        </a:solidFill>
                        <a:effectLst/>
                        <a:latin typeface="Calibri" panose="020F0502020204030204" pitchFamily="34" charset="0"/>
                      </a:endParaRPr>
                    </a:p>
                  </a:txBody>
                  <a:tcPr marL="6999" marR="6999" marT="6999" marB="0" anchor="b"/>
                </a:tc>
                <a:extLst>
                  <a:ext uri="{0D108BD9-81ED-4DB2-BD59-A6C34878D82A}">
                    <a16:rowId xmlns:a16="http://schemas.microsoft.com/office/drawing/2014/main" val="1304190051"/>
                  </a:ext>
                </a:extLst>
              </a:tr>
              <a:tr h="271961">
                <a:tc>
                  <a:txBody>
                    <a:bodyPr/>
                    <a:lstStyle/>
                    <a:p>
                      <a:pPr algn="l" fontAlgn="b"/>
                      <a:r>
                        <a:rPr lang="en-US" sz="1200" u="none" strike="noStrike">
                          <a:effectLst/>
                        </a:rPr>
                        <a:t>Points</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110</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97</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115</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95</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114</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102</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124</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757</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b="1" u="none" strike="noStrike" dirty="0">
                          <a:effectLst/>
                        </a:rPr>
                        <a:t>18</a:t>
                      </a:r>
                      <a:endParaRPr lang="en-US" sz="1200" b="1" i="0" u="none" strike="noStrike" dirty="0">
                        <a:solidFill>
                          <a:srgbClr val="000000"/>
                        </a:solidFill>
                        <a:effectLst/>
                        <a:latin typeface="Calibri" panose="020F0502020204030204" pitchFamily="34" charset="0"/>
                      </a:endParaRPr>
                    </a:p>
                  </a:txBody>
                  <a:tcPr marL="6999" marR="6999" marT="6999" marB="0" anchor="b"/>
                </a:tc>
                <a:tc>
                  <a:txBody>
                    <a:bodyPr/>
                    <a:lstStyle/>
                    <a:p>
                      <a:pPr algn="l" fontAlgn="b"/>
                      <a:r>
                        <a:rPr lang="en-US" sz="1200" b="1" u="none" strike="noStrike" dirty="0">
                          <a:effectLst/>
                        </a:rPr>
                        <a:t>757/18 = 42.05 </a:t>
                      </a:r>
                      <a:endParaRPr lang="en-US" sz="1200" b="1"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b="1" u="none" strike="noStrike" dirty="0">
                          <a:effectLst/>
                        </a:rPr>
                        <a:t>*42</a:t>
                      </a:r>
                      <a:endParaRPr lang="en-US" sz="1200" b="1" i="0" u="none" strike="noStrike" dirty="0">
                        <a:solidFill>
                          <a:srgbClr val="000000"/>
                        </a:solidFill>
                        <a:effectLst/>
                        <a:latin typeface="Calibri" panose="020F0502020204030204" pitchFamily="34" charset="0"/>
                      </a:endParaRPr>
                    </a:p>
                  </a:txBody>
                  <a:tcPr marL="6999" marR="6999" marT="6999" marB="0" anchor="b"/>
                </a:tc>
                <a:extLst>
                  <a:ext uri="{0D108BD9-81ED-4DB2-BD59-A6C34878D82A}">
                    <a16:rowId xmlns:a16="http://schemas.microsoft.com/office/drawing/2014/main" val="2205104686"/>
                  </a:ext>
                </a:extLst>
              </a:tr>
              <a:tr h="271961">
                <a:tc>
                  <a:txBody>
                    <a:bodyPr/>
                    <a:lstStyle/>
                    <a:p>
                      <a:pPr algn="l" fontAlgn="b"/>
                      <a:r>
                        <a:rPr lang="en-US" sz="1200" u="none" strike="noStrike">
                          <a:effectLst/>
                        </a:rPr>
                        <a:t>Racers</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b="1" u="none" strike="noStrike" dirty="0">
                          <a:effectLst/>
                        </a:rPr>
                        <a:t>14</a:t>
                      </a:r>
                      <a:endParaRPr lang="en-US" sz="1200" b="1"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6999" marR="6999" marT="6999" marB="0" anchor="b"/>
                </a:tc>
                <a:tc>
                  <a:txBody>
                    <a:bodyPr/>
                    <a:lstStyle/>
                    <a:p>
                      <a:pPr algn="ctr" fontAlgn="b"/>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999" marR="6999" marT="6999" marB="0" anchor="b"/>
                </a:tc>
                <a:extLst>
                  <a:ext uri="{0D108BD9-81ED-4DB2-BD59-A6C34878D82A}">
                    <a16:rowId xmlns:a16="http://schemas.microsoft.com/office/drawing/2014/main" val="2807320908"/>
                  </a:ext>
                </a:extLst>
              </a:tr>
              <a:tr h="271961">
                <a:tc>
                  <a:txBody>
                    <a:bodyPr/>
                    <a:lstStyle/>
                    <a:p>
                      <a:pPr algn="l"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extLst>
                  <a:ext uri="{0D108BD9-81ED-4DB2-BD59-A6C34878D82A}">
                    <a16:rowId xmlns:a16="http://schemas.microsoft.com/office/drawing/2014/main" val="2304051682"/>
                  </a:ext>
                </a:extLst>
              </a:tr>
              <a:tr h="543922">
                <a:tc>
                  <a:txBody>
                    <a:bodyPr/>
                    <a:lstStyle/>
                    <a:p>
                      <a:pPr algn="l" fontAlgn="b"/>
                      <a:r>
                        <a:rPr lang="en-US" sz="1200" u="none" strike="noStrike">
                          <a:effectLst/>
                        </a:rPr>
                        <a:t>Silverstone High</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1</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2</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3</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4</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5</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Race 6</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dirty="0">
                          <a:effectLst/>
                        </a:rPr>
                        <a:t> Dotty Clark</a:t>
                      </a:r>
                      <a:endParaRPr lang="en-US" sz="1200" b="1"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Total Points </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6999" marR="6999" marT="6999" marB="0" anchor="b"/>
                </a:tc>
                <a:extLst>
                  <a:ext uri="{0D108BD9-81ED-4DB2-BD59-A6C34878D82A}">
                    <a16:rowId xmlns:a16="http://schemas.microsoft.com/office/drawing/2014/main" val="1578041956"/>
                  </a:ext>
                </a:extLst>
              </a:tr>
              <a:tr h="271961">
                <a:tc>
                  <a:txBody>
                    <a:bodyPr/>
                    <a:lstStyle/>
                    <a:p>
                      <a:pPr algn="l" fontAlgn="b"/>
                      <a:r>
                        <a:rPr lang="en-US" sz="1200" u="none" strike="noStrike">
                          <a:effectLst/>
                        </a:rPr>
                        <a:t>Points</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481</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513</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453</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463</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419</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433</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458</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3220</a:t>
                      </a:r>
                      <a:endParaRPr lang="en-US" sz="1200" b="1"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b="1" u="none" strike="noStrike" dirty="0">
                          <a:effectLst/>
                        </a:rPr>
                        <a:t>74</a:t>
                      </a:r>
                      <a:endParaRPr lang="en-US" sz="1200" b="1" i="0" u="none" strike="noStrike" dirty="0">
                        <a:solidFill>
                          <a:srgbClr val="000000"/>
                        </a:solidFill>
                        <a:effectLst/>
                        <a:latin typeface="Calibri" panose="020F0502020204030204" pitchFamily="34" charset="0"/>
                      </a:endParaRPr>
                    </a:p>
                  </a:txBody>
                  <a:tcPr marL="6999" marR="6999" marT="6999" marB="0" anchor="b"/>
                </a:tc>
                <a:tc>
                  <a:txBody>
                    <a:bodyPr/>
                    <a:lstStyle/>
                    <a:p>
                      <a:pPr algn="l" fontAlgn="b"/>
                      <a:r>
                        <a:rPr lang="en-US" sz="1200" b="1" u="none" strike="noStrike" dirty="0">
                          <a:effectLst/>
                        </a:rPr>
                        <a:t>3220/77=41.8</a:t>
                      </a:r>
                      <a:endParaRPr lang="en-US" sz="1200" b="1"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b="1" u="none" strike="noStrike" dirty="0">
                          <a:effectLst/>
                        </a:rPr>
                        <a:t>42</a:t>
                      </a:r>
                      <a:endParaRPr lang="en-US" sz="1200" b="1" i="0" u="none" strike="noStrike" dirty="0">
                        <a:solidFill>
                          <a:srgbClr val="000000"/>
                        </a:solidFill>
                        <a:effectLst/>
                        <a:latin typeface="Calibri" panose="020F0502020204030204" pitchFamily="34" charset="0"/>
                      </a:endParaRPr>
                    </a:p>
                  </a:txBody>
                  <a:tcPr marL="6999" marR="6999" marT="6999" marB="0" anchor="b"/>
                </a:tc>
                <a:extLst>
                  <a:ext uri="{0D108BD9-81ED-4DB2-BD59-A6C34878D82A}">
                    <a16:rowId xmlns:a16="http://schemas.microsoft.com/office/drawing/2014/main" val="2021922234"/>
                  </a:ext>
                </a:extLst>
              </a:tr>
              <a:tr h="271961">
                <a:tc>
                  <a:txBody>
                    <a:bodyPr/>
                    <a:lstStyle/>
                    <a:p>
                      <a:pPr algn="l" fontAlgn="b"/>
                      <a:r>
                        <a:rPr lang="en-US" sz="1200" u="none" strike="noStrike">
                          <a:effectLst/>
                        </a:rPr>
                        <a:t>Racers</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80</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88</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76</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74</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b="1" u="none" strike="noStrike" dirty="0">
                          <a:effectLst/>
                        </a:rPr>
                        <a:t>77</a:t>
                      </a:r>
                      <a:endParaRPr lang="en-US" sz="1200" b="1"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b="0" i="0" u="none" strike="noStrike" dirty="0">
                          <a:solidFill>
                            <a:srgbClr val="000000"/>
                          </a:solidFill>
                          <a:effectLst/>
                          <a:latin typeface="Calibri" panose="020F0502020204030204" pitchFamily="34" charset="0"/>
                        </a:rPr>
                        <a:t>73</a:t>
                      </a:r>
                    </a:p>
                  </a:txBody>
                  <a:tcPr marL="6999" marR="6999" marT="6999" marB="0" anchor="b"/>
                </a:tc>
                <a:tc>
                  <a:txBody>
                    <a:bodyPr/>
                    <a:lstStyle/>
                    <a:p>
                      <a:pPr algn="ctr" fontAlgn="b"/>
                      <a:r>
                        <a:rPr lang="en-US" sz="1200" u="none" strike="noStrike">
                          <a:effectLst/>
                        </a:rPr>
                        <a:t>69</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999" marR="6999" marT="6999" marB="0" anchor="b"/>
                </a:tc>
                <a:extLst>
                  <a:ext uri="{0D108BD9-81ED-4DB2-BD59-A6C34878D82A}">
                    <a16:rowId xmlns:a16="http://schemas.microsoft.com/office/drawing/2014/main" val="3936723002"/>
                  </a:ext>
                </a:extLst>
              </a:tr>
              <a:tr h="271961">
                <a:tc>
                  <a:txBody>
                    <a:bodyPr/>
                    <a:lstStyle/>
                    <a:p>
                      <a:pPr algn="l"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999" marR="6999" marT="6999"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6999" marR="6999" marT="6999" marB="0" anchor="b"/>
                </a:tc>
                <a:extLst>
                  <a:ext uri="{0D108BD9-81ED-4DB2-BD59-A6C34878D82A}">
                    <a16:rowId xmlns:a16="http://schemas.microsoft.com/office/drawing/2014/main" val="3697847381"/>
                  </a:ext>
                </a:extLst>
              </a:tr>
              <a:tr h="339950">
                <a:tc gridSpan="12">
                  <a:txBody>
                    <a:bodyPr/>
                    <a:lstStyle/>
                    <a:p>
                      <a:pPr algn="ctr" fontAlgn="b"/>
                      <a:r>
                        <a:rPr lang="en-US" sz="1500" u="none" strike="noStrike" dirty="0">
                          <a:effectLst/>
                        </a:rPr>
                        <a:t>Max Verstappen competes in EXP, SBI and FSI = 3 on Roster</a:t>
                      </a:r>
                      <a:endParaRPr lang="en-US" sz="1500" b="1" i="1" u="none" strike="noStrike" dirty="0">
                        <a:solidFill>
                          <a:srgbClr val="000000"/>
                        </a:solidFill>
                        <a:effectLst/>
                        <a:latin typeface="Calibri" panose="020F0502020204030204" pitchFamily="34" charset="0"/>
                      </a:endParaRPr>
                    </a:p>
                  </a:txBody>
                  <a:tcPr marL="6999" marR="6999" marT="699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120083"/>
                  </a:ext>
                </a:extLst>
              </a:tr>
              <a:tr h="339950">
                <a:tc gridSpan="12">
                  <a:txBody>
                    <a:bodyPr/>
                    <a:lstStyle/>
                    <a:p>
                      <a:pPr algn="ctr" fontAlgn="b"/>
                      <a:r>
                        <a:rPr lang="en-US" sz="1500" u="none" strike="noStrike" dirty="0">
                          <a:effectLst/>
                        </a:rPr>
                        <a:t>Fernando Alonso competes in SBN and NNO = 2 on Roster</a:t>
                      </a:r>
                    </a:p>
                    <a:p>
                      <a:pPr algn="ctr" fontAlgn="b"/>
                      <a:r>
                        <a:rPr lang="en-US" sz="1500" b="1" i="1" u="none" strike="noStrike" dirty="0">
                          <a:solidFill>
                            <a:srgbClr val="000000"/>
                          </a:solidFill>
                          <a:effectLst/>
                          <a:latin typeface="Calibri" panose="020F0502020204030204" pitchFamily="34" charset="0"/>
                        </a:rPr>
                        <a:t>*Monza HS wins 42.05 vs 41.8</a:t>
                      </a:r>
                    </a:p>
                  </a:txBody>
                  <a:tcPr marL="6999" marR="6999" marT="699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5752014"/>
                  </a:ext>
                </a:extLst>
              </a:tr>
            </a:tbl>
          </a:graphicData>
        </a:graphic>
      </p:graphicFrame>
    </p:spTree>
    <p:extLst>
      <p:ext uri="{BB962C8B-B14F-4D97-AF65-F5344CB8AC3E}">
        <p14:creationId xmlns:p14="http://schemas.microsoft.com/office/powerpoint/2010/main" val="241714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Discounts</a:t>
            </a:r>
          </a:p>
        </p:txBody>
      </p:sp>
      <p:sp>
        <p:nvSpPr>
          <p:cNvPr id="3" name="Content Placeholder 2"/>
          <p:cNvSpPr>
            <a:spLocks noGrp="1"/>
          </p:cNvSpPr>
          <p:nvPr>
            <p:ph idx="1"/>
          </p:nvPr>
        </p:nvSpPr>
        <p:spPr/>
        <p:txBody>
          <a:bodyPr>
            <a:normAutofit fontScale="77500" lnSpcReduction="20000"/>
          </a:bodyPr>
          <a:lstStyle/>
          <a:p>
            <a:r>
              <a:rPr lang="en-US" sz="2400" b="0" dirty="0"/>
              <a:t>Mountain Passes </a:t>
            </a:r>
            <a:r>
              <a:rPr lang="en-US" sz="2400" b="0" dirty="0">
                <a:sym typeface="Wingdings" panose="05000000000000000000" pitchFamily="2" charset="2"/>
              </a:rPr>
              <a:t> IF THEY RACE! $29.00/day (plus tax) $30.74 including tax</a:t>
            </a:r>
          </a:p>
          <a:p>
            <a:r>
              <a:rPr lang="en-US" sz="2400" b="0" dirty="0">
                <a:sym typeface="Wingdings" panose="05000000000000000000" pitchFamily="2" charset="2"/>
              </a:rPr>
              <a:t>This day pass is good from Open to Close on the mountain</a:t>
            </a:r>
          </a:p>
          <a:p>
            <a:r>
              <a:rPr lang="en-US" sz="2400" b="0" dirty="0"/>
              <a:t>Rental packages (not individual pieces of equipment) $4.00 off.</a:t>
            </a:r>
          </a:p>
          <a:p>
            <a:r>
              <a:rPr lang="en-US" b="0" dirty="0"/>
              <a:t>Rental Pricing is listed on the Bogus Basin website</a:t>
            </a:r>
          </a:p>
          <a:p>
            <a:r>
              <a:rPr lang="en-US" sz="2100" i="1" dirty="0"/>
              <a:t>Students with financial difficulties can get free rental gear.  Contact John Foley</a:t>
            </a:r>
          </a:p>
          <a:p>
            <a:pPr>
              <a:buFont typeface="Arial" panose="020B0604020202020204" pitchFamily="34" charset="0"/>
              <a:buChar char="•"/>
            </a:pPr>
            <a:r>
              <a:rPr lang="en-US" sz="2400" b="0" dirty="0">
                <a:sym typeface="Wingdings" panose="05000000000000000000" pitchFamily="2" charset="2"/>
              </a:rPr>
              <a:t> </a:t>
            </a:r>
            <a:r>
              <a:rPr lang="en-US" sz="2400" dirty="0">
                <a:sym typeface="Wingdings" panose="05000000000000000000" pitchFamily="2" charset="2"/>
              </a:rPr>
              <a:t>Nordic</a:t>
            </a:r>
            <a:r>
              <a:rPr lang="en-US" sz="2400" b="0" dirty="0">
                <a:sym typeface="Wingdings" panose="05000000000000000000" pitchFamily="2" charset="2"/>
              </a:rPr>
              <a:t>  </a:t>
            </a:r>
          </a:p>
          <a:p>
            <a:pPr lvl="2">
              <a:buFont typeface="Arial" panose="020B0604020202020204" pitchFamily="34" charset="0"/>
              <a:buChar char="•"/>
            </a:pPr>
            <a:r>
              <a:rPr lang="en-US" sz="2400" dirty="0">
                <a:sym typeface="Wingdings" panose="05000000000000000000" pitchFamily="2" charset="2"/>
              </a:rPr>
              <a:t>Season Pass holders can add Nordic for $25.00</a:t>
            </a:r>
            <a:endParaRPr lang="en-US" sz="2400" b="0" dirty="0">
              <a:sym typeface="Wingdings" panose="05000000000000000000" pitchFamily="2" charset="2"/>
            </a:endParaRPr>
          </a:p>
          <a:p>
            <a:pPr lvl="2">
              <a:buFont typeface="Arial" panose="020B0604020202020204" pitchFamily="34" charset="0"/>
              <a:buChar char="•"/>
            </a:pPr>
            <a:r>
              <a:rPr lang="en-US" sz="2400" dirty="0">
                <a:sym typeface="Wingdings" panose="05000000000000000000" pitchFamily="2" charset="2"/>
              </a:rPr>
              <a:t>$5.00 per race on individual race basis.</a:t>
            </a:r>
          </a:p>
          <a:p>
            <a:pPr lvl="2">
              <a:buFont typeface="Arial" panose="020B0604020202020204" pitchFamily="34" charset="0"/>
              <a:buChar char="•"/>
            </a:pPr>
            <a:r>
              <a:rPr lang="en-US" sz="2400" dirty="0">
                <a:sym typeface="Wingdings" panose="05000000000000000000" pitchFamily="2" charset="2"/>
              </a:rPr>
              <a:t>Rental gear is free for race only</a:t>
            </a:r>
          </a:p>
          <a:p>
            <a:pPr lvl="2">
              <a:buFont typeface="Arial" panose="020B0604020202020204" pitchFamily="34" charset="0"/>
              <a:buChar char="•"/>
            </a:pPr>
            <a:r>
              <a:rPr lang="en-US" sz="2400" b="0" dirty="0">
                <a:sym typeface="Wingdings" panose="05000000000000000000" pitchFamily="2" charset="2"/>
              </a:rPr>
              <a:t>We </a:t>
            </a:r>
            <a:r>
              <a:rPr lang="en-US" sz="2400" dirty="0">
                <a:sym typeface="Wingdings" panose="05000000000000000000" pitchFamily="2" charset="2"/>
              </a:rPr>
              <a:t>have plenty of Nordic gear this year</a:t>
            </a:r>
            <a:endParaRPr lang="en-US" sz="2400" b="0" dirty="0">
              <a:sym typeface="Wingdings" panose="05000000000000000000" pitchFamily="2" charset="2"/>
            </a:endParaRPr>
          </a:p>
          <a:p>
            <a:r>
              <a:rPr lang="en-US" sz="2400" b="0" dirty="0">
                <a:sym typeface="Wingdings" panose="05000000000000000000" pitchFamily="2" charset="2"/>
              </a:rPr>
              <a:t>		</a:t>
            </a:r>
          </a:p>
        </p:txBody>
      </p:sp>
    </p:spTree>
    <p:extLst>
      <p:ext uri="{BB962C8B-B14F-4D97-AF65-F5344CB8AC3E}">
        <p14:creationId xmlns:p14="http://schemas.microsoft.com/office/powerpoint/2010/main" val="24147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u="sng" dirty="0"/>
              <a:t>Miscellaneous Information  &amp; Racer Discounts</a:t>
            </a:r>
            <a:endParaRPr lang="en-US" sz="2400" dirty="0"/>
          </a:p>
        </p:txBody>
      </p:sp>
      <p:sp>
        <p:nvSpPr>
          <p:cNvPr id="3" name="Content Placeholder 2"/>
          <p:cNvSpPr>
            <a:spLocks noGrp="1"/>
          </p:cNvSpPr>
          <p:nvPr>
            <p:ph idx="1"/>
          </p:nvPr>
        </p:nvSpPr>
        <p:spPr>
          <a:xfrm>
            <a:off x="304800" y="1100628"/>
            <a:ext cx="8458200" cy="3928572"/>
          </a:xfrm>
        </p:spPr>
        <p:txBody>
          <a:bodyPr>
            <a:normAutofit lnSpcReduction="10000"/>
          </a:bodyPr>
          <a:lstStyle/>
          <a:p>
            <a:pPr marL="0" indent="0" algn="just"/>
            <a:endParaRPr lang="en-US" dirty="0"/>
          </a:p>
          <a:p>
            <a:pPr>
              <a:buFont typeface="Arial" panose="020B0604020202020204" pitchFamily="34" charset="0"/>
              <a:buChar char="•"/>
            </a:pPr>
            <a:r>
              <a:rPr lang="en-US" dirty="0"/>
              <a:t> </a:t>
            </a:r>
            <a:r>
              <a:rPr lang="en-US" sz="2200" dirty="0"/>
              <a:t>HELMETS ARE REQUIRED FOR SLALOM &amp; FREESTYLE.                 </a:t>
            </a:r>
          </a:p>
          <a:p>
            <a:pPr>
              <a:buFont typeface="Arial" panose="020B0604020202020204" pitchFamily="34" charset="0"/>
              <a:buChar char="•"/>
            </a:pPr>
            <a:r>
              <a:rPr lang="en-US" sz="2200" dirty="0"/>
              <a:t>   (Not required for Nordic)</a:t>
            </a:r>
            <a:endParaRPr lang="en-US" dirty="0"/>
          </a:p>
          <a:p>
            <a:pPr lvl="0">
              <a:buFont typeface="Arial" pitchFamily="34" charset="0"/>
              <a:buChar char="•"/>
            </a:pPr>
            <a:r>
              <a:rPr lang="en-US" dirty="0"/>
              <a:t>Lift Tickets will not be sold after 1:00 PM</a:t>
            </a:r>
          </a:p>
          <a:p>
            <a:pPr lvl="0">
              <a:buFont typeface="Arial" pitchFamily="34" charset="0"/>
              <a:buChar char="•"/>
            </a:pPr>
            <a:r>
              <a:rPr lang="en-US" dirty="0"/>
              <a:t>Purchase lift tickets at:</a:t>
            </a:r>
          </a:p>
          <a:p>
            <a:pPr lvl="3">
              <a:buFont typeface="Arial" pitchFamily="34" charset="0"/>
              <a:buChar char="•"/>
            </a:pPr>
            <a:r>
              <a:rPr lang="en-US" dirty="0"/>
              <a:t>Bogus Basin Downtown Office aka DTO</a:t>
            </a:r>
          </a:p>
          <a:p>
            <a:pPr lvl="3">
              <a:buFont typeface="Arial" pitchFamily="34" charset="0"/>
              <a:buChar char="•"/>
            </a:pPr>
            <a:r>
              <a:rPr lang="en-US" dirty="0"/>
              <a:t>Simplot ticket windows</a:t>
            </a:r>
          </a:p>
          <a:p>
            <a:pPr lvl="3">
              <a:buFont typeface="Arial" pitchFamily="34" charset="0"/>
              <a:buChar char="•"/>
            </a:pPr>
            <a:r>
              <a:rPr lang="en-US" dirty="0"/>
              <a:t>Pioneer Lodge</a:t>
            </a:r>
          </a:p>
          <a:p>
            <a:pPr lvl="0"/>
            <a:r>
              <a:rPr lang="en-US" sz="2200" i="1" u="sng" dirty="0"/>
              <a:t>If a student purchases a discounted race day pass and does not participate in the Saturday race, THEY WILL NOT BE ELIGIBLE TO PURCHASE ANOTHER DISCOUNTED PASS FOR THE REST OF THE SEASON</a:t>
            </a:r>
            <a:r>
              <a:rPr lang="en-US" sz="2200" dirty="0"/>
              <a:t>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Buses</a:t>
            </a:r>
          </a:p>
        </p:txBody>
      </p:sp>
      <p:sp>
        <p:nvSpPr>
          <p:cNvPr id="3" name="Content Placeholder 2"/>
          <p:cNvSpPr>
            <a:spLocks noGrp="1"/>
          </p:cNvSpPr>
          <p:nvPr>
            <p:ph idx="1"/>
          </p:nvPr>
        </p:nvSpPr>
        <p:spPr>
          <a:xfrm>
            <a:off x="822960" y="1100628"/>
            <a:ext cx="7520940" cy="3776172"/>
          </a:xfrm>
        </p:spPr>
        <p:txBody>
          <a:bodyPr>
            <a:normAutofit fontScale="92500" lnSpcReduction="10000"/>
          </a:bodyPr>
          <a:lstStyle/>
          <a:p>
            <a:r>
              <a:rPr lang="en-US" sz="2400" b="0" dirty="0">
                <a:sym typeface="Wingdings" panose="05000000000000000000" pitchFamily="2" charset="2"/>
              </a:rPr>
              <a:t>$10.00 per person round trip or one way (</a:t>
            </a:r>
            <a:r>
              <a:rPr lang="en-US" sz="2400" i="1" dirty="0">
                <a:sym typeface="Wingdings" panose="05000000000000000000" pitchFamily="2" charset="2"/>
              </a:rPr>
              <a:t>CASH ONLY</a:t>
            </a:r>
            <a:r>
              <a:rPr lang="en-US" sz="2400" b="0" dirty="0">
                <a:sym typeface="Wingdings" panose="05000000000000000000" pitchFamily="2" charset="2"/>
              </a:rPr>
              <a:t>) </a:t>
            </a:r>
          </a:p>
          <a:p>
            <a:r>
              <a:rPr lang="en-US" sz="2400" b="0" dirty="0">
                <a:sym typeface="Wingdings" panose="05000000000000000000" pitchFamily="2" charset="2"/>
              </a:rPr>
              <a:t>                 </a:t>
            </a:r>
          </a:p>
          <a:p>
            <a:pPr lvl="1">
              <a:buFont typeface="Arial" panose="020B0604020202020204" pitchFamily="34" charset="0"/>
              <a:buChar char="•"/>
            </a:pPr>
            <a:r>
              <a:rPr lang="en-US" sz="2400" b="0" dirty="0">
                <a:sym typeface="Wingdings" panose="05000000000000000000" pitchFamily="2" charset="2"/>
              </a:rPr>
              <a:t>Locations to be determined – go to the Bogus Basin website for locations and times</a:t>
            </a:r>
          </a:p>
          <a:p>
            <a:pPr lvl="1">
              <a:buFont typeface="Arial" panose="020B0604020202020204" pitchFamily="34" charset="0"/>
              <a:buChar char="•"/>
            </a:pPr>
            <a:r>
              <a:rPr lang="en-US" sz="2400" dirty="0">
                <a:sym typeface="Wingdings" panose="05000000000000000000" pitchFamily="2" charset="2"/>
              </a:rPr>
              <a:t>First come first served</a:t>
            </a:r>
            <a:endParaRPr lang="en-US" sz="2400" b="0" dirty="0">
              <a:sym typeface="Wingdings" panose="05000000000000000000" pitchFamily="2" charset="2"/>
            </a:endParaRPr>
          </a:p>
          <a:p>
            <a:pPr lvl="1">
              <a:buFont typeface="Arial" panose="020B0604020202020204" pitchFamily="34" charset="0"/>
              <a:buChar char="•"/>
            </a:pPr>
            <a:r>
              <a:rPr lang="en-US" sz="2400" dirty="0">
                <a:sym typeface="Wingdings" panose="05000000000000000000" pitchFamily="2" charset="2"/>
              </a:rPr>
              <a:t>Anyone riding the bus can purchase a lift ticket</a:t>
            </a:r>
          </a:p>
          <a:p>
            <a:pPr lvl="2">
              <a:buFont typeface="Arial" panose="020B0604020202020204" pitchFamily="34" charset="0"/>
              <a:buChar char="•"/>
            </a:pPr>
            <a:r>
              <a:rPr lang="en-US" sz="2400" b="0" dirty="0">
                <a:sym typeface="Wingdings" panose="05000000000000000000" pitchFamily="2" charset="2"/>
              </a:rPr>
              <a:t>A parent would not need to make a reservation for that weekend to purchase a lift ticket</a:t>
            </a:r>
          </a:p>
          <a:p>
            <a:pPr lvl="2">
              <a:buFont typeface="Arial" panose="020B0604020202020204" pitchFamily="34" charset="0"/>
              <a:buChar char="•"/>
            </a:pPr>
            <a:r>
              <a:rPr lang="en-US" sz="2400" dirty="0">
                <a:sym typeface="Wingdings" panose="05000000000000000000" pitchFamily="2" charset="2"/>
              </a:rPr>
              <a:t>Bogus Basin probably will sell out during Saturday races.</a:t>
            </a:r>
          </a:p>
          <a:p>
            <a:pPr marL="9144" lvl="1" indent="0">
              <a:buNone/>
            </a:pPr>
            <a:r>
              <a:rPr lang="en-US" sz="2900" b="0" dirty="0">
                <a:sym typeface="Wingdings" panose="05000000000000000000" pitchFamily="2" charset="2"/>
              </a:rPr>
              <a:t> </a:t>
            </a:r>
            <a:r>
              <a:rPr lang="en-US" sz="2400" b="0" dirty="0">
                <a:sym typeface="Wingdings" panose="05000000000000000000" pitchFamily="2" charset="2"/>
              </a:rPr>
              <a:t>		</a:t>
            </a:r>
          </a:p>
        </p:txBody>
      </p:sp>
    </p:spTree>
    <p:extLst>
      <p:ext uri="{BB962C8B-B14F-4D97-AF65-F5344CB8AC3E}">
        <p14:creationId xmlns:p14="http://schemas.microsoft.com/office/powerpoint/2010/main" val="10696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1400" y="95250"/>
            <a:ext cx="4492892" cy="971550"/>
          </a:xfrm>
        </p:spPr>
        <p:txBody>
          <a:bodyPr vert="horz" lIns="68580" tIns="34290" rIns="68580" bIns="34290" rtlCol="0" anchor="b">
            <a:normAutofit/>
          </a:bodyPr>
          <a:lstStyle/>
          <a:p>
            <a:r>
              <a:rPr lang="en-US" sz="2400" b="1" dirty="0">
                <a:solidFill>
                  <a:schemeClr val="accent1"/>
                </a:solidFill>
                <a:latin typeface="Arial" panose="020B0604020202020204" pitchFamily="34" charset="0"/>
                <a:cs typeface="Arial" panose="020B0604020202020204" pitchFamily="34" charset="0"/>
              </a:rPr>
              <a:t>Helmets for Students</a:t>
            </a:r>
            <a:br>
              <a:rPr lang="en-US" sz="3075" dirty="0">
                <a:solidFill>
                  <a:schemeClr val="tx1"/>
                </a:solidFill>
                <a:latin typeface="+mj-lt"/>
                <a:cs typeface="+mj-cs"/>
              </a:rPr>
            </a:br>
            <a:endParaRPr lang="en-US" sz="3075" dirty="0">
              <a:solidFill>
                <a:schemeClr val="tx1"/>
              </a:solidFill>
              <a:latin typeface="+mj-lt"/>
              <a:cs typeface="+mj-cs"/>
            </a:endParaRPr>
          </a:p>
        </p:txBody>
      </p:sp>
      <p:pic>
        <p:nvPicPr>
          <p:cNvPr id="4" name="Content Placeholder 3">
            <a:extLst>
              <a:ext uri="{FF2B5EF4-FFF2-40B4-BE49-F238E27FC236}">
                <a16:creationId xmlns:a16="http://schemas.microsoft.com/office/drawing/2014/main" id="{60FED6F8-006D-A21C-925B-EF4C124F12AF}"/>
              </a:ext>
            </a:extLst>
          </p:cNvPr>
          <p:cNvPicPr>
            <a:picLocks noGrp="1" noChangeAspect="1"/>
          </p:cNvPicPr>
          <p:nvPr>
            <p:ph idx="12"/>
          </p:nvPr>
        </p:nvPicPr>
        <p:blipFill>
          <a:blip r:embed="rId3"/>
          <a:stretch>
            <a:fillRect/>
          </a:stretch>
        </p:blipFill>
        <p:spPr>
          <a:xfrm>
            <a:off x="3484794" y="1371600"/>
            <a:ext cx="5278206" cy="4495800"/>
          </a:xfrm>
        </p:spPr>
      </p:pic>
      <p:pic>
        <p:nvPicPr>
          <p:cNvPr id="13" name="Picture 12" descr="A close up of a sign&#10;&#10;Description automatically generated">
            <a:extLst>
              <a:ext uri="{FF2B5EF4-FFF2-40B4-BE49-F238E27FC236}">
                <a16:creationId xmlns:a16="http://schemas.microsoft.com/office/drawing/2014/main" id="{C731FA91-53F6-4D46-BC00-9DE4A943F752}"/>
              </a:ext>
            </a:extLst>
          </p:cNvPr>
          <p:cNvPicPr>
            <a:picLocks noChangeAspect="1"/>
          </p:cNvPicPr>
          <p:nvPr/>
        </p:nvPicPr>
        <p:blipFill rotWithShape="1">
          <a:blip r:embed="rId4"/>
          <a:srcRect b="9875"/>
          <a:stretch/>
        </p:blipFill>
        <p:spPr>
          <a:xfrm rot="5400000">
            <a:off x="-833403" y="1690654"/>
            <a:ext cx="5143500" cy="3476693"/>
          </a:xfrm>
          <a:prstGeom prst="rect">
            <a:avLst/>
          </a:prstGeom>
          <a:effectLst/>
        </p:spPr>
      </p:pic>
    </p:spTree>
    <p:extLst>
      <p:ext uri="{BB962C8B-B14F-4D97-AF65-F5344CB8AC3E}">
        <p14:creationId xmlns:p14="http://schemas.microsoft.com/office/powerpoint/2010/main" val="271099549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Nordic Timing</a:t>
            </a:r>
          </a:p>
        </p:txBody>
      </p:sp>
      <p:sp>
        <p:nvSpPr>
          <p:cNvPr id="3" name="Content Placeholder 2"/>
          <p:cNvSpPr>
            <a:spLocks noGrp="1"/>
          </p:cNvSpPr>
          <p:nvPr>
            <p:ph idx="1"/>
          </p:nvPr>
        </p:nvSpPr>
        <p:spPr>
          <a:xfrm>
            <a:off x="609600" y="914400"/>
            <a:ext cx="7734300" cy="4114800"/>
          </a:xfrm>
        </p:spPr>
        <p:txBody>
          <a:bodyPr>
            <a:normAutofit/>
          </a:bodyPr>
          <a:lstStyle/>
          <a:p>
            <a:pPr lvl="2">
              <a:buFont typeface="Arial" panose="020B0604020202020204" pitchFamily="34" charset="0"/>
              <a:buChar char="•"/>
            </a:pPr>
            <a:endParaRPr lang="en-US" dirty="0"/>
          </a:p>
          <a:p>
            <a:pPr>
              <a:buFont typeface="Arial" panose="020B0604020202020204" pitchFamily="34" charset="0"/>
              <a:buChar char="•"/>
            </a:pPr>
            <a:r>
              <a:rPr lang="en-US" sz="4000" dirty="0"/>
              <a:t>Zone 4 timing for Nordic</a:t>
            </a:r>
          </a:p>
          <a:p>
            <a:pPr lvl="2">
              <a:buFont typeface="Arial" panose="020B0604020202020204" pitchFamily="34" charset="0"/>
              <a:buChar char="•"/>
            </a:pPr>
            <a:r>
              <a:rPr lang="en-US" sz="2000" dirty="0"/>
              <a:t>We will use Zone 4 again this season at Nordic</a:t>
            </a:r>
          </a:p>
          <a:p>
            <a:pPr lvl="3">
              <a:buFont typeface="Arial" panose="020B0604020202020204" pitchFamily="34" charset="0"/>
              <a:buChar char="•"/>
            </a:pPr>
            <a:r>
              <a:rPr lang="en-US" sz="2000" dirty="0"/>
              <a:t>Each  racer will be assigned a permanent number</a:t>
            </a:r>
          </a:p>
          <a:p>
            <a:pPr lvl="3">
              <a:buFont typeface="Arial" panose="020B0604020202020204" pitchFamily="34" charset="0"/>
              <a:buChar char="•"/>
            </a:pPr>
            <a:r>
              <a:rPr lang="en-US" sz="2000" dirty="0"/>
              <a:t>They will pick up that chip each week and return it when they complete the race.</a:t>
            </a:r>
          </a:p>
          <a:p>
            <a:pPr lvl="3">
              <a:buFont typeface="Arial" panose="020B0604020202020204" pitchFamily="34" charset="0"/>
              <a:buChar char="•"/>
            </a:pPr>
            <a:r>
              <a:rPr lang="en-US" sz="2000" dirty="0"/>
              <a:t>No need to write down times</a:t>
            </a:r>
          </a:p>
          <a:p>
            <a:pPr lvl="3">
              <a:buFont typeface="Arial" panose="020B0604020202020204" pitchFamily="34" charset="0"/>
              <a:buChar char="•"/>
            </a:pPr>
            <a:r>
              <a:rPr lang="en-US" sz="2000" dirty="0"/>
              <a:t>Times can be viewed live on the Zone 4 app or on-line.</a:t>
            </a:r>
          </a:p>
          <a:p>
            <a:pPr marL="237744" lvl="2" indent="0">
              <a:buNone/>
            </a:pPr>
            <a:endParaRPr lang="en-US" dirty="0"/>
          </a:p>
        </p:txBody>
      </p:sp>
    </p:spTree>
    <p:extLst>
      <p:ext uri="{BB962C8B-B14F-4D97-AF65-F5344CB8AC3E}">
        <p14:creationId xmlns:p14="http://schemas.microsoft.com/office/powerpoint/2010/main" val="216013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Bogus Basin Essay Contest</a:t>
            </a:r>
          </a:p>
        </p:txBody>
      </p:sp>
      <p:sp>
        <p:nvSpPr>
          <p:cNvPr id="3" name="Content Placeholder 2"/>
          <p:cNvSpPr>
            <a:spLocks noGrp="1"/>
          </p:cNvSpPr>
          <p:nvPr>
            <p:ph idx="1"/>
          </p:nvPr>
        </p:nvSpPr>
        <p:spPr>
          <a:xfrm>
            <a:off x="609600" y="914400"/>
            <a:ext cx="7734300" cy="4114800"/>
          </a:xfrm>
        </p:spPr>
        <p:txBody>
          <a:bodyPr>
            <a:normAutofit fontScale="25000" lnSpcReduction="20000"/>
          </a:bodyPr>
          <a:lstStyle/>
          <a:p>
            <a:pPr marL="0" marR="0" algn="ctr">
              <a:spcBef>
                <a:spcPts val="0"/>
              </a:spcBef>
              <a:spcAft>
                <a:spcPts val="0"/>
              </a:spcAft>
            </a:pPr>
            <a:r>
              <a:rPr lang="en-US" sz="6000" b="1" dirty="0">
                <a:effectLst/>
                <a:latin typeface="Times New Roman" panose="02020603050405020304" pitchFamily="18" charset="0"/>
                <a:ea typeface="Times New Roman" panose="02020603050405020304" pitchFamily="18" charset="0"/>
              </a:rPr>
              <a:t>Win a Season Pass for 2024-2025 </a:t>
            </a:r>
            <a:endParaRPr lang="en-US" sz="6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6000" b="1" dirty="0">
                <a:effectLst/>
                <a:latin typeface="Times New Roman" panose="02020603050405020304" pitchFamily="18" charset="0"/>
                <a:ea typeface="Times New Roman" panose="02020603050405020304" pitchFamily="18" charset="0"/>
              </a:rPr>
              <a:t> Bogus Basin School Race Program Essay Contest</a:t>
            </a:r>
            <a:endParaRPr lang="en-US" sz="6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6000" b="1" dirty="0">
                <a:effectLst/>
                <a:latin typeface="Times New Roman" panose="02020603050405020304" pitchFamily="18" charset="0"/>
                <a:ea typeface="Times New Roman" panose="02020603050405020304" pitchFamily="18" charset="0"/>
              </a:rPr>
              <a:t>High School and a Middle School Winners</a:t>
            </a:r>
            <a:endParaRPr lang="en-US" sz="60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5600" b="1" i="1" dirty="0">
                <a:solidFill>
                  <a:srgbClr val="222222"/>
                </a:solidFill>
                <a:effectLst/>
                <a:latin typeface="Arial" panose="020B0604020202020204" pitchFamily="34" charset="0"/>
                <a:ea typeface="Times New Roman" panose="02020603050405020304" pitchFamily="18" charset="0"/>
              </a:rPr>
              <a:t>Question TBD, Last years essay was: What does Bogus Basin mean to me?</a:t>
            </a:r>
            <a:endParaRPr lang="en-US" sz="56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5600" dirty="0">
                <a:solidFill>
                  <a:srgbClr val="222222"/>
                </a:solidFill>
                <a:effectLst/>
                <a:latin typeface="Arial" panose="020B0604020202020204" pitchFamily="34" charset="0"/>
                <a:ea typeface="Times New Roman" panose="02020603050405020304" pitchFamily="18" charset="0"/>
              </a:rPr>
              <a:t> </a:t>
            </a:r>
            <a:endParaRPr lang="en-US" sz="56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5600" dirty="0">
                <a:solidFill>
                  <a:srgbClr val="222222"/>
                </a:solidFill>
                <a:effectLst/>
                <a:latin typeface="Arial" panose="020B0604020202020204" pitchFamily="34" charset="0"/>
                <a:ea typeface="Times New Roman" panose="02020603050405020304" pitchFamily="18" charset="0"/>
              </a:rPr>
              <a:t>One essay per student racer submission allowed</a:t>
            </a:r>
            <a:endParaRPr lang="en-US" sz="5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5600" dirty="0">
                <a:solidFill>
                  <a:srgbClr val="222222"/>
                </a:solidFill>
                <a:effectLst/>
                <a:latin typeface="Arial" panose="020B0604020202020204" pitchFamily="34" charset="0"/>
                <a:ea typeface="Times New Roman" panose="02020603050405020304" pitchFamily="18" charset="0"/>
              </a:rPr>
              <a:t> </a:t>
            </a:r>
            <a:endParaRPr lang="en-US" sz="5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5600" dirty="0">
                <a:solidFill>
                  <a:srgbClr val="222222"/>
                </a:solidFill>
                <a:effectLst/>
                <a:latin typeface="Arial" panose="020B0604020202020204" pitchFamily="34" charset="0"/>
                <a:ea typeface="Times New Roman" panose="02020603050405020304" pitchFamily="18" charset="0"/>
              </a:rPr>
              <a:t>Must compete in at least 3 races and Dotty Clark to be eligible.</a:t>
            </a:r>
            <a:endParaRPr lang="en-US" sz="5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5600" dirty="0">
                <a:solidFill>
                  <a:srgbClr val="222222"/>
                </a:solidFill>
                <a:effectLst/>
                <a:latin typeface="Arial" panose="020B0604020202020204" pitchFamily="34" charset="0"/>
                <a:ea typeface="Times New Roman" panose="02020603050405020304" pitchFamily="18" charset="0"/>
              </a:rPr>
              <a:t> </a:t>
            </a:r>
            <a:endParaRPr lang="en-US" sz="5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7200" dirty="0">
                <a:solidFill>
                  <a:srgbClr val="222222"/>
                </a:solidFill>
                <a:effectLst/>
                <a:latin typeface="Arial" panose="020B0604020202020204" pitchFamily="34" charset="0"/>
                <a:ea typeface="Times New Roman" panose="02020603050405020304" pitchFamily="18" charset="0"/>
              </a:rPr>
              <a:t>Email essay to: </a:t>
            </a:r>
            <a:r>
              <a:rPr lang="en-US" sz="7200" i="1" dirty="0">
                <a:solidFill>
                  <a:srgbClr val="222222"/>
                </a:solidFill>
                <a:effectLst/>
                <a:latin typeface="Arial" panose="020B0604020202020204" pitchFamily="34" charset="0"/>
                <a:ea typeface="Times New Roman" panose="02020603050405020304" pitchFamily="18" charset="0"/>
              </a:rPr>
              <a:t>schoolraceprogram</a:t>
            </a:r>
            <a:r>
              <a:rPr lang="en-US" sz="7200" i="1" dirty="0">
                <a:solidFill>
                  <a:srgbClr val="222222"/>
                </a:solidFill>
                <a:latin typeface="Arial" panose="020B0604020202020204" pitchFamily="34" charset="0"/>
                <a:ea typeface="Times New Roman" panose="02020603050405020304" pitchFamily="18" charset="0"/>
              </a:rPr>
              <a:t>@bogusbasin.org</a:t>
            </a:r>
            <a:endParaRPr lang="en-US" sz="7200" dirty="0">
              <a:effectLst/>
              <a:latin typeface="Times New Roman" panose="02020603050405020304" pitchFamily="18" charset="0"/>
              <a:ea typeface="Times New Roman" panose="02020603050405020304" pitchFamily="18" charset="0"/>
            </a:endParaRPr>
          </a:p>
          <a:p>
            <a:pPr marL="0" lvl="1" indent="-512064">
              <a:spcBef>
                <a:spcPts val="0"/>
              </a:spcBef>
            </a:pPr>
            <a:r>
              <a:rPr lang="en-US" sz="7200" dirty="0">
                <a:solidFill>
                  <a:srgbClr val="222222"/>
                </a:solidFill>
                <a:effectLst/>
                <a:latin typeface="Arial" panose="020B0604020202020204" pitchFamily="34" charset="0"/>
                <a:ea typeface="Times New Roman" panose="02020603050405020304" pitchFamily="18" charset="0"/>
              </a:rPr>
              <a:t>        Subject line: </a:t>
            </a:r>
            <a:r>
              <a:rPr lang="en-US" sz="7200" b="1" dirty="0">
                <a:solidFill>
                  <a:srgbClr val="222222"/>
                </a:solidFill>
                <a:effectLst/>
                <a:latin typeface="Arial" panose="020B0604020202020204" pitchFamily="34" charset="0"/>
                <a:ea typeface="Times New Roman" panose="02020603050405020304" pitchFamily="18" charset="0"/>
              </a:rPr>
              <a:t>Essay Entry 2024</a:t>
            </a:r>
          </a:p>
          <a:p>
            <a:pPr marL="169164" indent="-512064" algn="r">
              <a:spcBef>
                <a:spcPts val="0"/>
              </a:spcBef>
            </a:pPr>
            <a:r>
              <a:rPr lang="en-US" sz="6400" b="1" i="1" dirty="0">
                <a:effectLst/>
                <a:latin typeface="Times New Roman" panose="02020603050405020304" pitchFamily="18" charset="0"/>
                <a:ea typeface="Times New Roman" panose="02020603050405020304" pitchFamily="18" charset="0"/>
              </a:rPr>
              <a:t>If </a:t>
            </a:r>
            <a:r>
              <a:rPr lang="en-US" sz="6400" b="1" i="1" dirty="0">
                <a:latin typeface="Times New Roman" panose="02020603050405020304" pitchFamily="18" charset="0"/>
                <a:ea typeface="Times New Roman" panose="02020603050405020304" pitchFamily="18" charset="0"/>
              </a:rPr>
              <a:t>the subject line is incorrect the emails will not be delivered to the Essay Team</a:t>
            </a:r>
          </a:p>
          <a:p>
            <a:pPr marL="0" lvl="1" indent="-512064" algn="r">
              <a:spcBef>
                <a:spcPts val="0"/>
              </a:spcBef>
            </a:pPr>
            <a:endParaRPr lang="en-US" sz="6400" b="1" i="1" dirty="0">
              <a:effectLst/>
              <a:latin typeface="Times New Roman" panose="02020603050405020304" pitchFamily="18" charset="0"/>
              <a:ea typeface="Times New Roman" panose="02020603050405020304" pitchFamily="18" charset="0"/>
            </a:endParaRPr>
          </a:p>
          <a:p>
            <a:pPr marL="685800" marR="0" lvl="0" indent="-685800">
              <a:spcBef>
                <a:spcPts val="0"/>
              </a:spcBef>
              <a:spcAft>
                <a:spcPts val="0"/>
              </a:spcAft>
              <a:buFont typeface="Arial" panose="020B0604020202020204" pitchFamily="34" charset="0"/>
              <a:buChar char="•"/>
            </a:pPr>
            <a:r>
              <a:rPr lang="en-US" sz="5600" dirty="0">
                <a:solidFill>
                  <a:srgbClr val="222222"/>
                </a:solidFill>
                <a:effectLst/>
                <a:latin typeface="Arial" panose="020B0604020202020204" pitchFamily="34" charset="0"/>
                <a:ea typeface="Times New Roman" panose="02020603050405020304" pitchFamily="18" charset="0"/>
              </a:rPr>
              <a:t>Name, Grade, School you attend and question at top of page</a:t>
            </a:r>
          </a:p>
          <a:p>
            <a:pPr marL="0" marR="0" lvl="0" indent="0">
              <a:spcBef>
                <a:spcPts val="0"/>
              </a:spcBef>
              <a:spcAft>
                <a:spcPts val="0"/>
              </a:spcAft>
            </a:pPr>
            <a:endParaRPr lang="en-US" sz="5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5600" dirty="0">
                <a:solidFill>
                  <a:srgbClr val="222222"/>
                </a:solidFill>
                <a:effectLst/>
                <a:latin typeface="Arial" panose="020B0604020202020204" pitchFamily="34" charset="0"/>
                <a:ea typeface="Times New Roman" panose="02020603050405020304" pitchFamily="18" charset="0"/>
              </a:rPr>
              <a:t>No more than 500 words, 12-point Arial or Times New Roman font, double spaced.</a:t>
            </a:r>
          </a:p>
          <a:p>
            <a:pPr lvl="1" indent="-342900">
              <a:spcBef>
                <a:spcPts val="0"/>
              </a:spcBef>
              <a:buFont typeface="Symbol" panose="05050102010706020507" pitchFamily="18" charset="2"/>
              <a:buChar char=""/>
            </a:pPr>
            <a:r>
              <a:rPr lang="en-US" sz="5600" dirty="0">
                <a:latin typeface="Times New Roman" panose="02020603050405020304" pitchFamily="18" charset="0"/>
                <a:ea typeface="Times New Roman" panose="02020603050405020304" pitchFamily="18" charset="0"/>
              </a:rPr>
              <a:t>Students must follow the format criteria to be eligible to be judged</a:t>
            </a:r>
            <a:endParaRPr lang="en-US" sz="5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5600" b="1" i="1" dirty="0">
                <a:solidFill>
                  <a:srgbClr val="222222"/>
                </a:solidFill>
                <a:effectLst/>
                <a:latin typeface="Arial" panose="020B0604020202020204" pitchFamily="34" charset="0"/>
                <a:ea typeface="Times New Roman" panose="02020603050405020304" pitchFamily="18" charset="0"/>
              </a:rPr>
              <a:t>Deadline for submission is 2/10/24</a:t>
            </a:r>
            <a:r>
              <a:rPr lang="en-US" sz="5600" dirty="0">
                <a:solidFill>
                  <a:srgbClr val="222222"/>
                </a:solidFill>
                <a:effectLst/>
                <a:latin typeface="Arial" panose="020B0604020202020204" pitchFamily="34" charset="0"/>
                <a:ea typeface="Times New Roman" panose="02020603050405020304" pitchFamily="18" charset="0"/>
              </a:rPr>
              <a:t>.</a:t>
            </a:r>
            <a:endParaRPr lang="en-US" sz="5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5600" dirty="0">
                <a:solidFill>
                  <a:srgbClr val="222222"/>
                </a:solidFill>
                <a:effectLst/>
                <a:latin typeface="Arial" panose="020B0604020202020204" pitchFamily="34" charset="0"/>
                <a:ea typeface="Times New Roman" panose="02020603050405020304" pitchFamily="18" charset="0"/>
              </a:rPr>
              <a:t> </a:t>
            </a:r>
            <a:endParaRPr lang="en-US" sz="5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5600" dirty="0">
                <a:solidFill>
                  <a:srgbClr val="222222"/>
                </a:solidFill>
                <a:effectLst/>
                <a:latin typeface="Arial" panose="020B0604020202020204" pitchFamily="34" charset="0"/>
                <a:ea typeface="Times New Roman" panose="02020603050405020304" pitchFamily="18" charset="0"/>
              </a:rPr>
              <a:t>Winners will be announced at The Dotty Clark Championship race</a:t>
            </a:r>
            <a:endParaRPr lang="en-US" sz="5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5600" dirty="0">
                <a:solidFill>
                  <a:srgbClr val="222222"/>
                </a:solidFill>
                <a:effectLst/>
                <a:latin typeface="Arial" panose="020B0604020202020204" pitchFamily="34" charset="0"/>
                <a:ea typeface="Times New Roman" panose="02020603050405020304" pitchFamily="18" charset="0"/>
              </a:rPr>
              <a:t> </a:t>
            </a:r>
            <a:endParaRPr lang="en-US" sz="5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5600" dirty="0">
                <a:solidFill>
                  <a:srgbClr val="222222"/>
                </a:solidFill>
                <a:effectLst/>
                <a:latin typeface="Arial" panose="020B0604020202020204" pitchFamily="34" charset="0"/>
                <a:ea typeface="Times New Roman" panose="02020603050405020304" pitchFamily="18" charset="0"/>
              </a:rPr>
              <a:t>Contact your school Adviser if you have questions</a:t>
            </a:r>
            <a:endParaRPr lang="en-US" sz="5600" dirty="0">
              <a:effectLst/>
              <a:latin typeface="Times New Roman" panose="02020603050405020304" pitchFamily="18" charset="0"/>
              <a:ea typeface="Times New Roman" panose="02020603050405020304" pitchFamily="18" charset="0"/>
            </a:endParaRPr>
          </a:p>
          <a:p>
            <a:pPr>
              <a:buFont typeface="Arial" panose="020B0604020202020204" pitchFamily="34" charset="0"/>
              <a:buChar char="•"/>
            </a:pPr>
            <a:endParaRPr lang="en-US" sz="3200" dirty="0"/>
          </a:p>
          <a:p>
            <a:pPr marL="0" indent="0"/>
            <a:br>
              <a:rPr lang="en-US" sz="2400" dirty="0"/>
            </a:br>
            <a:endParaRPr lang="en-US" sz="2400" dirty="0"/>
          </a:p>
          <a:p>
            <a:pPr marL="237744" lvl="2" indent="0">
              <a:buNone/>
            </a:pPr>
            <a:endParaRPr lang="en-US" dirty="0"/>
          </a:p>
          <a:p>
            <a:pPr marL="0" indent="0"/>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31318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Bogus Basin Racer Meal Deal</a:t>
            </a:r>
          </a:p>
        </p:txBody>
      </p:sp>
      <p:sp>
        <p:nvSpPr>
          <p:cNvPr id="3" name="Content Placeholder 2"/>
          <p:cNvSpPr>
            <a:spLocks noGrp="1"/>
          </p:cNvSpPr>
          <p:nvPr>
            <p:ph idx="1"/>
          </p:nvPr>
        </p:nvSpPr>
        <p:spPr>
          <a:xfrm>
            <a:off x="609600" y="914400"/>
            <a:ext cx="7734300" cy="4114800"/>
          </a:xfrm>
        </p:spPr>
        <p:txBody>
          <a:bodyPr>
            <a:normAutofit/>
          </a:bodyPr>
          <a:lstStyle/>
          <a:p>
            <a:pPr>
              <a:buFont typeface="Arial" panose="020B0604020202020204" pitchFamily="34" charset="0"/>
              <a:buChar char="•"/>
            </a:pPr>
            <a:r>
              <a:rPr lang="en-US" sz="2400" dirty="0"/>
              <a:t>Where 3</a:t>
            </a:r>
            <a:r>
              <a:rPr lang="en-US" sz="2400" baseline="30000" dirty="0"/>
              <a:t>rd</a:t>
            </a:r>
            <a:r>
              <a:rPr lang="en-US" sz="2400" dirty="0"/>
              <a:t> Floor Pioneer Lodge</a:t>
            </a:r>
          </a:p>
          <a:p>
            <a:pPr>
              <a:buFont typeface="Arial" panose="020B0604020202020204" pitchFamily="34" charset="0"/>
              <a:buChar char="•"/>
            </a:pPr>
            <a:r>
              <a:rPr lang="en-US" sz="2400" dirty="0"/>
              <a:t>What: 2 Tacos, beef or chicken and a drink</a:t>
            </a:r>
          </a:p>
          <a:p>
            <a:pPr>
              <a:buFont typeface="Arial" panose="020B0604020202020204" pitchFamily="34" charset="0"/>
              <a:buChar char="•"/>
            </a:pPr>
            <a:r>
              <a:rPr lang="en-US" sz="2400" dirty="0"/>
              <a:t>Cost: $12.00 including tax</a:t>
            </a:r>
          </a:p>
          <a:p>
            <a:pPr>
              <a:buFont typeface="Arial" panose="020B0604020202020204" pitchFamily="34" charset="0"/>
              <a:buChar char="•"/>
            </a:pPr>
            <a:r>
              <a:rPr lang="en-US" sz="2400" dirty="0"/>
              <a:t>Must have a helmet sticker</a:t>
            </a:r>
          </a:p>
          <a:p>
            <a:pPr>
              <a:buFont typeface="Arial" panose="020B0604020202020204" pitchFamily="34" charset="0"/>
              <a:buChar char="•"/>
            </a:pPr>
            <a:r>
              <a:rPr lang="en-US" sz="2400" dirty="0"/>
              <a:t>One deal per student</a:t>
            </a:r>
          </a:p>
          <a:p>
            <a:pPr>
              <a:buFont typeface="Arial" panose="020B0604020202020204" pitchFamily="34" charset="0"/>
              <a:buChar char="•"/>
            </a:pPr>
            <a:r>
              <a:rPr lang="en-US" sz="2400" dirty="0"/>
              <a:t>Race Days only</a:t>
            </a:r>
            <a:br>
              <a:rPr lang="en-US" sz="2400" dirty="0"/>
            </a:br>
            <a:endParaRPr lang="en-US" sz="2400" dirty="0"/>
          </a:p>
          <a:p>
            <a:pPr marL="237744" lvl="2" indent="0">
              <a:buNone/>
            </a:pPr>
            <a:endParaRPr lang="en-US" dirty="0"/>
          </a:p>
          <a:p>
            <a:pPr marL="0" indent="0"/>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71476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520940" cy="548640"/>
          </a:xfrm>
        </p:spPr>
        <p:txBody>
          <a:bodyPr/>
          <a:lstStyle/>
          <a:p>
            <a:r>
              <a:rPr lang="en-US" sz="2400" b="1" dirty="0"/>
              <a:t>	The program’s philosophy has 3 goals:</a:t>
            </a:r>
            <a:endParaRPr lang="en-US" sz="2400" dirty="0"/>
          </a:p>
        </p:txBody>
      </p:sp>
      <p:sp>
        <p:nvSpPr>
          <p:cNvPr id="3" name="Content Placeholder 2"/>
          <p:cNvSpPr>
            <a:spLocks noGrp="1"/>
          </p:cNvSpPr>
          <p:nvPr>
            <p:ph idx="1"/>
          </p:nvPr>
        </p:nvSpPr>
        <p:spPr>
          <a:xfrm>
            <a:off x="762000" y="1219200"/>
            <a:ext cx="7520940" cy="3505200"/>
          </a:xfrm>
        </p:spPr>
        <p:txBody>
          <a:bodyPr>
            <a:noAutofit/>
          </a:bodyPr>
          <a:lstStyle/>
          <a:p>
            <a:pPr marL="457200" lvl="0" indent="-457200">
              <a:buFont typeface="+mj-lt"/>
              <a:buAutoNum type="arabicPeriod"/>
            </a:pPr>
            <a:r>
              <a:rPr lang="en-US" sz="2400" dirty="0"/>
              <a:t>Provide a safe environment on the slopes in which to participate.</a:t>
            </a:r>
          </a:p>
          <a:p>
            <a:pPr marL="457200" lvl="0" indent="-457200">
              <a:buFont typeface="+mj-lt"/>
              <a:buAutoNum type="arabicPeriod"/>
            </a:pPr>
            <a:r>
              <a:rPr lang="en-US" sz="2400" dirty="0"/>
              <a:t>Encourage students to represent and compete for their school in a life sport activity. This provides a venue for many students to represent their school that might not otherwise.      </a:t>
            </a:r>
          </a:p>
          <a:p>
            <a:pPr marL="457200" lvl="0" indent="-457200">
              <a:buFont typeface="+mj-lt"/>
              <a:buAutoNum type="arabicPeriod"/>
            </a:pPr>
            <a:r>
              <a:rPr lang="en-US" sz="2400" dirty="0"/>
              <a:t>Provide a level of competition in which the maximum number of students can participate.    </a:t>
            </a:r>
          </a:p>
          <a:p>
            <a:pPr>
              <a:buFont typeface="Arial" panose="020B0604020202020204" pitchFamily="34" charset="0"/>
              <a:buChar char="•"/>
            </a:pPr>
            <a:endParaRPr lang="en-US" sz="2400" b="0" dirty="0"/>
          </a:p>
        </p:txBody>
      </p:sp>
    </p:spTree>
    <p:extLst>
      <p:ext uri="{BB962C8B-B14F-4D97-AF65-F5344CB8AC3E}">
        <p14:creationId xmlns:p14="http://schemas.microsoft.com/office/powerpoint/2010/main" val="42070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 Responsibilities:</a:t>
            </a:r>
          </a:p>
        </p:txBody>
      </p:sp>
      <p:sp>
        <p:nvSpPr>
          <p:cNvPr id="3" name="Content Placeholder 2"/>
          <p:cNvSpPr>
            <a:spLocks noGrp="1"/>
          </p:cNvSpPr>
          <p:nvPr>
            <p:ph idx="1"/>
          </p:nvPr>
        </p:nvSpPr>
        <p:spPr>
          <a:xfrm>
            <a:off x="822960" y="1100628"/>
            <a:ext cx="7520940" cy="3928572"/>
          </a:xfrm>
        </p:spPr>
        <p:txBody>
          <a:bodyPr>
            <a:normAutofit/>
          </a:bodyPr>
          <a:lstStyle/>
          <a:p>
            <a:pPr marL="0" lvl="0" indent="0"/>
            <a:r>
              <a:rPr lang="en-US" sz="2000" i="1" u="sng" dirty="0"/>
              <a:t>Online Registration:</a:t>
            </a:r>
          </a:p>
          <a:p>
            <a:pPr lvl="0">
              <a:buFont typeface="Arial" panose="020B0604020202020204" pitchFamily="34" charset="0"/>
              <a:buChar char="•"/>
            </a:pPr>
            <a:r>
              <a:rPr lang="en-US" sz="2000" i="1" u="sng" dirty="0"/>
              <a:t>Student Registration Deadlines:</a:t>
            </a:r>
          </a:p>
          <a:p>
            <a:pPr lvl="2"/>
            <a:r>
              <a:rPr lang="en-US" sz="2000" i="1" u="sng" dirty="0"/>
              <a:t> </a:t>
            </a:r>
            <a:r>
              <a:rPr lang="en-US" sz="2000" b="1" i="1" u="sng" dirty="0"/>
              <a:t>1</a:t>
            </a:r>
            <a:r>
              <a:rPr lang="en-US" sz="2000" b="1" i="1" u="sng" baseline="30000" dirty="0"/>
              <a:t>st</a:t>
            </a:r>
            <a:r>
              <a:rPr lang="en-US" sz="2000" b="1" i="1" u="sng" dirty="0"/>
              <a:t> Race registration deadline is December 10th, 2023</a:t>
            </a:r>
            <a:endParaRPr lang="en-US" sz="2000" b="1" dirty="0"/>
          </a:p>
          <a:p>
            <a:pPr marL="237744" lvl="2" indent="0">
              <a:buNone/>
            </a:pPr>
            <a:r>
              <a:rPr lang="en-US" dirty="0"/>
              <a:t>All add-ons will be done online via student registration.  If a racer needs changes to be made to their category, it must be emailed to their advisor by 10:00 PM on the Wednesday before their first race.</a:t>
            </a:r>
          </a:p>
          <a:p>
            <a:pPr marL="237744" lvl="2" indent="0">
              <a:buNone/>
            </a:pPr>
            <a:r>
              <a:rPr lang="en-US" dirty="0"/>
              <a:t>If a Student registers after December 10th they will be eligible to participate in the second race.</a:t>
            </a:r>
          </a:p>
          <a:p>
            <a:pPr marL="0" lvl="0" indent="0"/>
            <a:r>
              <a:rPr lang="en-US" sz="2100" i="1" u="sng" dirty="0"/>
              <a:t>Online Liability Forms</a:t>
            </a:r>
            <a:endParaRPr lang="en-US" sz="2100" dirty="0"/>
          </a:p>
          <a:p>
            <a:pPr marL="237744" lvl="2" indent="0">
              <a:buNone/>
            </a:pPr>
            <a:r>
              <a:rPr lang="en-US" dirty="0"/>
              <a:t>All Liability and Concussion Protocol forms will be on-line and a part of the Adviser and  Student registration forms.  Parents registering a student will not be able to move to the next section of the form without viewing and agreeing to the Liability, Concussion Protocol and Release of information forms.</a:t>
            </a:r>
          </a:p>
          <a:p>
            <a:pPr marL="237744" lvl="2" indent="0">
              <a:buNone/>
            </a:pPr>
            <a:endParaRPr lang="en-US" sz="1050" dirty="0"/>
          </a:p>
          <a:p>
            <a:pPr marL="0" lvl="1" indent="0">
              <a:buNone/>
            </a:pPr>
            <a:endParaRPr lang="en-US" sz="1050" dirty="0"/>
          </a:p>
          <a:p>
            <a:endParaRPr lang="en-US" sz="2800" b="0" dirty="0"/>
          </a:p>
          <a:p>
            <a:endParaRPr lang="en-US" sz="2800" b="0" dirty="0"/>
          </a:p>
        </p:txBody>
      </p:sp>
    </p:spTree>
    <p:extLst>
      <p:ext uri="{BB962C8B-B14F-4D97-AF65-F5344CB8AC3E}">
        <p14:creationId xmlns:p14="http://schemas.microsoft.com/office/powerpoint/2010/main" val="215427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Responsibilities:</a:t>
            </a:r>
          </a:p>
        </p:txBody>
      </p:sp>
      <p:sp>
        <p:nvSpPr>
          <p:cNvPr id="3" name="Content Placeholder 2"/>
          <p:cNvSpPr>
            <a:spLocks noGrp="1"/>
          </p:cNvSpPr>
          <p:nvPr>
            <p:ph idx="1"/>
          </p:nvPr>
        </p:nvSpPr>
        <p:spPr>
          <a:xfrm>
            <a:off x="822960" y="1100628"/>
            <a:ext cx="7520940" cy="3928572"/>
          </a:xfrm>
        </p:spPr>
        <p:txBody>
          <a:bodyPr>
            <a:normAutofit/>
          </a:bodyPr>
          <a:lstStyle/>
          <a:p>
            <a:pPr marL="0" lvl="0" indent="0"/>
            <a:r>
              <a:rPr lang="en-US" sz="2000" i="1" u="sng" dirty="0"/>
              <a:t>Online Registration</a:t>
            </a:r>
          </a:p>
          <a:p>
            <a:pPr lvl="2"/>
            <a:r>
              <a:rPr lang="en-US" sz="2000" i="1" u="sng" dirty="0"/>
              <a:t> Go to the Bogus Basin website</a:t>
            </a:r>
          </a:p>
          <a:p>
            <a:pPr lvl="2"/>
            <a:r>
              <a:rPr lang="en-US" sz="2000" i="1" u="sng" dirty="0"/>
              <a:t>Go to: </a:t>
            </a:r>
            <a:r>
              <a:rPr lang="en-US" sz="2000" b="1" u="sng" dirty="0"/>
              <a:t>Your Mountain</a:t>
            </a:r>
          </a:p>
          <a:p>
            <a:pPr lvl="2"/>
            <a:r>
              <a:rPr lang="en-US" sz="2000" i="1" u="sng" dirty="0"/>
              <a:t>Go to: </a:t>
            </a:r>
            <a:r>
              <a:rPr lang="en-US" sz="2000" b="1" u="sng" dirty="0"/>
              <a:t>About Bogus</a:t>
            </a:r>
          </a:p>
          <a:p>
            <a:pPr lvl="2"/>
            <a:r>
              <a:rPr lang="en-US" sz="2000" i="1" u="sng" dirty="0"/>
              <a:t>Go to: </a:t>
            </a:r>
            <a:r>
              <a:rPr lang="en-US" sz="2000" b="1" u="sng" dirty="0"/>
              <a:t>Competitive Education</a:t>
            </a:r>
          </a:p>
          <a:p>
            <a:pPr lvl="2"/>
            <a:r>
              <a:rPr lang="en-US" sz="2000" i="1" u="sng" dirty="0"/>
              <a:t>Go to</a:t>
            </a:r>
            <a:r>
              <a:rPr lang="en-US" sz="2000" b="1" u="sng" dirty="0"/>
              <a:t>: Bogus Basin School Race Program</a:t>
            </a:r>
          </a:p>
          <a:p>
            <a:pPr lvl="2"/>
            <a:r>
              <a:rPr lang="en-US" sz="2000" b="1" u="sng" dirty="0"/>
              <a:t>Scroll down to Middle School or High School Registration </a:t>
            </a:r>
          </a:p>
          <a:p>
            <a:pPr lvl="2"/>
            <a:r>
              <a:rPr lang="en-US" sz="2000" i="1" u="sng" dirty="0"/>
              <a:t>You must respond to each question to move on</a:t>
            </a:r>
          </a:p>
          <a:p>
            <a:pPr lvl="2"/>
            <a:r>
              <a:rPr lang="en-US" sz="2000" i="1" u="sng" dirty="0"/>
              <a:t>Parents must fill out the registration unless the student is 18 years of age or older.</a:t>
            </a:r>
          </a:p>
          <a:p>
            <a:pPr marL="237744" lvl="2" indent="0">
              <a:buNone/>
            </a:pPr>
            <a:endParaRPr lang="en-US" sz="2000" i="1" u="sng" dirty="0"/>
          </a:p>
          <a:p>
            <a:pPr lvl="2"/>
            <a:endParaRPr lang="en-US" sz="1050" dirty="0"/>
          </a:p>
          <a:p>
            <a:endParaRPr lang="en-US" sz="2800" b="0" dirty="0"/>
          </a:p>
          <a:p>
            <a:endParaRPr lang="en-US" sz="2800" b="0" dirty="0"/>
          </a:p>
        </p:txBody>
      </p:sp>
    </p:spTree>
    <p:extLst>
      <p:ext uri="{BB962C8B-B14F-4D97-AF65-F5344CB8AC3E}">
        <p14:creationId xmlns:p14="http://schemas.microsoft.com/office/powerpoint/2010/main" val="390189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Schedule for all race days</a:t>
            </a:r>
          </a:p>
        </p:txBody>
      </p:sp>
      <p:sp>
        <p:nvSpPr>
          <p:cNvPr id="3" name="Content Placeholder 2"/>
          <p:cNvSpPr>
            <a:spLocks noGrp="1"/>
          </p:cNvSpPr>
          <p:nvPr>
            <p:ph idx="1"/>
          </p:nvPr>
        </p:nvSpPr>
        <p:spPr/>
        <p:txBody>
          <a:bodyPr>
            <a:normAutofit fontScale="70000" lnSpcReduction="20000"/>
          </a:bodyPr>
          <a:lstStyle/>
          <a:p>
            <a:pPr>
              <a:buFont typeface="Arial" pitchFamily="34" charset="0"/>
              <a:buChar char="•"/>
            </a:pPr>
            <a:r>
              <a:rPr lang="en-US" sz="2000" dirty="0"/>
              <a:t>12/10/23  Last Day to register to be eligible for the 1</a:t>
            </a:r>
            <a:r>
              <a:rPr lang="en-US" sz="2000" baseline="30000" dirty="0"/>
              <a:t>st</a:t>
            </a:r>
            <a:r>
              <a:rPr lang="en-US" sz="2000" dirty="0"/>
              <a:t> race</a:t>
            </a:r>
          </a:p>
          <a:p>
            <a:pPr lvl="3">
              <a:buFont typeface="Arial" pitchFamily="34" charset="0"/>
              <a:buChar char="•"/>
            </a:pPr>
            <a:r>
              <a:rPr lang="en-US" sz="2000" dirty="0"/>
              <a:t>Registration for the 2024 Season will close on 1/31/23</a:t>
            </a:r>
          </a:p>
          <a:p>
            <a:pPr>
              <a:buFont typeface="Arial" pitchFamily="34" charset="0"/>
              <a:buChar char="•"/>
            </a:pPr>
            <a:r>
              <a:rPr lang="en-US" sz="2000" b="0" dirty="0"/>
              <a:t>Saturday, January 13</a:t>
            </a:r>
            <a:r>
              <a:rPr lang="en-US" sz="2000" b="0" baseline="30000" dirty="0"/>
              <a:t>th</a:t>
            </a:r>
            <a:r>
              <a:rPr lang="en-US" sz="2000" b="0" dirty="0"/>
              <a:t>, 2024,		Race #1</a:t>
            </a:r>
          </a:p>
          <a:p>
            <a:pPr>
              <a:buFont typeface="Arial" pitchFamily="34" charset="0"/>
              <a:buChar char="•"/>
            </a:pPr>
            <a:r>
              <a:rPr lang="en-US" sz="2000" b="0" dirty="0"/>
              <a:t>Saturday, January 20th, 2024,		Race #2 </a:t>
            </a:r>
            <a:r>
              <a:rPr lang="en-US" sz="1800" i="1" dirty="0"/>
              <a:t>Snow Dance Party</a:t>
            </a:r>
          </a:p>
          <a:p>
            <a:pPr>
              <a:buFont typeface="Arial" pitchFamily="34" charset="0"/>
              <a:buChar char="•"/>
            </a:pPr>
            <a:r>
              <a:rPr lang="en-US" sz="2000" b="0" dirty="0"/>
              <a:t>Saturday, January 27</a:t>
            </a:r>
            <a:r>
              <a:rPr lang="en-US" sz="2000" b="0" baseline="30000" dirty="0"/>
              <a:t>th</a:t>
            </a:r>
            <a:r>
              <a:rPr lang="en-US" sz="2000" b="0" dirty="0"/>
              <a:t>, 2024,                         Race #3</a:t>
            </a:r>
            <a:endParaRPr lang="en-US" sz="1300" b="0" dirty="0"/>
          </a:p>
          <a:p>
            <a:pPr marL="923544" lvl="5" indent="-169164"/>
            <a:r>
              <a:rPr lang="en-US" sz="1300" b="0" dirty="0"/>
              <a:t>Nordic HS 11:30 AM start  MS 12:00 PM start              </a:t>
            </a:r>
            <a:r>
              <a:rPr lang="en-US" sz="2000" b="0" dirty="0"/>
              <a:t>                                                                      </a:t>
            </a:r>
            <a:endParaRPr lang="en-US" sz="1200" i="1" dirty="0"/>
          </a:p>
          <a:p>
            <a:pPr>
              <a:buFont typeface="Arial" pitchFamily="34" charset="0"/>
              <a:buChar char="•"/>
            </a:pPr>
            <a:r>
              <a:rPr lang="en-US" sz="2000" b="0" dirty="0"/>
              <a:t>Saturday, February 3rd, 2024,		Race #4</a:t>
            </a:r>
            <a:endParaRPr lang="en-US" sz="2100" i="1" dirty="0"/>
          </a:p>
          <a:p>
            <a:pPr>
              <a:buFont typeface="Arial" pitchFamily="34" charset="0"/>
              <a:buChar char="•"/>
            </a:pPr>
            <a:r>
              <a:rPr lang="en-US" sz="2000" b="0" dirty="0"/>
              <a:t>Saturday, February 10th, 2024,		Race #5</a:t>
            </a:r>
            <a:r>
              <a:rPr lang="en-US" sz="2000" i="1" dirty="0"/>
              <a:t> </a:t>
            </a:r>
            <a:r>
              <a:rPr lang="en-US" sz="1800" i="1" dirty="0"/>
              <a:t>St. Luke's Helmet Contest</a:t>
            </a:r>
            <a:endParaRPr lang="en-US" sz="1800" b="0" dirty="0"/>
          </a:p>
          <a:p>
            <a:pPr>
              <a:buFont typeface="Arial" pitchFamily="34" charset="0"/>
              <a:buChar char="•"/>
            </a:pPr>
            <a:r>
              <a:rPr lang="en-US" sz="2000" b="0" dirty="0"/>
              <a:t>Saturday, February 17th, 2024,                      Race #6</a:t>
            </a:r>
          </a:p>
          <a:p>
            <a:pPr lvl="2">
              <a:buFont typeface="Arial" pitchFamily="34" charset="0"/>
              <a:buChar char="•"/>
            </a:pPr>
            <a:r>
              <a:rPr lang="en-US" sz="1300" b="0" dirty="0"/>
              <a:t>Nordic HS 11:30 AM start  MS 12:00 PM start              </a:t>
            </a:r>
            <a:r>
              <a:rPr lang="en-US" sz="2000" b="0" dirty="0"/>
              <a:t>                                                                      </a:t>
            </a:r>
          </a:p>
          <a:p>
            <a:endParaRPr lang="en-US" sz="2000" b="0" dirty="0"/>
          </a:p>
          <a:p>
            <a:pPr>
              <a:buFont typeface="Wingdings" pitchFamily="2" charset="2"/>
              <a:buChar char="Ø"/>
            </a:pPr>
            <a:r>
              <a:rPr lang="en-US" sz="2000" b="0" u="sng" dirty="0"/>
              <a:t>Thursday, February 22nd, 2024, 	High School Dotty Clark</a:t>
            </a:r>
          </a:p>
          <a:p>
            <a:pPr>
              <a:buFont typeface="Wingdings" pitchFamily="2" charset="2"/>
              <a:buChar char="Ø"/>
            </a:pPr>
            <a:r>
              <a:rPr lang="en-US" sz="2000" b="0" u="sng" dirty="0"/>
              <a:t>Friday, February 23rd, 2024,                         Middle School Dotty Clark</a:t>
            </a:r>
          </a:p>
        </p:txBody>
      </p:sp>
    </p:spTree>
    <p:extLst>
      <p:ext uri="{BB962C8B-B14F-4D97-AF65-F5344CB8AC3E}">
        <p14:creationId xmlns:p14="http://schemas.microsoft.com/office/powerpoint/2010/main" val="244658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2024 Schedule of events</a:t>
            </a:r>
          </a:p>
        </p:txBody>
      </p:sp>
      <p:sp>
        <p:nvSpPr>
          <p:cNvPr id="3" name="Content Placeholder 2"/>
          <p:cNvSpPr>
            <a:spLocks noGrp="1"/>
          </p:cNvSpPr>
          <p:nvPr>
            <p:ph idx="1"/>
          </p:nvPr>
        </p:nvSpPr>
        <p:spPr>
          <a:xfrm>
            <a:off x="228600" y="1100628"/>
            <a:ext cx="8915400" cy="3579849"/>
          </a:xfrm>
        </p:spPr>
        <p:txBody>
          <a:bodyPr>
            <a:normAutofit fontScale="85000" lnSpcReduction="20000"/>
          </a:bodyPr>
          <a:lstStyle/>
          <a:p>
            <a:r>
              <a:rPr lang="en-US" sz="2400" dirty="0"/>
              <a:t>Competition			 Time	Location		</a:t>
            </a:r>
          </a:p>
          <a:p>
            <a:endParaRPr lang="en-US" sz="2400" u="sng" dirty="0"/>
          </a:p>
          <a:p>
            <a:pPr>
              <a:buFont typeface="Arial" pitchFamily="34" charset="0"/>
              <a:buChar char="•"/>
            </a:pPr>
            <a:r>
              <a:rPr lang="en-US" sz="2400" u="sng" dirty="0"/>
              <a:t>Nordic			10:00	Frontier Point Lodge (Nordic Center)</a:t>
            </a:r>
          </a:p>
          <a:p>
            <a:pPr>
              <a:buFont typeface="Arial" pitchFamily="34" charset="0"/>
              <a:buChar char="•"/>
            </a:pPr>
            <a:r>
              <a:rPr lang="en-US" sz="2400" u="sng" dirty="0"/>
              <a:t>Snowboard Expert MS/HS        10:30    B-3</a:t>
            </a:r>
          </a:p>
          <a:p>
            <a:endParaRPr lang="en-US" sz="2400" dirty="0"/>
          </a:p>
          <a:p>
            <a:pPr>
              <a:buFont typeface="Arial" pitchFamily="34" charset="0"/>
              <a:buChar char="•"/>
            </a:pPr>
            <a:r>
              <a:rPr lang="en-US" sz="3300" i="1" u="sng" dirty="0"/>
              <a:t>Freestyle			HS -11:00 MS -11:45 Front Side </a:t>
            </a:r>
          </a:p>
          <a:p>
            <a:endParaRPr lang="en-US" sz="2400" dirty="0"/>
          </a:p>
          <a:p>
            <a:pPr>
              <a:buFont typeface="Arial" pitchFamily="34" charset="0"/>
              <a:buChar char="•"/>
            </a:pPr>
            <a:r>
              <a:rPr lang="en-US" sz="2400" u="sng" dirty="0"/>
              <a:t>High School Slalom		12:30	Bitterroot Basin</a:t>
            </a:r>
          </a:p>
          <a:p>
            <a:endParaRPr lang="en-US" sz="2400" dirty="0"/>
          </a:p>
          <a:p>
            <a:pPr>
              <a:buFont typeface="Arial" pitchFamily="34" charset="0"/>
              <a:buChar char="•"/>
            </a:pPr>
            <a:r>
              <a:rPr lang="en-US" sz="2400" u="sng" dirty="0"/>
              <a:t>Middle School Slalom		1:30	Bitterroot Basin</a:t>
            </a:r>
          </a:p>
          <a:p>
            <a:endParaRPr lang="en-US" sz="2400" b="0" dirty="0"/>
          </a:p>
        </p:txBody>
      </p:sp>
    </p:spTree>
    <p:extLst>
      <p:ext uri="{BB962C8B-B14F-4D97-AF65-F5344CB8AC3E}">
        <p14:creationId xmlns:p14="http://schemas.microsoft.com/office/powerpoint/2010/main" val="63748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2024 Dotty Clark Daily Schedule </a:t>
            </a:r>
          </a:p>
        </p:txBody>
      </p:sp>
      <p:sp>
        <p:nvSpPr>
          <p:cNvPr id="3" name="Content Placeholder 2"/>
          <p:cNvSpPr>
            <a:spLocks noGrp="1"/>
          </p:cNvSpPr>
          <p:nvPr>
            <p:ph idx="1"/>
          </p:nvPr>
        </p:nvSpPr>
        <p:spPr>
          <a:xfrm>
            <a:off x="381000" y="1100628"/>
            <a:ext cx="8305800" cy="3928572"/>
          </a:xfrm>
        </p:spPr>
        <p:txBody>
          <a:bodyPr>
            <a:normAutofit fontScale="92500" lnSpcReduction="20000"/>
          </a:bodyPr>
          <a:lstStyle/>
          <a:p>
            <a:r>
              <a:rPr lang="en-US" sz="2000" dirty="0"/>
              <a:t>9:00 AM – Morning Star Chair opens to all Dotty Clark Advisors &amp; Kids</a:t>
            </a:r>
          </a:p>
          <a:p>
            <a:r>
              <a:rPr lang="en-US" sz="2000" dirty="0"/>
              <a:t>9:00 AM – Bitterroot  Chair opens to all Dotty Clark Advisors &amp; Kids</a:t>
            </a:r>
          </a:p>
          <a:p>
            <a:r>
              <a:rPr lang="en-US" sz="2000" dirty="0"/>
              <a:t>9:30 AM – Freestyle (SBE Competitors go first)</a:t>
            </a:r>
          </a:p>
          <a:p>
            <a:r>
              <a:rPr lang="en-US" sz="2000" dirty="0"/>
              <a:t>10:00 AM  - Snowboard Expert (SBE)</a:t>
            </a:r>
          </a:p>
          <a:p>
            <a:r>
              <a:rPr lang="en-US" sz="2000" dirty="0"/>
              <a:t>10:30 AM – Slalom Races</a:t>
            </a:r>
          </a:p>
          <a:p>
            <a:r>
              <a:rPr lang="en-US" sz="2000" dirty="0"/>
              <a:t>12:30 PM – Nordic Races</a:t>
            </a:r>
          </a:p>
          <a:p>
            <a:r>
              <a:rPr lang="en-US" sz="2000" dirty="0"/>
              <a:t>2:00 PM – Awards will be hosted in the flats out front of Simplot Lodge</a:t>
            </a:r>
          </a:p>
          <a:p>
            <a:endParaRPr lang="en-US" sz="2000" dirty="0"/>
          </a:p>
          <a:p>
            <a:pPr lvl="0" algn="ctr"/>
            <a:r>
              <a:rPr lang="en-US" sz="1800" i="1" dirty="0"/>
              <a:t>RACERS WILL NEED TO RACE A MINIMUM OF 3 SATURDAY RACES TO QUALIFY FOR THE DOTTY CLARK. </a:t>
            </a:r>
          </a:p>
          <a:p>
            <a:pPr lvl="0" algn="ctr"/>
            <a:r>
              <a:rPr lang="en-US" sz="1800" i="1" dirty="0"/>
              <a:t>RACERS CAN COMPETE IN ALL FIVE DISCIPLINES AT DOTTY CLARK IF THEY QUALIFIED IN ALL FIVE DISCIPLINES.  3 races in INT, 3 in SBN, 3 in NEX, 3 EACH in FREESTYLE SKI and SNOWBOARD</a:t>
            </a:r>
          </a:p>
          <a:p>
            <a:endParaRPr lang="en-US" sz="2000" dirty="0"/>
          </a:p>
        </p:txBody>
      </p:sp>
    </p:spTree>
    <p:extLst>
      <p:ext uri="{BB962C8B-B14F-4D97-AF65-F5344CB8AC3E}">
        <p14:creationId xmlns:p14="http://schemas.microsoft.com/office/powerpoint/2010/main" val="316446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097280"/>
            <a:ext cx="4724400" cy="3855720"/>
          </a:xfrm>
        </p:spPr>
        <p:txBody>
          <a:bodyPr vert="horz" lIns="91440" tIns="45720" rIns="91440" bIns="45720" rtlCol="0" anchor="t">
            <a:normAutofit/>
          </a:bodyPr>
          <a:lstStyle/>
          <a:p>
            <a:r>
              <a:rPr lang="en-US" sz="2000" u="sng" dirty="0"/>
              <a:t>Ski Slalom</a:t>
            </a:r>
          </a:p>
          <a:p>
            <a:r>
              <a:rPr lang="en-US" sz="2000" dirty="0"/>
              <a:t>   EXP – Expert Ski</a:t>
            </a:r>
          </a:p>
          <a:p>
            <a:r>
              <a:rPr lang="en-US" sz="2000" dirty="0"/>
              <a:t>      ADV- Advanced Ski</a:t>
            </a:r>
          </a:p>
          <a:p>
            <a:r>
              <a:rPr lang="en-US" sz="2000" dirty="0"/>
              <a:t>         </a:t>
            </a:r>
            <a:r>
              <a:rPr lang="en-US" sz="2000" dirty="0" err="1"/>
              <a:t>INT</a:t>
            </a:r>
            <a:r>
              <a:rPr lang="en-US" sz="2000" dirty="0"/>
              <a:t> – Intermediate Ski</a:t>
            </a:r>
          </a:p>
          <a:p>
            <a:r>
              <a:rPr lang="en-US" sz="2000" dirty="0"/>
              <a:t>            NOV – Novice Ski</a:t>
            </a:r>
          </a:p>
          <a:p>
            <a:endParaRPr lang="en-US" sz="2000" dirty="0"/>
          </a:p>
          <a:p>
            <a:r>
              <a:rPr lang="en-US" sz="2000" u="sng" dirty="0"/>
              <a:t>Freestyle Ski</a:t>
            </a:r>
          </a:p>
          <a:p>
            <a:r>
              <a:rPr lang="en-US" sz="2000" dirty="0"/>
              <a:t>   </a:t>
            </a:r>
            <a:r>
              <a:rPr lang="en-US" sz="2000" dirty="0" err="1"/>
              <a:t>FSE</a:t>
            </a:r>
            <a:r>
              <a:rPr lang="en-US" sz="2000" dirty="0"/>
              <a:t> – Freestyle Skier Expert</a:t>
            </a:r>
          </a:p>
          <a:p>
            <a:r>
              <a:rPr lang="en-US" sz="2000" dirty="0"/>
              <a:t>      </a:t>
            </a:r>
            <a:r>
              <a:rPr lang="en-US" sz="2000" dirty="0" err="1"/>
              <a:t>FSI</a:t>
            </a:r>
            <a:r>
              <a:rPr lang="en-US" sz="2000" dirty="0"/>
              <a:t> – Freestyle Skier Intermediate</a:t>
            </a:r>
          </a:p>
          <a:p>
            <a:endParaRPr lang="en-US" sz="2000" dirty="0"/>
          </a:p>
        </p:txBody>
      </p:sp>
      <p:sp>
        <p:nvSpPr>
          <p:cNvPr id="4" name="Content Placeholder 3"/>
          <p:cNvSpPr>
            <a:spLocks noGrp="1"/>
          </p:cNvSpPr>
          <p:nvPr>
            <p:ph sz="half" idx="2"/>
          </p:nvPr>
        </p:nvSpPr>
        <p:spPr>
          <a:xfrm>
            <a:off x="4700016" y="1097280"/>
            <a:ext cx="4443984" cy="3627120"/>
          </a:xfrm>
        </p:spPr>
        <p:txBody>
          <a:bodyPr>
            <a:normAutofit/>
          </a:bodyPr>
          <a:lstStyle/>
          <a:p>
            <a:r>
              <a:rPr lang="en-US" sz="2000" u="sng" dirty="0"/>
              <a:t>Snowboard Slalom</a:t>
            </a:r>
          </a:p>
          <a:p>
            <a:r>
              <a:rPr lang="en-US" sz="2000" dirty="0"/>
              <a:t>   </a:t>
            </a:r>
            <a:r>
              <a:rPr lang="en-US" sz="2000" dirty="0" err="1"/>
              <a:t>SBE</a:t>
            </a:r>
            <a:r>
              <a:rPr lang="en-US" sz="2000" dirty="0"/>
              <a:t> – Expert Snowboarder</a:t>
            </a:r>
          </a:p>
          <a:p>
            <a:r>
              <a:rPr lang="en-US" sz="2000" dirty="0"/>
              <a:t>      </a:t>
            </a:r>
            <a:r>
              <a:rPr lang="en-US" sz="2000" dirty="0" err="1"/>
              <a:t>SBI</a:t>
            </a:r>
            <a:r>
              <a:rPr lang="en-US" sz="2000" dirty="0"/>
              <a:t> – Intermediate Snowboarder</a:t>
            </a:r>
          </a:p>
          <a:p>
            <a:r>
              <a:rPr lang="en-US" sz="2000" dirty="0"/>
              <a:t>         </a:t>
            </a:r>
            <a:r>
              <a:rPr lang="en-US" sz="2000" dirty="0" err="1"/>
              <a:t>SBN</a:t>
            </a:r>
            <a:r>
              <a:rPr lang="en-US" sz="2000" dirty="0"/>
              <a:t> – Novice Snowboarder</a:t>
            </a:r>
          </a:p>
          <a:p>
            <a:endParaRPr lang="en-US" sz="2000" dirty="0"/>
          </a:p>
          <a:p>
            <a:r>
              <a:rPr lang="en-US" sz="2000" u="sng" dirty="0"/>
              <a:t>Freestyle Snowboard</a:t>
            </a:r>
          </a:p>
          <a:p>
            <a:r>
              <a:rPr lang="en-US" sz="2000" dirty="0"/>
              <a:t>   </a:t>
            </a:r>
            <a:r>
              <a:rPr lang="en-US" sz="2000" dirty="0" err="1"/>
              <a:t>FBE</a:t>
            </a:r>
            <a:r>
              <a:rPr lang="en-US" sz="2000" dirty="0"/>
              <a:t> – Freestyle Snowboarder Expert</a:t>
            </a:r>
          </a:p>
          <a:p>
            <a:r>
              <a:rPr lang="en-US" sz="2000" dirty="0"/>
              <a:t>      FBI – Freestyle Snowboarder 	Intermediate</a:t>
            </a:r>
          </a:p>
          <a:p>
            <a:endParaRPr lang="en-US" dirty="0"/>
          </a:p>
        </p:txBody>
      </p:sp>
      <p:sp>
        <p:nvSpPr>
          <p:cNvPr id="2" name="Title 1"/>
          <p:cNvSpPr>
            <a:spLocks noGrp="1"/>
          </p:cNvSpPr>
          <p:nvPr>
            <p:ph type="title"/>
          </p:nvPr>
        </p:nvSpPr>
        <p:spPr/>
        <p:txBody>
          <a:bodyPr/>
          <a:lstStyle/>
          <a:p>
            <a:r>
              <a:rPr lang="en-US" dirty="0"/>
              <a:t>Disciplines and Categories </a:t>
            </a:r>
          </a:p>
        </p:txBody>
      </p:sp>
      <p:sp>
        <p:nvSpPr>
          <p:cNvPr id="5" name="TextBox 4"/>
          <p:cNvSpPr txBox="1"/>
          <p:nvPr/>
        </p:nvSpPr>
        <p:spPr>
          <a:xfrm>
            <a:off x="2743200" y="4953000"/>
            <a:ext cx="4648200" cy="1692771"/>
          </a:xfrm>
          <a:prstGeom prst="rect">
            <a:avLst/>
          </a:prstGeom>
          <a:noFill/>
        </p:spPr>
        <p:txBody>
          <a:bodyPr wrap="square" rtlCol="0">
            <a:spAutoFit/>
          </a:bodyPr>
          <a:lstStyle/>
          <a:p>
            <a:r>
              <a:rPr lang="en-US" sz="2000" b="1" u="sng" dirty="0"/>
              <a:t>Nordic</a:t>
            </a:r>
          </a:p>
          <a:p>
            <a:r>
              <a:rPr lang="en-US" sz="2000" b="1" dirty="0"/>
              <a:t>   </a:t>
            </a:r>
            <a:r>
              <a:rPr lang="en-US" sz="2000" b="1" dirty="0" err="1"/>
              <a:t>NEX</a:t>
            </a:r>
            <a:r>
              <a:rPr lang="en-US" sz="2000" b="1" dirty="0"/>
              <a:t> – Nordic Expert </a:t>
            </a:r>
          </a:p>
          <a:p>
            <a:r>
              <a:rPr lang="en-US" sz="2000" b="1" dirty="0"/>
              <a:t>      NIN – Nordic Intermediate</a:t>
            </a:r>
          </a:p>
          <a:p>
            <a:r>
              <a:rPr lang="en-US" sz="2000" b="1" dirty="0"/>
              <a:t>         </a:t>
            </a:r>
            <a:r>
              <a:rPr lang="en-US" sz="2000" b="1" dirty="0" err="1"/>
              <a:t>NNO</a:t>
            </a:r>
            <a:r>
              <a:rPr lang="en-US" sz="2000" b="1" dirty="0"/>
              <a:t> – Nordic Novice</a:t>
            </a:r>
          </a:p>
          <a:p>
            <a:endParaRPr lang="en-US" sz="2400" b="1" dirty="0"/>
          </a:p>
        </p:txBody>
      </p:sp>
    </p:spTree>
    <p:extLst>
      <p:ext uri="{BB962C8B-B14F-4D97-AF65-F5344CB8AC3E}">
        <p14:creationId xmlns:p14="http://schemas.microsoft.com/office/powerpoint/2010/main" val="1770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5760"/>
            <a:ext cx="8686800" cy="548640"/>
          </a:xfrm>
        </p:spPr>
        <p:txBody>
          <a:bodyPr/>
          <a:lstStyle/>
          <a:p>
            <a:r>
              <a:rPr lang="en-US" b="1" dirty="0"/>
              <a:t>Add-ons </a:t>
            </a:r>
            <a:br>
              <a:rPr lang="en-US" b="1" dirty="0"/>
            </a:br>
            <a:r>
              <a:rPr lang="en-US" b="1" dirty="0"/>
              <a:t>	</a:t>
            </a:r>
            <a:r>
              <a:rPr lang="en-US" sz="2400" b="1" dirty="0"/>
              <a:t>(racers and categories to current racers)</a:t>
            </a:r>
            <a:endParaRPr lang="en-US" sz="2400" dirty="0"/>
          </a:p>
        </p:txBody>
      </p:sp>
      <p:sp>
        <p:nvSpPr>
          <p:cNvPr id="6" name="Content Placeholder 5"/>
          <p:cNvSpPr>
            <a:spLocks noGrp="1"/>
          </p:cNvSpPr>
          <p:nvPr>
            <p:ph idx="1"/>
          </p:nvPr>
        </p:nvSpPr>
        <p:spPr>
          <a:xfrm>
            <a:off x="457200" y="1219200"/>
            <a:ext cx="7886700" cy="3928572"/>
          </a:xfrm>
        </p:spPr>
        <p:txBody>
          <a:bodyPr>
            <a:normAutofit/>
          </a:bodyPr>
          <a:lstStyle/>
          <a:p>
            <a:pPr lvl="0"/>
            <a:r>
              <a:rPr lang="en-US" dirty="0"/>
              <a:t>A student must register online to join the program.</a:t>
            </a:r>
          </a:p>
          <a:p>
            <a:pPr lvl="0"/>
            <a:r>
              <a:rPr lang="en-US" dirty="0"/>
              <a:t>If a racer wants to add a category, this must be emailed to advisors by 10:00 PM on the Wednesday before their first race. </a:t>
            </a:r>
          </a:p>
          <a:p>
            <a:pPr lvl="0"/>
            <a:r>
              <a:rPr lang="en-US" dirty="0"/>
              <a:t>Advisers can make changes up until December 12</a:t>
            </a:r>
            <a:r>
              <a:rPr lang="en-US" baseline="30000" dirty="0"/>
              <a:t>th</a:t>
            </a:r>
            <a:r>
              <a:rPr lang="en-US" dirty="0"/>
              <a:t> at 10 PM. Changes will need to be e-mailed to Patty Hamon. </a:t>
            </a:r>
          </a:p>
          <a:p>
            <a:r>
              <a:rPr lang="en-US" dirty="0"/>
              <a:t> Online add-on registration must be completed by Wednesday, 10:00 pm before they race. </a:t>
            </a:r>
          </a:p>
          <a:p>
            <a:pPr lvl="0"/>
            <a:r>
              <a:rPr lang="en-US" dirty="0"/>
              <a:t>	(For example, Mikaela Shiffrin wants to race January 20th, 2024 and submits her registration at 9:59 pm Wednesday, January 17th, 2024.  She is good to go!)</a:t>
            </a:r>
          </a:p>
          <a:p>
            <a:r>
              <a:rPr lang="en-US" dirty="0"/>
              <a:t> </a:t>
            </a:r>
            <a:r>
              <a:rPr lang="en-US" u="sng" dirty="0"/>
              <a:t>NO</a:t>
            </a:r>
            <a:r>
              <a:rPr lang="en-US" dirty="0"/>
              <a:t> add-ons will be allowed to race if they did not complete the online registration by Wednesday, 10:00 pm before they race.  </a:t>
            </a:r>
          </a:p>
          <a:p>
            <a:r>
              <a:rPr lang="en-US" dirty="0"/>
              <a:t>	(For example, Bode Miller wants to race January 27th, 2024 and submits his registration at 10:01 pm Wednesday, January 24th, 2024.  Sorry Bode, you are not eligible for the January 28th race but are eligible for the following weeks race.</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2350</TotalTime>
  <Words>2016</Words>
  <Application>Microsoft Office PowerPoint</Application>
  <PresentationFormat>On-screen Show (4:3)</PresentationFormat>
  <Paragraphs>275</Paragraphs>
  <Slides>19</Slides>
  <Notes>1</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Arial Narrow</vt:lpstr>
      <vt:lpstr>Calibri</vt:lpstr>
      <vt:lpstr>Courier New</vt:lpstr>
      <vt:lpstr>Franklin Gothic Book</vt:lpstr>
      <vt:lpstr>Franklin Gothic Medium</vt:lpstr>
      <vt:lpstr>Helvetica</vt:lpstr>
      <vt:lpstr>Symbol</vt:lpstr>
      <vt:lpstr>Times New Roman</vt:lpstr>
      <vt:lpstr>Tunga</vt:lpstr>
      <vt:lpstr>Wingdings</vt:lpstr>
      <vt:lpstr>Angles</vt:lpstr>
      <vt:lpstr>Welcome Back!</vt:lpstr>
      <vt:lpstr> The program’s philosophy has 3 goals:</vt:lpstr>
      <vt:lpstr>Advisor Responsibilities:</vt:lpstr>
      <vt:lpstr>Parent Responsibilities:</vt:lpstr>
      <vt:lpstr>2024 Schedule for all race days</vt:lpstr>
      <vt:lpstr>2024 Schedule of events</vt:lpstr>
      <vt:lpstr>2024 Dotty Clark Daily Schedule </vt:lpstr>
      <vt:lpstr>Disciplines and Categories </vt:lpstr>
      <vt:lpstr>Add-ons   (racers and categories to current racers)</vt:lpstr>
      <vt:lpstr>Team Scoring System</vt:lpstr>
      <vt:lpstr>Team Scoring System</vt:lpstr>
      <vt:lpstr>PowerPoint Presentation</vt:lpstr>
      <vt:lpstr>Discounts</vt:lpstr>
      <vt:lpstr>Miscellaneous Information  &amp; Racer Discounts</vt:lpstr>
      <vt:lpstr>Buses</vt:lpstr>
      <vt:lpstr>Helmets for Students </vt:lpstr>
      <vt:lpstr>Nordic Timing</vt:lpstr>
      <vt:lpstr>Bogus Basin Essay Contest</vt:lpstr>
      <vt:lpstr>Bogus Basin Racer Meal Deal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Vickie Woodward</dc:creator>
  <cp:lastModifiedBy>Hannah Buchhauser</cp:lastModifiedBy>
  <cp:revision>197</cp:revision>
  <dcterms:created xsi:type="dcterms:W3CDTF">2016-11-07T21:41:00Z</dcterms:created>
  <dcterms:modified xsi:type="dcterms:W3CDTF">2023-11-06T16:33:18Z</dcterms:modified>
</cp:coreProperties>
</file>