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68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5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86" d="100"/>
          <a:sy n="86" d="100"/>
        </p:scale>
        <p:origin x="53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55B31-0844-7F43-8D9E-705E951E4777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9C03C-6489-1448-B37D-672042049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46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9088BB1D-53A7-F0E8-08DF-4D90CDFD33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8E235A77-6069-A13C-3113-08298464E94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F7B96019-C1CF-20E5-130D-9ABFD49A03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80A4D05-E477-414E-BBF7-0FDAB903A645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>
            <a:extLst>
              <a:ext uri="{FF2B5EF4-FFF2-40B4-BE49-F238E27FC236}">
                <a16:creationId xmlns:a16="http://schemas.microsoft.com/office/drawing/2014/main" id="{5618B618-F868-899D-9B6B-6F343A49D9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6" name="Notes Placeholder 2">
            <a:extLst>
              <a:ext uri="{FF2B5EF4-FFF2-40B4-BE49-F238E27FC236}">
                <a16:creationId xmlns:a16="http://schemas.microsoft.com/office/drawing/2014/main" id="{7BDEE886-921D-F0F4-2B12-833EDA6D56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3698C3EB-8DB6-3B4C-1BCD-7DDC7F238A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C754D71-CD3C-1D4F-8F6D-6BFC9E977DF0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AF503-0225-91D1-9CD6-75730C711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8E413E-0D89-45F6-8B3D-92CEC834B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D23B0-D5B5-50CF-613E-91DB41B1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2E9F2-E0C3-E8ED-3DBE-F663E62EE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60E00-55CD-7CE7-2E56-0B77A389A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86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8E83D-6903-85D3-1C44-FFBB86F43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FF023C-B960-20A6-872C-5F253B43E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04021-2CB1-FCCE-82F7-134E80A27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4A228-BC5B-B362-593A-030DA3E64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7D4A3-1750-3F9B-5CD7-0143408A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818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116157-2E0C-00AF-BA4F-9AC0480F0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D40B79-8704-7BCE-7429-B1E48EA71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4BA8D-BE4D-B6C6-3854-8C8ECD5CB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8DE9D-3E04-359E-85BB-39D6452B9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991F8-2297-A43B-3DCE-E9F4B28C1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02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117D0-96D0-8097-39D8-E31793A07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7B1F7-64F0-00A9-5CC4-9B7EEB7BF4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1E0A3-7237-2D47-8BAF-4E02EBDEA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94415-8841-4B95-22E1-9248DF354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548F1-265F-ED60-20BB-BFAE7E1E3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506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DDC6D-AAB0-03A5-83EC-938F10C09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25FC32-2BB0-DC1B-C9AC-5F1DAA52B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640E7-88B4-67E4-25F0-8BBE1E7AF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9E0A4-5B02-0BC9-582D-7030FB9D0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02620-3A50-28C8-AD1A-D1D2EB0F6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09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ED1EE-8E81-DC35-C981-5BBB202B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D2D244-364D-B1F1-E0FA-85B72D1F6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CA83EB-7919-3F61-81F9-0CE518500B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0DA4AA-AD0B-1E10-C739-82E7A275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F7B5B1-1061-3E41-4E26-A3B0751BC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2FAB1A-18C9-4B16-411B-8EECC8FAA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6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5ECD6-215F-F872-2A23-7C0174DAE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B9E09A-A52B-A33B-5948-590C33FAE7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4BAA-A14F-D18E-2DB9-9B58719F7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F2AE5-FC93-6008-DB49-C047470C74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1C2046C-846C-F1AE-C07A-2B39BD1446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9E23C8-CF44-B088-433F-AFB475634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4B42CE-D8AC-DF02-CDC2-0ED5706D0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A8037B-473B-ECE1-8F4E-21299CC7F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58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3D102-514E-BAF1-4C99-83C7FC2E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34AEA3-053A-1F71-9279-BBA23872C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6F37AF-95BD-C361-4A6C-0AEBBFA04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173831-5FD3-D7E6-389B-39705995F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1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6CC747-0BA5-88D6-B881-D50A5EBF1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AA5F33-F031-81BC-3D2E-A575FB3AF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B268E0-20E6-8E10-1974-C459BD42F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95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00B22-8B81-BE76-72CD-BE5174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144A9-57AC-23F0-34AC-B5B60F376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AEFC9-6284-BC95-C091-D10922BA3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34B44-EC08-9650-B72F-EEF1463C8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66ED-6915-55C8-9B32-763F59E4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7139E-5C4E-4213-B00C-F658DA7E6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974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C841E-22FC-BF5F-59E8-2DB8022DD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023731-1ACE-15F8-26D1-040792A3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06A903-7155-80CA-0D2A-10E1A8A46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CC17F-4302-47B9-B7BB-EFE719F79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E1AF2C-5A3C-AE37-39D5-9A8F7839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68492-538B-816E-EEF3-69750FF8D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04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3F9A1D-E1DA-9D12-E92A-677C79B90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EE9B2-F43A-D72A-E38A-34EA60EB4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60251-FA1B-8123-470E-3DF2F27E93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27F21-992A-B94F-8488-622C2C33B9C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DE07C-3FE5-284D-FDA0-D82F68DE5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249F31-6543-2BF5-6409-22AA435C4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11483-47A4-664A-B1AE-B03792827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84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62857-EEAC-0443-8473-7494483111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Manufacturing Offense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536930-D1E2-C831-736D-292448C446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Jim Scanlan</a:t>
            </a:r>
          </a:p>
          <a:p>
            <a:r>
              <a:rPr lang="en-US" dirty="0"/>
              <a:t>Head Women’s Hockey Coach</a:t>
            </a:r>
          </a:p>
          <a:p>
            <a:r>
              <a:rPr lang="en-US" dirty="0"/>
              <a:t>Bemidji State University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AEFD44-F7DD-FD89-DB79-85247B077B0C}"/>
              </a:ext>
            </a:extLst>
          </p:cNvPr>
          <p:cNvSpPr txBox="1"/>
          <p:nvPr/>
        </p:nvSpPr>
        <p:spPr>
          <a:xfrm>
            <a:off x="3346315" y="82685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6624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9">
            <a:extLst>
              <a:ext uri="{FF2B5EF4-FFF2-40B4-BE49-F238E27FC236}">
                <a16:creationId xmlns:a16="http://schemas.microsoft.com/office/drawing/2014/main" id="{CCFB4DEF-14CB-6F68-6818-76E0CF79562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130300"/>
            <a:ext cx="4419600" cy="5638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u="sng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THE GRIND &amp; CYCLE OPTIONS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 u="sng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Take space in the other corner &amp; turn up weak side.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F3 go side to side, above the circles to find a hole.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Use cutbacks &amp; picks when you can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Puck carrier leave the wall open to create a scissors play with a teammate.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Pass pucks low to high &amp; side to side.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Be fast and unpredictable.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WD accepts pass of cycle down the wall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Using hash marks as a guideline.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D dives &amp; D dive cycles to WD will also be available.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SHOOT THE PUCK AT THE NET EVERY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OPPORTUNITY WE CAN!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Screens, tips, and rebounds are needed.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          </a:t>
            </a:r>
          </a:p>
        </p:txBody>
      </p:sp>
      <p:pic>
        <p:nvPicPr>
          <p:cNvPr id="15362" name="Picture 14" descr="http://www.wvu.edu/~physed/sager/Documents/Website344/hockey_rink_diagram.gif">
            <a:extLst>
              <a:ext uri="{FF2B5EF4-FFF2-40B4-BE49-F238E27FC236}">
                <a16:creationId xmlns:a16="http://schemas.microsoft.com/office/drawing/2014/main" id="{9BA50E96-6366-F8B6-DC1C-B5A50089F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304"/>
          <a:stretch>
            <a:fillRect/>
          </a:stretch>
        </p:blipFill>
        <p:spPr bwMode="auto">
          <a:xfrm>
            <a:off x="6477000" y="1905000"/>
            <a:ext cx="3886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17">
            <a:extLst>
              <a:ext uri="{FF2B5EF4-FFF2-40B4-BE49-F238E27FC236}">
                <a16:creationId xmlns:a16="http://schemas.microsoft.com/office/drawing/2014/main" id="{9D0BC975-FE03-236A-F864-C90B65E437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96200" y="41910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2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5364" name="WordArt 18">
            <a:extLst>
              <a:ext uri="{FF2B5EF4-FFF2-40B4-BE49-F238E27FC236}">
                <a16:creationId xmlns:a16="http://schemas.microsoft.com/office/drawing/2014/main" id="{EC324FE6-D30D-107B-EE8C-4727E1E07EE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05600" y="42100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5365" name="WordArt 20">
            <a:extLst>
              <a:ext uri="{FF2B5EF4-FFF2-40B4-BE49-F238E27FC236}">
                <a16:creationId xmlns:a16="http://schemas.microsoft.com/office/drawing/2014/main" id="{B9CD7CD1-373B-D61E-1C9F-BB344B1E25F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39000" y="52578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5366" name="Oval 22">
            <a:extLst>
              <a:ext uri="{FF2B5EF4-FFF2-40B4-BE49-F238E27FC236}">
                <a16:creationId xmlns:a16="http://schemas.microsoft.com/office/drawing/2014/main" id="{9CA19FF8-D55F-AF7A-5536-1E9F6C569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47244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5367" name="WordArt 23">
            <a:extLst>
              <a:ext uri="{FF2B5EF4-FFF2-40B4-BE49-F238E27FC236}">
                <a16:creationId xmlns:a16="http://schemas.microsoft.com/office/drawing/2014/main" id="{95E4268A-8852-B881-49C2-3B07B16116F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934200" y="32004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SD</a:t>
            </a:r>
          </a:p>
        </p:txBody>
      </p:sp>
      <p:pic>
        <p:nvPicPr>
          <p:cNvPr id="15368" name="Picture 20">
            <a:extLst>
              <a:ext uri="{FF2B5EF4-FFF2-40B4-BE49-F238E27FC236}">
                <a16:creationId xmlns:a16="http://schemas.microsoft.com/office/drawing/2014/main" id="{C5A753ED-7604-8B2B-4DEF-D7E61B8C2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1365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21">
            <a:extLst>
              <a:ext uri="{FF2B5EF4-FFF2-40B4-BE49-F238E27FC236}">
                <a16:creationId xmlns:a16="http://schemas.microsoft.com/office/drawing/2014/main" id="{8C7846C0-E950-D208-850B-F486D6B1A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0" name="WordArt 23">
            <a:extLst>
              <a:ext uri="{FF2B5EF4-FFF2-40B4-BE49-F238E27FC236}">
                <a16:creationId xmlns:a16="http://schemas.microsoft.com/office/drawing/2014/main" id="{1BB47089-FE5D-A99C-604E-5FCD9996410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467600" y="38290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F3</a:t>
            </a:r>
          </a:p>
        </p:txBody>
      </p:sp>
      <p:sp>
        <p:nvSpPr>
          <p:cNvPr id="15371" name="WordArt 23">
            <a:extLst>
              <a:ext uri="{FF2B5EF4-FFF2-40B4-BE49-F238E27FC236}">
                <a16:creationId xmlns:a16="http://schemas.microsoft.com/office/drawing/2014/main" id="{575FF6E6-8BBC-1A66-076B-6E0F0ADAE45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81801" y="4800600"/>
            <a:ext cx="276225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F1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F74D1B-42FC-1E10-1B77-A5CFBC18B8A1}"/>
              </a:ext>
            </a:extLst>
          </p:cNvPr>
          <p:cNvSpPr/>
          <p:nvPr/>
        </p:nvSpPr>
        <p:spPr>
          <a:xfrm>
            <a:off x="8610600" y="3120509"/>
            <a:ext cx="569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</a:rPr>
              <a:t>WD</a:t>
            </a:r>
            <a:endParaRPr lang="en-US" dirty="0">
              <a:latin typeface="Arial" charset="0"/>
            </a:endParaRPr>
          </a:p>
        </p:txBody>
      </p:sp>
      <p:sp>
        <p:nvSpPr>
          <p:cNvPr id="15373" name="Title 2">
            <a:extLst>
              <a:ext uri="{FF2B5EF4-FFF2-40B4-BE49-F238E27FC236}">
                <a16:creationId xmlns:a16="http://schemas.microsoft.com/office/drawing/2014/main" id="{CDDF8FC0-68D6-C441-8A87-8E56C7F10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ea typeface="ＭＳ Ｐゴシック" panose="020B0600070205080204" pitchFamily="34" charset="-128"/>
              </a:rPr>
              <a:t>                                 OFFENSIVE ZONE PLAY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915B8E-642A-AA1D-B401-11969094A3D7}"/>
              </a:ext>
            </a:extLst>
          </p:cNvPr>
          <p:cNvSpPr/>
          <p:nvPr/>
        </p:nvSpPr>
        <p:spPr>
          <a:xfrm>
            <a:off x="7699354" y="4659868"/>
            <a:ext cx="45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ea typeface="ＭＳ Ｐゴシック" charset="0"/>
              </a:rPr>
              <a:t>F2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5375" name="Line 29">
            <a:extLst>
              <a:ext uri="{FF2B5EF4-FFF2-40B4-BE49-F238E27FC236}">
                <a16:creationId xmlns:a16="http://schemas.microsoft.com/office/drawing/2014/main" id="{7B5E326E-486D-9005-218E-72C9282B4A2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0" y="4343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3">
            <a:extLst>
              <a:ext uri="{FF2B5EF4-FFF2-40B4-BE49-F238E27FC236}">
                <a16:creationId xmlns:a16="http://schemas.microsoft.com/office/drawing/2014/main" id="{95A6E4FA-A9E5-320B-5620-FDDC9CEA3C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800600"/>
            <a:ext cx="1524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29">
            <a:extLst>
              <a:ext uri="{FF2B5EF4-FFF2-40B4-BE49-F238E27FC236}">
                <a16:creationId xmlns:a16="http://schemas.microsoft.com/office/drawing/2014/main" id="{03F18913-D8EC-DC32-7BA6-E5BE548D6D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3434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13">
            <a:extLst>
              <a:ext uri="{FF2B5EF4-FFF2-40B4-BE49-F238E27FC236}">
                <a16:creationId xmlns:a16="http://schemas.microsoft.com/office/drawing/2014/main" id="{FFCA9E61-FCB7-D3F6-E58F-75D94FD769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5334000"/>
            <a:ext cx="914400" cy="76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29">
            <a:extLst>
              <a:ext uri="{FF2B5EF4-FFF2-40B4-BE49-F238E27FC236}">
                <a16:creationId xmlns:a16="http://schemas.microsoft.com/office/drawing/2014/main" id="{77459C48-FA32-812F-BDE5-19EBBBC1C5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48600" y="48768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9">
            <a:extLst>
              <a:ext uri="{FF2B5EF4-FFF2-40B4-BE49-F238E27FC236}">
                <a16:creationId xmlns:a16="http://schemas.microsoft.com/office/drawing/2014/main" id="{106067EE-C669-D0A0-FB05-88DA774FF1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24800" y="5334000"/>
            <a:ext cx="990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29">
            <a:extLst>
              <a:ext uri="{FF2B5EF4-FFF2-40B4-BE49-F238E27FC236}">
                <a16:creationId xmlns:a16="http://schemas.microsoft.com/office/drawing/2014/main" id="{985DE271-CFAB-F835-6AFE-2D771E55FC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15400" y="45720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2" name="Line 29">
            <a:extLst>
              <a:ext uri="{FF2B5EF4-FFF2-40B4-BE49-F238E27FC236}">
                <a16:creationId xmlns:a16="http://schemas.microsoft.com/office/drawing/2014/main" id="{5DA12BB4-201B-8707-9FD2-0E6D95EE0F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886200"/>
            <a:ext cx="1600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3" name="Line 13">
            <a:extLst>
              <a:ext uri="{FF2B5EF4-FFF2-40B4-BE49-F238E27FC236}">
                <a16:creationId xmlns:a16="http://schemas.microsoft.com/office/drawing/2014/main" id="{61EC3B02-B504-4DCF-BA83-565D83E5FC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9200" y="4114800"/>
            <a:ext cx="381000" cy="1143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4" name="Line 13">
            <a:extLst>
              <a:ext uri="{FF2B5EF4-FFF2-40B4-BE49-F238E27FC236}">
                <a16:creationId xmlns:a16="http://schemas.microsoft.com/office/drawing/2014/main" id="{FDB74401-E95E-2E78-714C-ED7638C6A062}"/>
              </a:ext>
            </a:extLst>
          </p:cNvPr>
          <p:cNvSpPr>
            <a:spLocks noChangeShapeType="1"/>
          </p:cNvSpPr>
          <p:nvPr/>
        </p:nvSpPr>
        <p:spPr bwMode="auto">
          <a:xfrm>
            <a:off x="9525000" y="4648200"/>
            <a:ext cx="609600" cy="2286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5" name="Line 29">
            <a:extLst>
              <a:ext uri="{FF2B5EF4-FFF2-40B4-BE49-F238E27FC236}">
                <a16:creationId xmlns:a16="http://schemas.microsoft.com/office/drawing/2014/main" id="{B2856021-19C8-90E3-6BBB-3EFBD2CA8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67800" y="33528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6" name="Line 29">
            <a:extLst>
              <a:ext uri="{FF2B5EF4-FFF2-40B4-BE49-F238E27FC236}">
                <a16:creationId xmlns:a16="http://schemas.microsoft.com/office/drawing/2014/main" id="{B975EC67-EB6E-D5CF-9CA8-7A50DB804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58400" y="3657600"/>
            <a:ext cx="76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6993A-2ABD-03A3-C1EC-28B034DCE0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1B4952-A85F-5ACB-15CC-6491014BB4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52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1722-F224-D44E-DBB6-04C360BF0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Habits and skills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A7AD6-CDAD-FE17-319D-EFACE5102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1. Under handle</a:t>
            </a:r>
          </a:p>
          <a:p>
            <a:r>
              <a:rPr lang="en-US" dirty="0"/>
              <a:t>2. Quick release</a:t>
            </a:r>
          </a:p>
          <a:p>
            <a:r>
              <a:rPr lang="en-US" dirty="0"/>
              <a:t>3. Puck protection</a:t>
            </a:r>
          </a:p>
          <a:p>
            <a:r>
              <a:rPr lang="en-US" dirty="0"/>
              <a:t>4. Net front</a:t>
            </a:r>
          </a:p>
          <a:p>
            <a:r>
              <a:rPr lang="en-US" dirty="0"/>
              <a:t>5. Stick on ice</a:t>
            </a:r>
          </a:p>
          <a:p>
            <a:r>
              <a:rPr lang="en-US" dirty="0"/>
              <a:t>6. Deception</a:t>
            </a:r>
          </a:p>
          <a:p>
            <a:r>
              <a:rPr lang="en-US" dirty="0"/>
              <a:t>7. Shooting from uncomfortable positions</a:t>
            </a:r>
          </a:p>
          <a:p>
            <a:r>
              <a:rPr lang="en-US" dirty="0"/>
              <a:t>8. Changing angle of your shot</a:t>
            </a:r>
          </a:p>
          <a:p>
            <a:r>
              <a:rPr lang="en-US" dirty="0"/>
              <a:t>9. Attack Mindset- get to the middle of the ice</a:t>
            </a:r>
          </a:p>
          <a:p>
            <a:r>
              <a:rPr lang="en-US" dirty="0"/>
              <a:t>10. Setting yourself up to be a support option when you don’t have puck.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17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0B96-BB4D-23A0-1290-8919C233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Offensive Zone Habits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9396D-215E-78F0-2E8E-940D15F6A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2417"/>
            <a:ext cx="10515600" cy="483454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Don’t Dump ---- Deposit</a:t>
            </a:r>
          </a:p>
          <a:p>
            <a:pPr lvl="1"/>
            <a:r>
              <a:rPr lang="en-US" dirty="0"/>
              <a:t>Always playing with a purpose</a:t>
            </a:r>
          </a:p>
          <a:p>
            <a:pPr lvl="1"/>
            <a:r>
              <a:rPr lang="en-US" dirty="0"/>
              <a:t>Moments you can give the other team the puck or maintain possession</a:t>
            </a:r>
          </a:p>
          <a:p>
            <a:r>
              <a:rPr lang="en-US" dirty="0"/>
              <a:t>Drive Far Post</a:t>
            </a:r>
          </a:p>
          <a:p>
            <a:pPr lvl="1"/>
            <a:r>
              <a:rPr lang="en-US" dirty="0"/>
              <a:t>Attacking the net causes chaos</a:t>
            </a:r>
          </a:p>
          <a:p>
            <a:pPr lvl="1"/>
            <a:r>
              <a:rPr lang="en-US" dirty="0"/>
              <a:t>Driving far post forces teams on their heels</a:t>
            </a:r>
          </a:p>
          <a:p>
            <a:pPr lvl="1"/>
            <a:r>
              <a:rPr lang="en-US" dirty="0"/>
              <a:t>If opposing D attack, they are attacking into their net</a:t>
            </a:r>
          </a:p>
          <a:p>
            <a:pPr lvl="1"/>
            <a:r>
              <a:rPr lang="en-US" dirty="0"/>
              <a:t>Key skill for this is puck protection. Using body, especially front leg and reaching/extending puck away from defender</a:t>
            </a:r>
          </a:p>
          <a:p>
            <a:pPr algn="just"/>
            <a:r>
              <a:rPr lang="en-US" dirty="0"/>
              <a:t>Dot Lane Drive</a:t>
            </a:r>
          </a:p>
          <a:p>
            <a:pPr lvl="1" algn="just"/>
            <a:r>
              <a:rPr lang="en-US" dirty="0"/>
              <a:t>Aim for D’s heels, then drive to net</a:t>
            </a:r>
          </a:p>
          <a:p>
            <a:pPr lvl="1" algn="just"/>
            <a:r>
              <a:rPr lang="en-US" dirty="0"/>
              <a:t>Attacking the D’s Lane</a:t>
            </a:r>
          </a:p>
          <a:p>
            <a:pPr lvl="1" algn="just"/>
            <a:r>
              <a:rPr lang="en-US" dirty="0"/>
              <a:t>Challenges the weakside D to decide who to cover, leaving someone open</a:t>
            </a:r>
          </a:p>
          <a:p>
            <a:pPr lvl="1" algn="just"/>
            <a:r>
              <a:rPr lang="en-US" dirty="0"/>
              <a:t>Successful if everyone is filling lanes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23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8B4F8-158E-9C4E-FBB9-716DC668E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Offensive Zone Play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sz="3600" dirty="0">
                <a:ea typeface="ＭＳ Ｐゴシック" panose="020B0600070205080204" pitchFamily="34" charset="-128"/>
              </a:rPr>
              <a:t>10 Key Points to creating offense</a:t>
            </a:r>
            <a:endParaRPr lang="en-US" dirty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00A650C-8A66-7DBF-ED85-B538B85F83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Transition with speed to offense.  It</a:t>
            </a:r>
            <a:r>
              <a:rPr lang="uk-UA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’</a:t>
            </a:r>
            <a:r>
              <a:rPr lang="en-US" altLang="ja-JP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s a race to offense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Make the right decision. Carry it in, chip to support or dump it in. Eliminate TO’s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Stick to terminology (coach speak) and execute routes on entry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Have a plan</a:t>
            </a:r>
            <a:r>
              <a:rPr lang="is-I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…on wide entries, on chip and support, on the forecheck.  What is your plan?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is-I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When you are jammed up or in trouble, look to use the back of the net and come out the other side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is-I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Inside of your plan, use cycles, cutbacks, scissors, and back of the net.  Move it low to high, side to side and create confusion and space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is-I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Speed, speed, speed! Don’t be playable, move your feet, move to support, move the puck.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is-I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You need a shot mentality, it creates chances and 2nd chances, shots, screens, tips, rebounds.  Bring it to the net!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Be quick to recover pucks when you lose possession.  Have a dog on a bone mentality!</a:t>
            </a:r>
          </a:p>
          <a:p>
            <a:pPr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 You must practice your identity every day.  If you work on it, you can become unstoppable in the offensive zone.</a:t>
            </a:r>
          </a:p>
          <a:p>
            <a:pPr eaLnBrk="1" hangingPunct="1">
              <a:lnSpc>
                <a:spcPct val="80000"/>
              </a:lnSpc>
            </a:pPr>
            <a:endParaRPr lang="en-US" altLang="en-US" sz="1600" b="1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en-US" sz="1600" b="1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1400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2310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9">
            <a:extLst>
              <a:ext uri="{FF2B5EF4-FFF2-40B4-BE49-F238E27FC236}">
                <a16:creationId xmlns:a16="http://schemas.microsoft.com/office/drawing/2014/main" id="{5101C734-D74C-EE23-33FB-3BC5823AFB5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600200"/>
            <a:ext cx="8686800" cy="5168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latin typeface="Bookman Old Style" charset="0"/>
              </a:rPr>
              <a:t>When in trouble use the back of the net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latin typeface="Bookman Old Style" charset="0"/>
              </a:rPr>
              <a:t>Speed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latin typeface="Bookman Old Style" charset="0"/>
              </a:rPr>
              <a:t>Shot Mentality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latin typeface="Bookman Old Style" charset="0"/>
              </a:rPr>
              <a:t>Traffic, Screens, Tips, 2</a:t>
            </a:r>
            <a:r>
              <a:rPr lang="en-US" sz="2400" b="1" baseline="30000" dirty="0">
                <a:latin typeface="Bookman Old Style" charset="0"/>
              </a:rPr>
              <a:t>nd</a:t>
            </a:r>
            <a:r>
              <a:rPr lang="en-US" sz="2400" b="1" dirty="0">
                <a:latin typeface="Bookman Old Style" charset="0"/>
              </a:rPr>
              <a:t> Chances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>
                <a:latin typeface="Bookman Old Style" charset="0"/>
              </a:rPr>
              <a:t>Recovery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600" b="1" dirty="0">
              <a:latin typeface="Bookman Old Style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1400" dirty="0">
              <a:latin typeface="Bookman Old Style" charset="0"/>
            </a:endParaRPr>
          </a:p>
        </p:txBody>
      </p:sp>
      <p:sp>
        <p:nvSpPr>
          <p:cNvPr id="18434" name="WordArt 15">
            <a:extLst>
              <a:ext uri="{FF2B5EF4-FFF2-40B4-BE49-F238E27FC236}">
                <a16:creationId xmlns:a16="http://schemas.microsoft.com/office/drawing/2014/main" id="{55E28456-5BAE-4A1F-C78F-C040404453B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985000" y="49530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8435" name="WordArt 20">
            <a:extLst>
              <a:ext uri="{FF2B5EF4-FFF2-40B4-BE49-F238E27FC236}">
                <a16:creationId xmlns:a16="http://schemas.microsoft.com/office/drawing/2014/main" id="{C904AE23-E917-48C8-4789-F01BEDE1007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39000" y="52578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8436" name="WordArt 23">
            <a:extLst>
              <a:ext uri="{FF2B5EF4-FFF2-40B4-BE49-F238E27FC236}">
                <a16:creationId xmlns:a16="http://schemas.microsoft.com/office/drawing/2014/main" id="{70BECF2C-EC35-FDDE-228F-A344234A0CC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56400" y="50927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pic>
        <p:nvPicPr>
          <p:cNvPr id="18437" name="Picture 20">
            <a:extLst>
              <a:ext uri="{FF2B5EF4-FFF2-40B4-BE49-F238E27FC236}">
                <a16:creationId xmlns:a16="http://schemas.microsoft.com/office/drawing/2014/main" id="{E9AEDDBF-E031-FAD9-6C01-C5AC076894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1365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21">
            <a:extLst>
              <a:ext uri="{FF2B5EF4-FFF2-40B4-BE49-F238E27FC236}">
                <a16:creationId xmlns:a16="http://schemas.microsoft.com/office/drawing/2014/main" id="{46AA99C2-F45D-B84D-DA2A-EF89DF511B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WordArt 23">
            <a:extLst>
              <a:ext uri="{FF2B5EF4-FFF2-40B4-BE49-F238E27FC236}">
                <a16:creationId xmlns:a16="http://schemas.microsoft.com/office/drawing/2014/main" id="{4673C0A7-38F5-285B-C90D-532CE872D6F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37400" y="52451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8440" name="Title 1">
            <a:extLst>
              <a:ext uri="{FF2B5EF4-FFF2-40B4-BE49-F238E27FC236}">
                <a16:creationId xmlns:a16="http://schemas.microsoft.com/office/drawing/2014/main" id="{508F386C-A120-5BD5-FFA5-8672D9237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                     Offensive Zone Play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                      </a:t>
            </a:r>
            <a:r>
              <a:rPr lang="en-US" altLang="en-US" sz="4000" dirty="0">
                <a:ea typeface="ＭＳ Ｐゴシック" panose="020B0600070205080204" pitchFamily="34" charset="-128"/>
              </a:rPr>
              <a:t>Identity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9">
            <a:extLst>
              <a:ext uri="{FF2B5EF4-FFF2-40B4-BE49-F238E27FC236}">
                <a16:creationId xmlns:a16="http://schemas.microsoft.com/office/drawing/2014/main" id="{B90599B4-B211-3E8E-DE62-01B4246D962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600200"/>
            <a:ext cx="8686800" cy="5168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b="1" dirty="0">
                <a:latin typeface="Bookman Old Style" charset="0"/>
              </a:rPr>
              <a:t>3 Types of Entries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latin typeface="Bookman Old Style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24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24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dirty="0">
                <a:latin typeface="Bookman Old Style" charset="0"/>
              </a:rPr>
              <a:t>CARRY IT IN, POSSESSION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dirty="0">
                <a:latin typeface="Bookman Old Style" charset="0"/>
              </a:rPr>
              <a:t>CHIP WITH SUPPORT, CHIP TO  POSSESSION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0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b="1" dirty="0">
                <a:latin typeface="Bookman Old Style" charset="0"/>
              </a:rPr>
              <a:t>DUMP IT IN, FORE-CHECK TO RECOVERY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>
              <a:latin typeface="Bookman Old Style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sz="1800" b="1" dirty="0">
              <a:latin typeface="Bookman Old Style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1400" dirty="0">
              <a:latin typeface="Bookman Old Style" charset="0"/>
            </a:endParaRPr>
          </a:p>
        </p:txBody>
      </p:sp>
      <p:sp>
        <p:nvSpPr>
          <p:cNvPr id="18434" name="WordArt 15">
            <a:extLst>
              <a:ext uri="{FF2B5EF4-FFF2-40B4-BE49-F238E27FC236}">
                <a16:creationId xmlns:a16="http://schemas.microsoft.com/office/drawing/2014/main" id="{3EB21B01-41B8-2B62-7497-41596E612EB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985000" y="49530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8435" name="WordArt 20">
            <a:extLst>
              <a:ext uri="{FF2B5EF4-FFF2-40B4-BE49-F238E27FC236}">
                <a16:creationId xmlns:a16="http://schemas.microsoft.com/office/drawing/2014/main" id="{C6F15D2B-B0AA-16AE-AC42-3F889A2A764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39000" y="52578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8436" name="WordArt 23">
            <a:extLst>
              <a:ext uri="{FF2B5EF4-FFF2-40B4-BE49-F238E27FC236}">
                <a16:creationId xmlns:a16="http://schemas.microsoft.com/office/drawing/2014/main" id="{77B13F48-7CC5-BF24-565A-12CB3883BBB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56400" y="50927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pic>
        <p:nvPicPr>
          <p:cNvPr id="18437" name="Picture 20">
            <a:extLst>
              <a:ext uri="{FF2B5EF4-FFF2-40B4-BE49-F238E27FC236}">
                <a16:creationId xmlns:a16="http://schemas.microsoft.com/office/drawing/2014/main" id="{30ED0FA3-D930-615B-2A06-7E1115D4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1365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21">
            <a:extLst>
              <a:ext uri="{FF2B5EF4-FFF2-40B4-BE49-F238E27FC236}">
                <a16:creationId xmlns:a16="http://schemas.microsoft.com/office/drawing/2014/main" id="{BF1ED04B-962E-FBE6-2D8C-E400846421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9" name="WordArt 23">
            <a:extLst>
              <a:ext uri="{FF2B5EF4-FFF2-40B4-BE49-F238E27FC236}">
                <a16:creationId xmlns:a16="http://schemas.microsoft.com/office/drawing/2014/main" id="{8902EEC2-3D23-849C-A296-99862590113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37400" y="52451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8440" name="Title 1">
            <a:extLst>
              <a:ext uri="{FF2B5EF4-FFF2-40B4-BE49-F238E27FC236}">
                <a16:creationId xmlns:a16="http://schemas.microsoft.com/office/drawing/2014/main" id="{75AE74D8-2C07-4F4E-BDB8-3979880D4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ea typeface="ＭＳ Ｐゴシック" panose="020B0600070205080204" pitchFamily="34" charset="-128"/>
              </a:rPr>
              <a:t>                             Attacking the Offensive Zone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1B894E91-0043-8098-551A-417E97C90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Carry        Carry in with possession</a:t>
            </a:r>
            <a:endParaRPr lang="en-US" altLang="en-US" sz="2800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17410" name="Picture 16" descr="http://www.wvu.edu/~physed/sager/Documents/Website344/hockey_rink_diagram.gif">
            <a:extLst>
              <a:ext uri="{FF2B5EF4-FFF2-40B4-BE49-F238E27FC236}">
                <a16:creationId xmlns:a16="http://schemas.microsoft.com/office/drawing/2014/main" id="{D4374C4A-137D-9AEB-708C-BA92018024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81"/>
          <a:stretch>
            <a:fillRect/>
          </a:stretch>
        </p:blipFill>
        <p:spPr bwMode="auto">
          <a:xfrm>
            <a:off x="6350000" y="1166814"/>
            <a:ext cx="4021138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13">
            <a:extLst>
              <a:ext uri="{FF2B5EF4-FFF2-40B4-BE49-F238E27FC236}">
                <a16:creationId xmlns:a16="http://schemas.microsoft.com/office/drawing/2014/main" id="{93892D5B-2B6D-9220-1FD4-6EC7E441F40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219200"/>
            <a:ext cx="4419600" cy="5638800"/>
          </a:xfrm>
          <a:noFill/>
        </p:spPr>
        <p:txBody>
          <a:bodyPr/>
          <a:lstStyle/>
          <a:p>
            <a:pPr marL="457200" indent="-457200">
              <a:buNone/>
            </a:pPr>
            <a:endParaRPr lang="en-US" altLang="en-US" sz="140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marL="457200" indent="-457200"/>
            <a:endParaRPr lang="en-US" altLang="en-US" sz="140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marL="457200" indent="-457200"/>
            <a:endParaRPr lang="en-US" altLang="en-US" sz="140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marL="457200" indent="-457200"/>
            <a:endParaRPr lang="en-US" altLang="en-US" sz="1400" u="sng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2" name="WordArt 15">
            <a:extLst>
              <a:ext uri="{FF2B5EF4-FFF2-40B4-BE49-F238E27FC236}">
                <a16:creationId xmlns:a16="http://schemas.microsoft.com/office/drawing/2014/main" id="{03E2CC68-C807-46BB-7339-4020887A92E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91400" y="28194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7413" name="WordArt 17">
            <a:extLst>
              <a:ext uri="{FF2B5EF4-FFF2-40B4-BE49-F238E27FC236}">
                <a16:creationId xmlns:a16="http://schemas.microsoft.com/office/drawing/2014/main" id="{C849A23D-99A3-3180-4280-CD0FCC18EFD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610600" y="29908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7414" name="WordArt 20">
            <a:extLst>
              <a:ext uri="{FF2B5EF4-FFF2-40B4-BE49-F238E27FC236}">
                <a16:creationId xmlns:a16="http://schemas.microsoft.com/office/drawing/2014/main" id="{8189CD53-9AC2-DBF4-5B52-890B0364A2A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05800" y="24384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17415" name="WordArt 22">
            <a:extLst>
              <a:ext uri="{FF2B5EF4-FFF2-40B4-BE49-F238E27FC236}">
                <a16:creationId xmlns:a16="http://schemas.microsoft.com/office/drawing/2014/main" id="{A7C53C27-BB6E-79C5-E746-1676894AA04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0" y="38100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17416" name="WordArt 23">
            <a:extLst>
              <a:ext uri="{FF2B5EF4-FFF2-40B4-BE49-F238E27FC236}">
                <a16:creationId xmlns:a16="http://schemas.microsoft.com/office/drawing/2014/main" id="{9BF7A20B-77CD-80DF-676B-18F1A5C15B0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29800" y="38862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17417" name="Oval 24">
            <a:extLst>
              <a:ext uri="{FF2B5EF4-FFF2-40B4-BE49-F238E27FC236}">
                <a16:creationId xmlns:a16="http://schemas.microsoft.com/office/drawing/2014/main" id="{DEA25ECC-148A-F5D4-623E-5EF133F7E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600201"/>
            <a:ext cx="74612" cy="7302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8" name="Line 29">
            <a:extLst>
              <a:ext uri="{FF2B5EF4-FFF2-40B4-BE49-F238E27FC236}">
                <a16:creationId xmlns:a16="http://schemas.microsoft.com/office/drawing/2014/main" id="{07D62D00-A307-9A6A-64DE-EFC4D7B8EA8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305800" y="2286000"/>
            <a:ext cx="0" cy="1747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9" name="Picture 21">
            <a:extLst>
              <a:ext uri="{FF2B5EF4-FFF2-40B4-BE49-F238E27FC236}">
                <a16:creationId xmlns:a16="http://schemas.microsoft.com/office/drawing/2014/main" id="{58466291-4BFF-7EF6-08C5-4DEDC104E8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1">
            <a:extLst>
              <a:ext uri="{FF2B5EF4-FFF2-40B4-BE49-F238E27FC236}">
                <a16:creationId xmlns:a16="http://schemas.microsoft.com/office/drawing/2014/main" id="{D9F02BF8-BA20-D3BE-B4C7-906D08CAB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875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1" name="WordArt 23">
            <a:extLst>
              <a:ext uri="{FF2B5EF4-FFF2-40B4-BE49-F238E27FC236}">
                <a16:creationId xmlns:a16="http://schemas.microsoft.com/office/drawing/2014/main" id="{46F6CD84-C2C0-9123-2D06-90CE1CE5A63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62800" y="48006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D</a:t>
            </a:r>
          </a:p>
        </p:txBody>
      </p:sp>
      <p:sp>
        <p:nvSpPr>
          <p:cNvPr id="17422" name="WordArt 23">
            <a:extLst>
              <a:ext uri="{FF2B5EF4-FFF2-40B4-BE49-F238E27FC236}">
                <a16:creationId xmlns:a16="http://schemas.microsoft.com/office/drawing/2014/main" id="{22E822A1-1AA4-7D3B-B21A-E9D29C40421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29800" y="3919538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7423" name="WordArt 23">
            <a:extLst>
              <a:ext uri="{FF2B5EF4-FFF2-40B4-BE49-F238E27FC236}">
                <a16:creationId xmlns:a16="http://schemas.microsoft.com/office/drawing/2014/main" id="{4FCBC51D-F74C-E36F-CF73-16AFA0C4FDB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763000" y="47434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D</a:t>
            </a:r>
          </a:p>
        </p:txBody>
      </p:sp>
      <p:sp>
        <p:nvSpPr>
          <p:cNvPr id="17424" name="WordArt 23">
            <a:extLst>
              <a:ext uri="{FF2B5EF4-FFF2-40B4-BE49-F238E27FC236}">
                <a16:creationId xmlns:a16="http://schemas.microsoft.com/office/drawing/2014/main" id="{1A18B8B3-12EA-AD87-CBBA-9FAAF6A62D6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607550" y="42100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RW</a:t>
            </a:r>
          </a:p>
        </p:txBody>
      </p:sp>
      <p:sp>
        <p:nvSpPr>
          <p:cNvPr id="17425" name="WordArt 23">
            <a:extLst>
              <a:ext uri="{FF2B5EF4-FFF2-40B4-BE49-F238E27FC236}">
                <a16:creationId xmlns:a16="http://schemas.microsoft.com/office/drawing/2014/main" id="{F9F876E2-9B67-B441-F347-688AB508B18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46850" y="42862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LW</a:t>
            </a:r>
          </a:p>
        </p:txBody>
      </p:sp>
      <p:sp>
        <p:nvSpPr>
          <p:cNvPr id="17426" name="WordArt 23">
            <a:extLst>
              <a:ext uri="{FF2B5EF4-FFF2-40B4-BE49-F238E27FC236}">
                <a16:creationId xmlns:a16="http://schemas.microsoft.com/office/drawing/2014/main" id="{E2E4CD44-8C43-E7CE-F2A4-5838774F175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153400" y="4267200"/>
            <a:ext cx="2286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17427" name="Line 26">
            <a:extLst>
              <a:ext uri="{FF2B5EF4-FFF2-40B4-BE49-F238E27FC236}">
                <a16:creationId xmlns:a16="http://schemas.microsoft.com/office/drawing/2014/main" id="{F0D40026-C710-06AA-09B1-F6E1FFF7E4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2819400"/>
            <a:ext cx="76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9">
            <a:extLst>
              <a:ext uri="{FF2B5EF4-FFF2-40B4-BE49-F238E27FC236}">
                <a16:creationId xmlns:a16="http://schemas.microsoft.com/office/drawing/2014/main" id="{4AC23415-3B25-CEB1-FE21-FA57612349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915400" y="2819400"/>
            <a:ext cx="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TextBox 1">
            <a:extLst>
              <a:ext uri="{FF2B5EF4-FFF2-40B4-BE49-F238E27FC236}">
                <a16:creationId xmlns:a16="http://schemas.microsoft.com/office/drawing/2014/main" id="{B806C8AD-FED1-57F5-AFAF-E3BF548A1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524001"/>
            <a:ext cx="4267200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 b="1"/>
              <a:t>WIDE SPEED</a:t>
            </a:r>
          </a:p>
          <a:p>
            <a:pPr>
              <a:buFontTx/>
              <a:buChar char="•"/>
            </a:pPr>
            <a:r>
              <a:rPr lang="en-US" altLang="en-US" sz="1800" b="1"/>
              <a:t>On Breakouts or possession changes, SPRINT TO OFFENSE</a:t>
            </a:r>
          </a:p>
          <a:p>
            <a:pPr>
              <a:buFontTx/>
              <a:buChar char="•"/>
            </a:pPr>
            <a:r>
              <a:rPr lang="en-US" altLang="en-US" sz="1800" b="1"/>
              <a:t>Transition with SPEED.  Look to beat opposition defense 1v1 wide with speed</a:t>
            </a:r>
          </a:p>
          <a:p>
            <a:pPr>
              <a:buFontTx/>
              <a:buChar char="•"/>
            </a:pPr>
            <a:endParaRPr lang="en-US" altLang="en-US" sz="1800" b="1"/>
          </a:p>
          <a:p>
            <a:pPr>
              <a:buFontTx/>
              <a:buChar char="•"/>
            </a:pPr>
            <a:r>
              <a:rPr lang="en-US" altLang="en-US" b="1"/>
              <a:t>MIDDLE LANE DRIVE OPTIONS</a:t>
            </a:r>
          </a:p>
          <a:p>
            <a:pPr>
              <a:buFontTx/>
              <a:buChar char="•"/>
            </a:pPr>
            <a:r>
              <a:rPr lang="en-US" altLang="en-US" sz="1800" b="1"/>
              <a:t>C attack middle ice with speed &amp; distribute puck to wingers</a:t>
            </a:r>
          </a:p>
          <a:p>
            <a:pPr>
              <a:buFontTx/>
              <a:buChar char="•"/>
            </a:pPr>
            <a:r>
              <a:rPr lang="en-US" altLang="en-US" sz="1800" b="1"/>
              <a:t>C become middle lane drive (puck side of 2</a:t>
            </a:r>
            <a:r>
              <a:rPr lang="en-US" altLang="en-US" sz="1800" b="1" baseline="30000"/>
              <a:t>nd</a:t>
            </a:r>
            <a:r>
              <a:rPr lang="en-US" altLang="en-US" sz="1800" b="1"/>
              <a:t> D)</a:t>
            </a:r>
          </a:p>
          <a:p>
            <a:pPr>
              <a:buFontTx/>
              <a:buChar char="•"/>
            </a:pPr>
            <a:r>
              <a:rPr lang="en-US" altLang="en-US" sz="1800" b="1"/>
              <a:t>WSW dot lane drive (Step behind)</a:t>
            </a:r>
          </a:p>
          <a:p>
            <a:pPr>
              <a:buFontTx/>
              <a:buChar char="•"/>
            </a:pPr>
            <a:r>
              <a:rPr lang="en-US" altLang="en-US" sz="1800" b="1"/>
              <a:t>D add to rush (4th person)</a:t>
            </a:r>
          </a:p>
          <a:p>
            <a:pPr>
              <a:buFontTx/>
              <a:buChar char="•"/>
            </a:pPr>
            <a:r>
              <a:rPr lang="en-US" altLang="en-US" sz="1800" b="1"/>
              <a:t>        - Shoot puck, get it back</a:t>
            </a:r>
          </a:p>
          <a:p>
            <a:pPr>
              <a:buFontTx/>
              <a:buChar char="•"/>
            </a:pPr>
            <a:r>
              <a:rPr lang="en-US" altLang="en-US" sz="1800" b="1"/>
              <a:t>        - pass of pads</a:t>
            </a:r>
          </a:p>
        </p:txBody>
      </p:sp>
      <p:sp>
        <p:nvSpPr>
          <p:cNvPr id="17430" name="Line 25">
            <a:extLst>
              <a:ext uri="{FF2B5EF4-FFF2-40B4-BE49-F238E27FC236}">
                <a16:creationId xmlns:a16="http://schemas.microsoft.com/office/drawing/2014/main" id="{3C11EE98-612C-E5FB-CB18-EA3C342170A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038600"/>
            <a:ext cx="12954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9">
            <a:extLst>
              <a:ext uri="{FF2B5EF4-FFF2-40B4-BE49-F238E27FC236}">
                <a16:creationId xmlns:a16="http://schemas.microsoft.com/office/drawing/2014/main" id="{9C77A17F-CF7A-1EBD-D69E-29D4EA5C28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315200" y="35814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9">
            <a:extLst>
              <a:ext uri="{FF2B5EF4-FFF2-40B4-BE49-F238E27FC236}">
                <a16:creationId xmlns:a16="http://schemas.microsoft.com/office/drawing/2014/main" id="{522DE9E7-E7A9-0863-D52E-56E437AA41B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448800" y="2438400"/>
            <a:ext cx="228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ACF358CA-0F6A-66F8-8F89-953DEC5C2D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28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Chip t Chip to support</a:t>
            </a:r>
            <a:r>
              <a:rPr lang="en-US" altLang="en-US" sz="32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8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&amp;</a:t>
            </a:r>
            <a:r>
              <a:rPr lang="en-US" altLang="en-US" sz="32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 </a:t>
            </a:r>
            <a:r>
              <a:rPr lang="en-US" altLang="en-US" sz="28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Possession </a:t>
            </a:r>
            <a:endParaRPr lang="en-US" altLang="en-US" sz="2800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17410" name="Picture 16" descr="http://www.wvu.edu/~physed/sager/Documents/Website344/hockey_rink_diagram.gif">
            <a:extLst>
              <a:ext uri="{FF2B5EF4-FFF2-40B4-BE49-F238E27FC236}">
                <a16:creationId xmlns:a16="http://schemas.microsoft.com/office/drawing/2014/main" id="{B5575072-44BD-2219-FD1F-4155526CE5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981"/>
          <a:stretch>
            <a:fillRect/>
          </a:stretch>
        </p:blipFill>
        <p:spPr bwMode="auto">
          <a:xfrm>
            <a:off x="6350000" y="1166814"/>
            <a:ext cx="4021138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13">
            <a:extLst>
              <a:ext uri="{FF2B5EF4-FFF2-40B4-BE49-F238E27FC236}">
                <a16:creationId xmlns:a16="http://schemas.microsoft.com/office/drawing/2014/main" id="{E798A3BA-CF41-5392-CF31-0B05791DA08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676400" y="1219200"/>
            <a:ext cx="4419600" cy="5638800"/>
          </a:xfrm>
          <a:noFill/>
        </p:spPr>
        <p:txBody>
          <a:bodyPr/>
          <a:lstStyle/>
          <a:p>
            <a:pPr marL="457200" indent="-457200">
              <a:buNone/>
            </a:pPr>
            <a:endParaRPr lang="en-US" altLang="en-US" sz="1400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marL="457200" indent="-457200"/>
            <a:endParaRPr lang="en-US" altLang="en-US" sz="1400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marL="457200" indent="-457200"/>
            <a:endParaRPr lang="en-US" altLang="en-US" sz="1400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marL="457200" indent="-457200"/>
            <a:endParaRPr lang="en-US" altLang="en-US" sz="1400" u="sng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12" name="WordArt 15">
            <a:extLst>
              <a:ext uri="{FF2B5EF4-FFF2-40B4-BE49-F238E27FC236}">
                <a16:creationId xmlns:a16="http://schemas.microsoft.com/office/drawing/2014/main" id="{217C44B1-79BA-42A1-50E8-AF8ABB5AF2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91400" y="29718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7413" name="WordArt 17">
            <a:extLst>
              <a:ext uri="{FF2B5EF4-FFF2-40B4-BE49-F238E27FC236}">
                <a16:creationId xmlns:a16="http://schemas.microsoft.com/office/drawing/2014/main" id="{94EC17CC-E029-AEDA-7C73-C01A42F2F8A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610600" y="26670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7414" name="WordArt 20">
            <a:extLst>
              <a:ext uri="{FF2B5EF4-FFF2-40B4-BE49-F238E27FC236}">
                <a16:creationId xmlns:a16="http://schemas.microsoft.com/office/drawing/2014/main" id="{69748A8D-69A6-C26F-1308-1DB1096019E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05800" y="24384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17415" name="WordArt 22">
            <a:extLst>
              <a:ext uri="{FF2B5EF4-FFF2-40B4-BE49-F238E27FC236}">
                <a16:creationId xmlns:a16="http://schemas.microsoft.com/office/drawing/2014/main" id="{4A967F09-A362-4EF0-38D5-34B74773859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0" y="38100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17416" name="WordArt 23">
            <a:extLst>
              <a:ext uri="{FF2B5EF4-FFF2-40B4-BE49-F238E27FC236}">
                <a16:creationId xmlns:a16="http://schemas.microsoft.com/office/drawing/2014/main" id="{110F6D0C-1825-5719-7BC1-7437C635B27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29800" y="38862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FF0000"/>
              </a:solidFill>
            </a:endParaRPr>
          </a:p>
        </p:txBody>
      </p:sp>
      <p:sp>
        <p:nvSpPr>
          <p:cNvPr id="17417" name="Oval 24">
            <a:extLst>
              <a:ext uri="{FF2B5EF4-FFF2-40B4-BE49-F238E27FC236}">
                <a16:creationId xmlns:a16="http://schemas.microsoft.com/office/drawing/2014/main" id="{F6BD2AF3-DF9C-3B4A-B722-4ADF3B412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2988" y="1600201"/>
            <a:ext cx="74612" cy="73025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7418" name="Line 29">
            <a:extLst>
              <a:ext uri="{FF2B5EF4-FFF2-40B4-BE49-F238E27FC236}">
                <a16:creationId xmlns:a16="http://schemas.microsoft.com/office/drawing/2014/main" id="{3AE74610-CBB6-30B4-985A-9CE0C63AFA6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53400" y="3429000"/>
            <a:ext cx="152400" cy="604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9" name="Picture 21">
            <a:extLst>
              <a:ext uri="{FF2B5EF4-FFF2-40B4-BE49-F238E27FC236}">
                <a16:creationId xmlns:a16="http://schemas.microsoft.com/office/drawing/2014/main" id="{188B4CA3-F307-8626-3EF9-68492884AD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1">
            <a:extLst>
              <a:ext uri="{FF2B5EF4-FFF2-40B4-BE49-F238E27FC236}">
                <a16:creationId xmlns:a16="http://schemas.microsoft.com/office/drawing/2014/main" id="{9224F683-0AF4-81C7-35D7-780779CFA8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2875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1" name="WordArt 23">
            <a:extLst>
              <a:ext uri="{FF2B5EF4-FFF2-40B4-BE49-F238E27FC236}">
                <a16:creationId xmlns:a16="http://schemas.microsoft.com/office/drawing/2014/main" id="{96CE5C0D-D947-26DC-05C6-D2E20604C8E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162800" y="48006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D</a:t>
            </a:r>
          </a:p>
        </p:txBody>
      </p:sp>
      <p:sp>
        <p:nvSpPr>
          <p:cNvPr id="17422" name="WordArt 23">
            <a:extLst>
              <a:ext uri="{FF2B5EF4-FFF2-40B4-BE49-F238E27FC236}">
                <a16:creationId xmlns:a16="http://schemas.microsoft.com/office/drawing/2014/main" id="{8478165F-E992-85BE-C7E2-3E68DEA02CE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829800" y="3919538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7423" name="WordArt 23">
            <a:extLst>
              <a:ext uri="{FF2B5EF4-FFF2-40B4-BE49-F238E27FC236}">
                <a16:creationId xmlns:a16="http://schemas.microsoft.com/office/drawing/2014/main" id="{A12A3C30-B14C-B151-2C39-9C2AAB2DBEA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763000" y="47434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D</a:t>
            </a:r>
          </a:p>
        </p:txBody>
      </p:sp>
      <p:sp>
        <p:nvSpPr>
          <p:cNvPr id="17424" name="WordArt 23">
            <a:extLst>
              <a:ext uri="{FF2B5EF4-FFF2-40B4-BE49-F238E27FC236}">
                <a16:creationId xmlns:a16="http://schemas.microsoft.com/office/drawing/2014/main" id="{596C1F73-6575-2322-BABF-A6D5B7DBA58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607550" y="42100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RW</a:t>
            </a:r>
          </a:p>
        </p:txBody>
      </p:sp>
      <p:sp>
        <p:nvSpPr>
          <p:cNvPr id="17425" name="WordArt 23">
            <a:extLst>
              <a:ext uri="{FF2B5EF4-FFF2-40B4-BE49-F238E27FC236}">
                <a16:creationId xmlns:a16="http://schemas.microsoft.com/office/drawing/2014/main" id="{6AA7FEB6-94E8-11F1-A51E-4703287BFAF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46850" y="42862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LW</a:t>
            </a:r>
          </a:p>
        </p:txBody>
      </p:sp>
      <p:sp>
        <p:nvSpPr>
          <p:cNvPr id="17426" name="WordArt 23">
            <a:extLst>
              <a:ext uri="{FF2B5EF4-FFF2-40B4-BE49-F238E27FC236}">
                <a16:creationId xmlns:a16="http://schemas.microsoft.com/office/drawing/2014/main" id="{59689A29-E005-1711-18C2-BCAE600642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153400" y="4267200"/>
            <a:ext cx="228600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C</a:t>
            </a:r>
          </a:p>
        </p:txBody>
      </p:sp>
      <p:sp>
        <p:nvSpPr>
          <p:cNvPr id="17427" name="Line 26">
            <a:extLst>
              <a:ext uri="{FF2B5EF4-FFF2-40B4-BE49-F238E27FC236}">
                <a16:creationId xmlns:a16="http://schemas.microsoft.com/office/drawing/2014/main" id="{4D7D4515-E0ED-79DD-B771-37DAFFA390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35814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8" name="Line 25">
            <a:extLst>
              <a:ext uri="{FF2B5EF4-FFF2-40B4-BE49-F238E27FC236}">
                <a16:creationId xmlns:a16="http://schemas.microsoft.com/office/drawing/2014/main" id="{7E68E2B0-91A0-42A2-A664-FDF31ABF11A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477000" y="3200400"/>
            <a:ext cx="1524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9" name="Line 25">
            <a:extLst>
              <a:ext uri="{FF2B5EF4-FFF2-40B4-BE49-F238E27FC236}">
                <a16:creationId xmlns:a16="http://schemas.microsoft.com/office/drawing/2014/main" id="{7263D615-7603-3BE1-8943-49E63F001A4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77000" y="1752601"/>
            <a:ext cx="914400" cy="1306513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0" name="Line 26">
            <a:extLst>
              <a:ext uri="{FF2B5EF4-FFF2-40B4-BE49-F238E27FC236}">
                <a16:creationId xmlns:a16="http://schemas.microsoft.com/office/drawing/2014/main" id="{3B718F3B-3A86-4000-DC0C-C630964FF2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0" y="30480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1" name="Line 29">
            <a:extLst>
              <a:ext uri="{FF2B5EF4-FFF2-40B4-BE49-F238E27FC236}">
                <a16:creationId xmlns:a16="http://schemas.microsoft.com/office/drawing/2014/main" id="{300B53C6-0B81-B4A6-2E9B-76A30157FD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543800" y="1524000"/>
            <a:ext cx="533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9">
            <a:extLst>
              <a:ext uri="{FF2B5EF4-FFF2-40B4-BE49-F238E27FC236}">
                <a16:creationId xmlns:a16="http://schemas.microsoft.com/office/drawing/2014/main" id="{7F458CC2-7521-7367-9A73-A8B65628766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991600" y="2819400"/>
            <a:ext cx="685800" cy="1366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3" name="Line 29">
            <a:extLst>
              <a:ext uri="{FF2B5EF4-FFF2-40B4-BE49-F238E27FC236}">
                <a16:creationId xmlns:a16="http://schemas.microsoft.com/office/drawing/2014/main" id="{80CAC87C-8C5E-80A4-16C1-C9D193CFDE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91600" y="1600200"/>
            <a:ext cx="76200" cy="1214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4" name="Line 25">
            <a:extLst>
              <a:ext uri="{FF2B5EF4-FFF2-40B4-BE49-F238E27FC236}">
                <a16:creationId xmlns:a16="http://schemas.microsoft.com/office/drawing/2014/main" id="{A949D7D4-0F7B-C9B6-5DC1-C172039793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20000" y="1524000"/>
            <a:ext cx="14478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5" name="Line 29">
            <a:extLst>
              <a:ext uri="{FF2B5EF4-FFF2-40B4-BE49-F238E27FC236}">
                <a16:creationId xmlns:a16="http://schemas.microsoft.com/office/drawing/2014/main" id="{DD1AEA79-F961-94C9-CF38-D20B9528874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915400" y="31242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6" name="Line 29">
            <a:extLst>
              <a:ext uri="{FF2B5EF4-FFF2-40B4-BE49-F238E27FC236}">
                <a16:creationId xmlns:a16="http://schemas.microsoft.com/office/drawing/2014/main" id="{AB014932-1183-4177-4128-B016770B45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3119438"/>
            <a:ext cx="914400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7" name="TextBox 1">
            <a:extLst>
              <a:ext uri="{FF2B5EF4-FFF2-40B4-BE49-F238E27FC236}">
                <a16:creationId xmlns:a16="http://schemas.microsoft.com/office/drawing/2014/main" id="{8F689C07-2ACA-8C93-CAFD-074D0488C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1524000"/>
            <a:ext cx="4267200" cy="258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 sz="1800"/>
              <a:t>When Challenging wide, the puck carrier must:</a:t>
            </a:r>
          </a:p>
          <a:p>
            <a:pPr>
              <a:buFontTx/>
              <a:buChar char="•"/>
            </a:pPr>
            <a:r>
              <a:rPr lang="en-US" altLang="en-US" sz="1800"/>
              <a:t>MAKE THE RIGHT READ/SMART DECISION.  Don</a:t>
            </a:r>
            <a:r>
              <a:rPr lang="uk-UA" altLang="en-US" sz="1800"/>
              <a:t>’</a:t>
            </a:r>
            <a:r>
              <a:rPr lang="en-US" altLang="ja-JP" sz="1800"/>
              <a:t>t force a play to middle.</a:t>
            </a:r>
          </a:p>
          <a:p>
            <a:pPr>
              <a:buFontTx/>
              <a:buChar char="•"/>
            </a:pPr>
            <a:r>
              <a:rPr lang="en-US" altLang="en-US" sz="1800"/>
              <a:t>Chip to middle lane forward driving through – MAINTAIN POSSESSION.</a:t>
            </a:r>
          </a:p>
          <a:p>
            <a:pPr>
              <a:buFontTx/>
              <a:buChar char="•"/>
            </a:pPr>
            <a:r>
              <a:rPr lang="en-US" altLang="en-US" sz="1800"/>
              <a:t>Hard rim also an option</a:t>
            </a:r>
          </a:p>
          <a:p>
            <a:pPr>
              <a:buFontTx/>
              <a:buChar char="•"/>
            </a:pPr>
            <a:r>
              <a:rPr lang="en-US" altLang="en-US" sz="1800"/>
              <a:t>WSD should be 4</a:t>
            </a:r>
            <a:r>
              <a:rPr lang="en-US" altLang="en-US" sz="1800" baseline="30000"/>
              <a:t>th</a:t>
            </a:r>
            <a:r>
              <a:rPr lang="en-US" altLang="en-US" sz="1800"/>
              <a:t> player into zone.</a:t>
            </a:r>
          </a:p>
        </p:txBody>
      </p:sp>
      <p:sp>
        <p:nvSpPr>
          <p:cNvPr id="17438" name="Line 25">
            <a:extLst>
              <a:ext uri="{FF2B5EF4-FFF2-40B4-BE49-F238E27FC236}">
                <a16:creationId xmlns:a16="http://schemas.microsoft.com/office/drawing/2014/main" id="{92DA2458-98E7-51EF-1E19-D0EC7BC9204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81800" y="4038600"/>
            <a:ext cx="1295400" cy="152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9">
            <a:extLst>
              <a:ext uri="{FF2B5EF4-FFF2-40B4-BE49-F238E27FC236}">
                <a16:creationId xmlns:a16="http://schemas.microsoft.com/office/drawing/2014/main" id="{6A4773E5-A088-5135-B0F9-6D5E2339A22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1130300"/>
            <a:ext cx="44196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000" b="1" u="sng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Chip &amp; Retrieve, Change sides, Relieve Pressure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000" b="1" u="sng" dirty="0">
              <a:latin typeface="Bookman Old Style" panose="02050604050505020204" pitchFamily="18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F1 Recover the puck &amp; look to change sides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F2 read and be ready to support with puck retrieval.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F3 move from side to side to find a hole or add to the cycle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Both D shift from strong-side to weak-side.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Once we establish possession, look to establish offense with: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QUICK LOW TO HIGH PUCK MOVEMENT – pass to F3 or Defense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LOW CYCLES – support, scissors, cutbacks, wraps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HIGH CYCLES – d down wall, d dive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6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D dive cycle to WSD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1800" b="1" dirty="0">
                <a:latin typeface="Bookman Old Style" panose="02050604050505020204" pitchFamily="18" charset="0"/>
                <a:ea typeface="ＭＳ Ｐゴシック" panose="020B0600070205080204" pitchFamily="34" charset="-128"/>
              </a:rPr>
              <a:t>          </a:t>
            </a:r>
          </a:p>
        </p:txBody>
      </p:sp>
      <p:pic>
        <p:nvPicPr>
          <p:cNvPr id="15362" name="Picture 14" descr="http://www.wvu.edu/~physed/sager/Documents/Website344/hockey_rink_diagram.gif">
            <a:extLst>
              <a:ext uri="{FF2B5EF4-FFF2-40B4-BE49-F238E27FC236}">
                <a16:creationId xmlns:a16="http://schemas.microsoft.com/office/drawing/2014/main" id="{57271358-1AC4-1071-E079-3FB0A2426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304"/>
          <a:stretch>
            <a:fillRect/>
          </a:stretch>
        </p:blipFill>
        <p:spPr bwMode="auto">
          <a:xfrm>
            <a:off x="6477000" y="1905000"/>
            <a:ext cx="3886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WordArt 15">
            <a:extLst>
              <a:ext uri="{FF2B5EF4-FFF2-40B4-BE49-F238E27FC236}">
                <a16:creationId xmlns:a16="http://schemas.microsoft.com/office/drawing/2014/main" id="{BA5A1408-1DA3-767D-0FBA-3396804E000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229600" y="44196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5364" name="WordArt 16">
            <a:extLst>
              <a:ext uri="{FF2B5EF4-FFF2-40B4-BE49-F238E27FC236}">
                <a16:creationId xmlns:a16="http://schemas.microsoft.com/office/drawing/2014/main" id="{4429985C-8F66-D51C-FE2C-03280F2A45B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067800" y="49530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0000"/>
                </a:solidFill>
              </a:rPr>
              <a:t>D</a:t>
            </a:r>
          </a:p>
        </p:txBody>
      </p:sp>
      <p:sp>
        <p:nvSpPr>
          <p:cNvPr id="15365" name="WordArt 17">
            <a:extLst>
              <a:ext uri="{FF2B5EF4-FFF2-40B4-BE49-F238E27FC236}">
                <a16:creationId xmlns:a16="http://schemas.microsoft.com/office/drawing/2014/main" id="{EA3C701A-8AC4-1EE3-9B8D-905CE63F331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96200" y="4191000"/>
            <a:ext cx="22860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2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5366" name="WordArt 18">
            <a:extLst>
              <a:ext uri="{FF2B5EF4-FFF2-40B4-BE49-F238E27FC236}">
                <a16:creationId xmlns:a16="http://schemas.microsoft.com/office/drawing/2014/main" id="{6A301602-8946-C218-0157-9849F282D0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705600" y="421005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0000"/>
              </a:solidFill>
            </a:endParaRPr>
          </a:p>
        </p:txBody>
      </p:sp>
      <p:sp>
        <p:nvSpPr>
          <p:cNvPr id="15367" name="WordArt 20">
            <a:extLst>
              <a:ext uri="{FF2B5EF4-FFF2-40B4-BE49-F238E27FC236}">
                <a16:creationId xmlns:a16="http://schemas.microsoft.com/office/drawing/2014/main" id="{53CD9361-E39E-1769-D5D1-F2CFB9ECADC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239000" y="52578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1400" b="1" kern="10">
              <a:ln w="9525">
                <a:solidFill>
                  <a:srgbClr val="333333"/>
                </a:solidFill>
                <a:round/>
                <a:headEnd/>
                <a:tailEnd/>
              </a:ln>
              <a:solidFill>
                <a:srgbClr val="00B050"/>
              </a:solidFill>
            </a:endParaRPr>
          </a:p>
        </p:txBody>
      </p:sp>
      <p:sp>
        <p:nvSpPr>
          <p:cNvPr id="15368" name="Oval 22">
            <a:extLst>
              <a:ext uri="{FF2B5EF4-FFF2-40B4-BE49-F238E27FC236}">
                <a16:creationId xmlns:a16="http://schemas.microsoft.com/office/drawing/2014/main" id="{269D9192-33CD-53AD-03ED-1B7940A83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334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800"/>
          </a:p>
        </p:txBody>
      </p:sp>
      <p:sp>
        <p:nvSpPr>
          <p:cNvPr id="15369" name="WordArt 23">
            <a:extLst>
              <a:ext uri="{FF2B5EF4-FFF2-40B4-BE49-F238E27FC236}">
                <a16:creationId xmlns:a16="http://schemas.microsoft.com/office/drawing/2014/main" id="{EFD4F3AE-9EFC-3CE5-BB9D-B29B7FDC166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20000" y="32004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WD</a:t>
            </a:r>
          </a:p>
        </p:txBody>
      </p:sp>
      <p:pic>
        <p:nvPicPr>
          <p:cNvPr id="15370" name="Picture 20">
            <a:extLst>
              <a:ext uri="{FF2B5EF4-FFF2-40B4-BE49-F238E27FC236}">
                <a16:creationId xmlns:a16="http://schemas.microsoft.com/office/drawing/2014/main" id="{D3991562-C014-3E9C-24C8-78B0F1FB8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0" y="1365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21">
            <a:extLst>
              <a:ext uri="{FF2B5EF4-FFF2-40B4-BE49-F238E27FC236}">
                <a16:creationId xmlns:a16="http://schemas.microsoft.com/office/drawing/2014/main" id="{28843A30-18C6-3FC6-E516-E26F241C1E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8425"/>
            <a:ext cx="1371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2" name="WordArt 23">
            <a:extLst>
              <a:ext uri="{FF2B5EF4-FFF2-40B4-BE49-F238E27FC236}">
                <a16:creationId xmlns:a16="http://schemas.microsoft.com/office/drawing/2014/main" id="{C13C0ACB-F08C-E6D1-D300-36177A41C1A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20200" y="3581400"/>
            <a:ext cx="228600" cy="209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F3</a:t>
            </a:r>
          </a:p>
        </p:txBody>
      </p:sp>
      <p:sp>
        <p:nvSpPr>
          <p:cNvPr id="15373" name="WordArt 23">
            <a:extLst>
              <a:ext uri="{FF2B5EF4-FFF2-40B4-BE49-F238E27FC236}">
                <a16:creationId xmlns:a16="http://schemas.microsoft.com/office/drawing/2014/main" id="{5977F6A2-6CAD-3660-7E33-2F86C7D1D00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248776" y="5257800"/>
            <a:ext cx="276225" cy="152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</a:rPr>
              <a:t>F1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9099550-AB4F-425C-9D21-DC5D0CB559F1}"/>
              </a:ext>
            </a:extLst>
          </p:cNvPr>
          <p:cNvSpPr/>
          <p:nvPr/>
        </p:nvSpPr>
        <p:spPr>
          <a:xfrm>
            <a:off x="9489165" y="3120509"/>
            <a:ext cx="505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</a:rPr>
              <a:t>SD</a:t>
            </a:r>
            <a:endParaRPr lang="en-US" dirty="0">
              <a:latin typeface="Arial" charset="0"/>
            </a:endParaRPr>
          </a:p>
        </p:txBody>
      </p:sp>
      <p:sp>
        <p:nvSpPr>
          <p:cNvPr id="15375" name="Title 2">
            <a:extLst>
              <a:ext uri="{FF2B5EF4-FFF2-40B4-BE49-F238E27FC236}">
                <a16:creationId xmlns:a16="http://schemas.microsoft.com/office/drawing/2014/main" id="{DED23356-6E89-2003-4724-5B2A14DC7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ea typeface="ＭＳ Ｐゴシック" panose="020B0600070205080204" pitchFamily="34" charset="-128"/>
              </a:rPr>
              <a:t>                                     OFFENSIVE ZONE PLAY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304723-DF7D-DEB9-71C3-86F45E348031}"/>
              </a:ext>
            </a:extLst>
          </p:cNvPr>
          <p:cNvSpPr/>
          <p:nvPr/>
        </p:nvSpPr>
        <p:spPr>
          <a:xfrm>
            <a:off x="7086600" y="5040868"/>
            <a:ext cx="4540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333333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ea typeface="ＭＳ Ｐゴシック" charset="0"/>
              </a:rPr>
              <a:t>F2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15377" name="Line 29">
            <a:extLst>
              <a:ext uri="{FF2B5EF4-FFF2-40B4-BE49-F238E27FC236}">
                <a16:creationId xmlns:a16="http://schemas.microsoft.com/office/drawing/2014/main" id="{358F1094-DD47-5ECF-99B5-6F8605799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0" y="3352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8" name="Line 29">
            <a:extLst>
              <a:ext uri="{FF2B5EF4-FFF2-40B4-BE49-F238E27FC236}">
                <a16:creationId xmlns:a16="http://schemas.microsoft.com/office/drawing/2014/main" id="{C36A1419-3AB5-70F7-C77A-42ECAE7177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3276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Line 29">
            <a:extLst>
              <a:ext uri="{FF2B5EF4-FFF2-40B4-BE49-F238E27FC236}">
                <a16:creationId xmlns:a16="http://schemas.microsoft.com/office/drawing/2014/main" id="{DE87FF77-56FD-2C43-C2D1-C6618DA626E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7467600" y="3657600"/>
            <a:ext cx="1600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0" name="Line 29">
            <a:extLst>
              <a:ext uri="{FF2B5EF4-FFF2-40B4-BE49-F238E27FC236}">
                <a16:creationId xmlns:a16="http://schemas.microsoft.com/office/drawing/2014/main" id="{0254A56F-6720-1CD2-010A-422AEA91F2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858000" y="51816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81" name="Line 13">
            <a:extLst>
              <a:ext uri="{FF2B5EF4-FFF2-40B4-BE49-F238E27FC236}">
                <a16:creationId xmlns:a16="http://schemas.microsoft.com/office/drawing/2014/main" id="{5276CEAD-BE0B-60D1-AF26-E13FF699D8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91400" y="5410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859</Words>
  <Application>Microsoft Office PowerPoint</Application>
  <PresentationFormat>Widescreen</PresentationFormat>
  <Paragraphs>141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Calibri Light</vt:lpstr>
      <vt:lpstr>Office Theme</vt:lpstr>
      <vt:lpstr>Manufacturing Offense</vt:lpstr>
      <vt:lpstr>Habits and skills</vt:lpstr>
      <vt:lpstr>Offensive Zone Habits</vt:lpstr>
      <vt:lpstr>Offensive Zone Play 10 Key Points to creating offense</vt:lpstr>
      <vt:lpstr>                     Offensive Zone Play                       Identity</vt:lpstr>
      <vt:lpstr>                             Attacking the Offensive Zone</vt:lpstr>
      <vt:lpstr>Carry        Carry in with possession</vt:lpstr>
      <vt:lpstr>Chip t Chip to support &amp; Possession </vt:lpstr>
      <vt:lpstr>                                     OFFENSIVE ZONE PLAY</vt:lpstr>
      <vt:lpstr>                                 OFFENSIVE ZONE PLAY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Manufacturing Offense</dc:title>
  <dc:creator>Scanlan, Jim J</dc:creator>
  <cp:lastModifiedBy>Tim Morris</cp:lastModifiedBy>
  <cp:revision>2</cp:revision>
  <dcterms:created xsi:type="dcterms:W3CDTF">2022-10-05T16:30:41Z</dcterms:created>
  <dcterms:modified xsi:type="dcterms:W3CDTF">2022-10-07T19:57:04Z</dcterms:modified>
</cp:coreProperties>
</file>