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323" r:id="rId6"/>
    <p:sldId id="260" r:id="rId7"/>
    <p:sldId id="261" r:id="rId8"/>
    <p:sldId id="263" r:id="rId9"/>
    <p:sldId id="264" r:id="rId10"/>
    <p:sldId id="265" r:id="rId11"/>
    <p:sldId id="266" r:id="rId12"/>
    <p:sldId id="317" r:id="rId13"/>
    <p:sldId id="318" r:id="rId14"/>
    <p:sldId id="319" r:id="rId15"/>
    <p:sldId id="320" r:id="rId16"/>
    <p:sldId id="321"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304" r:id="rId38"/>
    <p:sldId id="288" r:id="rId39"/>
    <p:sldId id="289" r:id="rId40"/>
    <p:sldId id="290" r:id="rId41"/>
    <p:sldId id="291" r:id="rId42"/>
    <p:sldId id="292" r:id="rId43"/>
    <p:sldId id="293" r:id="rId44"/>
    <p:sldId id="294" r:id="rId45"/>
    <p:sldId id="295" r:id="rId46"/>
    <p:sldId id="296" r:id="rId47"/>
    <p:sldId id="300" r:id="rId48"/>
    <p:sldId id="301" r:id="rId49"/>
    <p:sldId id="302" r:id="rId50"/>
    <p:sldId id="303" r:id="rId51"/>
    <p:sldId id="305" r:id="rId52"/>
    <p:sldId id="306" r:id="rId53"/>
    <p:sldId id="307" r:id="rId54"/>
    <p:sldId id="308" r:id="rId55"/>
    <p:sldId id="309" r:id="rId56"/>
    <p:sldId id="310" r:id="rId57"/>
    <p:sldId id="322" r:id="rId58"/>
    <p:sldId id="311" r:id="rId59"/>
    <p:sldId id="324" r:id="rId60"/>
    <p:sldId id="326" r:id="rId61"/>
    <p:sldId id="327" r:id="rId62"/>
    <p:sldId id="325" r:id="rId63"/>
    <p:sldId id="312" r:id="rId64"/>
    <p:sldId id="314" r:id="rId65"/>
    <p:sldId id="315" r:id="rId66"/>
    <p:sldId id="316" r:id="rId6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3A9E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p:scale>
          <a:sx n="83" d="100"/>
          <a:sy n="83" d="100"/>
        </p:scale>
        <p:origin x="48"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04438A-9205-456E-AFA2-171DA0A8914F}" type="doc">
      <dgm:prSet loTypeId="urn:microsoft.com/office/officeart/2005/8/layout/process1" loCatId="process" qsTypeId="urn:microsoft.com/office/officeart/2005/8/quickstyle/simple1" qsCatId="simple" csTypeId="urn:microsoft.com/office/officeart/2005/8/colors/accent1_2" csCatId="accent1" phldr="1"/>
      <dgm:spPr/>
    </dgm:pt>
    <dgm:pt modelId="{C0478558-3902-47CC-8445-28CF01BA9F1B}">
      <dgm:prSet phldrT="[Text]"/>
      <dgm:spPr/>
      <dgm:t>
        <a:bodyPr/>
        <a:lstStyle/>
        <a:p>
          <a:r>
            <a:rPr lang="en-US" dirty="0"/>
            <a:t>PPP</a:t>
          </a:r>
        </a:p>
      </dgm:t>
    </dgm:pt>
    <dgm:pt modelId="{C21BD176-A15D-44B2-B573-74F724CEE24A}" type="parTrans" cxnId="{C3B36015-7B56-4C3F-9F48-1237AD25B57A}">
      <dgm:prSet/>
      <dgm:spPr/>
      <dgm:t>
        <a:bodyPr/>
        <a:lstStyle/>
        <a:p>
          <a:endParaRPr lang="en-US"/>
        </a:p>
      </dgm:t>
    </dgm:pt>
    <dgm:pt modelId="{62719880-B51E-45F7-8740-DD1D99B44D84}" type="sibTrans" cxnId="{C3B36015-7B56-4C3F-9F48-1237AD25B57A}">
      <dgm:prSet/>
      <dgm:spPr/>
      <dgm:t>
        <a:bodyPr/>
        <a:lstStyle/>
        <a:p>
          <a:endParaRPr lang="en-US"/>
        </a:p>
      </dgm:t>
    </dgm:pt>
    <dgm:pt modelId="{99BE1990-A152-498D-B717-78490BFFB6C3}">
      <dgm:prSet phldrT="[Text]"/>
      <dgm:spPr/>
      <dgm:t>
        <a:bodyPr/>
        <a:lstStyle/>
        <a:p>
          <a:r>
            <a:rPr lang="en-US" dirty="0"/>
            <a:t>Activities</a:t>
          </a:r>
        </a:p>
      </dgm:t>
    </dgm:pt>
    <dgm:pt modelId="{37E5E2CE-0811-4674-9696-8FE5E60272AC}" type="parTrans" cxnId="{F6E760A8-F84F-41DE-B9E3-9488C1645FD0}">
      <dgm:prSet/>
      <dgm:spPr/>
      <dgm:t>
        <a:bodyPr/>
        <a:lstStyle/>
        <a:p>
          <a:endParaRPr lang="en-US"/>
        </a:p>
      </dgm:t>
    </dgm:pt>
    <dgm:pt modelId="{D4D5A920-E3CF-4E23-B5D3-F8128823BD0C}" type="sibTrans" cxnId="{F6E760A8-F84F-41DE-B9E3-9488C1645FD0}">
      <dgm:prSet/>
      <dgm:spPr/>
      <dgm:t>
        <a:bodyPr/>
        <a:lstStyle/>
        <a:p>
          <a:endParaRPr lang="en-US"/>
        </a:p>
      </dgm:t>
    </dgm:pt>
    <dgm:pt modelId="{97C78069-96E7-465F-B7BB-56907796A60C}">
      <dgm:prSet phldrT="[Text]"/>
      <dgm:spPr/>
      <dgm:t>
        <a:bodyPr/>
        <a:lstStyle/>
        <a:p>
          <a:r>
            <a:rPr lang="en-US" dirty="0"/>
            <a:t>Variations</a:t>
          </a:r>
        </a:p>
      </dgm:t>
    </dgm:pt>
    <dgm:pt modelId="{B4A6AE03-B19C-4217-BC39-365714727413}" type="parTrans" cxnId="{28C2BC5E-1A91-4265-9156-EA4DC813AC15}">
      <dgm:prSet/>
      <dgm:spPr/>
      <dgm:t>
        <a:bodyPr/>
        <a:lstStyle/>
        <a:p>
          <a:endParaRPr lang="en-US"/>
        </a:p>
      </dgm:t>
    </dgm:pt>
    <dgm:pt modelId="{CA13D017-7333-479B-A2BF-97E6DC7EAEA9}" type="sibTrans" cxnId="{28C2BC5E-1A91-4265-9156-EA4DC813AC15}">
      <dgm:prSet/>
      <dgm:spPr/>
      <dgm:t>
        <a:bodyPr/>
        <a:lstStyle/>
        <a:p>
          <a:endParaRPr lang="en-US"/>
        </a:p>
      </dgm:t>
    </dgm:pt>
    <dgm:pt modelId="{5681EED2-E23B-43C7-AAD9-A08BA68B0490}">
      <dgm:prSet/>
      <dgm:spPr/>
      <dgm:t>
        <a:bodyPr/>
        <a:lstStyle/>
        <a:p>
          <a:r>
            <a:rPr lang="en-US" dirty="0"/>
            <a:t>Constraints</a:t>
          </a:r>
        </a:p>
      </dgm:t>
    </dgm:pt>
    <dgm:pt modelId="{76666339-BBC3-495D-9506-FB937034C89E}" type="parTrans" cxnId="{038B4DDB-39AC-46E1-8FF1-DC793ECB4A67}">
      <dgm:prSet/>
      <dgm:spPr/>
      <dgm:t>
        <a:bodyPr/>
        <a:lstStyle/>
        <a:p>
          <a:endParaRPr lang="en-US"/>
        </a:p>
      </dgm:t>
    </dgm:pt>
    <dgm:pt modelId="{6E88AA99-9E05-4124-BF0A-C3CD26CB50A3}" type="sibTrans" cxnId="{038B4DDB-39AC-46E1-8FF1-DC793ECB4A67}">
      <dgm:prSet/>
      <dgm:spPr/>
      <dgm:t>
        <a:bodyPr/>
        <a:lstStyle/>
        <a:p>
          <a:endParaRPr lang="en-US"/>
        </a:p>
      </dgm:t>
    </dgm:pt>
    <dgm:pt modelId="{18925F0F-551C-41AA-9BF8-9B992A11BB98}">
      <dgm:prSet/>
      <dgm:spPr/>
      <dgm:t>
        <a:bodyPr/>
        <a:lstStyle/>
        <a:p>
          <a:r>
            <a:rPr lang="en-US" dirty="0"/>
            <a:t>Conditions</a:t>
          </a:r>
        </a:p>
      </dgm:t>
    </dgm:pt>
    <dgm:pt modelId="{F33FB121-30AB-4DE8-A8A4-0F1181A9D1C3}" type="parTrans" cxnId="{BCBFF8EE-77BB-43F2-AFB5-24C1A7B25AD4}">
      <dgm:prSet/>
      <dgm:spPr/>
      <dgm:t>
        <a:bodyPr/>
        <a:lstStyle/>
        <a:p>
          <a:endParaRPr lang="en-US"/>
        </a:p>
      </dgm:t>
    </dgm:pt>
    <dgm:pt modelId="{F99FF1C4-C553-455A-B01D-A7164C93ABE5}" type="sibTrans" cxnId="{BCBFF8EE-77BB-43F2-AFB5-24C1A7B25AD4}">
      <dgm:prSet/>
      <dgm:spPr/>
      <dgm:t>
        <a:bodyPr/>
        <a:lstStyle/>
        <a:p>
          <a:endParaRPr lang="en-US"/>
        </a:p>
      </dgm:t>
    </dgm:pt>
    <dgm:pt modelId="{98A0091D-F962-493B-A5BD-6EA98FF0763F}">
      <dgm:prSet/>
      <dgm:spPr/>
      <dgm:t>
        <a:bodyPr/>
        <a:lstStyle/>
        <a:p>
          <a:r>
            <a:rPr lang="en-US" dirty="0"/>
            <a:t>Perform</a:t>
          </a:r>
        </a:p>
      </dgm:t>
    </dgm:pt>
    <dgm:pt modelId="{E7396923-530F-4F7A-B5F0-0F53B5E72C0B}" type="parTrans" cxnId="{CFBC2100-CEAC-4849-BE76-8F4DEECF0C7F}">
      <dgm:prSet/>
      <dgm:spPr/>
      <dgm:t>
        <a:bodyPr/>
        <a:lstStyle/>
        <a:p>
          <a:endParaRPr lang="en-US"/>
        </a:p>
      </dgm:t>
    </dgm:pt>
    <dgm:pt modelId="{BD590B66-EF8D-4C0F-9510-196591C109E8}" type="sibTrans" cxnId="{CFBC2100-CEAC-4849-BE76-8F4DEECF0C7F}">
      <dgm:prSet/>
      <dgm:spPr/>
      <dgm:t>
        <a:bodyPr/>
        <a:lstStyle/>
        <a:p>
          <a:endParaRPr lang="en-US"/>
        </a:p>
      </dgm:t>
    </dgm:pt>
    <dgm:pt modelId="{BB4A70ED-EBA2-45E5-9204-3CBE1769B72D}" type="pres">
      <dgm:prSet presAssocID="{A904438A-9205-456E-AFA2-171DA0A8914F}" presName="Name0" presStyleCnt="0">
        <dgm:presLayoutVars>
          <dgm:dir/>
          <dgm:resizeHandles val="exact"/>
        </dgm:presLayoutVars>
      </dgm:prSet>
      <dgm:spPr/>
    </dgm:pt>
    <dgm:pt modelId="{EB33A913-1A76-4AC5-91C2-D65B9EBADDB2}" type="pres">
      <dgm:prSet presAssocID="{C0478558-3902-47CC-8445-28CF01BA9F1B}" presName="node" presStyleLbl="node1" presStyleIdx="0" presStyleCnt="6">
        <dgm:presLayoutVars>
          <dgm:bulletEnabled val="1"/>
        </dgm:presLayoutVars>
      </dgm:prSet>
      <dgm:spPr/>
    </dgm:pt>
    <dgm:pt modelId="{45A394D1-4D54-4D46-88CB-6F09F08DC986}" type="pres">
      <dgm:prSet presAssocID="{62719880-B51E-45F7-8740-DD1D99B44D84}" presName="sibTrans" presStyleLbl="sibTrans2D1" presStyleIdx="0" presStyleCnt="5"/>
      <dgm:spPr/>
    </dgm:pt>
    <dgm:pt modelId="{7871F9E3-419C-4315-94EB-40D2D9B932EB}" type="pres">
      <dgm:prSet presAssocID="{62719880-B51E-45F7-8740-DD1D99B44D84}" presName="connectorText" presStyleLbl="sibTrans2D1" presStyleIdx="0" presStyleCnt="5"/>
      <dgm:spPr/>
    </dgm:pt>
    <dgm:pt modelId="{92A6577D-3F94-46AD-B115-F505EEA0C79F}" type="pres">
      <dgm:prSet presAssocID="{99BE1990-A152-498D-B717-78490BFFB6C3}" presName="node" presStyleLbl="node1" presStyleIdx="1" presStyleCnt="6">
        <dgm:presLayoutVars>
          <dgm:bulletEnabled val="1"/>
        </dgm:presLayoutVars>
      </dgm:prSet>
      <dgm:spPr/>
    </dgm:pt>
    <dgm:pt modelId="{9385A4A4-4C75-4F00-A0C0-43DB5886E191}" type="pres">
      <dgm:prSet presAssocID="{D4D5A920-E3CF-4E23-B5D3-F8128823BD0C}" presName="sibTrans" presStyleLbl="sibTrans2D1" presStyleIdx="1" presStyleCnt="5"/>
      <dgm:spPr/>
    </dgm:pt>
    <dgm:pt modelId="{7BD71E70-A25D-49C1-9AD8-37819780C9FE}" type="pres">
      <dgm:prSet presAssocID="{D4D5A920-E3CF-4E23-B5D3-F8128823BD0C}" presName="connectorText" presStyleLbl="sibTrans2D1" presStyleIdx="1" presStyleCnt="5"/>
      <dgm:spPr/>
    </dgm:pt>
    <dgm:pt modelId="{97862584-530C-4671-9F61-A237582E3686}" type="pres">
      <dgm:prSet presAssocID="{5681EED2-E23B-43C7-AAD9-A08BA68B0490}" presName="node" presStyleLbl="node1" presStyleIdx="2" presStyleCnt="6">
        <dgm:presLayoutVars>
          <dgm:bulletEnabled val="1"/>
        </dgm:presLayoutVars>
      </dgm:prSet>
      <dgm:spPr/>
    </dgm:pt>
    <dgm:pt modelId="{E8A3F484-C5CD-4051-9A65-F816338E23D1}" type="pres">
      <dgm:prSet presAssocID="{6E88AA99-9E05-4124-BF0A-C3CD26CB50A3}" presName="sibTrans" presStyleLbl="sibTrans2D1" presStyleIdx="2" presStyleCnt="5"/>
      <dgm:spPr/>
    </dgm:pt>
    <dgm:pt modelId="{433BBDF7-7730-45FD-876A-9E9D842E7D2C}" type="pres">
      <dgm:prSet presAssocID="{6E88AA99-9E05-4124-BF0A-C3CD26CB50A3}" presName="connectorText" presStyleLbl="sibTrans2D1" presStyleIdx="2" presStyleCnt="5"/>
      <dgm:spPr/>
    </dgm:pt>
    <dgm:pt modelId="{4AF93C05-7D94-44ED-9FAA-643054FDC6CA}" type="pres">
      <dgm:prSet presAssocID="{18925F0F-551C-41AA-9BF8-9B992A11BB98}" presName="node" presStyleLbl="node1" presStyleIdx="3" presStyleCnt="6">
        <dgm:presLayoutVars>
          <dgm:bulletEnabled val="1"/>
        </dgm:presLayoutVars>
      </dgm:prSet>
      <dgm:spPr/>
    </dgm:pt>
    <dgm:pt modelId="{8E98DB9F-6394-4131-98E6-454774110E2A}" type="pres">
      <dgm:prSet presAssocID="{F99FF1C4-C553-455A-B01D-A7164C93ABE5}" presName="sibTrans" presStyleLbl="sibTrans2D1" presStyleIdx="3" presStyleCnt="5"/>
      <dgm:spPr/>
    </dgm:pt>
    <dgm:pt modelId="{9524EFA8-1CAE-40B5-87D8-FD39209A2053}" type="pres">
      <dgm:prSet presAssocID="{F99FF1C4-C553-455A-B01D-A7164C93ABE5}" presName="connectorText" presStyleLbl="sibTrans2D1" presStyleIdx="3" presStyleCnt="5"/>
      <dgm:spPr/>
    </dgm:pt>
    <dgm:pt modelId="{C6CC391E-703A-4D10-974D-41A09AA10AF2}" type="pres">
      <dgm:prSet presAssocID="{97C78069-96E7-465F-B7BB-56907796A60C}" presName="node" presStyleLbl="node1" presStyleIdx="4" presStyleCnt="6">
        <dgm:presLayoutVars>
          <dgm:bulletEnabled val="1"/>
        </dgm:presLayoutVars>
      </dgm:prSet>
      <dgm:spPr/>
    </dgm:pt>
    <dgm:pt modelId="{446BDEE1-C4B7-4330-AEE0-8A7F6BA41504}" type="pres">
      <dgm:prSet presAssocID="{CA13D017-7333-479B-A2BF-97E6DC7EAEA9}" presName="sibTrans" presStyleLbl="sibTrans2D1" presStyleIdx="4" presStyleCnt="5"/>
      <dgm:spPr/>
    </dgm:pt>
    <dgm:pt modelId="{8FF8577A-F51D-4D98-A168-F81B176C862D}" type="pres">
      <dgm:prSet presAssocID="{CA13D017-7333-479B-A2BF-97E6DC7EAEA9}" presName="connectorText" presStyleLbl="sibTrans2D1" presStyleIdx="4" presStyleCnt="5"/>
      <dgm:spPr/>
    </dgm:pt>
    <dgm:pt modelId="{8A871AA7-1399-4923-BC94-E562F6FC8429}" type="pres">
      <dgm:prSet presAssocID="{98A0091D-F962-493B-A5BD-6EA98FF0763F}" presName="node" presStyleLbl="node1" presStyleIdx="5" presStyleCnt="6">
        <dgm:presLayoutVars>
          <dgm:bulletEnabled val="1"/>
        </dgm:presLayoutVars>
      </dgm:prSet>
      <dgm:spPr/>
    </dgm:pt>
  </dgm:ptLst>
  <dgm:cxnLst>
    <dgm:cxn modelId="{CFBC2100-CEAC-4849-BE76-8F4DEECF0C7F}" srcId="{A904438A-9205-456E-AFA2-171DA0A8914F}" destId="{98A0091D-F962-493B-A5BD-6EA98FF0763F}" srcOrd="5" destOrd="0" parTransId="{E7396923-530F-4F7A-B5F0-0F53B5E72C0B}" sibTransId="{BD590B66-EF8D-4C0F-9510-196591C109E8}"/>
    <dgm:cxn modelId="{37B0D401-4979-4013-BA9A-7635912303FB}" type="presOf" srcId="{98A0091D-F962-493B-A5BD-6EA98FF0763F}" destId="{8A871AA7-1399-4923-BC94-E562F6FC8429}" srcOrd="0" destOrd="0" presId="urn:microsoft.com/office/officeart/2005/8/layout/process1"/>
    <dgm:cxn modelId="{286B5710-BD7C-447B-921B-C518B88F1534}" type="presOf" srcId="{6E88AA99-9E05-4124-BF0A-C3CD26CB50A3}" destId="{433BBDF7-7730-45FD-876A-9E9D842E7D2C}" srcOrd="1" destOrd="0" presId="urn:microsoft.com/office/officeart/2005/8/layout/process1"/>
    <dgm:cxn modelId="{BAFE6214-F386-4F6F-83FF-58BF1CC5C254}" type="presOf" srcId="{F99FF1C4-C553-455A-B01D-A7164C93ABE5}" destId="{8E98DB9F-6394-4131-98E6-454774110E2A}" srcOrd="0" destOrd="0" presId="urn:microsoft.com/office/officeart/2005/8/layout/process1"/>
    <dgm:cxn modelId="{C3B36015-7B56-4C3F-9F48-1237AD25B57A}" srcId="{A904438A-9205-456E-AFA2-171DA0A8914F}" destId="{C0478558-3902-47CC-8445-28CF01BA9F1B}" srcOrd="0" destOrd="0" parTransId="{C21BD176-A15D-44B2-B573-74F724CEE24A}" sibTransId="{62719880-B51E-45F7-8740-DD1D99B44D84}"/>
    <dgm:cxn modelId="{74493F16-AEF3-451B-8479-057162A1A4CF}" type="presOf" srcId="{D4D5A920-E3CF-4E23-B5D3-F8128823BD0C}" destId="{9385A4A4-4C75-4F00-A0C0-43DB5886E191}" srcOrd="0" destOrd="0" presId="urn:microsoft.com/office/officeart/2005/8/layout/process1"/>
    <dgm:cxn modelId="{B27E431B-499F-4F1A-9357-727F14518728}" type="presOf" srcId="{CA13D017-7333-479B-A2BF-97E6DC7EAEA9}" destId="{8FF8577A-F51D-4D98-A168-F81B176C862D}" srcOrd="1" destOrd="0" presId="urn:microsoft.com/office/officeart/2005/8/layout/process1"/>
    <dgm:cxn modelId="{D99DCB1D-CA4E-4903-8106-BFA1C9E45C1E}" type="presOf" srcId="{5681EED2-E23B-43C7-AAD9-A08BA68B0490}" destId="{97862584-530C-4671-9F61-A237582E3686}" srcOrd="0" destOrd="0" presId="urn:microsoft.com/office/officeart/2005/8/layout/process1"/>
    <dgm:cxn modelId="{3A37A71F-6B44-4C2D-A997-9FA437CDDF7C}" type="presOf" srcId="{CA13D017-7333-479B-A2BF-97E6DC7EAEA9}" destId="{446BDEE1-C4B7-4330-AEE0-8A7F6BA41504}" srcOrd="0" destOrd="0" presId="urn:microsoft.com/office/officeart/2005/8/layout/process1"/>
    <dgm:cxn modelId="{5966CE3E-3155-479B-8985-5A49E0B8F3D6}" type="presOf" srcId="{A904438A-9205-456E-AFA2-171DA0A8914F}" destId="{BB4A70ED-EBA2-45E5-9204-3CBE1769B72D}" srcOrd="0" destOrd="0" presId="urn:microsoft.com/office/officeart/2005/8/layout/process1"/>
    <dgm:cxn modelId="{28C2BC5E-1A91-4265-9156-EA4DC813AC15}" srcId="{A904438A-9205-456E-AFA2-171DA0A8914F}" destId="{97C78069-96E7-465F-B7BB-56907796A60C}" srcOrd="4" destOrd="0" parTransId="{B4A6AE03-B19C-4217-BC39-365714727413}" sibTransId="{CA13D017-7333-479B-A2BF-97E6DC7EAEA9}"/>
    <dgm:cxn modelId="{9F3AD260-7F64-48F0-BCF1-B300A1F932DC}" type="presOf" srcId="{99BE1990-A152-498D-B717-78490BFFB6C3}" destId="{92A6577D-3F94-46AD-B115-F505EEA0C79F}" srcOrd="0" destOrd="0" presId="urn:microsoft.com/office/officeart/2005/8/layout/process1"/>
    <dgm:cxn modelId="{6E08CC6C-A3AF-4475-88A5-6D337DDF6139}" type="presOf" srcId="{18925F0F-551C-41AA-9BF8-9B992A11BB98}" destId="{4AF93C05-7D94-44ED-9FAA-643054FDC6CA}" srcOrd="0" destOrd="0" presId="urn:microsoft.com/office/officeart/2005/8/layout/process1"/>
    <dgm:cxn modelId="{C3B19D6E-10F4-445B-9B26-70D0AA955043}" type="presOf" srcId="{C0478558-3902-47CC-8445-28CF01BA9F1B}" destId="{EB33A913-1A76-4AC5-91C2-D65B9EBADDB2}" srcOrd="0" destOrd="0" presId="urn:microsoft.com/office/officeart/2005/8/layout/process1"/>
    <dgm:cxn modelId="{EEDD5571-48C9-4E1F-8C0F-BE089FBFE8DA}" type="presOf" srcId="{F99FF1C4-C553-455A-B01D-A7164C93ABE5}" destId="{9524EFA8-1CAE-40B5-87D8-FD39209A2053}" srcOrd="1" destOrd="0" presId="urn:microsoft.com/office/officeart/2005/8/layout/process1"/>
    <dgm:cxn modelId="{DFE49853-E6AF-4E3E-9EAF-885634059C36}" type="presOf" srcId="{D4D5A920-E3CF-4E23-B5D3-F8128823BD0C}" destId="{7BD71E70-A25D-49C1-9AD8-37819780C9FE}" srcOrd="1" destOrd="0" presId="urn:microsoft.com/office/officeart/2005/8/layout/process1"/>
    <dgm:cxn modelId="{60E20C56-64EC-425D-A5C9-3B7759F82822}" type="presOf" srcId="{62719880-B51E-45F7-8740-DD1D99B44D84}" destId="{45A394D1-4D54-4D46-88CB-6F09F08DC986}" srcOrd="0" destOrd="0" presId="urn:microsoft.com/office/officeart/2005/8/layout/process1"/>
    <dgm:cxn modelId="{59788E7E-8702-4E56-AF36-93365AC204B5}" type="presOf" srcId="{97C78069-96E7-465F-B7BB-56907796A60C}" destId="{C6CC391E-703A-4D10-974D-41A09AA10AF2}" srcOrd="0" destOrd="0" presId="urn:microsoft.com/office/officeart/2005/8/layout/process1"/>
    <dgm:cxn modelId="{F6E760A8-F84F-41DE-B9E3-9488C1645FD0}" srcId="{A904438A-9205-456E-AFA2-171DA0A8914F}" destId="{99BE1990-A152-498D-B717-78490BFFB6C3}" srcOrd="1" destOrd="0" parTransId="{37E5E2CE-0811-4674-9696-8FE5E60272AC}" sibTransId="{D4D5A920-E3CF-4E23-B5D3-F8128823BD0C}"/>
    <dgm:cxn modelId="{8E4534C2-7308-417D-9CC4-027DF03E6FDF}" type="presOf" srcId="{62719880-B51E-45F7-8740-DD1D99B44D84}" destId="{7871F9E3-419C-4315-94EB-40D2D9B932EB}" srcOrd="1" destOrd="0" presId="urn:microsoft.com/office/officeart/2005/8/layout/process1"/>
    <dgm:cxn modelId="{48E105CE-DD22-451F-9480-A36114DDB284}" type="presOf" srcId="{6E88AA99-9E05-4124-BF0A-C3CD26CB50A3}" destId="{E8A3F484-C5CD-4051-9A65-F816338E23D1}" srcOrd="0" destOrd="0" presId="urn:microsoft.com/office/officeart/2005/8/layout/process1"/>
    <dgm:cxn modelId="{038B4DDB-39AC-46E1-8FF1-DC793ECB4A67}" srcId="{A904438A-9205-456E-AFA2-171DA0A8914F}" destId="{5681EED2-E23B-43C7-AAD9-A08BA68B0490}" srcOrd="2" destOrd="0" parTransId="{76666339-BBC3-495D-9506-FB937034C89E}" sibTransId="{6E88AA99-9E05-4124-BF0A-C3CD26CB50A3}"/>
    <dgm:cxn modelId="{BCBFF8EE-77BB-43F2-AFB5-24C1A7B25AD4}" srcId="{A904438A-9205-456E-AFA2-171DA0A8914F}" destId="{18925F0F-551C-41AA-9BF8-9B992A11BB98}" srcOrd="3" destOrd="0" parTransId="{F33FB121-30AB-4DE8-A8A4-0F1181A9D1C3}" sibTransId="{F99FF1C4-C553-455A-B01D-A7164C93ABE5}"/>
    <dgm:cxn modelId="{CC3E039C-F288-4A9B-8FC0-4784E540B0BA}" type="presParOf" srcId="{BB4A70ED-EBA2-45E5-9204-3CBE1769B72D}" destId="{EB33A913-1A76-4AC5-91C2-D65B9EBADDB2}" srcOrd="0" destOrd="0" presId="urn:microsoft.com/office/officeart/2005/8/layout/process1"/>
    <dgm:cxn modelId="{2B24C533-7EB5-40AC-9EC9-5241867EC89C}" type="presParOf" srcId="{BB4A70ED-EBA2-45E5-9204-3CBE1769B72D}" destId="{45A394D1-4D54-4D46-88CB-6F09F08DC986}" srcOrd="1" destOrd="0" presId="urn:microsoft.com/office/officeart/2005/8/layout/process1"/>
    <dgm:cxn modelId="{6DF5D327-2CAC-4694-8E6B-5D731777FFC0}" type="presParOf" srcId="{45A394D1-4D54-4D46-88CB-6F09F08DC986}" destId="{7871F9E3-419C-4315-94EB-40D2D9B932EB}" srcOrd="0" destOrd="0" presId="urn:microsoft.com/office/officeart/2005/8/layout/process1"/>
    <dgm:cxn modelId="{30B954C1-9D53-4BBA-8B77-DB829034ABAE}" type="presParOf" srcId="{BB4A70ED-EBA2-45E5-9204-3CBE1769B72D}" destId="{92A6577D-3F94-46AD-B115-F505EEA0C79F}" srcOrd="2" destOrd="0" presId="urn:microsoft.com/office/officeart/2005/8/layout/process1"/>
    <dgm:cxn modelId="{6A7FA522-33E3-4631-A8FC-BB2C23BDAFD5}" type="presParOf" srcId="{BB4A70ED-EBA2-45E5-9204-3CBE1769B72D}" destId="{9385A4A4-4C75-4F00-A0C0-43DB5886E191}" srcOrd="3" destOrd="0" presId="urn:microsoft.com/office/officeart/2005/8/layout/process1"/>
    <dgm:cxn modelId="{589279EF-AD3B-4C7E-8D27-2860B78422FA}" type="presParOf" srcId="{9385A4A4-4C75-4F00-A0C0-43DB5886E191}" destId="{7BD71E70-A25D-49C1-9AD8-37819780C9FE}" srcOrd="0" destOrd="0" presId="urn:microsoft.com/office/officeart/2005/8/layout/process1"/>
    <dgm:cxn modelId="{1EA2CC20-617E-497F-B138-0A36544B4773}" type="presParOf" srcId="{BB4A70ED-EBA2-45E5-9204-3CBE1769B72D}" destId="{97862584-530C-4671-9F61-A237582E3686}" srcOrd="4" destOrd="0" presId="urn:microsoft.com/office/officeart/2005/8/layout/process1"/>
    <dgm:cxn modelId="{A5A5E74D-E98C-42C1-B7BE-2A9757D61646}" type="presParOf" srcId="{BB4A70ED-EBA2-45E5-9204-3CBE1769B72D}" destId="{E8A3F484-C5CD-4051-9A65-F816338E23D1}" srcOrd="5" destOrd="0" presId="urn:microsoft.com/office/officeart/2005/8/layout/process1"/>
    <dgm:cxn modelId="{A1B87244-9FF0-460E-AA7C-737FA9D7FDF9}" type="presParOf" srcId="{E8A3F484-C5CD-4051-9A65-F816338E23D1}" destId="{433BBDF7-7730-45FD-876A-9E9D842E7D2C}" srcOrd="0" destOrd="0" presId="urn:microsoft.com/office/officeart/2005/8/layout/process1"/>
    <dgm:cxn modelId="{21467733-ED15-4DF9-B27C-F11C08A534A6}" type="presParOf" srcId="{BB4A70ED-EBA2-45E5-9204-3CBE1769B72D}" destId="{4AF93C05-7D94-44ED-9FAA-643054FDC6CA}" srcOrd="6" destOrd="0" presId="urn:microsoft.com/office/officeart/2005/8/layout/process1"/>
    <dgm:cxn modelId="{2E98EFF7-FC10-40E3-949D-CA6BC6AF4831}" type="presParOf" srcId="{BB4A70ED-EBA2-45E5-9204-3CBE1769B72D}" destId="{8E98DB9F-6394-4131-98E6-454774110E2A}" srcOrd="7" destOrd="0" presId="urn:microsoft.com/office/officeart/2005/8/layout/process1"/>
    <dgm:cxn modelId="{D0BC8319-7493-4B62-9D22-4DAB93074AFD}" type="presParOf" srcId="{8E98DB9F-6394-4131-98E6-454774110E2A}" destId="{9524EFA8-1CAE-40B5-87D8-FD39209A2053}" srcOrd="0" destOrd="0" presId="urn:microsoft.com/office/officeart/2005/8/layout/process1"/>
    <dgm:cxn modelId="{A63F3724-34CD-424C-A474-B674EC534A7B}" type="presParOf" srcId="{BB4A70ED-EBA2-45E5-9204-3CBE1769B72D}" destId="{C6CC391E-703A-4D10-974D-41A09AA10AF2}" srcOrd="8" destOrd="0" presId="urn:microsoft.com/office/officeart/2005/8/layout/process1"/>
    <dgm:cxn modelId="{E38AB636-4688-4BC1-856E-C89FAEED91A2}" type="presParOf" srcId="{BB4A70ED-EBA2-45E5-9204-3CBE1769B72D}" destId="{446BDEE1-C4B7-4330-AEE0-8A7F6BA41504}" srcOrd="9" destOrd="0" presId="urn:microsoft.com/office/officeart/2005/8/layout/process1"/>
    <dgm:cxn modelId="{4F0CCB39-1100-47E6-B9FA-C9739B33CF15}" type="presParOf" srcId="{446BDEE1-C4B7-4330-AEE0-8A7F6BA41504}" destId="{8FF8577A-F51D-4D98-A168-F81B176C862D}" srcOrd="0" destOrd="0" presId="urn:microsoft.com/office/officeart/2005/8/layout/process1"/>
    <dgm:cxn modelId="{6E14DEF7-6E32-44EF-BB5D-DBD3AC2918AA}" type="presParOf" srcId="{BB4A70ED-EBA2-45E5-9204-3CBE1769B72D}" destId="{8A871AA7-1399-4923-BC94-E562F6FC8429}"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B8E966-F57D-434A-A072-C119BBE588AB}" type="doc">
      <dgm:prSet loTypeId="urn:microsoft.com/office/officeart/2005/8/layout/cycle4" loCatId="cycle" qsTypeId="urn:microsoft.com/office/officeart/2005/8/quickstyle/3d3" qsCatId="3D" csTypeId="urn:microsoft.com/office/officeart/2005/8/colors/accent1_2" csCatId="accent1" phldr="1"/>
      <dgm:spPr/>
      <dgm:t>
        <a:bodyPr/>
        <a:lstStyle/>
        <a:p>
          <a:endParaRPr lang="en-US"/>
        </a:p>
      </dgm:t>
    </dgm:pt>
    <dgm:pt modelId="{C41649BB-0AA2-4285-8797-955AE2B3C9AA}">
      <dgm:prSet phldrT="[Text]"/>
      <dgm:spPr/>
      <dgm:t>
        <a:bodyPr/>
        <a:lstStyle/>
        <a:p>
          <a:r>
            <a:rPr lang="en-US" b="1" dirty="0"/>
            <a:t>PLAN</a:t>
          </a:r>
        </a:p>
      </dgm:t>
    </dgm:pt>
    <dgm:pt modelId="{C85C6A12-88B5-4FF1-B68C-78533D939A98}" type="parTrans" cxnId="{3F415EBC-EA2F-44CE-89C8-3B7CFB93FE04}">
      <dgm:prSet/>
      <dgm:spPr/>
      <dgm:t>
        <a:bodyPr/>
        <a:lstStyle/>
        <a:p>
          <a:endParaRPr lang="en-US"/>
        </a:p>
      </dgm:t>
    </dgm:pt>
    <dgm:pt modelId="{FFD909D3-C59C-4C8F-A7B0-E07766923AA8}" type="sibTrans" cxnId="{3F415EBC-EA2F-44CE-89C8-3B7CFB93FE04}">
      <dgm:prSet/>
      <dgm:spPr/>
      <dgm:t>
        <a:bodyPr/>
        <a:lstStyle/>
        <a:p>
          <a:endParaRPr lang="en-US"/>
        </a:p>
      </dgm:t>
    </dgm:pt>
    <dgm:pt modelId="{D724C761-CC48-41F6-B9B6-1FEDDAA5FC12}">
      <dgm:prSet phldrT="[Text]"/>
      <dgm:spPr/>
      <dgm:t>
        <a:bodyPr/>
        <a:lstStyle/>
        <a:p>
          <a:r>
            <a:rPr lang="en-US" b="1" dirty="0"/>
            <a:t>Learning Objective</a:t>
          </a:r>
        </a:p>
      </dgm:t>
    </dgm:pt>
    <dgm:pt modelId="{82171B08-69D6-4012-B6FF-BF96468FE0FE}" type="parTrans" cxnId="{732A3F15-9EBC-42AA-B9C3-1DFA6A1EDC9E}">
      <dgm:prSet/>
      <dgm:spPr/>
      <dgm:t>
        <a:bodyPr/>
        <a:lstStyle/>
        <a:p>
          <a:endParaRPr lang="en-US"/>
        </a:p>
      </dgm:t>
    </dgm:pt>
    <dgm:pt modelId="{52E84906-76F4-44C3-8F94-A8E16AEFEB2C}" type="sibTrans" cxnId="{732A3F15-9EBC-42AA-B9C3-1DFA6A1EDC9E}">
      <dgm:prSet/>
      <dgm:spPr/>
      <dgm:t>
        <a:bodyPr/>
        <a:lstStyle/>
        <a:p>
          <a:endParaRPr lang="en-US"/>
        </a:p>
      </dgm:t>
    </dgm:pt>
    <dgm:pt modelId="{BEE0CB00-AEDE-4D13-9AA2-46F8E1498A08}">
      <dgm:prSet phldrT="[Text]"/>
      <dgm:spPr/>
      <dgm:t>
        <a:bodyPr/>
        <a:lstStyle/>
        <a:p>
          <a:r>
            <a:rPr lang="en-US" b="1" dirty="0"/>
            <a:t>PREPARE</a:t>
          </a:r>
        </a:p>
      </dgm:t>
    </dgm:pt>
    <dgm:pt modelId="{79277FE4-FF9E-46FE-A665-7493A83FC5D2}" type="parTrans" cxnId="{191F67AE-02CE-4398-89C0-647ADABAB8C5}">
      <dgm:prSet/>
      <dgm:spPr/>
      <dgm:t>
        <a:bodyPr/>
        <a:lstStyle/>
        <a:p>
          <a:endParaRPr lang="en-US"/>
        </a:p>
      </dgm:t>
    </dgm:pt>
    <dgm:pt modelId="{6A6809D7-5C52-419F-8C31-02775545A5E7}" type="sibTrans" cxnId="{191F67AE-02CE-4398-89C0-647ADABAB8C5}">
      <dgm:prSet/>
      <dgm:spPr/>
      <dgm:t>
        <a:bodyPr/>
        <a:lstStyle/>
        <a:p>
          <a:endParaRPr lang="en-US"/>
        </a:p>
      </dgm:t>
    </dgm:pt>
    <dgm:pt modelId="{A875EB42-2DFA-4022-96C6-D2C9EFC863CB}">
      <dgm:prSet phldrT="[Text]"/>
      <dgm:spPr/>
      <dgm:t>
        <a:bodyPr/>
        <a:lstStyle/>
        <a:p>
          <a:r>
            <a:rPr lang="en-US" b="1" dirty="0"/>
            <a:t>Field Set up</a:t>
          </a:r>
        </a:p>
      </dgm:t>
    </dgm:pt>
    <dgm:pt modelId="{825C78C5-8552-4664-9EA8-48B1A18A6674}" type="parTrans" cxnId="{CE73084F-66B8-40C8-AE97-613714E80DB1}">
      <dgm:prSet/>
      <dgm:spPr/>
      <dgm:t>
        <a:bodyPr/>
        <a:lstStyle/>
        <a:p>
          <a:endParaRPr lang="en-US"/>
        </a:p>
      </dgm:t>
    </dgm:pt>
    <dgm:pt modelId="{47A1729A-FC0C-4512-A12C-C26E30AC97A3}" type="sibTrans" cxnId="{CE73084F-66B8-40C8-AE97-613714E80DB1}">
      <dgm:prSet/>
      <dgm:spPr/>
      <dgm:t>
        <a:bodyPr/>
        <a:lstStyle/>
        <a:p>
          <a:endParaRPr lang="en-US"/>
        </a:p>
      </dgm:t>
    </dgm:pt>
    <dgm:pt modelId="{82E10FAC-1357-4D2D-A4CA-B55455AD9249}">
      <dgm:prSet phldrT="[Text]"/>
      <dgm:spPr/>
      <dgm:t>
        <a:bodyPr/>
        <a:lstStyle/>
        <a:p>
          <a:r>
            <a:rPr lang="en-US" b="1" dirty="0"/>
            <a:t>PERFORM</a:t>
          </a:r>
        </a:p>
      </dgm:t>
    </dgm:pt>
    <dgm:pt modelId="{21C14C7D-D03A-49BD-8DA4-65998E77A100}" type="parTrans" cxnId="{0F3FEBF4-DC36-4D40-B7B2-512B99100FEB}">
      <dgm:prSet/>
      <dgm:spPr/>
      <dgm:t>
        <a:bodyPr/>
        <a:lstStyle/>
        <a:p>
          <a:endParaRPr lang="en-US"/>
        </a:p>
      </dgm:t>
    </dgm:pt>
    <dgm:pt modelId="{CEE7ABCC-1D5C-4CB5-80FF-E3EA284264AA}" type="sibTrans" cxnId="{0F3FEBF4-DC36-4D40-B7B2-512B99100FEB}">
      <dgm:prSet/>
      <dgm:spPr/>
      <dgm:t>
        <a:bodyPr/>
        <a:lstStyle/>
        <a:p>
          <a:endParaRPr lang="en-US"/>
        </a:p>
      </dgm:t>
    </dgm:pt>
    <dgm:pt modelId="{AFEBAA69-A972-4917-860D-2727839673E9}">
      <dgm:prSet phldrT="[Text]"/>
      <dgm:spPr/>
      <dgm:t>
        <a:bodyPr/>
        <a:lstStyle/>
        <a:p>
          <a:r>
            <a:rPr lang="en-US" b="1" dirty="0"/>
            <a:t>Coaching Point</a:t>
          </a:r>
        </a:p>
      </dgm:t>
    </dgm:pt>
    <dgm:pt modelId="{DE6547CC-F869-4967-B0E2-D8A1EE7200D7}" type="parTrans" cxnId="{31CAF8B5-4D3C-44CC-AF7D-F5AE3355C93C}">
      <dgm:prSet/>
      <dgm:spPr/>
      <dgm:t>
        <a:bodyPr/>
        <a:lstStyle/>
        <a:p>
          <a:endParaRPr lang="en-US"/>
        </a:p>
      </dgm:t>
    </dgm:pt>
    <dgm:pt modelId="{A1613371-63D8-4525-93BC-45D9E90ABD9F}" type="sibTrans" cxnId="{31CAF8B5-4D3C-44CC-AF7D-F5AE3355C93C}">
      <dgm:prSet/>
      <dgm:spPr/>
      <dgm:t>
        <a:bodyPr/>
        <a:lstStyle/>
        <a:p>
          <a:endParaRPr lang="en-US"/>
        </a:p>
      </dgm:t>
    </dgm:pt>
    <dgm:pt modelId="{88002146-1BF6-4B75-8C11-EAA98C3BDEF9}">
      <dgm:prSet phldrT="[Text]"/>
      <dgm:spPr/>
      <dgm:t>
        <a:bodyPr/>
        <a:lstStyle/>
        <a:p>
          <a:r>
            <a:rPr lang="en-US" b="1" dirty="0"/>
            <a:t>REFLECT</a:t>
          </a:r>
        </a:p>
      </dgm:t>
    </dgm:pt>
    <dgm:pt modelId="{C52923E6-2042-408C-A214-2F9CC9728AA1}" type="parTrans" cxnId="{3F7FCD8B-1D8C-4031-BDF9-433C5DD402EF}">
      <dgm:prSet/>
      <dgm:spPr/>
      <dgm:t>
        <a:bodyPr/>
        <a:lstStyle/>
        <a:p>
          <a:endParaRPr lang="en-US"/>
        </a:p>
      </dgm:t>
    </dgm:pt>
    <dgm:pt modelId="{2DBC0B93-719F-4BC8-BE67-D70B7E221D27}" type="sibTrans" cxnId="{3F7FCD8B-1D8C-4031-BDF9-433C5DD402EF}">
      <dgm:prSet/>
      <dgm:spPr/>
      <dgm:t>
        <a:bodyPr/>
        <a:lstStyle/>
        <a:p>
          <a:endParaRPr lang="en-US"/>
        </a:p>
      </dgm:t>
    </dgm:pt>
    <dgm:pt modelId="{B05F2FC4-5E21-421F-8B9D-B27192A1342F}">
      <dgm:prSet phldrT="[Text]"/>
      <dgm:spPr/>
      <dgm:t>
        <a:bodyPr/>
        <a:lstStyle/>
        <a:p>
          <a:r>
            <a:rPr lang="en-US" b="1" dirty="0"/>
            <a:t>Check for Understanding </a:t>
          </a:r>
        </a:p>
      </dgm:t>
    </dgm:pt>
    <dgm:pt modelId="{C9E4B675-622F-448B-820C-396B01404AAE}" type="parTrans" cxnId="{EEB3EB26-772B-44E0-A121-EFA3618A87C2}">
      <dgm:prSet/>
      <dgm:spPr/>
      <dgm:t>
        <a:bodyPr/>
        <a:lstStyle/>
        <a:p>
          <a:endParaRPr lang="en-US"/>
        </a:p>
      </dgm:t>
    </dgm:pt>
    <dgm:pt modelId="{E1CD2448-1A00-40ED-B513-30A79B4519E6}" type="sibTrans" cxnId="{EEB3EB26-772B-44E0-A121-EFA3618A87C2}">
      <dgm:prSet/>
      <dgm:spPr/>
      <dgm:t>
        <a:bodyPr/>
        <a:lstStyle/>
        <a:p>
          <a:endParaRPr lang="en-US"/>
        </a:p>
      </dgm:t>
    </dgm:pt>
    <dgm:pt modelId="{DE7125CC-CE40-4E32-837B-D67CAE1F5447}" type="pres">
      <dgm:prSet presAssocID="{89B8E966-F57D-434A-A072-C119BBE588AB}" presName="cycleMatrixDiagram" presStyleCnt="0">
        <dgm:presLayoutVars>
          <dgm:chMax val="1"/>
          <dgm:dir/>
          <dgm:animLvl val="lvl"/>
          <dgm:resizeHandles val="exact"/>
        </dgm:presLayoutVars>
      </dgm:prSet>
      <dgm:spPr/>
    </dgm:pt>
    <dgm:pt modelId="{8EC36DB4-BC64-45D6-AECA-8E95767594F9}" type="pres">
      <dgm:prSet presAssocID="{89B8E966-F57D-434A-A072-C119BBE588AB}" presName="children" presStyleCnt="0"/>
      <dgm:spPr/>
    </dgm:pt>
    <dgm:pt modelId="{EA258D6D-EC9F-434B-90A8-8041790855E2}" type="pres">
      <dgm:prSet presAssocID="{89B8E966-F57D-434A-A072-C119BBE588AB}" presName="child1group" presStyleCnt="0"/>
      <dgm:spPr/>
    </dgm:pt>
    <dgm:pt modelId="{D5D70259-C9A5-4BE1-95F5-C6BF001E7AE4}" type="pres">
      <dgm:prSet presAssocID="{89B8E966-F57D-434A-A072-C119BBE588AB}" presName="child1" presStyleLbl="bgAcc1" presStyleIdx="0" presStyleCnt="4"/>
      <dgm:spPr/>
    </dgm:pt>
    <dgm:pt modelId="{E6C4358C-0D94-4EBD-8964-35C2DD8A5EDA}" type="pres">
      <dgm:prSet presAssocID="{89B8E966-F57D-434A-A072-C119BBE588AB}" presName="child1Text" presStyleLbl="bgAcc1" presStyleIdx="0" presStyleCnt="4">
        <dgm:presLayoutVars>
          <dgm:bulletEnabled val="1"/>
        </dgm:presLayoutVars>
      </dgm:prSet>
      <dgm:spPr/>
    </dgm:pt>
    <dgm:pt modelId="{29B5CDCF-AFB5-40AE-9A62-A40E72ADACE1}" type="pres">
      <dgm:prSet presAssocID="{89B8E966-F57D-434A-A072-C119BBE588AB}" presName="child2group" presStyleCnt="0"/>
      <dgm:spPr/>
    </dgm:pt>
    <dgm:pt modelId="{1EA64DF5-8ACD-42A9-B91A-FFA279687AEB}" type="pres">
      <dgm:prSet presAssocID="{89B8E966-F57D-434A-A072-C119BBE588AB}" presName="child2" presStyleLbl="bgAcc1" presStyleIdx="1" presStyleCnt="4"/>
      <dgm:spPr/>
    </dgm:pt>
    <dgm:pt modelId="{E27E6382-A338-432E-AE39-3FAD3CBFAA76}" type="pres">
      <dgm:prSet presAssocID="{89B8E966-F57D-434A-A072-C119BBE588AB}" presName="child2Text" presStyleLbl="bgAcc1" presStyleIdx="1" presStyleCnt="4">
        <dgm:presLayoutVars>
          <dgm:bulletEnabled val="1"/>
        </dgm:presLayoutVars>
      </dgm:prSet>
      <dgm:spPr/>
    </dgm:pt>
    <dgm:pt modelId="{438D40DA-5742-4392-B241-95B12FBE26C0}" type="pres">
      <dgm:prSet presAssocID="{89B8E966-F57D-434A-A072-C119BBE588AB}" presName="child3group" presStyleCnt="0"/>
      <dgm:spPr/>
    </dgm:pt>
    <dgm:pt modelId="{C6DB2D0D-99D0-4FF8-8562-E4FEB32AC24B}" type="pres">
      <dgm:prSet presAssocID="{89B8E966-F57D-434A-A072-C119BBE588AB}" presName="child3" presStyleLbl="bgAcc1" presStyleIdx="2" presStyleCnt="4"/>
      <dgm:spPr/>
    </dgm:pt>
    <dgm:pt modelId="{CB402E46-CD46-4C1D-8A82-5BAD4BB7EFCE}" type="pres">
      <dgm:prSet presAssocID="{89B8E966-F57D-434A-A072-C119BBE588AB}" presName="child3Text" presStyleLbl="bgAcc1" presStyleIdx="2" presStyleCnt="4">
        <dgm:presLayoutVars>
          <dgm:bulletEnabled val="1"/>
        </dgm:presLayoutVars>
      </dgm:prSet>
      <dgm:spPr/>
    </dgm:pt>
    <dgm:pt modelId="{BD120FB0-4064-4513-A887-741A78550E69}" type="pres">
      <dgm:prSet presAssocID="{89B8E966-F57D-434A-A072-C119BBE588AB}" presName="child4group" presStyleCnt="0"/>
      <dgm:spPr/>
    </dgm:pt>
    <dgm:pt modelId="{5D99610C-A9ED-46DA-BF3C-2921A2EC23A9}" type="pres">
      <dgm:prSet presAssocID="{89B8E966-F57D-434A-A072-C119BBE588AB}" presName="child4" presStyleLbl="bgAcc1" presStyleIdx="3" presStyleCnt="4"/>
      <dgm:spPr/>
    </dgm:pt>
    <dgm:pt modelId="{C8A7B22D-D11A-4F41-8793-F5BC65FEAD65}" type="pres">
      <dgm:prSet presAssocID="{89B8E966-F57D-434A-A072-C119BBE588AB}" presName="child4Text" presStyleLbl="bgAcc1" presStyleIdx="3" presStyleCnt="4">
        <dgm:presLayoutVars>
          <dgm:bulletEnabled val="1"/>
        </dgm:presLayoutVars>
      </dgm:prSet>
      <dgm:spPr/>
    </dgm:pt>
    <dgm:pt modelId="{0D9A7ED9-D2AF-4E9F-8230-0866CF3C4729}" type="pres">
      <dgm:prSet presAssocID="{89B8E966-F57D-434A-A072-C119BBE588AB}" presName="childPlaceholder" presStyleCnt="0"/>
      <dgm:spPr/>
    </dgm:pt>
    <dgm:pt modelId="{4ECF0C9C-2FD4-4D84-ABE2-92722A78D1B5}" type="pres">
      <dgm:prSet presAssocID="{89B8E966-F57D-434A-A072-C119BBE588AB}" presName="circle" presStyleCnt="0"/>
      <dgm:spPr/>
    </dgm:pt>
    <dgm:pt modelId="{4C1F3212-CF99-492D-8061-74BE46787E39}" type="pres">
      <dgm:prSet presAssocID="{89B8E966-F57D-434A-A072-C119BBE588AB}" presName="quadrant1" presStyleLbl="node1" presStyleIdx="0" presStyleCnt="4">
        <dgm:presLayoutVars>
          <dgm:chMax val="1"/>
          <dgm:bulletEnabled val="1"/>
        </dgm:presLayoutVars>
      </dgm:prSet>
      <dgm:spPr/>
    </dgm:pt>
    <dgm:pt modelId="{A7480C81-1717-443A-8159-F91A3D1C020E}" type="pres">
      <dgm:prSet presAssocID="{89B8E966-F57D-434A-A072-C119BBE588AB}" presName="quadrant2" presStyleLbl="node1" presStyleIdx="1" presStyleCnt="4">
        <dgm:presLayoutVars>
          <dgm:chMax val="1"/>
          <dgm:bulletEnabled val="1"/>
        </dgm:presLayoutVars>
      </dgm:prSet>
      <dgm:spPr/>
    </dgm:pt>
    <dgm:pt modelId="{8C4DFBF7-86E3-41C4-8A15-E0FA2C24D068}" type="pres">
      <dgm:prSet presAssocID="{89B8E966-F57D-434A-A072-C119BBE588AB}" presName="quadrant3" presStyleLbl="node1" presStyleIdx="2" presStyleCnt="4">
        <dgm:presLayoutVars>
          <dgm:chMax val="1"/>
          <dgm:bulletEnabled val="1"/>
        </dgm:presLayoutVars>
      </dgm:prSet>
      <dgm:spPr/>
    </dgm:pt>
    <dgm:pt modelId="{DB30F321-819B-4CF2-8C00-3FE7B158C7C2}" type="pres">
      <dgm:prSet presAssocID="{89B8E966-F57D-434A-A072-C119BBE588AB}" presName="quadrant4" presStyleLbl="node1" presStyleIdx="3" presStyleCnt="4">
        <dgm:presLayoutVars>
          <dgm:chMax val="1"/>
          <dgm:bulletEnabled val="1"/>
        </dgm:presLayoutVars>
      </dgm:prSet>
      <dgm:spPr/>
    </dgm:pt>
    <dgm:pt modelId="{70671432-748A-4396-9522-B23651D232F7}" type="pres">
      <dgm:prSet presAssocID="{89B8E966-F57D-434A-A072-C119BBE588AB}" presName="quadrantPlaceholder" presStyleCnt="0"/>
      <dgm:spPr/>
    </dgm:pt>
    <dgm:pt modelId="{147AEC00-AE10-413B-8D94-676663EBE5D0}" type="pres">
      <dgm:prSet presAssocID="{89B8E966-F57D-434A-A072-C119BBE588AB}" presName="center1" presStyleLbl="fgShp" presStyleIdx="0" presStyleCnt="2"/>
      <dgm:spPr/>
    </dgm:pt>
    <dgm:pt modelId="{6D9A9FA0-22FD-43D9-84F8-3B02FFE6C64B}" type="pres">
      <dgm:prSet presAssocID="{89B8E966-F57D-434A-A072-C119BBE588AB}" presName="center2" presStyleLbl="fgShp" presStyleIdx="1" presStyleCnt="2"/>
      <dgm:spPr/>
    </dgm:pt>
  </dgm:ptLst>
  <dgm:cxnLst>
    <dgm:cxn modelId="{732A3F15-9EBC-42AA-B9C3-1DFA6A1EDC9E}" srcId="{C41649BB-0AA2-4285-8797-955AE2B3C9AA}" destId="{D724C761-CC48-41F6-B9B6-1FEDDAA5FC12}" srcOrd="0" destOrd="0" parTransId="{82171B08-69D6-4012-B6FF-BF96468FE0FE}" sibTransId="{52E84906-76F4-44C3-8F94-A8E16AEFEB2C}"/>
    <dgm:cxn modelId="{EEB3EB26-772B-44E0-A121-EFA3618A87C2}" srcId="{88002146-1BF6-4B75-8C11-EAA98C3BDEF9}" destId="{B05F2FC4-5E21-421F-8B9D-B27192A1342F}" srcOrd="0" destOrd="0" parTransId="{C9E4B675-622F-448B-820C-396B01404AAE}" sibTransId="{E1CD2448-1A00-40ED-B513-30A79B4519E6}"/>
    <dgm:cxn modelId="{D0F8CF41-3BA3-4735-8D0F-92522FD8D5CC}" type="presOf" srcId="{D724C761-CC48-41F6-B9B6-1FEDDAA5FC12}" destId="{D5D70259-C9A5-4BE1-95F5-C6BF001E7AE4}" srcOrd="0" destOrd="0" presId="urn:microsoft.com/office/officeart/2005/8/layout/cycle4"/>
    <dgm:cxn modelId="{CE73084F-66B8-40C8-AE97-613714E80DB1}" srcId="{BEE0CB00-AEDE-4D13-9AA2-46F8E1498A08}" destId="{A875EB42-2DFA-4022-96C6-D2C9EFC863CB}" srcOrd="0" destOrd="0" parTransId="{825C78C5-8552-4664-9EA8-48B1A18A6674}" sibTransId="{47A1729A-FC0C-4512-A12C-C26E30AC97A3}"/>
    <dgm:cxn modelId="{AC1FE152-364A-4DF1-B415-169FD6613FED}" type="presOf" srcId="{B05F2FC4-5E21-421F-8B9D-B27192A1342F}" destId="{C8A7B22D-D11A-4F41-8793-F5BC65FEAD65}" srcOrd="1" destOrd="0" presId="urn:microsoft.com/office/officeart/2005/8/layout/cycle4"/>
    <dgm:cxn modelId="{6A1A4976-2403-49A4-9277-151E2FDB3810}" type="presOf" srcId="{B05F2FC4-5E21-421F-8B9D-B27192A1342F}" destId="{5D99610C-A9ED-46DA-BF3C-2921A2EC23A9}" srcOrd="0" destOrd="0" presId="urn:microsoft.com/office/officeart/2005/8/layout/cycle4"/>
    <dgm:cxn modelId="{232C1F7A-0D15-4694-AB32-D46F28F86DF1}" type="presOf" srcId="{A875EB42-2DFA-4022-96C6-D2C9EFC863CB}" destId="{E27E6382-A338-432E-AE39-3FAD3CBFAA76}" srcOrd="1" destOrd="0" presId="urn:microsoft.com/office/officeart/2005/8/layout/cycle4"/>
    <dgm:cxn modelId="{3F7FCD8B-1D8C-4031-BDF9-433C5DD402EF}" srcId="{89B8E966-F57D-434A-A072-C119BBE588AB}" destId="{88002146-1BF6-4B75-8C11-EAA98C3BDEF9}" srcOrd="3" destOrd="0" parTransId="{C52923E6-2042-408C-A214-2F9CC9728AA1}" sibTransId="{2DBC0B93-719F-4BC8-BE67-D70B7E221D27}"/>
    <dgm:cxn modelId="{A5508196-D541-4C11-9782-ECA5CE4F58B6}" type="presOf" srcId="{D724C761-CC48-41F6-B9B6-1FEDDAA5FC12}" destId="{E6C4358C-0D94-4EBD-8964-35C2DD8A5EDA}" srcOrd="1" destOrd="0" presId="urn:microsoft.com/office/officeart/2005/8/layout/cycle4"/>
    <dgm:cxn modelId="{3B197E98-532A-4230-8CC1-AE57B7087E3F}" type="presOf" srcId="{AFEBAA69-A972-4917-860D-2727839673E9}" destId="{C6DB2D0D-99D0-4FF8-8562-E4FEB32AC24B}" srcOrd="0" destOrd="0" presId="urn:microsoft.com/office/officeart/2005/8/layout/cycle4"/>
    <dgm:cxn modelId="{191F67AE-02CE-4398-89C0-647ADABAB8C5}" srcId="{89B8E966-F57D-434A-A072-C119BBE588AB}" destId="{BEE0CB00-AEDE-4D13-9AA2-46F8E1498A08}" srcOrd="1" destOrd="0" parTransId="{79277FE4-FF9E-46FE-A665-7493A83FC5D2}" sibTransId="{6A6809D7-5C52-419F-8C31-02775545A5E7}"/>
    <dgm:cxn modelId="{31CAF8B5-4D3C-44CC-AF7D-F5AE3355C93C}" srcId="{82E10FAC-1357-4D2D-A4CA-B55455AD9249}" destId="{AFEBAA69-A972-4917-860D-2727839673E9}" srcOrd="0" destOrd="0" parTransId="{DE6547CC-F869-4967-B0E2-D8A1EE7200D7}" sibTransId="{A1613371-63D8-4525-93BC-45D9E90ABD9F}"/>
    <dgm:cxn modelId="{3F415EBC-EA2F-44CE-89C8-3B7CFB93FE04}" srcId="{89B8E966-F57D-434A-A072-C119BBE588AB}" destId="{C41649BB-0AA2-4285-8797-955AE2B3C9AA}" srcOrd="0" destOrd="0" parTransId="{C85C6A12-88B5-4FF1-B68C-78533D939A98}" sibTransId="{FFD909D3-C59C-4C8F-A7B0-E07766923AA8}"/>
    <dgm:cxn modelId="{3226D8C4-7703-47A0-A89D-E7BF2279D503}" type="presOf" srcId="{A875EB42-2DFA-4022-96C6-D2C9EFC863CB}" destId="{1EA64DF5-8ACD-42A9-B91A-FFA279687AEB}" srcOrd="0" destOrd="0" presId="urn:microsoft.com/office/officeart/2005/8/layout/cycle4"/>
    <dgm:cxn modelId="{33C121CA-B47D-4ACF-8CCC-9C97A77DCA5F}" type="presOf" srcId="{C41649BB-0AA2-4285-8797-955AE2B3C9AA}" destId="{4C1F3212-CF99-492D-8061-74BE46787E39}" srcOrd="0" destOrd="0" presId="urn:microsoft.com/office/officeart/2005/8/layout/cycle4"/>
    <dgm:cxn modelId="{527D73DC-C638-426B-8842-23F4CC5D7BAA}" type="presOf" srcId="{AFEBAA69-A972-4917-860D-2727839673E9}" destId="{CB402E46-CD46-4C1D-8A82-5BAD4BB7EFCE}" srcOrd="1" destOrd="0" presId="urn:microsoft.com/office/officeart/2005/8/layout/cycle4"/>
    <dgm:cxn modelId="{E05613E9-F271-42F0-A541-E8EB1366320A}" type="presOf" srcId="{82E10FAC-1357-4D2D-A4CA-B55455AD9249}" destId="{8C4DFBF7-86E3-41C4-8A15-E0FA2C24D068}" srcOrd="0" destOrd="0" presId="urn:microsoft.com/office/officeart/2005/8/layout/cycle4"/>
    <dgm:cxn modelId="{667CD6EC-6082-4681-A02D-D9589853C6CD}" type="presOf" srcId="{89B8E966-F57D-434A-A072-C119BBE588AB}" destId="{DE7125CC-CE40-4E32-837B-D67CAE1F5447}" srcOrd="0" destOrd="0" presId="urn:microsoft.com/office/officeart/2005/8/layout/cycle4"/>
    <dgm:cxn modelId="{0F3FEBF4-DC36-4D40-B7B2-512B99100FEB}" srcId="{89B8E966-F57D-434A-A072-C119BBE588AB}" destId="{82E10FAC-1357-4D2D-A4CA-B55455AD9249}" srcOrd="2" destOrd="0" parTransId="{21C14C7D-D03A-49BD-8DA4-65998E77A100}" sibTransId="{CEE7ABCC-1D5C-4CB5-80FF-E3EA284264AA}"/>
    <dgm:cxn modelId="{F0E9D8FC-DE99-496B-B17B-74C4118C460B}" type="presOf" srcId="{88002146-1BF6-4B75-8C11-EAA98C3BDEF9}" destId="{DB30F321-819B-4CF2-8C00-3FE7B158C7C2}" srcOrd="0" destOrd="0" presId="urn:microsoft.com/office/officeart/2005/8/layout/cycle4"/>
    <dgm:cxn modelId="{23ACF6FE-D6FC-4FE3-A66B-5EF0AF713354}" type="presOf" srcId="{BEE0CB00-AEDE-4D13-9AA2-46F8E1498A08}" destId="{A7480C81-1717-443A-8159-F91A3D1C020E}" srcOrd="0" destOrd="0" presId="urn:microsoft.com/office/officeart/2005/8/layout/cycle4"/>
    <dgm:cxn modelId="{69E41927-9326-4C56-9E25-49FC5EB7F4BF}" type="presParOf" srcId="{DE7125CC-CE40-4E32-837B-D67CAE1F5447}" destId="{8EC36DB4-BC64-45D6-AECA-8E95767594F9}" srcOrd="0" destOrd="0" presId="urn:microsoft.com/office/officeart/2005/8/layout/cycle4"/>
    <dgm:cxn modelId="{61A0531E-EF3C-4D2C-866D-74733766A4AB}" type="presParOf" srcId="{8EC36DB4-BC64-45D6-AECA-8E95767594F9}" destId="{EA258D6D-EC9F-434B-90A8-8041790855E2}" srcOrd="0" destOrd="0" presId="urn:microsoft.com/office/officeart/2005/8/layout/cycle4"/>
    <dgm:cxn modelId="{9826CE83-D356-4B80-8B92-8AD7CF63C7A3}" type="presParOf" srcId="{EA258D6D-EC9F-434B-90A8-8041790855E2}" destId="{D5D70259-C9A5-4BE1-95F5-C6BF001E7AE4}" srcOrd="0" destOrd="0" presId="urn:microsoft.com/office/officeart/2005/8/layout/cycle4"/>
    <dgm:cxn modelId="{F1729040-3353-4E47-ABE2-3F94C2CC1725}" type="presParOf" srcId="{EA258D6D-EC9F-434B-90A8-8041790855E2}" destId="{E6C4358C-0D94-4EBD-8964-35C2DD8A5EDA}" srcOrd="1" destOrd="0" presId="urn:microsoft.com/office/officeart/2005/8/layout/cycle4"/>
    <dgm:cxn modelId="{2D5CA789-BCEC-488B-9F06-171B5109C0BC}" type="presParOf" srcId="{8EC36DB4-BC64-45D6-AECA-8E95767594F9}" destId="{29B5CDCF-AFB5-40AE-9A62-A40E72ADACE1}" srcOrd="1" destOrd="0" presId="urn:microsoft.com/office/officeart/2005/8/layout/cycle4"/>
    <dgm:cxn modelId="{DB023180-8732-444B-802C-B52C5EE189BD}" type="presParOf" srcId="{29B5CDCF-AFB5-40AE-9A62-A40E72ADACE1}" destId="{1EA64DF5-8ACD-42A9-B91A-FFA279687AEB}" srcOrd="0" destOrd="0" presId="urn:microsoft.com/office/officeart/2005/8/layout/cycle4"/>
    <dgm:cxn modelId="{4BC9B688-CF94-403A-B6FC-1704113EF93D}" type="presParOf" srcId="{29B5CDCF-AFB5-40AE-9A62-A40E72ADACE1}" destId="{E27E6382-A338-432E-AE39-3FAD3CBFAA76}" srcOrd="1" destOrd="0" presId="urn:microsoft.com/office/officeart/2005/8/layout/cycle4"/>
    <dgm:cxn modelId="{EFC8497B-91D9-4E62-B3AA-2B10A965F9CC}" type="presParOf" srcId="{8EC36DB4-BC64-45D6-AECA-8E95767594F9}" destId="{438D40DA-5742-4392-B241-95B12FBE26C0}" srcOrd="2" destOrd="0" presId="urn:microsoft.com/office/officeart/2005/8/layout/cycle4"/>
    <dgm:cxn modelId="{C9A949E2-D0B2-4744-AEA6-9AD7BA9D2E35}" type="presParOf" srcId="{438D40DA-5742-4392-B241-95B12FBE26C0}" destId="{C6DB2D0D-99D0-4FF8-8562-E4FEB32AC24B}" srcOrd="0" destOrd="0" presId="urn:microsoft.com/office/officeart/2005/8/layout/cycle4"/>
    <dgm:cxn modelId="{A9C05B60-C57C-4E33-A468-8C1083D508EC}" type="presParOf" srcId="{438D40DA-5742-4392-B241-95B12FBE26C0}" destId="{CB402E46-CD46-4C1D-8A82-5BAD4BB7EFCE}" srcOrd="1" destOrd="0" presId="urn:microsoft.com/office/officeart/2005/8/layout/cycle4"/>
    <dgm:cxn modelId="{3C1F5D1C-CA3E-4A54-9016-5A504E5A51BF}" type="presParOf" srcId="{8EC36DB4-BC64-45D6-AECA-8E95767594F9}" destId="{BD120FB0-4064-4513-A887-741A78550E69}" srcOrd="3" destOrd="0" presId="urn:microsoft.com/office/officeart/2005/8/layout/cycle4"/>
    <dgm:cxn modelId="{B54437B4-F449-4DDE-93FF-190266A8C8AE}" type="presParOf" srcId="{BD120FB0-4064-4513-A887-741A78550E69}" destId="{5D99610C-A9ED-46DA-BF3C-2921A2EC23A9}" srcOrd="0" destOrd="0" presId="urn:microsoft.com/office/officeart/2005/8/layout/cycle4"/>
    <dgm:cxn modelId="{FFA7105D-6D97-4895-98F4-ED8A9C516F76}" type="presParOf" srcId="{BD120FB0-4064-4513-A887-741A78550E69}" destId="{C8A7B22D-D11A-4F41-8793-F5BC65FEAD65}" srcOrd="1" destOrd="0" presId="urn:microsoft.com/office/officeart/2005/8/layout/cycle4"/>
    <dgm:cxn modelId="{CEC932ED-AE39-4DF8-8738-3FD2D4F6F328}" type="presParOf" srcId="{8EC36DB4-BC64-45D6-AECA-8E95767594F9}" destId="{0D9A7ED9-D2AF-4E9F-8230-0866CF3C4729}" srcOrd="4" destOrd="0" presId="urn:microsoft.com/office/officeart/2005/8/layout/cycle4"/>
    <dgm:cxn modelId="{B6C98718-3098-4FB8-B00B-7C9C407D9089}" type="presParOf" srcId="{DE7125CC-CE40-4E32-837B-D67CAE1F5447}" destId="{4ECF0C9C-2FD4-4D84-ABE2-92722A78D1B5}" srcOrd="1" destOrd="0" presId="urn:microsoft.com/office/officeart/2005/8/layout/cycle4"/>
    <dgm:cxn modelId="{63FF93EA-D4C0-4A55-824B-230925264D66}" type="presParOf" srcId="{4ECF0C9C-2FD4-4D84-ABE2-92722A78D1B5}" destId="{4C1F3212-CF99-492D-8061-74BE46787E39}" srcOrd="0" destOrd="0" presId="urn:microsoft.com/office/officeart/2005/8/layout/cycle4"/>
    <dgm:cxn modelId="{E366224C-B053-4C23-8095-96FABEB70016}" type="presParOf" srcId="{4ECF0C9C-2FD4-4D84-ABE2-92722A78D1B5}" destId="{A7480C81-1717-443A-8159-F91A3D1C020E}" srcOrd="1" destOrd="0" presId="urn:microsoft.com/office/officeart/2005/8/layout/cycle4"/>
    <dgm:cxn modelId="{7A815DEB-B1E9-44D9-ABB4-56C5823E1219}" type="presParOf" srcId="{4ECF0C9C-2FD4-4D84-ABE2-92722A78D1B5}" destId="{8C4DFBF7-86E3-41C4-8A15-E0FA2C24D068}" srcOrd="2" destOrd="0" presId="urn:microsoft.com/office/officeart/2005/8/layout/cycle4"/>
    <dgm:cxn modelId="{39F57A42-44A2-4F27-AE9D-3E2050F5CB32}" type="presParOf" srcId="{4ECF0C9C-2FD4-4D84-ABE2-92722A78D1B5}" destId="{DB30F321-819B-4CF2-8C00-3FE7B158C7C2}" srcOrd="3" destOrd="0" presId="urn:microsoft.com/office/officeart/2005/8/layout/cycle4"/>
    <dgm:cxn modelId="{0779AAB7-42D9-403A-97B3-9C4C318C4068}" type="presParOf" srcId="{4ECF0C9C-2FD4-4D84-ABE2-92722A78D1B5}" destId="{70671432-748A-4396-9522-B23651D232F7}" srcOrd="4" destOrd="0" presId="urn:microsoft.com/office/officeart/2005/8/layout/cycle4"/>
    <dgm:cxn modelId="{396BD343-7865-4582-A3F3-49AA31B7A032}" type="presParOf" srcId="{DE7125CC-CE40-4E32-837B-D67CAE1F5447}" destId="{147AEC00-AE10-413B-8D94-676663EBE5D0}" srcOrd="2" destOrd="0" presId="urn:microsoft.com/office/officeart/2005/8/layout/cycle4"/>
    <dgm:cxn modelId="{54B7A216-FCE0-46FE-B40F-FEBBF4C7D674}" type="presParOf" srcId="{DE7125CC-CE40-4E32-837B-D67CAE1F5447}" destId="{6D9A9FA0-22FD-43D9-84F8-3B02FFE6C64B}"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B8E966-F57D-434A-A072-C119BBE588AB}" type="doc">
      <dgm:prSet loTypeId="urn:microsoft.com/office/officeart/2005/8/layout/cycle4" loCatId="cycle" qsTypeId="urn:microsoft.com/office/officeart/2005/8/quickstyle/3d3" qsCatId="3D" csTypeId="urn:microsoft.com/office/officeart/2005/8/colors/accent1_2" csCatId="accent1" phldr="1"/>
      <dgm:spPr/>
      <dgm:t>
        <a:bodyPr/>
        <a:lstStyle/>
        <a:p>
          <a:endParaRPr lang="en-US"/>
        </a:p>
      </dgm:t>
    </dgm:pt>
    <dgm:pt modelId="{C41649BB-0AA2-4285-8797-955AE2B3C9AA}">
      <dgm:prSet phldrT="[Text]"/>
      <dgm:spPr/>
      <dgm:t>
        <a:bodyPr/>
        <a:lstStyle/>
        <a:p>
          <a:r>
            <a:rPr lang="en-US" b="1" dirty="0"/>
            <a:t>INTRODUCE</a:t>
          </a:r>
        </a:p>
      </dgm:t>
    </dgm:pt>
    <dgm:pt modelId="{C85C6A12-88B5-4FF1-B68C-78533D939A98}" type="parTrans" cxnId="{3F415EBC-EA2F-44CE-89C8-3B7CFB93FE04}">
      <dgm:prSet/>
      <dgm:spPr/>
      <dgm:t>
        <a:bodyPr/>
        <a:lstStyle/>
        <a:p>
          <a:endParaRPr lang="en-US"/>
        </a:p>
      </dgm:t>
    </dgm:pt>
    <dgm:pt modelId="{FFD909D3-C59C-4C8F-A7B0-E07766923AA8}" type="sibTrans" cxnId="{3F415EBC-EA2F-44CE-89C8-3B7CFB93FE04}">
      <dgm:prSet/>
      <dgm:spPr/>
      <dgm:t>
        <a:bodyPr/>
        <a:lstStyle/>
        <a:p>
          <a:endParaRPr lang="en-US"/>
        </a:p>
      </dgm:t>
    </dgm:pt>
    <dgm:pt modelId="{D724C761-CC48-41F6-B9B6-1FEDDAA5FC12}">
      <dgm:prSet phldrT="[Text]"/>
      <dgm:spPr/>
      <dgm:t>
        <a:bodyPr/>
        <a:lstStyle/>
        <a:p>
          <a:r>
            <a:rPr lang="en-US" b="1" dirty="0"/>
            <a:t>Simple and Clear</a:t>
          </a:r>
        </a:p>
      </dgm:t>
    </dgm:pt>
    <dgm:pt modelId="{82171B08-69D6-4012-B6FF-BF96468FE0FE}" type="parTrans" cxnId="{732A3F15-9EBC-42AA-B9C3-1DFA6A1EDC9E}">
      <dgm:prSet/>
      <dgm:spPr/>
      <dgm:t>
        <a:bodyPr/>
        <a:lstStyle/>
        <a:p>
          <a:endParaRPr lang="en-US"/>
        </a:p>
      </dgm:t>
    </dgm:pt>
    <dgm:pt modelId="{52E84906-76F4-44C3-8F94-A8E16AEFEB2C}" type="sibTrans" cxnId="{732A3F15-9EBC-42AA-B9C3-1DFA6A1EDC9E}">
      <dgm:prSet/>
      <dgm:spPr/>
      <dgm:t>
        <a:bodyPr/>
        <a:lstStyle/>
        <a:p>
          <a:endParaRPr lang="en-US"/>
        </a:p>
      </dgm:t>
    </dgm:pt>
    <dgm:pt modelId="{BEE0CB00-AEDE-4D13-9AA2-46F8E1498A08}">
      <dgm:prSet phldrT="[Text]"/>
      <dgm:spPr/>
      <dgm:t>
        <a:bodyPr/>
        <a:lstStyle/>
        <a:p>
          <a:r>
            <a:rPr lang="en-US" b="1" dirty="0"/>
            <a:t>OBSERVE</a:t>
          </a:r>
        </a:p>
      </dgm:t>
    </dgm:pt>
    <dgm:pt modelId="{79277FE4-FF9E-46FE-A665-7493A83FC5D2}" type="parTrans" cxnId="{191F67AE-02CE-4398-89C0-647ADABAB8C5}">
      <dgm:prSet/>
      <dgm:spPr/>
      <dgm:t>
        <a:bodyPr/>
        <a:lstStyle/>
        <a:p>
          <a:endParaRPr lang="en-US"/>
        </a:p>
      </dgm:t>
    </dgm:pt>
    <dgm:pt modelId="{6A6809D7-5C52-419F-8C31-02775545A5E7}" type="sibTrans" cxnId="{191F67AE-02CE-4398-89C0-647ADABAB8C5}">
      <dgm:prSet/>
      <dgm:spPr/>
      <dgm:t>
        <a:bodyPr/>
        <a:lstStyle/>
        <a:p>
          <a:endParaRPr lang="en-US"/>
        </a:p>
      </dgm:t>
    </dgm:pt>
    <dgm:pt modelId="{A875EB42-2DFA-4022-96C6-D2C9EFC863CB}">
      <dgm:prSet phldrT="[Text]"/>
      <dgm:spPr/>
      <dgm:t>
        <a:bodyPr/>
        <a:lstStyle/>
        <a:p>
          <a:r>
            <a:rPr lang="en-US" b="1" dirty="0"/>
            <a:t>Allow</a:t>
          </a:r>
          <a:r>
            <a:rPr lang="en-US" b="1" baseline="0" dirty="0"/>
            <a:t> Players to experience each activity</a:t>
          </a:r>
          <a:endParaRPr lang="en-US" b="1" dirty="0"/>
        </a:p>
      </dgm:t>
    </dgm:pt>
    <dgm:pt modelId="{825C78C5-8552-4664-9EA8-48B1A18A6674}" type="parTrans" cxnId="{CE73084F-66B8-40C8-AE97-613714E80DB1}">
      <dgm:prSet/>
      <dgm:spPr/>
      <dgm:t>
        <a:bodyPr/>
        <a:lstStyle/>
        <a:p>
          <a:endParaRPr lang="en-US"/>
        </a:p>
      </dgm:t>
    </dgm:pt>
    <dgm:pt modelId="{47A1729A-FC0C-4512-A12C-C26E30AC97A3}" type="sibTrans" cxnId="{CE73084F-66B8-40C8-AE97-613714E80DB1}">
      <dgm:prSet/>
      <dgm:spPr/>
      <dgm:t>
        <a:bodyPr/>
        <a:lstStyle/>
        <a:p>
          <a:endParaRPr lang="en-US"/>
        </a:p>
      </dgm:t>
    </dgm:pt>
    <dgm:pt modelId="{82E10FAC-1357-4D2D-A4CA-B55455AD9249}">
      <dgm:prSet phldrT="[Text]"/>
      <dgm:spPr/>
      <dgm:t>
        <a:bodyPr/>
        <a:lstStyle/>
        <a:p>
          <a:r>
            <a:rPr lang="en-US" b="1" dirty="0"/>
            <a:t>ADJUST</a:t>
          </a:r>
        </a:p>
      </dgm:t>
    </dgm:pt>
    <dgm:pt modelId="{21C14C7D-D03A-49BD-8DA4-65998E77A100}" type="parTrans" cxnId="{0F3FEBF4-DC36-4D40-B7B2-512B99100FEB}">
      <dgm:prSet/>
      <dgm:spPr/>
      <dgm:t>
        <a:bodyPr/>
        <a:lstStyle/>
        <a:p>
          <a:endParaRPr lang="en-US"/>
        </a:p>
      </dgm:t>
    </dgm:pt>
    <dgm:pt modelId="{CEE7ABCC-1D5C-4CB5-80FF-E3EA284264AA}" type="sibTrans" cxnId="{0F3FEBF4-DC36-4D40-B7B2-512B99100FEB}">
      <dgm:prSet/>
      <dgm:spPr/>
      <dgm:t>
        <a:bodyPr/>
        <a:lstStyle/>
        <a:p>
          <a:endParaRPr lang="en-US"/>
        </a:p>
      </dgm:t>
    </dgm:pt>
    <dgm:pt modelId="{AFEBAA69-A972-4917-860D-2727839673E9}">
      <dgm:prSet phldrT="[Text]"/>
      <dgm:spPr/>
      <dgm:t>
        <a:bodyPr/>
        <a:lstStyle/>
        <a:p>
          <a:r>
            <a:rPr lang="en-US" b="1" dirty="0"/>
            <a:t>Make adjustments to bring out principle</a:t>
          </a:r>
        </a:p>
      </dgm:t>
    </dgm:pt>
    <dgm:pt modelId="{DE6547CC-F869-4967-B0E2-D8A1EE7200D7}" type="parTrans" cxnId="{31CAF8B5-4D3C-44CC-AF7D-F5AE3355C93C}">
      <dgm:prSet/>
      <dgm:spPr/>
      <dgm:t>
        <a:bodyPr/>
        <a:lstStyle/>
        <a:p>
          <a:endParaRPr lang="en-US"/>
        </a:p>
      </dgm:t>
    </dgm:pt>
    <dgm:pt modelId="{A1613371-63D8-4525-93BC-45D9E90ABD9F}" type="sibTrans" cxnId="{31CAF8B5-4D3C-44CC-AF7D-F5AE3355C93C}">
      <dgm:prSet/>
      <dgm:spPr/>
      <dgm:t>
        <a:bodyPr/>
        <a:lstStyle/>
        <a:p>
          <a:endParaRPr lang="en-US"/>
        </a:p>
      </dgm:t>
    </dgm:pt>
    <dgm:pt modelId="{88002146-1BF6-4B75-8C11-EAA98C3BDEF9}">
      <dgm:prSet phldrT="[Text]"/>
      <dgm:spPr/>
      <dgm:t>
        <a:bodyPr/>
        <a:lstStyle/>
        <a:p>
          <a:r>
            <a:rPr lang="en-US" b="1" dirty="0"/>
            <a:t>APPLY</a:t>
          </a:r>
        </a:p>
      </dgm:t>
    </dgm:pt>
    <dgm:pt modelId="{C52923E6-2042-408C-A214-2F9CC9728AA1}" type="parTrans" cxnId="{3F7FCD8B-1D8C-4031-BDF9-433C5DD402EF}">
      <dgm:prSet/>
      <dgm:spPr/>
      <dgm:t>
        <a:bodyPr/>
        <a:lstStyle/>
        <a:p>
          <a:endParaRPr lang="en-US"/>
        </a:p>
      </dgm:t>
    </dgm:pt>
    <dgm:pt modelId="{2DBC0B93-719F-4BC8-BE67-D70B7E221D27}" type="sibTrans" cxnId="{3F7FCD8B-1D8C-4031-BDF9-433C5DD402EF}">
      <dgm:prSet/>
      <dgm:spPr/>
      <dgm:t>
        <a:bodyPr/>
        <a:lstStyle/>
        <a:p>
          <a:endParaRPr lang="en-US"/>
        </a:p>
      </dgm:t>
    </dgm:pt>
    <dgm:pt modelId="{B05F2FC4-5E21-421F-8B9D-B27192A1342F}">
      <dgm:prSet phldrT="[Text]"/>
      <dgm:spPr/>
      <dgm:t>
        <a:bodyPr/>
        <a:lstStyle/>
        <a:p>
          <a:r>
            <a:rPr lang="en-US" b="1" dirty="0"/>
            <a:t> Effective Transition</a:t>
          </a:r>
        </a:p>
      </dgm:t>
    </dgm:pt>
    <dgm:pt modelId="{C9E4B675-622F-448B-820C-396B01404AAE}" type="parTrans" cxnId="{EEB3EB26-772B-44E0-A121-EFA3618A87C2}">
      <dgm:prSet/>
      <dgm:spPr/>
      <dgm:t>
        <a:bodyPr/>
        <a:lstStyle/>
        <a:p>
          <a:endParaRPr lang="en-US"/>
        </a:p>
      </dgm:t>
    </dgm:pt>
    <dgm:pt modelId="{E1CD2448-1A00-40ED-B513-30A79B4519E6}" type="sibTrans" cxnId="{EEB3EB26-772B-44E0-A121-EFA3618A87C2}">
      <dgm:prSet/>
      <dgm:spPr/>
      <dgm:t>
        <a:bodyPr/>
        <a:lstStyle/>
        <a:p>
          <a:endParaRPr lang="en-US"/>
        </a:p>
      </dgm:t>
    </dgm:pt>
    <dgm:pt modelId="{A3903018-6A39-419B-9717-988CA4647F5F}">
      <dgm:prSet phldrT="[Text]"/>
      <dgm:spPr/>
      <dgm:t>
        <a:bodyPr/>
        <a:lstStyle/>
        <a:p>
          <a:r>
            <a:rPr lang="en-US" b="1" dirty="0"/>
            <a:t>Organized</a:t>
          </a:r>
        </a:p>
      </dgm:t>
    </dgm:pt>
    <dgm:pt modelId="{50AEED5F-DF2D-421D-B577-F389485B094D}" type="parTrans" cxnId="{2F0E3CA7-74AE-4814-9893-B664893AC625}">
      <dgm:prSet/>
      <dgm:spPr/>
      <dgm:t>
        <a:bodyPr/>
        <a:lstStyle/>
        <a:p>
          <a:endParaRPr lang="en-US"/>
        </a:p>
      </dgm:t>
    </dgm:pt>
    <dgm:pt modelId="{7438DEEA-A1C7-4070-83EB-4510C530A897}" type="sibTrans" cxnId="{2F0E3CA7-74AE-4814-9893-B664893AC625}">
      <dgm:prSet/>
      <dgm:spPr/>
      <dgm:t>
        <a:bodyPr/>
        <a:lstStyle/>
        <a:p>
          <a:endParaRPr lang="en-US"/>
        </a:p>
      </dgm:t>
    </dgm:pt>
    <dgm:pt modelId="{DE7125CC-CE40-4E32-837B-D67CAE1F5447}" type="pres">
      <dgm:prSet presAssocID="{89B8E966-F57D-434A-A072-C119BBE588AB}" presName="cycleMatrixDiagram" presStyleCnt="0">
        <dgm:presLayoutVars>
          <dgm:chMax val="1"/>
          <dgm:dir/>
          <dgm:animLvl val="lvl"/>
          <dgm:resizeHandles val="exact"/>
        </dgm:presLayoutVars>
      </dgm:prSet>
      <dgm:spPr/>
    </dgm:pt>
    <dgm:pt modelId="{8EC36DB4-BC64-45D6-AECA-8E95767594F9}" type="pres">
      <dgm:prSet presAssocID="{89B8E966-F57D-434A-A072-C119BBE588AB}" presName="children" presStyleCnt="0"/>
      <dgm:spPr/>
    </dgm:pt>
    <dgm:pt modelId="{EA258D6D-EC9F-434B-90A8-8041790855E2}" type="pres">
      <dgm:prSet presAssocID="{89B8E966-F57D-434A-A072-C119BBE588AB}" presName="child1group" presStyleCnt="0"/>
      <dgm:spPr/>
    </dgm:pt>
    <dgm:pt modelId="{D5D70259-C9A5-4BE1-95F5-C6BF001E7AE4}" type="pres">
      <dgm:prSet presAssocID="{89B8E966-F57D-434A-A072-C119BBE588AB}" presName="child1" presStyleLbl="bgAcc1" presStyleIdx="0" presStyleCnt="4"/>
      <dgm:spPr/>
    </dgm:pt>
    <dgm:pt modelId="{E6C4358C-0D94-4EBD-8964-35C2DD8A5EDA}" type="pres">
      <dgm:prSet presAssocID="{89B8E966-F57D-434A-A072-C119BBE588AB}" presName="child1Text" presStyleLbl="bgAcc1" presStyleIdx="0" presStyleCnt="4">
        <dgm:presLayoutVars>
          <dgm:bulletEnabled val="1"/>
        </dgm:presLayoutVars>
      </dgm:prSet>
      <dgm:spPr/>
    </dgm:pt>
    <dgm:pt modelId="{29B5CDCF-AFB5-40AE-9A62-A40E72ADACE1}" type="pres">
      <dgm:prSet presAssocID="{89B8E966-F57D-434A-A072-C119BBE588AB}" presName="child2group" presStyleCnt="0"/>
      <dgm:spPr/>
    </dgm:pt>
    <dgm:pt modelId="{1EA64DF5-8ACD-42A9-B91A-FFA279687AEB}" type="pres">
      <dgm:prSet presAssocID="{89B8E966-F57D-434A-A072-C119BBE588AB}" presName="child2" presStyleLbl="bgAcc1" presStyleIdx="1" presStyleCnt="4"/>
      <dgm:spPr/>
    </dgm:pt>
    <dgm:pt modelId="{E27E6382-A338-432E-AE39-3FAD3CBFAA76}" type="pres">
      <dgm:prSet presAssocID="{89B8E966-F57D-434A-A072-C119BBE588AB}" presName="child2Text" presStyleLbl="bgAcc1" presStyleIdx="1" presStyleCnt="4">
        <dgm:presLayoutVars>
          <dgm:bulletEnabled val="1"/>
        </dgm:presLayoutVars>
      </dgm:prSet>
      <dgm:spPr/>
    </dgm:pt>
    <dgm:pt modelId="{438D40DA-5742-4392-B241-95B12FBE26C0}" type="pres">
      <dgm:prSet presAssocID="{89B8E966-F57D-434A-A072-C119BBE588AB}" presName="child3group" presStyleCnt="0"/>
      <dgm:spPr/>
    </dgm:pt>
    <dgm:pt modelId="{C6DB2D0D-99D0-4FF8-8562-E4FEB32AC24B}" type="pres">
      <dgm:prSet presAssocID="{89B8E966-F57D-434A-A072-C119BBE588AB}" presName="child3" presStyleLbl="bgAcc1" presStyleIdx="2" presStyleCnt="4"/>
      <dgm:spPr/>
    </dgm:pt>
    <dgm:pt modelId="{CB402E46-CD46-4C1D-8A82-5BAD4BB7EFCE}" type="pres">
      <dgm:prSet presAssocID="{89B8E966-F57D-434A-A072-C119BBE588AB}" presName="child3Text" presStyleLbl="bgAcc1" presStyleIdx="2" presStyleCnt="4">
        <dgm:presLayoutVars>
          <dgm:bulletEnabled val="1"/>
        </dgm:presLayoutVars>
      </dgm:prSet>
      <dgm:spPr/>
    </dgm:pt>
    <dgm:pt modelId="{BD120FB0-4064-4513-A887-741A78550E69}" type="pres">
      <dgm:prSet presAssocID="{89B8E966-F57D-434A-A072-C119BBE588AB}" presName="child4group" presStyleCnt="0"/>
      <dgm:spPr/>
    </dgm:pt>
    <dgm:pt modelId="{5D99610C-A9ED-46DA-BF3C-2921A2EC23A9}" type="pres">
      <dgm:prSet presAssocID="{89B8E966-F57D-434A-A072-C119BBE588AB}" presName="child4" presStyleLbl="bgAcc1" presStyleIdx="3" presStyleCnt="4" custLinFactNeighborY="0"/>
      <dgm:spPr/>
    </dgm:pt>
    <dgm:pt modelId="{C8A7B22D-D11A-4F41-8793-F5BC65FEAD65}" type="pres">
      <dgm:prSet presAssocID="{89B8E966-F57D-434A-A072-C119BBE588AB}" presName="child4Text" presStyleLbl="bgAcc1" presStyleIdx="3" presStyleCnt="4">
        <dgm:presLayoutVars>
          <dgm:bulletEnabled val="1"/>
        </dgm:presLayoutVars>
      </dgm:prSet>
      <dgm:spPr/>
    </dgm:pt>
    <dgm:pt modelId="{0D9A7ED9-D2AF-4E9F-8230-0866CF3C4729}" type="pres">
      <dgm:prSet presAssocID="{89B8E966-F57D-434A-A072-C119BBE588AB}" presName="childPlaceholder" presStyleCnt="0"/>
      <dgm:spPr/>
    </dgm:pt>
    <dgm:pt modelId="{4ECF0C9C-2FD4-4D84-ABE2-92722A78D1B5}" type="pres">
      <dgm:prSet presAssocID="{89B8E966-F57D-434A-A072-C119BBE588AB}" presName="circle" presStyleCnt="0"/>
      <dgm:spPr/>
    </dgm:pt>
    <dgm:pt modelId="{4C1F3212-CF99-492D-8061-74BE46787E39}" type="pres">
      <dgm:prSet presAssocID="{89B8E966-F57D-434A-A072-C119BBE588AB}" presName="quadrant1" presStyleLbl="node1" presStyleIdx="0" presStyleCnt="4" custLinFactNeighborY="-436">
        <dgm:presLayoutVars>
          <dgm:chMax val="1"/>
          <dgm:bulletEnabled val="1"/>
        </dgm:presLayoutVars>
      </dgm:prSet>
      <dgm:spPr/>
    </dgm:pt>
    <dgm:pt modelId="{A7480C81-1717-443A-8159-F91A3D1C020E}" type="pres">
      <dgm:prSet presAssocID="{89B8E966-F57D-434A-A072-C119BBE588AB}" presName="quadrant2" presStyleLbl="node1" presStyleIdx="1" presStyleCnt="4">
        <dgm:presLayoutVars>
          <dgm:chMax val="1"/>
          <dgm:bulletEnabled val="1"/>
        </dgm:presLayoutVars>
      </dgm:prSet>
      <dgm:spPr/>
    </dgm:pt>
    <dgm:pt modelId="{8C4DFBF7-86E3-41C4-8A15-E0FA2C24D068}" type="pres">
      <dgm:prSet presAssocID="{89B8E966-F57D-434A-A072-C119BBE588AB}" presName="quadrant3" presStyleLbl="node1" presStyleIdx="2" presStyleCnt="4">
        <dgm:presLayoutVars>
          <dgm:chMax val="1"/>
          <dgm:bulletEnabled val="1"/>
        </dgm:presLayoutVars>
      </dgm:prSet>
      <dgm:spPr/>
    </dgm:pt>
    <dgm:pt modelId="{DB30F321-819B-4CF2-8C00-3FE7B158C7C2}" type="pres">
      <dgm:prSet presAssocID="{89B8E966-F57D-434A-A072-C119BBE588AB}" presName="quadrant4" presStyleLbl="node1" presStyleIdx="3" presStyleCnt="4">
        <dgm:presLayoutVars>
          <dgm:chMax val="1"/>
          <dgm:bulletEnabled val="1"/>
        </dgm:presLayoutVars>
      </dgm:prSet>
      <dgm:spPr/>
    </dgm:pt>
    <dgm:pt modelId="{70671432-748A-4396-9522-B23651D232F7}" type="pres">
      <dgm:prSet presAssocID="{89B8E966-F57D-434A-A072-C119BBE588AB}" presName="quadrantPlaceholder" presStyleCnt="0"/>
      <dgm:spPr/>
    </dgm:pt>
    <dgm:pt modelId="{147AEC00-AE10-413B-8D94-676663EBE5D0}" type="pres">
      <dgm:prSet presAssocID="{89B8E966-F57D-434A-A072-C119BBE588AB}" presName="center1" presStyleLbl="fgShp" presStyleIdx="0" presStyleCnt="2"/>
      <dgm:spPr/>
    </dgm:pt>
    <dgm:pt modelId="{6D9A9FA0-22FD-43D9-84F8-3B02FFE6C64B}" type="pres">
      <dgm:prSet presAssocID="{89B8E966-F57D-434A-A072-C119BBE588AB}" presName="center2" presStyleLbl="fgShp" presStyleIdx="1" presStyleCnt="2"/>
      <dgm:spPr/>
    </dgm:pt>
  </dgm:ptLst>
  <dgm:cxnLst>
    <dgm:cxn modelId="{732A3F15-9EBC-42AA-B9C3-1DFA6A1EDC9E}" srcId="{C41649BB-0AA2-4285-8797-955AE2B3C9AA}" destId="{D724C761-CC48-41F6-B9B6-1FEDDAA5FC12}" srcOrd="0" destOrd="0" parTransId="{82171B08-69D6-4012-B6FF-BF96468FE0FE}" sibTransId="{52E84906-76F4-44C3-8F94-A8E16AEFEB2C}"/>
    <dgm:cxn modelId="{EEB3EB26-772B-44E0-A121-EFA3618A87C2}" srcId="{88002146-1BF6-4B75-8C11-EAA98C3BDEF9}" destId="{B05F2FC4-5E21-421F-8B9D-B27192A1342F}" srcOrd="0" destOrd="0" parTransId="{C9E4B675-622F-448B-820C-396B01404AAE}" sibTransId="{E1CD2448-1A00-40ED-B513-30A79B4519E6}"/>
    <dgm:cxn modelId="{D0F8CF41-3BA3-4735-8D0F-92522FD8D5CC}" type="presOf" srcId="{D724C761-CC48-41F6-B9B6-1FEDDAA5FC12}" destId="{D5D70259-C9A5-4BE1-95F5-C6BF001E7AE4}" srcOrd="0" destOrd="0" presId="urn:microsoft.com/office/officeart/2005/8/layout/cycle4"/>
    <dgm:cxn modelId="{CE73084F-66B8-40C8-AE97-613714E80DB1}" srcId="{BEE0CB00-AEDE-4D13-9AA2-46F8E1498A08}" destId="{A875EB42-2DFA-4022-96C6-D2C9EFC863CB}" srcOrd="0" destOrd="0" parTransId="{825C78C5-8552-4664-9EA8-48B1A18A6674}" sibTransId="{47A1729A-FC0C-4512-A12C-C26E30AC97A3}"/>
    <dgm:cxn modelId="{AC1FE152-364A-4DF1-B415-169FD6613FED}" type="presOf" srcId="{B05F2FC4-5E21-421F-8B9D-B27192A1342F}" destId="{C8A7B22D-D11A-4F41-8793-F5BC65FEAD65}" srcOrd="1" destOrd="0" presId="urn:microsoft.com/office/officeart/2005/8/layout/cycle4"/>
    <dgm:cxn modelId="{6A1A4976-2403-49A4-9277-151E2FDB3810}" type="presOf" srcId="{B05F2FC4-5E21-421F-8B9D-B27192A1342F}" destId="{5D99610C-A9ED-46DA-BF3C-2921A2EC23A9}" srcOrd="0" destOrd="0" presId="urn:microsoft.com/office/officeart/2005/8/layout/cycle4"/>
    <dgm:cxn modelId="{232C1F7A-0D15-4694-AB32-D46F28F86DF1}" type="presOf" srcId="{A875EB42-2DFA-4022-96C6-D2C9EFC863CB}" destId="{E27E6382-A338-432E-AE39-3FAD3CBFAA76}" srcOrd="1" destOrd="0" presId="urn:microsoft.com/office/officeart/2005/8/layout/cycle4"/>
    <dgm:cxn modelId="{3F7FCD8B-1D8C-4031-BDF9-433C5DD402EF}" srcId="{89B8E966-F57D-434A-A072-C119BBE588AB}" destId="{88002146-1BF6-4B75-8C11-EAA98C3BDEF9}" srcOrd="3" destOrd="0" parTransId="{C52923E6-2042-408C-A214-2F9CC9728AA1}" sibTransId="{2DBC0B93-719F-4BC8-BE67-D70B7E221D27}"/>
    <dgm:cxn modelId="{A5508196-D541-4C11-9782-ECA5CE4F58B6}" type="presOf" srcId="{D724C761-CC48-41F6-B9B6-1FEDDAA5FC12}" destId="{E6C4358C-0D94-4EBD-8964-35C2DD8A5EDA}" srcOrd="1" destOrd="0" presId="urn:microsoft.com/office/officeart/2005/8/layout/cycle4"/>
    <dgm:cxn modelId="{3B197E98-532A-4230-8CC1-AE57B7087E3F}" type="presOf" srcId="{AFEBAA69-A972-4917-860D-2727839673E9}" destId="{C6DB2D0D-99D0-4FF8-8562-E4FEB32AC24B}" srcOrd="0" destOrd="0" presId="urn:microsoft.com/office/officeart/2005/8/layout/cycle4"/>
    <dgm:cxn modelId="{3E1D7F9F-2720-43BF-873B-B5A3E4A925FD}" type="presOf" srcId="{A3903018-6A39-419B-9717-988CA4647F5F}" destId="{C8A7B22D-D11A-4F41-8793-F5BC65FEAD65}" srcOrd="1" destOrd="1" presId="urn:microsoft.com/office/officeart/2005/8/layout/cycle4"/>
    <dgm:cxn modelId="{2F0E3CA7-74AE-4814-9893-B664893AC625}" srcId="{88002146-1BF6-4B75-8C11-EAA98C3BDEF9}" destId="{A3903018-6A39-419B-9717-988CA4647F5F}" srcOrd="1" destOrd="0" parTransId="{50AEED5F-DF2D-421D-B577-F389485B094D}" sibTransId="{7438DEEA-A1C7-4070-83EB-4510C530A897}"/>
    <dgm:cxn modelId="{191F67AE-02CE-4398-89C0-647ADABAB8C5}" srcId="{89B8E966-F57D-434A-A072-C119BBE588AB}" destId="{BEE0CB00-AEDE-4D13-9AA2-46F8E1498A08}" srcOrd="1" destOrd="0" parTransId="{79277FE4-FF9E-46FE-A665-7493A83FC5D2}" sibTransId="{6A6809D7-5C52-419F-8C31-02775545A5E7}"/>
    <dgm:cxn modelId="{31CAF8B5-4D3C-44CC-AF7D-F5AE3355C93C}" srcId="{82E10FAC-1357-4D2D-A4CA-B55455AD9249}" destId="{AFEBAA69-A972-4917-860D-2727839673E9}" srcOrd="0" destOrd="0" parTransId="{DE6547CC-F869-4967-B0E2-D8A1EE7200D7}" sibTransId="{A1613371-63D8-4525-93BC-45D9E90ABD9F}"/>
    <dgm:cxn modelId="{3F415EBC-EA2F-44CE-89C8-3B7CFB93FE04}" srcId="{89B8E966-F57D-434A-A072-C119BBE588AB}" destId="{C41649BB-0AA2-4285-8797-955AE2B3C9AA}" srcOrd="0" destOrd="0" parTransId="{C85C6A12-88B5-4FF1-B68C-78533D939A98}" sibTransId="{FFD909D3-C59C-4C8F-A7B0-E07766923AA8}"/>
    <dgm:cxn modelId="{3226D8C4-7703-47A0-A89D-E7BF2279D503}" type="presOf" srcId="{A875EB42-2DFA-4022-96C6-D2C9EFC863CB}" destId="{1EA64DF5-8ACD-42A9-B91A-FFA279687AEB}" srcOrd="0" destOrd="0" presId="urn:microsoft.com/office/officeart/2005/8/layout/cycle4"/>
    <dgm:cxn modelId="{33C121CA-B47D-4ACF-8CCC-9C97A77DCA5F}" type="presOf" srcId="{C41649BB-0AA2-4285-8797-955AE2B3C9AA}" destId="{4C1F3212-CF99-492D-8061-74BE46787E39}" srcOrd="0" destOrd="0" presId="urn:microsoft.com/office/officeart/2005/8/layout/cycle4"/>
    <dgm:cxn modelId="{527D73DC-C638-426B-8842-23F4CC5D7BAA}" type="presOf" srcId="{AFEBAA69-A972-4917-860D-2727839673E9}" destId="{CB402E46-CD46-4C1D-8A82-5BAD4BB7EFCE}" srcOrd="1" destOrd="0" presId="urn:microsoft.com/office/officeart/2005/8/layout/cycle4"/>
    <dgm:cxn modelId="{9EE335E3-3FF9-494A-88CE-655179ED3146}" type="presOf" srcId="{A3903018-6A39-419B-9717-988CA4647F5F}" destId="{5D99610C-A9ED-46DA-BF3C-2921A2EC23A9}" srcOrd="0" destOrd="1" presId="urn:microsoft.com/office/officeart/2005/8/layout/cycle4"/>
    <dgm:cxn modelId="{E05613E9-F271-42F0-A541-E8EB1366320A}" type="presOf" srcId="{82E10FAC-1357-4D2D-A4CA-B55455AD9249}" destId="{8C4DFBF7-86E3-41C4-8A15-E0FA2C24D068}" srcOrd="0" destOrd="0" presId="urn:microsoft.com/office/officeart/2005/8/layout/cycle4"/>
    <dgm:cxn modelId="{667CD6EC-6082-4681-A02D-D9589853C6CD}" type="presOf" srcId="{89B8E966-F57D-434A-A072-C119BBE588AB}" destId="{DE7125CC-CE40-4E32-837B-D67CAE1F5447}" srcOrd="0" destOrd="0" presId="urn:microsoft.com/office/officeart/2005/8/layout/cycle4"/>
    <dgm:cxn modelId="{0F3FEBF4-DC36-4D40-B7B2-512B99100FEB}" srcId="{89B8E966-F57D-434A-A072-C119BBE588AB}" destId="{82E10FAC-1357-4D2D-A4CA-B55455AD9249}" srcOrd="2" destOrd="0" parTransId="{21C14C7D-D03A-49BD-8DA4-65998E77A100}" sibTransId="{CEE7ABCC-1D5C-4CB5-80FF-E3EA284264AA}"/>
    <dgm:cxn modelId="{F0E9D8FC-DE99-496B-B17B-74C4118C460B}" type="presOf" srcId="{88002146-1BF6-4B75-8C11-EAA98C3BDEF9}" destId="{DB30F321-819B-4CF2-8C00-3FE7B158C7C2}" srcOrd="0" destOrd="0" presId="urn:microsoft.com/office/officeart/2005/8/layout/cycle4"/>
    <dgm:cxn modelId="{23ACF6FE-D6FC-4FE3-A66B-5EF0AF713354}" type="presOf" srcId="{BEE0CB00-AEDE-4D13-9AA2-46F8E1498A08}" destId="{A7480C81-1717-443A-8159-F91A3D1C020E}" srcOrd="0" destOrd="0" presId="urn:microsoft.com/office/officeart/2005/8/layout/cycle4"/>
    <dgm:cxn modelId="{69E41927-9326-4C56-9E25-49FC5EB7F4BF}" type="presParOf" srcId="{DE7125CC-CE40-4E32-837B-D67CAE1F5447}" destId="{8EC36DB4-BC64-45D6-AECA-8E95767594F9}" srcOrd="0" destOrd="0" presId="urn:microsoft.com/office/officeart/2005/8/layout/cycle4"/>
    <dgm:cxn modelId="{61A0531E-EF3C-4D2C-866D-74733766A4AB}" type="presParOf" srcId="{8EC36DB4-BC64-45D6-AECA-8E95767594F9}" destId="{EA258D6D-EC9F-434B-90A8-8041790855E2}" srcOrd="0" destOrd="0" presId="urn:microsoft.com/office/officeart/2005/8/layout/cycle4"/>
    <dgm:cxn modelId="{9826CE83-D356-4B80-8B92-8AD7CF63C7A3}" type="presParOf" srcId="{EA258D6D-EC9F-434B-90A8-8041790855E2}" destId="{D5D70259-C9A5-4BE1-95F5-C6BF001E7AE4}" srcOrd="0" destOrd="0" presId="urn:microsoft.com/office/officeart/2005/8/layout/cycle4"/>
    <dgm:cxn modelId="{F1729040-3353-4E47-ABE2-3F94C2CC1725}" type="presParOf" srcId="{EA258D6D-EC9F-434B-90A8-8041790855E2}" destId="{E6C4358C-0D94-4EBD-8964-35C2DD8A5EDA}" srcOrd="1" destOrd="0" presId="urn:microsoft.com/office/officeart/2005/8/layout/cycle4"/>
    <dgm:cxn modelId="{2D5CA789-BCEC-488B-9F06-171B5109C0BC}" type="presParOf" srcId="{8EC36DB4-BC64-45D6-AECA-8E95767594F9}" destId="{29B5CDCF-AFB5-40AE-9A62-A40E72ADACE1}" srcOrd="1" destOrd="0" presId="urn:microsoft.com/office/officeart/2005/8/layout/cycle4"/>
    <dgm:cxn modelId="{DB023180-8732-444B-802C-B52C5EE189BD}" type="presParOf" srcId="{29B5CDCF-AFB5-40AE-9A62-A40E72ADACE1}" destId="{1EA64DF5-8ACD-42A9-B91A-FFA279687AEB}" srcOrd="0" destOrd="0" presId="urn:microsoft.com/office/officeart/2005/8/layout/cycle4"/>
    <dgm:cxn modelId="{4BC9B688-CF94-403A-B6FC-1704113EF93D}" type="presParOf" srcId="{29B5CDCF-AFB5-40AE-9A62-A40E72ADACE1}" destId="{E27E6382-A338-432E-AE39-3FAD3CBFAA76}" srcOrd="1" destOrd="0" presId="urn:microsoft.com/office/officeart/2005/8/layout/cycle4"/>
    <dgm:cxn modelId="{EFC8497B-91D9-4E62-B3AA-2B10A965F9CC}" type="presParOf" srcId="{8EC36DB4-BC64-45D6-AECA-8E95767594F9}" destId="{438D40DA-5742-4392-B241-95B12FBE26C0}" srcOrd="2" destOrd="0" presId="urn:microsoft.com/office/officeart/2005/8/layout/cycle4"/>
    <dgm:cxn modelId="{C9A949E2-D0B2-4744-AEA6-9AD7BA9D2E35}" type="presParOf" srcId="{438D40DA-5742-4392-B241-95B12FBE26C0}" destId="{C6DB2D0D-99D0-4FF8-8562-E4FEB32AC24B}" srcOrd="0" destOrd="0" presId="urn:microsoft.com/office/officeart/2005/8/layout/cycle4"/>
    <dgm:cxn modelId="{A9C05B60-C57C-4E33-A468-8C1083D508EC}" type="presParOf" srcId="{438D40DA-5742-4392-B241-95B12FBE26C0}" destId="{CB402E46-CD46-4C1D-8A82-5BAD4BB7EFCE}" srcOrd="1" destOrd="0" presId="urn:microsoft.com/office/officeart/2005/8/layout/cycle4"/>
    <dgm:cxn modelId="{3C1F5D1C-CA3E-4A54-9016-5A504E5A51BF}" type="presParOf" srcId="{8EC36DB4-BC64-45D6-AECA-8E95767594F9}" destId="{BD120FB0-4064-4513-A887-741A78550E69}" srcOrd="3" destOrd="0" presId="urn:microsoft.com/office/officeart/2005/8/layout/cycle4"/>
    <dgm:cxn modelId="{B54437B4-F449-4DDE-93FF-190266A8C8AE}" type="presParOf" srcId="{BD120FB0-4064-4513-A887-741A78550E69}" destId="{5D99610C-A9ED-46DA-BF3C-2921A2EC23A9}" srcOrd="0" destOrd="0" presId="urn:microsoft.com/office/officeart/2005/8/layout/cycle4"/>
    <dgm:cxn modelId="{FFA7105D-6D97-4895-98F4-ED8A9C516F76}" type="presParOf" srcId="{BD120FB0-4064-4513-A887-741A78550E69}" destId="{C8A7B22D-D11A-4F41-8793-F5BC65FEAD65}" srcOrd="1" destOrd="0" presId="urn:microsoft.com/office/officeart/2005/8/layout/cycle4"/>
    <dgm:cxn modelId="{CEC932ED-AE39-4DF8-8738-3FD2D4F6F328}" type="presParOf" srcId="{8EC36DB4-BC64-45D6-AECA-8E95767594F9}" destId="{0D9A7ED9-D2AF-4E9F-8230-0866CF3C4729}" srcOrd="4" destOrd="0" presId="urn:microsoft.com/office/officeart/2005/8/layout/cycle4"/>
    <dgm:cxn modelId="{B6C98718-3098-4FB8-B00B-7C9C407D9089}" type="presParOf" srcId="{DE7125CC-CE40-4E32-837B-D67CAE1F5447}" destId="{4ECF0C9C-2FD4-4D84-ABE2-92722A78D1B5}" srcOrd="1" destOrd="0" presId="urn:microsoft.com/office/officeart/2005/8/layout/cycle4"/>
    <dgm:cxn modelId="{63FF93EA-D4C0-4A55-824B-230925264D66}" type="presParOf" srcId="{4ECF0C9C-2FD4-4D84-ABE2-92722A78D1B5}" destId="{4C1F3212-CF99-492D-8061-74BE46787E39}" srcOrd="0" destOrd="0" presId="urn:microsoft.com/office/officeart/2005/8/layout/cycle4"/>
    <dgm:cxn modelId="{E366224C-B053-4C23-8095-96FABEB70016}" type="presParOf" srcId="{4ECF0C9C-2FD4-4D84-ABE2-92722A78D1B5}" destId="{A7480C81-1717-443A-8159-F91A3D1C020E}" srcOrd="1" destOrd="0" presId="urn:microsoft.com/office/officeart/2005/8/layout/cycle4"/>
    <dgm:cxn modelId="{7A815DEB-B1E9-44D9-ABB4-56C5823E1219}" type="presParOf" srcId="{4ECF0C9C-2FD4-4D84-ABE2-92722A78D1B5}" destId="{8C4DFBF7-86E3-41C4-8A15-E0FA2C24D068}" srcOrd="2" destOrd="0" presId="urn:microsoft.com/office/officeart/2005/8/layout/cycle4"/>
    <dgm:cxn modelId="{39F57A42-44A2-4F27-AE9D-3E2050F5CB32}" type="presParOf" srcId="{4ECF0C9C-2FD4-4D84-ABE2-92722A78D1B5}" destId="{DB30F321-819B-4CF2-8C00-3FE7B158C7C2}" srcOrd="3" destOrd="0" presId="urn:microsoft.com/office/officeart/2005/8/layout/cycle4"/>
    <dgm:cxn modelId="{0779AAB7-42D9-403A-97B3-9C4C318C4068}" type="presParOf" srcId="{4ECF0C9C-2FD4-4D84-ABE2-92722A78D1B5}" destId="{70671432-748A-4396-9522-B23651D232F7}" srcOrd="4" destOrd="0" presId="urn:microsoft.com/office/officeart/2005/8/layout/cycle4"/>
    <dgm:cxn modelId="{396BD343-7865-4582-A3F3-49AA31B7A032}" type="presParOf" srcId="{DE7125CC-CE40-4E32-837B-D67CAE1F5447}" destId="{147AEC00-AE10-413B-8D94-676663EBE5D0}" srcOrd="2" destOrd="0" presId="urn:microsoft.com/office/officeart/2005/8/layout/cycle4"/>
    <dgm:cxn modelId="{54B7A216-FCE0-46FE-B40F-FEBBF4C7D674}" type="presParOf" srcId="{DE7125CC-CE40-4E32-837B-D67CAE1F5447}" destId="{6D9A9FA0-22FD-43D9-84F8-3B02FFE6C64B}" srcOrd="3" destOrd="0" presId="urn:microsoft.com/office/officeart/2005/8/layout/cycle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3A913-1A76-4AC5-91C2-D65B9EBADDB2}">
      <dsp:nvSpPr>
        <dsp:cNvPr id="0" name=""/>
        <dsp:cNvSpPr/>
      </dsp:nvSpPr>
      <dsp:spPr>
        <a:xfrm>
          <a:off x="0" y="1926350"/>
          <a:ext cx="1170077" cy="702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PPP</a:t>
          </a:r>
        </a:p>
      </dsp:txBody>
      <dsp:txXfrm>
        <a:off x="20562" y="1946912"/>
        <a:ext cx="1128953" cy="660922"/>
      </dsp:txXfrm>
    </dsp:sp>
    <dsp:sp modelId="{45A394D1-4D54-4D46-88CB-6F09F08DC986}">
      <dsp:nvSpPr>
        <dsp:cNvPr id="0" name=""/>
        <dsp:cNvSpPr/>
      </dsp:nvSpPr>
      <dsp:spPr>
        <a:xfrm>
          <a:off x="1287085" y="2132283"/>
          <a:ext cx="248056" cy="2901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287085" y="2190319"/>
        <a:ext cx="173639" cy="174107"/>
      </dsp:txXfrm>
    </dsp:sp>
    <dsp:sp modelId="{92A6577D-3F94-46AD-B115-F505EEA0C79F}">
      <dsp:nvSpPr>
        <dsp:cNvPr id="0" name=""/>
        <dsp:cNvSpPr/>
      </dsp:nvSpPr>
      <dsp:spPr>
        <a:xfrm>
          <a:off x="1638108" y="1926350"/>
          <a:ext cx="1170077" cy="702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Activities</a:t>
          </a:r>
        </a:p>
      </dsp:txBody>
      <dsp:txXfrm>
        <a:off x="1658670" y="1946912"/>
        <a:ext cx="1128953" cy="660922"/>
      </dsp:txXfrm>
    </dsp:sp>
    <dsp:sp modelId="{9385A4A4-4C75-4F00-A0C0-43DB5886E191}">
      <dsp:nvSpPr>
        <dsp:cNvPr id="0" name=""/>
        <dsp:cNvSpPr/>
      </dsp:nvSpPr>
      <dsp:spPr>
        <a:xfrm>
          <a:off x="2925193" y="2132283"/>
          <a:ext cx="248056" cy="2901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925193" y="2190319"/>
        <a:ext cx="173639" cy="174107"/>
      </dsp:txXfrm>
    </dsp:sp>
    <dsp:sp modelId="{97862584-530C-4671-9F61-A237582E3686}">
      <dsp:nvSpPr>
        <dsp:cNvPr id="0" name=""/>
        <dsp:cNvSpPr/>
      </dsp:nvSpPr>
      <dsp:spPr>
        <a:xfrm>
          <a:off x="3276216" y="1926350"/>
          <a:ext cx="1170077" cy="702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Constraints</a:t>
          </a:r>
        </a:p>
      </dsp:txBody>
      <dsp:txXfrm>
        <a:off x="3296778" y="1946912"/>
        <a:ext cx="1128953" cy="660922"/>
      </dsp:txXfrm>
    </dsp:sp>
    <dsp:sp modelId="{E8A3F484-C5CD-4051-9A65-F816338E23D1}">
      <dsp:nvSpPr>
        <dsp:cNvPr id="0" name=""/>
        <dsp:cNvSpPr/>
      </dsp:nvSpPr>
      <dsp:spPr>
        <a:xfrm>
          <a:off x="4563301" y="2132283"/>
          <a:ext cx="248056" cy="2901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563301" y="2190319"/>
        <a:ext cx="173639" cy="174107"/>
      </dsp:txXfrm>
    </dsp:sp>
    <dsp:sp modelId="{4AF93C05-7D94-44ED-9FAA-643054FDC6CA}">
      <dsp:nvSpPr>
        <dsp:cNvPr id="0" name=""/>
        <dsp:cNvSpPr/>
      </dsp:nvSpPr>
      <dsp:spPr>
        <a:xfrm>
          <a:off x="4914324" y="1926350"/>
          <a:ext cx="1170077" cy="702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Conditions</a:t>
          </a:r>
        </a:p>
      </dsp:txBody>
      <dsp:txXfrm>
        <a:off x="4934886" y="1946912"/>
        <a:ext cx="1128953" cy="660922"/>
      </dsp:txXfrm>
    </dsp:sp>
    <dsp:sp modelId="{8E98DB9F-6394-4131-98E6-454774110E2A}">
      <dsp:nvSpPr>
        <dsp:cNvPr id="0" name=""/>
        <dsp:cNvSpPr/>
      </dsp:nvSpPr>
      <dsp:spPr>
        <a:xfrm>
          <a:off x="6201410" y="2132283"/>
          <a:ext cx="248056" cy="2901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201410" y="2190319"/>
        <a:ext cx="173639" cy="174107"/>
      </dsp:txXfrm>
    </dsp:sp>
    <dsp:sp modelId="{C6CC391E-703A-4D10-974D-41A09AA10AF2}">
      <dsp:nvSpPr>
        <dsp:cNvPr id="0" name=""/>
        <dsp:cNvSpPr/>
      </dsp:nvSpPr>
      <dsp:spPr>
        <a:xfrm>
          <a:off x="6552433" y="1926350"/>
          <a:ext cx="1170077" cy="702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Variations</a:t>
          </a:r>
        </a:p>
      </dsp:txBody>
      <dsp:txXfrm>
        <a:off x="6572995" y="1946912"/>
        <a:ext cx="1128953" cy="660922"/>
      </dsp:txXfrm>
    </dsp:sp>
    <dsp:sp modelId="{446BDEE1-C4B7-4330-AEE0-8A7F6BA41504}">
      <dsp:nvSpPr>
        <dsp:cNvPr id="0" name=""/>
        <dsp:cNvSpPr/>
      </dsp:nvSpPr>
      <dsp:spPr>
        <a:xfrm>
          <a:off x="7839518" y="2132283"/>
          <a:ext cx="248056" cy="2901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839518" y="2190319"/>
        <a:ext cx="173639" cy="174107"/>
      </dsp:txXfrm>
    </dsp:sp>
    <dsp:sp modelId="{8A871AA7-1399-4923-BC94-E562F6FC8429}">
      <dsp:nvSpPr>
        <dsp:cNvPr id="0" name=""/>
        <dsp:cNvSpPr/>
      </dsp:nvSpPr>
      <dsp:spPr>
        <a:xfrm>
          <a:off x="8190541" y="1926350"/>
          <a:ext cx="1170077" cy="702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Perform</a:t>
          </a:r>
        </a:p>
      </dsp:txBody>
      <dsp:txXfrm>
        <a:off x="8211103" y="1946912"/>
        <a:ext cx="1128953" cy="6609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B2D0D-99D0-4FF8-8562-E4FEB32AC24B}">
      <dsp:nvSpPr>
        <dsp:cNvPr id="0" name=""/>
        <dsp:cNvSpPr/>
      </dsp:nvSpPr>
      <dsp:spPr>
        <a:xfrm>
          <a:off x="3642499" y="2652826"/>
          <a:ext cx="1927200" cy="124838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Coaching Point</a:t>
          </a:r>
        </a:p>
      </dsp:txBody>
      <dsp:txXfrm>
        <a:off x="4248082" y="2992346"/>
        <a:ext cx="1294194" cy="881445"/>
      </dsp:txXfrm>
    </dsp:sp>
    <dsp:sp modelId="{5D99610C-A9ED-46DA-BF3C-2921A2EC23A9}">
      <dsp:nvSpPr>
        <dsp:cNvPr id="0" name=""/>
        <dsp:cNvSpPr/>
      </dsp:nvSpPr>
      <dsp:spPr>
        <a:xfrm>
          <a:off x="498119" y="2652826"/>
          <a:ext cx="1927200" cy="124838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Check for Understanding </a:t>
          </a:r>
        </a:p>
      </dsp:txBody>
      <dsp:txXfrm>
        <a:off x="525542" y="2992346"/>
        <a:ext cx="1294194" cy="881445"/>
      </dsp:txXfrm>
    </dsp:sp>
    <dsp:sp modelId="{1EA64DF5-8ACD-42A9-B91A-FFA279687AEB}">
      <dsp:nvSpPr>
        <dsp:cNvPr id="0" name=""/>
        <dsp:cNvSpPr/>
      </dsp:nvSpPr>
      <dsp:spPr>
        <a:xfrm>
          <a:off x="3642499" y="0"/>
          <a:ext cx="1927200" cy="124838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Field Set up</a:t>
          </a:r>
        </a:p>
      </dsp:txBody>
      <dsp:txXfrm>
        <a:off x="4248082" y="27423"/>
        <a:ext cx="1294194" cy="881445"/>
      </dsp:txXfrm>
    </dsp:sp>
    <dsp:sp modelId="{D5D70259-C9A5-4BE1-95F5-C6BF001E7AE4}">
      <dsp:nvSpPr>
        <dsp:cNvPr id="0" name=""/>
        <dsp:cNvSpPr/>
      </dsp:nvSpPr>
      <dsp:spPr>
        <a:xfrm>
          <a:off x="498119" y="0"/>
          <a:ext cx="1927200" cy="124838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Learning Objective</a:t>
          </a:r>
        </a:p>
      </dsp:txBody>
      <dsp:txXfrm>
        <a:off x="525542" y="27423"/>
        <a:ext cx="1294194" cy="881445"/>
      </dsp:txXfrm>
    </dsp:sp>
    <dsp:sp modelId="{4C1F3212-CF99-492D-8061-74BE46787E39}">
      <dsp:nvSpPr>
        <dsp:cNvPr id="0" name=""/>
        <dsp:cNvSpPr/>
      </dsp:nvSpPr>
      <dsp:spPr>
        <a:xfrm>
          <a:off x="1305671" y="222369"/>
          <a:ext cx="1689226" cy="1689226"/>
        </a:xfrm>
        <a:prstGeom prst="pieWedg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a:t>PLAN</a:t>
          </a:r>
        </a:p>
      </dsp:txBody>
      <dsp:txXfrm>
        <a:off x="1800434" y="717132"/>
        <a:ext cx="1194463" cy="1194463"/>
      </dsp:txXfrm>
    </dsp:sp>
    <dsp:sp modelId="{A7480C81-1717-443A-8159-F91A3D1C020E}">
      <dsp:nvSpPr>
        <dsp:cNvPr id="0" name=""/>
        <dsp:cNvSpPr/>
      </dsp:nvSpPr>
      <dsp:spPr>
        <a:xfrm rot="5400000">
          <a:off x="3072921" y="222369"/>
          <a:ext cx="1689226" cy="1689226"/>
        </a:xfrm>
        <a:prstGeom prst="pieWedg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a:t>PREPARE</a:t>
          </a:r>
        </a:p>
      </dsp:txBody>
      <dsp:txXfrm rot="-5400000">
        <a:off x="3072921" y="717132"/>
        <a:ext cx="1194463" cy="1194463"/>
      </dsp:txXfrm>
    </dsp:sp>
    <dsp:sp modelId="{8C4DFBF7-86E3-41C4-8A15-E0FA2C24D068}">
      <dsp:nvSpPr>
        <dsp:cNvPr id="0" name=""/>
        <dsp:cNvSpPr/>
      </dsp:nvSpPr>
      <dsp:spPr>
        <a:xfrm rot="10800000">
          <a:off x="3072921" y="1989619"/>
          <a:ext cx="1689226" cy="1689226"/>
        </a:xfrm>
        <a:prstGeom prst="pieWedg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a:t>PERFORM</a:t>
          </a:r>
        </a:p>
      </dsp:txBody>
      <dsp:txXfrm rot="10800000">
        <a:off x="3072921" y="1989619"/>
        <a:ext cx="1194463" cy="1194463"/>
      </dsp:txXfrm>
    </dsp:sp>
    <dsp:sp modelId="{DB30F321-819B-4CF2-8C00-3FE7B158C7C2}">
      <dsp:nvSpPr>
        <dsp:cNvPr id="0" name=""/>
        <dsp:cNvSpPr/>
      </dsp:nvSpPr>
      <dsp:spPr>
        <a:xfrm rot="16200000">
          <a:off x="1305671" y="1989619"/>
          <a:ext cx="1689226" cy="1689226"/>
        </a:xfrm>
        <a:prstGeom prst="pieWedg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a:t>REFLECT</a:t>
          </a:r>
        </a:p>
      </dsp:txBody>
      <dsp:txXfrm rot="5400000">
        <a:off x="1800434" y="1989619"/>
        <a:ext cx="1194463" cy="1194463"/>
      </dsp:txXfrm>
    </dsp:sp>
    <dsp:sp modelId="{147AEC00-AE10-413B-8D94-676663EBE5D0}">
      <dsp:nvSpPr>
        <dsp:cNvPr id="0" name=""/>
        <dsp:cNvSpPr/>
      </dsp:nvSpPr>
      <dsp:spPr>
        <a:xfrm>
          <a:off x="2742293" y="1599498"/>
          <a:ext cx="583231" cy="507157"/>
        </a:xfrm>
        <a:prstGeom prst="circular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D9A9FA0-22FD-43D9-84F8-3B02FFE6C64B}">
      <dsp:nvSpPr>
        <dsp:cNvPr id="0" name=""/>
        <dsp:cNvSpPr/>
      </dsp:nvSpPr>
      <dsp:spPr>
        <a:xfrm rot="10800000">
          <a:off x="2742293" y="1794558"/>
          <a:ext cx="583231" cy="507157"/>
        </a:xfrm>
        <a:prstGeom prst="circular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B2D0D-99D0-4FF8-8562-E4FEB32AC24B}">
      <dsp:nvSpPr>
        <dsp:cNvPr id="0" name=""/>
        <dsp:cNvSpPr/>
      </dsp:nvSpPr>
      <dsp:spPr>
        <a:xfrm>
          <a:off x="3642499" y="2652826"/>
          <a:ext cx="1927200" cy="124838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Make adjustments to bring out principle</a:t>
          </a:r>
        </a:p>
      </dsp:txBody>
      <dsp:txXfrm>
        <a:off x="4248082" y="2992346"/>
        <a:ext cx="1294194" cy="881445"/>
      </dsp:txXfrm>
    </dsp:sp>
    <dsp:sp modelId="{5D99610C-A9ED-46DA-BF3C-2921A2EC23A9}">
      <dsp:nvSpPr>
        <dsp:cNvPr id="0" name=""/>
        <dsp:cNvSpPr/>
      </dsp:nvSpPr>
      <dsp:spPr>
        <a:xfrm>
          <a:off x="498119" y="2652826"/>
          <a:ext cx="1927200" cy="124838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 Effective Transition</a:t>
          </a:r>
        </a:p>
        <a:p>
          <a:pPr marL="114300" lvl="1" indent="-114300" algn="l" defTabSz="577850">
            <a:lnSpc>
              <a:spcPct val="90000"/>
            </a:lnSpc>
            <a:spcBef>
              <a:spcPct val="0"/>
            </a:spcBef>
            <a:spcAft>
              <a:spcPct val="15000"/>
            </a:spcAft>
            <a:buChar char="•"/>
          </a:pPr>
          <a:r>
            <a:rPr lang="en-US" sz="1300" b="1" kern="1200" dirty="0"/>
            <a:t>Organized</a:t>
          </a:r>
        </a:p>
      </dsp:txBody>
      <dsp:txXfrm>
        <a:off x="525542" y="2992346"/>
        <a:ext cx="1294194" cy="881445"/>
      </dsp:txXfrm>
    </dsp:sp>
    <dsp:sp modelId="{1EA64DF5-8ACD-42A9-B91A-FFA279687AEB}">
      <dsp:nvSpPr>
        <dsp:cNvPr id="0" name=""/>
        <dsp:cNvSpPr/>
      </dsp:nvSpPr>
      <dsp:spPr>
        <a:xfrm>
          <a:off x="3642499" y="0"/>
          <a:ext cx="1927200" cy="124838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Allow</a:t>
          </a:r>
          <a:r>
            <a:rPr lang="en-US" sz="1300" b="1" kern="1200" baseline="0" dirty="0"/>
            <a:t> Players to experience each activity</a:t>
          </a:r>
          <a:endParaRPr lang="en-US" sz="1300" b="1" kern="1200" dirty="0"/>
        </a:p>
      </dsp:txBody>
      <dsp:txXfrm>
        <a:off x="4248082" y="27423"/>
        <a:ext cx="1294194" cy="881445"/>
      </dsp:txXfrm>
    </dsp:sp>
    <dsp:sp modelId="{D5D70259-C9A5-4BE1-95F5-C6BF001E7AE4}">
      <dsp:nvSpPr>
        <dsp:cNvPr id="0" name=""/>
        <dsp:cNvSpPr/>
      </dsp:nvSpPr>
      <dsp:spPr>
        <a:xfrm>
          <a:off x="498119" y="0"/>
          <a:ext cx="1927200" cy="124838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Simple and Clear</a:t>
          </a:r>
        </a:p>
      </dsp:txBody>
      <dsp:txXfrm>
        <a:off x="525542" y="27423"/>
        <a:ext cx="1294194" cy="881445"/>
      </dsp:txXfrm>
    </dsp:sp>
    <dsp:sp modelId="{4C1F3212-CF99-492D-8061-74BE46787E39}">
      <dsp:nvSpPr>
        <dsp:cNvPr id="0" name=""/>
        <dsp:cNvSpPr/>
      </dsp:nvSpPr>
      <dsp:spPr>
        <a:xfrm>
          <a:off x="1305671" y="215004"/>
          <a:ext cx="1689226" cy="1689226"/>
        </a:xfrm>
        <a:prstGeom prst="pieWedg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INTRODUCE</a:t>
          </a:r>
        </a:p>
      </dsp:txBody>
      <dsp:txXfrm>
        <a:off x="1800434" y="709767"/>
        <a:ext cx="1194463" cy="1194463"/>
      </dsp:txXfrm>
    </dsp:sp>
    <dsp:sp modelId="{A7480C81-1717-443A-8159-F91A3D1C020E}">
      <dsp:nvSpPr>
        <dsp:cNvPr id="0" name=""/>
        <dsp:cNvSpPr/>
      </dsp:nvSpPr>
      <dsp:spPr>
        <a:xfrm rot="5400000">
          <a:off x="3072921" y="222369"/>
          <a:ext cx="1689226" cy="1689226"/>
        </a:xfrm>
        <a:prstGeom prst="pieWedg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OBSERVE</a:t>
          </a:r>
        </a:p>
      </dsp:txBody>
      <dsp:txXfrm rot="-5400000">
        <a:off x="3072921" y="717132"/>
        <a:ext cx="1194463" cy="1194463"/>
      </dsp:txXfrm>
    </dsp:sp>
    <dsp:sp modelId="{8C4DFBF7-86E3-41C4-8A15-E0FA2C24D068}">
      <dsp:nvSpPr>
        <dsp:cNvPr id="0" name=""/>
        <dsp:cNvSpPr/>
      </dsp:nvSpPr>
      <dsp:spPr>
        <a:xfrm rot="10800000">
          <a:off x="3072921" y="1989619"/>
          <a:ext cx="1689226" cy="1689226"/>
        </a:xfrm>
        <a:prstGeom prst="pieWedg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ADJUST</a:t>
          </a:r>
        </a:p>
      </dsp:txBody>
      <dsp:txXfrm rot="10800000">
        <a:off x="3072921" y="1989619"/>
        <a:ext cx="1194463" cy="1194463"/>
      </dsp:txXfrm>
    </dsp:sp>
    <dsp:sp modelId="{DB30F321-819B-4CF2-8C00-3FE7B158C7C2}">
      <dsp:nvSpPr>
        <dsp:cNvPr id="0" name=""/>
        <dsp:cNvSpPr/>
      </dsp:nvSpPr>
      <dsp:spPr>
        <a:xfrm rot="16200000">
          <a:off x="1305671" y="1989619"/>
          <a:ext cx="1689226" cy="1689226"/>
        </a:xfrm>
        <a:prstGeom prst="pieWedg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APPLY</a:t>
          </a:r>
        </a:p>
      </dsp:txBody>
      <dsp:txXfrm rot="5400000">
        <a:off x="1800434" y="1989619"/>
        <a:ext cx="1194463" cy="1194463"/>
      </dsp:txXfrm>
    </dsp:sp>
    <dsp:sp modelId="{147AEC00-AE10-413B-8D94-676663EBE5D0}">
      <dsp:nvSpPr>
        <dsp:cNvPr id="0" name=""/>
        <dsp:cNvSpPr/>
      </dsp:nvSpPr>
      <dsp:spPr>
        <a:xfrm>
          <a:off x="2742293" y="1599498"/>
          <a:ext cx="583231" cy="507157"/>
        </a:xfrm>
        <a:prstGeom prst="circular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D9A9FA0-22FD-43D9-84F8-3B02FFE6C64B}">
      <dsp:nvSpPr>
        <dsp:cNvPr id="0" name=""/>
        <dsp:cNvSpPr/>
      </dsp:nvSpPr>
      <dsp:spPr>
        <a:xfrm rot="10800000">
          <a:off x="2742293" y="1794558"/>
          <a:ext cx="583231" cy="507157"/>
        </a:xfrm>
        <a:prstGeom prst="circular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10306 1945 16383 0 0,'11'0'0'0'0,"14"0"0"0"0,15 0 0 0 0,8 0 0 0 0,7 0 0 0 0,5 0 0 0 0,1 0 0 0 0,1 0 0 0 0,3 0 0 0 0,-3 0 0 0 0,-2 0 0 0 0,3 0 0 0 0,-4 0 0 0 0,5 0 0 0 0,8 0 0 0 0,-1 0 0 0 0,0 0 0 0 0,-5 0 0 0 0,-8 0 0 0 0,-5 0 0 0 0,-10 0 0 0 0,-5 0 0 0 0,-3 0 0 0 0,0 0 0 0 0,1 0 0 0 0,4 0 0 0 0,-1 0 0 0 0,2 0 0 0 0,0 0 0 0 0,1 0 0 0 0,-2 0 0 0 0,-4 0 0 0 0,-3 0 0 0 0,-2 0 0 0 0,-3 0 0 0 0,-4 0 0 0 0,-3 0 0 0 0,1 0 0 0 0,1 0 0 0 0,6 0 0 0 0,0 0 0 0 0,-2 0 0 0 0,-3 0 0 0 0,-2 0 0 0 0,-3 0 0 0 0,-1 0 0 0 0,1 0 0 0 0,0 0 0 0 0,1 0 0 0 0,-2 0 0 0 0,0 0 0 0 0,-1 0 0 0 0,-1 0 0 0 0,0 0 0 0 0,3 0 0 0 0,1 0 0 0 0,2 0 0 0 0,1 0 0 0 0,-2 0 0 0 0,2 0 0 0 0,0 0 0 0 0,-2 2 0 0 0,-2 2 0 0 0,0 0 0 0 0,-2-2 0 0 0,-1 0 0 0 0,3 0 0 0 0,-2 4 0 0 0,-4 4 0 0 0,-4 1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3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12266 14340 16383 0 0,'-8'0'0'0'0,"-8"0"0"0"0,-18 0 0 0 0,-18 0 0 0 0,-9 0 0 0 0,-12 0 0 0 0,-5 0 0 0 0,1 0 0 0 0,5 0 0 0 0,6 0 0 0 0,9 0 0 0 0,6 0 0 0 0,6 0 0 0 0,8 0 0 0 0,5 0 0 0 0,2 0 0 0 0,4 3 0 0 0,3 1 0 0 0,-2-1 0 0 0,-1 0 0 0 0,3-1 0 0 0,-1-1 0 0 0,-5 3 0 0 0,0 0 0 0 0,3-1 0 0 0,2 0 0 0 0,0-1 0 0 0,1-1 0 0 0,3-1 0 0 0,0 0 0 0 0,3 0 0 0 0,0 0 0 0 0,0 0 0 0 0,-1 0 0 0 0,-2 5 0 0 0,1 5 0 0 0,0 1 0 0 0,1-2 0 0 0,1-2 0 0 0,0-3 0 0 0,-5-1 0 0 0,-1-2 0 0 0,0-1 0 0 0,1 0 0 0 0,2 0 0 0 0,2-1 0 0 0,-2 1 0 0 0,2-1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3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12325 13810 16383 0 0,'-8'0'0'0'0,"-20"0"0"0"0,-21 0 0 0 0,-24 0 0 0 0,-11 0 0 0 0,-5 0 0 0 0,-3 0 0 0 0,8 0 0 0 0,10 0 0 0 0,12 0 0 0 0,8 0 0 0 0,6 0 0 0 0,5 0 0 0 0,1 0 0 0 0,3 0 0 0 0,0-3 0 0 0,-5 0 0 0 0,-6-1 0 0 0,-2 1 0 0 0,-1 1 0 0 0,3 1 0 0 0,-1 1 0 0 0,1-6 0 0 0,-1-4 0 0 0,4-1 0 0 0,4 2 0 0 0,4 3 0 0 0,5 1 0 0 0,7 3 0 0 0,4 1 0 0 0,2 0 0 0 0,0 2 0 0 0,5-1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3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12317 13126 16383 0 0,'-5'0'0'0'0,"-8"0"0"0"0,-18 0 0 0 0,-33 0 0 0 0,-29 0 0 0 0,-20 0 0 0 0,-13 0 0 0 0,-1 0 0 0 0,7 0 0 0 0,7 0 0 0 0,12-2 0 0 0,13-2 0 0 0,9 1 0 0 0,5 0 0 0 0,5 1 0 0 0,1 0 0 0 0,6 2 0 0 0,7 0 0 0 0,5 0 0 0 0,8 0 0 0 0,8 0 0 0 0,8 0 0 0 0,5 0 0 0 0,1 0 0 0 0,3 0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3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12483 10134 16383 0 0,'0'27'0'0'0,"-3"12"0"0"0,-3 0 0 0 0,-1-5 0 0 0,-5-5 0 0 0,-3-7 0 0 0,-1-2 0 0 0,-2-2 0 0 0,-2-4 0 0 0,-12-4 0 0 0,-12-2 0 0 0,-9 5 0 0 0,-9-1 0 0 0,-5 0 0 0 0,-5 4 0 0 0,4-1 0 0 0,3 0 0 0 0,4 0 0 0 0,1-2 0 0 0,4 1 0 0 0,1-1 0 0 0,4 0 0 0 0,3-2 0 0 0,0-3 0 0 0,0-4 0 0 0,-4-1 0 0 0,0-2 0 0 0,-3-1 0 0 0,-3 0 0 0 0,0-1 0 0 0,5 1 0 0 0,3-1 0 0 0,1 1 0 0 0,4 0 0 0 0,7 0 0 0 0,7 0 0 0 0,1 0 0 0 0,2 0 0 0 0,4 0 0 0 0,2 0 0 0 0,3 0 0 0 0,2 0 0 0 0,-2 0 0 0 0,0 0 0 0 0,0 0 0 0 0,0 0 0 0 0,2 0 0 0 0,2-3 0 0 0,5-3 0 0 0,4-4 0 0 0,2-6 0 0 0,6-2 0 0 0,1 1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3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10702 9909 16383 0 0,'20'2'0'0'0,"44"13"0"0"0,50 14 0 0 0,30 8 0 0 0,5 6 0 0 0,-7-5 0 0 0,-22-8 0 0 0,-18-7 0 0 0,-15-7 0 0 0,-14-4 0 0 0,-16-4 0 0 0,-16-3 0 0 0,-12-2 0 0 0,-8-2 0 0 0,-5-2 0 0 0,-2 1 0 0 0,-1-1 0 0 0,3 0 0 0 0,1 1 0 0 0,1-1 0 0 0,0 1 0 0 0,-1 0 0 0 0,0 0 0 0 0,0 0 0 0 0,2 0 0 0 0,1 0 0 0 0,0 0 0 0 0,-1 0 0 0 0,-4 0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3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10636 10769 16383 0 0,'63'0'0'0'0,"97"0"0"0"0,84 0 0 0 0,42 13 0 0 0,1 4 0 0 0,-21 1 0 0 0,-20 5 0 0 0,-38-5 0 0 0,-36-3 0 0 0,-30-5 0 0 0,-20-2 0 0 0,-23-6 0 0 0,-21 1 0 0 0,-20-3 0 0 0,-7-3 0 0 0,-3 3 0 0 0,-2 0 0 0 0,0-2 0 0 0,-3 2 0 0 0,7 0 0 0 0,6 0 0 0 0,5 0 0 0 0,2 0 0 0 0,-2 0 0 0 0,-2 0 0 0 0,-6 0 0 0 0,3 0 0 0 0,-3 0 0 0 0,-2 0 0 0 0,-3 0 0 0 0,-3 0 0 0 0,11 0 0 0 0,13 0 0 0 0,12 0 0 0 0,8 0 0 0 0,9 0 0 0 0,4 0 0 0 0,-6 0 0 0 0,-7 0 0 0 0,-8 0 0 0 0,-10 0 0 0 0,-18 0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3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10742 11351 16383 0 0,'22'0'0'0'0,"37"0"0"0"0,32 0 0 0 0,15 2 0 0 0,4 2 0 0 0,-5 2 0 0 0,-13 1 0 0 0,-16-2 0 0 0,-13-1 0 0 0,-12-1 0 0 0,-6 4 0 0 0,-8 1 0 0 0,-2-1 0 0 0,-2 1 0 0 0,2 0 0 0 0,-2-3 0 0 0,-1-1 0 0 0,2-1 0 0 0,-2-2 0 0 0,-4-1 0 0 0,2 0 0 0 0,1 0 0 0 0,-2-1 0 0 0,0 1 0 0 0,0 0 0 0 0,4 0 0 0 0,-1-1 0 0 0,-4 1 0 0 0,-1 0 0 0 0,4 0 0 0 0,1 0 0 0 0,-1 0 0 0 0,-1 0 0 0 0,0 0 0 0 0,-2 0 0 0 0,-4 0 0 0 0,4 0 0 0 0,-2 0 0 0 0,-2 0 0 0 0,-2 0 0 0 0,-2 0 0 0 0,-2 0 0 0 0,-4 0 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3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10676 11919 16383 0 0,'3'3'0'0'0,"20"6"0"0"0,36 10 0 0 0,38 8 0 0 0,20 4 0 0 0,6-4 0 0 0,-4-5 0 0 0,-12-7 0 0 0,-12-6 0 0 0,-9-4 0 0 0,-14-4 0 0 0,-10-1 0 0 0,-11-1 0 0 0,-6-1 0 0 0,-4 1 0 0 0,-2 0 0 0 0,-4 0 0 0 0,-3 1 0 0 0,1 0 0 0 0,4 0 0 0 0,1 0 0 0 0,5 0 0 0 0,8 0 0 0 0,8 0 0 0 0,3 0 0 0 0,1 0 0 0 0,-6 0 0 0 0,-4 0 0 0 0,-5 0 0 0 0,-6 0 0 0 0,-7 0 0 0 0,-7 0 0 0 0,-7 0 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3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10623 12449 16383 0 0,'36'0'0'0'0,"63"2"0"0"0,60 2 0 0 0,27 5 0 0 0,-13 1 0 0 0,-16 5 0 0 0,-29-1 0 0 0,-23 0 0 0 0,-24-2 0 0 0,-17-3 0 0 0,-15-3 0 0 0,-6-3 0 0 0,-9-2 0 0 0,-6-1 0 0 0,-7 0 0 0 0,-3-1 0 0 0,-2 1 0 0 0,2-1 0 0 0,0 1 0 0 0,0 0 0 0 0,0 0 0 0 0,0-1 0 0 0,-2 1 0 0 0,1 0 0 0 0,2 1 0 0 0,4-1 0 0 0,5-3 0 0 0,5-1 0 0 0,1 1 0 0 0,-2 0 0 0 0,-4 1 0 0 0,-3 1 0 0 0,-4 0 0 0 0,-3 1 0 0 0,-1 0 0 0 0,2 0 0 0 0,0 0 0 0 0,0 0 0 0 0,-4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2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10279 2672 16383 0 0,'28'0'0'0'0,"44"0"0"0"0,40 0 0 0 0,32 0 0 0 0,21 0 0 0 0,13 0 0 0 0,7 0 0 0 0,1 0 0 0 0,-8 0 0 0 0,-10 6 0 0 0,-17 1 0 0 0,-32 0 0 0 0,-11 4 0 0 0,-12 3 0 0 0,-7 5 0 0 0,0 1 0 0 0,-8 4 0 0 0,-5-3 0 0 0,-10-3 0 0 0,-13 0 0 0 0,-10-4 0 0 0,-10-5 0 0 0,-8-3 0 0 0,-7-3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2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10491 7071 16383 0 0,'0'-3'0'0'0,"0"-3"0"0"0,0-7 0 0 0,5-3 0 0 0,16-2 0 0 0,26-4 0 0 0,36 3 0 0 0,25-2 0 0 0,8 0 0 0 0,-4 4 0 0 0,-11 5 0 0 0,-14 4 0 0 0,-13 4 0 0 0,-15 2 0 0 0,-8 2 0 0 0,-10 1 0 0 0,-10-1 0 0 0,-7 1 0 0 0,-5 0 0 0 0,-3 0 0 0 0,-1-1 0 0 0,2 0 0 0 0,1 0 0 0 0,0 0 0 0 0,0 0 0 0 0,-1 3 0 0 0,0 1 0 0 0,5-1 0 0 0,2 3 0 0 0,-1 2 0 0 0,2 0 0 0 0,4 5 0 0 0,6 2 0 0 0,2-1 0 0 0,3 2 0 0 0,4-1 0 0 0,-2-1 0 0 0,2-2 0 0 0,-5-4 0 0 0,-5-3 0 0 0,-7 1 0 0 0,-2-1 0 0 0,-5 1 0 0 0,-3 0 0 0 0,-3-1 0 0 0,1 1 0 0 0,-1 0 0 0 0,0 1 0 0 0,1 0 0 0 0,4-1 0 0 0,-3-2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2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10993 7117 16383 0 0,'3'3'0'0'0,"17"6"0"0"0,14 2 0 0 0,17 2 0 0 0,9 1 0 0 0,-1-2 0 0 0,-2 3 0 0 0,-6-1 0 0 0,-2-4 0 0 0,-2-2 0 0 0,-6-4 0 0 0,-7-2 0 0 0,-7-1 0 0 0,-5 2 0 0 0,-4 0 0 0 0,-2 0 0 0 0,2-1 0 0 0,1 0 0 0 0,-1-1 0 0 0,0-1 0 0 0,2 0 0 0 0,3 0 0 0 0,1 0 0 0 0,-2 0 0 0 0,-1 0 0 0 0,-1 0 0 0 0,-2 0 0 0 0,-4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12133 7594 16383 0 0,'0'2'0'0'0,"-2"5"0"0"0,-5 0 0 0 0,-8 5 0 0 0,-13 2 0 0 0,-13 0 0 0 0,-13 3 0 0 0,-14 1 0 0 0,-1-3 0 0 0,-2-3 0 0 0,0 1 0 0 0,3 1 0 0 0,9-1 0 0 0,5-3 0 0 0,7-4 0 0 0,3-2 0 0 0,0-2 0 0 0,-2-2 0 0 0,-6 0 0 0 0,-9-1 0 0 0,-6 1 0 0 0,-5-1 0 0 0,-2 1 0 0 0,2-1 0 0 0,1 1 0 0 0,5 0 0 0 0,5 0 0 0 0,8 0 0 0 0,10 0 0 0 0,9 0 0 0 0,6 0 0 0 0,4 0 0 0 0,3 0 0 0 0,4 0 0 0 0,3 0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2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12259 8189 16383 0 0,'-2'5'0'0'0,"-5"5"0"0"0,-3 1 0 0 0,-5-2 0 0 0,-14 1 0 0 0,-8-2 0 0 0,-14 3 0 0 0,-6 3 0 0 0,-11-1 0 0 0,-1-3 0 0 0,0-3 0 0 0,6-2 0 0 0,0 2 0 0 0,5 1 0 0 0,7-1 0 0 0,7-2 0 0 0,8 2 0 0 0,5-2 0 0 0,-1 0 0 0 0,-3-2 0 0 0,-2-2 0 0 0,-1 0 0 0 0,1 0 0 0 0,3-1 0 0 0,4-1 0 0 0,-1 1 0 0 0,1 0 0 0 0,4 0 0 0 0,4 0 0 0 0,2-1 0 0 0,-1 1 0 0 0,1 0 0 0 0,-2 0 0 0 0,0 0 0 0 0,1 0 0 0 0,-5 0 0 0 0,-2 0 0 0 0,0 0 0 0 0,-1 0 0 0 0,3 0 0 0 0,2 0 0 0 0,3 0 0 0 0,4 0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2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12174 8811 16383 0 0,'-3'0'0'0'0,"-9"0"0"0"0,-10 5 0 0 0,-19 2 0 0 0,-18 0 0 0 0,-11-1 0 0 0,-4-2 0 0 0,-6-2 0 0 0,3 0 0 0 0,3-2 0 0 0,3 0 0 0 0,5 0 0 0 0,9 0 0 0 0,11 0 0 0 0,6-1 0 0 0,3 1 0 0 0,3 0 0 0 0,1 0 0 0 0,-1 0 0 0 0,2 0 0 0 0,4 0 0 0 0,1 0 0 0 0,5 3 0 0 0,3 0 0 0 0,3 1 0 0 0,-2 1 0 0 0,0 1 0 0 0,0-1 0 0 0,0-2 0 0 0,0 2 0 0 0,1 0 0 0 0,1-1 0 0 0,-3-1 0 0 0,2 2 0 0 0,1-1 0 0 0,1 0 0 0 0,-1-1 0 0 0,1-1 0 0 0,-1-1 0 0 0,-5-1 0 0 0,-2 1 0 0 0,0-2 0 0 0,1 1 0 0 0,2 0 0 0 0,1 0 0 0 0,-1 0 0 0 0,3 0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2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10636 9446 16383 0 0,'14'0'0'0'0,"21"0"0"0"0,21 0 0 0 0,17 0 0 0 0,13 0 0 0 0,3 0 0 0 0,-3 0 0 0 0,1 0 0 0 0,-2 0 0 0 0,-8 0 0 0 0,-10 0 0 0 0,-14 0 0 0 0,-12 0 0 0 0,-9 0 0 0 0,-6 0 0 0 0,-2 0 0 0 0,-3 0 0 0 0,-2 0 0 0 0,-1 0 0 0 0,-2 0 0 0 0,0 0 0 0 0,0 0 0 0 0,2 0 0 0 0,2 0 0 0 0,-1 0 0 0 0,0 0 0 0 0,2 0 0 0 0,2 0 0 0 0,1 0 0 0 0,2 0 0 0 0,4 0 0 0 0,3 0 0 0 0,3 2 0 0 0,5 5 0 0 0,-2 0 0 0 0,-5-1 0 0 0,-6-1 0 0 0,-5 1 0 0 0,-3 0 0 0 0,-2 1 0 0 0,0-1 0 0 0,1 3 0 0 0,3 3 0 0 0,5 4 0 0 0,1-1 0 0 0,-1-1 0 0 0,-3-2 0 0 0,0-1 0 0 0,-4-2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23:54:45.12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12290 14975 16383 0 0,'-3'0'0'0'0,"-3"0"0"0"0,-4 0 0 0 0,-3 0 0 0 0,-1 0 0 0 0,-2 3 0 0 0,-6 1 0 0 0,-5-1 0 0 0,-1 0 0 0 0,-3-1 0 0 0,-3-1 0 0 0,-3 6 0 0 0,2 0 0 0 0,-2 0 0 0 0,1 1 0 0 0,3 0 0 0 0,1-2 0 0 0,5-2 0 0 0,3 1 0 0 0,3 0 0 0 0,3 1 0 0 0,1 1 0 0 0,1-2 0 0 0,-3-1 0 0 0,0-2 0 0 0,3 2 0 0 0,1 6 0 0 0,1 0 0 0 0,0 0 0 0 0,-1 0 0 0 0,0-1 0 0 0,-3 0 0 0 0,-5-1 0 0 0,-3-2 0 0 0,-5-3 0 0 0,-6 0 0 0 0,-3-2 0 0 0,-2-1 0 0 0,1 0 0 0 0,-2-1 0 0 0,2 1 0 0 0,2 0 0 0 0,2-1 0 0 0,5 1 0 0 0,4 3 0 0 0,0 0 0 0 0,1 1 0 0 0,3-1 0 0 0,3-1 0 0 0,1-1 0 0 0,3 2 0 0 0,0 1 0 0 0,-2 0 0 0 0,0-1 0 0 0,0-2 0 0 0,0 1 0 0 0,2-2 0 0 0,-1 0 0 0 0,2 0 0 0 0,-3 0 0 0 0,2 3 0 0 0,1 0 0 0 0,0 0 0 0 0,1 0 0 0 0,3 2 0 0 0,2 5 0 0 0,5 2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7/19/2025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7/19/2025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7/19/2025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7/19/2025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21.png"/><Relationship Id="rId26" Type="http://schemas.openxmlformats.org/officeDocument/2006/relationships/image" Target="../media/image25.png"/><Relationship Id="rId21" Type="http://schemas.openxmlformats.org/officeDocument/2006/relationships/customXml" Target="../ink/ink10.xml"/><Relationship Id="rId34" Type="http://schemas.openxmlformats.org/officeDocument/2006/relationships/image" Target="../media/image29.png"/><Relationship Id="rId7" Type="http://schemas.openxmlformats.org/officeDocument/2006/relationships/customXml" Target="../ink/ink3.xml"/><Relationship Id="rId12" Type="http://schemas.openxmlformats.org/officeDocument/2006/relationships/image" Target="../media/image18.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31.png"/><Relationship Id="rId2" Type="http://schemas.openxmlformats.org/officeDocument/2006/relationships/image" Target="../media/image14.png"/><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customXml" Target="../ink/ink14.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customXml" Target="../ink/ink5.xml"/><Relationship Id="rId24" Type="http://schemas.openxmlformats.org/officeDocument/2006/relationships/image" Target="../media/image24.png"/><Relationship Id="rId32" Type="http://schemas.openxmlformats.org/officeDocument/2006/relationships/image" Target="../media/image28.png"/><Relationship Id="rId37" Type="http://schemas.openxmlformats.org/officeDocument/2006/relationships/customXml" Target="../ink/ink18.xml"/><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26.png"/><Relationship Id="rId36"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customXml" Target="../ink/ink9.xml"/><Relationship Id="rId31" Type="http://schemas.openxmlformats.org/officeDocument/2006/relationships/customXml" Target="../ink/ink15.xml"/><Relationship Id="rId4" Type="http://schemas.openxmlformats.org/officeDocument/2006/relationships/image" Target="../media/image140.png"/><Relationship Id="rId9" Type="http://schemas.openxmlformats.org/officeDocument/2006/relationships/customXml" Target="../ink/ink4.xml"/><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customXml" Target="../ink/ink13.xml"/><Relationship Id="rId30" Type="http://schemas.openxmlformats.org/officeDocument/2006/relationships/image" Target="../media/image27.png"/><Relationship Id="rId35" Type="http://schemas.openxmlformats.org/officeDocument/2006/relationships/customXml" Target="../ink/ink17.xml"/><Relationship Id="rId8" Type="http://schemas.openxmlformats.org/officeDocument/2006/relationships/image" Target="../media/image16.png"/><Relationship Id="rId3" Type="http://schemas.openxmlformats.org/officeDocument/2006/relationships/customXml" Target="../ink/ink1.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ootball field with lights and a goal post&#10;&#10;AI-generated content may be incorrect.">
            <a:extLst>
              <a:ext uri="{FF2B5EF4-FFF2-40B4-BE49-F238E27FC236}">
                <a16:creationId xmlns:a16="http://schemas.microsoft.com/office/drawing/2014/main" id="{F363EE60-4CA0-FDEA-5DF9-DDDD47ADFE16}"/>
              </a:ext>
            </a:extLst>
          </p:cNvPr>
          <p:cNvPicPr>
            <a:picLocks noChangeAspect="1"/>
          </p:cNvPicPr>
          <p:nvPr/>
        </p:nvPicPr>
        <p:blipFill>
          <a:blip r:embed="rId2">
            <a:alphaModFix amt="50000"/>
          </a:blip>
          <a:srcRect t="881"/>
          <a:stretch/>
        </p:blipFill>
        <p:spPr>
          <a:xfrm>
            <a:off x="20" y="1"/>
            <a:ext cx="12191980" cy="6857999"/>
          </a:xfrm>
          <a:prstGeom prst="rect">
            <a:avLst/>
          </a:prstGeom>
        </p:spPr>
      </p:pic>
      <p:sp>
        <p:nvSpPr>
          <p:cNvPr id="3" name="Subtitle 2"/>
          <p:cNvSpPr>
            <a:spLocks noGrp="1"/>
          </p:cNvSpPr>
          <p:nvPr>
            <p:ph type="subTitle" idx="1"/>
          </p:nvPr>
        </p:nvSpPr>
        <p:spPr>
          <a:xfrm>
            <a:off x="1864731" y="2761731"/>
            <a:ext cx="9144000" cy="3772583"/>
          </a:xfrm>
          <a:solidFill>
            <a:schemeClr val="tx1"/>
          </a:solidFill>
          <a:ln w="57150">
            <a:solidFill>
              <a:schemeClr val="bg1"/>
            </a:solidFill>
            <a:prstDash val="solid"/>
          </a:ln>
        </p:spPr>
        <p:txBody>
          <a:bodyPr vert="horz" lIns="91440" tIns="45720" rIns="91440" bIns="45720" rtlCol="0" anchor="t">
            <a:normAutofit/>
          </a:bodyPr>
          <a:lstStyle/>
          <a:p>
            <a:r>
              <a:rPr lang="en-US" sz="3200" b="1" dirty="0">
                <a:solidFill>
                  <a:schemeClr val="bg1"/>
                </a:solidFill>
              </a:rPr>
              <a:t>Mission Statement</a:t>
            </a:r>
          </a:p>
          <a:p>
            <a:r>
              <a:rPr lang="en-US" sz="1600" b="1" dirty="0">
                <a:solidFill>
                  <a:schemeClr val="bg1"/>
                </a:solidFill>
              </a:rPr>
              <a:t>  </a:t>
            </a:r>
            <a:r>
              <a:rPr lang="en-US" sz="1600" b="1" dirty="0">
                <a:solidFill>
                  <a:schemeClr val="bg1"/>
                </a:solidFill>
                <a:highlight>
                  <a:srgbClr val="FFFF00"/>
                </a:highlight>
              </a:rPr>
              <a:t>To provide high-quality soccer training that develops skilled players and strong character through discipline, teamwork, and integrity—while instilling Christian values for success in soccer and life."</a:t>
            </a:r>
          </a:p>
          <a:p>
            <a:r>
              <a:rPr lang="en-US" sz="3200" b="1" dirty="0">
                <a:solidFill>
                  <a:schemeClr val="bg1"/>
                </a:solidFill>
              </a:rPr>
              <a:t>Vision Statement</a:t>
            </a:r>
          </a:p>
          <a:p>
            <a:endParaRPr lang="en-US" sz="1100" dirty="0">
              <a:solidFill>
                <a:schemeClr val="bg1"/>
              </a:solidFill>
            </a:endParaRPr>
          </a:p>
          <a:p>
            <a:r>
              <a:rPr lang="en-US" sz="1600" b="1" dirty="0">
                <a:solidFill>
                  <a:schemeClr val="bg1"/>
                </a:solidFill>
                <a:highlight>
                  <a:srgbClr val="FFFF00"/>
                </a:highlight>
              </a:rPr>
              <a:t>To set the standard for youth soccer development through a values-driven environment where every player grows in skill, character, and leadership.</a:t>
            </a:r>
          </a:p>
        </p:txBody>
      </p:sp>
      <p:sp>
        <p:nvSpPr>
          <p:cNvPr id="6" name="Title 5">
            <a:extLst>
              <a:ext uri="{FF2B5EF4-FFF2-40B4-BE49-F238E27FC236}">
                <a16:creationId xmlns:a16="http://schemas.microsoft.com/office/drawing/2014/main" id="{E6935DDE-1408-EC81-E4FE-BF2A17ACB820}"/>
              </a:ext>
            </a:extLst>
          </p:cNvPr>
          <p:cNvSpPr>
            <a:spLocks noGrp="1"/>
          </p:cNvSpPr>
          <p:nvPr>
            <p:ph type="ctrTitle"/>
          </p:nvPr>
        </p:nvSpPr>
        <p:spPr>
          <a:xfrm>
            <a:off x="2346960" y="-177622"/>
            <a:ext cx="9144000" cy="2387600"/>
          </a:xfrm>
        </p:spPr>
        <p:txBody>
          <a:bodyPr>
            <a:normAutofit/>
          </a:bodyPr>
          <a:lstStyle/>
          <a:p>
            <a:br>
              <a:rPr lang="en-US" sz="4800" dirty="0">
                <a:ln>
                  <a:solidFill>
                    <a:srgbClr val="F5F5F5"/>
                  </a:solidFill>
                </a:ln>
              </a:rPr>
            </a:br>
            <a:r>
              <a:rPr lang="en-US" sz="4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Algerian"/>
              </a:rPr>
              <a:t>Mission</a:t>
            </a:r>
            <a:endParaRPr lang="en-US" sz="4400" dirty="0">
              <a:ln>
                <a:solidFill>
                  <a:srgbClr val="F5F5F5"/>
                </a:solidFill>
              </a:ln>
              <a:solidFill>
                <a:srgbClr val="FFFF00"/>
              </a:solidFill>
              <a:latin typeface="Algerian"/>
            </a:endParaRPr>
          </a:p>
        </p:txBody>
      </p:sp>
      <p:pic>
        <p:nvPicPr>
          <p:cNvPr id="7" name="Picture 6" descr="A logo for a football club&#10;&#10;AI-generated content may be incorrect.">
            <a:extLst>
              <a:ext uri="{FF2B5EF4-FFF2-40B4-BE49-F238E27FC236}">
                <a16:creationId xmlns:a16="http://schemas.microsoft.com/office/drawing/2014/main" id="{284FB20D-CF70-5E35-07AF-B6F2D6758C07}"/>
              </a:ext>
            </a:extLst>
          </p:cNvPr>
          <p:cNvPicPr>
            <a:picLocks noChangeAspect="1"/>
          </p:cNvPicPr>
          <p:nvPr/>
        </p:nvPicPr>
        <p:blipFill>
          <a:blip r:embed="rId3"/>
          <a:stretch>
            <a:fillRect/>
          </a:stretch>
        </p:blipFill>
        <p:spPr>
          <a:xfrm>
            <a:off x="89643" y="94854"/>
            <a:ext cx="1700123" cy="1589057"/>
          </a:xfrm>
          <a:prstGeom prst="rect">
            <a:avLst/>
          </a:prstGeom>
        </p:spPr>
      </p:pic>
      <p:pic>
        <p:nvPicPr>
          <p:cNvPr id="5" name="Picture 4">
            <a:extLst>
              <a:ext uri="{FF2B5EF4-FFF2-40B4-BE49-F238E27FC236}">
                <a16:creationId xmlns:a16="http://schemas.microsoft.com/office/drawing/2014/main" id="{0798FA1A-165E-479A-85C5-BEBA26D5318A}"/>
              </a:ext>
            </a:extLst>
          </p:cNvPr>
          <p:cNvPicPr>
            <a:picLocks noChangeAspect="1"/>
          </p:cNvPicPr>
          <p:nvPr/>
        </p:nvPicPr>
        <p:blipFill>
          <a:blip r:embed="rId4"/>
          <a:stretch>
            <a:fillRect/>
          </a:stretch>
        </p:blipFill>
        <p:spPr>
          <a:xfrm>
            <a:off x="2443109" y="199059"/>
            <a:ext cx="8565622" cy="1457070"/>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7414DC-2891-477D-A3FB-3BF8E2A25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611"/>
            <a:ext cx="12192000" cy="6889611"/>
          </a:xfrm>
          <a:prstGeom prst="rect">
            <a:avLst/>
          </a:prstGeom>
        </p:spPr>
      </p:pic>
      <p:pic>
        <p:nvPicPr>
          <p:cNvPr id="5" name="Picture 4">
            <a:extLst>
              <a:ext uri="{FF2B5EF4-FFF2-40B4-BE49-F238E27FC236}">
                <a16:creationId xmlns:a16="http://schemas.microsoft.com/office/drawing/2014/main" id="{44BC1CA9-79B1-4837-BB9C-E7B3A1C64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98" y="69988"/>
            <a:ext cx="2157428" cy="1719055"/>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31312ED7-33E7-459F-8EC9-1B6B859F90CC}"/>
              </a:ext>
            </a:extLst>
          </p:cNvPr>
          <p:cNvSpPr txBox="1"/>
          <p:nvPr/>
        </p:nvSpPr>
        <p:spPr>
          <a:xfrm>
            <a:off x="2345635" y="89866"/>
            <a:ext cx="9670774" cy="226215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solidFill>
                    <a:prstClr val="black"/>
                  </a:solidFill>
                </a:ln>
                <a:solidFill>
                  <a:srgbClr val="FFFFFF"/>
                </a:solidFill>
                <a:effectLst/>
                <a:uLnTx/>
                <a:uFillTx/>
                <a:latin typeface="Viner Hand ITC"/>
              </a:rPr>
              <a:t>Player Development Curriculum </a:t>
            </a:r>
            <a:r>
              <a:rPr kumimoji="0" lang="en-US" sz="3800" b="1" i="0" u="none" strike="noStrike" kern="1200" cap="none" spc="0" normalizeH="0" baseline="0" noProof="0">
                <a:ln>
                  <a:solidFill>
                    <a:prstClr val="black"/>
                  </a:solidFill>
                </a:ln>
                <a:solidFill>
                  <a:srgbClr val="FFFF00"/>
                </a:solidFill>
                <a:effectLst/>
                <a:uLnTx/>
                <a:uFillTx/>
                <a:latin typeface="Algerian"/>
              </a:rPr>
              <a:t>Attacking </a:t>
            </a:r>
            <a:r>
              <a:rPr lang="en-US" sz="3800" b="1">
                <a:ln>
                  <a:solidFill>
                    <a:prstClr val="black"/>
                  </a:solidFill>
                </a:ln>
                <a:solidFill>
                  <a:srgbClr val="FFFF00"/>
                </a:solidFill>
                <a:latin typeface="Algerian"/>
              </a:rPr>
              <a:t>Characteristics</a:t>
            </a:r>
            <a:endParaRPr lang="en-US" sz="3800" b="1" i="0" u="none" strike="noStrike" kern="1200" cap="none" spc="0" normalizeH="0" baseline="0" noProof="0">
              <a:ln>
                <a:solidFill>
                  <a:prstClr val="black"/>
                </a:solidFill>
              </a:ln>
              <a:solidFill>
                <a:srgbClr val="FFFF00"/>
              </a:solidFill>
              <a:effectLst/>
              <a:uLnTx/>
              <a:uFillTx/>
              <a:latin typeface="Algerian" panose="04020705040A02060702" pitchFamily="82" charset="0"/>
            </a:endParaRPr>
          </a:p>
        </p:txBody>
      </p:sp>
      <p:sp>
        <p:nvSpPr>
          <p:cNvPr id="7" name="TextBox 6">
            <a:extLst>
              <a:ext uri="{FF2B5EF4-FFF2-40B4-BE49-F238E27FC236}">
                <a16:creationId xmlns:a16="http://schemas.microsoft.com/office/drawing/2014/main" id="{893A9243-AF64-4009-AFFA-7263AA82F94C}"/>
              </a:ext>
            </a:extLst>
          </p:cNvPr>
          <p:cNvSpPr txBox="1"/>
          <p:nvPr/>
        </p:nvSpPr>
        <p:spPr>
          <a:xfrm>
            <a:off x="58998" y="2473501"/>
            <a:ext cx="11840818" cy="3908762"/>
          </a:xfrm>
          <a:prstGeom prst="rect">
            <a:avLst/>
          </a:prstGeom>
          <a:solidFill>
            <a:schemeClr val="bg1"/>
          </a:solidFill>
        </p:spPr>
        <p:txBody>
          <a:bodyPr wrap="square" lIns="91440" tIns="45720" rIns="91440" bIns="45720" rtlCol="0" anchor="t">
            <a:spAutoFit/>
          </a:bodyPr>
          <a:lstStyle/>
          <a:p>
            <a:pPr algn="ctr"/>
            <a:r>
              <a:rPr lang="en-US" sz="2800" b="1" dirty="0"/>
              <a:t>Attacking </a:t>
            </a:r>
            <a:r>
              <a:rPr lang="en-US" sz="2800" b="1"/>
              <a:t>Characteristics</a:t>
            </a:r>
            <a:endParaRPr lang="en-US" sz="2800" b="1" dirty="0"/>
          </a:p>
          <a:p>
            <a:pPr marL="457200" indent="-457200">
              <a:buFont typeface="Arial" panose="020B0604020202020204" pitchFamily="34" charset="0"/>
              <a:buChar char="•"/>
            </a:pPr>
            <a:r>
              <a:rPr lang="en-US" sz="2000" b="1" dirty="0"/>
              <a:t>Score lots of goals</a:t>
            </a:r>
          </a:p>
          <a:p>
            <a:pPr marL="457200" indent="-457200">
              <a:buFont typeface="Arial" panose="020B0604020202020204" pitchFamily="34" charset="0"/>
              <a:buChar char="•"/>
            </a:pPr>
            <a:r>
              <a:rPr lang="en-US" sz="2000" b="1" dirty="0"/>
              <a:t>1v1 personality is encouraged and expected</a:t>
            </a:r>
          </a:p>
          <a:p>
            <a:pPr marL="457200" indent="-457200">
              <a:buFont typeface="Arial" panose="020B0604020202020204" pitchFamily="34" charset="0"/>
              <a:buChar char="•"/>
            </a:pPr>
            <a:r>
              <a:rPr lang="en-US" sz="2000" b="1" dirty="0"/>
              <a:t>Look for the most penetrating option first</a:t>
            </a:r>
          </a:p>
          <a:p>
            <a:pPr marL="457200" indent="-457200">
              <a:buFont typeface="Arial" panose="020B0604020202020204" pitchFamily="34" charset="0"/>
              <a:buChar char="•"/>
            </a:pPr>
            <a:r>
              <a:rPr lang="en-US" sz="2000" b="1" dirty="0"/>
              <a:t>Fast speed of play (1 and 2 touch unless going 1v1)</a:t>
            </a:r>
          </a:p>
          <a:p>
            <a:pPr marL="457200" indent="-457200">
              <a:buFont typeface="Arial" panose="020B0604020202020204" pitchFamily="34" charset="0"/>
              <a:buChar char="•"/>
            </a:pPr>
            <a:r>
              <a:rPr lang="en-US" sz="2000" b="1" dirty="0"/>
              <a:t>Make play unpredictable – every attack looks different</a:t>
            </a:r>
          </a:p>
          <a:p>
            <a:pPr marL="457200" indent="-457200">
              <a:buFont typeface="Arial" panose="020B0604020202020204" pitchFamily="34" charset="0"/>
              <a:buChar char="•"/>
            </a:pPr>
            <a:r>
              <a:rPr lang="en-US" sz="2000" b="1" dirty="0"/>
              <a:t>Unbalance the defense – attack spaces that were just vacated</a:t>
            </a:r>
          </a:p>
          <a:p>
            <a:pPr marL="457200" indent="-457200">
              <a:buFont typeface="Arial" panose="020B0604020202020204" pitchFamily="34" charset="0"/>
              <a:buChar char="•"/>
            </a:pPr>
            <a:r>
              <a:rPr lang="en-US" sz="2000" b="1" dirty="0"/>
              <a:t>Maintain possession</a:t>
            </a:r>
          </a:p>
          <a:p>
            <a:pPr marL="457200" indent="-457200">
              <a:buFont typeface="Arial" panose="020B0604020202020204" pitchFamily="34" charset="0"/>
              <a:buChar char="•"/>
            </a:pPr>
            <a:r>
              <a:rPr lang="en-US" sz="2000" b="1" dirty="0"/>
              <a:t>No shot is a bad shot</a:t>
            </a:r>
          </a:p>
          <a:p>
            <a:pPr marL="457200" indent="-457200">
              <a:buFont typeface="Arial" panose="020B0604020202020204" pitchFamily="34" charset="0"/>
              <a:buChar char="•"/>
            </a:pPr>
            <a:r>
              <a:rPr lang="en-US" sz="2000" b="1" dirty="0"/>
              <a:t>Attack the opposing team’s penalty area (box organization, frame the goal)</a:t>
            </a:r>
          </a:p>
          <a:p>
            <a:pPr marL="457200" indent="-457200">
              <a:buFont typeface="Arial" panose="020B0604020202020204" pitchFamily="34" charset="0"/>
              <a:buChar char="•"/>
            </a:pPr>
            <a:r>
              <a:rPr lang="en-US" sz="2000" b="1" dirty="0"/>
              <a:t>Be dangerous and take advantage of set pieces</a:t>
            </a:r>
          </a:p>
          <a:p>
            <a:pPr marL="457200" indent="-457200">
              <a:buFont typeface="Arial" panose="020B0604020202020204" pitchFamily="34" charset="0"/>
              <a:buChar char="•"/>
            </a:pPr>
            <a:endParaRPr lang="en-US" sz="2000" b="1" dirty="0"/>
          </a:p>
        </p:txBody>
      </p:sp>
    </p:spTree>
    <p:extLst>
      <p:ext uri="{BB962C8B-B14F-4D97-AF65-F5344CB8AC3E}">
        <p14:creationId xmlns:p14="http://schemas.microsoft.com/office/powerpoint/2010/main" val="2132403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12FCE-1349-4EEC-8EDA-EC3C9A0A7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86" y="0"/>
            <a:ext cx="12259602" cy="6959599"/>
          </a:xfrm>
          <a:prstGeom prst="rect">
            <a:avLst/>
          </a:prstGeom>
        </p:spPr>
      </p:pic>
      <p:pic>
        <p:nvPicPr>
          <p:cNvPr id="5" name="Picture 4">
            <a:extLst>
              <a:ext uri="{FF2B5EF4-FFF2-40B4-BE49-F238E27FC236}">
                <a16:creationId xmlns:a16="http://schemas.microsoft.com/office/drawing/2014/main" id="{052BBF23-2453-4A1F-A0A1-2C9078690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5" y="69441"/>
            <a:ext cx="2180619" cy="1639542"/>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B477FCC3-C5CC-4707-AA04-40FF4983752C}"/>
              </a:ext>
            </a:extLst>
          </p:cNvPr>
          <p:cNvSpPr txBox="1"/>
          <p:nvPr/>
        </p:nvSpPr>
        <p:spPr>
          <a:xfrm>
            <a:off x="2484783" y="149087"/>
            <a:ext cx="9462052" cy="226215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solidFill>
                    <a:prstClr val="black"/>
                  </a:solidFill>
                </a:ln>
                <a:solidFill>
                  <a:srgbClr val="FFFFFF"/>
                </a:solidFill>
                <a:effectLst/>
                <a:uLnTx/>
                <a:uFillTx/>
                <a:latin typeface="Viner Hand ITC"/>
              </a:rPr>
              <a:t>Player Development Curriculum </a:t>
            </a:r>
            <a:r>
              <a:rPr lang="en-US" sz="3800" b="1">
                <a:ln>
                  <a:solidFill>
                    <a:prstClr val="black"/>
                  </a:solidFill>
                </a:ln>
                <a:solidFill>
                  <a:srgbClr val="FFFF00"/>
                </a:solidFill>
                <a:latin typeface="Algerian"/>
              </a:rPr>
              <a:t>Defensive Characteristics</a:t>
            </a:r>
            <a:endParaRPr lang="en-US" sz="3800" b="1" i="0" u="none" strike="noStrike" kern="1200" cap="none" spc="0" normalizeH="0" baseline="0" noProof="0">
              <a:ln>
                <a:solidFill>
                  <a:prstClr val="black"/>
                </a:solidFill>
              </a:ln>
              <a:solidFill>
                <a:srgbClr val="FFFF00"/>
              </a:solidFill>
              <a:effectLst/>
              <a:uLnTx/>
              <a:uFillTx/>
              <a:latin typeface="Algerian" panose="04020705040A02060702" pitchFamily="82" charset="0"/>
            </a:endParaRPr>
          </a:p>
        </p:txBody>
      </p:sp>
      <p:sp>
        <p:nvSpPr>
          <p:cNvPr id="7" name="TextBox 6">
            <a:extLst>
              <a:ext uri="{FF2B5EF4-FFF2-40B4-BE49-F238E27FC236}">
                <a16:creationId xmlns:a16="http://schemas.microsoft.com/office/drawing/2014/main" id="{739AC6D9-71A6-4303-A6F5-F5527BB76A70}"/>
              </a:ext>
            </a:extLst>
          </p:cNvPr>
          <p:cNvSpPr txBox="1"/>
          <p:nvPr/>
        </p:nvSpPr>
        <p:spPr>
          <a:xfrm>
            <a:off x="195469" y="2646263"/>
            <a:ext cx="11801061" cy="3600986"/>
          </a:xfrm>
          <a:prstGeom prst="rect">
            <a:avLst/>
          </a:prstGeom>
          <a:solidFill>
            <a:schemeClr val="bg1"/>
          </a:solidFill>
        </p:spPr>
        <p:txBody>
          <a:bodyPr wrap="square" lIns="91440" tIns="45720" rIns="91440" bIns="45720" rtlCol="0" anchor="t">
            <a:spAutoFit/>
          </a:bodyPr>
          <a:lstStyle/>
          <a:p>
            <a:pPr algn="ctr"/>
            <a:r>
              <a:rPr lang="en-US" sz="2800" b="1" dirty="0"/>
              <a:t>Defensive </a:t>
            </a:r>
            <a:r>
              <a:rPr lang="en-US" sz="2800" b="1"/>
              <a:t>Characteristics</a:t>
            </a:r>
            <a:endParaRPr lang="en-US" sz="2800" b="1" dirty="0"/>
          </a:p>
          <a:p>
            <a:pPr marL="342900" indent="-342900">
              <a:buFont typeface="Arial" panose="020B0604020202020204" pitchFamily="34" charset="0"/>
              <a:buChar char="•"/>
            </a:pPr>
            <a:r>
              <a:rPr lang="en-US" sz="2000" b="1" dirty="0"/>
              <a:t>COMMUNICATION!!!</a:t>
            </a:r>
          </a:p>
          <a:p>
            <a:pPr marL="342900" indent="-342900">
              <a:buFont typeface="Arial" panose="020B0604020202020204" pitchFamily="34" charset="0"/>
              <a:buChar char="•"/>
            </a:pPr>
            <a:r>
              <a:rPr lang="en-US" sz="2000" b="1" dirty="0"/>
              <a:t>Immediate High Pressure on the ball</a:t>
            </a:r>
          </a:p>
          <a:p>
            <a:pPr marL="342900" indent="-342900">
              <a:buFont typeface="Arial" panose="020B0604020202020204" pitchFamily="34" charset="0"/>
              <a:buChar char="•"/>
            </a:pPr>
            <a:r>
              <a:rPr lang="en-US" sz="2000" b="1" dirty="0"/>
              <a:t>PRESSURE- Deny Penetration</a:t>
            </a:r>
          </a:p>
          <a:p>
            <a:pPr marL="342900" indent="-342900">
              <a:buFont typeface="Arial" panose="020B0604020202020204" pitchFamily="34" charset="0"/>
              <a:buChar char="•"/>
            </a:pPr>
            <a:r>
              <a:rPr lang="en-US" sz="2000" b="1" dirty="0"/>
              <a:t>Make play predictable – Funnel play away from goal and to cover</a:t>
            </a:r>
          </a:p>
          <a:p>
            <a:pPr marL="342900" indent="-342900">
              <a:buFont typeface="Arial" panose="020B0604020202020204" pitchFamily="34" charset="0"/>
              <a:buChar char="•"/>
            </a:pPr>
            <a:r>
              <a:rPr lang="en-US" sz="2000" b="1" dirty="0"/>
              <a:t>COVER – Provide good cover around the ball</a:t>
            </a:r>
          </a:p>
          <a:p>
            <a:pPr marL="342900" indent="-342900">
              <a:buFont typeface="Arial" panose="020B0604020202020204" pitchFamily="34" charset="0"/>
              <a:buChar char="•"/>
            </a:pPr>
            <a:r>
              <a:rPr lang="en-US" sz="2000" b="1" dirty="0"/>
              <a:t>BALANCE – Provide good shape away from the ball</a:t>
            </a:r>
          </a:p>
          <a:p>
            <a:pPr marL="342900" indent="-342900">
              <a:buFont typeface="Arial" panose="020B0604020202020204" pitchFamily="34" charset="0"/>
              <a:buChar char="•"/>
            </a:pPr>
            <a:r>
              <a:rPr lang="en-US" sz="2000" b="1" dirty="0"/>
              <a:t>WIN THE BALL!!!</a:t>
            </a:r>
          </a:p>
          <a:p>
            <a:pPr marL="342900" indent="-342900">
              <a:buFont typeface="Arial" panose="020B0604020202020204" pitchFamily="34" charset="0"/>
              <a:buChar char="•"/>
            </a:pPr>
            <a:r>
              <a:rPr lang="en-US" sz="2000" b="1" dirty="0"/>
              <a:t>Show Relentless Work and be Fearless</a:t>
            </a:r>
          </a:p>
          <a:p>
            <a:pPr marL="342900" indent="-342900">
              <a:buFont typeface="Arial" panose="020B0604020202020204" pitchFamily="34" charset="0"/>
              <a:buChar char="•"/>
            </a:pPr>
            <a:r>
              <a:rPr lang="en-US" sz="2000" b="1" dirty="0"/>
              <a:t>Punish the other team for having the ball</a:t>
            </a:r>
          </a:p>
          <a:p>
            <a:pPr marL="342900" indent="-342900">
              <a:buFont typeface="Arial" panose="020B0604020202020204" pitchFamily="34" charset="0"/>
              <a:buChar char="•"/>
            </a:pPr>
            <a:r>
              <a:rPr lang="en-US" sz="2000" b="1" dirty="0"/>
              <a:t>Shutouts</a:t>
            </a:r>
          </a:p>
        </p:txBody>
      </p:sp>
    </p:spTree>
    <p:extLst>
      <p:ext uri="{BB962C8B-B14F-4D97-AF65-F5344CB8AC3E}">
        <p14:creationId xmlns:p14="http://schemas.microsoft.com/office/powerpoint/2010/main" val="1661846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12FCE-1349-4EEC-8EDA-EC3C9A0A7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86" y="0"/>
            <a:ext cx="12259602" cy="6959599"/>
          </a:xfrm>
          <a:prstGeom prst="rect">
            <a:avLst/>
          </a:prstGeom>
        </p:spPr>
      </p:pic>
      <p:pic>
        <p:nvPicPr>
          <p:cNvPr id="5" name="Picture 4">
            <a:extLst>
              <a:ext uri="{FF2B5EF4-FFF2-40B4-BE49-F238E27FC236}">
                <a16:creationId xmlns:a16="http://schemas.microsoft.com/office/drawing/2014/main" id="{052BBF23-2453-4A1F-A0A1-2C9078690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5" y="69441"/>
            <a:ext cx="2180619" cy="1639542"/>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B477FCC3-C5CC-4707-AA04-40FF4983752C}"/>
              </a:ext>
            </a:extLst>
          </p:cNvPr>
          <p:cNvSpPr txBox="1"/>
          <p:nvPr/>
        </p:nvSpPr>
        <p:spPr>
          <a:xfrm>
            <a:off x="2484783" y="149087"/>
            <a:ext cx="9462052" cy="23391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a:rPr>
              <a:t>Player Development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a:ln>
                  <a:solidFill>
                    <a:prstClr val="black"/>
                  </a:solidFill>
                </a:ln>
                <a:solidFill>
                  <a:srgbClr val="FFFF00"/>
                </a:solidFill>
                <a:latin typeface="Viner Hand ITC"/>
              </a:rPr>
              <a:t>Attacking Moves and Skill Names</a:t>
            </a:r>
            <a:endParaRPr lang="en-US" sz="3800" b="1" i="0" u="none" strike="noStrike" kern="1200" cap="none" spc="0" normalizeH="0" baseline="0" noProof="0" dirty="0">
              <a:ln>
                <a:solidFill>
                  <a:prstClr val="black"/>
                </a:solidFill>
              </a:ln>
              <a:solidFill>
                <a:srgbClr val="FFFF00"/>
              </a:solidFill>
              <a:effectLst/>
              <a:uLnTx/>
              <a:uFillTx/>
              <a:latin typeface="Algerian" panose="04020705040A02060702" pitchFamily="82" charset="0"/>
            </a:endParaRPr>
          </a:p>
        </p:txBody>
      </p:sp>
      <p:sp>
        <p:nvSpPr>
          <p:cNvPr id="7" name="TextBox 6">
            <a:extLst>
              <a:ext uri="{FF2B5EF4-FFF2-40B4-BE49-F238E27FC236}">
                <a16:creationId xmlns:a16="http://schemas.microsoft.com/office/drawing/2014/main" id="{739AC6D9-71A6-4303-A6F5-F5527BB76A70}"/>
              </a:ext>
            </a:extLst>
          </p:cNvPr>
          <p:cNvSpPr txBox="1"/>
          <p:nvPr/>
        </p:nvSpPr>
        <p:spPr>
          <a:xfrm>
            <a:off x="195469" y="2307708"/>
            <a:ext cx="11801061" cy="4401205"/>
          </a:xfrm>
          <a:prstGeom prst="rect">
            <a:avLst/>
          </a:prstGeom>
          <a:solidFill>
            <a:schemeClr val="bg1"/>
          </a:solidFill>
        </p:spPr>
        <p:txBody>
          <a:bodyPr wrap="square" lIns="91440" tIns="45720" rIns="91440" bIns="45720" rtlCol="0" anchor="t">
            <a:spAutoFit/>
          </a:bodyPr>
          <a:lstStyle/>
          <a:p>
            <a:pPr algn="ctr"/>
            <a:r>
              <a:rPr lang="en-US" sz="2800" b="1" dirty="0"/>
              <a:t> U6–U8 "Foundational Movers"</a:t>
            </a:r>
          </a:p>
          <a:p>
            <a:pPr marL="342900" indent="-342900">
              <a:buFont typeface="Arial" panose="020B0604020202020204" pitchFamily="34" charset="0"/>
              <a:buChar char="•"/>
            </a:pPr>
            <a:r>
              <a:rPr lang="en-US" sz="1600" b="1" dirty="0">
                <a:highlight>
                  <a:srgbClr val="FFFF00"/>
                </a:highlight>
              </a:rPr>
              <a:t>Attacking Moves (1v1):</a:t>
            </a:r>
          </a:p>
          <a:p>
            <a:pPr marL="800100" lvl="1" indent="-342900">
              <a:buFont typeface="Arial" panose="020B0604020202020204" pitchFamily="34" charset="0"/>
              <a:buChar char="•"/>
            </a:pPr>
            <a:r>
              <a:rPr lang="en-US" sz="1400" b="1" dirty="0"/>
              <a:t>Inside-Outside </a:t>
            </a:r>
          </a:p>
          <a:p>
            <a:pPr marL="800100" lvl="1" indent="-342900">
              <a:buFont typeface="Arial" panose="020B0604020202020204" pitchFamily="34" charset="0"/>
              <a:buChar char="•"/>
            </a:pPr>
            <a:r>
              <a:rPr lang="en-US" sz="1400" b="1" dirty="0"/>
              <a:t>Rake/ Sole role + Push (Drag Matthews)</a:t>
            </a:r>
          </a:p>
          <a:p>
            <a:pPr marL="800100" lvl="1" indent="-342900">
              <a:buFont typeface="Arial" panose="020B0604020202020204" pitchFamily="34" charset="0"/>
              <a:buChar char="•"/>
            </a:pPr>
            <a:r>
              <a:rPr lang="en-US" sz="1400" b="1" dirty="0"/>
              <a:t>Scissors (single)</a:t>
            </a:r>
          </a:p>
          <a:p>
            <a:pPr marL="800100" lvl="1" indent="-342900">
              <a:buFont typeface="Arial" panose="020B0604020202020204" pitchFamily="34" charset="0"/>
              <a:buChar char="•"/>
            </a:pPr>
            <a:r>
              <a:rPr lang="en-US" sz="1400" b="1" dirty="0"/>
              <a:t>Step Over (single)</a:t>
            </a:r>
          </a:p>
          <a:p>
            <a:pPr marL="800100" lvl="1" indent="-342900">
              <a:buFont typeface="Arial" panose="020B0604020202020204" pitchFamily="34" charset="0"/>
              <a:buChar char="•"/>
            </a:pPr>
            <a:r>
              <a:rPr lang="en-US" sz="1400" b="1" dirty="0"/>
              <a:t>Stanley Matthews (inside-outside feint)</a:t>
            </a:r>
          </a:p>
          <a:p>
            <a:pPr marL="342900" indent="-342900">
              <a:buFont typeface="Arial" panose="020B0604020202020204" pitchFamily="34" charset="0"/>
              <a:buChar char="•"/>
            </a:pPr>
            <a:r>
              <a:rPr lang="en-US" sz="1600" b="1" dirty="0">
                <a:highlight>
                  <a:srgbClr val="FFFF00"/>
                </a:highlight>
              </a:rPr>
              <a:t>Turning Moves</a:t>
            </a:r>
            <a:r>
              <a:rPr lang="en-US" sz="2000" b="1" dirty="0"/>
              <a:t>:</a:t>
            </a:r>
          </a:p>
          <a:p>
            <a:pPr marL="800100" lvl="1" indent="-342900">
              <a:buFont typeface="Arial" panose="020B0604020202020204" pitchFamily="34" charset="0"/>
              <a:buChar char="•"/>
            </a:pPr>
            <a:r>
              <a:rPr lang="en-US" sz="1400" b="1" dirty="0"/>
              <a:t>Inside Turn</a:t>
            </a:r>
          </a:p>
          <a:p>
            <a:pPr marL="800100" lvl="1" indent="-342900">
              <a:buFont typeface="Arial" panose="020B0604020202020204" pitchFamily="34" charset="0"/>
              <a:buChar char="•"/>
            </a:pPr>
            <a:r>
              <a:rPr lang="en-US" sz="1400" b="1" dirty="0"/>
              <a:t>Outside Turn</a:t>
            </a:r>
          </a:p>
          <a:p>
            <a:pPr marL="800100" lvl="1" indent="-342900">
              <a:buFont typeface="Arial" panose="020B0604020202020204" pitchFamily="34" charset="0"/>
              <a:buChar char="•"/>
            </a:pPr>
            <a:r>
              <a:rPr lang="en-US" sz="1400" b="1" dirty="0"/>
              <a:t>Pull back</a:t>
            </a:r>
          </a:p>
          <a:p>
            <a:pPr marL="800100" lvl="1" indent="-342900">
              <a:buFont typeface="Arial" panose="020B0604020202020204" pitchFamily="34" charset="0"/>
              <a:buChar char="•"/>
            </a:pPr>
            <a:r>
              <a:rPr lang="en-US" sz="1400" b="1" dirty="0"/>
              <a:t>Cruyff Turn (Intro)</a:t>
            </a:r>
          </a:p>
          <a:p>
            <a:pPr marL="800100" lvl="1" indent="-342900">
              <a:buFont typeface="Arial" panose="020B0604020202020204" pitchFamily="34" charset="0"/>
              <a:buChar char="•"/>
            </a:pPr>
            <a:r>
              <a:rPr lang="en-US" sz="1400" b="1" dirty="0"/>
              <a:t>Spin Turn / "Zidane Turn" (Intro)</a:t>
            </a:r>
          </a:p>
          <a:p>
            <a:pPr marL="342900" indent="-342900">
              <a:buFont typeface="Arial" panose="020B0604020202020204" pitchFamily="34" charset="0"/>
              <a:buChar char="•"/>
            </a:pPr>
            <a:r>
              <a:rPr lang="en-US" sz="1600" b="1" dirty="0">
                <a:highlight>
                  <a:srgbClr val="FFFF00"/>
                </a:highlight>
              </a:rPr>
              <a:t>Bonus Skills</a:t>
            </a:r>
            <a:r>
              <a:rPr lang="en-US" sz="2000" b="1" dirty="0"/>
              <a:t>:</a:t>
            </a:r>
          </a:p>
          <a:p>
            <a:pPr marL="800100" lvl="1" indent="-342900">
              <a:buFont typeface="Arial" panose="020B0604020202020204" pitchFamily="34" charset="0"/>
              <a:buChar char="•"/>
            </a:pPr>
            <a:r>
              <a:rPr lang="en-US" sz="1400" b="1" dirty="0"/>
              <a:t>Sole Rolls (side to side)</a:t>
            </a:r>
          </a:p>
          <a:p>
            <a:pPr marL="800100" lvl="1" indent="-342900">
              <a:buFont typeface="Arial" panose="020B0604020202020204" pitchFamily="34" charset="0"/>
              <a:buChar char="•"/>
            </a:pPr>
            <a:r>
              <a:rPr lang="en-US" sz="1400" b="1" dirty="0"/>
              <a:t>Pull-push (with sole and laces)</a:t>
            </a:r>
          </a:p>
          <a:p>
            <a:pPr marL="800100" lvl="1" indent="-342900">
              <a:buFont typeface="Arial" panose="020B0604020202020204" pitchFamily="34" charset="0"/>
              <a:buChar char="•"/>
            </a:pPr>
            <a:r>
              <a:rPr lang="en-US" sz="1400" b="1" dirty="0"/>
              <a:t>Ball Stops (sole)</a:t>
            </a:r>
          </a:p>
          <a:p>
            <a:pPr marL="800100" lvl="1" indent="-342900">
              <a:buFont typeface="Arial" panose="020B0604020202020204" pitchFamily="34" charset="0"/>
              <a:buChar char="•"/>
            </a:pPr>
            <a:r>
              <a:rPr lang="en-US" sz="1400" b="1" dirty="0"/>
              <a:t>Basic change of pace after move</a:t>
            </a:r>
          </a:p>
        </p:txBody>
      </p:sp>
    </p:spTree>
    <p:extLst>
      <p:ext uri="{BB962C8B-B14F-4D97-AF65-F5344CB8AC3E}">
        <p14:creationId xmlns:p14="http://schemas.microsoft.com/office/powerpoint/2010/main" val="1299491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12FCE-1349-4EEC-8EDA-EC3C9A0A7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86" y="0"/>
            <a:ext cx="12259602" cy="6959599"/>
          </a:xfrm>
          <a:prstGeom prst="rect">
            <a:avLst/>
          </a:prstGeom>
        </p:spPr>
      </p:pic>
      <p:pic>
        <p:nvPicPr>
          <p:cNvPr id="5" name="Picture 4">
            <a:extLst>
              <a:ext uri="{FF2B5EF4-FFF2-40B4-BE49-F238E27FC236}">
                <a16:creationId xmlns:a16="http://schemas.microsoft.com/office/drawing/2014/main" id="{052BBF23-2453-4A1F-A0A1-2C9078690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5" y="69441"/>
            <a:ext cx="2180619" cy="1639542"/>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B477FCC3-C5CC-4707-AA04-40FF4983752C}"/>
              </a:ext>
            </a:extLst>
          </p:cNvPr>
          <p:cNvSpPr txBox="1"/>
          <p:nvPr/>
        </p:nvSpPr>
        <p:spPr>
          <a:xfrm>
            <a:off x="2484783" y="149087"/>
            <a:ext cx="9462052" cy="23391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a:rPr>
              <a:t>Player Development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a:ln>
                  <a:solidFill>
                    <a:prstClr val="black"/>
                  </a:solidFill>
                </a:ln>
                <a:solidFill>
                  <a:srgbClr val="FFFF00"/>
                </a:solidFill>
                <a:latin typeface="Viner Hand ITC"/>
              </a:rPr>
              <a:t>Attacking Moves and Skill Names</a:t>
            </a:r>
            <a:endParaRPr lang="en-US" sz="3800" b="1" i="0" u="none" strike="noStrike" kern="1200" cap="none" spc="0" normalizeH="0" baseline="0" noProof="0" dirty="0">
              <a:ln>
                <a:solidFill>
                  <a:prstClr val="black"/>
                </a:solidFill>
              </a:ln>
              <a:solidFill>
                <a:srgbClr val="FFFF00"/>
              </a:solidFill>
              <a:effectLst/>
              <a:uLnTx/>
              <a:uFillTx/>
              <a:latin typeface="Algerian" panose="04020705040A02060702" pitchFamily="82" charset="0"/>
            </a:endParaRPr>
          </a:p>
        </p:txBody>
      </p:sp>
      <p:sp>
        <p:nvSpPr>
          <p:cNvPr id="7" name="TextBox 6">
            <a:extLst>
              <a:ext uri="{FF2B5EF4-FFF2-40B4-BE49-F238E27FC236}">
                <a16:creationId xmlns:a16="http://schemas.microsoft.com/office/drawing/2014/main" id="{739AC6D9-71A6-4303-A6F5-F5527BB76A70}"/>
              </a:ext>
            </a:extLst>
          </p:cNvPr>
          <p:cNvSpPr txBox="1"/>
          <p:nvPr/>
        </p:nvSpPr>
        <p:spPr>
          <a:xfrm>
            <a:off x="195469" y="2307708"/>
            <a:ext cx="11801061" cy="4493538"/>
          </a:xfrm>
          <a:prstGeom prst="rect">
            <a:avLst/>
          </a:prstGeom>
          <a:solidFill>
            <a:schemeClr val="bg1"/>
          </a:solidFill>
        </p:spPr>
        <p:txBody>
          <a:bodyPr wrap="square" lIns="91440" tIns="45720" rIns="91440" bIns="45720" rtlCol="0" anchor="t">
            <a:spAutoFit/>
          </a:bodyPr>
          <a:lstStyle/>
          <a:p>
            <a:pPr algn="ctr"/>
            <a:r>
              <a:rPr lang="en-US" sz="2800" b="1" dirty="0"/>
              <a:t> U9 ""Developing into Danger"</a:t>
            </a:r>
          </a:p>
          <a:p>
            <a:pPr marL="342900" indent="-342900">
              <a:buFont typeface="Arial" panose="020B0604020202020204" pitchFamily="34" charset="0"/>
              <a:buChar char="•"/>
            </a:pPr>
            <a:r>
              <a:rPr lang="en-US" sz="1600" b="1" dirty="0">
                <a:highlight>
                  <a:srgbClr val="FFFF00"/>
                </a:highlight>
              </a:rPr>
              <a:t>Attacking Moves (1v1):</a:t>
            </a:r>
          </a:p>
          <a:p>
            <a:pPr marL="742950" lvl="1" indent="-285750">
              <a:buFont typeface="Arial" panose="020B0604020202020204" pitchFamily="34" charset="0"/>
              <a:buChar char="•"/>
            </a:pPr>
            <a:r>
              <a:rPr lang="en-US" sz="1400" b="1" dirty="0"/>
              <a:t>Scissors (double)</a:t>
            </a:r>
          </a:p>
          <a:p>
            <a:pPr marL="742950" lvl="1" indent="-285750">
              <a:buFont typeface="Arial" panose="020B0604020202020204" pitchFamily="34" charset="0"/>
              <a:buChar char="•"/>
            </a:pPr>
            <a:r>
              <a:rPr lang="en-US" sz="1400" b="1" dirty="0"/>
              <a:t>L Move variations (L &amp; V shapes)</a:t>
            </a:r>
          </a:p>
          <a:p>
            <a:pPr marL="742950" lvl="1" indent="-285750">
              <a:buFont typeface="Arial" panose="020B0604020202020204" pitchFamily="34" charset="0"/>
              <a:buChar char="•"/>
            </a:pPr>
            <a:r>
              <a:rPr lang="en-US" sz="1400" b="1" dirty="0"/>
              <a:t>Step Over (double)</a:t>
            </a:r>
          </a:p>
          <a:p>
            <a:pPr marL="742950" lvl="1" indent="-285750">
              <a:buFont typeface="Arial" panose="020B0604020202020204" pitchFamily="34" charset="0"/>
              <a:buChar char="•"/>
            </a:pPr>
            <a:r>
              <a:rPr lang="en-US" sz="1400" b="1" dirty="0"/>
              <a:t>Feint + Go</a:t>
            </a:r>
          </a:p>
          <a:p>
            <a:pPr marL="742950" lvl="1" indent="-285750">
              <a:buFont typeface="Arial" panose="020B0604020202020204" pitchFamily="34" charset="0"/>
              <a:buChar char="•"/>
            </a:pPr>
            <a:r>
              <a:rPr lang="en-US" sz="1400" b="1" dirty="0"/>
              <a:t>Body Feints (with pause/change of pace)</a:t>
            </a:r>
          </a:p>
          <a:p>
            <a:pPr marL="742950" lvl="1" indent="-285750">
              <a:buFont typeface="Arial" panose="020B0604020202020204" pitchFamily="34" charset="0"/>
              <a:buChar char="•"/>
            </a:pPr>
            <a:r>
              <a:rPr lang="en-US" sz="1400" b="1" dirty="0"/>
              <a:t>Drag/Rake and push</a:t>
            </a:r>
          </a:p>
          <a:p>
            <a:pPr marL="342900" indent="-342900">
              <a:buFont typeface="Arial" panose="020B0604020202020204" pitchFamily="34" charset="0"/>
              <a:buChar char="•"/>
            </a:pPr>
            <a:r>
              <a:rPr lang="en-US" sz="1600" b="1" dirty="0">
                <a:highlight>
                  <a:srgbClr val="FFFF00"/>
                </a:highlight>
              </a:rPr>
              <a:t>Turning Moves</a:t>
            </a:r>
            <a:r>
              <a:rPr lang="en-US" sz="1600" b="1" dirty="0"/>
              <a:t>:</a:t>
            </a:r>
          </a:p>
          <a:p>
            <a:pPr marL="800100" lvl="1" indent="-342900">
              <a:buFont typeface="Arial" panose="020B0604020202020204" pitchFamily="34" charset="0"/>
              <a:buChar char="•"/>
            </a:pPr>
            <a:r>
              <a:rPr lang="en-US" sz="1400" b="1" dirty="0"/>
              <a:t>Cruyff Turn (clean and explosive)</a:t>
            </a:r>
          </a:p>
          <a:p>
            <a:pPr marL="800100" lvl="1" indent="-342900">
              <a:buFont typeface="Arial" panose="020B0604020202020204" pitchFamily="34" charset="0"/>
              <a:buChar char="•"/>
            </a:pPr>
            <a:r>
              <a:rPr lang="en-US" sz="1400" b="1" dirty="0"/>
              <a:t>Outside Cut </a:t>
            </a:r>
          </a:p>
          <a:p>
            <a:pPr marL="800100" lvl="1" indent="-342900">
              <a:buFont typeface="Arial" panose="020B0604020202020204" pitchFamily="34" charset="0"/>
              <a:buChar char="•"/>
            </a:pPr>
            <a:r>
              <a:rPr lang="en-US" sz="1400" b="1" dirty="0"/>
              <a:t>Pull Back + Turn Combo (add move after pull back)</a:t>
            </a:r>
          </a:p>
          <a:p>
            <a:pPr marL="800100" lvl="1" indent="-342900">
              <a:buFont typeface="Arial" panose="020B0604020202020204" pitchFamily="34" charset="0"/>
              <a:buChar char="•"/>
            </a:pPr>
            <a:r>
              <a:rPr lang="en-US" sz="1400" b="1" dirty="0"/>
              <a:t>Stop-Start (sole stop then explode)</a:t>
            </a:r>
          </a:p>
          <a:p>
            <a:pPr marL="800100" lvl="1" indent="-342900">
              <a:buFont typeface="Arial" panose="020B0604020202020204" pitchFamily="34" charset="0"/>
              <a:buChar char="•"/>
            </a:pPr>
            <a:r>
              <a:rPr lang="en-US" sz="1400" b="1" dirty="0"/>
              <a:t>Half Cruyff (plant then turn away)</a:t>
            </a:r>
          </a:p>
          <a:p>
            <a:pPr marL="342900" indent="-342900">
              <a:buFont typeface="Arial" panose="020B0604020202020204" pitchFamily="34" charset="0"/>
              <a:buChar char="•"/>
            </a:pPr>
            <a:r>
              <a:rPr lang="en-US" sz="1600" b="1" dirty="0">
                <a:highlight>
                  <a:srgbClr val="FFFF00"/>
                </a:highlight>
              </a:rPr>
              <a:t>Ball Mastery Enhancers:</a:t>
            </a:r>
          </a:p>
          <a:p>
            <a:pPr marL="800100" lvl="1" indent="-342900">
              <a:buFont typeface="Arial" panose="020B0604020202020204" pitchFamily="34" charset="0"/>
              <a:buChar char="•"/>
            </a:pPr>
            <a:r>
              <a:rPr lang="en-US" sz="1400" b="1" dirty="0"/>
              <a:t>Figure 8 dribbling (tight turns)</a:t>
            </a:r>
          </a:p>
          <a:p>
            <a:pPr marL="800100" lvl="1" indent="-342900">
              <a:buFont typeface="Arial" panose="020B0604020202020204" pitchFamily="34" charset="0"/>
              <a:buChar char="•"/>
            </a:pPr>
            <a:r>
              <a:rPr lang="en-US" sz="1400" b="1" dirty="0"/>
              <a:t>Ball rolling + movement coordination</a:t>
            </a:r>
          </a:p>
          <a:p>
            <a:pPr marL="800100" lvl="1" indent="-342900">
              <a:buFont typeface="Arial" panose="020B0604020202020204" pitchFamily="34" charset="0"/>
              <a:buChar char="•"/>
            </a:pPr>
            <a:r>
              <a:rPr lang="en-US" sz="1400" b="1" dirty="0"/>
              <a:t>Combo moves (scissors into push)</a:t>
            </a:r>
          </a:p>
          <a:p>
            <a:pPr marL="800100" lvl="1" indent="-342900">
              <a:buFont typeface="Arial" panose="020B0604020202020204" pitchFamily="34" charset="0"/>
              <a:buChar char="•"/>
            </a:pPr>
            <a:endParaRPr lang="en-US" sz="1400" b="1" dirty="0"/>
          </a:p>
        </p:txBody>
      </p:sp>
    </p:spTree>
    <p:extLst>
      <p:ext uri="{BB962C8B-B14F-4D97-AF65-F5344CB8AC3E}">
        <p14:creationId xmlns:p14="http://schemas.microsoft.com/office/powerpoint/2010/main" val="2034926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12FCE-1349-4EEC-8EDA-EC3C9A0A7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86" y="0"/>
            <a:ext cx="12259602" cy="6959599"/>
          </a:xfrm>
          <a:prstGeom prst="rect">
            <a:avLst/>
          </a:prstGeom>
        </p:spPr>
      </p:pic>
      <p:pic>
        <p:nvPicPr>
          <p:cNvPr id="5" name="Picture 4">
            <a:extLst>
              <a:ext uri="{FF2B5EF4-FFF2-40B4-BE49-F238E27FC236}">
                <a16:creationId xmlns:a16="http://schemas.microsoft.com/office/drawing/2014/main" id="{052BBF23-2453-4A1F-A0A1-2C9078690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5" y="69441"/>
            <a:ext cx="2180619" cy="1639542"/>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B477FCC3-C5CC-4707-AA04-40FF4983752C}"/>
              </a:ext>
            </a:extLst>
          </p:cNvPr>
          <p:cNvSpPr txBox="1"/>
          <p:nvPr/>
        </p:nvSpPr>
        <p:spPr>
          <a:xfrm>
            <a:off x="2484783" y="149087"/>
            <a:ext cx="9462052" cy="23391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a:rPr>
              <a:t>Player Development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a:ln>
                  <a:solidFill>
                    <a:prstClr val="black"/>
                  </a:solidFill>
                </a:ln>
                <a:solidFill>
                  <a:srgbClr val="FFFF00"/>
                </a:solidFill>
                <a:latin typeface="Viner Hand ITC"/>
              </a:rPr>
              <a:t>Attacking Moves and Skill Names</a:t>
            </a:r>
            <a:endParaRPr lang="en-US" sz="3800" b="1" i="0" u="none" strike="noStrike" kern="1200" cap="none" spc="0" normalizeH="0" baseline="0" noProof="0" dirty="0">
              <a:ln>
                <a:solidFill>
                  <a:prstClr val="black"/>
                </a:solidFill>
              </a:ln>
              <a:solidFill>
                <a:srgbClr val="FFFF00"/>
              </a:solidFill>
              <a:effectLst/>
              <a:uLnTx/>
              <a:uFillTx/>
              <a:latin typeface="Algerian" panose="04020705040A02060702" pitchFamily="82" charset="0"/>
            </a:endParaRPr>
          </a:p>
        </p:txBody>
      </p:sp>
      <p:sp>
        <p:nvSpPr>
          <p:cNvPr id="7" name="TextBox 6">
            <a:extLst>
              <a:ext uri="{FF2B5EF4-FFF2-40B4-BE49-F238E27FC236}">
                <a16:creationId xmlns:a16="http://schemas.microsoft.com/office/drawing/2014/main" id="{739AC6D9-71A6-4303-A6F5-F5527BB76A70}"/>
              </a:ext>
            </a:extLst>
          </p:cNvPr>
          <p:cNvSpPr txBox="1"/>
          <p:nvPr/>
        </p:nvSpPr>
        <p:spPr>
          <a:xfrm>
            <a:off x="0" y="2364462"/>
            <a:ext cx="11801061" cy="4278094"/>
          </a:xfrm>
          <a:prstGeom prst="rect">
            <a:avLst/>
          </a:prstGeom>
          <a:solidFill>
            <a:schemeClr val="bg1"/>
          </a:solidFill>
        </p:spPr>
        <p:txBody>
          <a:bodyPr wrap="square" lIns="91440" tIns="45720" rIns="91440" bIns="45720" rtlCol="0" anchor="t">
            <a:spAutoFit/>
          </a:bodyPr>
          <a:lstStyle/>
          <a:p>
            <a:pPr algn="ctr"/>
            <a:r>
              <a:rPr lang="en-US" sz="2800" b="1" dirty="0"/>
              <a:t> U10 "Personality &amp; Purpose"</a:t>
            </a:r>
          </a:p>
          <a:p>
            <a:pPr marL="342900" indent="-342900">
              <a:buFont typeface="Arial" panose="020B0604020202020204" pitchFamily="34" charset="0"/>
              <a:buChar char="•"/>
            </a:pPr>
            <a:r>
              <a:rPr lang="en-US" sz="1600" b="1" dirty="0">
                <a:highlight>
                  <a:srgbClr val="FFFF00"/>
                </a:highlight>
              </a:rPr>
              <a:t>Attacking Moves (1v1):</a:t>
            </a:r>
          </a:p>
          <a:p>
            <a:pPr marL="742950" lvl="1" indent="-285750">
              <a:buFont typeface="Arial" panose="020B0604020202020204" pitchFamily="34" charset="0"/>
              <a:buChar char="•"/>
            </a:pPr>
            <a:r>
              <a:rPr lang="en-US" sz="1400" b="1" dirty="0"/>
              <a:t>Triple Scissors</a:t>
            </a:r>
          </a:p>
          <a:p>
            <a:pPr marL="742950" lvl="1" indent="-285750">
              <a:buFont typeface="Arial" panose="020B0604020202020204" pitchFamily="34" charset="0"/>
              <a:buChar char="•"/>
            </a:pPr>
            <a:r>
              <a:rPr lang="en-US" sz="1400" b="1" dirty="0"/>
              <a:t>Feint + L Move</a:t>
            </a:r>
          </a:p>
          <a:p>
            <a:pPr marL="742950" lvl="1" indent="-285750">
              <a:buFont typeface="Arial" panose="020B0604020202020204" pitchFamily="34" charset="0"/>
              <a:buChar char="•"/>
            </a:pPr>
            <a:r>
              <a:rPr lang="en-US" sz="1400" b="1" dirty="0"/>
              <a:t>Ronaldo Chop</a:t>
            </a:r>
          </a:p>
          <a:p>
            <a:pPr marL="742950" lvl="1" indent="-285750">
              <a:buFont typeface="Arial" panose="020B0604020202020204" pitchFamily="34" charset="0"/>
              <a:buChar char="•"/>
            </a:pPr>
            <a:r>
              <a:rPr lang="en-US" sz="1400" b="1" dirty="0" err="1"/>
              <a:t>Elastico</a:t>
            </a:r>
            <a:r>
              <a:rPr lang="en-US" sz="1400" b="1" dirty="0"/>
              <a:t> (Intro)</a:t>
            </a:r>
          </a:p>
          <a:p>
            <a:pPr marL="742950" lvl="1" indent="-285750">
              <a:buFont typeface="Arial" panose="020B0604020202020204" pitchFamily="34" charset="0"/>
              <a:buChar char="•"/>
            </a:pPr>
            <a:r>
              <a:rPr lang="en-US" sz="1400" b="1" dirty="0"/>
              <a:t>V-Move (sole inside push)</a:t>
            </a:r>
          </a:p>
          <a:p>
            <a:pPr marL="742950" lvl="1" indent="-285750">
              <a:buFont typeface="Arial" panose="020B0604020202020204" pitchFamily="34" charset="0"/>
              <a:buChar char="•"/>
            </a:pPr>
            <a:r>
              <a:rPr lang="en-US" sz="1400" b="1" dirty="0"/>
              <a:t>Stop-Hesitate-Explode</a:t>
            </a:r>
          </a:p>
          <a:p>
            <a:pPr marL="342900" indent="-342900">
              <a:buFont typeface="Arial" panose="020B0604020202020204" pitchFamily="34" charset="0"/>
              <a:buChar char="•"/>
            </a:pPr>
            <a:r>
              <a:rPr lang="en-US" sz="1600" b="1" dirty="0">
                <a:highlight>
                  <a:srgbClr val="FFFF00"/>
                </a:highlight>
              </a:rPr>
              <a:t>Turning Moves</a:t>
            </a:r>
            <a:r>
              <a:rPr lang="en-US" sz="1600" b="1" dirty="0"/>
              <a:t>:</a:t>
            </a:r>
          </a:p>
          <a:p>
            <a:pPr marL="742950" lvl="1" indent="-285750">
              <a:buFont typeface="Arial" panose="020B0604020202020204" pitchFamily="34" charset="0"/>
              <a:buChar char="•"/>
            </a:pPr>
            <a:r>
              <a:rPr lang="en-US" sz="1400" b="1" dirty="0"/>
              <a:t>Pull Turn (pull across body)</a:t>
            </a:r>
          </a:p>
          <a:p>
            <a:pPr marL="742950" lvl="1" indent="-285750">
              <a:buFont typeface="Arial" panose="020B0604020202020204" pitchFamily="34" charset="0"/>
              <a:buChar char="•"/>
            </a:pPr>
            <a:r>
              <a:rPr lang="en-US" sz="1400" b="1" dirty="0"/>
              <a:t>Double Inside Turn (turn inside Right then Turn with inside Left)</a:t>
            </a:r>
          </a:p>
          <a:p>
            <a:pPr marL="742950" lvl="1" indent="-285750">
              <a:buFont typeface="Arial" panose="020B0604020202020204" pitchFamily="34" charset="0"/>
              <a:buChar char="•"/>
            </a:pPr>
            <a:r>
              <a:rPr lang="en-US" sz="1400" b="1" dirty="0"/>
              <a:t>Sole Roll into Turn (sole roll then Outside, inside, sole turn)</a:t>
            </a:r>
          </a:p>
          <a:p>
            <a:pPr marL="742950" lvl="1" indent="-285750">
              <a:buFont typeface="Arial" panose="020B0604020202020204" pitchFamily="34" charset="0"/>
              <a:buChar char="•"/>
            </a:pPr>
            <a:r>
              <a:rPr lang="en-US" sz="1400" b="1" dirty="0"/>
              <a:t>Cruyff into drive to space</a:t>
            </a:r>
          </a:p>
          <a:p>
            <a:pPr marL="742950" lvl="1" indent="-285750">
              <a:buFont typeface="Arial" panose="020B0604020202020204" pitchFamily="34" charset="0"/>
              <a:buChar char="•"/>
            </a:pPr>
            <a:r>
              <a:rPr lang="en-US" sz="1400" b="1" dirty="0"/>
              <a:t>“Hook Turn” (passive defender)</a:t>
            </a:r>
          </a:p>
          <a:p>
            <a:pPr marL="342900" indent="-342900">
              <a:buFont typeface="Arial" panose="020B0604020202020204" pitchFamily="34" charset="0"/>
              <a:buChar char="•"/>
            </a:pPr>
            <a:r>
              <a:rPr lang="en-US" sz="1600" b="1" dirty="0">
                <a:highlight>
                  <a:srgbClr val="FFFF00"/>
                </a:highlight>
              </a:rPr>
              <a:t>Ball Mastery Focus:</a:t>
            </a:r>
          </a:p>
          <a:p>
            <a:pPr marL="800100" lvl="1" indent="-342900">
              <a:buFont typeface="Arial" panose="020B0604020202020204" pitchFamily="34" charset="0"/>
              <a:buChar char="•"/>
            </a:pPr>
            <a:r>
              <a:rPr lang="en-US" sz="1400" b="1" dirty="0"/>
              <a:t>Moves under pressure</a:t>
            </a:r>
          </a:p>
          <a:p>
            <a:pPr marL="800100" lvl="1" indent="-342900">
              <a:buFont typeface="Arial" panose="020B0604020202020204" pitchFamily="34" charset="0"/>
              <a:buChar char="•"/>
            </a:pPr>
            <a:r>
              <a:rPr lang="en-US" sz="1400" b="1" dirty="0"/>
              <a:t>Combo moves with change of speed</a:t>
            </a:r>
          </a:p>
          <a:p>
            <a:pPr marL="800100" lvl="1" indent="-342900">
              <a:buFont typeface="Arial" panose="020B0604020202020204" pitchFamily="34" charset="0"/>
              <a:buChar char="•"/>
            </a:pPr>
            <a:r>
              <a:rPr lang="en-US" sz="1400" b="1" dirty="0"/>
              <a:t>Left &amp; right side balance</a:t>
            </a:r>
          </a:p>
        </p:txBody>
      </p:sp>
    </p:spTree>
    <p:extLst>
      <p:ext uri="{BB962C8B-B14F-4D97-AF65-F5344CB8AC3E}">
        <p14:creationId xmlns:p14="http://schemas.microsoft.com/office/powerpoint/2010/main" val="3495541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12FCE-1349-4EEC-8EDA-EC3C9A0A7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86" y="0"/>
            <a:ext cx="12259602" cy="6959599"/>
          </a:xfrm>
          <a:prstGeom prst="rect">
            <a:avLst/>
          </a:prstGeom>
        </p:spPr>
      </p:pic>
      <p:pic>
        <p:nvPicPr>
          <p:cNvPr id="5" name="Picture 4">
            <a:extLst>
              <a:ext uri="{FF2B5EF4-FFF2-40B4-BE49-F238E27FC236}">
                <a16:creationId xmlns:a16="http://schemas.microsoft.com/office/drawing/2014/main" id="{052BBF23-2453-4A1F-A0A1-2C9078690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5" y="69441"/>
            <a:ext cx="2180619" cy="1639542"/>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B477FCC3-C5CC-4707-AA04-40FF4983752C}"/>
              </a:ext>
            </a:extLst>
          </p:cNvPr>
          <p:cNvSpPr txBox="1"/>
          <p:nvPr/>
        </p:nvSpPr>
        <p:spPr>
          <a:xfrm>
            <a:off x="2484783" y="149087"/>
            <a:ext cx="9462052" cy="23391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a:rPr>
              <a:t>Player Development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a:ln>
                  <a:solidFill>
                    <a:prstClr val="black"/>
                  </a:solidFill>
                </a:ln>
                <a:solidFill>
                  <a:srgbClr val="FFFF00"/>
                </a:solidFill>
                <a:latin typeface="Viner Hand ITC"/>
              </a:rPr>
              <a:t>Attacking Moves and Skill Names</a:t>
            </a:r>
            <a:endParaRPr lang="en-US" sz="3800" b="1" i="0" u="none" strike="noStrike" kern="1200" cap="none" spc="0" normalizeH="0" baseline="0" noProof="0" dirty="0">
              <a:ln>
                <a:solidFill>
                  <a:prstClr val="black"/>
                </a:solidFill>
              </a:ln>
              <a:solidFill>
                <a:srgbClr val="FFFF00"/>
              </a:solidFill>
              <a:effectLst/>
              <a:uLnTx/>
              <a:uFillTx/>
              <a:latin typeface="Algerian" panose="04020705040A02060702" pitchFamily="82" charset="0"/>
            </a:endParaRPr>
          </a:p>
        </p:txBody>
      </p:sp>
      <p:sp>
        <p:nvSpPr>
          <p:cNvPr id="7" name="TextBox 6">
            <a:extLst>
              <a:ext uri="{FF2B5EF4-FFF2-40B4-BE49-F238E27FC236}">
                <a16:creationId xmlns:a16="http://schemas.microsoft.com/office/drawing/2014/main" id="{739AC6D9-71A6-4303-A6F5-F5527BB76A70}"/>
              </a:ext>
            </a:extLst>
          </p:cNvPr>
          <p:cNvSpPr txBox="1"/>
          <p:nvPr/>
        </p:nvSpPr>
        <p:spPr>
          <a:xfrm>
            <a:off x="0" y="2364462"/>
            <a:ext cx="11801061" cy="3847207"/>
          </a:xfrm>
          <a:prstGeom prst="rect">
            <a:avLst/>
          </a:prstGeom>
          <a:solidFill>
            <a:schemeClr val="bg1"/>
          </a:solidFill>
        </p:spPr>
        <p:txBody>
          <a:bodyPr wrap="square" lIns="91440" tIns="45720" rIns="91440" bIns="45720" rtlCol="0" anchor="t">
            <a:spAutoFit/>
          </a:bodyPr>
          <a:lstStyle/>
          <a:p>
            <a:pPr algn="ctr"/>
            <a:r>
              <a:rPr lang="en-US" sz="2800" b="1" dirty="0"/>
              <a:t> U11 "Combining Moves with Speed"</a:t>
            </a:r>
          </a:p>
          <a:p>
            <a:pPr marL="342900" indent="-342900">
              <a:buFont typeface="Arial" panose="020B0604020202020204" pitchFamily="34" charset="0"/>
              <a:buChar char="•"/>
            </a:pPr>
            <a:r>
              <a:rPr lang="en-US" sz="1600" b="1" dirty="0">
                <a:highlight>
                  <a:srgbClr val="FFFF00"/>
                </a:highlight>
              </a:rPr>
              <a:t>Attacking Moves (1v1):</a:t>
            </a:r>
          </a:p>
          <a:p>
            <a:pPr marL="742950" lvl="1" indent="-285750">
              <a:buFont typeface="Arial" panose="020B0604020202020204" pitchFamily="34" charset="0"/>
              <a:buChar char="•"/>
            </a:pPr>
            <a:r>
              <a:rPr lang="en-US" sz="1400" b="1" dirty="0" err="1"/>
              <a:t>Elastico</a:t>
            </a:r>
            <a:r>
              <a:rPr lang="en-US" sz="1400" b="1" dirty="0"/>
              <a:t> (advanced)</a:t>
            </a:r>
          </a:p>
          <a:p>
            <a:pPr marL="742950" lvl="1" indent="-285750">
              <a:buFont typeface="Arial" panose="020B0604020202020204" pitchFamily="34" charset="0"/>
              <a:buChar char="•"/>
            </a:pPr>
            <a:r>
              <a:rPr lang="en-US" sz="1400" b="1" dirty="0" err="1"/>
              <a:t>McGeady</a:t>
            </a:r>
            <a:r>
              <a:rPr lang="en-US" sz="1400" b="1" dirty="0"/>
              <a:t> Spin (Cruyff + outside foot tap)</a:t>
            </a:r>
          </a:p>
          <a:p>
            <a:pPr marL="742950" lvl="1" indent="-285750">
              <a:buFont typeface="Arial" panose="020B0604020202020204" pitchFamily="34" charset="0"/>
              <a:buChar char="•"/>
            </a:pPr>
            <a:r>
              <a:rPr lang="en-US" sz="1400" b="1" dirty="0"/>
              <a:t>Double Scissors → L Move combo </a:t>
            </a:r>
          </a:p>
          <a:p>
            <a:pPr marL="742950" lvl="1" indent="-285750">
              <a:buFont typeface="Arial" panose="020B0604020202020204" pitchFamily="34" charset="0"/>
              <a:buChar char="•"/>
            </a:pPr>
            <a:r>
              <a:rPr lang="en-US" sz="1400" b="1" dirty="0"/>
              <a:t>Ronaldo Scissor + Chop  (scissor + chop)</a:t>
            </a:r>
          </a:p>
          <a:p>
            <a:pPr marL="742950" lvl="1" indent="-285750">
              <a:buFont typeface="Arial" panose="020B0604020202020204" pitchFamily="34" charset="0"/>
              <a:buChar char="•"/>
            </a:pPr>
            <a:r>
              <a:rPr lang="en-US" sz="1400" b="1" dirty="0"/>
              <a:t>Feint-turn-explode (explode with different parts of your foot)</a:t>
            </a:r>
          </a:p>
          <a:p>
            <a:pPr marL="342900" indent="-342900">
              <a:buFont typeface="Arial" panose="020B0604020202020204" pitchFamily="34" charset="0"/>
              <a:buChar char="•"/>
            </a:pPr>
            <a:r>
              <a:rPr lang="en-US" sz="1600" b="1" dirty="0">
                <a:highlight>
                  <a:srgbClr val="FFFF00"/>
                </a:highlight>
              </a:rPr>
              <a:t>Turning Moves</a:t>
            </a:r>
            <a:r>
              <a:rPr lang="en-US" sz="1600" b="1" dirty="0"/>
              <a:t>:</a:t>
            </a:r>
          </a:p>
          <a:p>
            <a:pPr marL="742950" lvl="1" indent="-285750">
              <a:buFont typeface="Arial" panose="020B0604020202020204" pitchFamily="34" charset="0"/>
              <a:buChar char="•"/>
            </a:pPr>
            <a:r>
              <a:rPr lang="en-US" sz="1400" b="1" dirty="0"/>
              <a:t>Cruyff to sole roll (Cruyff turn then sole roll back)</a:t>
            </a:r>
          </a:p>
          <a:p>
            <a:pPr marL="742950" lvl="1" indent="-285750">
              <a:buFont typeface="Arial" panose="020B0604020202020204" pitchFamily="34" charset="0"/>
              <a:buChar char="•"/>
            </a:pPr>
            <a:r>
              <a:rPr lang="en-US" sz="1400" b="1" dirty="0"/>
              <a:t>Pull Back + Cut (Pedro’s Favorite)</a:t>
            </a:r>
          </a:p>
          <a:p>
            <a:pPr marL="742950" lvl="1" indent="-285750">
              <a:buFont typeface="Arial" panose="020B0604020202020204" pitchFamily="34" charset="0"/>
              <a:buChar char="•"/>
            </a:pPr>
            <a:r>
              <a:rPr lang="en-US" sz="1400" b="1" dirty="0"/>
              <a:t>Zidane Turn at speed (roulette)</a:t>
            </a:r>
          </a:p>
          <a:p>
            <a:pPr marL="742950" lvl="1" indent="-285750">
              <a:buFont typeface="Arial" panose="020B0604020202020204" pitchFamily="34" charset="0"/>
              <a:buChar char="•"/>
            </a:pPr>
            <a:r>
              <a:rPr lang="en-US" sz="1400" b="1" dirty="0"/>
              <a:t>Sole Roll + Chop </a:t>
            </a:r>
          </a:p>
          <a:p>
            <a:pPr marL="342900" indent="-342900">
              <a:buFont typeface="Arial" panose="020B0604020202020204" pitchFamily="34" charset="0"/>
              <a:buChar char="•"/>
            </a:pPr>
            <a:r>
              <a:rPr lang="en-US" sz="1600" b="1" dirty="0">
                <a:highlight>
                  <a:srgbClr val="FFFF00"/>
                </a:highlight>
              </a:rPr>
              <a:t>Advanced Ball Work</a:t>
            </a:r>
          </a:p>
          <a:p>
            <a:pPr marL="800100" lvl="1" indent="-342900">
              <a:buFont typeface="Arial" panose="020B0604020202020204" pitchFamily="34" charset="0"/>
              <a:buChar char="•"/>
            </a:pPr>
            <a:r>
              <a:rPr lang="en-US" sz="1400" b="1" dirty="0"/>
              <a:t>Moves to escape pressure</a:t>
            </a:r>
          </a:p>
          <a:p>
            <a:pPr marL="800100" lvl="1" indent="-342900">
              <a:buFont typeface="Arial" panose="020B0604020202020204" pitchFamily="34" charset="0"/>
              <a:buChar char="•"/>
            </a:pPr>
            <a:r>
              <a:rPr lang="en-US" sz="1400" b="1" dirty="0"/>
              <a:t>Moves to beat a player in tight space</a:t>
            </a:r>
          </a:p>
          <a:p>
            <a:pPr marL="800100" lvl="1" indent="-342900">
              <a:buFont typeface="Arial" panose="020B0604020202020204" pitchFamily="34" charset="0"/>
              <a:buChar char="•"/>
            </a:pPr>
            <a:r>
              <a:rPr lang="en-US" sz="1400" b="1" dirty="0"/>
              <a:t>Transition dribble to pass/shoot</a:t>
            </a:r>
          </a:p>
        </p:txBody>
      </p:sp>
    </p:spTree>
    <p:extLst>
      <p:ext uri="{BB962C8B-B14F-4D97-AF65-F5344CB8AC3E}">
        <p14:creationId xmlns:p14="http://schemas.microsoft.com/office/powerpoint/2010/main" val="2831693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12FCE-1349-4EEC-8EDA-EC3C9A0A7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86" y="0"/>
            <a:ext cx="12259602" cy="6959599"/>
          </a:xfrm>
          <a:prstGeom prst="rect">
            <a:avLst/>
          </a:prstGeom>
        </p:spPr>
      </p:pic>
      <p:pic>
        <p:nvPicPr>
          <p:cNvPr id="5" name="Picture 4">
            <a:extLst>
              <a:ext uri="{FF2B5EF4-FFF2-40B4-BE49-F238E27FC236}">
                <a16:creationId xmlns:a16="http://schemas.microsoft.com/office/drawing/2014/main" id="{052BBF23-2453-4A1F-A0A1-2C9078690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5" y="69441"/>
            <a:ext cx="2180619" cy="1639542"/>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B477FCC3-C5CC-4707-AA04-40FF4983752C}"/>
              </a:ext>
            </a:extLst>
          </p:cNvPr>
          <p:cNvSpPr txBox="1"/>
          <p:nvPr/>
        </p:nvSpPr>
        <p:spPr>
          <a:xfrm>
            <a:off x="2484783" y="149087"/>
            <a:ext cx="9462052" cy="23391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a:rPr>
              <a:t>Player Development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a:ln>
                  <a:solidFill>
                    <a:prstClr val="black"/>
                  </a:solidFill>
                </a:ln>
                <a:solidFill>
                  <a:srgbClr val="FFFF00"/>
                </a:solidFill>
                <a:latin typeface="Viner Hand ITC"/>
              </a:rPr>
              <a:t>Attacking Moves and Skill Names</a:t>
            </a:r>
            <a:endParaRPr lang="en-US" sz="3800" b="1" i="0" u="none" strike="noStrike" kern="1200" cap="none" spc="0" normalizeH="0" baseline="0" noProof="0" dirty="0">
              <a:ln>
                <a:solidFill>
                  <a:prstClr val="black"/>
                </a:solidFill>
              </a:ln>
              <a:solidFill>
                <a:srgbClr val="FFFF00"/>
              </a:solidFill>
              <a:effectLst/>
              <a:uLnTx/>
              <a:uFillTx/>
              <a:latin typeface="Algerian" panose="04020705040A02060702" pitchFamily="82" charset="0"/>
            </a:endParaRPr>
          </a:p>
        </p:txBody>
      </p:sp>
      <p:sp>
        <p:nvSpPr>
          <p:cNvPr id="7" name="TextBox 6">
            <a:extLst>
              <a:ext uri="{FF2B5EF4-FFF2-40B4-BE49-F238E27FC236}">
                <a16:creationId xmlns:a16="http://schemas.microsoft.com/office/drawing/2014/main" id="{739AC6D9-71A6-4303-A6F5-F5527BB76A70}"/>
              </a:ext>
            </a:extLst>
          </p:cNvPr>
          <p:cNvSpPr txBox="1"/>
          <p:nvPr/>
        </p:nvSpPr>
        <p:spPr>
          <a:xfrm>
            <a:off x="0" y="2364462"/>
            <a:ext cx="11801061" cy="3847207"/>
          </a:xfrm>
          <a:prstGeom prst="rect">
            <a:avLst/>
          </a:prstGeom>
          <a:solidFill>
            <a:schemeClr val="bg1"/>
          </a:solidFill>
        </p:spPr>
        <p:txBody>
          <a:bodyPr wrap="square" lIns="91440" tIns="45720" rIns="91440" bIns="45720" rtlCol="0" anchor="t">
            <a:spAutoFit/>
          </a:bodyPr>
          <a:lstStyle/>
          <a:p>
            <a:pPr algn="ctr"/>
            <a:r>
              <a:rPr lang="en-US" sz="2800" b="1" dirty="0"/>
              <a:t> U12 "Creativity with Intent"</a:t>
            </a:r>
          </a:p>
          <a:p>
            <a:pPr marL="342900" indent="-342900">
              <a:buFont typeface="Arial" panose="020B0604020202020204" pitchFamily="34" charset="0"/>
              <a:buChar char="•"/>
            </a:pPr>
            <a:r>
              <a:rPr lang="en-US" sz="1600" b="1" dirty="0">
                <a:highlight>
                  <a:srgbClr val="FFFF00"/>
                </a:highlight>
              </a:rPr>
              <a:t>Attacking Moves (1v1):</a:t>
            </a:r>
          </a:p>
          <a:p>
            <a:pPr marL="742950" lvl="1" indent="-285750">
              <a:buFont typeface="Arial" panose="020B0604020202020204" pitchFamily="34" charset="0"/>
              <a:buChar char="•"/>
            </a:pPr>
            <a:r>
              <a:rPr lang="en-US" sz="1400" b="1" dirty="0" err="1"/>
              <a:t>Rivelino</a:t>
            </a:r>
            <a:r>
              <a:rPr lang="en-US" sz="1400" b="1" dirty="0"/>
              <a:t> Fake (step over &amp; push with same foot)</a:t>
            </a:r>
          </a:p>
          <a:p>
            <a:pPr marL="742950" lvl="1" indent="-285750">
              <a:buFont typeface="Arial" panose="020B0604020202020204" pitchFamily="34" charset="0"/>
              <a:buChar char="•"/>
            </a:pPr>
            <a:r>
              <a:rPr lang="en-US" sz="1400" b="1" dirty="0"/>
              <a:t>Neymar Scissor Fake Turn </a:t>
            </a:r>
          </a:p>
          <a:p>
            <a:pPr marL="742950" lvl="1" indent="-285750">
              <a:buFont typeface="Arial" panose="020B0604020202020204" pitchFamily="34" charset="0"/>
              <a:buChar char="•"/>
            </a:pPr>
            <a:r>
              <a:rPr lang="en-US" sz="1400" b="1" dirty="0"/>
              <a:t>Okocha Step Over (Rake &amp; Step over)</a:t>
            </a:r>
          </a:p>
          <a:p>
            <a:pPr marL="742950" lvl="1" indent="-285750">
              <a:buFont typeface="Arial" panose="020B0604020202020204" pitchFamily="34" charset="0"/>
              <a:buChar char="•"/>
            </a:pPr>
            <a:r>
              <a:rPr lang="en-US" sz="1400" b="1" dirty="0"/>
              <a:t>Advanced L-Move Combinations</a:t>
            </a:r>
          </a:p>
          <a:p>
            <a:pPr marL="742950" lvl="1" indent="-285750">
              <a:buFont typeface="Arial" panose="020B0604020202020204" pitchFamily="34" charset="0"/>
              <a:buChar char="•"/>
            </a:pPr>
            <a:r>
              <a:rPr lang="en-US" sz="1400" b="1" dirty="0"/>
              <a:t>Fake Pass + Turn</a:t>
            </a:r>
          </a:p>
          <a:p>
            <a:pPr marL="342900" indent="-342900">
              <a:buFont typeface="Arial" panose="020B0604020202020204" pitchFamily="34" charset="0"/>
              <a:buChar char="•"/>
            </a:pPr>
            <a:r>
              <a:rPr lang="en-US" sz="1600" b="1" dirty="0">
                <a:highlight>
                  <a:srgbClr val="FFFF00"/>
                </a:highlight>
              </a:rPr>
              <a:t>Turning Moves</a:t>
            </a:r>
            <a:r>
              <a:rPr lang="en-US" sz="1600" b="1" dirty="0"/>
              <a:t>:</a:t>
            </a:r>
          </a:p>
          <a:p>
            <a:pPr marL="742950" lvl="1" indent="-285750">
              <a:buFont typeface="Arial" panose="020B0604020202020204" pitchFamily="34" charset="0"/>
              <a:buChar char="•"/>
            </a:pPr>
            <a:r>
              <a:rPr lang="en-US" sz="1400" b="1" dirty="0"/>
              <a:t>Inside Hook into a change of direction</a:t>
            </a:r>
          </a:p>
          <a:p>
            <a:pPr marL="742950" lvl="1" indent="-285750">
              <a:buFont typeface="Arial" panose="020B0604020202020204" pitchFamily="34" charset="0"/>
              <a:buChar char="•"/>
            </a:pPr>
            <a:r>
              <a:rPr lang="en-US" sz="1400" b="1" dirty="0"/>
              <a:t>Sole Roll Fake Turn</a:t>
            </a:r>
          </a:p>
          <a:p>
            <a:pPr marL="742950" lvl="1" indent="-285750">
              <a:buFont typeface="Arial" panose="020B0604020202020204" pitchFamily="34" charset="0"/>
              <a:buChar char="•"/>
            </a:pPr>
            <a:r>
              <a:rPr lang="en-US" sz="1400" b="1" dirty="0"/>
              <a:t>Drag Cruyff Combo</a:t>
            </a:r>
          </a:p>
          <a:p>
            <a:pPr marL="742950" lvl="1" indent="-285750">
              <a:buFont typeface="Arial" panose="020B0604020202020204" pitchFamily="34" charset="0"/>
              <a:buChar char="•"/>
            </a:pPr>
            <a:r>
              <a:rPr lang="en-US" sz="1400" b="1" dirty="0" err="1"/>
              <a:t>McGeady</a:t>
            </a:r>
            <a:r>
              <a:rPr lang="en-US" sz="1400" b="1" dirty="0"/>
              <a:t> Turn under pressure (Cruyff + outside foot tap)</a:t>
            </a:r>
          </a:p>
          <a:p>
            <a:pPr marL="342900" indent="-342900">
              <a:buFont typeface="Arial" panose="020B0604020202020204" pitchFamily="34" charset="0"/>
              <a:buChar char="•"/>
            </a:pPr>
            <a:r>
              <a:rPr lang="en-US" sz="1600" b="1" dirty="0">
                <a:highlight>
                  <a:srgbClr val="FFFF00"/>
                </a:highlight>
              </a:rPr>
              <a:t>Game-Based Skill Development:</a:t>
            </a:r>
          </a:p>
          <a:p>
            <a:pPr marL="800100" lvl="1" indent="-342900">
              <a:buFont typeface="Arial" panose="020B0604020202020204" pitchFamily="34" charset="0"/>
              <a:buChar char="•"/>
            </a:pPr>
            <a:r>
              <a:rPr lang="en-US" sz="1400" b="1" dirty="0"/>
              <a:t>1v1s in tight channels</a:t>
            </a:r>
          </a:p>
          <a:p>
            <a:pPr marL="800100" lvl="1" indent="-342900">
              <a:buFont typeface="Arial" panose="020B0604020202020204" pitchFamily="34" charset="0"/>
              <a:buChar char="•"/>
            </a:pPr>
            <a:r>
              <a:rPr lang="en-US" sz="1400" b="1" dirty="0"/>
              <a:t>Wall/passive defender pressure</a:t>
            </a:r>
          </a:p>
          <a:p>
            <a:pPr marL="800100" lvl="1" indent="-342900">
              <a:buFont typeface="Arial" panose="020B0604020202020204" pitchFamily="34" charset="0"/>
              <a:buChar char="•"/>
            </a:pPr>
            <a:r>
              <a:rPr lang="en-US" sz="1400" b="1" dirty="0"/>
              <a:t>Move + Decision → Pass/Dribble</a:t>
            </a:r>
          </a:p>
        </p:txBody>
      </p:sp>
    </p:spTree>
    <p:extLst>
      <p:ext uri="{BB962C8B-B14F-4D97-AF65-F5344CB8AC3E}">
        <p14:creationId xmlns:p14="http://schemas.microsoft.com/office/powerpoint/2010/main" val="2507668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390BE8-D1CA-4179-A295-D6C070815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612"/>
            <a:ext cx="12264887" cy="6889611"/>
          </a:xfrm>
          <a:prstGeom prst="rect">
            <a:avLst/>
          </a:prstGeom>
        </p:spPr>
      </p:pic>
      <p:pic>
        <p:nvPicPr>
          <p:cNvPr id="5" name="Picture 4">
            <a:extLst>
              <a:ext uri="{FF2B5EF4-FFF2-40B4-BE49-F238E27FC236}">
                <a16:creationId xmlns:a16="http://schemas.microsoft.com/office/drawing/2014/main" id="{E9A3CB92-4149-4E43-AC03-DC584C183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02" y="79927"/>
            <a:ext cx="2208972" cy="1788630"/>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7532FB0A-C8E2-41F4-BEB6-CFD22A52BC98}"/>
              </a:ext>
            </a:extLst>
          </p:cNvPr>
          <p:cNvSpPr txBox="1"/>
          <p:nvPr/>
        </p:nvSpPr>
        <p:spPr>
          <a:xfrm>
            <a:off x="2703857" y="79927"/>
            <a:ext cx="9451285" cy="16773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lang="en-US" dirty="0"/>
          </a:p>
        </p:txBody>
      </p:sp>
      <p:sp>
        <p:nvSpPr>
          <p:cNvPr id="7" name="TextBox 6">
            <a:extLst>
              <a:ext uri="{FF2B5EF4-FFF2-40B4-BE49-F238E27FC236}">
                <a16:creationId xmlns:a16="http://schemas.microsoft.com/office/drawing/2014/main" id="{9BB89578-19FE-4482-BBD9-E36A5808BD8D}"/>
              </a:ext>
            </a:extLst>
          </p:cNvPr>
          <p:cNvSpPr txBox="1"/>
          <p:nvPr/>
        </p:nvSpPr>
        <p:spPr>
          <a:xfrm>
            <a:off x="1798982" y="2479910"/>
            <a:ext cx="9193696" cy="2308324"/>
          </a:xfrm>
          <a:prstGeom prst="rect">
            <a:avLst/>
          </a:prstGeom>
          <a:noFill/>
        </p:spPr>
        <p:txBody>
          <a:bodyPr wrap="square" rtlCol="0">
            <a:spAutoFit/>
          </a:bodyPr>
          <a:lstStyle/>
          <a:p>
            <a:pPr algn="ctr"/>
            <a:r>
              <a:rPr lang="en-US" sz="7200" b="1" dirty="0">
                <a:ln w="9525">
                  <a:solidFill>
                    <a:schemeClr val="tx1"/>
                  </a:solidFill>
                  <a:prstDash val="solid"/>
                </a:ln>
                <a:solidFill>
                  <a:srgbClr val="FFFF00"/>
                </a:solidFill>
                <a:effectLst>
                  <a:glow rad="101600">
                    <a:schemeClr val="tx1">
                      <a:lumMod val="95000"/>
                      <a:lumOff val="5000"/>
                      <a:alpha val="60000"/>
                    </a:schemeClr>
                  </a:glow>
                  <a:outerShdw blurRad="12700" dist="38100" dir="2700000" algn="tl" rotWithShape="0">
                    <a:schemeClr val="bg1">
                      <a:lumMod val="50000"/>
                    </a:schemeClr>
                  </a:outerShdw>
                </a:effectLst>
              </a:rPr>
              <a:t>PRE-ACADEMY</a:t>
            </a:r>
          </a:p>
          <a:p>
            <a:pPr algn="ctr"/>
            <a:r>
              <a:rPr lang="en-US" sz="7200" b="1" dirty="0">
                <a:ln w="9525">
                  <a:solidFill>
                    <a:schemeClr val="tx1"/>
                  </a:solidFill>
                  <a:prstDash val="solid"/>
                </a:ln>
                <a:solidFill>
                  <a:srgbClr val="FFFF00"/>
                </a:solidFill>
                <a:effectLst>
                  <a:glow rad="101600">
                    <a:schemeClr val="tx1">
                      <a:lumMod val="95000"/>
                      <a:lumOff val="5000"/>
                      <a:alpha val="60000"/>
                    </a:schemeClr>
                  </a:glow>
                  <a:outerShdw blurRad="12700" dist="38100" dir="2700000" algn="tl" rotWithShape="0">
                    <a:schemeClr val="bg1">
                      <a:lumMod val="50000"/>
                    </a:schemeClr>
                  </a:outerShdw>
                </a:effectLst>
              </a:rPr>
              <a:t>U3-U8</a:t>
            </a:r>
          </a:p>
        </p:txBody>
      </p:sp>
    </p:spTree>
    <p:extLst>
      <p:ext uri="{BB962C8B-B14F-4D97-AF65-F5344CB8AC3E}">
        <p14:creationId xmlns:p14="http://schemas.microsoft.com/office/powerpoint/2010/main" val="4196810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736553-92F1-4813-BF1E-EC232790A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9698" y="16071"/>
            <a:ext cx="1141046" cy="669630"/>
          </a:xfrm>
          <a:prstGeom prst="rect">
            <a:avLst/>
          </a:prstGeom>
        </p:spPr>
      </p:pic>
      <p:sp>
        <p:nvSpPr>
          <p:cNvPr id="8" name="TextBox 7">
            <a:extLst>
              <a:ext uri="{FF2B5EF4-FFF2-40B4-BE49-F238E27FC236}">
                <a16:creationId xmlns:a16="http://schemas.microsoft.com/office/drawing/2014/main" id="{6D45BAB8-3B17-4E90-9A56-AC90E99E9D73}"/>
              </a:ext>
            </a:extLst>
          </p:cNvPr>
          <p:cNvSpPr txBox="1"/>
          <p:nvPr/>
        </p:nvSpPr>
        <p:spPr>
          <a:xfrm>
            <a:off x="1717870" y="16071"/>
            <a:ext cx="9253416" cy="307777"/>
          </a:xfrm>
          <a:prstGeom prst="rect">
            <a:avLst/>
          </a:prstGeom>
          <a:noFill/>
        </p:spPr>
        <p:txBody>
          <a:bodyPr wrap="square" rtlCol="0">
            <a:spAutoFit/>
          </a:bodyPr>
          <a:lstStyle/>
          <a:p>
            <a:pPr algn="ctr"/>
            <a:r>
              <a:rPr lang="en-US" sz="1400" b="1" dirty="0"/>
              <a:t>Player Development Curriculum</a:t>
            </a:r>
          </a:p>
        </p:txBody>
      </p:sp>
      <p:sp>
        <p:nvSpPr>
          <p:cNvPr id="9" name="TextBox 8">
            <a:extLst>
              <a:ext uri="{FF2B5EF4-FFF2-40B4-BE49-F238E27FC236}">
                <a16:creationId xmlns:a16="http://schemas.microsoft.com/office/drawing/2014/main" id="{B0318F11-D693-483D-8682-003BF53BA816}"/>
              </a:ext>
            </a:extLst>
          </p:cNvPr>
          <p:cNvSpPr txBox="1"/>
          <p:nvPr/>
        </p:nvSpPr>
        <p:spPr>
          <a:xfrm>
            <a:off x="1788209" y="266694"/>
            <a:ext cx="9112738" cy="307777"/>
          </a:xfrm>
          <a:prstGeom prst="rect">
            <a:avLst/>
          </a:prstGeom>
          <a:noFill/>
        </p:spPr>
        <p:txBody>
          <a:bodyPr wrap="square" rtlCol="0">
            <a:spAutoFit/>
          </a:bodyPr>
          <a:lstStyle/>
          <a:p>
            <a:pPr algn="ctr"/>
            <a:r>
              <a:rPr lang="en-US" sz="1400" b="1" dirty="0">
                <a:highlight>
                  <a:srgbClr val="FFFF00"/>
                </a:highlight>
              </a:rPr>
              <a:t>U6-U8 Curriculum Summary</a:t>
            </a:r>
          </a:p>
        </p:txBody>
      </p:sp>
      <p:cxnSp>
        <p:nvCxnSpPr>
          <p:cNvPr id="11" name="Straight Connector 10">
            <a:extLst>
              <a:ext uri="{FF2B5EF4-FFF2-40B4-BE49-F238E27FC236}">
                <a16:creationId xmlns:a16="http://schemas.microsoft.com/office/drawing/2014/main" id="{930526E9-C0D5-4C70-929F-4D61BB4E6B2F}"/>
              </a:ext>
            </a:extLst>
          </p:cNvPr>
          <p:cNvCxnSpPr>
            <a:cxnSpLocks/>
          </p:cNvCxnSpPr>
          <p:nvPr/>
        </p:nvCxnSpPr>
        <p:spPr>
          <a:xfrm>
            <a:off x="2600960" y="1081126"/>
            <a:ext cx="35559" cy="5776874"/>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0E51222-0995-44D3-BF35-DFC28C5EEBEC}"/>
              </a:ext>
            </a:extLst>
          </p:cNvPr>
          <p:cNvSpPr txBox="1"/>
          <p:nvPr/>
        </p:nvSpPr>
        <p:spPr>
          <a:xfrm>
            <a:off x="532478" y="413933"/>
            <a:ext cx="12035693" cy="253916"/>
          </a:xfrm>
          <a:prstGeom prst="rect">
            <a:avLst/>
          </a:prstGeom>
          <a:noFill/>
        </p:spPr>
        <p:txBody>
          <a:bodyPr wrap="square" rtlCol="0">
            <a:spAutoFit/>
          </a:bodyPr>
          <a:lstStyle/>
          <a:p>
            <a:r>
              <a:rPr lang="en-US" sz="1050" dirty="0"/>
              <a:t>           </a:t>
            </a:r>
            <a:r>
              <a:rPr lang="en-US" sz="1050" b="1" dirty="0"/>
              <a:t>TECHNICAL</a:t>
            </a:r>
            <a:r>
              <a:rPr lang="en-US" sz="1050" dirty="0"/>
              <a:t>                               	  </a:t>
            </a:r>
            <a:r>
              <a:rPr lang="en-US" sz="1050" b="1" dirty="0"/>
              <a:t>TACTICAL                                                                     PHYSICAL                                                         PSYCHOLOGICAL                             TRAINING FOCUS</a:t>
            </a:r>
          </a:p>
        </p:txBody>
      </p:sp>
      <p:sp>
        <p:nvSpPr>
          <p:cNvPr id="16" name="TextBox 15">
            <a:extLst>
              <a:ext uri="{FF2B5EF4-FFF2-40B4-BE49-F238E27FC236}">
                <a16:creationId xmlns:a16="http://schemas.microsoft.com/office/drawing/2014/main" id="{1FF580C8-AC7F-4361-B0C3-87F6321A32C7}"/>
              </a:ext>
            </a:extLst>
          </p:cNvPr>
          <p:cNvSpPr txBox="1"/>
          <p:nvPr/>
        </p:nvSpPr>
        <p:spPr>
          <a:xfrm>
            <a:off x="112324" y="587333"/>
            <a:ext cx="2688498" cy="6647974"/>
          </a:xfrm>
          <a:prstGeom prst="rect">
            <a:avLst/>
          </a:prstGeom>
          <a:noFill/>
        </p:spPr>
        <p:txBody>
          <a:bodyPr wrap="square" rtlCol="0">
            <a:spAutoFit/>
          </a:bodyPr>
          <a:lstStyle/>
          <a:p>
            <a:r>
              <a:rPr lang="en-US" sz="900" b="1" dirty="0"/>
              <a:t>Objectives: </a:t>
            </a:r>
            <a:r>
              <a:rPr lang="en-US" sz="800" dirty="0"/>
              <a:t>Introduce young players to the game through fun, high-touch, ball-centric activities that develop general technical skill, ball mastery, and comfort under pressure. At this age, everything should be taught through games</a:t>
            </a:r>
            <a:r>
              <a:rPr lang="en-US" sz="800" b="1" dirty="0"/>
              <a:t>, </a:t>
            </a:r>
            <a:r>
              <a:rPr lang="en-US" sz="800" dirty="0"/>
              <a:t>repetition, and encouragement of creativity.</a:t>
            </a:r>
          </a:p>
          <a:p>
            <a:endParaRPr lang="en-US" sz="900" dirty="0"/>
          </a:p>
          <a:p>
            <a:r>
              <a:rPr lang="en-US" sz="900" b="1" dirty="0"/>
              <a:t>Dribbling Skills/ Running with the ball:</a:t>
            </a:r>
          </a:p>
          <a:p>
            <a:pPr marL="285750" indent="-285750">
              <a:buFont typeface="Arial" panose="020B0604020202020204" pitchFamily="34" charset="0"/>
              <a:buChar char="•"/>
            </a:pPr>
            <a:r>
              <a:rPr lang="en-US" sz="800" dirty="0"/>
              <a:t>Dribble with </a:t>
            </a:r>
            <a:r>
              <a:rPr lang="en-US" sz="800" b="1" dirty="0"/>
              <a:t>all foot surfaces</a:t>
            </a:r>
            <a:r>
              <a:rPr lang="en-US" sz="800" dirty="0"/>
              <a:t>: inside, outside, sole, laces.</a:t>
            </a:r>
          </a:p>
          <a:p>
            <a:pPr marL="285750" indent="-285750">
              <a:buFont typeface="Arial" panose="020B0604020202020204" pitchFamily="34" charset="0"/>
              <a:buChar char="•"/>
            </a:pPr>
            <a:r>
              <a:rPr lang="en-US" sz="800" dirty="0"/>
              <a:t>Dribbling while </a:t>
            </a:r>
            <a:r>
              <a:rPr lang="en-US" sz="800" b="1" dirty="0"/>
              <a:t>changing direction and speed</a:t>
            </a:r>
            <a:r>
              <a:rPr lang="en-US" sz="800" dirty="0"/>
              <a:t>.</a:t>
            </a:r>
          </a:p>
          <a:p>
            <a:pPr marL="285750" indent="-285750">
              <a:buFont typeface="Arial" panose="020B0604020202020204" pitchFamily="34" charset="0"/>
              <a:buChar char="•"/>
            </a:pPr>
            <a:r>
              <a:rPr lang="en-US" sz="800" b="1" dirty="0"/>
              <a:t>1v1 attacking </a:t>
            </a:r>
            <a:r>
              <a:rPr lang="en-US" sz="800" dirty="0"/>
              <a:t>– Encourage boldness and freedom to take players on.</a:t>
            </a:r>
          </a:p>
          <a:p>
            <a:pPr marL="285750" indent="-285750">
              <a:buFont typeface="Arial" panose="020B0604020202020204" pitchFamily="34" charset="0"/>
              <a:buChar char="•"/>
            </a:pPr>
            <a:r>
              <a:rPr lang="en-US" sz="800" dirty="0"/>
              <a:t>Promote </a:t>
            </a:r>
            <a:r>
              <a:rPr lang="en-US" sz="800" b="1" dirty="0"/>
              <a:t>personality and flair </a:t>
            </a:r>
            <a:r>
              <a:rPr lang="en-US" sz="800" dirty="0"/>
              <a:t>— it's OK to make mistakes!</a:t>
            </a:r>
          </a:p>
          <a:p>
            <a:r>
              <a:rPr lang="en-US" sz="900" b="1" dirty="0"/>
              <a:t>Turning Moves: </a:t>
            </a:r>
            <a:r>
              <a:rPr lang="en-US" sz="900" dirty="0"/>
              <a:t>Should be taught </a:t>
            </a:r>
            <a:r>
              <a:rPr lang="en-US" sz="900" b="1" dirty="0"/>
              <a:t>in fun, unopposed settings</a:t>
            </a:r>
            <a:r>
              <a:rPr lang="en-US" sz="900" dirty="0"/>
              <a:t> at first, then with passive pressure:</a:t>
            </a:r>
          </a:p>
          <a:p>
            <a:pPr marL="171450" indent="-171450">
              <a:buFont typeface="Arial" panose="020B0604020202020204" pitchFamily="34" charset="0"/>
              <a:buChar char="•"/>
            </a:pPr>
            <a:r>
              <a:rPr lang="en-US" sz="800" dirty="0"/>
              <a:t>Inside Cut (Chop)</a:t>
            </a:r>
          </a:p>
          <a:p>
            <a:pPr marL="171450" indent="-171450">
              <a:buFont typeface="Arial" panose="020B0604020202020204" pitchFamily="34" charset="0"/>
              <a:buChar char="•"/>
            </a:pPr>
            <a:r>
              <a:rPr lang="en-US" sz="800" dirty="0"/>
              <a:t>Outside Cut </a:t>
            </a:r>
          </a:p>
          <a:p>
            <a:pPr marL="171450" indent="-171450">
              <a:buFont typeface="Arial" panose="020B0604020202020204" pitchFamily="34" charset="0"/>
              <a:buChar char="•"/>
            </a:pPr>
            <a:r>
              <a:rPr lang="en-US" sz="800" dirty="0"/>
              <a:t>Inside Turn</a:t>
            </a:r>
          </a:p>
          <a:p>
            <a:pPr marL="171450" indent="-171450">
              <a:buFont typeface="Arial" panose="020B0604020202020204" pitchFamily="34" charset="0"/>
              <a:buChar char="•"/>
            </a:pPr>
            <a:r>
              <a:rPr lang="en-US" sz="800" dirty="0"/>
              <a:t>Outside Turn</a:t>
            </a:r>
          </a:p>
          <a:p>
            <a:pPr marL="171450" indent="-171450">
              <a:buFont typeface="Arial" panose="020B0604020202020204" pitchFamily="34" charset="0"/>
              <a:buChar char="•"/>
            </a:pPr>
            <a:r>
              <a:rPr lang="en-US" sz="800" dirty="0"/>
              <a:t>Drag Back Turn</a:t>
            </a:r>
          </a:p>
          <a:p>
            <a:pPr marL="171450" indent="-171450">
              <a:buFont typeface="Arial" panose="020B0604020202020204" pitchFamily="34" charset="0"/>
              <a:buChar char="•"/>
            </a:pPr>
            <a:r>
              <a:rPr lang="en-US" sz="800" dirty="0"/>
              <a:t>Cruyff Turn</a:t>
            </a:r>
          </a:p>
          <a:p>
            <a:pPr marL="171450" indent="-171450">
              <a:buFont typeface="Arial" panose="020B0604020202020204" pitchFamily="34" charset="0"/>
              <a:buChar char="•"/>
            </a:pPr>
            <a:r>
              <a:rPr lang="en-US" sz="800" dirty="0"/>
              <a:t>Spin Out Turn (“Zidane/Rolled Pivot”)</a:t>
            </a:r>
          </a:p>
          <a:p>
            <a:pPr marL="171450" indent="-171450">
              <a:buFont typeface="Arial" panose="020B0604020202020204" pitchFamily="34" charset="0"/>
              <a:buChar char="•"/>
            </a:pPr>
            <a:r>
              <a:rPr lang="en-US" sz="800" dirty="0"/>
              <a:t>Step Over Turn</a:t>
            </a:r>
          </a:p>
          <a:p>
            <a:pPr marL="171450" indent="-171450">
              <a:buFont typeface="Arial" panose="020B0604020202020204" pitchFamily="34" charset="0"/>
              <a:buChar char="•"/>
            </a:pPr>
            <a:r>
              <a:rPr lang="en-US" sz="800" dirty="0"/>
              <a:t>Pull-Push Turn (added: teaches redirection with control)</a:t>
            </a:r>
          </a:p>
          <a:p>
            <a:pPr marL="628650" lvl="1" indent="-171450">
              <a:buFont typeface="Arial" panose="020B0604020202020204" pitchFamily="34" charset="0"/>
              <a:buChar char="•"/>
            </a:pPr>
            <a:r>
              <a:rPr lang="en-US" sz="800" dirty="0"/>
              <a:t> Tip: Call moves fun names (e.g., “Pirate Turn,” “Shark Spin”) to boost engagement</a:t>
            </a:r>
          </a:p>
          <a:p>
            <a:r>
              <a:rPr lang="en-US" sz="900" b="1" dirty="0"/>
              <a:t>Attacking Moves:</a:t>
            </a:r>
          </a:p>
          <a:p>
            <a:pPr marL="171450" indent="-171450">
              <a:buFont typeface="Arial" panose="020B0604020202020204" pitchFamily="34" charset="0"/>
              <a:buChar char="•"/>
            </a:pPr>
            <a:r>
              <a:rPr lang="en-US" sz="800" dirty="0"/>
              <a:t>Inside/Outside – “The L”</a:t>
            </a:r>
          </a:p>
          <a:p>
            <a:pPr marL="171450" indent="-171450">
              <a:buFont typeface="Arial" panose="020B0604020202020204" pitchFamily="34" charset="0"/>
              <a:buChar char="•"/>
            </a:pPr>
            <a:r>
              <a:rPr lang="en-US" sz="800" dirty="0"/>
              <a:t>Stanley Matthews (Inside/Outside)</a:t>
            </a:r>
          </a:p>
          <a:p>
            <a:pPr marL="171450" indent="-171450">
              <a:buFont typeface="Arial" panose="020B0604020202020204" pitchFamily="34" charset="0"/>
              <a:buChar char="•"/>
            </a:pPr>
            <a:r>
              <a:rPr lang="en-US" sz="800" dirty="0"/>
              <a:t>Scissors (both feet)</a:t>
            </a:r>
          </a:p>
          <a:p>
            <a:pPr marL="171450" indent="-171450">
              <a:buFont typeface="Arial" panose="020B0604020202020204" pitchFamily="34" charset="0"/>
              <a:buChar char="•"/>
            </a:pPr>
            <a:r>
              <a:rPr lang="en-US" sz="800" dirty="0"/>
              <a:t>Drag Matthews</a:t>
            </a:r>
          </a:p>
          <a:p>
            <a:pPr marL="171450" indent="-171450">
              <a:buFont typeface="Arial" panose="020B0604020202020204" pitchFamily="34" charset="0"/>
              <a:buChar char="•"/>
            </a:pPr>
            <a:r>
              <a:rPr lang="en-US" sz="800" dirty="0"/>
              <a:t>Body Feint / Shoulder Drop</a:t>
            </a:r>
          </a:p>
          <a:p>
            <a:pPr marL="171450" indent="-171450">
              <a:buFont typeface="Arial" panose="020B0604020202020204" pitchFamily="34" charset="0"/>
              <a:buChar char="•"/>
            </a:pPr>
            <a:r>
              <a:rPr lang="en-US" sz="800" dirty="0"/>
              <a:t>Simple Stop-and-Go (added: change of pace move young players can master fast)</a:t>
            </a:r>
          </a:p>
          <a:p>
            <a:r>
              <a:rPr lang="en-US" sz="900" b="1" dirty="0"/>
              <a:t>Control and Receiving:</a:t>
            </a:r>
          </a:p>
          <a:p>
            <a:pPr marL="171450" indent="-171450">
              <a:buFont typeface="Arial" panose="020B0604020202020204" pitchFamily="34" charset="0"/>
              <a:buChar char="•"/>
            </a:pPr>
            <a:r>
              <a:rPr lang="en-US" sz="800" dirty="0"/>
              <a:t>Control ground balls </a:t>
            </a:r>
            <a:r>
              <a:rPr lang="en-US" sz="800" b="1" dirty="0"/>
              <a:t>with inside/outside/laces.</a:t>
            </a:r>
          </a:p>
          <a:p>
            <a:pPr marL="171450" indent="-171450">
              <a:buFont typeface="Arial" panose="020B0604020202020204" pitchFamily="34" charset="0"/>
              <a:buChar char="•"/>
            </a:pPr>
            <a:r>
              <a:rPr lang="en-US" sz="800" dirty="0"/>
              <a:t>Begin receiving </a:t>
            </a:r>
            <a:r>
              <a:rPr lang="en-US" sz="800" b="1" dirty="0"/>
              <a:t>balls out of the air</a:t>
            </a:r>
            <a:r>
              <a:rPr lang="en-US" sz="800" dirty="0"/>
              <a:t> with thighs or feet.</a:t>
            </a:r>
          </a:p>
          <a:p>
            <a:pPr marL="171450" indent="-171450">
              <a:buFont typeface="Arial" panose="020B0604020202020204" pitchFamily="34" charset="0"/>
              <a:buChar char="•"/>
            </a:pPr>
            <a:r>
              <a:rPr lang="en-US" sz="800" dirty="0"/>
              <a:t>Teach “</a:t>
            </a:r>
            <a:r>
              <a:rPr lang="en-US" sz="800" b="1" dirty="0"/>
              <a:t>receive”</a:t>
            </a:r>
            <a:r>
              <a:rPr lang="en-US" sz="800" dirty="0"/>
              <a:t> or “</a:t>
            </a:r>
            <a:r>
              <a:rPr lang="en-US" sz="800" b="1" dirty="0"/>
              <a:t>control” </a:t>
            </a:r>
            <a:r>
              <a:rPr lang="en-US" sz="800" dirty="0"/>
              <a:t>— eliminate the word "</a:t>
            </a:r>
            <a:r>
              <a:rPr lang="en-US" sz="800" b="1" dirty="0"/>
              <a:t>trap" </a:t>
            </a:r>
            <a:r>
              <a:rPr lang="en-US" sz="800" dirty="0"/>
              <a:t>entirely</a:t>
            </a:r>
          </a:p>
          <a:p>
            <a:r>
              <a:rPr lang="en-US" sz="900" b="1" dirty="0"/>
              <a:t>Passing:</a:t>
            </a:r>
          </a:p>
          <a:p>
            <a:pPr marL="171450" indent="-171450">
              <a:buFont typeface="Arial" panose="020B0604020202020204" pitchFamily="34" charset="0"/>
              <a:buChar char="•"/>
            </a:pPr>
            <a:r>
              <a:rPr lang="en-US" sz="800" dirty="0"/>
              <a:t>Use </a:t>
            </a:r>
            <a:r>
              <a:rPr lang="en-US" sz="800" b="1" dirty="0"/>
              <a:t>inside of foot </a:t>
            </a:r>
            <a:r>
              <a:rPr lang="en-US" sz="800" dirty="0"/>
              <a:t>for short passes (focus on technique, not distance).</a:t>
            </a:r>
          </a:p>
          <a:p>
            <a:pPr marL="171450" indent="-171450">
              <a:buFont typeface="Arial" panose="020B0604020202020204" pitchFamily="34" charset="0"/>
              <a:buChar char="•"/>
            </a:pPr>
            <a:r>
              <a:rPr lang="en-US" sz="800" dirty="0"/>
              <a:t>Encourage </a:t>
            </a:r>
            <a:r>
              <a:rPr lang="en-US" sz="800" b="1" dirty="0"/>
              <a:t>passing to a partner’s foot</a:t>
            </a:r>
            <a:r>
              <a:rPr lang="en-US" sz="800" dirty="0"/>
              <a:t>.</a:t>
            </a:r>
          </a:p>
          <a:p>
            <a:pPr marL="171450" indent="-171450">
              <a:buFont typeface="Arial" panose="020B0604020202020204" pitchFamily="34" charset="0"/>
              <a:buChar char="•"/>
            </a:pPr>
            <a:r>
              <a:rPr lang="en-US" sz="800" dirty="0"/>
              <a:t>Introduce </a:t>
            </a:r>
            <a:r>
              <a:rPr lang="en-US" sz="800" b="1" dirty="0"/>
              <a:t>passing gates or targets </a:t>
            </a:r>
            <a:r>
              <a:rPr lang="en-US" sz="800" dirty="0"/>
              <a:t>to keep it fun and visual.</a:t>
            </a:r>
          </a:p>
          <a:p>
            <a:r>
              <a:rPr lang="en-US" sz="900" b="1" dirty="0"/>
              <a:t>Shooting:</a:t>
            </a:r>
          </a:p>
          <a:p>
            <a:pPr marL="171450" indent="-171450">
              <a:buFont typeface="Arial" panose="020B0604020202020204" pitchFamily="34" charset="0"/>
              <a:buChar char="•"/>
            </a:pPr>
            <a:r>
              <a:rPr lang="en-US" sz="800" dirty="0"/>
              <a:t>Striking ball with laces</a:t>
            </a:r>
          </a:p>
          <a:p>
            <a:pPr marL="171450" indent="-171450">
              <a:buFont typeface="Arial" panose="020B0604020202020204" pitchFamily="34" charset="0"/>
              <a:buChar char="•"/>
            </a:pPr>
            <a:r>
              <a:rPr lang="en-US" sz="800" dirty="0"/>
              <a:t>Keep the focus on technique, not power or goal count</a:t>
            </a:r>
          </a:p>
          <a:p>
            <a:r>
              <a:rPr lang="en-US" sz="900" b="1" dirty="0"/>
              <a:t>Juggling:</a:t>
            </a:r>
          </a:p>
          <a:p>
            <a:pPr marL="171450" indent="-171450">
              <a:buFont typeface="Arial" panose="020B0604020202020204" pitchFamily="34" charset="0"/>
              <a:buChar char="•"/>
            </a:pPr>
            <a:r>
              <a:rPr lang="en-US" sz="800" dirty="0"/>
              <a:t>Start with simple: 1–2–3 and catch.</a:t>
            </a:r>
          </a:p>
          <a:p>
            <a:pPr marL="171450" indent="-171450">
              <a:buFont typeface="Arial" panose="020B0604020202020204" pitchFamily="34" charset="0"/>
              <a:buChar char="•"/>
            </a:pPr>
            <a:r>
              <a:rPr lang="en-US" sz="800" dirty="0"/>
              <a:t>Use feet, thighs, and hands if needed for coordination.</a:t>
            </a:r>
          </a:p>
        </p:txBody>
      </p:sp>
      <p:sp>
        <p:nvSpPr>
          <p:cNvPr id="33" name="TextBox 32">
            <a:extLst>
              <a:ext uri="{FF2B5EF4-FFF2-40B4-BE49-F238E27FC236}">
                <a16:creationId xmlns:a16="http://schemas.microsoft.com/office/drawing/2014/main" id="{B25BCBE8-06A1-4071-ADA5-9F763ADBF470}"/>
              </a:ext>
            </a:extLst>
          </p:cNvPr>
          <p:cNvSpPr txBox="1"/>
          <p:nvPr/>
        </p:nvSpPr>
        <p:spPr>
          <a:xfrm>
            <a:off x="2600960" y="681482"/>
            <a:ext cx="2680677" cy="4662815"/>
          </a:xfrm>
          <a:prstGeom prst="rect">
            <a:avLst/>
          </a:prstGeom>
          <a:noFill/>
        </p:spPr>
        <p:txBody>
          <a:bodyPr wrap="square" rtlCol="0">
            <a:spAutoFit/>
          </a:bodyPr>
          <a:lstStyle/>
          <a:p>
            <a:r>
              <a:rPr lang="en-US" sz="900" b="1" dirty="0"/>
              <a:t>Objectives: </a:t>
            </a:r>
            <a:r>
              <a:rPr lang="en-US" sz="900" dirty="0"/>
              <a:t>Build player confidence to apply technical skills in real game situations. Tactical learning at this stage is individual and small-group focused, centered around understanding space, making simple decisions, and playing with purpose.</a:t>
            </a:r>
          </a:p>
          <a:p>
            <a:endParaRPr lang="en-US" sz="900" dirty="0"/>
          </a:p>
          <a:p>
            <a:endParaRPr lang="en-US" sz="900" dirty="0"/>
          </a:p>
          <a:p>
            <a:r>
              <a:rPr lang="en-US" sz="900" b="1" dirty="0"/>
              <a:t>Individual Attacking Tactics:</a:t>
            </a:r>
          </a:p>
          <a:p>
            <a:pPr marL="285750" indent="-285750">
              <a:buFont typeface="Arial" panose="020B0604020202020204" pitchFamily="34" charset="0"/>
              <a:buChar char="•"/>
            </a:pPr>
            <a:r>
              <a:rPr lang="en-US" sz="900" b="1" dirty="0"/>
              <a:t>Dribble with Intent </a:t>
            </a:r>
            <a:r>
              <a:rPr lang="en-US" sz="900" dirty="0"/>
              <a:t>– Move toward goal with control and purpose.</a:t>
            </a:r>
          </a:p>
          <a:p>
            <a:pPr marL="285750" indent="-285750">
              <a:buFont typeface="Arial" panose="020B0604020202020204" pitchFamily="34" charset="0"/>
              <a:buChar char="•"/>
            </a:pPr>
            <a:r>
              <a:rPr lang="en-US" sz="900" b="1" dirty="0"/>
              <a:t>1v1 Attacking </a:t>
            </a:r>
            <a:r>
              <a:rPr lang="en-US" sz="900" dirty="0"/>
              <a:t>– Recognize opportunities to take on a defender.</a:t>
            </a:r>
          </a:p>
          <a:p>
            <a:pPr marL="285750" indent="-285750">
              <a:buFont typeface="Arial" panose="020B0604020202020204" pitchFamily="34" charset="0"/>
              <a:buChar char="•"/>
            </a:pPr>
            <a:r>
              <a:rPr lang="en-US" sz="900" b="1" dirty="0"/>
              <a:t>Change of  Direction and Pace </a:t>
            </a:r>
            <a:r>
              <a:rPr lang="en-US" sz="900" dirty="0"/>
              <a:t>– Use moves and turns learned in training to beat pressure.</a:t>
            </a:r>
          </a:p>
          <a:p>
            <a:pPr marL="285750" indent="-285750">
              <a:buFont typeface="Arial" panose="020B0604020202020204" pitchFamily="34" charset="0"/>
              <a:buChar char="•"/>
            </a:pPr>
            <a:r>
              <a:rPr lang="en-US" sz="900" b="1" dirty="0"/>
              <a:t>Protect the Ball –</a:t>
            </a:r>
            <a:r>
              <a:rPr lang="en-US" sz="900" dirty="0"/>
              <a:t> Begin learning how to shield when needed.</a:t>
            </a:r>
          </a:p>
          <a:p>
            <a:r>
              <a:rPr lang="en-US" sz="900" b="1" dirty="0"/>
              <a:t>Small Sided Games: </a:t>
            </a:r>
            <a:r>
              <a:rPr lang="en-US" sz="900" dirty="0"/>
              <a:t>Use game formats like 1v1, 2v2, 3v3, and 4v4 to:</a:t>
            </a:r>
          </a:p>
          <a:p>
            <a:pPr marL="171450" indent="-171450">
              <a:buFont typeface="Arial" panose="020B0604020202020204" pitchFamily="34" charset="0"/>
              <a:buChar char="•"/>
            </a:pPr>
            <a:r>
              <a:rPr lang="en-US" sz="900" b="1" dirty="0"/>
              <a:t>Encourage frequent </a:t>
            </a:r>
            <a:r>
              <a:rPr lang="en-US" sz="900" dirty="0"/>
              <a:t>1v1s and dribbling</a:t>
            </a:r>
          </a:p>
          <a:p>
            <a:pPr marL="171450" indent="-171450">
              <a:buFont typeface="Arial" panose="020B0604020202020204" pitchFamily="34" charset="0"/>
              <a:buChar char="•"/>
            </a:pPr>
            <a:r>
              <a:rPr lang="en-US" sz="900" dirty="0"/>
              <a:t>Create chances to </a:t>
            </a:r>
            <a:r>
              <a:rPr lang="en-US" sz="900" b="1" dirty="0"/>
              <a:t>pass and move.</a:t>
            </a:r>
          </a:p>
          <a:p>
            <a:pPr marL="171450" indent="-171450">
              <a:buFont typeface="Arial" panose="020B0604020202020204" pitchFamily="34" charset="0"/>
              <a:buChar char="•"/>
            </a:pPr>
            <a:r>
              <a:rPr lang="en-US" sz="900" dirty="0"/>
              <a:t>Begin recognizing </a:t>
            </a:r>
            <a:r>
              <a:rPr lang="en-US" sz="900" b="1" dirty="0"/>
              <a:t>open space </a:t>
            </a:r>
            <a:r>
              <a:rPr lang="en-US" sz="900" dirty="0"/>
              <a:t>and attacking it.</a:t>
            </a:r>
          </a:p>
          <a:p>
            <a:pPr marL="171450" indent="-171450">
              <a:buFont typeface="Arial" panose="020B0604020202020204" pitchFamily="34" charset="0"/>
              <a:buChar char="•"/>
            </a:pPr>
            <a:r>
              <a:rPr lang="en-US" sz="900" dirty="0"/>
              <a:t>Start to feel </a:t>
            </a:r>
            <a:r>
              <a:rPr lang="en-US" sz="900" b="1" dirty="0"/>
              <a:t>team vs. opponent dynamics</a:t>
            </a:r>
            <a:r>
              <a:rPr lang="en-US" sz="900" dirty="0"/>
              <a:t> (pressure/support)</a:t>
            </a:r>
          </a:p>
          <a:p>
            <a:endParaRPr lang="en-US" sz="900" dirty="0"/>
          </a:p>
          <a:p>
            <a:r>
              <a:rPr lang="en-US" sz="900" b="1" dirty="0"/>
              <a:t>Emphasis</a:t>
            </a:r>
          </a:p>
          <a:p>
            <a:pPr marL="171450" indent="-171450">
              <a:buFont typeface="Arial" panose="020B0604020202020204" pitchFamily="34" charset="0"/>
              <a:buChar char="•"/>
            </a:pPr>
            <a:r>
              <a:rPr lang="en-US" sz="900" dirty="0"/>
              <a:t>Ball contact and </a:t>
            </a:r>
            <a:r>
              <a:rPr lang="en-US" sz="900" b="1" dirty="0"/>
              <a:t>confidence with the ball </a:t>
            </a:r>
            <a:r>
              <a:rPr lang="en-US" sz="900" dirty="0"/>
              <a:t>are the priority.</a:t>
            </a:r>
          </a:p>
          <a:p>
            <a:pPr marL="171450" indent="-171450">
              <a:buFont typeface="Arial" panose="020B0604020202020204" pitchFamily="34" charset="0"/>
              <a:buChar char="•"/>
            </a:pPr>
            <a:r>
              <a:rPr lang="en-US" sz="900" dirty="0"/>
              <a:t>Players should </a:t>
            </a:r>
            <a:r>
              <a:rPr lang="en-US" sz="900" b="1" dirty="0"/>
              <a:t>learn through play</a:t>
            </a:r>
            <a:r>
              <a:rPr lang="en-US" sz="900" dirty="0"/>
              <a:t>, not over-coaching.</a:t>
            </a:r>
          </a:p>
          <a:p>
            <a:pPr marL="171450" indent="-171450">
              <a:buFont typeface="Arial" panose="020B0604020202020204" pitchFamily="34" charset="0"/>
              <a:buChar char="•"/>
            </a:pPr>
            <a:r>
              <a:rPr lang="en-US" sz="900" dirty="0"/>
              <a:t>Always encourage </a:t>
            </a:r>
            <a:r>
              <a:rPr lang="en-US" sz="900" b="1" dirty="0"/>
              <a:t>creativity, risk-taking, and effort</a:t>
            </a:r>
            <a:r>
              <a:rPr lang="en-US" sz="900" dirty="0"/>
              <a:t> — not results.</a:t>
            </a:r>
          </a:p>
          <a:p>
            <a:pPr marL="285750" indent="-285750">
              <a:buFont typeface="Arial" panose="020B0604020202020204" pitchFamily="34" charset="0"/>
              <a:buChar char="•"/>
            </a:pPr>
            <a:endParaRPr lang="en-US" sz="900" dirty="0"/>
          </a:p>
        </p:txBody>
      </p:sp>
      <p:cxnSp>
        <p:nvCxnSpPr>
          <p:cNvPr id="35" name="Straight Connector 34">
            <a:extLst>
              <a:ext uri="{FF2B5EF4-FFF2-40B4-BE49-F238E27FC236}">
                <a16:creationId xmlns:a16="http://schemas.microsoft.com/office/drawing/2014/main" id="{D6DC859F-5B9C-4CE4-925C-B30CB0D8EFF1}"/>
              </a:ext>
            </a:extLst>
          </p:cNvPr>
          <p:cNvCxnSpPr>
            <a:cxnSpLocks/>
          </p:cNvCxnSpPr>
          <p:nvPr/>
        </p:nvCxnSpPr>
        <p:spPr>
          <a:xfrm>
            <a:off x="5170664" y="973405"/>
            <a:ext cx="146532" cy="5884595"/>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38A44554-9FB6-4860-B07A-1227D26C202A}"/>
              </a:ext>
            </a:extLst>
          </p:cNvPr>
          <p:cNvSpPr txBox="1"/>
          <p:nvPr/>
        </p:nvSpPr>
        <p:spPr>
          <a:xfrm>
            <a:off x="5243930" y="748236"/>
            <a:ext cx="2177757" cy="5078313"/>
          </a:xfrm>
          <a:prstGeom prst="rect">
            <a:avLst/>
          </a:prstGeom>
          <a:noFill/>
        </p:spPr>
        <p:txBody>
          <a:bodyPr wrap="square" rtlCol="0">
            <a:spAutoFit/>
          </a:bodyPr>
          <a:lstStyle/>
          <a:p>
            <a:r>
              <a:rPr lang="en-US" sz="900" b="1" dirty="0"/>
              <a:t>Objectives: </a:t>
            </a:r>
            <a:r>
              <a:rPr lang="en-US" sz="900" dirty="0"/>
              <a:t>Improve each player’s overall movement quality and coordination, both with and without the ball. Build foundational psychomotor skills to support technical development, while ensuring movement is fun, varied, and game-like.</a:t>
            </a:r>
          </a:p>
          <a:p>
            <a:endParaRPr lang="en-US" sz="900" dirty="0"/>
          </a:p>
          <a:p>
            <a:r>
              <a:rPr lang="en-US" sz="900" b="1" dirty="0"/>
              <a:t>Psychomotor Coordination:</a:t>
            </a:r>
          </a:p>
          <a:p>
            <a:pPr marL="285750" indent="-285750">
              <a:buFont typeface="Arial" panose="020B0604020202020204" pitchFamily="34" charset="0"/>
              <a:buChar char="•"/>
            </a:pPr>
            <a:r>
              <a:rPr lang="en-US" sz="900" dirty="0"/>
              <a:t>Develop </a:t>
            </a:r>
            <a:r>
              <a:rPr lang="en-US" sz="900" b="1" dirty="0"/>
              <a:t>balance and agility </a:t>
            </a:r>
            <a:r>
              <a:rPr lang="en-US" sz="900" dirty="0"/>
              <a:t>through bodyweight movement, jumping, turning, and landing.</a:t>
            </a:r>
          </a:p>
          <a:p>
            <a:pPr marL="285750" indent="-285750">
              <a:buFont typeface="Arial" panose="020B0604020202020204" pitchFamily="34" charset="0"/>
              <a:buChar char="•"/>
            </a:pPr>
            <a:r>
              <a:rPr lang="en-US" sz="900" dirty="0"/>
              <a:t>Use </a:t>
            </a:r>
            <a:r>
              <a:rPr lang="en-US" sz="900" b="1" dirty="0"/>
              <a:t>quick movements with a ball </a:t>
            </a:r>
            <a:r>
              <a:rPr lang="en-US" sz="900" dirty="0"/>
              <a:t>to encourage coordination in soccer-specific contexts.</a:t>
            </a:r>
          </a:p>
          <a:p>
            <a:pPr marL="285750" indent="-285750">
              <a:buFont typeface="Arial" panose="020B0604020202020204" pitchFamily="34" charset="0"/>
              <a:buChar char="•"/>
            </a:pPr>
            <a:r>
              <a:rPr lang="en-US" sz="900" dirty="0"/>
              <a:t>Combine multiple movement patterns at once (e.g., running + dribbling + reacting). </a:t>
            </a:r>
          </a:p>
          <a:p>
            <a:pPr marL="285750" indent="-285750">
              <a:buFont typeface="Arial" panose="020B0604020202020204" pitchFamily="34" charset="0"/>
              <a:buChar char="•"/>
            </a:pPr>
            <a:r>
              <a:rPr lang="en-US" sz="900" dirty="0"/>
              <a:t>Integrate </a:t>
            </a:r>
            <a:r>
              <a:rPr lang="en-US" sz="900" b="1" dirty="0"/>
              <a:t>soccer-like movements</a:t>
            </a:r>
            <a:r>
              <a:rPr lang="en-US" sz="900" dirty="0"/>
              <a:t>: stop/start, shuffle, sprint, decelerate</a:t>
            </a:r>
          </a:p>
          <a:p>
            <a:pPr marL="285750" indent="-285750">
              <a:buFont typeface="Arial" panose="020B0604020202020204" pitchFamily="34" charset="0"/>
              <a:buChar char="•"/>
            </a:pPr>
            <a:r>
              <a:rPr lang="en-US" sz="900" dirty="0"/>
              <a:t>Add </a:t>
            </a:r>
            <a:r>
              <a:rPr lang="en-US" sz="900" b="1" dirty="0"/>
              <a:t>reaction-based exercises </a:t>
            </a:r>
            <a:r>
              <a:rPr lang="en-US" sz="900" dirty="0"/>
              <a:t>using visual or verbal cues to build focus and timing</a:t>
            </a:r>
          </a:p>
          <a:p>
            <a:r>
              <a:rPr lang="en-US" sz="900" b="1" dirty="0"/>
              <a:t>Movement:</a:t>
            </a:r>
          </a:p>
          <a:p>
            <a:pPr marL="171450" indent="-171450">
              <a:buFont typeface="Arial" panose="020B0604020202020204" pitchFamily="34" charset="0"/>
              <a:buChar char="•"/>
            </a:pPr>
            <a:r>
              <a:rPr lang="en-US" sz="900" dirty="0"/>
              <a:t>Players should always be in </a:t>
            </a:r>
            <a:r>
              <a:rPr lang="en-US" sz="900" b="1" dirty="0"/>
              <a:t>constant motion</a:t>
            </a:r>
            <a:r>
              <a:rPr lang="en-US" sz="900" dirty="0"/>
              <a:t> — no lines, no standing.</a:t>
            </a:r>
          </a:p>
          <a:p>
            <a:pPr marL="171450" indent="-171450">
              <a:buFont typeface="Arial" panose="020B0604020202020204" pitchFamily="34" charset="0"/>
              <a:buChar char="•"/>
            </a:pPr>
            <a:r>
              <a:rPr lang="en-US" sz="900" dirty="0"/>
              <a:t>Emphasize:</a:t>
            </a:r>
          </a:p>
          <a:p>
            <a:pPr marL="628650" lvl="1" indent="-171450">
              <a:buFont typeface="Arial" panose="020B0604020202020204" pitchFamily="34" charset="0"/>
              <a:buChar char="•"/>
            </a:pPr>
            <a:r>
              <a:rPr lang="en-US" sz="900" b="1" dirty="0"/>
              <a:t>Movement with the ball </a:t>
            </a:r>
            <a:r>
              <a:rPr lang="en-US" sz="900" dirty="0"/>
              <a:t>– dribbling, carrying, chasing.</a:t>
            </a:r>
          </a:p>
          <a:p>
            <a:pPr marL="628650" lvl="1" indent="-171450">
              <a:buFont typeface="Arial" panose="020B0604020202020204" pitchFamily="34" charset="0"/>
              <a:buChar char="•"/>
            </a:pPr>
            <a:r>
              <a:rPr lang="en-US" sz="900" b="1" dirty="0"/>
              <a:t>Movement off the ball </a:t>
            </a:r>
            <a:r>
              <a:rPr lang="en-US" sz="900" dirty="0"/>
              <a:t>– finding space, checking in/out, supporting play.</a:t>
            </a:r>
          </a:p>
          <a:p>
            <a:pPr marL="171450" indent="-171450">
              <a:buFont typeface="Arial" panose="020B0604020202020204" pitchFamily="34" charset="0"/>
              <a:buChar char="•"/>
            </a:pPr>
            <a:r>
              <a:rPr lang="en-US" sz="900" dirty="0"/>
              <a:t>Movement should be </a:t>
            </a:r>
            <a:r>
              <a:rPr lang="en-US" sz="900" b="1" dirty="0"/>
              <a:t>dynamic and playful</a:t>
            </a:r>
            <a:r>
              <a:rPr lang="en-US" sz="900" dirty="0"/>
              <a:t>, never rigid or forced.</a:t>
            </a:r>
          </a:p>
          <a:p>
            <a:pPr marL="285750" indent="-285750">
              <a:buFont typeface="Arial" panose="020B0604020202020204" pitchFamily="34" charset="0"/>
              <a:buChar char="•"/>
            </a:pPr>
            <a:endParaRPr lang="en-US" dirty="0"/>
          </a:p>
        </p:txBody>
      </p:sp>
      <p:cxnSp>
        <p:nvCxnSpPr>
          <p:cNvPr id="41" name="Straight Connector 40">
            <a:extLst>
              <a:ext uri="{FF2B5EF4-FFF2-40B4-BE49-F238E27FC236}">
                <a16:creationId xmlns:a16="http://schemas.microsoft.com/office/drawing/2014/main" id="{9FA3A854-E4B4-49DA-ACEF-64FD66DF9F69}"/>
              </a:ext>
            </a:extLst>
          </p:cNvPr>
          <p:cNvCxnSpPr>
            <a:cxnSpLocks/>
          </p:cNvCxnSpPr>
          <p:nvPr/>
        </p:nvCxnSpPr>
        <p:spPr>
          <a:xfrm>
            <a:off x="7530511" y="973405"/>
            <a:ext cx="148246" cy="5884595"/>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F7B8D3A7-05BF-4155-8689-CA0CDFBD8946}"/>
              </a:ext>
            </a:extLst>
          </p:cNvPr>
          <p:cNvSpPr txBox="1"/>
          <p:nvPr/>
        </p:nvSpPr>
        <p:spPr>
          <a:xfrm>
            <a:off x="7561207" y="721710"/>
            <a:ext cx="2303588" cy="6186309"/>
          </a:xfrm>
          <a:prstGeom prst="rect">
            <a:avLst/>
          </a:prstGeom>
          <a:noFill/>
        </p:spPr>
        <p:txBody>
          <a:bodyPr wrap="square" rtlCol="0">
            <a:spAutoFit/>
          </a:bodyPr>
          <a:lstStyle/>
          <a:p>
            <a:r>
              <a:rPr lang="en-US" sz="900" b="1" dirty="0"/>
              <a:t>Objectives: </a:t>
            </a:r>
            <a:r>
              <a:rPr lang="en-US" sz="900" dirty="0"/>
              <a:t>Ensure all players are developed in a positive, safe, and encouraging environment where emotional growth, enjoyment, and character-building are emphasized alongside soccer.</a:t>
            </a:r>
          </a:p>
          <a:p>
            <a:endParaRPr lang="en-US" sz="900" dirty="0"/>
          </a:p>
          <a:p>
            <a:r>
              <a:rPr lang="en-US" sz="900" b="1" dirty="0"/>
              <a:t>Fun:</a:t>
            </a:r>
          </a:p>
          <a:p>
            <a:pPr marL="171450" indent="-171450">
              <a:buFont typeface="Arial" panose="020B0604020202020204" pitchFamily="34" charset="0"/>
              <a:buChar char="•"/>
            </a:pPr>
            <a:r>
              <a:rPr lang="en-US" sz="900" dirty="0"/>
              <a:t>Training must be </a:t>
            </a:r>
            <a:r>
              <a:rPr lang="en-US" sz="900" b="1" dirty="0"/>
              <a:t>engaging, energetic, and joyful.</a:t>
            </a:r>
          </a:p>
          <a:p>
            <a:pPr marL="171450" indent="-171450">
              <a:buFont typeface="Arial" panose="020B0604020202020204" pitchFamily="34" charset="0"/>
              <a:buChar char="•"/>
            </a:pPr>
            <a:r>
              <a:rPr lang="en-US" sz="900" dirty="0"/>
              <a:t>Smiles and laughter are just as important as touches on the ball!</a:t>
            </a:r>
          </a:p>
          <a:p>
            <a:pPr marL="285750" indent="-285750">
              <a:buFont typeface="Arial" panose="020B0604020202020204" pitchFamily="34" charset="0"/>
              <a:buChar char="•"/>
            </a:pPr>
            <a:endParaRPr lang="en-US" sz="900" dirty="0"/>
          </a:p>
          <a:p>
            <a:r>
              <a:rPr lang="en-US" sz="900" b="1" dirty="0"/>
              <a:t>Concentration:</a:t>
            </a:r>
          </a:p>
          <a:p>
            <a:pPr marL="285750" indent="-285750">
              <a:buFont typeface="Arial" panose="020B0604020202020204" pitchFamily="34" charset="0"/>
              <a:buChar char="•"/>
            </a:pPr>
            <a:r>
              <a:rPr lang="en-US" sz="900" dirty="0"/>
              <a:t>Keep players </a:t>
            </a:r>
            <a:r>
              <a:rPr lang="en-US" sz="900" b="1" dirty="0"/>
              <a:t>active and focused </a:t>
            </a:r>
            <a:r>
              <a:rPr lang="en-US" sz="900" dirty="0"/>
              <a:t>through short, dynamic activities.</a:t>
            </a:r>
          </a:p>
          <a:p>
            <a:pPr marL="285750" indent="-285750">
              <a:buFont typeface="Arial" panose="020B0604020202020204" pitchFamily="34" charset="0"/>
              <a:buChar char="•"/>
            </a:pPr>
            <a:r>
              <a:rPr lang="en-US" sz="900" dirty="0"/>
              <a:t>Avoid waiting in lines — kids should always be moving.</a:t>
            </a:r>
          </a:p>
          <a:p>
            <a:pPr marL="285750" indent="-285750">
              <a:buFont typeface="Arial" panose="020B0604020202020204" pitchFamily="34" charset="0"/>
              <a:buChar char="•"/>
            </a:pPr>
            <a:r>
              <a:rPr lang="en-US" sz="900" dirty="0"/>
              <a:t>Limit instructional time — show, then play.</a:t>
            </a:r>
          </a:p>
          <a:p>
            <a:r>
              <a:rPr lang="en-US" sz="900" b="1" dirty="0"/>
              <a:t>Co-operation:</a:t>
            </a:r>
          </a:p>
          <a:p>
            <a:pPr marL="171450" indent="-171450">
              <a:buFont typeface="Arial" panose="020B0604020202020204" pitchFamily="34" charset="0"/>
              <a:buChar char="•"/>
            </a:pPr>
            <a:r>
              <a:rPr lang="en-US" sz="900" dirty="0"/>
              <a:t>Promote teamwork, even when focusing on individual development.</a:t>
            </a:r>
          </a:p>
          <a:p>
            <a:pPr marL="171450" indent="-171450">
              <a:buFont typeface="Arial" panose="020B0604020202020204" pitchFamily="34" charset="0"/>
              <a:buChar char="•"/>
            </a:pPr>
            <a:r>
              <a:rPr lang="en-US" sz="900" dirty="0"/>
              <a:t>Encourage players </a:t>
            </a:r>
            <a:r>
              <a:rPr lang="en-US" sz="900" b="1" dirty="0"/>
              <a:t>to support, count for, and cheer each other on</a:t>
            </a:r>
          </a:p>
          <a:p>
            <a:endParaRPr lang="en-US" sz="900" b="1" dirty="0"/>
          </a:p>
          <a:p>
            <a:r>
              <a:rPr lang="en-US" sz="900" b="1" dirty="0"/>
              <a:t>How to train the AFC Way</a:t>
            </a:r>
          </a:p>
          <a:p>
            <a:pPr marL="171450" indent="-171450">
              <a:buFont typeface="Arial" panose="020B0604020202020204" pitchFamily="34" charset="0"/>
              <a:buChar char="•"/>
            </a:pPr>
            <a:r>
              <a:rPr lang="en-US" sz="900" dirty="0"/>
              <a:t>Develop </a:t>
            </a:r>
            <a:r>
              <a:rPr lang="en-US" sz="900" b="1" dirty="0"/>
              <a:t>grit, resilience, and effort </a:t>
            </a:r>
            <a:r>
              <a:rPr lang="en-US" sz="900" dirty="0"/>
              <a:t>early:</a:t>
            </a:r>
          </a:p>
          <a:p>
            <a:pPr marL="628650" lvl="1" indent="-171450">
              <a:buFont typeface="Arial" panose="020B0604020202020204" pitchFamily="34" charset="0"/>
              <a:buChar char="•"/>
            </a:pPr>
            <a:r>
              <a:rPr lang="en-US" sz="900" dirty="0"/>
              <a:t>Hard Work &amp; Hustle</a:t>
            </a:r>
          </a:p>
          <a:p>
            <a:pPr marL="628650" lvl="1" indent="-171450">
              <a:buFont typeface="Arial" panose="020B0604020202020204" pitchFamily="34" charset="0"/>
              <a:buChar char="•"/>
            </a:pPr>
            <a:r>
              <a:rPr lang="en-US" sz="900" dirty="0"/>
              <a:t>Commitment to the Team</a:t>
            </a:r>
          </a:p>
          <a:p>
            <a:pPr marL="628650" lvl="1" indent="-171450">
              <a:buFont typeface="Arial" panose="020B0604020202020204" pitchFamily="34" charset="0"/>
              <a:buChar char="•"/>
            </a:pPr>
            <a:r>
              <a:rPr lang="en-US" sz="900" dirty="0"/>
              <a:t>Being Coachable</a:t>
            </a:r>
          </a:p>
          <a:p>
            <a:pPr marL="628650" lvl="1" indent="-171450">
              <a:buFont typeface="Arial" panose="020B0604020202020204" pitchFamily="34" charset="0"/>
              <a:buChar char="•"/>
            </a:pPr>
            <a:r>
              <a:rPr lang="en-US" sz="900" dirty="0"/>
              <a:t>Positive Attitude</a:t>
            </a:r>
          </a:p>
          <a:p>
            <a:r>
              <a:rPr lang="en-US" sz="900" b="1" dirty="0"/>
              <a:t>Sportsmanship:</a:t>
            </a:r>
          </a:p>
          <a:p>
            <a:pPr marL="171450" indent="-171450">
              <a:buFont typeface="Arial" panose="020B0604020202020204" pitchFamily="34" charset="0"/>
              <a:buChar char="•"/>
            </a:pPr>
            <a:r>
              <a:rPr lang="en-US" sz="900" dirty="0"/>
              <a:t>Teach players how to:</a:t>
            </a:r>
          </a:p>
          <a:p>
            <a:pPr marL="628650" lvl="1" indent="-171450">
              <a:buFont typeface="Arial" panose="020B0604020202020204" pitchFamily="34" charset="0"/>
              <a:buChar char="•"/>
            </a:pPr>
            <a:r>
              <a:rPr lang="en-US" sz="900" dirty="0"/>
              <a:t>Be positive and encouraging</a:t>
            </a:r>
          </a:p>
          <a:p>
            <a:pPr marL="628650" lvl="1" indent="-171450">
              <a:buFont typeface="Arial" panose="020B0604020202020204" pitchFamily="34" charset="0"/>
              <a:buChar char="•"/>
            </a:pPr>
            <a:r>
              <a:rPr lang="en-US" sz="900" dirty="0"/>
              <a:t>Compete with joy and fairness</a:t>
            </a:r>
          </a:p>
          <a:p>
            <a:pPr marL="628650" lvl="1" indent="-171450">
              <a:buFont typeface="Arial" panose="020B0604020202020204" pitchFamily="34" charset="0"/>
              <a:buChar char="•"/>
            </a:pPr>
            <a:r>
              <a:rPr lang="en-US" sz="900" dirty="0"/>
              <a:t>Celebrate humbly and lose with grace</a:t>
            </a:r>
          </a:p>
          <a:p>
            <a:pPr marL="628650" lvl="1" indent="-171450">
              <a:buFont typeface="Arial" panose="020B0604020202020204" pitchFamily="34" charset="0"/>
              <a:buChar char="•"/>
            </a:pPr>
            <a:r>
              <a:rPr lang="en-US" sz="900" dirty="0"/>
              <a:t>(No tantrums! No finger-pointing!)</a:t>
            </a:r>
          </a:p>
          <a:p>
            <a:r>
              <a:rPr lang="en-US" sz="900" b="1" dirty="0"/>
              <a:t>Basic Rules:</a:t>
            </a:r>
          </a:p>
          <a:p>
            <a:pPr marL="171450" indent="-171450">
              <a:buFont typeface="Arial" panose="020B0604020202020204" pitchFamily="34" charset="0"/>
              <a:buChar char="•"/>
            </a:pPr>
            <a:r>
              <a:rPr lang="en-US" sz="900" dirty="0"/>
              <a:t>Learn to:</a:t>
            </a:r>
          </a:p>
          <a:p>
            <a:pPr marL="171450" indent="-171450">
              <a:buFont typeface="Arial" panose="020B0604020202020204" pitchFamily="34" charset="0"/>
              <a:buChar char="•"/>
            </a:pPr>
            <a:r>
              <a:rPr lang="en-US" sz="900" b="1" dirty="0"/>
              <a:t>Follow instructions </a:t>
            </a:r>
            <a:r>
              <a:rPr lang="en-US" sz="900" dirty="0"/>
              <a:t>from coaches</a:t>
            </a:r>
          </a:p>
          <a:p>
            <a:pPr marL="171450" indent="-171450">
              <a:buFont typeface="Arial" panose="020B0604020202020204" pitchFamily="34" charset="0"/>
              <a:buChar char="•"/>
            </a:pPr>
            <a:r>
              <a:rPr lang="en-US" sz="900" dirty="0"/>
              <a:t>Respect the </a:t>
            </a:r>
            <a:r>
              <a:rPr lang="en-US" sz="900" b="1" dirty="0"/>
              <a:t>basic laws of the game </a:t>
            </a:r>
            <a:r>
              <a:rPr lang="en-US" sz="900" dirty="0"/>
              <a:t>(e.g., throw-ins, kickoffs, no hands)</a:t>
            </a:r>
          </a:p>
        </p:txBody>
      </p:sp>
      <p:cxnSp>
        <p:nvCxnSpPr>
          <p:cNvPr id="64" name="Straight Connector 63">
            <a:extLst>
              <a:ext uri="{FF2B5EF4-FFF2-40B4-BE49-F238E27FC236}">
                <a16:creationId xmlns:a16="http://schemas.microsoft.com/office/drawing/2014/main" id="{CC2520D9-93AE-4541-8C0C-BA4AC1CE1964}"/>
              </a:ext>
            </a:extLst>
          </p:cNvPr>
          <p:cNvCxnSpPr>
            <a:cxnSpLocks/>
          </p:cNvCxnSpPr>
          <p:nvPr/>
        </p:nvCxnSpPr>
        <p:spPr>
          <a:xfrm>
            <a:off x="9868853" y="973405"/>
            <a:ext cx="108664" cy="5884595"/>
          </a:xfrm>
          <a:prstGeom prst="line">
            <a:avLst/>
          </a:prstGeom>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2AEDC869-43D8-4CF9-8AE9-DCB72A9E5409}"/>
              </a:ext>
            </a:extLst>
          </p:cNvPr>
          <p:cNvSpPr txBox="1"/>
          <p:nvPr/>
        </p:nvSpPr>
        <p:spPr>
          <a:xfrm flipH="1">
            <a:off x="9946262" y="789572"/>
            <a:ext cx="2214482" cy="6232475"/>
          </a:xfrm>
          <a:prstGeom prst="rect">
            <a:avLst/>
          </a:prstGeom>
          <a:noFill/>
        </p:spPr>
        <p:txBody>
          <a:bodyPr wrap="square" rtlCol="0">
            <a:spAutoFit/>
          </a:bodyPr>
          <a:lstStyle/>
          <a:p>
            <a:r>
              <a:rPr lang="en-US" sz="900" b="1" dirty="0"/>
              <a:t>CORE:</a:t>
            </a:r>
          </a:p>
          <a:p>
            <a:r>
              <a:rPr lang="en-US" sz="900" dirty="0"/>
              <a:t>Build each player's joy, creativity, and comfort on the ball through high-repetition, age-appropriate, and FUN technical training. This phase should ignite a love for the game and establish core motor and ball skills.</a:t>
            </a:r>
          </a:p>
          <a:p>
            <a:endParaRPr lang="en-US" sz="900" dirty="0"/>
          </a:p>
          <a:p>
            <a:r>
              <a:rPr lang="en-US" sz="900" dirty="0"/>
              <a:t>At this stage</a:t>
            </a:r>
            <a:r>
              <a:rPr lang="en-US" sz="900" b="1" dirty="0"/>
              <a:t>, repetition, freedom, and engagement </a:t>
            </a:r>
            <a:r>
              <a:rPr lang="en-US" sz="900" dirty="0"/>
              <a:t>matter far more than tactics or structured play. Players must fall in love with the ball. Sessions should look more like organized play than traditional training. Mistakes are learning opportunities — praise effort and bravery over correctness.</a:t>
            </a:r>
          </a:p>
          <a:p>
            <a:r>
              <a:rPr lang="en-US" sz="900" b="1" dirty="0"/>
              <a:t>Training Concepts and Topis:</a:t>
            </a:r>
          </a:p>
          <a:p>
            <a:pPr marL="171450" indent="-171450">
              <a:buFont typeface="Arial" panose="020B0604020202020204" pitchFamily="34" charset="0"/>
              <a:buChar char="•"/>
            </a:pPr>
            <a:r>
              <a:rPr lang="en-US" sz="900" b="1" dirty="0"/>
              <a:t>Dribbling Skills</a:t>
            </a:r>
          </a:p>
          <a:p>
            <a:pPr marL="171450" indent="-171450">
              <a:buFont typeface="Arial" panose="020B0604020202020204" pitchFamily="34" charset="0"/>
              <a:buChar char="•"/>
            </a:pPr>
            <a:r>
              <a:rPr lang="en-US" sz="900" b="1" dirty="0"/>
              <a:t>Turning Moves</a:t>
            </a:r>
          </a:p>
          <a:p>
            <a:pPr marL="171450" indent="-171450">
              <a:buFont typeface="Arial" panose="020B0604020202020204" pitchFamily="34" charset="0"/>
              <a:buChar char="•"/>
            </a:pPr>
            <a:r>
              <a:rPr lang="en-US" sz="900" b="1" dirty="0"/>
              <a:t>Attacking Moves</a:t>
            </a:r>
          </a:p>
          <a:p>
            <a:pPr marL="171450" indent="-171450">
              <a:buFont typeface="Arial" panose="020B0604020202020204" pitchFamily="34" charset="0"/>
              <a:buChar char="•"/>
            </a:pPr>
            <a:r>
              <a:rPr lang="en-US" sz="900" b="1" dirty="0"/>
              <a:t>Ball Control</a:t>
            </a:r>
          </a:p>
          <a:p>
            <a:pPr marL="171450" indent="-171450">
              <a:buFont typeface="Arial" panose="020B0604020202020204" pitchFamily="34" charset="0"/>
              <a:buChar char="•"/>
            </a:pPr>
            <a:r>
              <a:rPr lang="en-US" sz="900" b="1" dirty="0"/>
              <a:t>Juggling</a:t>
            </a:r>
          </a:p>
          <a:p>
            <a:pPr marL="171450" indent="-171450">
              <a:buFont typeface="Arial" panose="020B0604020202020204" pitchFamily="34" charset="0"/>
              <a:buChar char="•"/>
            </a:pPr>
            <a:r>
              <a:rPr lang="en-US" sz="900" b="1" dirty="0"/>
              <a:t>Creativity</a:t>
            </a:r>
          </a:p>
          <a:p>
            <a:r>
              <a:rPr lang="en-US" sz="900" b="1" dirty="0"/>
              <a:t>Key components to include in practice:</a:t>
            </a:r>
          </a:p>
          <a:p>
            <a:pPr marL="171450" indent="-171450">
              <a:buFont typeface="Arial" panose="020B0604020202020204" pitchFamily="34" charset="0"/>
              <a:buChar char="•"/>
            </a:pPr>
            <a:r>
              <a:rPr lang="en-US" sz="900" b="1" dirty="0"/>
              <a:t>Games-Based Learning:</a:t>
            </a:r>
          </a:p>
          <a:p>
            <a:r>
              <a:rPr lang="en-US" sz="900" dirty="0"/>
              <a:t>Every session should have lots of small-sided games (1v1 to 3v3) to apply learned skills in fun, chaotic environments. Rotate partners and keep sessions fast-paced</a:t>
            </a:r>
            <a:r>
              <a:rPr lang="en-US" sz="900" b="1" dirty="0"/>
              <a:t>.</a:t>
            </a:r>
          </a:p>
          <a:p>
            <a:pPr marL="171450" indent="-171450">
              <a:buFont typeface="Arial" panose="020B0604020202020204" pitchFamily="34" charset="0"/>
              <a:buChar char="•"/>
            </a:pPr>
            <a:r>
              <a:rPr lang="en-US" sz="900" b="1" dirty="0"/>
              <a:t> Ball for Every Player:</a:t>
            </a:r>
          </a:p>
          <a:p>
            <a:r>
              <a:rPr lang="en-US" sz="900" dirty="0"/>
              <a:t>Every child should have a ball at all times for 70–80% of practice. This maximizes touches and eliminates standing.</a:t>
            </a:r>
          </a:p>
          <a:p>
            <a:pPr marL="171450" indent="-171450">
              <a:buFont typeface="Arial" panose="020B0604020202020204" pitchFamily="34" charset="0"/>
              <a:buChar char="•"/>
            </a:pPr>
            <a:r>
              <a:rPr lang="en-US" sz="900" b="1" dirty="0"/>
              <a:t> Use of Imagery &amp; Imagination:</a:t>
            </a:r>
          </a:p>
          <a:p>
            <a:r>
              <a:rPr lang="en-US" sz="900" dirty="0"/>
              <a:t>At these ages, story-based coaching (e.g., dribbling through lava, collecting treasure) helps learning stick and keeps attention high.</a:t>
            </a:r>
          </a:p>
          <a:p>
            <a:r>
              <a:rPr lang="en-US" sz="900" b="1" dirty="0"/>
              <a:t> Final Message to Coaches &amp; Parents:</a:t>
            </a:r>
          </a:p>
          <a:p>
            <a:r>
              <a:rPr lang="en-US" sz="800" dirty="0"/>
              <a:t>Repetition without pressure is how players become technically comfortable. Encourage risk-taking and praise </a:t>
            </a:r>
            <a:r>
              <a:rPr lang="en-US" sz="800" b="1" dirty="0"/>
              <a:t>brave attempts</a:t>
            </a:r>
            <a:r>
              <a:rPr lang="en-US" sz="800" dirty="0"/>
              <a:t>, not just success. Celebrate mistakes made at full speed. At this stage, your job is to </a:t>
            </a:r>
            <a:r>
              <a:rPr lang="en-US" sz="800" b="1" dirty="0"/>
              <a:t>create independent, joyful, confident dribblers.</a:t>
            </a:r>
          </a:p>
        </p:txBody>
      </p:sp>
    </p:spTree>
    <p:extLst>
      <p:ext uri="{BB962C8B-B14F-4D97-AF65-F5344CB8AC3E}">
        <p14:creationId xmlns:p14="http://schemas.microsoft.com/office/powerpoint/2010/main" val="872352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E27D3-0C7B-402A-85D0-CDDFBBDCD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F69C556-F9D3-4CAE-81AC-67414AD81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97155"/>
            <a:ext cx="2051050" cy="1721485"/>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084A649E-4AA6-4347-9193-582CAF8A5AD0}"/>
              </a:ext>
            </a:extLst>
          </p:cNvPr>
          <p:cNvSpPr txBox="1"/>
          <p:nvPr/>
        </p:nvSpPr>
        <p:spPr>
          <a:xfrm>
            <a:off x="2529840" y="0"/>
            <a:ext cx="9662160" cy="17214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 name="TextBox 6">
            <a:extLst>
              <a:ext uri="{FF2B5EF4-FFF2-40B4-BE49-F238E27FC236}">
                <a16:creationId xmlns:a16="http://schemas.microsoft.com/office/drawing/2014/main" id="{B91D68E9-10C1-4CF5-AF75-279C9F99F939}"/>
              </a:ext>
            </a:extLst>
          </p:cNvPr>
          <p:cNvSpPr txBox="1"/>
          <p:nvPr/>
        </p:nvSpPr>
        <p:spPr>
          <a:xfrm>
            <a:off x="2184400" y="2499360"/>
            <a:ext cx="855472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SYSTEMS OF PLAY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latin typeface="Aptos" panose="020B0004020202020204"/>
              </a:rPr>
              <a:t>4V4</a:t>
            </a:r>
            <a:endParaRPr kumimoji="0" lang="en-US" sz="72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endParaRPr>
          </a:p>
        </p:txBody>
      </p:sp>
    </p:spTree>
    <p:extLst>
      <p:ext uri="{BB962C8B-B14F-4D97-AF65-F5344CB8AC3E}">
        <p14:creationId xmlns:p14="http://schemas.microsoft.com/office/powerpoint/2010/main" val="4054827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football field with lights and a goal post&#10;&#10;AI-generated content may be incorrect.">
            <a:extLst>
              <a:ext uri="{FF2B5EF4-FFF2-40B4-BE49-F238E27FC236}">
                <a16:creationId xmlns:a16="http://schemas.microsoft.com/office/drawing/2014/main" id="{CCD4E554-B6E0-003E-5FCA-82BA673C6761}"/>
              </a:ext>
            </a:extLst>
          </p:cNvPr>
          <p:cNvPicPr>
            <a:picLocks noGrp="1" noChangeAspect="1"/>
          </p:cNvPicPr>
          <p:nvPr>
            <p:ph idx="1"/>
          </p:nvPr>
        </p:nvPicPr>
        <p:blipFill>
          <a:blip r:embed="rId2"/>
          <a:srcRect t="899"/>
          <a:stretch/>
        </p:blipFill>
        <p:spPr>
          <a:xfrm>
            <a:off x="20" y="1282"/>
            <a:ext cx="12191980" cy="6856718"/>
          </a:xfrm>
          <a:prstGeom prst="rect">
            <a:avLst/>
          </a:prstGeom>
        </p:spPr>
      </p:pic>
      <p:pic>
        <p:nvPicPr>
          <p:cNvPr id="5" name="Picture 4" descr="A logo for a football club&#10;&#10;AI-generated content may be incorrect.">
            <a:extLst>
              <a:ext uri="{FF2B5EF4-FFF2-40B4-BE49-F238E27FC236}">
                <a16:creationId xmlns:a16="http://schemas.microsoft.com/office/drawing/2014/main" id="{B977537E-0C25-5C98-8F18-BD189E512036}"/>
              </a:ext>
            </a:extLst>
          </p:cNvPr>
          <p:cNvPicPr>
            <a:picLocks noChangeAspect="1"/>
          </p:cNvPicPr>
          <p:nvPr/>
        </p:nvPicPr>
        <p:blipFill>
          <a:blip r:embed="rId3"/>
          <a:stretch>
            <a:fillRect/>
          </a:stretch>
        </p:blipFill>
        <p:spPr>
          <a:xfrm>
            <a:off x="67681" y="61282"/>
            <a:ext cx="2313052" cy="174280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2DAF23C8-957E-9135-1AC5-B8770598704C}"/>
              </a:ext>
            </a:extLst>
          </p:cNvPr>
          <p:cNvSpPr txBox="1"/>
          <p:nvPr/>
        </p:nvSpPr>
        <p:spPr>
          <a:xfrm>
            <a:off x="3017323" y="-3345"/>
            <a:ext cx="8825551"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ln w="9525">
                  <a:solidFill>
                    <a:schemeClr val="tx1"/>
                  </a:solidFill>
                  <a:prstDash val="solid"/>
                </a:ln>
                <a:solidFill>
                  <a:srgbClr val="FFFF00"/>
                </a:solidFill>
                <a:effectLst>
                  <a:outerShdw blurRad="12700" dist="38100" dir="2700000" algn="tl" rotWithShape="0">
                    <a:schemeClr val="bg1">
                      <a:lumMod val="50000"/>
                    </a:schemeClr>
                  </a:outerShdw>
                </a:effectLst>
                <a:latin typeface="Algerian"/>
              </a:rPr>
              <a:t>Alliance </a:t>
            </a:r>
            <a:r>
              <a:rPr lang="en-US" sz="6000" b="1" dirty="0" err="1">
                <a:ln w="9525">
                  <a:solidFill>
                    <a:schemeClr val="tx1"/>
                  </a:solidFill>
                  <a:prstDash val="solid"/>
                </a:ln>
                <a:solidFill>
                  <a:srgbClr val="FFFF00"/>
                </a:solidFill>
                <a:effectLst>
                  <a:outerShdw blurRad="12700" dist="38100" dir="2700000" algn="tl" rotWithShape="0">
                    <a:schemeClr val="bg1">
                      <a:lumMod val="50000"/>
                    </a:schemeClr>
                  </a:outerShdw>
                </a:effectLst>
                <a:latin typeface="Algerian"/>
              </a:rPr>
              <a:t>Futbol</a:t>
            </a:r>
            <a:r>
              <a:rPr lang="en-US" sz="6000" b="1" dirty="0">
                <a:ln w="9525">
                  <a:solidFill>
                    <a:schemeClr val="tx1"/>
                  </a:solidFill>
                  <a:prstDash val="solid"/>
                </a:ln>
                <a:solidFill>
                  <a:srgbClr val="FFFF00"/>
                </a:solidFill>
                <a:effectLst>
                  <a:outerShdw blurRad="12700" dist="38100" dir="2700000" algn="tl" rotWithShape="0">
                    <a:schemeClr val="bg1">
                      <a:lumMod val="50000"/>
                    </a:schemeClr>
                  </a:outerShdw>
                </a:effectLst>
                <a:latin typeface="Algerian"/>
              </a:rPr>
              <a:t> Club</a:t>
            </a:r>
          </a:p>
          <a:p>
            <a:r>
              <a:rPr lang="en-US" sz="4300" b="1" dirty="0">
                <a:ln>
                  <a:solidFill>
                    <a:schemeClr val="tx1"/>
                  </a:solidFill>
                </a:ln>
                <a:solidFill>
                  <a:srgbClr val="FFFFFF"/>
                </a:solidFill>
                <a:latin typeface="Viner Hand ITC"/>
              </a:rPr>
              <a:t>Player Development Curriculum</a:t>
            </a:r>
          </a:p>
          <a:p>
            <a:pPr lvl="5"/>
            <a:r>
              <a:rPr lang="en-US" sz="4000" b="1" dirty="0">
                <a:ln w="9525">
                  <a:solidFill>
                    <a:schemeClr val="tx1"/>
                  </a:solidFill>
                  <a:prstDash val="solid"/>
                </a:ln>
                <a:solidFill>
                  <a:srgbClr val="FFFF00"/>
                </a:solidFill>
                <a:effectLst>
                  <a:outerShdw blurRad="12700" dist="38100" dir="2700000" algn="tl" rotWithShape="0">
                    <a:schemeClr val="bg1">
                      <a:lumMod val="50000"/>
                    </a:schemeClr>
                  </a:outerShdw>
                </a:effectLst>
                <a:latin typeface="Algerian"/>
              </a:rPr>
              <a:t>Club Values</a:t>
            </a:r>
          </a:p>
          <a:p>
            <a:endParaRPr lang="en-US" sz="4300" dirty="0">
              <a:solidFill>
                <a:srgbClr val="FFFFFF"/>
              </a:solidFill>
              <a:latin typeface="Viner Hand ITC"/>
            </a:endParaRPr>
          </a:p>
        </p:txBody>
      </p:sp>
      <p:sp>
        <p:nvSpPr>
          <p:cNvPr id="10" name="TextBox 9">
            <a:extLst>
              <a:ext uri="{FF2B5EF4-FFF2-40B4-BE49-F238E27FC236}">
                <a16:creationId xmlns:a16="http://schemas.microsoft.com/office/drawing/2014/main" id="{24DA7F36-7241-FD8B-91E1-76EBA71C1E01}"/>
              </a:ext>
            </a:extLst>
          </p:cNvPr>
          <p:cNvSpPr txBox="1"/>
          <p:nvPr/>
        </p:nvSpPr>
        <p:spPr>
          <a:xfrm>
            <a:off x="5573143" y="2831347"/>
            <a:ext cx="2172268" cy="400110"/>
          </a:xfrm>
          <a:prstGeom prst="rect">
            <a:avLst/>
          </a:prstGeom>
          <a:noFill/>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n w="9525">
                  <a:solidFill>
                    <a:srgbClr val="FFFF00"/>
                  </a:solidFill>
                  <a:prstDash val="solid"/>
                </a:ln>
                <a:effectLst>
                  <a:outerShdw blurRad="12700" dist="38100" dir="2700000" algn="tl" rotWithShape="0">
                    <a:schemeClr val="bg1">
                      <a:lumMod val="50000"/>
                    </a:schemeClr>
                  </a:outerShdw>
                </a:effectLst>
                <a:latin typeface="Segoe UI Black" panose="020B0A02040204020203" pitchFamily="34" charset="0"/>
                <a:ea typeface="Segoe UI Black" panose="020B0A02040204020203" pitchFamily="34" charset="0"/>
              </a:rPr>
              <a:t>GRATEFULNESS</a:t>
            </a:r>
          </a:p>
        </p:txBody>
      </p:sp>
      <p:sp>
        <p:nvSpPr>
          <p:cNvPr id="13" name="TextBox 12">
            <a:extLst>
              <a:ext uri="{FF2B5EF4-FFF2-40B4-BE49-F238E27FC236}">
                <a16:creationId xmlns:a16="http://schemas.microsoft.com/office/drawing/2014/main" id="{EBA47D31-AA03-BF98-7378-8543DD2E82F5}"/>
              </a:ext>
            </a:extLst>
          </p:cNvPr>
          <p:cNvSpPr txBox="1"/>
          <p:nvPr/>
        </p:nvSpPr>
        <p:spPr>
          <a:xfrm>
            <a:off x="8745940" y="3468805"/>
            <a:ext cx="191068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n w="9525">
                  <a:solidFill>
                    <a:srgbClr val="FFFF00"/>
                  </a:solidFill>
                  <a:prstDash val="solid"/>
                </a:ln>
                <a:effectLst>
                  <a:outerShdw blurRad="12700" dist="38100" dir="2700000" algn="tl" rotWithShape="0">
                    <a:schemeClr val="bg1">
                      <a:lumMod val="50000"/>
                    </a:schemeClr>
                  </a:outerShdw>
                </a:effectLst>
                <a:latin typeface="Segoe UI Black" panose="020B0A02040204020203" pitchFamily="34" charset="0"/>
                <a:ea typeface="Segoe UI Black" panose="020B0A02040204020203" pitchFamily="34" charset="0"/>
              </a:rPr>
              <a:t>INTEGRITY</a:t>
            </a:r>
          </a:p>
        </p:txBody>
      </p:sp>
      <p:sp>
        <p:nvSpPr>
          <p:cNvPr id="3" name="TextBox 2">
            <a:extLst>
              <a:ext uri="{FF2B5EF4-FFF2-40B4-BE49-F238E27FC236}">
                <a16:creationId xmlns:a16="http://schemas.microsoft.com/office/drawing/2014/main" id="{20B4C8EA-AA36-4587-9DFC-A5C4E5A6B89C}"/>
              </a:ext>
            </a:extLst>
          </p:cNvPr>
          <p:cNvSpPr txBox="1"/>
          <p:nvPr/>
        </p:nvSpPr>
        <p:spPr>
          <a:xfrm>
            <a:off x="2192622" y="3468805"/>
            <a:ext cx="1910686" cy="400110"/>
          </a:xfrm>
          <a:prstGeom prst="rect">
            <a:avLst/>
          </a:prstGeom>
          <a:noFill/>
        </p:spPr>
        <p:txBody>
          <a:bodyPr wrap="square" rtlCol="0">
            <a:spAutoFit/>
          </a:bodyPr>
          <a:lstStyle/>
          <a:p>
            <a:r>
              <a:rPr lang="en-US" sz="2000" b="1" dirty="0">
                <a:ln w="9525">
                  <a:solidFill>
                    <a:srgbClr val="FFFF00"/>
                  </a:solidFill>
                  <a:prstDash val="solid"/>
                </a:ln>
                <a:effectLst>
                  <a:outerShdw blurRad="12700" dist="38100" dir="2700000" algn="tl" rotWithShape="0">
                    <a:schemeClr val="bg1">
                      <a:lumMod val="50000"/>
                    </a:schemeClr>
                  </a:outerShdw>
                </a:effectLst>
                <a:latin typeface="Segoe UI Black" panose="020B0A02040204020203" pitchFamily="34" charset="0"/>
                <a:ea typeface="Segoe UI Black" panose="020B0A02040204020203" pitchFamily="34" charset="0"/>
              </a:rPr>
              <a:t>COMMUNITY</a:t>
            </a:r>
          </a:p>
        </p:txBody>
      </p:sp>
      <p:sp>
        <p:nvSpPr>
          <p:cNvPr id="7" name="TextBox 6">
            <a:extLst>
              <a:ext uri="{FF2B5EF4-FFF2-40B4-BE49-F238E27FC236}">
                <a16:creationId xmlns:a16="http://schemas.microsoft.com/office/drawing/2014/main" id="{56830080-3DB0-469C-896F-AF9B59625607}"/>
              </a:ext>
            </a:extLst>
          </p:cNvPr>
          <p:cNvSpPr txBox="1"/>
          <p:nvPr/>
        </p:nvSpPr>
        <p:spPr>
          <a:xfrm>
            <a:off x="5573143" y="3937687"/>
            <a:ext cx="2172268" cy="400110"/>
          </a:xfrm>
          <a:prstGeom prst="rect">
            <a:avLst/>
          </a:prstGeom>
          <a:noFill/>
        </p:spPr>
        <p:txBody>
          <a:bodyPr wrap="square" rtlCol="0">
            <a:spAutoFit/>
          </a:bodyPr>
          <a:lstStyle/>
          <a:p>
            <a:r>
              <a:rPr lang="en-US" sz="2000" b="1" dirty="0">
                <a:ln w="9525">
                  <a:solidFill>
                    <a:srgbClr val="FFFF00"/>
                  </a:solidFill>
                  <a:prstDash val="solid"/>
                </a:ln>
                <a:effectLst>
                  <a:outerShdw blurRad="12700" dist="38100" dir="2700000" algn="tl" rotWithShape="0">
                    <a:schemeClr val="bg1">
                      <a:lumMod val="50000"/>
                    </a:schemeClr>
                  </a:outerShdw>
                </a:effectLst>
                <a:latin typeface="Segoe UI Black" panose="020B0A02040204020203" pitchFamily="34" charset="0"/>
                <a:ea typeface="Segoe UI Black" panose="020B0A02040204020203" pitchFamily="34" charset="0"/>
              </a:rPr>
              <a:t>IMAGINATION</a:t>
            </a:r>
          </a:p>
        </p:txBody>
      </p:sp>
      <p:sp>
        <p:nvSpPr>
          <p:cNvPr id="12" name="TextBox 11">
            <a:extLst>
              <a:ext uri="{FF2B5EF4-FFF2-40B4-BE49-F238E27FC236}">
                <a16:creationId xmlns:a16="http://schemas.microsoft.com/office/drawing/2014/main" id="{180AE3A5-1AE5-4394-A8E9-9FDF573E2EA5}"/>
              </a:ext>
            </a:extLst>
          </p:cNvPr>
          <p:cNvSpPr txBox="1"/>
          <p:nvPr/>
        </p:nvSpPr>
        <p:spPr>
          <a:xfrm>
            <a:off x="3206256" y="4506097"/>
            <a:ext cx="1794104" cy="400110"/>
          </a:xfrm>
          <a:prstGeom prst="rect">
            <a:avLst/>
          </a:prstGeom>
          <a:noFill/>
        </p:spPr>
        <p:txBody>
          <a:bodyPr wrap="square" rtlCol="0">
            <a:spAutoFit/>
          </a:bodyPr>
          <a:lstStyle/>
          <a:p>
            <a:r>
              <a:rPr lang="en-US" sz="2000" b="1" dirty="0">
                <a:ln w="9525">
                  <a:solidFill>
                    <a:srgbClr val="FFFF00"/>
                  </a:solidFill>
                  <a:prstDash val="solid"/>
                </a:ln>
                <a:effectLst>
                  <a:outerShdw blurRad="12700" dist="38100" dir="2700000" algn="tl" rotWithShape="0">
                    <a:schemeClr val="bg1">
                      <a:lumMod val="50000"/>
                    </a:schemeClr>
                  </a:outerShdw>
                </a:effectLst>
                <a:latin typeface="Segoe UI Black" panose="020B0A02040204020203" pitchFamily="34" charset="0"/>
                <a:ea typeface="Segoe UI Black" panose="020B0A02040204020203" pitchFamily="34" charset="0"/>
              </a:rPr>
              <a:t>RELENTLESS</a:t>
            </a:r>
          </a:p>
        </p:txBody>
      </p:sp>
      <p:sp>
        <p:nvSpPr>
          <p:cNvPr id="15" name="TextBox 14">
            <a:extLst>
              <a:ext uri="{FF2B5EF4-FFF2-40B4-BE49-F238E27FC236}">
                <a16:creationId xmlns:a16="http://schemas.microsoft.com/office/drawing/2014/main" id="{B4467ABC-7CF8-4717-8B36-2C3AAFD8443B}"/>
              </a:ext>
            </a:extLst>
          </p:cNvPr>
          <p:cNvSpPr txBox="1"/>
          <p:nvPr/>
        </p:nvSpPr>
        <p:spPr>
          <a:xfrm>
            <a:off x="7624119" y="4441195"/>
            <a:ext cx="2541373" cy="400110"/>
          </a:xfrm>
          <a:prstGeom prst="rect">
            <a:avLst/>
          </a:prstGeom>
          <a:noFill/>
          <a:ln>
            <a:noFill/>
          </a:ln>
          <a:effectLst>
            <a:outerShdw blurRad="50800" dist="38100" dir="5400000" algn="t" rotWithShape="0">
              <a:prstClr val="black">
                <a:alpha val="40000"/>
              </a:prstClr>
            </a:outerShdw>
          </a:effectLst>
        </p:spPr>
        <p:txBody>
          <a:bodyPr wrap="square" rtlCol="0">
            <a:spAutoFit/>
          </a:bodyPr>
          <a:lstStyle/>
          <a:p>
            <a:r>
              <a:rPr lang="en-US" sz="2000" b="1" dirty="0">
                <a:ln w="9525">
                  <a:solidFill>
                    <a:srgbClr val="FFFF00"/>
                  </a:solidFill>
                  <a:prstDash val="solid"/>
                </a:ln>
                <a:effectLst>
                  <a:outerShdw blurRad="12700" dist="38100" dir="2700000" algn="tl" rotWithShape="0">
                    <a:schemeClr val="bg1">
                      <a:lumMod val="50000"/>
                    </a:schemeClr>
                  </a:outerShdw>
                </a:effectLst>
                <a:latin typeface="Segoe UI Black" panose="020B0A02040204020203" pitchFamily="34" charset="0"/>
                <a:ea typeface="Segoe UI Black" panose="020B0A02040204020203" pitchFamily="34" charset="0"/>
              </a:rPr>
              <a:t>ACCOUNTABILITY</a:t>
            </a:r>
          </a:p>
        </p:txBody>
      </p:sp>
      <p:sp>
        <p:nvSpPr>
          <p:cNvPr id="16" name="TextBox 15">
            <a:extLst>
              <a:ext uri="{FF2B5EF4-FFF2-40B4-BE49-F238E27FC236}">
                <a16:creationId xmlns:a16="http://schemas.microsoft.com/office/drawing/2014/main" id="{FACE1B18-DCF5-4E09-92C8-A6EA723E3F3C}"/>
              </a:ext>
            </a:extLst>
          </p:cNvPr>
          <p:cNvSpPr txBox="1"/>
          <p:nvPr/>
        </p:nvSpPr>
        <p:spPr>
          <a:xfrm>
            <a:off x="576649" y="5140411"/>
            <a:ext cx="2603156" cy="400110"/>
          </a:xfrm>
          <a:prstGeom prst="rect">
            <a:avLst/>
          </a:prstGeom>
          <a:noFill/>
        </p:spPr>
        <p:txBody>
          <a:bodyPr wrap="square" rtlCol="0">
            <a:spAutoFit/>
          </a:bodyPr>
          <a:lstStyle/>
          <a:p>
            <a:r>
              <a:rPr lang="en-US" sz="2000" b="1" dirty="0">
                <a:ln w="9525">
                  <a:solidFill>
                    <a:srgbClr val="FFFF00"/>
                  </a:solidFill>
                  <a:prstDash val="solid"/>
                </a:ln>
                <a:effectLst>
                  <a:outerShdw blurRad="12700" dist="38100" dir="2700000" algn="tl" rotWithShape="0">
                    <a:schemeClr val="bg1">
                      <a:lumMod val="50000"/>
                    </a:schemeClr>
                  </a:outerShdw>
                </a:effectLst>
                <a:latin typeface="Segoe UI Black" panose="020B0A02040204020203" pitchFamily="34" charset="0"/>
                <a:ea typeface="Segoe UI Black" panose="020B0A02040204020203" pitchFamily="34" charset="0"/>
              </a:rPr>
              <a:t>CHARACTER</a:t>
            </a:r>
          </a:p>
        </p:txBody>
      </p:sp>
      <p:sp>
        <p:nvSpPr>
          <p:cNvPr id="17" name="TextBox 16">
            <a:extLst>
              <a:ext uri="{FF2B5EF4-FFF2-40B4-BE49-F238E27FC236}">
                <a16:creationId xmlns:a16="http://schemas.microsoft.com/office/drawing/2014/main" id="{AEC05253-5632-41C5-855E-F88AB20C4946}"/>
              </a:ext>
            </a:extLst>
          </p:cNvPr>
          <p:cNvSpPr txBox="1"/>
          <p:nvPr/>
        </p:nvSpPr>
        <p:spPr>
          <a:xfrm>
            <a:off x="9470377" y="5085169"/>
            <a:ext cx="2372497" cy="400110"/>
          </a:xfrm>
          <a:prstGeom prst="rect">
            <a:avLst/>
          </a:prstGeom>
          <a:noFill/>
        </p:spPr>
        <p:txBody>
          <a:bodyPr wrap="square" rtlCol="0">
            <a:spAutoFit/>
          </a:bodyPr>
          <a:lstStyle/>
          <a:p>
            <a:r>
              <a:rPr lang="en-US" sz="2000" b="1" dirty="0">
                <a:ln w="9525">
                  <a:solidFill>
                    <a:srgbClr val="FFFF00"/>
                  </a:solidFill>
                  <a:prstDash val="solid"/>
                </a:ln>
                <a:effectLst>
                  <a:outerShdw blurRad="12700" dist="38100" dir="2700000" algn="tl" rotWithShape="0">
                    <a:schemeClr val="bg1">
                      <a:lumMod val="50000"/>
                    </a:schemeClr>
                  </a:outerShdw>
                </a:effectLst>
                <a:latin typeface="Segoe UI Black" panose="020B0A02040204020203" pitchFamily="34" charset="0"/>
                <a:ea typeface="Segoe UI Black" panose="020B0A02040204020203" pitchFamily="34" charset="0"/>
              </a:rPr>
              <a:t>SELFLESSNESS</a:t>
            </a:r>
          </a:p>
        </p:txBody>
      </p:sp>
      <p:sp>
        <p:nvSpPr>
          <p:cNvPr id="18" name="TextBox 17">
            <a:extLst>
              <a:ext uri="{FF2B5EF4-FFF2-40B4-BE49-F238E27FC236}">
                <a16:creationId xmlns:a16="http://schemas.microsoft.com/office/drawing/2014/main" id="{983739BC-B824-479B-9613-C643F0CD48B2}"/>
              </a:ext>
            </a:extLst>
          </p:cNvPr>
          <p:cNvSpPr txBox="1"/>
          <p:nvPr/>
        </p:nvSpPr>
        <p:spPr>
          <a:xfrm>
            <a:off x="2380733" y="5848865"/>
            <a:ext cx="2603155" cy="400110"/>
          </a:xfrm>
          <a:prstGeom prst="rect">
            <a:avLst/>
          </a:prstGeom>
          <a:noFill/>
        </p:spPr>
        <p:txBody>
          <a:bodyPr wrap="square" rtlCol="0">
            <a:spAutoFit/>
          </a:bodyPr>
          <a:lstStyle/>
          <a:p>
            <a:r>
              <a:rPr lang="en-US" sz="2000" b="1" dirty="0">
                <a:ln w="9525">
                  <a:solidFill>
                    <a:srgbClr val="FFFF00"/>
                  </a:solidFill>
                  <a:prstDash val="solid"/>
                </a:ln>
                <a:effectLst>
                  <a:outerShdw blurRad="12700" dist="38100" dir="2700000" algn="tl" rotWithShape="0">
                    <a:schemeClr val="bg1">
                      <a:lumMod val="50000"/>
                    </a:schemeClr>
                  </a:outerShdw>
                </a:effectLst>
                <a:latin typeface="Segoe UI Black" panose="020B0A02040204020203" pitchFamily="34" charset="0"/>
                <a:ea typeface="Segoe UI Black" panose="020B0A02040204020203" pitchFamily="34" charset="0"/>
              </a:rPr>
              <a:t>COMPETITIVENESS</a:t>
            </a:r>
          </a:p>
        </p:txBody>
      </p:sp>
      <p:sp>
        <p:nvSpPr>
          <p:cNvPr id="19" name="TextBox 18">
            <a:extLst>
              <a:ext uri="{FF2B5EF4-FFF2-40B4-BE49-F238E27FC236}">
                <a16:creationId xmlns:a16="http://schemas.microsoft.com/office/drawing/2014/main" id="{909390E4-E618-4E44-980B-996D4DD99A6A}"/>
              </a:ext>
            </a:extLst>
          </p:cNvPr>
          <p:cNvSpPr txBox="1"/>
          <p:nvPr/>
        </p:nvSpPr>
        <p:spPr>
          <a:xfrm>
            <a:off x="8048368" y="5848865"/>
            <a:ext cx="1977081" cy="400110"/>
          </a:xfrm>
          <a:prstGeom prst="rect">
            <a:avLst/>
          </a:prstGeom>
          <a:noFill/>
        </p:spPr>
        <p:txBody>
          <a:bodyPr wrap="square" rtlCol="0">
            <a:spAutoFit/>
          </a:bodyPr>
          <a:lstStyle/>
          <a:p>
            <a:r>
              <a:rPr lang="en-US" sz="2000" b="1" dirty="0">
                <a:ln w="9525">
                  <a:solidFill>
                    <a:srgbClr val="FFFF00"/>
                  </a:solidFill>
                  <a:prstDash val="solid"/>
                </a:ln>
                <a:effectLst>
                  <a:outerShdw blurRad="12700" dist="38100" dir="2700000" algn="tl" rotWithShape="0">
                    <a:schemeClr val="bg1">
                      <a:lumMod val="50000"/>
                    </a:schemeClr>
                  </a:outerShdw>
                </a:effectLst>
                <a:latin typeface="Segoe UI Black" panose="020B0A02040204020203" pitchFamily="34" charset="0"/>
                <a:ea typeface="Segoe UI Black" panose="020B0A02040204020203" pitchFamily="34" charset="0"/>
              </a:rPr>
              <a:t>LEADERSHIP</a:t>
            </a:r>
          </a:p>
        </p:txBody>
      </p:sp>
      <p:sp>
        <p:nvSpPr>
          <p:cNvPr id="20" name="TextBox 19">
            <a:extLst>
              <a:ext uri="{FF2B5EF4-FFF2-40B4-BE49-F238E27FC236}">
                <a16:creationId xmlns:a16="http://schemas.microsoft.com/office/drawing/2014/main" id="{96F75C58-4427-4CD7-91A7-2857943C6B18}"/>
              </a:ext>
            </a:extLst>
          </p:cNvPr>
          <p:cNvSpPr txBox="1"/>
          <p:nvPr/>
        </p:nvSpPr>
        <p:spPr>
          <a:xfrm>
            <a:off x="5461686" y="6326659"/>
            <a:ext cx="2283725" cy="400110"/>
          </a:xfrm>
          <a:prstGeom prst="rect">
            <a:avLst/>
          </a:prstGeom>
          <a:noFill/>
        </p:spPr>
        <p:txBody>
          <a:bodyPr wrap="square" rtlCol="0">
            <a:spAutoFit/>
          </a:bodyPr>
          <a:lstStyle/>
          <a:p>
            <a:r>
              <a:rPr lang="en-US" sz="2000" dirty="0">
                <a:ln>
                  <a:solidFill>
                    <a:schemeClr val="tx1"/>
                  </a:solidFill>
                </a:ln>
                <a:solidFill>
                  <a:srgbClr val="FFFF00"/>
                </a:solidFill>
                <a:effectLst>
                  <a:outerShdw blurRad="50800" dist="38100" dir="5400000" algn="t" rotWithShape="0">
                    <a:prstClr val="black">
                      <a:alpha val="40000"/>
                    </a:prstClr>
                  </a:outerShdw>
                </a:effectLst>
                <a:latin typeface="Segoe UI Black" panose="020B0A02040204020203" pitchFamily="34" charset="0"/>
                <a:ea typeface="Segoe UI Black" panose="020B0A02040204020203" pitchFamily="34" charset="0"/>
              </a:rPr>
              <a:t>     </a:t>
            </a:r>
            <a:r>
              <a:rPr lang="en-US" sz="2000" b="1" dirty="0">
                <a:ln w="9525">
                  <a:solidFill>
                    <a:srgbClr val="FFFF00"/>
                  </a:solidFill>
                  <a:prstDash val="solid"/>
                </a:ln>
                <a:effectLst>
                  <a:outerShdw blurRad="12700" dist="38100" dir="2700000" algn="tl" rotWithShape="0">
                    <a:schemeClr val="bg1">
                      <a:lumMod val="50000"/>
                    </a:schemeClr>
                  </a:outerShdw>
                </a:effectLst>
                <a:latin typeface="Segoe UI Black" panose="020B0A02040204020203" pitchFamily="34" charset="0"/>
                <a:ea typeface="Segoe UI Black" panose="020B0A02040204020203" pitchFamily="34" charset="0"/>
              </a:rPr>
              <a:t>COURAGE</a:t>
            </a:r>
            <a:endParaRPr lang="en-US" sz="2000" dirty="0">
              <a:ln w="9525">
                <a:solidFill>
                  <a:srgbClr val="FFFF00"/>
                </a:solidFill>
                <a:prstDash val="solid"/>
              </a:ln>
              <a:solidFill>
                <a:srgbClr val="FFFF00"/>
              </a:solidFill>
              <a:effectLst>
                <a:outerShdw blurRad="50800" dist="38100" dir="5400000" algn="t" rotWithShape="0">
                  <a:prstClr val="black">
                    <a:alpha val="40000"/>
                  </a:prst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967597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CF162-A2E3-4721-A7EE-9A705C19C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9611"/>
          </a:xfrm>
          <a:prstGeom prst="rect">
            <a:avLst/>
          </a:prstGeom>
        </p:spPr>
      </p:pic>
      <p:pic>
        <p:nvPicPr>
          <p:cNvPr id="5" name="Picture 4">
            <a:extLst>
              <a:ext uri="{FF2B5EF4-FFF2-40B4-BE49-F238E27FC236}">
                <a16:creationId xmlns:a16="http://schemas.microsoft.com/office/drawing/2014/main" id="{1120BCCF-66D7-4051-AD52-85B6CB84E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65" y="91440"/>
            <a:ext cx="2149035" cy="1574800"/>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74B6F6E9-3837-443F-8D71-B485A9CE235B}"/>
              </a:ext>
            </a:extLst>
          </p:cNvPr>
          <p:cNvSpPr txBox="1"/>
          <p:nvPr/>
        </p:nvSpPr>
        <p:spPr>
          <a:xfrm>
            <a:off x="2422965" y="-31611"/>
            <a:ext cx="9565835" cy="1677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 name="TextBox 6">
            <a:extLst>
              <a:ext uri="{FF2B5EF4-FFF2-40B4-BE49-F238E27FC236}">
                <a16:creationId xmlns:a16="http://schemas.microsoft.com/office/drawing/2014/main" id="{9DD5105A-9F33-49F4-9B5B-205666BA28BD}"/>
              </a:ext>
            </a:extLst>
          </p:cNvPr>
          <p:cNvSpPr txBox="1"/>
          <p:nvPr/>
        </p:nvSpPr>
        <p:spPr>
          <a:xfrm>
            <a:off x="2865120" y="1778000"/>
            <a:ext cx="78028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latin typeface="Aptos" panose="020B0004020202020204"/>
              </a:rPr>
              <a:t>1-2-1 FORMATION</a:t>
            </a:r>
            <a:endParaRPr kumimoji="0" lang="en-US" sz="48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EEDACA8D-09D9-4007-983C-F9BBF08B1558}"/>
              </a:ext>
            </a:extLst>
          </p:cNvPr>
          <p:cNvSpPr txBox="1"/>
          <p:nvPr/>
        </p:nvSpPr>
        <p:spPr>
          <a:xfrm>
            <a:off x="4688840" y="3340689"/>
            <a:ext cx="2814320" cy="646331"/>
          </a:xfrm>
          <a:prstGeom prst="rect">
            <a:avLst/>
          </a:prstGeom>
          <a:noFill/>
          <a:effectLst>
            <a:glow rad="101600">
              <a:srgbClr val="FFFF00">
                <a:alpha val="60000"/>
              </a:srgb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CENTER FORWARD</a:t>
            </a:r>
          </a:p>
        </p:txBody>
      </p:sp>
      <p:sp>
        <p:nvSpPr>
          <p:cNvPr id="10" name="TextBox 9">
            <a:extLst>
              <a:ext uri="{FF2B5EF4-FFF2-40B4-BE49-F238E27FC236}">
                <a16:creationId xmlns:a16="http://schemas.microsoft.com/office/drawing/2014/main" id="{A2515506-F95E-4DFA-9253-B7F3CC7766BD}"/>
              </a:ext>
            </a:extLst>
          </p:cNvPr>
          <p:cNvSpPr txBox="1"/>
          <p:nvPr/>
        </p:nvSpPr>
        <p:spPr>
          <a:xfrm flipH="1">
            <a:off x="1930400" y="4267690"/>
            <a:ext cx="2204720" cy="646331"/>
          </a:xfrm>
          <a:prstGeom prst="rect">
            <a:avLst/>
          </a:prstGeom>
          <a:noFill/>
        </p:spPr>
        <p:txBody>
          <a:bodyPr wrap="square" rtlCol="0">
            <a:spAutoFit/>
          </a:bodyPr>
          <a:lstStyle/>
          <a:p>
            <a:pPr algn="ctr"/>
            <a:r>
              <a:rPr lang="en-US" b="1" dirty="0">
                <a:ln w="9525">
                  <a:solidFill>
                    <a:srgbClr val="FFFF00"/>
                  </a:solidFill>
                  <a:prstDash val="solid"/>
                </a:ln>
                <a:effectLst>
                  <a:outerShdw blurRad="12700" dist="38100" dir="2700000" algn="tl" rotWithShape="0">
                    <a:schemeClr val="bg1">
                      <a:lumMod val="50000"/>
                    </a:schemeClr>
                  </a:outerShdw>
                </a:effectLst>
                <a:latin typeface="Segoe UI Black" panose="020B0A02040204020203" pitchFamily="34" charset="0"/>
                <a:ea typeface="Segoe UI Black" panose="020B0A02040204020203" pitchFamily="34" charset="0"/>
              </a:rPr>
              <a:t>#11</a:t>
            </a:r>
          </a:p>
          <a:p>
            <a:pPr algn="ctr"/>
            <a:r>
              <a:rPr lang="en-US" sz="1800" b="1" dirty="0">
                <a:ln w="9525">
                  <a:solidFill>
                    <a:srgbClr val="FFFF00"/>
                  </a:solidFill>
                  <a:prstDash val="solid"/>
                </a:ln>
                <a:effectLst>
                  <a:outerShdw blurRad="12700" dist="38100" dir="2700000" algn="tl" rotWithShape="0">
                    <a:schemeClr val="bg1">
                      <a:lumMod val="50000"/>
                    </a:schemeClr>
                  </a:outerShdw>
                </a:effectLst>
                <a:latin typeface="Segoe UI Black" panose="020B0A02040204020203" pitchFamily="34" charset="0"/>
                <a:ea typeface="Segoe UI Black" panose="020B0A02040204020203" pitchFamily="34" charset="0"/>
              </a:rPr>
              <a:t>LEFT MIDFIELD</a:t>
            </a:r>
          </a:p>
        </p:txBody>
      </p:sp>
      <p:sp>
        <p:nvSpPr>
          <p:cNvPr id="11" name="TextBox 10">
            <a:extLst>
              <a:ext uri="{FF2B5EF4-FFF2-40B4-BE49-F238E27FC236}">
                <a16:creationId xmlns:a16="http://schemas.microsoft.com/office/drawing/2014/main" id="{3DE7E2E3-54D9-4A19-AE7B-B1FFC6F841F7}"/>
              </a:ext>
            </a:extLst>
          </p:cNvPr>
          <p:cNvSpPr txBox="1"/>
          <p:nvPr/>
        </p:nvSpPr>
        <p:spPr>
          <a:xfrm>
            <a:off x="8544560" y="4249004"/>
            <a:ext cx="269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RIGHT MIDFIELD</a:t>
            </a:r>
            <a:endParaRPr kumimoji="0" lang="en-US"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endParaRPr>
          </a:p>
        </p:txBody>
      </p:sp>
      <p:sp>
        <p:nvSpPr>
          <p:cNvPr id="12" name="TextBox 11">
            <a:extLst>
              <a:ext uri="{FF2B5EF4-FFF2-40B4-BE49-F238E27FC236}">
                <a16:creationId xmlns:a16="http://schemas.microsoft.com/office/drawing/2014/main" id="{7E7A7D7D-FF2A-4A92-8B45-43363DAC42DC}"/>
              </a:ext>
            </a:extLst>
          </p:cNvPr>
          <p:cNvSpPr txBox="1"/>
          <p:nvPr/>
        </p:nvSpPr>
        <p:spPr>
          <a:xfrm>
            <a:off x="4770120" y="5365045"/>
            <a:ext cx="26517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CENTER BACK</a:t>
            </a:r>
            <a:endParaRPr lang="en-US" sz="1800"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333641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FFCC06-2864-45D5-A15B-B86638815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611"/>
            <a:ext cx="12192000" cy="6889611"/>
          </a:xfrm>
          <a:prstGeom prst="rect">
            <a:avLst/>
          </a:prstGeom>
        </p:spPr>
      </p:pic>
      <p:pic>
        <p:nvPicPr>
          <p:cNvPr id="5" name="Picture 4">
            <a:extLst>
              <a:ext uri="{FF2B5EF4-FFF2-40B4-BE49-F238E27FC236}">
                <a16:creationId xmlns:a16="http://schemas.microsoft.com/office/drawing/2014/main" id="{8E9D83E6-4F3B-45EB-9FD4-2A4580773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68" y="106649"/>
            <a:ext cx="1977765" cy="1677181"/>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4F1C612C-0E1C-4E58-A20E-5D3DD6451C95}"/>
              </a:ext>
            </a:extLst>
          </p:cNvPr>
          <p:cNvSpPr txBox="1"/>
          <p:nvPr/>
        </p:nvSpPr>
        <p:spPr>
          <a:xfrm>
            <a:off x="2759252" y="0"/>
            <a:ext cx="9326880" cy="16771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 name="TextBox 6">
            <a:extLst>
              <a:ext uri="{FF2B5EF4-FFF2-40B4-BE49-F238E27FC236}">
                <a16:creationId xmlns:a16="http://schemas.microsoft.com/office/drawing/2014/main" id="{1833D4ED-AFF4-40E0-9379-DD731D102C11}"/>
              </a:ext>
            </a:extLst>
          </p:cNvPr>
          <p:cNvSpPr txBox="1"/>
          <p:nvPr/>
        </p:nvSpPr>
        <p:spPr>
          <a:xfrm>
            <a:off x="2001520" y="2482116"/>
            <a:ext cx="8483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latin typeface="Aptos" panose="020B0004020202020204"/>
              </a:rPr>
              <a:t>ACADEMY</a:t>
            </a:r>
            <a:endParaRPr kumimoji="0" lang="en-US" sz="72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U9-U12</a:t>
            </a:r>
          </a:p>
        </p:txBody>
      </p:sp>
    </p:spTree>
    <p:extLst>
      <p:ext uri="{BB962C8B-B14F-4D97-AF65-F5344CB8AC3E}">
        <p14:creationId xmlns:p14="http://schemas.microsoft.com/office/powerpoint/2010/main" val="1860290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CC524-0162-464F-8473-9F92F219F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867" y="-9110"/>
            <a:ext cx="1141046" cy="669630"/>
          </a:xfrm>
          <a:prstGeom prst="rect">
            <a:avLst/>
          </a:prstGeom>
        </p:spPr>
      </p:pic>
      <p:sp>
        <p:nvSpPr>
          <p:cNvPr id="4" name="TextBox 3">
            <a:extLst>
              <a:ext uri="{FF2B5EF4-FFF2-40B4-BE49-F238E27FC236}">
                <a16:creationId xmlns:a16="http://schemas.microsoft.com/office/drawing/2014/main" id="{ADE7687C-041C-4593-ADE0-E74E516384D7}"/>
              </a:ext>
            </a:extLst>
          </p:cNvPr>
          <p:cNvSpPr txBox="1"/>
          <p:nvPr/>
        </p:nvSpPr>
        <p:spPr>
          <a:xfrm>
            <a:off x="3168728" y="-44702"/>
            <a:ext cx="6096000" cy="276999"/>
          </a:xfrm>
          <a:prstGeom prst="rect">
            <a:avLst/>
          </a:prstGeom>
          <a:noFill/>
        </p:spPr>
        <p:txBody>
          <a:bodyPr wrap="square">
            <a:spAutoFit/>
          </a:bodyPr>
          <a:lstStyle/>
          <a:p>
            <a:pPr algn="ctr"/>
            <a:r>
              <a:rPr lang="en-US" sz="1200" b="1" dirty="0"/>
              <a:t>Player Development Curriculum</a:t>
            </a:r>
          </a:p>
        </p:txBody>
      </p:sp>
      <p:sp>
        <p:nvSpPr>
          <p:cNvPr id="6" name="TextBox 5">
            <a:extLst>
              <a:ext uri="{FF2B5EF4-FFF2-40B4-BE49-F238E27FC236}">
                <a16:creationId xmlns:a16="http://schemas.microsoft.com/office/drawing/2014/main" id="{3FD7E794-D7AA-4F1D-B661-0A47D7C0DB75}"/>
              </a:ext>
            </a:extLst>
          </p:cNvPr>
          <p:cNvSpPr txBox="1"/>
          <p:nvPr/>
        </p:nvSpPr>
        <p:spPr>
          <a:xfrm>
            <a:off x="3108193" y="105720"/>
            <a:ext cx="6096000" cy="307777"/>
          </a:xfrm>
          <a:prstGeom prst="rect">
            <a:avLst/>
          </a:prstGeom>
          <a:noFill/>
        </p:spPr>
        <p:txBody>
          <a:bodyPr wrap="square">
            <a:spAutoFit/>
          </a:bodyPr>
          <a:lstStyle/>
          <a:p>
            <a:pPr algn="ctr"/>
            <a:r>
              <a:rPr lang="en-US" sz="1400" b="1" dirty="0">
                <a:highlight>
                  <a:srgbClr val="FFFF00"/>
                </a:highlight>
              </a:rPr>
              <a:t>U9 Curriculum Summary</a:t>
            </a:r>
          </a:p>
        </p:txBody>
      </p:sp>
      <p:sp>
        <p:nvSpPr>
          <p:cNvPr id="10" name="TextBox 9">
            <a:extLst>
              <a:ext uri="{FF2B5EF4-FFF2-40B4-BE49-F238E27FC236}">
                <a16:creationId xmlns:a16="http://schemas.microsoft.com/office/drawing/2014/main" id="{6669EB78-F716-43A6-88EF-5E11435750DC}"/>
              </a:ext>
            </a:extLst>
          </p:cNvPr>
          <p:cNvSpPr txBox="1"/>
          <p:nvPr/>
        </p:nvSpPr>
        <p:spPr>
          <a:xfrm>
            <a:off x="376304" y="272211"/>
            <a:ext cx="11326866" cy="292388"/>
          </a:xfrm>
          <a:prstGeom prst="rect">
            <a:avLst/>
          </a:prstGeom>
          <a:noFill/>
        </p:spPr>
        <p:txBody>
          <a:bodyPr wrap="square" rtlCol="0">
            <a:spAutoFit/>
          </a:bodyPr>
          <a:lstStyle/>
          <a:p>
            <a:r>
              <a:rPr lang="en-US" sz="1300" b="1" dirty="0"/>
              <a:t>             TECHNICAL                                             TACTICAL                                   PHYSICAL                              PSYCHOLOGICAL                                     TRAINING FOCUS</a:t>
            </a:r>
          </a:p>
        </p:txBody>
      </p:sp>
      <p:sp>
        <p:nvSpPr>
          <p:cNvPr id="15" name="TextBox 14">
            <a:extLst>
              <a:ext uri="{FF2B5EF4-FFF2-40B4-BE49-F238E27FC236}">
                <a16:creationId xmlns:a16="http://schemas.microsoft.com/office/drawing/2014/main" id="{731AED0D-182A-49F5-A2CF-F0D78673E134}"/>
              </a:ext>
            </a:extLst>
          </p:cNvPr>
          <p:cNvSpPr txBox="1"/>
          <p:nvPr/>
        </p:nvSpPr>
        <p:spPr>
          <a:xfrm>
            <a:off x="79583" y="517991"/>
            <a:ext cx="2457863" cy="66018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General technical skill development, ball mastery, and comfort on the ball.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Dribbling Skills/ Running with the ball: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Use all surfaces of the foot (inside, outside, sole, laces)</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1v1 Attacking</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 beating defender with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Dribbling </a:t>
            </a:r>
            <a:r>
              <a:rPr lang="en-US" sz="900" b="1" dirty="0">
                <a:solidFill>
                  <a:prstClr val="black"/>
                </a:solidFill>
                <a:latin typeface="Aptos" panose="020B0004020202020204"/>
              </a:rPr>
              <a:t>at </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speed</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under pressure</a:t>
            </a:r>
            <a:endParaRPr lang="en-US" sz="900" dirty="0">
              <a:solidFill>
                <a:prstClr val="black"/>
              </a:solidFill>
              <a:latin typeface="Aptos" panose="020B00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black"/>
                </a:solidFill>
                <a:latin typeface="Aptos" panose="020B0004020202020204"/>
              </a:rPr>
              <a:t>Shielding &amp; Dribbling </a:t>
            </a:r>
            <a:r>
              <a:rPr lang="en-US" sz="900" dirty="0">
                <a:solidFill>
                  <a:prstClr val="black"/>
                </a:solidFill>
                <a:latin typeface="Aptos" panose="020B0004020202020204"/>
              </a:rPr>
              <a:t>to scape in tight spaces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highlight>
                  <a:srgbClr val="FFFF00"/>
                </a:highlight>
              </a:rPr>
              <a:t>Be a personality</a:t>
            </a:r>
            <a:r>
              <a:rPr lang="en-US" sz="900" b="1" dirty="0"/>
              <a:t>!</a:t>
            </a:r>
            <a:r>
              <a:rPr lang="en-US" sz="900" dirty="0"/>
              <a:t> Encourage expressive, creative dribblers</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Turning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Continued work on previous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Emphasize changing pace after the turn.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Introduce turning under pressure and shielding the turn.</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Continued work on 1v1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Add more complex 1v1 moves- changes of direction and speed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Control and Receiving: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Proper foot selection (away from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Receiving on the ground (inside/outside) and from the air (thigh, foot, chest).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Receiving with purpose — first touch into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t>Avoid using the word “trap”</a:t>
            </a:r>
            <a:r>
              <a:rPr lang="en-US" sz="900" dirty="0"/>
              <a:t> – emphasize “receive” or “control.”</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Passing: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Short-range passing with all surfaces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Pass accuracy to correct foot (support foot pointing, follow-through).</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Volleys (introductory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Control and accuracy of 5-10 yard 1- touch pass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Shooting: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Striking ball with laces (for power)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Standing foot placement and body mechanics.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Striking on the move (dribble then shoot)</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Juggling: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Juggle with all surfaces (foot, thigh, head).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Encourage progressive challenges (dominant foot → weak foot → alternating)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Target goal: 25-50 juggles with both feet</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7" name="TextBox 16">
            <a:extLst>
              <a:ext uri="{FF2B5EF4-FFF2-40B4-BE49-F238E27FC236}">
                <a16:creationId xmlns:a16="http://schemas.microsoft.com/office/drawing/2014/main" id="{AEE030DD-05CC-4B9E-A1DE-0403109605D9}"/>
              </a:ext>
            </a:extLst>
          </p:cNvPr>
          <p:cNvSpPr txBox="1"/>
          <p:nvPr/>
        </p:nvSpPr>
        <p:spPr>
          <a:xfrm>
            <a:off x="2586646" y="601255"/>
            <a:ext cx="2217144" cy="63248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Build confidence in applying technical skills within the game. Players should begin understanding how and when to use their abilities to help the team attack, defend, and keep possession</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prstClr val="black"/>
              </a:solidFill>
              <a:latin typeface="Aptos" panose="020B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Tactics: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1v1 attacking: Take initiative to beat defenders.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Encourage creativity and personality on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Introduce the concept of the second attacker (support and combination play).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Begin recognizing moments to pass vs. take players on — "Is it on to beat, or is help better?“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Defending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Hard Work – Defend with pride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Press with intensity — introduce the idea of immediate pressure after losing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Understand basic individual defending (close down, delay, don’t dive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black"/>
                </a:solidFill>
                <a:latin typeface="Aptos" panose="020B0004020202020204"/>
              </a:rPr>
              <a:t>Relentless Effort- </a:t>
            </a:r>
            <a:r>
              <a:rPr lang="en-US" sz="900" dirty="0">
                <a:solidFill>
                  <a:prstClr val="black"/>
                </a:solidFill>
                <a:latin typeface="Aptos" panose="020B0004020202020204"/>
              </a:rPr>
              <a:t>Celebrate defensive wins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Possession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Emphasize keeping the ball under control, especially in small spaces.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Introduce basic support play: showing for the ball, angles of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Shaping </a:t>
            </a:r>
            <a:r>
              <a:rPr lang="en-US" sz="900" b="1" dirty="0">
                <a:solidFill>
                  <a:prstClr val="black"/>
                </a:solidFill>
                <a:latin typeface="Aptos" panose="020B0004020202020204"/>
              </a:rPr>
              <a:t>&amp; Spatial Awareness</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Introduce Basic 7v7 Shape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Teach height, width, and depth as concepts — using the whole field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Introduce Expanding in the Attack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Introduce Getting Compact Defensively</a:t>
            </a:r>
            <a:endParaRPr lang="en-US" sz="900" b="1" dirty="0">
              <a:solidFill>
                <a:prstClr val="black"/>
              </a:solidFill>
              <a:latin typeface="Aptos" panose="020B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Small Sided Games: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1v1, 2v1, 2v2, 3v1, 3v2, 3v3, 4v4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Use small numbers to focus on individual decisions and basic team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Emphasis on dribbling, passing and receiving. Introduce supporting the ball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8" name="TextBox 17">
            <a:extLst>
              <a:ext uri="{FF2B5EF4-FFF2-40B4-BE49-F238E27FC236}">
                <a16:creationId xmlns:a16="http://schemas.microsoft.com/office/drawing/2014/main" id="{6EAFB5D1-DB6F-436C-A5CA-C1E4061C9FA6}"/>
              </a:ext>
            </a:extLst>
          </p:cNvPr>
          <p:cNvSpPr txBox="1"/>
          <p:nvPr/>
        </p:nvSpPr>
        <p:spPr>
          <a:xfrm>
            <a:off x="4943724" y="590916"/>
            <a:ext cx="1718632" cy="6186309"/>
          </a:xfrm>
          <a:prstGeom prst="rect">
            <a:avLst/>
          </a:prstGeom>
          <a:noFill/>
        </p:spPr>
        <p:txBody>
          <a:bodyPr wrap="square" rtlCol="0">
            <a:spAutoFit/>
          </a:bodyPr>
          <a:lstStyle/>
          <a:p>
            <a:r>
              <a:rPr lang="en-US" sz="900" b="1" dirty="0"/>
              <a:t>Objectives: </a:t>
            </a:r>
            <a:r>
              <a:rPr lang="en-US" sz="900" dirty="0"/>
              <a:t>To develop players' movement, coordination, and agility through constant ball-involved activities. With limited weekly training time, all physical development should reinforce soccer-specific skills while keeping players actively engaged with a ball.</a:t>
            </a:r>
          </a:p>
          <a:p>
            <a:endParaRPr lang="en-US" sz="900" dirty="0"/>
          </a:p>
          <a:p>
            <a:r>
              <a:rPr lang="en-US" sz="900" b="1" dirty="0"/>
              <a:t>Psychomotor Coordination:</a:t>
            </a:r>
          </a:p>
          <a:p>
            <a:pPr marL="171450" indent="-171450">
              <a:buFont typeface="Arial" panose="020B0604020202020204" pitchFamily="34" charset="0"/>
              <a:buChar char="•"/>
            </a:pPr>
            <a:r>
              <a:rPr lang="en-US" sz="900" dirty="0"/>
              <a:t>Balance and Agility activities</a:t>
            </a:r>
          </a:p>
          <a:p>
            <a:pPr marL="171450" indent="-171450">
              <a:buFont typeface="Arial" panose="020B0604020202020204" pitchFamily="34" charset="0"/>
              <a:buChar char="•"/>
            </a:pPr>
            <a:r>
              <a:rPr lang="en-US" sz="900" dirty="0"/>
              <a:t>Quick movements with a ball involved.</a:t>
            </a:r>
          </a:p>
          <a:p>
            <a:pPr marL="171450" indent="-171450">
              <a:buFont typeface="Arial" panose="020B0604020202020204" pitchFamily="34" charset="0"/>
              <a:buChar char="•"/>
            </a:pPr>
            <a:r>
              <a:rPr lang="en-US" sz="900" dirty="0"/>
              <a:t>Multitasking: Ball control + movement (e.g., dribble while reacting to color or voice command).</a:t>
            </a:r>
          </a:p>
          <a:p>
            <a:pPr marL="171450" indent="-171450">
              <a:buFont typeface="Arial" panose="020B0604020202020204" pitchFamily="34" charset="0"/>
              <a:buChar char="•"/>
            </a:pPr>
            <a:r>
              <a:rPr lang="en-US" sz="900" dirty="0"/>
              <a:t>Soccer movement patterns (cutting, accelerating, decelerating) with the ball under control.</a:t>
            </a:r>
          </a:p>
          <a:p>
            <a:pPr marL="171450" indent="-171450">
              <a:buFont typeface="Arial" panose="020B0604020202020204" pitchFamily="34" charset="0"/>
              <a:buChar char="•"/>
            </a:pPr>
            <a:r>
              <a:rPr lang="en-US" sz="900" dirty="0"/>
              <a:t>Reaction drills: players respond to a signal by performing a ball action (e.g., “yellow” = turn, “blue” = change pace</a:t>
            </a:r>
          </a:p>
          <a:p>
            <a:endParaRPr lang="en-US" sz="900" b="1" dirty="0"/>
          </a:p>
          <a:p>
            <a:r>
              <a:rPr lang="en-US" sz="900" b="1" dirty="0"/>
              <a:t>Movement:</a:t>
            </a:r>
          </a:p>
          <a:p>
            <a:pPr marL="171450" indent="-171450">
              <a:buFont typeface="Arial" panose="020B0604020202020204" pitchFamily="34" charset="0"/>
              <a:buChar char="•"/>
            </a:pPr>
            <a:r>
              <a:rPr lang="en-US" sz="900" dirty="0"/>
              <a:t>No standing still — use rondos, ball tag, or dribble gates to keep everyone moving.</a:t>
            </a:r>
          </a:p>
          <a:p>
            <a:pPr marL="171450" indent="-171450">
              <a:buFont typeface="Arial" panose="020B0604020202020204" pitchFamily="34" charset="0"/>
              <a:buChar char="•"/>
            </a:pPr>
            <a:r>
              <a:rPr lang="en-US" sz="900" dirty="0"/>
              <a:t>Movement with the ball: dribble at speed, turn away from pressure, change direction.</a:t>
            </a:r>
          </a:p>
          <a:p>
            <a:pPr marL="171450" indent="-171450">
              <a:buFont typeface="Arial" panose="020B0604020202020204" pitchFamily="34" charset="0"/>
              <a:buChar char="•"/>
            </a:pPr>
            <a:r>
              <a:rPr lang="en-US" sz="900" dirty="0"/>
              <a:t>Movement off the ball: pass &amp; move activities, support runs after passing, overlapping games</a:t>
            </a:r>
          </a:p>
          <a:p>
            <a:pPr marL="171450" indent="-171450">
              <a:buFont typeface="Arial" panose="020B0604020202020204" pitchFamily="34" charset="0"/>
              <a:buChar char="•"/>
            </a:pPr>
            <a:r>
              <a:rPr lang="en-US" sz="900" dirty="0"/>
              <a:t>All movement should mirror game actions (not fitness lines or isolated sprints).</a:t>
            </a:r>
          </a:p>
        </p:txBody>
      </p:sp>
      <p:sp>
        <p:nvSpPr>
          <p:cNvPr id="19" name="TextBox 18">
            <a:extLst>
              <a:ext uri="{FF2B5EF4-FFF2-40B4-BE49-F238E27FC236}">
                <a16:creationId xmlns:a16="http://schemas.microsoft.com/office/drawing/2014/main" id="{310041CB-00DC-4A48-A288-9BBAB0435975}"/>
              </a:ext>
            </a:extLst>
          </p:cNvPr>
          <p:cNvSpPr txBox="1"/>
          <p:nvPr/>
        </p:nvSpPr>
        <p:spPr>
          <a:xfrm>
            <a:off x="6785933" y="486810"/>
            <a:ext cx="2478795" cy="6740307"/>
          </a:xfrm>
          <a:prstGeom prst="rect">
            <a:avLst/>
          </a:prstGeom>
          <a:noFill/>
        </p:spPr>
        <p:txBody>
          <a:bodyPr wrap="square" rtlCol="0">
            <a:spAutoFit/>
          </a:bodyPr>
          <a:lstStyle/>
          <a:p>
            <a:r>
              <a:rPr lang="en-US" sz="900" b="1" dirty="0"/>
              <a:t>Objectives: </a:t>
            </a:r>
            <a:r>
              <a:rPr lang="en-US" sz="900" dirty="0"/>
              <a:t>Create a positive, supportive training environment that encourages confidence, focus, and emotional growth. Players should enjoy training, develop healthy habits, and learn how to be coachable, respectful, and resilient — all within a fun, team-first atmosphere.</a:t>
            </a:r>
          </a:p>
          <a:p>
            <a:endParaRPr lang="en-US" sz="900" dirty="0"/>
          </a:p>
          <a:p>
            <a:r>
              <a:rPr lang="en-US" sz="900" b="1" dirty="0"/>
              <a:t>FUN &amp; JOY</a:t>
            </a:r>
          </a:p>
          <a:p>
            <a:pPr marL="171450" indent="-171450">
              <a:buFont typeface="Arial" panose="020B0604020202020204" pitchFamily="34" charset="0"/>
              <a:buChar char="•"/>
            </a:pPr>
            <a:r>
              <a:rPr lang="en-US" sz="900" dirty="0"/>
              <a:t>Training should be energetic, positive, and engaging — soccer should be the best part of their day!</a:t>
            </a:r>
          </a:p>
          <a:p>
            <a:pPr marL="171450" indent="-171450">
              <a:buFont typeface="Arial" panose="020B0604020202020204" pitchFamily="34" charset="0"/>
              <a:buChar char="•"/>
            </a:pPr>
            <a:r>
              <a:rPr lang="en-US" sz="900" dirty="0"/>
              <a:t>Celebrate effort and creativity — not just goals and wins.</a:t>
            </a:r>
          </a:p>
          <a:p>
            <a:pPr marL="171450" indent="-171450">
              <a:buFont typeface="Arial" panose="020B0604020202020204" pitchFamily="34" charset="0"/>
              <a:buChar char="•"/>
            </a:pPr>
            <a:r>
              <a:rPr lang="en-US" sz="900" dirty="0"/>
              <a:t>Games, challenges, and smiles are essential to long-term development.</a:t>
            </a:r>
          </a:p>
          <a:p>
            <a:r>
              <a:rPr lang="en-US" sz="900" b="1" dirty="0"/>
              <a:t>Concentration:</a:t>
            </a:r>
          </a:p>
          <a:p>
            <a:pPr marL="171450" indent="-171450">
              <a:buFont typeface="Arial" panose="020B0604020202020204" pitchFamily="34" charset="0"/>
              <a:buChar char="•"/>
            </a:pPr>
            <a:r>
              <a:rPr lang="en-US" sz="900" dirty="0"/>
              <a:t>Keep all players engaged — </a:t>
            </a:r>
            <a:r>
              <a:rPr lang="en-US" sz="900" b="1" dirty="0"/>
              <a:t>no lines, no long lectures, no standing around</a:t>
            </a:r>
            <a:r>
              <a:rPr lang="en-US" sz="900" dirty="0"/>
              <a:t>.</a:t>
            </a:r>
          </a:p>
          <a:p>
            <a:pPr marL="171450" indent="-171450">
              <a:buFont typeface="Arial" panose="020B0604020202020204" pitchFamily="34" charset="0"/>
              <a:buChar char="•"/>
            </a:pPr>
            <a:r>
              <a:rPr lang="en-US" sz="900" dirty="0"/>
              <a:t>Use quick transitions between activities</a:t>
            </a:r>
          </a:p>
          <a:p>
            <a:pPr marL="171450" indent="-171450">
              <a:buFont typeface="Arial" panose="020B0604020202020204" pitchFamily="34" charset="0"/>
              <a:buChar char="•"/>
            </a:pPr>
            <a:r>
              <a:rPr lang="en-US" sz="900" dirty="0"/>
              <a:t>Build focus through fun — small-sided games, timed competitions, reaction-based challenges.</a:t>
            </a:r>
            <a:endParaRPr lang="en-US" sz="900" b="1" dirty="0"/>
          </a:p>
          <a:p>
            <a:r>
              <a:rPr lang="en-US" sz="900" b="1" dirty="0"/>
              <a:t>Co-operation &amp; Team Mentality</a:t>
            </a:r>
          </a:p>
          <a:p>
            <a:pPr marL="171450" indent="-171450">
              <a:buFont typeface="Arial" panose="020B0604020202020204" pitchFamily="34" charset="0"/>
              <a:buChar char="•"/>
            </a:pPr>
            <a:r>
              <a:rPr lang="en-US" sz="900" dirty="0"/>
              <a:t>Teach players to support each other — even when doing individual skill work.</a:t>
            </a:r>
          </a:p>
          <a:p>
            <a:pPr marL="171450" indent="-171450">
              <a:buFont typeface="Arial" panose="020B0604020202020204" pitchFamily="34" charset="0"/>
              <a:buChar char="•"/>
            </a:pPr>
            <a:r>
              <a:rPr lang="en-US" sz="900" dirty="0"/>
              <a:t>Use pair or group activities where players:</a:t>
            </a:r>
          </a:p>
          <a:p>
            <a:pPr marL="628650" lvl="1" indent="-171450">
              <a:buFont typeface="Arial" panose="020B0604020202020204" pitchFamily="34" charset="0"/>
              <a:buChar char="•"/>
            </a:pPr>
            <a:r>
              <a:rPr lang="en-US" sz="900" dirty="0"/>
              <a:t>Count goals for </a:t>
            </a:r>
            <a:r>
              <a:rPr lang="en-US" sz="900" dirty="0" err="1"/>
              <a:t>partnet</a:t>
            </a:r>
            <a:r>
              <a:rPr lang="en-US" sz="900" dirty="0"/>
              <a:t> </a:t>
            </a:r>
          </a:p>
          <a:p>
            <a:pPr marL="628650" lvl="1" indent="-171450">
              <a:buFont typeface="Arial" panose="020B0604020202020204" pitchFamily="34" charset="0"/>
              <a:buChar char="•"/>
            </a:pPr>
            <a:r>
              <a:rPr lang="en-US" sz="900" dirty="0"/>
              <a:t>Cheer each other </a:t>
            </a:r>
          </a:p>
          <a:p>
            <a:pPr marL="628650" lvl="1" indent="-171450">
              <a:buFont typeface="Arial" panose="020B0604020202020204" pitchFamily="34" charset="0"/>
              <a:buChar char="•"/>
            </a:pPr>
            <a:r>
              <a:rPr lang="en-US" sz="900" dirty="0"/>
              <a:t>Problem solve</a:t>
            </a:r>
          </a:p>
          <a:p>
            <a:r>
              <a:rPr lang="en-US" sz="900" b="1" dirty="0"/>
              <a:t>The AFC Way: Habits &amp; Mindset</a:t>
            </a:r>
          </a:p>
          <a:p>
            <a:pPr marL="171450" indent="-171450">
              <a:buFont typeface="Courier New" panose="02070309020205020404" pitchFamily="49" charset="0"/>
              <a:buChar char="o"/>
            </a:pPr>
            <a:r>
              <a:rPr lang="en-US" sz="900" b="1" dirty="0"/>
              <a:t>Hard Work </a:t>
            </a:r>
            <a:r>
              <a:rPr lang="en-US" sz="900" dirty="0"/>
              <a:t>– Effort is the standard.</a:t>
            </a:r>
          </a:p>
          <a:p>
            <a:pPr marL="171450" indent="-171450">
              <a:buFont typeface="Courier New" panose="02070309020205020404" pitchFamily="49" charset="0"/>
              <a:buChar char="o"/>
            </a:pPr>
            <a:r>
              <a:rPr lang="en-US" sz="900" b="1" dirty="0"/>
              <a:t>Commitment</a:t>
            </a:r>
            <a:r>
              <a:rPr lang="en-US" sz="900" dirty="0"/>
              <a:t> – Show up, be ready, give your best.</a:t>
            </a:r>
          </a:p>
          <a:p>
            <a:pPr marL="171450" indent="-171450">
              <a:buFont typeface="Courier New" panose="02070309020205020404" pitchFamily="49" charset="0"/>
              <a:buChar char="o"/>
            </a:pPr>
            <a:r>
              <a:rPr lang="en-US" sz="900" b="1" dirty="0"/>
              <a:t>Coachability – </a:t>
            </a:r>
            <a:r>
              <a:rPr lang="en-US" sz="900" dirty="0"/>
              <a:t>Eyes on coach, ready to try, willing to improve.</a:t>
            </a:r>
          </a:p>
          <a:p>
            <a:pPr marL="171450" indent="-171450">
              <a:buFont typeface="Courier New" panose="02070309020205020404" pitchFamily="49" charset="0"/>
              <a:buChar char="o"/>
            </a:pPr>
            <a:r>
              <a:rPr lang="en-US" sz="900" b="1" dirty="0"/>
              <a:t>Positive Attitude </a:t>
            </a:r>
            <a:r>
              <a:rPr lang="en-US" sz="900" dirty="0"/>
              <a:t>– Respond to mistakes with confidence and energy.</a:t>
            </a:r>
          </a:p>
          <a:p>
            <a:r>
              <a:rPr lang="en-US" sz="900" b="1" dirty="0"/>
              <a:t>Sportsmanship:</a:t>
            </a:r>
          </a:p>
          <a:p>
            <a:pPr marL="171450" indent="-171450">
              <a:buFont typeface="Arial" panose="020B0604020202020204" pitchFamily="34" charset="0"/>
              <a:buChar char="•"/>
            </a:pPr>
            <a:r>
              <a:rPr lang="en-US" sz="900" dirty="0"/>
              <a:t>Teach players to support teammates, not criticize.</a:t>
            </a:r>
          </a:p>
          <a:p>
            <a:pPr marL="171450" indent="-171450">
              <a:buFont typeface="Arial" panose="020B0604020202020204" pitchFamily="34" charset="0"/>
              <a:buChar char="•"/>
            </a:pPr>
            <a:r>
              <a:rPr lang="en-US" sz="900" dirty="0"/>
              <a:t>each them to win with humility and lose with grace — no tantrums, no blaming</a:t>
            </a:r>
          </a:p>
          <a:p>
            <a:r>
              <a:rPr lang="en-US" sz="900" b="1" dirty="0"/>
              <a:t>Basic Rules:</a:t>
            </a:r>
          </a:p>
          <a:p>
            <a:pPr marL="171450" indent="-171450">
              <a:buFont typeface="Arial" panose="020B0604020202020204" pitchFamily="34" charset="0"/>
              <a:buChar char="•"/>
            </a:pPr>
            <a:r>
              <a:rPr lang="en-US" sz="900" dirty="0"/>
              <a:t>How to follow instruction and coaching</a:t>
            </a:r>
          </a:p>
          <a:p>
            <a:pPr marL="171450" indent="-171450">
              <a:buFont typeface="Arial" panose="020B0604020202020204" pitchFamily="34" charset="0"/>
              <a:buChar char="•"/>
            </a:pPr>
            <a:r>
              <a:rPr lang="en-US" sz="900" dirty="0"/>
              <a:t>Introduce basic laws of the game (throw-ins, fouls, offsides simplified).</a:t>
            </a:r>
          </a:p>
          <a:p>
            <a:endParaRPr lang="en-US" sz="900" dirty="0"/>
          </a:p>
          <a:p>
            <a:endParaRPr lang="en-US" sz="900" dirty="0"/>
          </a:p>
        </p:txBody>
      </p:sp>
      <p:sp>
        <p:nvSpPr>
          <p:cNvPr id="20" name="TextBox 19">
            <a:extLst>
              <a:ext uri="{FF2B5EF4-FFF2-40B4-BE49-F238E27FC236}">
                <a16:creationId xmlns:a16="http://schemas.microsoft.com/office/drawing/2014/main" id="{276A3754-6353-41E9-9C97-201DB600E843}"/>
              </a:ext>
            </a:extLst>
          </p:cNvPr>
          <p:cNvSpPr txBox="1"/>
          <p:nvPr/>
        </p:nvSpPr>
        <p:spPr>
          <a:xfrm>
            <a:off x="9379241" y="700434"/>
            <a:ext cx="2633031" cy="6047809"/>
          </a:xfrm>
          <a:prstGeom prst="rect">
            <a:avLst/>
          </a:prstGeom>
          <a:noFill/>
        </p:spPr>
        <p:txBody>
          <a:bodyPr wrap="square" rtlCol="0">
            <a:spAutoFit/>
          </a:bodyPr>
          <a:lstStyle/>
          <a:p>
            <a:r>
              <a:rPr lang="en-US" sz="900" b="1" dirty="0"/>
              <a:t>Core Belief:</a:t>
            </a:r>
          </a:p>
          <a:p>
            <a:r>
              <a:rPr lang="en-US" sz="900" dirty="0"/>
              <a:t>It is the responsibility of every player to take ownership of their technical growth. </a:t>
            </a:r>
            <a:r>
              <a:rPr lang="en-US" sz="900" b="1" dirty="0"/>
              <a:t>Individual skill work is the foundation</a:t>
            </a:r>
            <a:r>
              <a:rPr lang="en-US" sz="900" dirty="0"/>
              <a:t> of long-term success, and the habits built at this stage will define each player's ceiling</a:t>
            </a:r>
          </a:p>
          <a:p>
            <a:endParaRPr lang="en-US" sz="900" b="1" dirty="0"/>
          </a:p>
          <a:p>
            <a:r>
              <a:rPr lang="en-US" sz="900" b="1" dirty="0"/>
              <a:t>Why individually training maters:</a:t>
            </a:r>
          </a:p>
          <a:p>
            <a:r>
              <a:rPr lang="en-US" sz="900" dirty="0"/>
              <a:t>Repetition is the key to mastery. Players who consistently work on their own—outside of team training—build the confidence, creativity, and technique required to impact games. At this age, every touch matter</a:t>
            </a:r>
          </a:p>
          <a:p>
            <a:endParaRPr lang="en-US" sz="900" dirty="0"/>
          </a:p>
          <a:p>
            <a:r>
              <a:rPr lang="en-US" sz="900" b="1" dirty="0"/>
              <a:t>Training Concepts and Topics:</a:t>
            </a:r>
          </a:p>
          <a:p>
            <a:r>
              <a:rPr lang="en-US" sz="900" b="1" dirty="0"/>
              <a:t>These are the areas all U9 players should regularly work on both in and outside of team training:</a:t>
            </a:r>
          </a:p>
          <a:p>
            <a:pPr marL="171450" indent="-171450">
              <a:buFont typeface="Arial" panose="020B0604020202020204" pitchFamily="34" charset="0"/>
              <a:buChar char="•"/>
            </a:pPr>
            <a:r>
              <a:rPr lang="en-US" sz="900" b="1" dirty="0"/>
              <a:t>Dribbling Skills – </a:t>
            </a:r>
            <a:r>
              <a:rPr lang="en-US" sz="900" dirty="0"/>
              <a:t>Use all surfaces, keep close control, develop both feet.</a:t>
            </a:r>
          </a:p>
          <a:p>
            <a:pPr marL="171450" indent="-171450">
              <a:buFont typeface="Arial" panose="020B0604020202020204" pitchFamily="34" charset="0"/>
              <a:buChar char="•"/>
            </a:pPr>
            <a:r>
              <a:rPr lang="en-US" sz="900" b="1" dirty="0"/>
              <a:t>Turning Moves – </a:t>
            </a:r>
            <a:r>
              <a:rPr lang="en-US" sz="900" dirty="0"/>
              <a:t>Master pull-backs, inside/outside turns, Cruyff, etc.</a:t>
            </a:r>
          </a:p>
          <a:p>
            <a:pPr marL="171450" indent="-171450">
              <a:buFont typeface="Arial" panose="020B0604020202020204" pitchFamily="34" charset="0"/>
              <a:buChar char="•"/>
            </a:pPr>
            <a:r>
              <a:rPr lang="en-US" sz="900" b="1" dirty="0"/>
              <a:t>Attacking Moves – </a:t>
            </a:r>
            <a:r>
              <a:rPr lang="en-US" sz="900" dirty="0"/>
              <a:t>Practice 1v1 feints: scissors, stepovers, shoulder fakes.</a:t>
            </a:r>
          </a:p>
          <a:p>
            <a:pPr marL="171450" indent="-171450">
              <a:buFont typeface="Arial" panose="020B0604020202020204" pitchFamily="34" charset="0"/>
              <a:buChar char="•"/>
            </a:pPr>
            <a:r>
              <a:rPr lang="en-US" sz="900" b="1" dirty="0"/>
              <a:t>Ball Control – </a:t>
            </a:r>
            <a:r>
              <a:rPr lang="en-US" sz="900" dirty="0"/>
              <a:t>Control ground balls, bounces, and aerial balls with comfort</a:t>
            </a:r>
          </a:p>
          <a:p>
            <a:pPr marL="171450" indent="-171450">
              <a:buFont typeface="Arial" panose="020B0604020202020204" pitchFamily="34" charset="0"/>
              <a:buChar char="•"/>
            </a:pPr>
            <a:r>
              <a:rPr lang="en-US" sz="900" b="1" dirty="0"/>
              <a:t>.Juggling – </a:t>
            </a:r>
            <a:r>
              <a:rPr lang="en-US" sz="900" dirty="0"/>
              <a:t>Use feet, thighs, head; build rhythm and concentration</a:t>
            </a:r>
            <a:r>
              <a:rPr lang="en-US" sz="900" b="1" dirty="0"/>
              <a:t>.</a:t>
            </a:r>
          </a:p>
          <a:p>
            <a:pPr marL="171450" indent="-171450">
              <a:buFont typeface="Arial" panose="020B0604020202020204" pitchFamily="34" charset="0"/>
              <a:buChar char="•"/>
            </a:pPr>
            <a:r>
              <a:rPr lang="en-US" sz="900" b="1" dirty="0"/>
              <a:t>Creativity – </a:t>
            </a:r>
            <a:r>
              <a:rPr lang="en-US" sz="900" dirty="0"/>
              <a:t>Encourage freedom to experiment and express personality with the ball.</a:t>
            </a:r>
          </a:p>
          <a:p>
            <a:endParaRPr lang="en-US" sz="900" b="1" dirty="0"/>
          </a:p>
          <a:p>
            <a:r>
              <a:rPr lang="en-US" sz="900" b="1" dirty="0"/>
              <a:t>OUR EXPECTATION:</a:t>
            </a:r>
          </a:p>
          <a:p>
            <a:r>
              <a:rPr lang="en-US" sz="900" dirty="0"/>
              <a:t>Players who can beat defenders 1v1 change games. Developing that ability through constant ball contact and solo repetition is non-negotiable in the AFC development model.</a:t>
            </a:r>
          </a:p>
          <a:p>
            <a:r>
              <a:rPr lang="en-US" sz="900" b="1" dirty="0"/>
              <a:t>Coaching Note:</a:t>
            </a:r>
          </a:p>
          <a:p>
            <a:r>
              <a:rPr lang="en-US" sz="900" b="1" dirty="0">
                <a:highlight>
                  <a:srgbClr val="FFFF00"/>
                </a:highlight>
              </a:rPr>
              <a:t>Make space for individual skill reps every session — even 5 minutes of high-rep ball work creates long-term impact. Players should be encouraged to practice at home and take pride in personal progress.</a:t>
            </a:r>
          </a:p>
          <a:p>
            <a:r>
              <a:rPr lang="en-US" sz="900" b="1" dirty="0">
                <a:highlight>
                  <a:srgbClr val="FFFF00"/>
                </a:highlight>
              </a:rPr>
              <a:t>REPEAT SKILLS OVER AND OVER AGAIN!!!</a:t>
            </a:r>
          </a:p>
          <a:p>
            <a:endParaRPr lang="en-US" sz="900" dirty="0"/>
          </a:p>
        </p:txBody>
      </p:sp>
      <p:cxnSp>
        <p:nvCxnSpPr>
          <p:cNvPr id="24" name="Straight Connector 23">
            <a:extLst>
              <a:ext uri="{FF2B5EF4-FFF2-40B4-BE49-F238E27FC236}">
                <a16:creationId xmlns:a16="http://schemas.microsoft.com/office/drawing/2014/main" id="{A67C51EC-F87E-4CB5-86E4-6C12B6943E9C}"/>
              </a:ext>
            </a:extLst>
          </p:cNvPr>
          <p:cNvCxnSpPr>
            <a:cxnSpLocks/>
          </p:cNvCxnSpPr>
          <p:nvPr/>
        </p:nvCxnSpPr>
        <p:spPr>
          <a:xfrm>
            <a:off x="2610233" y="994426"/>
            <a:ext cx="29623" cy="5863574"/>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9BA3EC9-3546-478C-B25F-C251ADED7279}"/>
              </a:ext>
            </a:extLst>
          </p:cNvPr>
          <p:cNvCxnSpPr>
            <a:cxnSpLocks/>
          </p:cNvCxnSpPr>
          <p:nvPr/>
        </p:nvCxnSpPr>
        <p:spPr>
          <a:xfrm>
            <a:off x="4925243" y="1048258"/>
            <a:ext cx="36020" cy="58097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1277BA6-F2DA-499E-AA0B-238882F17A0A}"/>
              </a:ext>
            </a:extLst>
          </p:cNvPr>
          <p:cNvCxnSpPr>
            <a:cxnSpLocks/>
          </p:cNvCxnSpPr>
          <p:nvPr/>
        </p:nvCxnSpPr>
        <p:spPr>
          <a:xfrm>
            <a:off x="6749669" y="994426"/>
            <a:ext cx="72529" cy="5863574"/>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5F5FB6C-FD56-43B2-B266-E3A3D0F3904E}"/>
              </a:ext>
            </a:extLst>
          </p:cNvPr>
          <p:cNvCxnSpPr>
            <a:cxnSpLocks/>
          </p:cNvCxnSpPr>
          <p:nvPr/>
        </p:nvCxnSpPr>
        <p:spPr>
          <a:xfrm>
            <a:off x="9351913" y="994426"/>
            <a:ext cx="54656" cy="586357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7660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ADBAAB-025A-40B4-A926-E3E3C602FE3F}"/>
              </a:ext>
            </a:extLst>
          </p:cNvPr>
          <p:cNvPicPr>
            <a:picLocks noChangeAspect="1"/>
          </p:cNvPicPr>
          <p:nvPr/>
        </p:nvPicPr>
        <p:blipFill>
          <a:blip r:embed="rId2"/>
          <a:stretch>
            <a:fillRect/>
          </a:stretch>
        </p:blipFill>
        <p:spPr>
          <a:xfrm>
            <a:off x="4672385" y="-62712"/>
            <a:ext cx="2534159" cy="552958"/>
          </a:xfrm>
          <a:prstGeom prst="rect">
            <a:avLst/>
          </a:prstGeom>
        </p:spPr>
      </p:pic>
      <p:sp>
        <p:nvSpPr>
          <p:cNvPr id="5" name="TextBox 4">
            <a:extLst>
              <a:ext uri="{FF2B5EF4-FFF2-40B4-BE49-F238E27FC236}">
                <a16:creationId xmlns:a16="http://schemas.microsoft.com/office/drawing/2014/main" id="{E848E72C-0B9F-44A9-921D-3D24F537FF50}"/>
              </a:ext>
            </a:extLst>
          </p:cNvPr>
          <p:cNvSpPr txBox="1"/>
          <p:nvPr/>
        </p:nvSpPr>
        <p:spPr>
          <a:xfrm>
            <a:off x="2890546" y="327782"/>
            <a:ext cx="6097836"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highlight>
                  <a:srgbClr val="FFFF00"/>
                </a:highlight>
                <a:uLnTx/>
                <a:uFillTx/>
                <a:latin typeface="Aptos" panose="020B0004020202020204"/>
                <a:ea typeface="+mn-ea"/>
                <a:cs typeface="+mn-cs"/>
              </a:rPr>
              <a:t>U10 Curriculum Summary</a:t>
            </a:r>
          </a:p>
        </p:txBody>
      </p:sp>
      <p:pic>
        <p:nvPicPr>
          <p:cNvPr id="6" name="Picture 5">
            <a:extLst>
              <a:ext uri="{FF2B5EF4-FFF2-40B4-BE49-F238E27FC236}">
                <a16:creationId xmlns:a16="http://schemas.microsoft.com/office/drawing/2014/main" id="{6BC6E32F-4974-4697-84DC-F2CC0CFE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0954" y="62990"/>
            <a:ext cx="1141046" cy="669630"/>
          </a:xfrm>
          <a:prstGeom prst="rect">
            <a:avLst/>
          </a:prstGeom>
        </p:spPr>
      </p:pic>
      <p:sp>
        <p:nvSpPr>
          <p:cNvPr id="12" name="TextBox 11">
            <a:extLst>
              <a:ext uri="{FF2B5EF4-FFF2-40B4-BE49-F238E27FC236}">
                <a16:creationId xmlns:a16="http://schemas.microsoft.com/office/drawing/2014/main" id="{7FAB9F4E-3569-4B72-A0E3-08DFE2EB95A9}"/>
              </a:ext>
            </a:extLst>
          </p:cNvPr>
          <p:cNvSpPr txBox="1"/>
          <p:nvPr/>
        </p:nvSpPr>
        <p:spPr>
          <a:xfrm>
            <a:off x="41539" y="789924"/>
            <a:ext cx="2588964" cy="63401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Build on each player’s technical foundation by improving ball mastery under pressure and increasing confidence with the ball in game-like situations. Players should begin executing skills at higher speeds and with more opposition.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Dribbling Skills/ Running with the ball: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Dribble with all surfaces of the foot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Take players on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in 1v1 situations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with confidence.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Dribble at speed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into space or on the break.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Emphasize creativity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encourage freedom and risk-taking.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Shielding and escaping pressure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using body shape and dribble turns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Turning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Continue mastery of key turns: pullback, inside/outside, Cruyff, hook,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Introduce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change of pace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immediately after turning to separate from defender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Build on U9 1v1 moves — now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apply in live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Use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change of direction and acceleration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to beat defenders more consistently.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Begin introducing combination moves (e.g., stepover + push, scissors + inside cut).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Ball Control and Receiving: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Receive with proper foot (furthest from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Comfort with both feet on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ground balls and aerial balls</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Teach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receive to play,”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not stop — control should set up the next 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Still eliminate “tra</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 from vocabulary — use "receive" or "control."</a:t>
            </a:r>
          </a:p>
          <a:p>
            <a:pPr marR="0" lvl="0" algn="l" defTabSz="9144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Passing: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All surfaces (Both feet)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Emphasize </a:t>
            </a:r>
            <a:r>
              <a:rPr lang="en-US" sz="800" b="1" dirty="0">
                <a:solidFill>
                  <a:prstClr val="black"/>
                </a:solidFill>
                <a:latin typeface="Aptos" panose="020B0004020202020204"/>
              </a:rPr>
              <a:t>accuracy and weight </a:t>
            </a:r>
            <a:r>
              <a:rPr lang="en-US" sz="800" dirty="0">
                <a:solidFill>
                  <a:prstClr val="black"/>
                </a:solidFill>
                <a:latin typeface="Aptos" panose="020B0004020202020204"/>
              </a:rPr>
              <a:t>of pass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Pass to correct foot </a:t>
            </a:r>
            <a:r>
              <a:rPr lang="en-US" sz="800" dirty="0">
                <a:solidFill>
                  <a:prstClr val="black"/>
                </a:solidFill>
                <a:latin typeface="Aptos" panose="020B0004020202020204"/>
              </a:rPr>
              <a:t>based on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Introduce and refine</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 volleyed passes and 1-touch combinations.</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prstClr val="black"/>
                </a:solidFill>
                <a:latin typeface="Aptos" panose="020B0004020202020204"/>
              </a:rPr>
              <a:t>Finishing</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Strike with laces, inside, and outside of the foot.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Begin using both feet regularly for finishing.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Focus on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composure and timing i</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n front of goal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Juggling: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Regular juggling with feet, thighs, and head.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Combine surfaces in sequences.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Target: 100 consecutive juggles using feet only, alternating feet.</a:t>
            </a:r>
          </a:p>
        </p:txBody>
      </p:sp>
      <p:sp>
        <p:nvSpPr>
          <p:cNvPr id="14" name="TextBox 13">
            <a:extLst>
              <a:ext uri="{FF2B5EF4-FFF2-40B4-BE49-F238E27FC236}">
                <a16:creationId xmlns:a16="http://schemas.microsoft.com/office/drawing/2014/main" id="{52E50A70-BF85-48C1-9544-2C8F8DA15683}"/>
              </a:ext>
            </a:extLst>
          </p:cNvPr>
          <p:cNvSpPr txBox="1"/>
          <p:nvPr/>
        </p:nvSpPr>
        <p:spPr>
          <a:xfrm>
            <a:off x="2672205" y="789924"/>
            <a:ext cx="2470533" cy="66018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Increase players’ tactical awareness and help them apply their individual skills within a team context. Begin introducing structured team principles while maintaining the freedom and confidence to express themselves during games.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Tactics: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1v1 Attacking- take players on when appropriate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Creativity and Personality -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Create players who are unpredictable and bold on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Creating Triangles </a:t>
            </a:r>
            <a:r>
              <a:rPr lang="en-US" sz="800" dirty="0">
                <a:solidFill>
                  <a:prstClr val="black"/>
                </a:solidFill>
                <a:latin typeface="Aptos" panose="020B0004020202020204"/>
              </a:rPr>
              <a:t>– Begin recognizing and creating passing angles for combination play.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Support in Numbers – Encourage 2–3 players around the ball</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for options and combinations (e.g., give-and-go, third man run).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Defending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Pressure</a:t>
            </a:r>
            <a:r>
              <a:rPr lang="en-US" sz="800" dirty="0">
                <a:solidFill>
                  <a:prstClr val="black"/>
                </a:solidFill>
                <a:latin typeface="Aptos" panose="020B0004020202020204"/>
              </a:rPr>
              <a:t> – Introduction of the 1st defender role (who presses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Closing Space Quickly </a:t>
            </a:r>
            <a:r>
              <a:rPr lang="en-US" sz="800" dirty="0">
                <a:solidFill>
                  <a:prstClr val="black"/>
                </a:solidFill>
                <a:latin typeface="Aptos" panose="020B0004020202020204"/>
              </a:rPr>
              <a:t>– Reduce time for the attacker to think/play.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Communication </a:t>
            </a:r>
            <a:r>
              <a:rPr lang="en-US" sz="800" dirty="0">
                <a:solidFill>
                  <a:prstClr val="black"/>
                </a:solidFill>
                <a:latin typeface="Aptos" panose="020B0004020202020204"/>
              </a:rPr>
              <a:t>– Start using simple cues: "I got ball", "Cover", "Man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Containment </a:t>
            </a:r>
            <a:r>
              <a:rPr lang="en-US" sz="800" dirty="0">
                <a:solidFill>
                  <a:prstClr val="black"/>
                </a:solidFill>
                <a:latin typeface="Aptos" panose="020B0004020202020204"/>
              </a:rPr>
              <a:t>– Teach players to </a:t>
            </a:r>
            <a:r>
              <a:rPr lang="en-US" sz="800" b="1" dirty="0">
                <a:solidFill>
                  <a:prstClr val="black"/>
                </a:solidFill>
                <a:latin typeface="Aptos" panose="020B0004020202020204"/>
              </a:rPr>
              <a:t>delay </a:t>
            </a:r>
            <a:r>
              <a:rPr lang="en-US" sz="800" dirty="0">
                <a:solidFill>
                  <a:prstClr val="black"/>
                </a:solidFill>
                <a:latin typeface="Aptos" panose="020B0004020202020204"/>
              </a:rPr>
              <a:t>or keep play in front of them — not just dive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Smart vs. Reckless </a:t>
            </a:r>
            <a:r>
              <a:rPr lang="en-US" sz="800" dirty="0">
                <a:solidFill>
                  <a:prstClr val="black"/>
                </a:solidFill>
                <a:latin typeface="Aptos" panose="020B0004020202020204"/>
              </a:rPr>
              <a:t>– Recognize when to challenge, when to contain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Mentality</a:t>
            </a:r>
            <a:r>
              <a:rPr lang="en-US" sz="800" dirty="0">
                <a:solidFill>
                  <a:prstClr val="black"/>
                </a:solidFill>
                <a:latin typeface="Aptos" panose="020B0004020202020204"/>
              </a:rPr>
              <a:t> – Foster a “</a:t>
            </a:r>
            <a:r>
              <a:rPr lang="en-US" sz="800" b="1" dirty="0">
                <a:solidFill>
                  <a:prstClr val="black"/>
                </a:solidFill>
                <a:latin typeface="Aptos" panose="020B0004020202020204"/>
              </a:rPr>
              <a:t>win the ball back</a:t>
            </a:r>
            <a:r>
              <a:rPr lang="en-US" sz="800" dirty="0">
                <a:solidFill>
                  <a:prstClr val="black"/>
                </a:solidFill>
                <a:latin typeface="Aptos" panose="020B0004020202020204"/>
              </a:rPr>
              <a:t>” mindset — relentless pursuit.</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Possession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Support the Ball </a:t>
            </a:r>
            <a:r>
              <a:rPr lang="en-US" sz="800" dirty="0">
                <a:solidFill>
                  <a:prstClr val="black"/>
                </a:solidFill>
                <a:latin typeface="Aptos" panose="020B0004020202020204"/>
              </a:rPr>
              <a:t>– Emphasize body shape, angle, and distance of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Value Possession </a:t>
            </a:r>
            <a:r>
              <a:rPr lang="en-US" sz="800" dirty="0">
                <a:solidFill>
                  <a:prstClr val="black"/>
                </a:solidFill>
                <a:latin typeface="Aptos" panose="020B0004020202020204"/>
              </a:rPr>
              <a:t>– Keep the ball with purpose.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Multiple Options </a:t>
            </a:r>
            <a:r>
              <a:rPr lang="en-US" sz="800" dirty="0">
                <a:solidFill>
                  <a:prstClr val="black"/>
                </a:solidFill>
                <a:latin typeface="Aptos" panose="020B0004020202020204"/>
              </a:rPr>
              <a:t>– Players should always try to provide </a:t>
            </a:r>
            <a:r>
              <a:rPr lang="en-US" sz="800" b="1" dirty="0">
                <a:solidFill>
                  <a:prstClr val="black"/>
                </a:solidFill>
                <a:latin typeface="Aptos" panose="020B0004020202020204"/>
              </a:rPr>
              <a:t>2+ passing lanes</a:t>
            </a:r>
            <a:r>
              <a:rPr lang="en-US" sz="800" dirty="0">
                <a:solidFill>
                  <a:prstClr val="black"/>
                </a:solidFill>
                <a:latin typeface="Aptos" panose="020B0004020202020204"/>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Body Shape </a:t>
            </a:r>
            <a:r>
              <a:rPr lang="en-US" sz="800" dirty="0">
                <a:solidFill>
                  <a:prstClr val="black"/>
                </a:solidFill>
                <a:latin typeface="Aptos" panose="020B0004020202020204"/>
              </a:rPr>
              <a:t>– Shoulders open to the field when receiving.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Playing Out of the Back – </a:t>
            </a:r>
            <a:r>
              <a:rPr lang="en-US" sz="800" dirty="0">
                <a:solidFill>
                  <a:prstClr val="black"/>
                </a:solidFill>
                <a:latin typeface="Aptos" panose="020B0004020202020204"/>
              </a:rPr>
              <a:t>Begin applying possession principles from the goalkeeper or defenders.</a:t>
            </a:r>
          </a:p>
          <a:p>
            <a:pPr marR="0" lvl="0" algn="l" defTabSz="9144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Shaping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Continue to teach 7v7 Shape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Spatial Awareness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(Height, Width, Depth)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Expanding in the Attack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stretch the field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a:t>
            </a:r>
            <a:r>
              <a:rPr lang="en-US" sz="800" b="1" dirty="0">
                <a:solidFill>
                  <a:prstClr val="black"/>
                </a:solidFill>
                <a:latin typeface="Aptos" panose="020B0004020202020204"/>
              </a:rPr>
              <a:t>Compactness in defense- </a:t>
            </a:r>
            <a:r>
              <a:rPr lang="en-US" sz="800" dirty="0">
                <a:solidFill>
                  <a:prstClr val="black"/>
                </a:solidFill>
                <a:latin typeface="Aptos" panose="020B0004020202020204"/>
              </a:rPr>
              <a:t>stay organized and tight</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Small Sided Games: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1v1, 2v2, 3v3, 4v4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Focus areas: dribbling, passing, receiving, and off-ball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Begin teaching the 4 Moments of the Game:</a:t>
            </a:r>
          </a:p>
          <a:p>
            <a:pPr marL="628650" lvl="1" indent="-171450">
              <a:buFont typeface="Arial" panose="020B0604020202020204" pitchFamily="34" charset="0"/>
              <a:buChar char="•"/>
              <a:defRPr/>
            </a:pPr>
            <a:r>
              <a:rPr lang="en-US" sz="800" dirty="0">
                <a:solidFill>
                  <a:prstClr val="black"/>
                </a:solidFill>
                <a:latin typeface="Aptos" panose="020B0004020202020204"/>
              </a:rPr>
              <a:t>In possession</a:t>
            </a:r>
          </a:p>
          <a:p>
            <a:pPr marL="628650" lvl="1" indent="-171450">
              <a:buFont typeface="Arial" panose="020B0604020202020204" pitchFamily="34" charset="0"/>
              <a:buChar char="•"/>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Out of Possession </a:t>
            </a:r>
          </a:p>
          <a:p>
            <a:pPr marL="628650" lvl="1" indent="-171450">
              <a:buFont typeface="Arial" panose="020B0604020202020204" pitchFamily="34" charset="0"/>
              <a:buChar char="•"/>
              <a:defRPr/>
            </a:pPr>
            <a:r>
              <a:rPr lang="en-US" sz="800" dirty="0">
                <a:solidFill>
                  <a:prstClr val="black"/>
                </a:solidFill>
                <a:latin typeface="Aptos" panose="020B0004020202020204"/>
              </a:rPr>
              <a:t>(Introduce Transitions u11-u12 +)</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6" name="TextBox 15">
            <a:extLst>
              <a:ext uri="{FF2B5EF4-FFF2-40B4-BE49-F238E27FC236}">
                <a16:creationId xmlns:a16="http://schemas.microsoft.com/office/drawing/2014/main" id="{1A0ECA53-9C8B-4B86-B83D-3B9E09D1CDCA}"/>
              </a:ext>
            </a:extLst>
          </p:cNvPr>
          <p:cNvSpPr txBox="1"/>
          <p:nvPr/>
        </p:nvSpPr>
        <p:spPr>
          <a:xfrm>
            <a:off x="5177928" y="858496"/>
            <a:ext cx="1589183" cy="62016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Enhance each player’s </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overall movement quality</a:t>
            </a: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 and begin integrating </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higher-level psychomotor coordination</a:t>
            </a: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 Players should become more agile, balanced, and responsive as they learn to change direction and pace fluidly — always with and without the ball.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Psychomotor Coordination: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Balance and Agility Drills –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Promote control and athleticism during turns, stops, and starts.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Quick Movements with the Ball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Include a ball in footwork drills to ensure technical alignment.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Multi-Movement Challenges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Combine jumping, turning, reaching, etc. to build coordination.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Game-Like Movement Patterns –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Mimic actual game demands: shuffles, accelerations, lateral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Reaction-Based Training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Add visual or verbal cues to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improve responsiveness and decision-making under pressure.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Movement</a:t>
            </a:r>
            <a:r>
              <a:rPr lang="en-US" sz="900" b="1" dirty="0">
                <a:solidFill>
                  <a:prstClr val="black"/>
                </a:solidFill>
                <a:latin typeface="Aptos" panose="020B0004020202020204"/>
              </a:rPr>
              <a:t> </a:t>
            </a:r>
            <a:r>
              <a:rPr lang="en-US" sz="900" b="1" dirty="0" err="1">
                <a:solidFill>
                  <a:prstClr val="black"/>
                </a:solidFill>
                <a:latin typeface="Aptos" panose="020B0004020202020204"/>
              </a:rPr>
              <a:t>Epectations</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Always in Motion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Players should be actively engaged at all times during training.(NO STANDING or waiting in lines)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Movement with the Ball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Encourage ball manipulation and movement while dribbling or shielding.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Movement off the Ball –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Begin teaching players to move with intent: checking in, moving away, finding space.</a:t>
            </a:r>
          </a:p>
        </p:txBody>
      </p:sp>
      <p:sp>
        <p:nvSpPr>
          <p:cNvPr id="18" name="TextBox 17">
            <a:extLst>
              <a:ext uri="{FF2B5EF4-FFF2-40B4-BE49-F238E27FC236}">
                <a16:creationId xmlns:a16="http://schemas.microsoft.com/office/drawing/2014/main" id="{913BF79E-19CE-4BC9-84E9-BE4B3CA3D0F4}"/>
              </a:ext>
            </a:extLst>
          </p:cNvPr>
          <p:cNvSpPr txBox="1"/>
          <p:nvPr/>
        </p:nvSpPr>
        <p:spPr>
          <a:xfrm>
            <a:off x="6914613" y="820593"/>
            <a:ext cx="2254789" cy="62940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Create </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 positive and growth-focused training environment </a:t>
            </a: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where players are encouraged to take risks, develop strong habits, and begin understanding their roles and responsibilities within a team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FUN: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Fun must be a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priority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it drives effort, engagement, and retention.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Foster a joyful, encouraging culture that makes players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want to come 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Concentration: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Keep players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focused and involved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at all times.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Keep sessions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fast-paced and dynamic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avoid over-coaching or excessive explanation.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Avoid long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lines or standing; use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games and constraints to teach.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Co-operation: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Promote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team-first behaviors</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even when working on individual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Encourage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positive peer feedback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cheering each other on, counting reps, and recognizing good effort.</a:t>
            </a:r>
          </a:p>
          <a:p>
            <a:pPr marR="0" lvl="0" algn="l" defTabSz="914400" rtl="0" eaLnBrk="1" fontAlgn="auto" latinLnBrk="0" hangingPunct="1">
              <a:lnSpc>
                <a:spcPct val="100000"/>
              </a:lnSpc>
              <a:spcBef>
                <a:spcPts val="0"/>
              </a:spcBef>
              <a:spcAft>
                <a:spcPts val="0"/>
              </a:spcAft>
              <a:buClrTx/>
              <a:buSzTx/>
              <a:tabLst/>
              <a:defRPr/>
            </a:pPr>
            <a:r>
              <a:rPr lang="en-US" sz="900" b="1" dirty="0">
                <a:solidFill>
                  <a:prstClr val="black"/>
                </a:solidFill>
                <a:latin typeface="Aptos" panose="020B0004020202020204"/>
              </a:rPr>
              <a:t>How to Train the AFC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Hard Work &amp; Grit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Consistency &amp; Commitment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Coachability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Positive Attitude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Game-Like Mindset </a:t>
            </a:r>
            <a:r>
              <a:rPr lang="en-US" sz="800" dirty="0">
                <a:solidFill>
                  <a:prstClr val="black"/>
                </a:solidFill>
                <a:latin typeface="Aptos" panose="020B0004020202020204"/>
              </a:rPr>
              <a:t>— players should train the way they want to play.</a:t>
            </a:r>
          </a:p>
          <a:p>
            <a:pPr marR="0" lvl="0" algn="l" defTabSz="914400" rtl="0" eaLnBrk="1" fontAlgn="auto" latinLnBrk="0" hangingPunct="1">
              <a:lnSpc>
                <a:spcPct val="100000"/>
              </a:lnSpc>
              <a:spcBef>
                <a:spcPts val="0"/>
              </a:spcBef>
              <a:spcAft>
                <a:spcPts val="0"/>
              </a:spcAft>
              <a:buClrTx/>
              <a:buSzTx/>
              <a:tabLst/>
              <a:defRPr/>
            </a:pPr>
            <a:r>
              <a:rPr lang="en-US" sz="900" b="1" dirty="0">
                <a:solidFill>
                  <a:prstClr val="black"/>
                </a:solidFill>
                <a:latin typeface="Aptos" panose="020B0004020202020204"/>
              </a:rPr>
              <a:t>Sportsmanship: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Promote </a:t>
            </a:r>
            <a:r>
              <a:rPr lang="en-US" sz="800" b="1" dirty="0">
                <a:solidFill>
                  <a:prstClr val="black"/>
                </a:solidFill>
                <a:latin typeface="Aptos" panose="020B0004020202020204"/>
              </a:rPr>
              <a:t>humility in success and grace in failure.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Teach players to:</a:t>
            </a:r>
          </a:p>
          <a:p>
            <a:pPr marL="628650" lvl="1" indent="-171450">
              <a:buFont typeface="Arial" panose="020B0604020202020204" pitchFamily="34" charset="0"/>
              <a:buChar char="•"/>
              <a:defRPr/>
            </a:pPr>
            <a:r>
              <a:rPr lang="en-US" sz="800" dirty="0">
                <a:solidFill>
                  <a:prstClr val="black"/>
                </a:solidFill>
                <a:latin typeface="Aptos" panose="020B0004020202020204"/>
              </a:rPr>
              <a:t>Stay positive and support teammates.</a:t>
            </a:r>
          </a:p>
          <a:p>
            <a:pPr marL="628650" lvl="1" indent="-171450">
              <a:buFont typeface="Arial" panose="020B0604020202020204" pitchFamily="34" charset="0"/>
              <a:buChar char="•"/>
              <a:defRPr/>
            </a:pPr>
            <a:r>
              <a:rPr lang="en-US" sz="800" dirty="0">
                <a:solidFill>
                  <a:prstClr val="black"/>
                </a:solidFill>
                <a:latin typeface="Aptos" panose="020B0004020202020204"/>
              </a:rPr>
              <a:t>Compete with passion and respect</a:t>
            </a:r>
          </a:p>
          <a:p>
            <a:pPr marL="628650" lvl="1" indent="-171450">
              <a:buFont typeface="Arial" panose="020B0604020202020204" pitchFamily="34" charset="0"/>
              <a:buChar char="•"/>
              <a:defRPr/>
            </a:pPr>
            <a:r>
              <a:rPr lang="en-US" sz="800" dirty="0">
                <a:solidFill>
                  <a:prstClr val="black"/>
                </a:solidFill>
                <a:latin typeface="Aptos" panose="020B0004020202020204"/>
              </a:rPr>
              <a:t>Learn from setbacks without frustration or tantrums.</a:t>
            </a:r>
          </a:p>
          <a:p>
            <a:pPr marR="0" lvl="0" algn="l" defTabSz="914400" rtl="0" eaLnBrk="1" fontAlgn="auto" latinLnBrk="0" hangingPunct="1">
              <a:lnSpc>
                <a:spcPct val="100000"/>
              </a:lnSpc>
              <a:spcBef>
                <a:spcPts val="0"/>
              </a:spcBef>
              <a:spcAft>
                <a:spcPts val="0"/>
              </a:spcAft>
              <a:buClrTx/>
              <a:buSzTx/>
              <a:tabLst/>
              <a:defRPr/>
            </a:pPr>
            <a:r>
              <a:rPr lang="en-US" sz="800" b="1" dirty="0">
                <a:solidFill>
                  <a:prstClr val="black"/>
                </a:solidFill>
                <a:latin typeface="Aptos" panose="020B0004020202020204"/>
              </a:rPr>
              <a:t>Basic Rules/Law of the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Continue building knowledge of the basic rules of soccer.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Emphasize respect for referees, coaches, and teammates.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Teach players how to listen and respond to instruction </a:t>
            </a:r>
            <a:r>
              <a:rPr lang="en-US" sz="800" dirty="0">
                <a:solidFill>
                  <a:prstClr val="black"/>
                </a:solidFill>
                <a:latin typeface="Aptos" panose="020B0004020202020204"/>
              </a:rPr>
              <a:t>in a game setting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dirty="0">
              <a:solidFill>
                <a:prstClr val="black"/>
              </a:solidFill>
              <a:latin typeface="Aptos" panose="020B0004020202020204"/>
            </a:endParaRPr>
          </a:p>
        </p:txBody>
      </p:sp>
      <p:sp>
        <p:nvSpPr>
          <p:cNvPr id="20" name="TextBox 19">
            <a:extLst>
              <a:ext uri="{FF2B5EF4-FFF2-40B4-BE49-F238E27FC236}">
                <a16:creationId xmlns:a16="http://schemas.microsoft.com/office/drawing/2014/main" id="{00996AAF-23FE-4BD0-B72C-593EB4B9A4EC}"/>
              </a:ext>
            </a:extLst>
          </p:cNvPr>
          <p:cNvSpPr txBox="1"/>
          <p:nvPr/>
        </p:nvSpPr>
        <p:spPr>
          <a:xfrm>
            <a:off x="9421828" y="858496"/>
            <a:ext cx="2010579" cy="55861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Core Belief: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It is the responsibility of every player to take ownership of their development by continually improving their individual technique and skills both at training and on their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Repetition creates excellence. Repeat the right habits—over and over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Training Concepts and Topics: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Dribbling Skills &amp; Creativity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Encourage freedom and unpredictability on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Attacking Moves &amp; Turning Moves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Learn how and when to beat defenders.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Ball Control</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 Emphasize receiving and passing under pressure with all surfaces.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Support of the Ball</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 Begin teaching how to move and position to help teammates.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Spatial Awareness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Help players understand their location relative to the ball, teammates, and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Defending Fundamentals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Introduce Pressure/Cover principles and individual defending habits.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Juggling</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 Reinforce comfort with the ball across all surfaces, working toward consistency and composure.</a:t>
            </a:r>
          </a:p>
          <a:p>
            <a:pPr marR="0" lvl="0" algn="l" defTabSz="914400" rtl="0" eaLnBrk="1" fontAlgn="auto" latinLnBrk="0" hangingPunct="1">
              <a:lnSpc>
                <a:spcPct val="100000"/>
              </a:lnSpc>
              <a:spcBef>
                <a:spcPts val="0"/>
              </a:spcBef>
              <a:spcAft>
                <a:spcPts val="0"/>
              </a:spcAft>
              <a:buClrTx/>
              <a:buSzTx/>
              <a:tabLst/>
              <a:defRPr/>
            </a:pPr>
            <a:r>
              <a:rPr lang="en-US" sz="800" b="1" dirty="0">
                <a:solidFill>
                  <a:prstClr val="black"/>
                </a:solidFill>
                <a:latin typeface="Aptos" panose="020B0004020202020204"/>
              </a:rPr>
              <a:t>WHY IT MATTERS:</a:t>
            </a: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Players with strong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1v1 attacking skills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can break games open.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A solid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technical base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is required for team coordination, possession play, and problem-solving under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Ball mastery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and confidence are foundational to progressing through the AFC Player Development Curriculum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REPEAT SKILLS OVER AND OVER AGAIN!!!</a:t>
            </a:r>
          </a:p>
        </p:txBody>
      </p:sp>
      <p:cxnSp>
        <p:nvCxnSpPr>
          <p:cNvPr id="22" name="Straight Connector 21">
            <a:extLst>
              <a:ext uri="{FF2B5EF4-FFF2-40B4-BE49-F238E27FC236}">
                <a16:creationId xmlns:a16="http://schemas.microsoft.com/office/drawing/2014/main" id="{766D4C3E-4B39-443D-8450-BBD3F42EDA48}"/>
              </a:ext>
            </a:extLst>
          </p:cNvPr>
          <p:cNvCxnSpPr/>
          <p:nvPr/>
        </p:nvCxnSpPr>
        <p:spPr>
          <a:xfrm>
            <a:off x="2588964" y="1119205"/>
            <a:ext cx="0" cy="573879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E8F7AB4-8715-44E7-9E52-8A91C202037F}"/>
              </a:ext>
            </a:extLst>
          </p:cNvPr>
          <p:cNvCxnSpPr>
            <a:cxnSpLocks/>
          </p:cNvCxnSpPr>
          <p:nvPr/>
        </p:nvCxnSpPr>
        <p:spPr>
          <a:xfrm>
            <a:off x="9204592" y="1119205"/>
            <a:ext cx="85378" cy="573879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7A907BC-1505-415C-A7F7-168E1315EF21}"/>
              </a:ext>
            </a:extLst>
          </p:cNvPr>
          <p:cNvCxnSpPr/>
          <p:nvPr/>
        </p:nvCxnSpPr>
        <p:spPr>
          <a:xfrm>
            <a:off x="5144876" y="1102917"/>
            <a:ext cx="0" cy="5820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512414E-7D9E-417E-81DA-2BCD419CA61D}"/>
              </a:ext>
            </a:extLst>
          </p:cNvPr>
          <p:cNvCxnSpPr>
            <a:cxnSpLocks/>
          </p:cNvCxnSpPr>
          <p:nvPr/>
        </p:nvCxnSpPr>
        <p:spPr>
          <a:xfrm>
            <a:off x="6879423" y="1102917"/>
            <a:ext cx="0" cy="5755083"/>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56FF6DF3-9F7D-4AE1-97D6-405FEC05532E}"/>
              </a:ext>
            </a:extLst>
          </p:cNvPr>
          <p:cNvSpPr txBox="1"/>
          <p:nvPr/>
        </p:nvSpPr>
        <p:spPr>
          <a:xfrm>
            <a:off x="82224" y="556814"/>
            <a:ext cx="11714479" cy="307777"/>
          </a:xfrm>
          <a:prstGeom prst="rect">
            <a:avLst/>
          </a:prstGeom>
          <a:noFill/>
        </p:spPr>
        <p:txBody>
          <a:bodyPr wrap="square" rtlCol="0">
            <a:spAutoFit/>
          </a:bodyPr>
          <a:lstStyle/>
          <a:p>
            <a:r>
              <a:rPr lang="en-US" sz="1400" b="1" dirty="0"/>
              <a:t>                 TECHNICAL                                               TACTICAL                                     PHYSICAL                           PSYCHOLOGICAL                                TRAINING FOCUS                      </a:t>
            </a:r>
          </a:p>
        </p:txBody>
      </p:sp>
    </p:spTree>
    <p:extLst>
      <p:ext uri="{BB962C8B-B14F-4D97-AF65-F5344CB8AC3E}">
        <p14:creationId xmlns:p14="http://schemas.microsoft.com/office/powerpoint/2010/main" val="3331389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43761D-E864-4E6F-BA4C-FBD70EBF3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9514" y="23299"/>
            <a:ext cx="1141046" cy="669630"/>
          </a:xfrm>
          <a:prstGeom prst="rect">
            <a:avLst/>
          </a:prstGeom>
        </p:spPr>
      </p:pic>
      <p:sp>
        <p:nvSpPr>
          <p:cNvPr id="4" name="TextBox 3">
            <a:extLst>
              <a:ext uri="{FF2B5EF4-FFF2-40B4-BE49-F238E27FC236}">
                <a16:creationId xmlns:a16="http://schemas.microsoft.com/office/drawing/2014/main" id="{F20A53E9-E5BE-4B61-9625-95E9FCC4902A}"/>
              </a:ext>
            </a:extLst>
          </p:cNvPr>
          <p:cNvSpPr txBox="1"/>
          <p:nvPr/>
        </p:nvSpPr>
        <p:spPr>
          <a:xfrm>
            <a:off x="3251200" y="-323166"/>
            <a:ext cx="609600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0B0004020202020204"/>
                <a:ea typeface="+mn-ea"/>
                <a:cs typeface="+mn-cs"/>
              </a:rPr>
              <a:t>Player Development Curriculum</a:t>
            </a:r>
          </a:p>
        </p:txBody>
      </p:sp>
      <p:sp>
        <p:nvSpPr>
          <p:cNvPr id="6" name="TextBox 5">
            <a:extLst>
              <a:ext uri="{FF2B5EF4-FFF2-40B4-BE49-F238E27FC236}">
                <a16:creationId xmlns:a16="http://schemas.microsoft.com/office/drawing/2014/main" id="{3B53EE82-1E70-4E93-8CD5-D02216BB238D}"/>
              </a:ext>
            </a:extLst>
          </p:cNvPr>
          <p:cNvSpPr txBox="1"/>
          <p:nvPr/>
        </p:nvSpPr>
        <p:spPr>
          <a:xfrm>
            <a:off x="3199442" y="172637"/>
            <a:ext cx="60960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highlight>
                  <a:srgbClr val="FFFF00"/>
                </a:highlight>
                <a:uLnTx/>
                <a:uFillTx/>
                <a:latin typeface="Aptos" panose="020B0004020202020204"/>
                <a:ea typeface="+mn-ea"/>
                <a:cs typeface="+mn-cs"/>
              </a:rPr>
              <a:t>U11 Curriculum Summary</a:t>
            </a:r>
          </a:p>
        </p:txBody>
      </p:sp>
      <p:sp>
        <p:nvSpPr>
          <p:cNvPr id="10" name="TextBox 9">
            <a:extLst>
              <a:ext uri="{FF2B5EF4-FFF2-40B4-BE49-F238E27FC236}">
                <a16:creationId xmlns:a16="http://schemas.microsoft.com/office/drawing/2014/main" id="{F37B1493-9387-41B1-85D7-FC35F4BE005D}"/>
              </a:ext>
            </a:extLst>
          </p:cNvPr>
          <p:cNvSpPr txBox="1"/>
          <p:nvPr/>
        </p:nvSpPr>
        <p:spPr>
          <a:xfrm>
            <a:off x="-20320" y="552917"/>
            <a:ext cx="2794000" cy="67556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Develop and refine players’ technical foundation with an emphasis on ball mastery, comfort under pressure, and individual confidence with the ball. Encourage players to take initiative on the ball, make creative decisions, and execute skills with increasing speed and precision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Dribbling Skills/ </a:t>
            </a:r>
            <a:r>
              <a:rPr lang="en-US" sz="900" b="1" dirty="0">
                <a:solidFill>
                  <a:prstClr val="black"/>
                </a:solidFill>
                <a:latin typeface="Aptos" panose="020B0004020202020204"/>
              </a:rPr>
              <a:t>R</a:t>
            </a:r>
            <a:r>
              <a:rPr kumimoji="0" lang="en-US" sz="900" b="1" i="0" u="none" strike="noStrike" kern="1200" cap="none" spc="0" normalizeH="0" baseline="0" noProof="0" dirty="0" err="1">
                <a:ln>
                  <a:noFill/>
                </a:ln>
                <a:solidFill>
                  <a:prstClr val="black"/>
                </a:solidFill>
                <a:effectLst/>
                <a:uLnTx/>
                <a:uFillTx/>
                <a:latin typeface="Aptos" panose="020B0004020202020204"/>
                <a:ea typeface="+mn-ea"/>
                <a:cs typeface="+mn-cs"/>
              </a:rPr>
              <a:t>unning</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 with the ball: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Use all surfaces of the foot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Develop change of direction and speed while dribbling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Dribble with purpose: toward space, at defenders, or to maintain possession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1v1 attacking</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Encourage risk-taking and flair in 1v1 scenarios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Shielding and protecting the ball under pressure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Escape pressure with turns (See age appropriate turns)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Promote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personality on the ball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creativity, bravery, and self-expression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prstClr val="black"/>
                </a:solidFill>
                <a:latin typeface="Aptos" panose="020B0004020202020204"/>
              </a:rPr>
              <a:t>Heading: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Basic heading technique using forehead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Proper body posture and timing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Introduction through fun and controlled activities (e.g., throw-ins, soft balls)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Emphasis on safety and body mechanics, no heading in crowded/competitive situations</a:t>
            </a:r>
          </a:p>
          <a:p>
            <a:pPr marR="0" lvl="0" algn="l" defTabSz="9144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Reinforce 3–4 signature 1v1 moves (e.g., scissors, step-over, L-move, body feint)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Change of pace and direction after beating a defender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1–2 combo play and wall passes in the attacking third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Encourage using moves both in isolation and under defensive pressure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Ball Control and Receiving: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Receive with the correct foot depending on pressure and direction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First touch into space or away from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Control of ground passes with all surfaces (inside, outside, sole)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Control of aerial balls (thigh, foot, chest)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Introduce ball control from goal kicks, punts, and bounces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Emphasize the difference between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receiving to possess and receiving to play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Passing: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One-touch and two-touch passing under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Pass accuracy and weight (5–10 yards) &amp; (15–25 yards)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Passing with various surfaces (inside, outside, laces)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Pass to correct foot depending on positioning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Emphasize</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volley passes (from the air or bounce)</a:t>
            </a:r>
          </a:p>
          <a:p>
            <a:pPr marR="0" lvl="0" algn="l" defTabSz="914400" rtl="0" eaLnBrk="1" fontAlgn="auto" latinLnBrk="0" hangingPunct="1">
              <a:lnSpc>
                <a:spcPct val="100000"/>
              </a:lnSpc>
              <a:spcBef>
                <a:spcPts val="0"/>
              </a:spcBef>
              <a:spcAft>
                <a:spcPts val="0"/>
              </a:spcAft>
              <a:buClrTx/>
              <a:buSzTx/>
              <a:tabLst/>
              <a:defRPr/>
            </a:pPr>
            <a:r>
              <a:rPr lang="en-US" sz="900" b="1" dirty="0">
                <a:solidFill>
                  <a:prstClr val="black"/>
                </a:solidFill>
                <a:latin typeface="Aptos" panose="020B0004020202020204"/>
              </a:rPr>
              <a:t>Shooting</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Finishing 1 &amp; 2 touch with different surfaces &amp; angles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Finish off the dribble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Juggling: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Juggling with all body surfaces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Juggling in groups with limitations</a:t>
            </a:r>
            <a:endParaRPr lang="en-US" sz="1600" dirty="0"/>
          </a:p>
        </p:txBody>
      </p:sp>
      <p:sp>
        <p:nvSpPr>
          <p:cNvPr id="12" name="TextBox 11">
            <a:extLst>
              <a:ext uri="{FF2B5EF4-FFF2-40B4-BE49-F238E27FC236}">
                <a16:creationId xmlns:a16="http://schemas.microsoft.com/office/drawing/2014/main" id="{00B9D15D-26F1-438B-B61A-3BD4342A2F82}"/>
              </a:ext>
            </a:extLst>
          </p:cNvPr>
          <p:cNvSpPr txBox="1"/>
          <p:nvPr/>
        </p:nvSpPr>
        <p:spPr>
          <a:xfrm>
            <a:off x="2856331" y="603981"/>
            <a:ext cx="2794000" cy="68634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Strengthen players’ ability to apply their technical skills in game situations by developing fundamental tactical understanding in attack, defense, and transition. Focus on building confidence, decision-making, and awareness of space and teammates within small-sided and full-team contexts.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Tactics: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Encourage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1v1 attacking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with confidence and purpose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Foster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creativity and personality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players should express themselves on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Develop understanding of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triangles and support angle</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s for passing options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Encourage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multiple attackers (2–3</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working together to support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Introduce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combination play</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wall passes, overlaps, third-man runs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Promote forward-thinking decisions and recognizing moments to penetrate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Defending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a:t>
            </a:r>
            <a:r>
              <a:rPr lang="en-US" sz="800" b="1" dirty="0">
                <a:solidFill>
                  <a:prstClr val="black"/>
                </a:solidFill>
                <a:latin typeface="Aptos" panose="020B0004020202020204"/>
              </a:rPr>
              <a:t>1</a:t>
            </a:r>
            <a:r>
              <a:rPr lang="en-US" sz="800" b="1" baseline="30000" dirty="0">
                <a:solidFill>
                  <a:prstClr val="black"/>
                </a:solidFill>
                <a:latin typeface="Aptos" panose="020B0004020202020204"/>
              </a:rPr>
              <a:t>st</a:t>
            </a:r>
            <a:r>
              <a:rPr lang="en-US" sz="800" b="1" dirty="0">
                <a:solidFill>
                  <a:prstClr val="black"/>
                </a:solidFill>
                <a:latin typeface="Aptos" panose="020B0004020202020204"/>
              </a:rPr>
              <a:t> Defender</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 (Press</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Close down quickly, angle run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2</a:t>
            </a:r>
            <a:r>
              <a:rPr lang="en-US" sz="800" b="1" baseline="30000" dirty="0">
                <a:solidFill>
                  <a:prstClr val="black"/>
                </a:solidFill>
                <a:latin typeface="Aptos" panose="020B0004020202020204"/>
              </a:rPr>
              <a:t>nd</a:t>
            </a:r>
            <a:r>
              <a:rPr lang="en-US" sz="800" b="1" dirty="0">
                <a:solidFill>
                  <a:prstClr val="black"/>
                </a:solidFill>
                <a:latin typeface="Aptos" panose="020B0004020202020204"/>
              </a:rPr>
              <a:t> Defender</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(Cover): Provide depth and balance;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Introduction to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defending as a unit</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not just individually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Emphasize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communication</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as essential for organized defending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Introduce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zonal defending</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especially within a back 3 or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Teach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closing space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intelligently without overcommitting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Instill habits of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smart defending</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patience, timing, anticipation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Reinforce the idea of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team defending</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working together with urgency and effort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Develop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 relentless defending mentality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while maintaining control and discipline</a:t>
            </a: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Possession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Encourage players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to support the ball (angles &amp; distances)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Teach the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value of possession</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maintaining the ball with purpose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Develop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body positioning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(open </a:t>
            </a:r>
            <a:r>
              <a:rPr lang="en-US" sz="800" dirty="0">
                <a:solidFill>
                  <a:prstClr val="black"/>
                </a:solidFill>
                <a:latin typeface="Aptos" panose="020B0004020202020204"/>
              </a:rPr>
              <a:t>hips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to play forward)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Introduce concepts of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playing out of the back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using support and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Emphasize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decision-making</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under light pressure and within tight spaces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Encourage scanning the field before receiving for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Shaping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Introduce the 9v9 team shape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Build understanding of spatial principles (W,D,H)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Expand in attack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Compact defensively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Begin teaching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transitions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expanding quickly when winning the ball, recovering quickly when losing it</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Small Sided Games: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1v1, 2v2, 3v3, 4v4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4 movements of the game (Focus on 2- Possession and Lack of Possession)</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4" name="TextBox 13">
            <a:extLst>
              <a:ext uri="{FF2B5EF4-FFF2-40B4-BE49-F238E27FC236}">
                <a16:creationId xmlns:a16="http://schemas.microsoft.com/office/drawing/2014/main" id="{B5D02F67-08DB-4DD8-BAA4-D5AF33C2E146}"/>
              </a:ext>
            </a:extLst>
          </p:cNvPr>
          <p:cNvSpPr txBox="1"/>
          <p:nvPr/>
        </p:nvSpPr>
        <p:spPr>
          <a:xfrm>
            <a:off x="5623560" y="595901"/>
            <a:ext cx="1554480" cy="73712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a:t>
            </a: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Improve each player’s movement efficiency, physical habits, and coordination through soccer-specific activities that emphasize agility, balance, and spatial awareness. Foster movement both with and without the ball while building the psychomotor foundation necessary for long-term athletic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Psychomotor Coordination:</a:t>
            </a:r>
          </a:p>
          <a:p>
            <a:pPr marR="0" lvl="0" algn="l" defTabSz="914400" rtl="0" eaLnBrk="1" fontAlgn="auto" latinLnBrk="0" hangingPunct="1">
              <a:lnSpc>
                <a:spcPct val="100000"/>
              </a:lnSpc>
              <a:spcBef>
                <a:spcPts val="0"/>
              </a:spcBef>
              <a:spcAft>
                <a:spcPts val="0"/>
              </a:spcAft>
              <a:buClrTx/>
              <a:buSzTx/>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Develop body control and coordination by combining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technical work with athletic movement</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Activities should be dynamic, fun, and game-like.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Balance and agility drills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(e.g., cones, hurdles, ladders)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Quick reactions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and direction changes, especially in response to visual or verbal cues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Multi-tasking movement patterns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(e.g., dribble and scan, jump and catch, shuffle and pass)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Use soccer-relevant movements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both with and without the ball to simulate game demands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Lateral agility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and quick feet exercises (zig-zags, shuffles, ladder side steps)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Ball-involved coordination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(e.g., footwork patterns while dribbling, juggling while moving)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Movement:</a:t>
            </a:r>
          </a:p>
          <a:p>
            <a:pPr marR="0" lvl="0" algn="l" defTabSz="914400" rtl="0" eaLnBrk="1" fontAlgn="auto" latinLnBrk="0" hangingPunct="1">
              <a:lnSpc>
                <a:spcPct val="100000"/>
              </a:lnSpc>
              <a:spcBef>
                <a:spcPts val="0"/>
              </a:spcBef>
              <a:spcAft>
                <a:spcPts val="0"/>
              </a:spcAft>
              <a:buClrTx/>
              <a:buSzTx/>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Instill positive physical habits that are transferable to match situations.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Promote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constant, purposeful movement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discourage standing still during play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Encourage movement with the ball at all times during drills and games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Teach intelligent movement off the ball: finding space, supporting teammates, checking in/out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Use small-sided games and rondos to reinforce movement patterns naturally</a:t>
            </a:r>
          </a:p>
        </p:txBody>
      </p:sp>
      <p:sp>
        <p:nvSpPr>
          <p:cNvPr id="16" name="TextBox 15">
            <a:extLst>
              <a:ext uri="{FF2B5EF4-FFF2-40B4-BE49-F238E27FC236}">
                <a16:creationId xmlns:a16="http://schemas.microsoft.com/office/drawing/2014/main" id="{A7B3FFA6-D346-4629-834E-F1FC27753B5D}"/>
              </a:ext>
            </a:extLst>
          </p:cNvPr>
          <p:cNvSpPr txBox="1"/>
          <p:nvPr/>
        </p:nvSpPr>
        <p:spPr>
          <a:xfrm>
            <a:off x="7437120" y="625936"/>
            <a:ext cx="2174240" cy="83253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Foster a training environment that supports each player’s emotional and psychological growth. Encourage strong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character traits</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develop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mental habits for learning</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and reinforce a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positive team culture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where players understand their roles, take responsibility, and embrace the game with joy and resilience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FUN: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Ensure </a:t>
            </a:r>
            <a:r>
              <a:rPr lang="en-US" sz="800" b="1" dirty="0">
                <a:solidFill>
                  <a:prstClr val="black"/>
                </a:solidFill>
                <a:latin typeface="Aptos" panose="020B0004020202020204"/>
              </a:rPr>
              <a:t>every session includes joy, laughter, and enthusiasm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Celebrate small wins and personal growth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Use </a:t>
            </a:r>
            <a:r>
              <a:rPr lang="en-US" sz="800" b="1" dirty="0">
                <a:solidFill>
                  <a:prstClr val="black"/>
                </a:solidFill>
                <a:latin typeface="Aptos" panose="020B0004020202020204"/>
              </a:rPr>
              <a:t>competitive games and challenges </a:t>
            </a:r>
            <a:r>
              <a:rPr lang="en-US" sz="800" dirty="0">
                <a:solidFill>
                  <a:prstClr val="black"/>
                </a:solidFill>
                <a:latin typeface="Aptos" panose="020B0004020202020204"/>
              </a:rPr>
              <a:t>to maintain energy and motivation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Reinforce the idea that </a:t>
            </a:r>
            <a:r>
              <a:rPr lang="en-US" sz="800" b="1" dirty="0">
                <a:solidFill>
                  <a:prstClr val="black"/>
                </a:solidFill>
                <a:latin typeface="Aptos" panose="020B0004020202020204"/>
              </a:rPr>
              <a:t>fun and effort go hand-in-hand </a:t>
            </a:r>
            <a:r>
              <a:rPr lang="en-US" sz="800" dirty="0">
                <a:solidFill>
                  <a:prstClr val="black"/>
                </a:solidFill>
                <a:latin typeface="Aptos" panose="020B0004020202020204"/>
              </a:rPr>
              <a:t>with improvement</a:t>
            </a:r>
          </a:p>
          <a:p>
            <a:pPr marR="0" lvl="0" algn="l" defTabSz="9144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Focus &amp; Concentration: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Keep players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engaged and mentally present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through dynamic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Avoid long explanations – keep exercises moving to sustain attention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Use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variety and clear goals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to keep training stimulating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Help players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develop focus habits</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eye contact, ready position, listening cues</a:t>
            </a:r>
          </a:p>
          <a:p>
            <a:pPr marR="0" lvl="0" algn="l" defTabSz="9144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Co-operation</a:t>
            </a:r>
            <a:r>
              <a:rPr lang="en-US" sz="900" b="1" dirty="0">
                <a:solidFill>
                  <a:prstClr val="black"/>
                </a:solidFill>
                <a:latin typeface="Aptos" panose="020B0004020202020204"/>
              </a:rPr>
              <a:t> &amp; Team Values</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Promote </a:t>
            </a:r>
            <a:r>
              <a:rPr lang="en-US" sz="800" b="1" dirty="0">
                <a:solidFill>
                  <a:prstClr val="black"/>
                </a:solidFill>
                <a:latin typeface="Aptos" panose="020B0004020202020204"/>
              </a:rPr>
              <a:t>teamwork even in individual drills</a:t>
            </a:r>
            <a:r>
              <a:rPr lang="en-US" sz="800" dirty="0">
                <a:solidFill>
                  <a:prstClr val="black"/>
                </a:solidFill>
                <a:latin typeface="Aptos" panose="020B0004020202020204"/>
              </a:rPr>
              <a:t> (e.g., counting reps, cheering teammates)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Encourage </a:t>
            </a:r>
            <a:r>
              <a:rPr lang="en-US" sz="800" b="1" dirty="0">
                <a:solidFill>
                  <a:prstClr val="black"/>
                </a:solidFill>
                <a:latin typeface="Aptos" panose="020B0004020202020204"/>
              </a:rPr>
              <a:t>peer support and shared responsibility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Teach players how </a:t>
            </a:r>
            <a:r>
              <a:rPr lang="en-US" sz="800" b="1" dirty="0">
                <a:solidFill>
                  <a:prstClr val="black"/>
                </a:solidFill>
                <a:latin typeface="Aptos" panose="020B0004020202020204"/>
              </a:rPr>
              <a:t>to communicate positively </a:t>
            </a:r>
            <a:r>
              <a:rPr lang="en-US" sz="800" dirty="0">
                <a:solidFill>
                  <a:prstClr val="black"/>
                </a:solidFill>
                <a:latin typeface="Aptos" panose="020B0004020202020204"/>
              </a:rPr>
              <a:t>and give encouragement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Reinforce the message: “We grow better together.”</a:t>
            </a:r>
          </a:p>
          <a:p>
            <a:pPr marR="0" lvl="0" algn="l" defTabSz="9144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How to Train the AFC Way:</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Hard Work &amp; Grit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Consistency &amp; Commitment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Coachability</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Positive Attitude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Game-Like Mindset-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Train with the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intensity, focus, and decisions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you’d use in a real game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Sportsmanship &amp; Emotional Control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Model and teach humility in success and grace in failure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Help players:</a:t>
            </a:r>
          </a:p>
          <a:p>
            <a:pPr marL="628650" lvl="1" indent="-171450">
              <a:buFont typeface="Arial" panose="020B0604020202020204" pitchFamily="34" charset="0"/>
              <a:buChar char="•"/>
              <a:defRPr/>
            </a:pPr>
            <a:r>
              <a:rPr lang="en-US" sz="800" dirty="0">
                <a:solidFill>
                  <a:prstClr val="black"/>
                </a:solidFill>
                <a:latin typeface="Aptos" panose="020B0004020202020204"/>
              </a:rPr>
              <a:t>Stay positive and support teammates, win or lose</a:t>
            </a:r>
          </a:p>
          <a:p>
            <a:pPr marL="628650" lvl="1" indent="-171450">
              <a:buFont typeface="Arial" panose="020B0604020202020204" pitchFamily="34" charset="0"/>
              <a:buChar char="•"/>
              <a:defRPr/>
            </a:pPr>
            <a:r>
              <a:rPr lang="en-US" sz="800" dirty="0">
                <a:solidFill>
                  <a:prstClr val="black"/>
                </a:solidFill>
                <a:latin typeface="Aptos" panose="020B0004020202020204"/>
              </a:rPr>
              <a:t>Compete fiercely but respect opponents</a:t>
            </a:r>
          </a:p>
          <a:p>
            <a:pPr marL="628650" lvl="1" indent="-171450">
              <a:buFont typeface="Arial" panose="020B0604020202020204" pitchFamily="34" charset="0"/>
              <a:buChar char="•"/>
              <a:defRPr/>
            </a:pPr>
            <a:r>
              <a:rPr lang="en-US" sz="800" dirty="0">
                <a:solidFill>
                  <a:prstClr val="black"/>
                </a:solidFill>
                <a:latin typeface="Aptos" panose="020B0004020202020204"/>
              </a:rPr>
              <a:t>Manage emotions: bounce back from mistakes without frustration or tantrums</a:t>
            </a:r>
          </a:p>
          <a:p>
            <a:pPr marR="0" lvl="0" algn="l" defTabSz="9144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Basic Rules/Law of the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Continue teaching the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laws of the game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appropriate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Emphasize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respect for referees</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opponents, and all coaches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Train players to:</a:t>
            </a:r>
          </a:p>
          <a:p>
            <a:pPr marL="628650" lvl="1" indent="-171450">
              <a:buFont typeface="Arial" panose="020B0604020202020204" pitchFamily="34" charset="0"/>
              <a:buChar char="•"/>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Listen to instruction mid-game</a:t>
            </a:r>
          </a:p>
          <a:p>
            <a:pPr marL="628650" lvl="1" indent="-171450">
              <a:buFont typeface="Arial" panose="020B0604020202020204" pitchFamily="34" charset="0"/>
              <a:buChar char="•"/>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Understand roles and positions during different game moments</a:t>
            </a:r>
          </a:p>
          <a:p>
            <a:pPr marL="628650" lvl="1" indent="-171450">
              <a:buFont typeface="Arial" panose="020B0604020202020204" pitchFamily="34" charset="0"/>
              <a:buChar char="•"/>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Take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ownership</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of their behavior and decisions on the field</a:t>
            </a:r>
          </a:p>
        </p:txBody>
      </p:sp>
      <p:sp>
        <p:nvSpPr>
          <p:cNvPr id="18" name="TextBox 17">
            <a:extLst>
              <a:ext uri="{FF2B5EF4-FFF2-40B4-BE49-F238E27FC236}">
                <a16:creationId xmlns:a16="http://schemas.microsoft.com/office/drawing/2014/main" id="{E167C3E3-1D28-46B3-BCE5-AB1415AC824D}"/>
              </a:ext>
            </a:extLst>
          </p:cNvPr>
          <p:cNvSpPr txBox="1"/>
          <p:nvPr/>
        </p:nvSpPr>
        <p:spPr>
          <a:xfrm>
            <a:off x="9641840" y="595901"/>
            <a:ext cx="2346960" cy="67556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prstClr val="black"/>
                </a:solidFill>
                <a:latin typeface="Aptos" panose="020B0004020202020204"/>
              </a:rPr>
              <a:t>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Empower each player to take personal ownership of their growth by emphasizing </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repetition, consistency, and technical precision</a:t>
            </a: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 throug</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h focused individual training. Players must build a solid foundation of skills in order to thrive in team-based systems and tactical environments.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Why Individual Training Matters: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Developing individual skill sets is the </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cornerstone of long-term player success. </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Repetitive training at home or before/after practice builds: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Muscle memory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Confidence on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Creativity and independence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Adaptability under pressure</a:t>
            </a:r>
          </a:p>
          <a:p>
            <a:pPr marR="0" lvl="0" algn="l" defTabSz="9144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"Repetition is the mother of mastery." — The more often a player trains their craft, the sharper and more game-ready they become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Training Concepts and Topics: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Dribbling Skills/Creativity-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Mastering all surfaces of the foot, changes of pace/direction, and improvisation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Attacking Moves, Turning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Ball Control- Passing/Receiving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Develop sharp first touches and precision passing using various surfaces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Support Play Concepts- </a:t>
            </a:r>
            <a:r>
              <a:rPr lang="en-US" sz="800" dirty="0">
                <a:solidFill>
                  <a:prstClr val="black"/>
                </a:solidFill>
                <a:latin typeface="Aptos" panose="020B0004020202020204"/>
              </a:rPr>
              <a:t>Learn how and where to move to help teammates (angles and distance of support)</a:t>
            </a:r>
            <a:endPar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Emphasis on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Spatial Awareness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Defending-Principles-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Practice body shape, pressure, and cover roles in 1v1 and 2v2 scenarios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Juggling </a:t>
            </a:r>
            <a:r>
              <a:rPr kumimoji="0" lang="en-US" sz="800" b="1" i="0" u="none" strike="noStrike" kern="1200" cap="none" spc="0" normalizeH="0" baseline="0" noProof="0" dirty="0" err="1">
                <a:ln>
                  <a:noFill/>
                </a:ln>
                <a:solidFill>
                  <a:prstClr val="black"/>
                </a:solidFill>
                <a:effectLst/>
                <a:uLnTx/>
                <a:uFillTx/>
                <a:latin typeface="Aptos" panose="020B0004020202020204"/>
                <a:ea typeface="+mn-ea"/>
                <a:cs typeface="+mn-cs"/>
              </a:rPr>
              <a:t>fo</a:t>
            </a:r>
            <a:r>
              <a:rPr lang="en-US" sz="800" b="1" dirty="0">
                <a:solidFill>
                  <a:prstClr val="black"/>
                </a:solidFill>
                <a:latin typeface="Aptos" panose="020B0004020202020204"/>
              </a:rPr>
              <a:t>r Mastery</a:t>
            </a: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Key Messages to Players: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Players who consistently train on their own will gain the confidence and ability to change games.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Strong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1v1 attacking players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can create chances and unlock defenses.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You must first develop individual mastery before you can play in coordination with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REPEAT. REPEAT. REPEAT</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Do not fear doing the same drills—it is how greatness is built.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Train with intent: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“How I train is how I will play.”</a:t>
            </a:r>
          </a:p>
        </p:txBody>
      </p:sp>
      <p:sp>
        <p:nvSpPr>
          <p:cNvPr id="19" name="TextBox 18">
            <a:extLst>
              <a:ext uri="{FF2B5EF4-FFF2-40B4-BE49-F238E27FC236}">
                <a16:creationId xmlns:a16="http://schemas.microsoft.com/office/drawing/2014/main" id="{7DA92FDF-ADF7-436F-BB43-D9A6097D7C04}"/>
              </a:ext>
            </a:extLst>
          </p:cNvPr>
          <p:cNvSpPr txBox="1"/>
          <p:nvPr/>
        </p:nvSpPr>
        <p:spPr>
          <a:xfrm>
            <a:off x="0" y="356848"/>
            <a:ext cx="11877040" cy="276999"/>
          </a:xfrm>
          <a:prstGeom prst="rect">
            <a:avLst/>
          </a:prstGeom>
          <a:noFill/>
        </p:spPr>
        <p:txBody>
          <a:bodyPr wrap="square" rtlCol="0">
            <a:spAutoFit/>
          </a:bodyPr>
          <a:lstStyle/>
          <a:p>
            <a:r>
              <a:rPr lang="en-US" sz="1200" dirty="0"/>
              <a:t>         </a:t>
            </a:r>
            <a:r>
              <a:rPr lang="en-US" sz="1200" b="1" dirty="0"/>
              <a:t>TECHNICAL                                                                           TACTICAL                                                   PHYSICAL                                    PSYCHOLOGICAL                              TRAINING FOCUS</a:t>
            </a:r>
          </a:p>
        </p:txBody>
      </p:sp>
      <p:cxnSp>
        <p:nvCxnSpPr>
          <p:cNvPr id="21" name="Straight Connector 20">
            <a:extLst>
              <a:ext uri="{FF2B5EF4-FFF2-40B4-BE49-F238E27FC236}">
                <a16:creationId xmlns:a16="http://schemas.microsoft.com/office/drawing/2014/main" id="{8A48BC71-4CA6-4807-B02F-1B78DE01E0D8}"/>
              </a:ext>
            </a:extLst>
          </p:cNvPr>
          <p:cNvCxnSpPr/>
          <p:nvPr/>
        </p:nvCxnSpPr>
        <p:spPr>
          <a:xfrm>
            <a:off x="2682240" y="1038962"/>
            <a:ext cx="111760" cy="5819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BB194FC-A422-49B1-B5F3-0623133B32ED}"/>
              </a:ext>
            </a:extLst>
          </p:cNvPr>
          <p:cNvCxnSpPr>
            <a:cxnSpLocks/>
          </p:cNvCxnSpPr>
          <p:nvPr/>
        </p:nvCxnSpPr>
        <p:spPr>
          <a:xfrm>
            <a:off x="5588000" y="1066800"/>
            <a:ext cx="101600" cy="5791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419B999-F628-48D9-A1F1-95050A385DF2}"/>
              </a:ext>
            </a:extLst>
          </p:cNvPr>
          <p:cNvCxnSpPr/>
          <p:nvPr/>
        </p:nvCxnSpPr>
        <p:spPr>
          <a:xfrm>
            <a:off x="7315200" y="1038962"/>
            <a:ext cx="81280" cy="5868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0B9AE89-8CA2-4105-8A9A-BCF7EEBBD673}"/>
              </a:ext>
            </a:extLst>
          </p:cNvPr>
          <p:cNvCxnSpPr/>
          <p:nvPr/>
        </p:nvCxnSpPr>
        <p:spPr>
          <a:xfrm>
            <a:off x="9652000" y="1038962"/>
            <a:ext cx="101600" cy="581903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5586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8C5F1D-E2A6-4E72-8B78-8F9D7FEFF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7049" y="34716"/>
            <a:ext cx="1141046" cy="669630"/>
          </a:xfrm>
          <a:prstGeom prst="rect">
            <a:avLst/>
          </a:prstGeom>
        </p:spPr>
      </p:pic>
      <p:sp>
        <p:nvSpPr>
          <p:cNvPr id="4" name="TextBox 3">
            <a:extLst>
              <a:ext uri="{FF2B5EF4-FFF2-40B4-BE49-F238E27FC236}">
                <a16:creationId xmlns:a16="http://schemas.microsoft.com/office/drawing/2014/main" id="{223B5384-8CDC-4386-AC2B-FA412D5BC5C5}"/>
              </a:ext>
            </a:extLst>
          </p:cNvPr>
          <p:cNvSpPr txBox="1"/>
          <p:nvPr/>
        </p:nvSpPr>
        <p:spPr>
          <a:xfrm>
            <a:off x="3129280" y="23299"/>
            <a:ext cx="60960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0B0004020202020204"/>
                <a:ea typeface="+mn-ea"/>
                <a:cs typeface="+mn-cs"/>
              </a:rPr>
              <a:t>Player Development Curriculum</a:t>
            </a:r>
          </a:p>
        </p:txBody>
      </p:sp>
      <p:sp>
        <p:nvSpPr>
          <p:cNvPr id="6" name="TextBox 5">
            <a:extLst>
              <a:ext uri="{FF2B5EF4-FFF2-40B4-BE49-F238E27FC236}">
                <a16:creationId xmlns:a16="http://schemas.microsoft.com/office/drawing/2014/main" id="{C6D4AE06-32FA-4F13-9007-CA72747F5551}"/>
              </a:ext>
            </a:extLst>
          </p:cNvPr>
          <p:cNvSpPr txBox="1"/>
          <p:nvPr/>
        </p:nvSpPr>
        <p:spPr>
          <a:xfrm>
            <a:off x="3129280" y="215643"/>
            <a:ext cx="60960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highlight>
                  <a:srgbClr val="FFFF00"/>
                </a:highlight>
                <a:uLnTx/>
                <a:uFillTx/>
                <a:latin typeface="Aptos" panose="020B0004020202020204"/>
                <a:ea typeface="+mn-ea"/>
                <a:cs typeface="+mn-cs"/>
              </a:rPr>
              <a:t>U12 Curriculum Summary</a:t>
            </a:r>
          </a:p>
        </p:txBody>
      </p:sp>
      <p:pic>
        <p:nvPicPr>
          <p:cNvPr id="8" name="Picture 7">
            <a:extLst>
              <a:ext uri="{FF2B5EF4-FFF2-40B4-BE49-F238E27FC236}">
                <a16:creationId xmlns:a16="http://schemas.microsoft.com/office/drawing/2014/main" id="{7A311D85-A61F-42AE-B7FF-E5F577D79C08}"/>
              </a:ext>
            </a:extLst>
          </p:cNvPr>
          <p:cNvPicPr>
            <a:picLocks noChangeAspect="1"/>
          </p:cNvPicPr>
          <p:nvPr/>
        </p:nvPicPr>
        <p:blipFill>
          <a:blip r:embed="rId3"/>
          <a:stretch>
            <a:fillRect/>
          </a:stretch>
        </p:blipFill>
        <p:spPr>
          <a:xfrm>
            <a:off x="236711" y="406022"/>
            <a:ext cx="11256741" cy="377985"/>
          </a:xfrm>
          <a:prstGeom prst="rect">
            <a:avLst/>
          </a:prstGeom>
        </p:spPr>
      </p:pic>
      <p:sp>
        <p:nvSpPr>
          <p:cNvPr id="10" name="TextBox 9">
            <a:extLst>
              <a:ext uri="{FF2B5EF4-FFF2-40B4-BE49-F238E27FC236}">
                <a16:creationId xmlns:a16="http://schemas.microsoft.com/office/drawing/2014/main" id="{8C063DA7-EAAF-46AF-8B9D-4E4E55F989A9}"/>
              </a:ext>
            </a:extLst>
          </p:cNvPr>
          <p:cNvSpPr txBox="1"/>
          <p:nvPr/>
        </p:nvSpPr>
        <p:spPr>
          <a:xfrm>
            <a:off x="19600" y="612844"/>
            <a:ext cx="2572434" cy="68018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Further develop each player’s technical ability by enhancing ball mastery, comfort under pressure, and execution at increased game speed. Encourage creativity, consistency, and intentional technical work across all core areas of the game</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Dribbling Skills/ Running with the ball: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Dribble using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all surfaces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Develop confidence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in 1v1 attacking scenarios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Emphasize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dribbling at speed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 open space and toward goal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Encourage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creative expression</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use feints, stop-and-start moves, changes of direction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Shield the ball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and dribble to escape pressure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Begin to teach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when and where to dribble</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based on game context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Heading: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Emphasize safe &amp; proper heading </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Defensive &amp; attacking headers</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Continue to refine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1v1 take-on moves </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Focus on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change of pace and direction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after executing a move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Introduce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perfect timing and angles for 1–2 passing combinations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Teach decision-making: when to go alone, when to combine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Ball Control and Receiving: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Receive with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the correct foot based on pressure and direction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Master first-touch control of:</a:t>
            </a:r>
          </a:p>
          <a:p>
            <a:pPr marL="628650" lvl="1" indent="-171450">
              <a:buFont typeface="Arial" panose="020B0604020202020204" pitchFamily="34" charset="0"/>
              <a:buChar char="•"/>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Ground balls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(inside, outside, sole)</a:t>
            </a:r>
          </a:p>
          <a:p>
            <a:pPr marL="628650" lvl="1" indent="-171450">
              <a:buFont typeface="Arial" panose="020B0604020202020204" pitchFamily="34" charset="0"/>
              <a:buChar char="•"/>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Aerial balls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(foot, thigh, chest)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Prepare to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play on the first or second touch</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with intention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Practice receiving while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moving into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Begin to control and clear under pressure defensively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Passing: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Emphasize </a:t>
            </a:r>
            <a:r>
              <a:rPr lang="en-US" sz="800" b="1" dirty="0">
                <a:solidFill>
                  <a:prstClr val="black"/>
                </a:solidFill>
                <a:latin typeface="Aptos" panose="020B0004020202020204"/>
              </a:rPr>
              <a:t>first-touch movement </a:t>
            </a:r>
            <a:r>
              <a:rPr lang="en-US" sz="800" dirty="0">
                <a:solidFill>
                  <a:prstClr val="black"/>
                </a:solidFill>
                <a:latin typeface="Aptos" panose="020B0004020202020204"/>
              </a:rPr>
              <a:t>to create passing options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Develop ability to </a:t>
            </a:r>
            <a:r>
              <a:rPr lang="en-US" sz="800" b="1" dirty="0">
                <a:solidFill>
                  <a:prstClr val="black"/>
                </a:solidFill>
                <a:latin typeface="Aptos" panose="020B0004020202020204"/>
              </a:rPr>
              <a:t>pass to the proper foot </a:t>
            </a:r>
            <a:endParaRPr lang="en-US" sz="800" dirty="0">
              <a:solidFill>
                <a:prstClr val="black"/>
              </a:solidFill>
              <a:latin typeface="Aptos" panose="020B000402020202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Practice one-touch and two-touch passing with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Train for accuracy and weight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Introduce </a:t>
            </a:r>
            <a:r>
              <a:rPr lang="en-US" sz="800" b="1" dirty="0">
                <a:solidFill>
                  <a:prstClr val="black"/>
                </a:solidFill>
                <a:latin typeface="Aptos" panose="020B0004020202020204"/>
              </a:rPr>
              <a:t>volleyed passes </a:t>
            </a:r>
            <a:r>
              <a:rPr lang="en-US" sz="800" dirty="0">
                <a:solidFill>
                  <a:prstClr val="black"/>
                </a:solidFill>
                <a:latin typeface="Aptos" panose="020B0004020202020204"/>
              </a:rPr>
              <a:t>and bouncing ball technique</a:t>
            </a:r>
          </a:p>
          <a:p>
            <a:pPr marR="0" lvl="0" algn="l" defTabSz="9144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Shooting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Finishing with different surfaces &amp; composure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Power, Placement, Head (1v1,1</a:t>
            </a:r>
            <a:r>
              <a:rPr kumimoji="0" lang="en-US" sz="800" b="0" i="0" u="none" strike="noStrike" kern="1200" cap="none" spc="0" normalizeH="0" baseline="30000" noProof="0" dirty="0">
                <a:ln>
                  <a:noFill/>
                </a:ln>
                <a:solidFill>
                  <a:prstClr val="black"/>
                </a:solidFill>
                <a:effectLst/>
                <a:uLnTx/>
                <a:uFillTx/>
                <a:latin typeface="Aptos" panose="020B0004020202020204"/>
                <a:ea typeface="+mn-ea"/>
                <a:cs typeface="+mn-cs"/>
              </a:rPr>
              <a:t>st</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time, from crosses)</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Juggling: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Juggling in groups with limitations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5 Long Juggles with both feet</a:t>
            </a:r>
            <a:endParaRPr lang="en-US" sz="1600" dirty="0"/>
          </a:p>
        </p:txBody>
      </p:sp>
      <p:sp>
        <p:nvSpPr>
          <p:cNvPr id="12" name="TextBox 11">
            <a:extLst>
              <a:ext uri="{FF2B5EF4-FFF2-40B4-BE49-F238E27FC236}">
                <a16:creationId xmlns:a16="http://schemas.microsoft.com/office/drawing/2014/main" id="{90ECCAAE-2582-4690-B35B-0AF35477B7CF}"/>
              </a:ext>
            </a:extLst>
          </p:cNvPr>
          <p:cNvSpPr txBox="1"/>
          <p:nvPr/>
        </p:nvSpPr>
        <p:spPr>
          <a:xfrm>
            <a:off x="2659565" y="586031"/>
            <a:ext cx="2720926" cy="70480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a:t>
            </a:r>
            <a:r>
              <a:rPr kumimoji="0" lang="en-US" sz="700" b="1"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Strengthen each player’s ability to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apply technical skills in game settings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by building tactical understanding of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attacking, defending, transition</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and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team shape</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Reinforce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confidence, decision-making, and spatial awareness</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through both small-sided and full-team play, laying the groundwork for smart, purposeful soccer</a:t>
            </a:r>
            <a:endParaRPr kumimoji="0" lang="en-US" sz="70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b="1" dirty="0">
              <a:solidFill>
                <a:prstClr val="black"/>
              </a:solidFill>
              <a:latin typeface="Aptos" panose="020B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Tactics: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1v1 Attacking</a:t>
            </a:r>
            <a:r>
              <a:rPr lang="en-US" sz="800" dirty="0">
                <a:solidFill>
                  <a:prstClr val="black"/>
                </a:solidFill>
                <a:latin typeface="Aptos" panose="020B0004020202020204"/>
              </a:rPr>
              <a:t>: Continue developing confidence in isolated duels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Encourage </a:t>
            </a:r>
            <a:r>
              <a:rPr lang="en-US" sz="800" b="1" dirty="0">
                <a:solidFill>
                  <a:prstClr val="black"/>
                </a:solidFill>
                <a:latin typeface="Aptos" panose="020B0004020202020204"/>
              </a:rPr>
              <a:t>creativity and personality </a:t>
            </a:r>
            <a:r>
              <a:rPr lang="en-US" sz="800" dirty="0">
                <a:solidFill>
                  <a:prstClr val="black"/>
                </a:solidFill>
                <a:latin typeface="Aptos" panose="020B0004020202020204"/>
              </a:rPr>
              <a:t>– expressive play in the final third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Introduce attacking with speed and numbers </a:t>
            </a:r>
            <a:r>
              <a:rPr lang="en-US" sz="800" dirty="0">
                <a:solidFill>
                  <a:prstClr val="black"/>
                </a:solidFill>
                <a:latin typeface="Aptos" panose="020B0004020202020204"/>
              </a:rPr>
              <a:t>in transition moments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Emphasize </a:t>
            </a:r>
            <a:r>
              <a:rPr lang="en-US" sz="800" b="1" dirty="0">
                <a:solidFill>
                  <a:prstClr val="black"/>
                </a:solidFill>
                <a:latin typeface="Aptos" panose="020B0004020202020204"/>
              </a:rPr>
              <a:t>2–3 player support combinations </a:t>
            </a:r>
            <a:r>
              <a:rPr lang="en-US" sz="800" dirty="0">
                <a:solidFill>
                  <a:prstClr val="black"/>
                </a:solidFill>
                <a:latin typeface="Aptos" panose="020B0004020202020204"/>
              </a:rPr>
              <a:t>(overlaps, give-and-go, third-man runs)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Work on </a:t>
            </a:r>
            <a:r>
              <a:rPr lang="en-US" sz="800" b="1" dirty="0">
                <a:solidFill>
                  <a:prstClr val="black"/>
                </a:solidFill>
                <a:latin typeface="Aptos" panose="020B0004020202020204"/>
              </a:rPr>
              <a:t>movement off the ball </a:t>
            </a:r>
            <a:r>
              <a:rPr lang="en-US" sz="800" dirty="0">
                <a:solidFill>
                  <a:prstClr val="black"/>
                </a:solidFill>
                <a:latin typeface="Aptos" panose="020B0004020202020204"/>
              </a:rPr>
              <a:t>to create space for self and teammates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Improve decision-making </a:t>
            </a:r>
            <a:r>
              <a:rPr lang="en-US" sz="800" b="1" dirty="0">
                <a:solidFill>
                  <a:prstClr val="black"/>
                </a:solidFill>
                <a:latin typeface="Aptos" panose="020B0004020202020204"/>
              </a:rPr>
              <a:t>on when to dribble, pass, or shoot</a:t>
            </a:r>
          </a:p>
          <a:p>
            <a:pPr marR="0" lvl="0" algn="l" defTabSz="9144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Defending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Reinforce 1st &amp; 2</a:t>
            </a:r>
            <a:r>
              <a:rPr kumimoji="0" lang="en-US" sz="800" b="0" i="0" u="none" strike="noStrike" kern="1200" cap="none" spc="0" normalizeH="0" baseline="30000" noProof="0" dirty="0">
                <a:ln>
                  <a:noFill/>
                </a:ln>
                <a:solidFill>
                  <a:prstClr val="black"/>
                </a:solidFill>
                <a:effectLst/>
                <a:uLnTx/>
                <a:uFillTx/>
                <a:latin typeface="Aptos" panose="020B0004020202020204"/>
                <a:ea typeface="+mn-ea"/>
                <a:cs typeface="+mn-cs"/>
              </a:rPr>
              <a:t>nd</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defender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Introduce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3rd Defender (Balance):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awareness of team shape and backside threats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Constant emphasis on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communication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between defenders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Improve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zonal defending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understanding, especially in a back 3 or back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Teach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how to close space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without overcommitting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Promote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smart, disciplined defending</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vs. reckless tackling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Encourage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collective defending</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pressing as a unit, recovering as a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Build a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relentless defensive mindset:</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never stop tracking or applying pressure</a:t>
            </a:r>
          </a:p>
          <a:p>
            <a:pPr marR="0" lvl="0" algn="l" defTabSz="9144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Possession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Improve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angles and distances of support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for teammates on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Develop players’ understanding of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valuing possession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keeping the ball with purpose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Focus on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body positioning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to receive the ball (hips)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Expand on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playing out of the back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with composure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Introduce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changing the point of attack</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Shaping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Continue building awareness of 9v9 formations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Teach roles and responsibilities by position in both attack and defense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Reinforce the 3 principles of team shape (W,D,H)</a:t>
            </a:r>
            <a:endParaRPr lang="en-US" sz="800" dirty="0">
              <a:solidFill>
                <a:prstClr val="black"/>
              </a:solidFill>
              <a:latin typeface="Aptos" panose="020B000402020202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Teach players to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expand in attack and compact defensively</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on transition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Build awareness of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how to move as a uni</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t in various game moments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Small Sided Games: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1v1, 2v2, 3v3, 4v4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4 movements of the game (Focus on 2- Possession and Lack of Possession)</a:t>
            </a:r>
          </a:p>
        </p:txBody>
      </p:sp>
      <p:sp>
        <p:nvSpPr>
          <p:cNvPr id="14" name="TextBox 13">
            <a:extLst>
              <a:ext uri="{FF2B5EF4-FFF2-40B4-BE49-F238E27FC236}">
                <a16:creationId xmlns:a16="http://schemas.microsoft.com/office/drawing/2014/main" id="{FEF73C40-8777-4E6E-9B3E-07CBAC6B6EF0}"/>
              </a:ext>
            </a:extLst>
          </p:cNvPr>
          <p:cNvSpPr txBox="1"/>
          <p:nvPr/>
        </p:nvSpPr>
        <p:spPr>
          <a:xfrm>
            <a:off x="5498022" y="702382"/>
            <a:ext cx="1789672" cy="71404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Enhance players’ overall physical literacy by improving coordination, balance, agility, and functional soccer movements. This phase focuses on building psychomotor function, movement efficiency, and reaction capability to support technical and tactical development. Players should begin developing athletic habits that translate directly into game scenarios.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Psychomotor Coordination: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Balance &amp; Agility Training</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One-leg stability tasks</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Dynamic balance while moving or changing direction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Quickness with Ball Involvement</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Short bursts and stops with a ball</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Dribbling through cones with rapid changes</a:t>
            </a: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Motor Coordination Activities</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sz="800" dirty="0">
                <a:solidFill>
                  <a:prstClr val="black"/>
                </a:solidFill>
                <a:latin typeface="Aptos" panose="020B0004020202020204"/>
              </a:rPr>
              <a:t>Jumps + arm movement patterns (e.g. jumping jacks while tapping knees)</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sz="800" dirty="0">
                <a:solidFill>
                  <a:prstClr val="black"/>
                </a:solidFill>
                <a:latin typeface="Aptos" panose="020B0004020202020204"/>
              </a:rPr>
              <a:t>Skipping, hopping, and ladder drills with layered commands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Game Specific Movements</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Short sprints to press, drop, or support a teammate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Body feints and shoulder drops without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solidFill>
                  <a:prstClr val="black"/>
                </a:solidFill>
                <a:latin typeface="Aptos" panose="020B0004020202020204"/>
              </a:rPr>
              <a:t>Reaction &amp; Response Drills</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sz="800" dirty="0">
                <a:solidFill>
                  <a:prstClr val="black"/>
                </a:solidFill>
                <a:latin typeface="Aptos" panose="020B0004020202020204"/>
              </a:rPr>
              <a:t>Colored cone reactions</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sz="800" dirty="0">
                <a:solidFill>
                  <a:prstClr val="black"/>
                </a:solidFill>
                <a:latin typeface="Aptos" panose="020B0004020202020204"/>
              </a:rPr>
              <a:t>Mirror tag</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sz="800" dirty="0">
                <a:solidFill>
                  <a:prstClr val="black"/>
                </a:solidFill>
                <a:latin typeface="Aptos" panose="020B0004020202020204"/>
              </a:rPr>
              <a:t>Coach cue sprints or direction changes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Lateral Speed &amp; Agility Work</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Shuffle + sprint combinations</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Side-to-side dribble &amp; pass relays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Movement Development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dirty="0">
                <a:ln>
                  <a:noFill/>
                </a:ln>
                <a:solidFill>
                  <a:prstClr val="black"/>
                </a:solidFill>
                <a:effectLst/>
                <a:uLnTx/>
                <a:uFillTx/>
                <a:latin typeface="Aptos" panose="020B0004020202020204"/>
                <a:ea typeface="+mn-ea"/>
                <a:cs typeface="+mn-cs"/>
              </a:rPr>
              <a:t>Constant Movement Emphasis</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700" i="0" u="none" strike="noStrike" kern="1200" cap="none" spc="0" normalizeH="0" baseline="0" noProof="0" dirty="0">
                <a:ln>
                  <a:noFill/>
                </a:ln>
                <a:solidFill>
                  <a:prstClr val="black"/>
                </a:solidFill>
                <a:effectLst/>
                <a:uLnTx/>
                <a:uFillTx/>
                <a:latin typeface="Aptos" panose="020B0004020202020204"/>
                <a:ea typeface="+mn-ea"/>
                <a:cs typeface="+mn-cs"/>
              </a:rPr>
              <a:t>Transition between roles (attack, defend, support) with intent</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700" i="0" u="none" strike="noStrike" kern="1200" cap="none" spc="0" normalizeH="0" baseline="0" noProof="0" dirty="0">
                <a:ln>
                  <a:noFill/>
                </a:ln>
                <a:solidFill>
                  <a:prstClr val="black"/>
                </a:solidFill>
                <a:effectLst/>
                <a:uLnTx/>
                <a:uFillTx/>
                <a:latin typeface="Aptos" panose="020B0004020202020204"/>
                <a:ea typeface="+mn-ea"/>
                <a:cs typeface="+mn-cs"/>
              </a:rPr>
              <a:t>Small-sided games with movement incentives (e.g., 3 seconds to find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dirty="0">
                <a:ln>
                  <a:noFill/>
                </a:ln>
                <a:solidFill>
                  <a:prstClr val="black"/>
                </a:solidFill>
                <a:effectLst/>
                <a:uLnTx/>
                <a:uFillTx/>
                <a:latin typeface="Aptos" panose="020B0004020202020204"/>
                <a:ea typeface="+mn-ea"/>
                <a:cs typeface="+mn-cs"/>
              </a:rPr>
              <a:t>Movement With the Ball</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700" i="0" u="none" strike="noStrike" kern="1200" cap="none" spc="0" normalizeH="0" baseline="0" noProof="0" dirty="0">
                <a:ln>
                  <a:noFill/>
                </a:ln>
                <a:solidFill>
                  <a:prstClr val="black"/>
                </a:solidFill>
                <a:effectLst/>
                <a:uLnTx/>
                <a:uFillTx/>
                <a:latin typeface="Aptos" panose="020B0004020202020204"/>
                <a:ea typeface="+mn-ea"/>
                <a:cs typeface="+mn-cs"/>
              </a:rPr>
              <a:t>Dribble-relocate activities (change of pace/direction under pressure)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700" i="0" u="none" strike="noStrike" kern="1200" cap="none" spc="0" normalizeH="0" baseline="0" noProof="0" dirty="0">
                <a:ln>
                  <a:noFill/>
                </a:ln>
                <a:solidFill>
                  <a:prstClr val="black"/>
                </a:solidFill>
                <a:effectLst/>
                <a:uLnTx/>
                <a:uFillTx/>
                <a:latin typeface="Aptos" panose="020B0004020202020204"/>
                <a:ea typeface="+mn-ea"/>
                <a:cs typeface="+mn-cs"/>
              </a:rPr>
              <a:t>Progression from static dribbling to dynamic 1v1s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dirty="0">
                <a:ln>
                  <a:noFill/>
                </a:ln>
                <a:solidFill>
                  <a:prstClr val="black"/>
                </a:solidFill>
                <a:effectLst/>
                <a:uLnTx/>
                <a:uFillTx/>
                <a:latin typeface="Aptos" panose="020B0004020202020204"/>
                <a:ea typeface="+mn-ea"/>
                <a:cs typeface="+mn-cs"/>
              </a:rPr>
              <a:t>Movement Without the Ball</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700" i="0" u="none" strike="noStrike" kern="1200" cap="none" spc="0" normalizeH="0" baseline="0" noProof="0" dirty="0">
                <a:ln>
                  <a:noFill/>
                </a:ln>
                <a:solidFill>
                  <a:prstClr val="black"/>
                </a:solidFill>
                <a:effectLst/>
                <a:uLnTx/>
                <a:uFillTx/>
                <a:latin typeface="Aptos" panose="020B0004020202020204"/>
                <a:ea typeface="+mn-ea"/>
                <a:cs typeface="+mn-cs"/>
              </a:rPr>
              <a:t>Creating space (checking away and checking to)</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700" i="0" u="none" strike="noStrike" kern="1200" cap="none" spc="0" normalizeH="0" baseline="0" noProof="0" dirty="0">
                <a:ln>
                  <a:noFill/>
                </a:ln>
                <a:solidFill>
                  <a:prstClr val="black"/>
                </a:solidFill>
                <a:effectLst/>
                <a:uLnTx/>
                <a:uFillTx/>
                <a:latin typeface="Aptos" panose="020B0004020202020204"/>
                <a:ea typeface="+mn-ea"/>
                <a:cs typeface="+mn-cs"/>
              </a:rPr>
              <a:t>Supporting angles after passing</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700" i="0" u="none" strike="noStrike" kern="1200" cap="none" spc="0" normalizeH="0" baseline="0" noProof="0" dirty="0">
                <a:ln>
                  <a:noFill/>
                </a:ln>
                <a:solidFill>
                  <a:prstClr val="black"/>
                </a:solidFill>
                <a:effectLst/>
                <a:uLnTx/>
                <a:uFillTx/>
                <a:latin typeface="Aptos" panose="020B0004020202020204"/>
                <a:ea typeface="+mn-ea"/>
                <a:cs typeface="+mn-cs"/>
              </a:rPr>
              <a:t>Shadow movements and runs into open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6" name="TextBox 15">
            <a:extLst>
              <a:ext uri="{FF2B5EF4-FFF2-40B4-BE49-F238E27FC236}">
                <a16:creationId xmlns:a16="http://schemas.microsoft.com/office/drawing/2014/main" id="{A6615503-BAEB-41D7-9A42-1A8891EB2E12}"/>
              </a:ext>
            </a:extLst>
          </p:cNvPr>
          <p:cNvSpPr txBox="1"/>
          <p:nvPr/>
        </p:nvSpPr>
        <p:spPr>
          <a:xfrm>
            <a:off x="7363022" y="702382"/>
            <a:ext cx="2365447" cy="68634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Foster a positive and supportive environment that encourages individual confidence, team responsibility, and emotional growth. Players at this age should develop awareness of their roles, learn how to handle success and failure, and grow in self-discipline and sportsmanship.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Concentration &amp; Focus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Keep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sessions fast-paced and varied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to minimize mental drop-off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Use exercises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with clear objectives and 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Promote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active listening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and reinforce focus through coach/player feedback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Use brief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reset moments</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(e.g. team claps, huddles, refocus calls) to regain concentration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Co-operation: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Design tasks that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require teamwork</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even during individual skill stations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Have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players count reps for each other</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track partner success, or give peer feedback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Encourage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positive peer communication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clapping, cheering, supporting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Reinforce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empathy and celebrating others’ success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How to Train the AFC Way:</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Hard Work/Work Ethic</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Commitment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Being Coachable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Great Attitude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Make it Game-Like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Take Risks</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Sportsmanship: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Teach how to be </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positive teammates and opponents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Discuss the balance of </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trying to win and having fun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Celebrate effort and improvement, not just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Teach how </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to win with humility and lose with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Encourage reflection: “What did you learn 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Basic Rules/Law of the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Reinforce the habit of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listening carefully to instructions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Use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visual aids or demonstrations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to help players understand expectations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Introduce or reinforce the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basic Laws of the Game</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 (offsides, fouls, throw-ins,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Use referees or mock situations to simulate game behavior and emotional control</a:t>
            </a:r>
          </a:p>
        </p:txBody>
      </p:sp>
      <p:sp>
        <p:nvSpPr>
          <p:cNvPr id="18" name="TextBox 17">
            <a:extLst>
              <a:ext uri="{FF2B5EF4-FFF2-40B4-BE49-F238E27FC236}">
                <a16:creationId xmlns:a16="http://schemas.microsoft.com/office/drawing/2014/main" id="{99848D7A-9D61-4EB2-A5D7-AB418871F1C2}"/>
              </a:ext>
            </a:extLst>
          </p:cNvPr>
          <p:cNvSpPr txBox="1"/>
          <p:nvPr/>
        </p:nvSpPr>
        <p:spPr>
          <a:xfrm>
            <a:off x="9923291" y="679169"/>
            <a:ext cx="2031998" cy="48628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Build strong technical fundamentals through high-quality, high-repetition training that empowers players to become confident, creative, and intelligent with the ball. At this age, the focus remains on individual mastery while laying the foundation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for team coordination and game understanding.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Core Philosophy: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Every player is responsible for their own growth. </a:t>
            </a: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Individual training</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—with and without the team—is critical to long-term development. Repetition sharpens skills, builds confidence, and prepares players for real game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Training Concepts and Topics: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Dribbling Skills/Creativity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Moves, Turning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Ball Control- Passing/Receiving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Teaching Support of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Emphasis on Spatial Awareness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Defending- Pressure/Cover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Ball Mastery &amp;</a:t>
            </a:r>
            <a:r>
              <a:rPr lang="en-US" sz="900" b="1" dirty="0">
                <a:solidFill>
                  <a:prstClr val="black"/>
                </a:solidFill>
                <a:latin typeface="Aptos" panose="020B0004020202020204"/>
              </a:rPr>
              <a:t> </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Juggling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Training Emphasis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Repetition</a:t>
            </a: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 of key technical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Positive, high-energy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Game-like exercises </a:t>
            </a: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that replicate real situations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Clear purpose </a:t>
            </a: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for every drill: what, why, how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Encourage players </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to train on their own</a:t>
            </a:r>
            <a:r>
              <a:rPr kumimoji="0" lang="en-US" sz="900" i="0" u="none" strike="noStrike" kern="1200" cap="none" spc="0" normalizeH="0" baseline="0" noProof="0" dirty="0">
                <a:ln>
                  <a:noFill/>
                </a:ln>
                <a:solidFill>
                  <a:prstClr val="black"/>
                </a:solidFill>
                <a:effectLst/>
                <a:uLnTx/>
                <a:uFillTx/>
                <a:latin typeface="Aptos" panose="020B0004020202020204"/>
                <a:ea typeface="+mn-ea"/>
                <a:cs typeface="+mn-cs"/>
              </a:rPr>
              <a:t> outside of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p:txBody>
      </p:sp>
      <p:cxnSp>
        <p:nvCxnSpPr>
          <p:cNvPr id="20" name="Straight Connector 19">
            <a:extLst>
              <a:ext uri="{FF2B5EF4-FFF2-40B4-BE49-F238E27FC236}">
                <a16:creationId xmlns:a16="http://schemas.microsoft.com/office/drawing/2014/main" id="{0835E88D-54E0-4103-A230-72242F4C2911}"/>
              </a:ext>
            </a:extLst>
          </p:cNvPr>
          <p:cNvCxnSpPr>
            <a:cxnSpLocks/>
          </p:cNvCxnSpPr>
          <p:nvPr/>
        </p:nvCxnSpPr>
        <p:spPr>
          <a:xfrm>
            <a:off x="2572434" y="1038962"/>
            <a:ext cx="0" cy="5819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24E9AAC-E266-4522-A7BC-96ED38E975CF}"/>
              </a:ext>
            </a:extLst>
          </p:cNvPr>
          <p:cNvCxnSpPr>
            <a:cxnSpLocks/>
          </p:cNvCxnSpPr>
          <p:nvPr/>
        </p:nvCxnSpPr>
        <p:spPr>
          <a:xfrm>
            <a:off x="2572434" y="1038962"/>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EC6DA79-378F-4B59-BC42-147A1F8623E4}"/>
              </a:ext>
            </a:extLst>
          </p:cNvPr>
          <p:cNvCxnSpPr/>
          <p:nvPr/>
        </p:nvCxnSpPr>
        <p:spPr>
          <a:xfrm>
            <a:off x="5293360" y="969951"/>
            <a:ext cx="93845" cy="5819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8035C87-D4C1-4515-89E7-0C2083D8FDC3}"/>
              </a:ext>
            </a:extLst>
          </p:cNvPr>
          <p:cNvCxnSpPr>
            <a:cxnSpLocks/>
          </p:cNvCxnSpPr>
          <p:nvPr/>
        </p:nvCxnSpPr>
        <p:spPr>
          <a:xfrm>
            <a:off x="7325358" y="1038962"/>
            <a:ext cx="0" cy="5819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DE19AA6-5EC6-4D44-BEF9-3D97FA1797CB}"/>
              </a:ext>
            </a:extLst>
          </p:cNvPr>
          <p:cNvCxnSpPr>
            <a:cxnSpLocks/>
          </p:cNvCxnSpPr>
          <p:nvPr/>
        </p:nvCxnSpPr>
        <p:spPr>
          <a:xfrm>
            <a:off x="9728470" y="1038962"/>
            <a:ext cx="77890" cy="578544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8870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75734-1E46-4909-B154-6C614468A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9375395-BCC0-407B-AE9D-9227344B2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0" y="97155"/>
            <a:ext cx="2132330" cy="1701165"/>
          </a:xfrm>
          <a:prstGeom prst="rect">
            <a:avLst/>
          </a:prstGeom>
        </p:spPr>
      </p:pic>
      <p:sp>
        <p:nvSpPr>
          <p:cNvPr id="7" name="TextBox 6">
            <a:extLst>
              <a:ext uri="{FF2B5EF4-FFF2-40B4-BE49-F238E27FC236}">
                <a16:creationId xmlns:a16="http://schemas.microsoft.com/office/drawing/2014/main" id="{DA8F0F35-B764-41CC-A138-A4AF73530F42}"/>
              </a:ext>
            </a:extLst>
          </p:cNvPr>
          <p:cNvSpPr txBox="1"/>
          <p:nvPr/>
        </p:nvSpPr>
        <p:spPr>
          <a:xfrm>
            <a:off x="2880360" y="-86896"/>
            <a:ext cx="883412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4E44AAD8-0439-4BCC-B255-0548FA90F49E}"/>
              </a:ext>
            </a:extLst>
          </p:cNvPr>
          <p:cNvSpPr txBox="1"/>
          <p:nvPr/>
        </p:nvSpPr>
        <p:spPr>
          <a:xfrm>
            <a:off x="3022600" y="2532831"/>
            <a:ext cx="6812280"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latin typeface="Aptos" panose="020B0004020202020204"/>
              </a:rPr>
              <a:t>SYSTEMS OF PLAY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7V7</a:t>
            </a:r>
          </a:p>
        </p:txBody>
      </p:sp>
    </p:spTree>
    <p:extLst>
      <p:ext uri="{BB962C8B-B14F-4D97-AF65-F5344CB8AC3E}">
        <p14:creationId xmlns:p14="http://schemas.microsoft.com/office/powerpoint/2010/main" val="1776040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4706DE-F914-4A57-AE3D-AE7235260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D26A4DD-1B32-4E05-A551-DBCB9389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 y="117475"/>
            <a:ext cx="2081530" cy="1599565"/>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78032F6B-2124-4E4F-8320-6550C9FA921F}"/>
              </a:ext>
            </a:extLst>
          </p:cNvPr>
          <p:cNvSpPr txBox="1"/>
          <p:nvPr/>
        </p:nvSpPr>
        <p:spPr>
          <a:xfrm>
            <a:off x="2768600" y="-10160"/>
            <a:ext cx="906653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92BD255D-2768-4A5E-800C-41D6A196A12D}"/>
              </a:ext>
            </a:extLst>
          </p:cNvPr>
          <p:cNvSpPr txBox="1"/>
          <p:nvPr/>
        </p:nvSpPr>
        <p:spPr>
          <a:xfrm>
            <a:off x="4020820" y="1651790"/>
            <a:ext cx="60248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1-2-3-1 FORMATION</a:t>
            </a:r>
          </a:p>
        </p:txBody>
      </p:sp>
      <p:sp>
        <p:nvSpPr>
          <p:cNvPr id="10" name="TextBox 9">
            <a:extLst>
              <a:ext uri="{FF2B5EF4-FFF2-40B4-BE49-F238E27FC236}">
                <a16:creationId xmlns:a16="http://schemas.microsoft.com/office/drawing/2014/main" id="{639CC51F-50F2-4CD6-8268-1F0FEC352D66}"/>
              </a:ext>
            </a:extLst>
          </p:cNvPr>
          <p:cNvSpPr txBox="1"/>
          <p:nvPr/>
        </p:nvSpPr>
        <p:spPr>
          <a:xfrm>
            <a:off x="3122930" y="2902383"/>
            <a:ext cx="61671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FORWARD</a:t>
            </a:r>
          </a:p>
        </p:txBody>
      </p:sp>
      <p:sp>
        <p:nvSpPr>
          <p:cNvPr id="12" name="TextBox 11">
            <a:extLst>
              <a:ext uri="{FF2B5EF4-FFF2-40B4-BE49-F238E27FC236}">
                <a16:creationId xmlns:a16="http://schemas.microsoft.com/office/drawing/2014/main" id="{4700EA0D-24FB-42CB-B235-5B3EC47714B8}"/>
              </a:ext>
            </a:extLst>
          </p:cNvPr>
          <p:cNvSpPr txBox="1"/>
          <p:nvPr/>
        </p:nvSpPr>
        <p:spPr>
          <a:xfrm>
            <a:off x="1668780" y="3616279"/>
            <a:ext cx="23520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MIDFIELD</a:t>
            </a:r>
          </a:p>
        </p:txBody>
      </p:sp>
      <p:sp>
        <p:nvSpPr>
          <p:cNvPr id="14" name="TextBox 13">
            <a:extLst>
              <a:ext uri="{FF2B5EF4-FFF2-40B4-BE49-F238E27FC236}">
                <a16:creationId xmlns:a16="http://schemas.microsoft.com/office/drawing/2014/main" id="{9A1E9C7E-D413-4C7E-BD97-C34441DFE1C2}"/>
              </a:ext>
            </a:extLst>
          </p:cNvPr>
          <p:cNvSpPr txBox="1"/>
          <p:nvPr/>
        </p:nvSpPr>
        <p:spPr>
          <a:xfrm>
            <a:off x="8041640" y="3523947"/>
            <a:ext cx="26466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RIGHT MIDFIELD</a:t>
            </a:r>
            <a:endParaRPr kumimoji="0" lang="en-US"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endParaRPr>
          </a:p>
        </p:txBody>
      </p:sp>
      <p:sp>
        <p:nvSpPr>
          <p:cNvPr id="16" name="TextBox 15">
            <a:extLst>
              <a:ext uri="{FF2B5EF4-FFF2-40B4-BE49-F238E27FC236}">
                <a16:creationId xmlns:a16="http://schemas.microsoft.com/office/drawing/2014/main" id="{06AF4246-73CF-4FAD-9D17-A776EC212BF9}"/>
              </a:ext>
            </a:extLst>
          </p:cNvPr>
          <p:cNvSpPr txBox="1"/>
          <p:nvPr/>
        </p:nvSpPr>
        <p:spPr>
          <a:xfrm>
            <a:off x="8041640" y="4867612"/>
            <a:ext cx="20167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CENTER BACK</a:t>
            </a:r>
            <a:endParaRPr lang="en-US" sz="1800"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endParaRPr>
          </a:p>
        </p:txBody>
      </p:sp>
      <p:sp>
        <p:nvSpPr>
          <p:cNvPr id="18" name="TextBox 17">
            <a:extLst>
              <a:ext uri="{FF2B5EF4-FFF2-40B4-BE49-F238E27FC236}">
                <a16:creationId xmlns:a16="http://schemas.microsoft.com/office/drawing/2014/main" id="{212033A9-6FAC-4576-B1B5-2D55558490B5}"/>
              </a:ext>
            </a:extLst>
          </p:cNvPr>
          <p:cNvSpPr txBox="1"/>
          <p:nvPr/>
        </p:nvSpPr>
        <p:spPr>
          <a:xfrm>
            <a:off x="2357121" y="4859407"/>
            <a:ext cx="17932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CENTER BACK</a:t>
            </a:r>
            <a:endParaRPr lang="en-US" sz="1800"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endParaRPr>
          </a:p>
        </p:txBody>
      </p:sp>
      <p:sp>
        <p:nvSpPr>
          <p:cNvPr id="20" name="TextBox 19">
            <a:extLst>
              <a:ext uri="{FF2B5EF4-FFF2-40B4-BE49-F238E27FC236}">
                <a16:creationId xmlns:a16="http://schemas.microsoft.com/office/drawing/2014/main" id="{995495FC-E12D-4B28-81EC-7651148B25FA}"/>
              </a:ext>
            </a:extLst>
          </p:cNvPr>
          <p:cNvSpPr txBox="1"/>
          <p:nvPr/>
        </p:nvSpPr>
        <p:spPr>
          <a:xfrm>
            <a:off x="4949825" y="4262610"/>
            <a:ext cx="23520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ATTACKING CMF</a:t>
            </a:r>
          </a:p>
        </p:txBody>
      </p:sp>
      <p:sp>
        <p:nvSpPr>
          <p:cNvPr id="22" name="TextBox 21">
            <a:extLst>
              <a:ext uri="{FF2B5EF4-FFF2-40B4-BE49-F238E27FC236}">
                <a16:creationId xmlns:a16="http://schemas.microsoft.com/office/drawing/2014/main" id="{DAAC9156-F0B3-4776-9B08-B16A95C2F05D}"/>
              </a:ext>
            </a:extLst>
          </p:cNvPr>
          <p:cNvSpPr txBox="1"/>
          <p:nvPr/>
        </p:nvSpPr>
        <p:spPr>
          <a:xfrm>
            <a:off x="3042285" y="6069517"/>
            <a:ext cx="61671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GOALKEEPER</a:t>
            </a:r>
            <a:endParaRPr lang="en-US" sz="1800"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041279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4B543D-1C68-431C-9357-3CF3A3425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A94B5D0-1308-497C-AD61-A8C195EE6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127635"/>
            <a:ext cx="2081530" cy="1691005"/>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6B30F4C4-FD91-4381-A9F2-350F819669DF}"/>
              </a:ext>
            </a:extLst>
          </p:cNvPr>
          <p:cNvSpPr txBox="1"/>
          <p:nvPr/>
        </p:nvSpPr>
        <p:spPr>
          <a:xfrm>
            <a:off x="2849880" y="0"/>
            <a:ext cx="904621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F52BEB1D-97AC-438F-837E-0BEAB9C0037B}"/>
              </a:ext>
            </a:extLst>
          </p:cNvPr>
          <p:cNvSpPr txBox="1"/>
          <p:nvPr/>
        </p:nvSpPr>
        <p:spPr>
          <a:xfrm>
            <a:off x="3937000" y="1575862"/>
            <a:ext cx="61671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1-3-1-2 FORMATION</a:t>
            </a:r>
          </a:p>
        </p:txBody>
      </p:sp>
      <p:sp>
        <p:nvSpPr>
          <p:cNvPr id="11" name="TextBox 10">
            <a:extLst>
              <a:ext uri="{FF2B5EF4-FFF2-40B4-BE49-F238E27FC236}">
                <a16:creationId xmlns:a16="http://schemas.microsoft.com/office/drawing/2014/main" id="{48B18B87-F7CF-446B-AF5B-DF98251F4B07}"/>
              </a:ext>
            </a:extLst>
          </p:cNvPr>
          <p:cNvSpPr txBox="1"/>
          <p:nvPr/>
        </p:nvSpPr>
        <p:spPr>
          <a:xfrm>
            <a:off x="3032760" y="3105834"/>
            <a:ext cx="25044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FORWARD</a:t>
            </a:r>
          </a:p>
        </p:txBody>
      </p:sp>
      <p:sp>
        <p:nvSpPr>
          <p:cNvPr id="13" name="TextBox 12">
            <a:extLst>
              <a:ext uri="{FF2B5EF4-FFF2-40B4-BE49-F238E27FC236}">
                <a16:creationId xmlns:a16="http://schemas.microsoft.com/office/drawing/2014/main" id="{C1D90174-E85A-4197-86CC-29B1F53DF8F2}"/>
              </a:ext>
            </a:extLst>
          </p:cNvPr>
          <p:cNvSpPr txBox="1"/>
          <p:nvPr/>
        </p:nvSpPr>
        <p:spPr>
          <a:xfrm>
            <a:off x="6654802" y="3105834"/>
            <a:ext cx="26263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FORWARD</a:t>
            </a:r>
          </a:p>
        </p:txBody>
      </p:sp>
      <p:sp>
        <p:nvSpPr>
          <p:cNvPr id="15" name="TextBox 14">
            <a:extLst>
              <a:ext uri="{FF2B5EF4-FFF2-40B4-BE49-F238E27FC236}">
                <a16:creationId xmlns:a16="http://schemas.microsoft.com/office/drawing/2014/main" id="{16FC7359-EF84-4BD4-8ED3-2755905118D2}"/>
              </a:ext>
            </a:extLst>
          </p:cNvPr>
          <p:cNvSpPr txBox="1"/>
          <p:nvPr/>
        </p:nvSpPr>
        <p:spPr>
          <a:xfrm>
            <a:off x="4949827" y="4249391"/>
            <a:ext cx="24231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MIDFIELD</a:t>
            </a:r>
          </a:p>
        </p:txBody>
      </p:sp>
      <p:sp>
        <p:nvSpPr>
          <p:cNvPr id="17" name="TextBox 16">
            <a:extLst>
              <a:ext uri="{FF2B5EF4-FFF2-40B4-BE49-F238E27FC236}">
                <a16:creationId xmlns:a16="http://schemas.microsoft.com/office/drawing/2014/main" id="{6548A9B8-8FF0-41A7-905D-2C18CA4512FD}"/>
              </a:ext>
            </a:extLst>
          </p:cNvPr>
          <p:cNvSpPr txBox="1"/>
          <p:nvPr/>
        </p:nvSpPr>
        <p:spPr>
          <a:xfrm>
            <a:off x="2143760" y="4857451"/>
            <a:ext cx="26517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LEFT BACK</a:t>
            </a:r>
            <a:endPar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endParaRPr>
          </a:p>
        </p:txBody>
      </p:sp>
      <p:sp>
        <p:nvSpPr>
          <p:cNvPr id="19" name="TextBox 18">
            <a:extLst>
              <a:ext uri="{FF2B5EF4-FFF2-40B4-BE49-F238E27FC236}">
                <a16:creationId xmlns:a16="http://schemas.microsoft.com/office/drawing/2014/main" id="{BBDF3AD7-D086-407A-9A6F-83B0D286F439}"/>
              </a:ext>
            </a:extLst>
          </p:cNvPr>
          <p:cNvSpPr txBox="1"/>
          <p:nvPr/>
        </p:nvSpPr>
        <p:spPr>
          <a:xfrm>
            <a:off x="7884160" y="4857450"/>
            <a:ext cx="21691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RIGHT</a:t>
            </a: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 BACK</a:t>
            </a:r>
          </a:p>
        </p:txBody>
      </p:sp>
      <p:sp>
        <p:nvSpPr>
          <p:cNvPr id="21" name="TextBox 20">
            <a:extLst>
              <a:ext uri="{FF2B5EF4-FFF2-40B4-BE49-F238E27FC236}">
                <a16:creationId xmlns:a16="http://schemas.microsoft.com/office/drawing/2014/main" id="{3ECC0DB5-F3FA-47DF-B54F-BC215E4854A5}"/>
              </a:ext>
            </a:extLst>
          </p:cNvPr>
          <p:cNvSpPr txBox="1"/>
          <p:nvPr/>
        </p:nvSpPr>
        <p:spPr>
          <a:xfrm>
            <a:off x="4949827" y="6039281"/>
            <a:ext cx="27381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GOALKEEPER</a:t>
            </a:r>
          </a:p>
        </p:txBody>
      </p:sp>
      <p:sp>
        <p:nvSpPr>
          <p:cNvPr id="23" name="TextBox 22">
            <a:extLst>
              <a:ext uri="{FF2B5EF4-FFF2-40B4-BE49-F238E27FC236}">
                <a16:creationId xmlns:a16="http://schemas.microsoft.com/office/drawing/2014/main" id="{5AAD0D04-F35E-4604-92F5-C62B5AAF345B}"/>
              </a:ext>
            </a:extLst>
          </p:cNvPr>
          <p:cNvSpPr txBox="1"/>
          <p:nvPr/>
        </p:nvSpPr>
        <p:spPr>
          <a:xfrm>
            <a:off x="4949827" y="5144336"/>
            <a:ext cx="25044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BACK</a:t>
            </a:r>
          </a:p>
        </p:txBody>
      </p:sp>
    </p:spTree>
    <p:extLst>
      <p:ext uri="{BB962C8B-B14F-4D97-AF65-F5344CB8AC3E}">
        <p14:creationId xmlns:p14="http://schemas.microsoft.com/office/powerpoint/2010/main" val="3977282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114BEF-9A40-4E80-B391-35485E266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E52B8AA-884F-4C83-B48D-5F1ECB8BB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 y="107315"/>
            <a:ext cx="1949450" cy="1619885"/>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F7B1EB6E-C236-4EF5-B68A-4529691C1EA1}"/>
              </a:ext>
            </a:extLst>
          </p:cNvPr>
          <p:cNvSpPr txBox="1"/>
          <p:nvPr/>
        </p:nvSpPr>
        <p:spPr>
          <a:xfrm>
            <a:off x="2622550" y="0"/>
            <a:ext cx="964184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15358615-2ED9-4FD0-AC15-9C178E009A2E}"/>
              </a:ext>
            </a:extLst>
          </p:cNvPr>
          <p:cNvSpPr txBox="1"/>
          <p:nvPr/>
        </p:nvSpPr>
        <p:spPr>
          <a:xfrm>
            <a:off x="4023360" y="1576445"/>
            <a:ext cx="61671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1-3-2-1 FORMATION</a:t>
            </a:r>
          </a:p>
        </p:txBody>
      </p:sp>
      <p:sp>
        <p:nvSpPr>
          <p:cNvPr id="11" name="TextBox 10">
            <a:extLst>
              <a:ext uri="{FF2B5EF4-FFF2-40B4-BE49-F238E27FC236}">
                <a16:creationId xmlns:a16="http://schemas.microsoft.com/office/drawing/2014/main" id="{3D2F929B-05D5-4E59-B7C7-9C8A0E25A777}"/>
              </a:ext>
            </a:extLst>
          </p:cNvPr>
          <p:cNvSpPr txBox="1"/>
          <p:nvPr/>
        </p:nvSpPr>
        <p:spPr>
          <a:xfrm>
            <a:off x="2977515" y="2948696"/>
            <a:ext cx="61671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FORWARD</a:t>
            </a:r>
          </a:p>
        </p:txBody>
      </p:sp>
      <p:sp>
        <p:nvSpPr>
          <p:cNvPr id="13" name="TextBox 12">
            <a:extLst>
              <a:ext uri="{FF2B5EF4-FFF2-40B4-BE49-F238E27FC236}">
                <a16:creationId xmlns:a16="http://schemas.microsoft.com/office/drawing/2014/main" id="{39D7534A-AF00-4AE5-8431-F75CBE19B223}"/>
              </a:ext>
            </a:extLst>
          </p:cNvPr>
          <p:cNvSpPr txBox="1"/>
          <p:nvPr/>
        </p:nvSpPr>
        <p:spPr>
          <a:xfrm>
            <a:off x="3855720" y="3969074"/>
            <a:ext cx="28498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a:t>
            </a: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MIDFIELD</a:t>
            </a:r>
            <a:endPar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endParaRPr>
          </a:p>
        </p:txBody>
      </p:sp>
      <p:sp>
        <p:nvSpPr>
          <p:cNvPr id="15" name="TextBox 14">
            <a:extLst>
              <a:ext uri="{FF2B5EF4-FFF2-40B4-BE49-F238E27FC236}">
                <a16:creationId xmlns:a16="http://schemas.microsoft.com/office/drawing/2014/main" id="{16BEF963-3879-4F1C-A090-D725165F0E14}"/>
              </a:ext>
            </a:extLst>
          </p:cNvPr>
          <p:cNvSpPr txBox="1"/>
          <p:nvPr/>
        </p:nvSpPr>
        <p:spPr>
          <a:xfrm>
            <a:off x="6626227" y="4393159"/>
            <a:ext cx="20980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DEFENSIVE CMF</a:t>
            </a:r>
            <a:endPar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endParaRPr>
          </a:p>
        </p:txBody>
      </p:sp>
      <p:sp>
        <p:nvSpPr>
          <p:cNvPr id="17" name="TextBox 16">
            <a:extLst>
              <a:ext uri="{FF2B5EF4-FFF2-40B4-BE49-F238E27FC236}">
                <a16:creationId xmlns:a16="http://schemas.microsoft.com/office/drawing/2014/main" id="{65640AE7-101C-48BA-9C91-12A5DEC8EED1}"/>
              </a:ext>
            </a:extLst>
          </p:cNvPr>
          <p:cNvSpPr txBox="1"/>
          <p:nvPr/>
        </p:nvSpPr>
        <p:spPr>
          <a:xfrm>
            <a:off x="1619254" y="4904240"/>
            <a:ext cx="15392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BACK</a:t>
            </a:r>
          </a:p>
        </p:txBody>
      </p:sp>
      <p:sp>
        <p:nvSpPr>
          <p:cNvPr id="19" name="TextBox 18">
            <a:extLst>
              <a:ext uri="{FF2B5EF4-FFF2-40B4-BE49-F238E27FC236}">
                <a16:creationId xmlns:a16="http://schemas.microsoft.com/office/drawing/2014/main" id="{3CEAC354-66E4-4FA3-97B2-08D29BB70CE2}"/>
              </a:ext>
            </a:extLst>
          </p:cNvPr>
          <p:cNvSpPr txBox="1"/>
          <p:nvPr/>
        </p:nvSpPr>
        <p:spPr>
          <a:xfrm>
            <a:off x="9033508" y="4903348"/>
            <a:ext cx="23977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RIGHT BACK</a:t>
            </a:r>
          </a:p>
        </p:txBody>
      </p:sp>
      <p:sp>
        <p:nvSpPr>
          <p:cNvPr id="21" name="TextBox 20">
            <a:extLst>
              <a:ext uri="{FF2B5EF4-FFF2-40B4-BE49-F238E27FC236}">
                <a16:creationId xmlns:a16="http://schemas.microsoft.com/office/drawing/2014/main" id="{FFC29B19-3F7D-42DA-B61E-779AB873E4D6}"/>
              </a:ext>
            </a:extLst>
          </p:cNvPr>
          <p:cNvSpPr txBox="1"/>
          <p:nvPr/>
        </p:nvSpPr>
        <p:spPr>
          <a:xfrm>
            <a:off x="4933950" y="5090371"/>
            <a:ext cx="25095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BACK</a:t>
            </a:r>
          </a:p>
        </p:txBody>
      </p:sp>
      <p:sp>
        <p:nvSpPr>
          <p:cNvPr id="23" name="TextBox 22">
            <a:extLst>
              <a:ext uri="{FF2B5EF4-FFF2-40B4-BE49-F238E27FC236}">
                <a16:creationId xmlns:a16="http://schemas.microsoft.com/office/drawing/2014/main" id="{9E49A8AC-8745-46D0-BF5D-147A5E06FA38}"/>
              </a:ext>
            </a:extLst>
          </p:cNvPr>
          <p:cNvSpPr txBox="1"/>
          <p:nvPr/>
        </p:nvSpPr>
        <p:spPr>
          <a:xfrm>
            <a:off x="4631694" y="6075527"/>
            <a:ext cx="356234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GOALKEEPER</a:t>
            </a:r>
            <a:endPar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endParaRPr>
          </a:p>
        </p:txBody>
      </p:sp>
    </p:spTree>
    <p:extLst>
      <p:ext uri="{BB962C8B-B14F-4D97-AF65-F5344CB8AC3E}">
        <p14:creationId xmlns:p14="http://schemas.microsoft.com/office/powerpoint/2010/main" val="4174000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5A191-0BB9-0D00-E229-FF010B8EBF70}"/>
              </a:ext>
            </a:extLst>
          </p:cNvPr>
          <p:cNvSpPr>
            <a:spLocks noGrp="1"/>
          </p:cNvSpPr>
          <p:nvPr>
            <p:ph type="title"/>
          </p:nvPr>
        </p:nvSpPr>
        <p:spPr/>
        <p:txBody>
          <a:bodyPr/>
          <a:lstStyle/>
          <a:p>
            <a:endParaRPr lang="en-US"/>
          </a:p>
        </p:txBody>
      </p:sp>
      <p:pic>
        <p:nvPicPr>
          <p:cNvPr id="5" name="Picture 4" descr="A logo for a football club&#10;&#10;AI-generated content may be incorrect.">
            <a:extLst>
              <a:ext uri="{FF2B5EF4-FFF2-40B4-BE49-F238E27FC236}">
                <a16:creationId xmlns:a16="http://schemas.microsoft.com/office/drawing/2014/main" id="{71E986AC-C6FA-A4FA-E816-C811F876FE52}"/>
              </a:ext>
            </a:extLst>
          </p:cNvPr>
          <p:cNvPicPr>
            <a:picLocks noChangeAspect="1"/>
          </p:cNvPicPr>
          <p:nvPr/>
        </p:nvPicPr>
        <p:blipFill>
          <a:blip r:embed="rId2"/>
          <a:stretch>
            <a:fillRect/>
          </a:stretch>
        </p:blipFill>
        <p:spPr>
          <a:xfrm>
            <a:off x="4515134" y="93260"/>
            <a:ext cx="3910642" cy="2133600"/>
          </a:xfrm>
          <a:prstGeom prst="rect">
            <a:avLst/>
          </a:prstGeom>
        </p:spPr>
      </p:pic>
      <p:pic>
        <p:nvPicPr>
          <p:cNvPr id="4" name="Content Placeholder 3">
            <a:extLst>
              <a:ext uri="{FF2B5EF4-FFF2-40B4-BE49-F238E27FC236}">
                <a16:creationId xmlns:a16="http://schemas.microsoft.com/office/drawing/2014/main" id="{E6E429E6-F8F1-4DFB-8FFD-C0F00121570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2207"/>
            <a:ext cx="12275219" cy="6968465"/>
          </a:xfrm>
        </p:spPr>
      </p:pic>
      <p:pic>
        <p:nvPicPr>
          <p:cNvPr id="8" name="Picture 7">
            <a:extLst>
              <a:ext uri="{FF2B5EF4-FFF2-40B4-BE49-F238E27FC236}">
                <a16:creationId xmlns:a16="http://schemas.microsoft.com/office/drawing/2014/main" id="{2D9F1A1A-D2AA-4AFF-8DD7-6FC8E8E28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8" y="7058"/>
            <a:ext cx="2205281" cy="1683630"/>
          </a:xfrm>
          <a:prstGeom prst="rect">
            <a:avLst/>
          </a:prstGeom>
          <a:ln>
            <a:no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A1808C68-EBD4-4146-874B-9A57DC30F698}"/>
              </a:ext>
            </a:extLst>
          </p:cNvPr>
          <p:cNvSpPr txBox="1"/>
          <p:nvPr/>
        </p:nvSpPr>
        <p:spPr>
          <a:xfrm>
            <a:off x="2940907" y="-32207"/>
            <a:ext cx="9078098"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schemeClr val="tx1"/>
                  </a:solidFill>
                  <a:prstDash val="solid"/>
                </a:ln>
                <a:solidFill>
                  <a:srgbClr val="FFFF00"/>
                </a:solidFill>
                <a:effectLst>
                  <a:outerShdw blurRad="12700" dist="38100" dir="2700000" algn="tl" rotWithShape="0">
                    <a:prstClr val="white">
                      <a:lumMod val="50000"/>
                    </a:prstClr>
                  </a:outerShdw>
                </a:effectLst>
                <a:uLnTx/>
                <a:uFillTx/>
                <a:latin typeface="Algerian"/>
                <a:ea typeface="+mn-ea"/>
                <a:cs typeface="+mn-cs"/>
              </a:rPr>
              <a:t>Alliance </a:t>
            </a:r>
            <a:r>
              <a:rPr kumimoji="0" lang="en-US" sz="6000" b="1" i="0" u="none" strike="noStrike" kern="1200" cap="none" spc="0" normalizeH="0" baseline="0" noProof="0" dirty="0" err="1">
                <a:ln w="9525">
                  <a:solidFill>
                    <a:schemeClr val="tx1"/>
                  </a:solidFill>
                  <a:prstDash val="solid"/>
                </a:ln>
                <a:solidFill>
                  <a:srgbClr val="FFFF00"/>
                </a:solidFill>
                <a:effectLst>
                  <a:outerShdw blurRad="12700" dist="38100" dir="2700000" algn="tl" rotWithShape="0">
                    <a:prstClr val="white">
                      <a:lumMod val="50000"/>
                    </a:prstClr>
                  </a:outerShdw>
                </a:effectLst>
                <a:uLnTx/>
                <a:uFillTx/>
                <a:latin typeface="Algerian"/>
                <a:ea typeface="+mn-ea"/>
                <a:cs typeface="+mn-cs"/>
              </a:rPr>
              <a:t>Futbol</a:t>
            </a:r>
            <a:r>
              <a:rPr kumimoji="0" lang="en-US" sz="6000" b="1" i="0" u="none" strike="noStrike" kern="1200" cap="none" spc="0" normalizeH="0" baseline="0" noProof="0" dirty="0">
                <a:ln w="9525">
                  <a:solidFill>
                    <a:schemeClr val="tx1"/>
                  </a:solidFill>
                  <a:prstDash val="solid"/>
                </a:ln>
                <a:solidFill>
                  <a:srgbClr val="FFFF00"/>
                </a:solidFill>
                <a:effectLst>
                  <a:outerShdw blurRad="12700" dist="38100" dir="2700000" algn="tl" rotWithShape="0">
                    <a:prstClr val="white">
                      <a:lumMod val="50000"/>
                    </a:prstClr>
                  </a:outerShdw>
                </a:effectLst>
                <a:uLnTx/>
                <a:uFillTx/>
                <a:latin typeface="Algerian"/>
                <a:ea typeface="+mn-ea"/>
                <a:cs typeface="+mn-cs"/>
              </a:rPr>
              <a:t>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a:ea typeface="+mn-ea"/>
                <a:cs typeface="+mn-cs"/>
              </a:rPr>
              <a:t>Player Development Curriculum</a:t>
            </a:r>
          </a:p>
          <a:p>
            <a:pPr marL="2286000" marR="0" lvl="5"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a:ea typeface="+mn-ea"/>
                <a:cs typeface="+mn-cs"/>
              </a:rPr>
              <a:t>Club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300" b="1" i="0" u="none" strike="noStrike" kern="1200" cap="none" spc="0" normalizeH="0" baseline="0" noProof="0" dirty="0">
              <a:ln>
                <a:solidFill>
                  <a:prstClr val="black"/>
                </a:solidFill>
              </a:ln>
              <a:solidFill>
                <a:srgbClr val="FFFFFF"/>
              </a:solidFill>
              <a:effectLst/>
              <a:uLnTx/>
              <a:uFillTx/>
              <a:latin typeface="Viner Hand ITC"/>
              <a:ea typeface="+mn-ea"/>
              <a:cs typeface="+mn-cs"/>
            </a:endParaRPr>
          </a:p>
        </p:txBody>
      </p:sp>
      <p:sp>
        <p:nvSpPr>
          <p:cNvPr id="10" name="TextBox 9">
            <a:extLst>
              <a:ext uri="{FF2B5EF4-FFF2-40B4-BE49-F238E27FC236}">
                <a16:creationId xmlns:a16="http://schemas.microsoft.com/office/drawing/2014/main" id="{7FAF55F9-DD44-4924-AA29-B0145741DF6D}"/>
              </a:ext>
            </a:extLst>
          </p:cNvPr>
          <p:cNvSpPr txBox="1"/>
          <p:nvPr/>
        </p:nvSpPr>
        <p:spPr>
          <a:xfrm>
            <a:off x="1293342" y="2352327"/>
            <a:ext cx="10387914" cy="4308872"/>
          </a:xfrm>
          <a:prstGeom prst="rect">
            <a:avLst/>
          </a:prstGeom>
          <a:solidFill>
            <a:schemeClr val="bg1"/>
          </a:solidFill>
        </p:spPr>
        <p:txBody>
          <a:bodyPr wrap="square" rtlCol="0">
            <a:spAutoFit/>
          </a:bodyPr>
          <a:lstStyle/>
          <a:p>
            <a:pPr algn="ctr"/>
            <a:r>
              <a:rPr lang="en-US" sz="2800" b="1" dirty="0"/>
              <a:t>Club Values</a:t>
            </a:r>
          </a:p>
          <a:p>
            <a:r>
              <a:rPr lang="en-US" sz="2000" b="1" dirty="0"/>
              <a:t>Accountability: </a:t>
            </a:r>
            <a:r>
              <a:rPr lang="en-US" sz="1600" dirty="0"/>
              <a:t>Being</a:t>
            </a:r>
            <a:r>
              <a:rPr lang="en-US" sz="1400" dirty="0"/>
              <a:t> responsible for our actions. Holding ourselves, team, coaches, parents, and club to a high level. Not accepting mediocrity. Taking care of what we can control. </a:t>
            </a:r>
          </a:p>
          <a:p>
            <a:endParaRPr lang="en-US" sz="1400" b="1" dirty="0"/>
          </a:p>
          <a:p>
            <a:r>
              <a:rPr lang="en-US" sz="2000" b="1" dirty="0"/>
              <a:t>Character: </a:t>
            </a:r>
            <a:r>
              <a:rPr lang="en-US" sz="1600" dirty="0"/>
              <a:t>Character is defined and determined in our lives not by what we want, say or think, but by what we do.</a:t>
            </a:r>
          </a:p>
          <a:p>
            <a:endParaRPr lang="en-US" sz="2400" b="1" dirty="0"/>
          </a:p>
          <a:p>
            <a:r>
              <a:rPr lang="en-US" sz="2000" b="1" dirty="0"/>
              <a:t>Community: </a:t>
            </a:r>
            <a:r>
              <a:rPr lang="en-US" sz="1600" dirty="0"/>
              <a:t>Community is about becoming something larger than one person or one group. It is about belonging and finding a place to call home. </a:t>
            </a:r>
          </a:p>
          <a:p>
            <a:endParaRPr lang="en-US" sz="2400" b="1" dirty="0"/>
          </a:p>
          <a:p>
            <a:r>
              <a:rPr lang="en-US" sz="2000" b="1" dirty="0"/>
              <a:t>Competitiveness: </a:t>
            </a:r>
            <a:r>
              <a:rPr lang="en-US" sz="1600" dirty="0"/>
              <a:t>Respecting the game, yourself, your opponent, giving 100% effort and leaving everything on the field.</a:t>
            </a:r>
          </a:p>
          <a:p>
            <a:endParaRPr lang="en-US" sz="2400" b="1" dirty="0"/>
          </a:p>
          <a:p>
            <a:r>
              <a:rPr lang="en-US" sz="2000" b="1" dirty="0"/>
              <a:t>Courage: </a:t>
            </a:r>
            <a:r>
              <a:rPr lang="en-US" sz="1600" dirty="0"/>
              <a:t>Courage doesn’t mean you don’t feel fear. Courage means that you feel the fear and keep on going.</a:t>
            </a:r>
          </a:p>
          <a:p>
            <a:endParaRPr lang="en-US" sz="1400" b="1" dirty="0"/>
          </a:p>
        </p:txBody>
      </p:sp>
    </p:spTree>
    <p:extLst>
      <p:ext uri="{BB962C8B-B14F-4D97-AF65-F5344CB8AC3E}">
        <p14:creationId xmlns:p14="http://schemas.microsoft.com/office/powerpoint/2010/main" val="1617104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1EAEA-6BEC-416D-AFD3-C332F5C64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1AE609F-F03A-4B91-AD89-22AB46C4C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 y="86995"/>
            <a:ext cx="2122170" cy="1721485"/>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BD901CA8-9E7B-4AC9-B558-00BABE34D6D5}"/>
              </a:ext>
            </a:extLst>
          </p:cNvPr>
          <p:cNvSpPr txBox="1"/>
          <p:nvPr/>
        </p:nvSpPr>
        <p:spPr>
          <a:xfrm>
            <a:off x="2778760" y="-59879"/>
            <a:ext cx="917956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1" name="TextBox 10">
            <a:extLst>
              <a:ext uri="{FF2B5EF4-FFF2-40B4-BE49-F238E27FC236}">
                <a16:creationId xmlns:a16="http://schemas.microsoft.com/office/drawing/2014/main" id="{D7FD4117-52D9-4E3E-8D8B-A22BAB1B5BE8}"/>
              </a:ext>
            </a:extLst>
          </p:cNvPr>
          <p:cNvSpPr txBox="1"/>
          <p:nvPr/>
        </p:nvSpPr>
        <p:spPr>
          <a:xfrm>
            <a:off x="2504440" y="2529453"/>
            <a:ext cx="7889240"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SYSTEMS OF PLAY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latin typeface="Aptos" panose="020B0004020202020204"/>
              </a:rPr>
              <a:t>9V9</a:t>
            </a:r>
            <a:endParaRPr kumimoji="0" lang="en-US" sz="72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endParaRPr>
          </a:p>
        </p:txBody>
      </p:sp>
    </p:spTree>
    <p:extLst>
      <p:ext uri="{BB962C8B-B14F-4D97-AF65-F5344CB8AC3E}">
        <p14:creationId xmlns:p14="http://schemas.microsoft.com/office/powerpoint/2010/main" val="969147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9C7B0F-98F2-4FB9-B44F-E81D51B6C6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05D5850-E329-4DD5-9983-2902897C9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0" y="86995"/>
            <a:ext cx="2233930" cy="1680845"/>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BF44A59C-43B7-4388-8CB1-63D0700E1B4D}"/>
              </a:ext>
            </a:extLst>
          </p:cNvPr>
          <p:cNvSpPr txBox="1"/>
          <p:nvPr/>
        </p:nvSpPr>
        <p:spPr>
          <a:xfrm>
            <a:off x="2827020" y="-147856"/>
            <a:ext cx="927227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CEDCB786-3E46-4AB6-9E48-F618B49BC03F}"/>
              </a:ext>
            </a:extLst>
          </p:cNvPr>
          <p:cNvSpPr txBox="1"/>
          <p:nvPr/>
        </p:nvSpPr>
        <p:spPr>
          <a:xfrm>
            <a:off x="4064635" y="1436883"/>
            <a:ext cx="61671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1-3-2-3 FORMATION</a:t>
            </a:r>
          </a:p>
        </p:txBody>
      </p:sp>
      <p:sp>
        <p:nvSpPr>
          <p:cNvPr id="11" name="TextBox 10">
            <a:extLst>
              <a:ext uri="{FF2B5EF4-FFF2-40B4-BE49-F238E27FC236}">
                <a16:creationId xmlns:a16="http://schemas.microsoft.com/office/drawing/2014/main" id="{1B673E07-B4DE-4CFE-B9AB-7487D27E2A79}"/>
              </a:ext>
            </a:extLst>
          </p:cNvPr>
          <p:cNvSpPr txBox="1"/>
          <p:nvPr/>
        </p:nvSpPr>
        <p:spPr>
          <a:xfrm>
            <a:off x="4786630" y="2962978"/>
            <a:ext cx="26187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FORWARD</a:t>
            </a:r>
          </a:p>
        </p:txBody>
      </p:sp>
      <p:sp>
        <p:nvSpPr>
          <p:cNvPr id="13" name="TextBox 12">
            <a:extLst>
              <a:ext uri="{FF2B5EF4-FFF2-40B4-BE49-F238E27FC236}">
                <a16:creationId xmlns:a16="http://schemas.microsoft.com/office/drawing/2014/main" id="{E608503B-E42A-4586-AD8B-02FCBA1303ED}"/>
              </a:ext>
            </a:extLst>
          </p:cNvPr>
          <p:cNvSpPr txBox="1"/>
          <p:nvPr/>
        </p:nvSpPr>
        <p:spPr>
          <a:xfrm>
            <a:off x="2326640" y="3259826"/>
            <a:ext cx="26187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LEFT</a:t>
            </a: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 FORWARD</a:t>
            </a:r>
          </a:p>
        </p:txBody>
      </p:sp>
      <p:sp>
        <p:nvSpPr>
          <p:cNvPr id="15" name="TextBox 14">
            <a:extLst>
              <a:ext uri="{FF2B5EF4-FFF2-40B4-BE49-F238E27FC236}">
                <a16:creationId xmlns:a16="http://schemas.microsoft.com/office/drawing/2014/main" id="{36AED070-245F-45C1-B2B5-1264BD3D540B}"/>
              </a:ext>
            </a:extLst>
          </p:cNvPr>
          <p:cNvSpPr txBox="1"/>
          <p:nvPr/>
        </p:nvSpPr>
        <p:spPr>
          <a:xfrm>
            <a:off x="7884160" y="3224266"/>
            <a:ext cx="22402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RIGHT</a:t>
            </a: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 FORWARD</a:t>
            </a:r>
          </a:p>
        </p:txBody>
      </p:sp>
      <p:sp>
        <p:nvSpPr>
          <p:cNvPr id="17" name="TextBox 16">
            <a:extLst>
              <a:ext uri="{FF2B5EF4-FFF2-40B4-BE49-F238E27FC236}">
                <a16:creationId xmlns:a16="http://schemas.microsoft.com/office/drawing/2014/main" id="{CBEF9EDF-F35A-406E-B8CC-38E73B595700}"/>
              </a:ext>
            </a:extLst>
          </p:cNvPr>
          <p:cNvSpPr txBox="1"/>
          <p:nvPr/>
        </p:nvSpPr>
        <p:spPr>
          <a:xfrm>
            <a:off x="4556760" y="3958355"/>
            <a:ext cx="22402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ATTACKING CMF</a:t>
            </a:r>
            <a:endPar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endParaRPr>
          </a:p>
        </p:txBody>
      </p:sp>
      <p:sp>
        <p:nvSpPr>
          <p:cNvPr id="19" name="TextBox 18">
            <a:extLst>
              <a:ext uri="{FF2B5EF4-FFF2-40B4-BE49-F238E27FC236}">
                <a16:creationId xmlns:a16="http://schemas.microsoft.com/office/drawing/2014/main" id="{F927F5FF-278D-4C1E-84E2-D9D125FD0F94}"/>
              </a:ext>
            </a:extLst>
          </p:cNvPr>
          <p:cNvSpPr txBox="1"/>
          <p:nvPr/>
        </p:nvSpPr>
        <p:spPr>
          <a:xfrm>
            <a:off x="6421119" y="4424286"/>
            <a:ext cx="2362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DEFENSIVE CMF</a:t>
            </a:r>
            <a:endPar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endParaRPr>
          </a:p>
        </p:txBody>
      </p:sp>
      <p:sp>
        <p:nvSpPr>
          <p:cNvPr id="21" name="TextBox 20">
            <a:extLst>
              <a:ext uri="{FF2B5EF4-FFF2-40B4-BE49-F238E27FC236}">
                <a16:creationId xmlns:a16="http://schemas.microsoft.com/office/drawing/2014/main" id="{D04C82B6-B58D-4FF2-8F7D-3E6CE7884702}"/>
              </a:ext>
            </a:extLst>
          </p:cNvPr>
          <p:cNvSpPr txBox="1"/>
          <p:nvPr/>
        </p:nvSpPr>
        <p:spPr>
          <a:xfrm>
            <a:off x="1344295" y="4892518"/>
            <a:ext cx="27203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LEFT BACK</a:t>
            </a:r>
            <a:endPar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endParaRPr>
          </a:p>
        </p:txBody>
      </p:sp>
      <p:sp>
        <p:nvSpPr>
          <p:cNvPr id="23" name="TextBox 22">
            <a:extLst>
              <a:ext uri="{FF2B5EF4-FFF2-40B4-BE49-F238E27FC236}">
                <a16:creationId xmlns:a16="http://schemas.microsoft.com/office/drawing/2014/main" id="{651C9193-E2FB-423D-B755-FA7C1784B014}"/>
              </a:ext>
            </a:extLst>
          </p:cNvPr>
          <p:cNvSpPr txBox="1"/>
          <p:nvPr/>
        </p:nvSpPr>
        <p:spPr>
          <a:xfrm>
            <a:off x="8782685" y="4877944"/>
            <a:ext cx="1651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RIGHT</a:t>
            </a: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 BACK</a:t>
            </a:r>
          </a:p>
        </p:txBody>
      </p:sp>
      <p:sp>
        <p:nvSpPr>
          <p:cNvPr id="25" name="TextBox 24">
            <a:extLst>
              <a:ext uri="{FF2B5EF4-FFF2-40B4-BE49-F238E27FC236}">
                <a16:creationId xmlns:a16="http://schemas.microsoft.com/office/drawing/2014/main" id="{EED6D71E-A288-4B2C-B602-6C1D5764FE63}"/>
              </a:ext>
            </a:extLst>
          </p:cNvPr>
          <p:cNvSpPr txBox="1"/>
          <p:nvPr/>
        </p:nvSpPr>
        <p:spPr>
          <a:xfrm>
            <a:off x="5017135" y="5101382"/>
            <a:ext cx="24460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BACK</a:t>
            </a:r>
          </a:p>
        </p:txBody>
      </p:sp>
      <p:sp>
        <p:nvSpPr>
          <p:cNvPr id="27" name="TextBox 26">
            <a:extLst>
              <a:ext uri="{FF2B5EF4-FFF2-40B4-BE49-F238E27FC236}">
                <a16:creationId xmlns:a16="http://schemas.microsoft.com/office/drawing/2014/main" id="{33CC0B11-53ED-416E-8004-F6F60304860A}"/>
              </a:ext>
            </a:extLst>
          </p:cNvPr>
          <p:cNvSpPr txBox="1"/>
          <p:nvPr/>
        </p:nvSpPr>
        <p:spPr>
          <a:xfrm>
            <a:off x="5138418" y="6022219"/>
            <a:ext cx="22078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GOALKEEPER</a:t>
            </a:r>
            <a:endPar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endParaRPr>
          </a:p>
        </p:txBody>
      </p:sp>
    </p:spTree>
    <p:extLst>
      <p:ext uri="{BB962C8B-B14F-4D97-AF65-F5344CB8AC3E}">
        <p14:creationId xmlns:p14="http://schemas.microsoft.com/office/powerpoint/2010/main" val="3616613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87057-DA84-4029-B5FA-B31771C39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03760" cy="6858000"/>
          </a:xfrm>
          <a:prstGeom prst="rect">
            <a:avLst/>
          </a:prstGeom>
        </p:spPr>
      </p:pic>
      <p:pic>
        <p:nvPicPr>
          <p:cNvPr id="5" name="Picture 4">
            <a:extLst>
              <a:ext uri="{FF2B5EF4-FFF2-40B4-BE49-F238E27FC236}">
                <a16:creationId xmlns:a16="http://schemas.microsoft.com/office/drawing/2014/main" id="{EB214D7F-F20D-40FE-ABE0-9C0EA6FD2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97155"/>
            <a:ext cx="1940560" cy="1630045"/>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33935DCB-65E7-4B7D-95E8-33E5C6D3CB64}"/>
              </a:ext>
            </a:extLst>
          </p:cNvPr>
          <p:cNvSpPr txBox="1"/>
          <p:nvPr/>
        </p:nvSpPr>
        <p:spPr>
          <a:xfrm>
            <a:off x="2664460" y="-168176"/>
            <a:ext cx="935482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B766E1E5-8965-40F6-802D-E255AF01711C}"/>
              </a:ext>
            </a:extLst>
          </p:cNvPr>
          <p:cNvSpPr txBox="1"/>
          <p:nvPr/>
        </p:nvSpPr>
        <p:spPr>
          <a:xfrm>
            <a:off x="3914140" y="1423462"/>
            <a:ext cx="6223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1-3-4-1 FORMATION</a:t>
            </a:r>
          </a:p>
        </p:txBody>
      </p:sp>
      <p:sp>
        <p:nvSpPr>
          <p:cNvPr id="11" name="TextBox 10">
            <a:extLst>
              <a:ext uri="{FF2B5EF4-FFF2-40B4-BE49-F238E27FC236}">
                <a16:creationId xmlns:a16="http://schemas.microsoft.com/office/drawing/2014/main" id="{199D4DC8-D450-4941-9914-B1741994F67B}"/>
              </a:ext>
            </a:extLst>
          </p:cNvPr>
          <p:cNvSpPr txBox="1"/>
          <p:nvPr/>
        </p:nvSpPr>
        <p:spPr>
          <a:xfrm>
            <a:off x="4898390" y="2932668"/>
            <a:ext cx="25069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FORWARD</a:t>
            </a:r>
          </a:p>
        </p:txBody>
      </p:sp>
      <p:sp>
        <p:nvSpPr>
          <p:cNvPr id="13" name="TextBox 12">
            <a:extLst>
              <a:ext uri="{FF2B5EF4-FFF2-40B4-BE49-F238E27FC236}">
                <a16:creationId xmlns:a16="http://schemas.microsoft.com/office/drawing/2014/main" id="{D410C664-D05A-469B-85D7-179DDF5DD083}"/>
              </a:ext>
            </a:extLst>
          </p:cNvPr>
          <p:cNvSpPr txBox="1"/>
          <p:nvPr/>
        </p:nvSpPr>
        <p:spPr>
          <a:xfrm>
            <a:off x="2101850" y="3895566"/>
            <a:ext cx="25069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MIDFIELD</a:t>
            </a:r>
          </a:p>
        </p:txBody>
      </p:sp>
      <p:sp>
        <p:nvSpPr>
          <p:cNvPr id="15" name="TextBox 14">
            <a:extLst>
              <a:ext uri="{FF2B5EF4-FFF2-40B4-BE49-F238E27FC236}">
                <a16:creationId xmlns:a16="http://schemas.microsoft.com/office/drawing/2014/main" id="{0051202D-979B-46C0-89DD-CF1BBE7EA77C}"/>
              </a:ext>
            </a:extLst>
          </p:cNvPr>
          <p:cNvSpPr txBox="1"/>
          <p:nvPr/>
        </p:nvSpPr>
        <p:spPr>
          <a:xfrm>
            <a:off x="8164195" y="3943375"/>
            <a:ext cx="25069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RIGHT MIDFIELD</a:t>
            </a:r>
          </a:p>
        </p:txBody>
      </p:sp>
      <p:sp>
        <p:nvSpPr>
          <p:cNvPr id="17" name="TextBox 16">
            <a:extLst>
              <a:ext uri="{FF2B5EF4-FFF2-40B4-BE49-F238E27FC236}">
                <a16:creationId xmlns:a16="http://schemas.microsoft.com/office/drawing/2014/main" id="{49287999-74AD-489F-AF03-FC968D83AE94}"/>
              </a:ext>
            </a:extLst>
          </p:cNvPr>
          <p:cNvSpPr txBox="1"/>
          <p:nvPr/>
        </p:nvSpPr>
        <p:spPr>
          <a:xfrm>
            <a:off x="4765675" y="4110066"/>
            <a:ext cx="23444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ATTACKING CMF</a:t>
            </a:r>
          </a:p>
        </p:txBody>
      </p:sp>
      <p:sp>
        <p:nvSpPr>
          <p:cNvPr id="19" name="TextBox 18">
            <a:extLst>
              <a:ext uri="{FF2B5EF4-FFF2-40B4-BE49-F238E27FC236}">
                <a16:creationId xmlns:a16="http://schemas.microsoft.com/office/drawing/2014/main" id="{EDDA7C5A-7006-439D-8F40-CBBA6DA88BF3}"/>
              </a:ext>
            </a:extLst>
          </p:cNvPr>
          <p:cNvSpPr txBox="1"/>
          <p:nvPr/>
        </p:nvSpPr>
        <p:spPr>
          <a:xfrm>
            <a:off x="6466840" y="4550258"/>
            <a:ext cx="23952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DEFENSIVE CMF</a:t>
            </a:r>
          </a:p>
        </p:txBody>
      </p:sp>
      <p:sp>
        <p:nvSpPr>
          <p:cNvPr id="21" name="TextBox 20">
            <a:extLst>
              <a:ext uri="{FF2B5EF4-FFF2-40B4-BE49-F238E27FC236}">
                <a16:creationId xmlns:a16="http://schemas.microsoft.com/office/drawing/2014/main" id="{87AFBAB0-5C8F-4AC2-9BC0-4A432E6A3A60}"/>
              </a:ext>
            </a:extLst>
          </p:cNvPr>
          <p:cNvSpPr txBox="1"/>
          <p:nvPr/>
        </p:nvSpPr>
        <p:spPr>
          <a:xfrm>
            <a:off x="1767840" y="4849428"/>
            <a:ext cx="17856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BACK</a:t>
            </a:r>
          </a:p>
        </p:txBody>
      </p:sp>
      <p:sp>
        <p:nvSpPr>
          <p:cNvPr id="23" name="TextBox 22">
            <a:extLst>
              <a:ext uri="{FF2B5EF4-FFF2-40B4-BE49-F238E27FC236}">
                <a16:creationId xmlns:a16="http://schemas.microsoft.com/office/drawing/2014/main" id="{F9CA9759-BA3A-4D97-AB56-785944670DE4}"/>
              </a:ext>
            </a:extLst>
          </p:cNvPr>
          <p:cNvSpPr txBox="1"/>
          <p:nvPr/>
        </p:nvSpPr>
        <p:spPr>
          <a:xfrm>
            <a:off x="8885555" y="4849428"/>
            <a:ext cx="185801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RIGHT BACK</a:t>
            </a:r>
          </a:p>
        </p:txBody>
      </p:sp>
      <p:sp>
        <p:nvSpPr>
          <p:cNvPr id="25" name="TextBox 24">
            <a:extLst>
              <a:ext uri="{FF2B5EF4-FFF2-40B4-BE49-F238E27FC236}">
                <a16:creationId xmlns:a16="http://schemas.microsoft.com/office/drawing/2014/main" id="{1862F049-7C3C-4698-9348-6C37C52498A6}"/>
              </a:ext>
            </a:extLst>
          </p:cNvPr>
          <p:cNvSpPr txBox="1"/>
          <p:nvPr/>
        </p:nvSpPr>
        <p:spPr>
          <a:xfrm>
            <a:off x="3355340" y="6126455"/>
            <a:ext cx="6223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GOALKEEPER</a:t>
            </a:r>
          </a:p>
        </p:txBody>
      </p:sp>
      <p:sp>
        <p:nvSpPr>
          <p:cNvPr id="27" name="TextBox 26">
            <a:extLst>
              <a:ext uri="{FF2B5EF4-FFF2-40B4-BE49-F238E27FC236}">
                <a16:creationId xmlns:a16="http://schemas.microsoft.com/office/drawing/2014/main" id="{E1B05755-1E34-45B5-9D2D-161E7C1804C1}"/>
              </a:ext>
            </a:extLst>
          </p:cNvPr>
          <p:cNvSpPr txBox="1"/>
          <p:nvPr/>
        </p:nvSpPr>
        <p:spPr>
          <a:xfrm>
            <a:off x="5281930" y="5111372"/>
            <a:ext cx="20599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BACK</a:t>
            </a:r>
          </a:p>
        </p:txBody>
      </p:sp>
    </p:spTree>
    <p:extLst>
      <p:ext uri="{BB962C8B-B14F-4D97-AF65-F5344CB8AC3E}">
        <p14:creationId xmlns:p14="http://schemas.microsoft.com/office/powerpoint/2010/main" val="915057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F577C-994C-47EC-8FD8-B859424FA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2A694F1-75AA-4479-A521-E2A927A83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 y="107315"/>
            <a:ext cx="1979930" cy="1630045"/>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0E354575-78ED-498B-A972-15A23731D082}"/>
              </a:ext>
            </a:extLst>
          </p:cNvPr>
          <p:cNvSpPr txBox="1"/>
          <p:nvPr/>
        </p:nvSpPr>
        <p:spPr>
          <a:xfrm>
            <a:off x="2687320" y="-147856"/>
            <a:ext cx="929259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3D872E16-581B-4DBF-AC82-33CC0541BB6B}"/>
              </a:ext>
            </a:extLst>
          </p:cNvPr>
          <p:cNvSpPr txBox="1"/>
          <p:nvPr/>
        </p:nvSpPr>
        <p:spPr>
          <a:xfrm>
            <a:off x="3886200" y="1453942"/>
            <a:ext cx="61671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1-4-1-3 FORMATION</a:t>
            </a:r>
          </a:p>
        </p:txBody>
      </p:sp>
      <p:sp>
        <p:nvSpPr>
          <p:cNvPr id="11" name="TextBox 10">
            <a:extLst>
              <a:ext uri="{FF2B5EF4-FFF2-40B4-BE49-F238E27FC236}">
                <a16:creationId xmlns:a16="http://schemas.microsoft.com/office/drawing/2014/main" id="{FAB9291C-0DCD-456A-9FAE-35D211C2EA99}"/>
              </a:ext>
            </a:extLst>
          </p:cNvPr>
          <p:cNvSpPr txBox="1"/>
          <p:nvPr/>
        </p:nvSpPr>
        <p:spPr>
          <a:xfrm>
            <a:off x="3012440" y="2907715"/>
            <a:ext cx="61671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FORWARD</a:t>
            </a:r>
          </a:p>
        </p:txBody>
      </p:sp>
      <p:sp>
        <p:nvSpPr>
          <p:cNvPr id="13" name="TextBox 12">
            <a:extLst>
              <a:ext uri="{FF2B5EF4-FFF2-40B4-BE49-F238E27FC236}">
                <a16:creationId xmlns:a16="http://schemas.microsoft.com/office/drawing/2014/main" id="{0217DA59-612D-430B-8ED0-7337686BD66C}"/>
              </a:ext>
            </a:extLst>
          </p:cNvPr>
          <p:cNvSpPr txBox="1"/>
          <p:nvPr/>
        </p:nvSpPr>
        <p:spPr>
          <a:xfrm>
            <a:off x="2174242" y="3895286"/>
            <a:ext cx="22098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MIDFIELD</a:t>
            </a:r>
          </a:p>
        </p:txBody>
      </p:sp>
      <p:sp>
        <p:nvSpPr>
          <p:cNvPr id="15" name="TextBox 14">
            <a:extLst>
              <a:ext uri="{FF2B5EF4-FFF2-40B4-BE49-F238E27FC236}">
                <a16:creationId xmlns:a16="http://schemas.microsoft.com/office/drawing/2014/main" id="{0AEF476F-3881-4D7F-A6EE-26904B6134DB}"/>
              </a:ext>
            </a:extLst>
          </p:cNvPr>
          <p:cNvSpPr txBox="1"/>
          <p:nvPr/>
        </p:nvSpPr>
        <p:spPr>
          <a:xfrm>
            <a:off x="8143242" y="3906048"/>
            <a:ext cx="22606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RIGHT MIDFIELD</a:t>
            </a:r>
          </a:p>
        </p:txBody>
      </p:sp>
      <p:sp>
        <p:nvSpPr>
          <p:cNvPr id="17" name="TextBox 16">
            <a:extLst>
              <a:ext uri="{FF2B5EF4-FFF2-40B4-BE49-F238E27FC236}">
                <a16:creationId xmlns:a16="http://schemas.microsoft.com/office/drawing/2014/main" id="{396EAE66-F766-4D09-9A04-62E81D810310}"/>
              </a:ext>
            </a:extLst>
          </p:cNvPr>
          <p:cNvSpPr txBox="1"/>
          <p:nvPr/>
        </p:nvSpPr>
        <p:spPr>
          <a:xfrm>
            <a:off x="4892043" y="4236526"/>
            <a:ext cx="24231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a:t>
            </a: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8</a:t>
            </a:r>
            <a:endPar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CENTER MIDFIELD</a:t>
            </a:r>
            <a:endPar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endParaRPr>
          </a:p>
        </p:txBody>
      </p:sp>
      <p:sp>
        <p:nvSpPr>
          <p:cNvPr id="19" name="TextBox 18">
            <a:extLst>
              <a:ext uri="{FF2B5EF4-FFF2-40B4-BE49-F238E27FC236}">
                <a16:creationId xmlns:a16="http://schemas.microsoft.com/office/drawing/2014/main" id="{91205A45-C11B-485D-8AB0-DD1E3EA91210}"/>
              </a:ext>
            </a:extLst>
          </p:cNvPr>
          <p:cNvSpPr txBox="1"/>
          <p:nvPr/>
        </p:nvSpPr>
        <p:spPr>
          <a:xfrm>
            <a:off x="1663699" y="4882857"/>
            <a:ext cx="20472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BACK</a:t>
            </a:r>
          </a:p>
        </p:txBody>
      </p:sp>
      <p:sp>
        <p:nvSpPr>
          <p:cNvPr id="21" name="TextBox 20">
            <a:extLst>
              <a:ext uri="{FF2B5EF4-FFF2-40B4-BE49-F238E27FC236}">
                <a16:creationId xmlns:a16="http://schemas.microsoft.com/office/drawing/2014/main" id="{465A5E45-AC68-4D15-BAC0-B7A71973141A}"/>
              </a:ext>
            </a:extLst>
          </p:cNvPr>
          <p:cNvSpPr txBox="1"/>
          <p:nvPr/>
        </p:nvSpPr>
        <p:spPr>
          <a:xfrm>
            <a:off x="8674101" y="4851989"/>
            <a:ext cx="1854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RIGHT BACK</a:t>
            </a:r>
          </a:p>
        </p:txBody>
      </p:sp>
      <p:sp>
        <p:nvSpPr>
          <p:cNvPr id="23" name="TextBox 22">
            <a:extLst>
              <a:ext uri="{FF2B5EF4-FFF2-40B4-BE49-F238E27FC236}">
                <a16:creationId xmlns:a16="http://schemas.microsoft.com/office/drawing/2014/main" id="{B65BFC0D-8F68-441F-A3C0-5A2D01A1FE61}"/>
              </a:ext>
            </a:extLst>
          </p:cNvPr>
          <p:cNvSpPr txBox="1"/>
          <p:nvPr/>
        </p:nvSpPr>
        <p:spPr>
          <a:xfrm>
            <a:off x="6746240" y="5323010"/>
            <a:ext cx="22212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BACK</a:t>
            </a:r>
          </a:p>
        </p:txBody>
      </p:sp>
      <p:sp>
        <p:nvSpPr>
          <p:cNvPr id="25" name="TextBox 24">
            <a:extLst>
              <a:ext uri="{FF2B5EF4-FFF2-40B4-BE49-F238E27FC236}">
                <a16:creationId xmlns:a16="http://schemas.microsoft.com/office/drawing/2014/main" id="{10309DB0-86A1-479D-B4A6-6B8B37F97283}"/>
              </a:ext>
            </a:extLst>
          </p:cNvPr>
          <p:cNvSpPr txBox="1"/>
          <p:nvPr/>
        </p:nvSpPr>
        <p:spPr>
          <a:xfrm>
            <a:off x="2852422" y="5323010"/>
            <a:ext cx="28905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BACK</a:t>
            </a:r>
          </a:p>
        </p:txBody>
      </p:sp>
      <p:sp>
        <p:nvSpPr>
          <p:cNvPr id="27" name="TextBox 26">
            <a:extLst>
              <a:ext uri="{FF2B5EF4-FFF2-40B4-BE49-F238E27FC236}">
                <a16:creationId xmlns:a16="http://schemas.microsoft.com/office/drawing/2014/main" id="{F8317284-E8E3-4226-AEA3-7F8E5C922004}"/>
              </a:ext>
            </a:extLst>
          </p:cNvPr>
          <p:cNvSpPr txBox="1"/>
          <p:nvPr/>
        </p:nvSpPr>
        <p:spPr>
          <a:xfrm>
            <a:off x="3185160" y="6173488"/>
            <a:ext cx="61671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GOALKEEPER</a:t>
            </a:r>
          </a:p>
        </p:txBody>
      </p:sp>
    </p:spTree>
    <p:extLst>
      <p:ext uri="{BB962C8B-B14F-4D97-AF65-F5344CB8AC3E}">
        <p14:creationId xmlns:p14="http://schemas.microsoft.com/office/powerpoint/2010/main" val="1723014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EB441D-E787-4056-99A2-FDD4A3776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CB624F3-187F-4730-8118-5D18CDDEF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 y="86995"/>
            <a:ext cx="2000250" cy="1650365"/>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D59F29B1-C011-402C-8869-7DB5B08430B5}"/>
              </a:ext>
            </a:extLst>
          </p:cNvPr>
          <p:cNvSpPr txBox="1"/>
          <p:nvPr/>
        </p:nvSpPr>
        <p:spPr>
          <a:xfrm>
            <a:off x="2638425" y="-117376"/>
            <a:ext cx="898652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AF44DF8F-0E06-4F2B-9E58-533208D373AD}"/>
              </a:ext>
            </a:extLst>
          </p:cNvPr>
          <p:cNvSpPr txBox="1"/>
          <p:nvPr/>
        </p:nvSpPr>
        <p:spPr>
          <a:xfrm>
            <a:off x="3693160" y="1443782"/>
            <a:ext cx="61671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1-4-3-1 FORMATION</a:t>
            </a:r>
          </a:p>
        </p:txBody>
      </p:sp>
      <p:sp>
        <p:nvSpPr>
          <p:cNvPr id="11" name="TextBox 10">
            <a:extLst>
              <a:ext uri="{FF2B5EF4-FFF2-40B4-BE49-F238E27FC236}">
                <a16:creationId xmlns:a16="http://schemas.microsoft.com/office/drawing/2014/main" id="{718B9457-CB9F-4D34-92BF-2436B4B1AA29}"/>
              </a:ext>
            </a:extLst>
          </p:cNvPr>
          <p:cNvSpPr txBox="1"/>
          <p:nvPr/>
        </p:nvSpPr>
        <p:spPr>
          <a:xfrm>
            <a:off x="4930140" y="2855296"/>
            <a:ext cx="2413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FORWARD</a:t>
            </a:r>
          </a:p>
        </p:txBody>
      </p:sp>
      <p:sp>
        <p:nvSpPr>
          <p:cNvPr id="13" name="TextBox 12">
            <a:extLst>
              <a:ext uri="{FF2B5EF4-FFF2-40B4-BE49-F238E27FC236}">
                <a16:creationId xmlns:a16="http://schemas.microsoft.com/office/drawing/2014/main" id="{A33F2E22-8D5D-4317-8BCE-1B6B46F3B857}"/>
              </a:ext>
            </a:extLst>
          </p:cNvPr>
          <p:cNvSpPr txBox="1"/>
          <p:nvPr/>
        </p:nvSpPr>
        <p:spPr>
          <a:xfrm>
            <a:off x="2071370" y="3885837"/>
            <a:ext cx="21361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MIDFIELD</a:t>
            </a:r>
          </a:p>
        </p:txBody>
      </p:sp>
      <p:sp>
        <p:nvSpPr>
          <p:cNvPr id="15" name="TextBox 14">
            <a:extLst>
              <a:ext uri="{FF2B5EF4-FFF2-40B4-BE49-F238E27FC236}">
                <a16:creationId xmlns:a16="http://schemas.microsoft.com/office/drawing/2014/main" id="{4023A8CF-D2F0-4C87-8EC1-86DD868D78BA}"/>
              </a:ext>
            </a:extLst>
          </p:cNvPr>
          <p:cNvSpPr txBox="1"/>
          <p:nvPr/>
        </p:nvSpPr>
        <p:spPr>
          <a:xfrm>
            <a:off x="8158480" y="3920058"/>
            <a:ext cx="22504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RIGHT MIDFIELD</a:t>
            </a:r>
          </a:p>
        </p:txBody>
      </p:sp>
      <p:sp>
        <p:nvSpPr>
          <p:cNvPr id="17" name="TextBox 16">
            <a:extLst>
              <a:ext uri="{FF2B5EF4-FFF2-40B4-BE49-F238E27FC236}">
                <a16:creationId xmlns:a16="http://schemas.microsoft.com/office/drawing/2014/main" id="{0F278CB2-91B3-43B3-BC24-C6D9F60550B9}"/>
              </a:ext>
            </a:extLst>
          </p:cNvPr>
          <p:cNvSpPr txBox="1"/>
          <p:nvPr/>
        </p:nvSpPr>
        <p:spPr>
          <a:xfrm>
            <a:off x="4970780" y="4260056"/>
            <a:ext cx="23317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MIDFIELD</a:t>
            </a:r>
          </a:p>
        </p:txBody>
      </p:sp>
      <p:sp>
        <p:nvSpPr>
          <p:cNvPr id="19" name="TextBox 18">
            <a:extLst>
              <a:ext uri="{FF2B5EF4-FFF2-40B4-BE49-F238E27FC236}">
                <a16:creationId xmlns:a16="http://schemas.microsoft.com/office/drawing/2014/main" id="{29CC8A5A-BD4D-4836-9A0B-39782E0BE86D}"/>
              </a:ext>
            </a:extLst>
          </p:cNvPr>
          <p:cNvSpPr txBox="1"/>
          <p:nvPr/>
        </p:nvSpPr>
        <p:spPr>
          <a:xfrm>
            <a:off x="1640205" y="4897929"/>
            <a:ext cx="19659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BACK</a:t>
            </a:r>
          </a:p>
        </p:txBody>
      </p:sp>
      <p:sp>
        <p:nvSpPr>
          <p:cNvPr id="21" name="TextBox 20">
            <a:extLst>
              <a:ext uri="{FF2B5EF4-FFF2-40B4-BE49-F238E27FC236}">
                <a16:creationId xmlns:a16="http://schemas.microsoft.com/office/drawing/2014/main" id="{451DF005-D48F-4CC6-99B4-F4CBC9CB0F72}"/>
              </a:ext>
            </a:extLst>
          </p:cNvPr>
          <p:cNvSpPr txBox="1"/>
          <p:nvPr/>
        </p:nvSpPr>
        <p:spPr>
          <a:xfrm>
            <a:off x="8667115" y="4898182"/>
            <a:ext cx="19558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RIGHT BACK</a:t>
            </a:r>
          </a:p>
        </p:txBody>
      </p:sp>
      <p:sp>
        <p:nvSpPr>
          <p:cNvPr id="23" name="TextBox 22">
            <a:extLst>
              <a:ext uri="{FF2B5EF4-FFF2-40B4-BE49-F238E27FC236}">
                <a16:creationId xmlns:a16="http://schemas.microsoft.com/office/drawing/2014/main" id="{FFF0E140-652E-4204-B7FC-242989CE4598}"/>
              </a:ext>
            </a:extLst>
          </p:cNvPr>
          <p:cNvSpPr txBox="1"/>
          <p:nvPr/>
        </p:nvSpPr>
        <p:spPr>
          <a:xfrm>
            <a:off x="3041332" y="5384033"/>
            <a:ext cx="23317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BACK</a:t>
            </a:r>
          </a:p>
        </p:txBody>
      </p:sp>
      <p:sp>
        <p:nvSpPr>
          <p:cNvPr id="25" name="TextBox 24">
            <a:extLst>
              <a:ext uri="{FF2B5EF4-FFF2-40B4-BE49-F238E27FC236}">
                <a16:creationId xmlns:a16="http://schemas.microsoft.com/office/drawing/2014/main" id="{AE7DD06A-C2D0-4018-86C4-35A45C037879}"/>
              </a:ext>
            </a:extLst>
          </p:cNvPr>
          <p:cNvSpPr txBox="1"/>
          <p:nvPr/>
        </p:nvSpPr>
        <p:spPr>
          <a:xfrm>
            <a:off x="7139940" y="5384033"/>
            <a:ext cx="18770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BACK</a:t>
            </a:r>
          </a:p>
        </p:txBody>
      </p:sp>
      <p:sp>
        <p:nvSpPr>
          <p:cNvPr id="27" name="TextBox 26">
            <a:extLst>
              <a:ext uri="{FF2B5EF4-FFF2-40B4-BE49-F238E27FC236}">
                <a16:creationId xmlns:a16="http://schemas.microsoft.com/office/drawing/2014/main" id="{03824BB5-7B2E-4D76-81BF-E790EBD1CE70}"/>
              </a:ext>
            </a:extLst>
          </p:cNvPr>
          <p:cNvSpPr txBox="1"/>
          <p:nvPr/>
        </p:nvSpPr>
        <p:spPr>
          <a:xfrm>
            <a:off x="4970780" y="6201677"/>
            <a:ext cx="24841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GOALKEEPER</a:t>
            </a:r>
          </a:p>
        </p:txBody>
      </p:sp>
    </p:spTree>
    <p:extLst>
      <p:ext uri="{BB962C8B-B14F-4D97-AF65-F5344CB8AC3E}">
        <p14:creationId xmlns:p14="http://schemas.microsoft.com/office/powerpoint/2010/main" val="4212213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FBBA70-581B-4A0F-8CDA-A64AF156F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B401578-4B30-49B9-B17D-229DE7BB5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 y="76835"/>
            <a:ext cx="2112010" cy="1569085"/>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A851E75D-F8EC-4665-BE5A-77B796F3A529}"/>
              </a:ext>
            </a:extLst>
          </p:cNvPr>
          <p:cNvSpPr txBox="1"/>
          <p:nvPr/>
        </p:nvSpPr>
        <p:spPr>
          <a:xfrm>
            <a:off x="2748280" y="-137696"/>
            <a:ext cx="917956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19E93B88-710E-4C7F-96D1-46CA4C0FA2CD}"/>
              </a:ext>
            </a:extLst>
          </p:cNvPr>
          <p:cNvSpPr txBox="1"/>
          <p:nvPr/>
        </p:nvSpPr>
        <p:spPr>
          <a:xfrm>
            <a:off x="3906520" y="1464102"/>
            <a:ext cx="61671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1-3-3-2 FORMATION</a:t>
            </a:r>
          </a:p>
        </p:txBody>
      </p:sp>
      <p:sp>
        <p:nvSpPr>
          <p:cNvPr id="11" name="TextBox 10">
            <a:extLst>
              <a:ext uri="{FF2B5EF4-FFF2-40B4-BE49-F238E27FC236}">
                <a16:creationId xmlns:a16="http://schemas.microsoft.com/office/drawing/2014/main" id="{03718B22-25BF-43DF-B3EA-4E34E94FEB45}"/>
              </a:ext>
            </a:extLst>
          </p:cNvPr>
          <p:cNvSpPr txBox="1"/>
          <p:nvPr/>
        </p:nvSpPr>
        <p:spPr>
          <a:xfrm>
            <a:off x="6060440" y="2851640"/>
            <a:ext cx="25044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FORWARD</a:t>
            </a:r>
          </a:p>
        </p:txBody>
      </p:sp>
      <p:sp>
        <p:nvSpPr>
          <p:cNvPr id="13" name="TextBox 12">
            <a:extLst>
              <a:ext uri="{FF2B5EF4-FFF2-40B4-BE49-F238E27FC236}">
                <a16:creationId xmlns:a16="http://schemas.microsoft.com/office/drawing/2014/main" id="{DF529E61-8435-4805-AFE1-D798C493B0D4}"/>
              </a:ext>
            </a:extLst>
          </p:cNvPr>
          <p:cNvSpPr txBox="1"/>
          <p:nvPr/>
        </p:nvSpPr>
        <p:spPr>
          <a:xfrm>
            <a:off x="3632200" y="2851640"/>
            <a:ext cx="2362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ATTACKING CMF</a:t>
            </a:r>
          </a:p>
        </p:txBody>
      </p:sp>
      <p:sp>
        <p:nvSpPr>
          <p:cNvPr id="15" name="TextBox 14">
            <a:extLst>
              <a:ext uri="{FF2B5EF4-FFF2-40B4-BE49-F238E27FC236}">
                <a16:creationId xmlns:a16="http://schemas.microsoft.com/office/drawing/2014/main" id="{10FF954A-BE4C-4A7F-8DA8-DAD79C8F627A}"/>
              </a:ext>
            </a:extLst>
          </p:cNvPr>
          <p:cNvSpPr txBox="1"/>
          <p:nvPr/>
        </p:nvSpPr>
        <p:spPr>
          <a:xfrm>
            <a:off x="2052320" y="3920589"/>
            <a:ext cx="2159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MIDFIELD</a:t>
            </a:r>
          </a:p>
        </p:txBody>
      </p:sp>
      <p:sp>
        <p:nvSpPr>
          <p:cNvPr id="17" name="TextBox 16">
            <a:extLst>
              <a:ext uri="{FF2B5EF4-FFF2-40B4-BE49-F238E27FC236}">
                <a16:creationId xmlns:a16="http://schemas.microsoft.com/office/drawing/2014/main" id="{2F0F4B36-021D-4F35-9D25-B783E960A8F9}"/>
              </a:ext>
            </a:extLst>
          </p:cNvPr>
          <p:cNvSpPr txBox="1"/>
          <p:nvPr/>
        </p:nvSpPr>
        <p:spPr>
          <a:xfrm>
            <a:off x="8117840" y="3912384"/>
            <a:ext cx="22809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RIGHT MIDFIELD</a:t>
            </a:r>
          </a:p>
        </p:txBody>
      </p:sp>
      <p:sp>
        <p:nvSpPr>
          <p:cNvPr id="19" name="TextBox 18">
            <a:extLst>
              <a:ext uri="{FF2B5EF4-FFF2-40B4-BE49-F238E27FC236}">
                <a16:creationId xmlns:a16="http://schemas.microsoft.com/office/drawing/2014/main" id="{6C7C1CDA-2600-4B49-B969-E0CB5BA1A957}"/>
              </a:ext>
            </a:extLst>
          </p:cNvPr>
          <p:cNvSpPr txBox="1"/>
          <p:nvPr/>
        </p:nvSpPr>
        <p:spPr>
          <a:xfrm>
            <a:off x="4912360" y="4243754"/>
            <a:ext cx="25044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MIDFIELD</a:t>
            </a:r>
          </a:p>
        </p:txBody>
      </p:sp>
      <p:sp>
        <p:nvSpPr>
          <p:cNvPr id="21" name="TextBox 20">
            <a:extLst>
              <a:ext uri="{FF2B5EF4-FFF2-40B4-BE49-F238E27FC236}">
                <a16:creationId xmlns:a16="http://schemas.microsoft.com/office/drawing/2014/main" id="{C800523E-E0FF-4088-B1B1-43D3D1C9473B}"/>
              </a:ext>
            </a:extLst>
          </p:cNvPr>
          <p:cNvSpPr txBox="1"/>
          <p:nvPr/>
        </p:nvSpPr>
        <p:spPr>
          <a:xfrm>
            <a:off x="1907540" y="4890085"/>
            <a:ext cx="16814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BACK</a:t>
            </a:r>
          </a:p>
        </p:txBody>
      </p:sp>
      <p:sp>
        <p:nvSpPr>
          <p:cNvPr id="23" name="TextBox 22">
            <a:extLst>
              <a:ext uri="{FF2B5EF4-FFF2-40B4-BE49-F238E27FC236}">
                <a16:creationId xmlns:a16="http://schemas.microsoft.com/office/drawing/2014/main" id="{AC37AE31-0D82-4CA0-B38D-A30431F55E4D}"/>
              </a:ext>
            </a:extLst>
          </p:cNvPr>
          <p:cNvSpPr txBox="1"/>
          <p:nvPr/>
        </p:nvSpPr>
        <p:spPr>
          <a:xfrm>
            <a:off x="8602982" y="4890084"/>
            <a:ext cx="2108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RIGHT BACK</a:t>
            </a:r>
          </a:p>
        </p:txBody>
      </p:sp>
      <p:sp>
        <p:nvSpPr>
          <p:cNvPr id="25" name="TextBox 24">
            <a:extLst>
              <a:ext uri="{FF2B5EF4-FFF2-40B4-BE49-F238E27FC236}">
                <a16:creationId xmlns:a16="http://schemas.microsoft.com/office/drawing/2014/main" id="{3F4649AE-376D-45D1-80FE-93420A1D5C54}"/>
              </a:ext>
            </a:extLst>
          </p:cNvPr>
          <p:cNvSpPr txBox="1"/>
          <p:nvPr/>
        </p:nvSpPr>
        <p:spPr>
          <a:xfrm>
            <a:off x="5110480" y="5375533"/>
            <a:ext cx="2108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BACK</a:t>
            </a:r>
          </a:p>
        </p:txBody>
      </p:sp>
      <p:sp>
        <p:nvSpPr>
          <p:cNvPr id="27" name="TextBox 26">
            <a:extLst>
              <a:ext uri="{FF2B5EF4-FFF2-40B4-BE49-F238E27FC236}">
                <a16:creationId xmlns:a16="http://schemas.microsoft.com/office/drawing/2014/main" id="{BF55B96A-08BA-4E80-9379-DBDA74A7568F}"/>
              </a:ext>
            </a:extLst>
          </p:cNvPr>
          <p:cNvSpPr txBox="1"/>
          <p:nvPr/>
        </p:nvSpPr>
        <p:spPr>
          <a:xfrm>
            <a:off x="5057140" y="6141195"/>
            <a:ext cx="22809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GOALKEEPER</a:t>
            </a:r>
          </a:p>
        </p:txBody>
      </p:sp>
    </p:spTree>
    <p:extLst>
      <p:ext uri="{BB962C8B-B14F-4D97-AF65-F5344CB8AC3E}">
        <p14:creationId xmlns:p14="http://schemas.microsoft.com/office/powerpoint/2010/main" val="137014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F8F6D-CEE4-4FE1-9A84-65EB7C102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D52BCCD-3F15-4DB5-A98C-1EE13EB3A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 y="97155"/>
            <a:ext cx="2223770" cy="1599565"/>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7CB21534-B0DA-49FD-ACFF-AA1487C73F51}"/>
              </a:ext>
            </a:extLst>
          </p:cNvPr>
          <p:cNvSpPr txBox="1"/>
          <p:nvPr/>
        </p:nvSpPr>
        <p:spPr>
          <a:xfrm>
            <a:off x="2727960" y="-117376"/>
            <a:ext cx="884428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5C86D4A1-C4FE-49F0-A34B-80E8ACF00A4E}"/>
              </a:ext>
            </a:extLst>
          </p:cNvPr>
          <p:cNvSpPr txBox="1"/>
          <p:nvPr/>
        </p:nvSpPr>
        <p:spPr>
          <a:xfrm>
            <a:off x="2181860" y="2529453"/>
            <a:ext cx="7828280"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latin typeface="Aptos" panose="020B0004020202020204"/>
              </a:rPr>
              <a:t>OLDER AGE GROUPS</a:t>
            </a:r>
            <a:endParaRPr kumimoji="0" lang="en-US" sz="66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latin typeface="Aptos" panose="020B0004020202020204"/>
              </a:rPr>
              <a:t>U13-U18</a:t>
            </a:r>
            <a:endParaRPr kumimoji="0" lang="en-US" sz="72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endParaRPr>
          </a:p>
        </p:txBody>
      </p:sp>
    </p:spTree>
    <p:extLst>
      <p:ext uri="{BB962C8B-B14F-4D97-AF65-F5344CB8AC3E}">
        <p14:creationId xmlns:p14="http://schemas.microsoft.com/office/powerpoint/2010/main" val="3475831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F51037-B3C5-44BF-971E-248FBD1FFC06}"/>
              </a:ext>
            </a:extLst>
          </p:cNvPr>
          <p:cNvSpPr txBox="1"/>
          <p:nvPr/>
        </p:nvSpPr>
        <p:spPr>
          <a:xfrm>
            <a:off x="2733040" y="119390"/>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0B0004020202020204"/>
                <a:ea typeface="+mn-ea"/>
                <a:cs typeface="+mn-cs"/>
              </a:rPr>
              <a:t>Alliance </a:t>
            </a:r>
            <a:r>
              <a:rPr kumimoji="0" lang="en-US" sz="2800" b="1" i="0" u="none" strike="noStrike" kern="1200" cap="none" spc="0" normalizeH="0" baseline="0" noProof="0" dirty="0" err="1">
                <a:ln>
                  <a:noFill/>
                </a:ln>
                <a:solidFill>
                  <a:prstClr val="black"/>
                </a:solidFill>
                <a:effectLst/>
                <a:uLnTx/>
                <a:uFillTx/>
                <a:latin typeface="Aptos" panose="020B0004020202020204"/>
                <a:ea typeface="+mn-ea"/>
                <a:cs typeface="+mn-cs"/>
              </a:rPr>
              <a:t>Futbol</a:t>
            </a:r>
            <a:r>
              <a:rPr kumimoji="0" lang="en-US" sz="2800" b="1" i="0" u="none" strike="noStrike" kern="1200" cap="none" spc="0" normalizeH="0" baseline="0" noProof="0" dirty="0">
                <a:ln>
                  <a:noFill/>
                </a:ln>
                <a:solidFill>
                  <a:prstClr val="black"/>
                </a:solidFill>
                <a:effectLst/>
                <a:uLnTx/>
                <a:uFillTx/>
                <a:latin typeface="Aptos" panose="020B0004020202020204"/>
                <a:ea typeface="+mn-ea"/>
                <a:cs typeface="+mn-cs"/>
              </a:rPr>
              <a:t> Club</a:t>
            </a:r>
          </a:p>
        </p:txBody>
      </p:sp>
      <p:pic>
        <p:nvPicPr>
          <p:cNvPr id="6" name="Picture 5">
            <a:extLst>
              <a:ext uri="{FF2B5EF4-FFF2-40B4-BE49-F238E27FC236}">
                <a16:creationId xmlns:a16="http://schemas.microsoft.com/office/drawing/2014/main" id="{E1E41A8D-D290-4AA3-9E37-15B2E4CF4E66}"/>
              </a:ext>
            </a:extLst>
          </p:cNvPr>
          <p:cNvPicPr>
            <a:picLocks noChangeAspect="1"/>
          </p:cNvPicPr>
          <p:nvPr/>
        </p:nvPicPr>
        <p:blipFill>
          <a:blip r:embed="rId2"/>
          <a:stretch>
            <a:fillRect/>
          </a:stretch>
        </p:blipFill>
        <p:spPr>
          <a:xfrm>
            <a:off x="0" y="0"/>
            <a:ext cx="1140051" cy="670618"/>
          </a:xfrm>
          <a:prstGeom prst="rect">
            <a:avLst/>
          </a:prstGeom>
        </p:spPr>
      </p:pic>
      <p:sp>
        <p:nvSpPr>
          <p:cNvPr id="8" name="TextBox 7">
            <a:extLst>
              <a:ext uri="{FF2B5EF4-FFF2-40B4-BE49-F238E27FC236}">
                <a16:creationId xmlns:a16="http://schemas.microsoft.com/office/drawing/2014/main" id="{5C82E774-1DD8-4823-B4DC-0946D3F41477}"/>
              </a:ext>
            </a:extLst>
          </p:cNvPr>
          <p:cNvSpPr txBox="1"/>
          <p:nvPr/>
        </p:nvSpPr>
        <p:spPr>
          <a:xfrm>
            <a:off x="2733040" y="670618"/>
            <a:ext cx="6096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ANNUAL TRAINING PERIODIZATION PLAN</a:t>
            </a:r>
          </a:p>
        </p:txBody>
      </p:sp>
      <p:sp>
        <p:nvSpPr>
          <p:cNvPr id="10" name="TextBox 9">
            <a:extLst>
              <a:ext uri="{FF2B5EF4-FFF2-40B4-BE49-F238E27FC236}">
                <a16:creationId xmlns:a16="http://schemas.microsoft.com/office/drawing/2014/main" id="{876F462F-888D-4DB0-AFD9-51B7AD5EC07C}"/>
              </a:ext>
            </a:extLst>
          </p:cNvPr>
          <p:cNvSpPr txBox="1"/>
          <p:nvPr/>
        </p:nvSpPr>
        <p:spPr>
          <a:xfrm>
            <a:off x="0" y="1009172"/>
            <a:ext cx="3048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MACROCYCLE I (AUGUST-DECEMBER)</a:t>
            </a:r>
          </a:p>
        </p:txBody>
      </p:sp>
      <p:graphicFrame>
        <p:nvGraphicFramePr>
          <p:cNvPr id="11" name="Table 11">
            <a:extLst>
              <a:ext uri="{FF2B5EF4-FFF2-40B4-BE49-F238E27FC236}">
                <a16:creationId xmlns:a16="http://schemas.microsoft.com/office/drawing/2014/main" id="{63C3C2DE-8459-45C9-AADD-18F740A8A52D}"/>
              </a:ext>
            </a:extLst>
          </p:cNvPr>
          <p:cNvGraphicFramePr>
            <a:graphicFrameLocks noGrp="1"/>
          </p:cNvGraphicFramePr>
          <p:nvPr>
            <p:extLst>
              <p:ext uri="{D42A27DB-BD31-4B8C-83A1-F6EECF244321}">
                <p14:modId xmlns:p14="http://schemas.microsoft.com/office/powerpoint/2010/main" val="1512349454"/>
              </p:ext>
            </p:extLst>
          </p:nvPr>
        </p:nvGraphicFramePr>
        <p:xfrm>
          <a:off x="-23267" y="1302960"/>
          <a:ext cx="12228796" cy="5882636"/>
        </p:xfrm>
        <a:graphic>
          <a:graphicData uri="http://schemas.openxmlformats.org/drawingml/2006/table">
            <a:tbl>
              <a:tblPr firstRow="1" bandRow="1">
                <a:tableStyleId>{5C22544A-7EE6-4342-B048-85BDC9FD1C3A}</a:tableStyleId>
              </a:tblPr>
              <a:tblGrid>
                <a:gridCol w="573405">
                  <a:extLst>
                    <a:ext uri="{9D8B030D-6E8A-4147-A177-3AD203B41FA5}">
                      <a16:colId xmlns:a16="http://schemas.microsoft.com/office/drawing/2014/main" val="1595220717"/>
                    </a:ext>
                  </a:extLst>
                </a:gridCol>
                <a:gridCol w="553960">
                  <a:extLst>
                    <a:ext uri="{9D8B030D-6E8A-4147-A177-3AD203B41FA5}">
                      <a16:colId xmlns:a16="http://schemas.microsoft.com/office/drawing/2014/main" val="2556187853"/>
                    </a:ext>
                  </a:extLst>
                </a:gridCol>
                <a:gridCol w="584220">
                  <a:extLst>
                    <a:ext uri="{9D8B030D-6E8A-4147-A177-3AD203B41FA5}">
                      <a16:colId xmlns:a16="http://schemas.microsoft.com/office/drawing/2014/main" val="131221696"/>
                    </a:ext>
                  </a:extLst>
                </a:gridCol>
                <a:gridCol w="562174">
                  <a:extLst>
                    <a:ext uri="{9D8B030D-6E8A-4147-A177-3AD203B41FA5}">
                      <a16:colId xmlns:a16="http://schemas.microsoft.com/office/drawing/2014/main" val="1406934346"/>
                    </a:ext>
                  </a:extLst>
                </a:gridCol>
                <a:gridCol w="620545">
                  <a:extLst>
                    <a:ext uri="{9D8B030D-6E8A-4147-A177-3AD203B41FA5}">
                      <a16:colId xmlns:a16="http://schemas.microsoft.com/office/drawing/2014/main" val="2057722333"/>
                    </a:ext>
                  </a:extLst>
                </a:gridCol>
                <a:gridCol w="620942">
                  <a:extLst>
                    <a:ext uri="{9D8B030D-6E8A-4147-A177-3AD203B41FA5}">
                      <a16:colId xmlns:a16="http://schemas.microsoft.com/office/drawing/2014/main" val="2876892655"/>
                    </a:ext>
                  </a:extLst>
                </a:gridCol>
                <a:gridCol w="559866">
                  <a:extLst>
                    <a:ext uri="{9D8B030D-6E8A-4147-A177-3AD203B41FA5}">
                      <a16:colId xmlns:a16="http://schemas.microsoft.com/office/drawing/2014/main" val="3509460188"/>
                    </a:ext>
                  </a:extLst>
                </a:gridCol>
                <a:gridCol w="641301">
                  <a:extLst>
                    <a:ext uri="{9D8B030D-6E8A-4147-A177-3AD203B41FA5}">
                      <a16:colId xmlns:a16="http://schemas.microsoft.com/office/drawing/2014/main" val="2989240708"/>
                    </a:ext>
                  </a:extLst>
                </a:gridCol>
                <a:gridCol w="600583">
                  <a:extLst>
                    <a:ext uri="{9D8B030D-6E8A-4147-A177-3AD203B41FA5}">
                      <a16:colId xmlns:a16="http://schemas.microsoft.com/office/drawing/2014/main" val="2489687862"/>
                    </a:ext>
                  </a:extLst>
                </a:gridCol>
                <a:gridCol w="600583">
                  <a:extLst>
                    <a:ext uri="{9D8B030D-6E8A-4147-A177-3AD203B41FA5}">
                      <a16:colId xmlns:a16="http://schemas.microsoft.com/office/drawing/2014/main" val="1070940495"/>
                    </a:ext>
                  </a:extLst>
                </a:gridCol>
                <a:gridCol w="580225">
                  <a:extLst>
                    <a:ext uri="{9D8B030D-6E8A-4147-A177-3AD203B41FA5}">
                      <a16:colId xmlns:a16="http://schemas.microsoft.com/office/drawing/2014/main" val="1160191900"/>
                    </a:ext>
                  </a:extLst>
                </a:gridCol>
                <a:gridCol w="610763">
                  <a:extLst>
                    <a:ext uri="{9D8B030D-6E8A-4147-A177-3AD203B41FA5}">
                      <a16:colId xmlns:a16="http://schemas.microsoft.com/office/drawing/2014/main" val="65505879"/>
                    </a:ext>
                  </a:extLst>
                </a:gridCol>
                <a:gridCol w="641301">
                  <a:extLst>
                    <a:ext uri="{9D8B030D-6E8A-4147-A177-3AD203B41FA5}">
                      <a16:colId xmlns:a16="http://schemas.microsoft.com/office/drawing/2014/main" val="1647267451"/>
                    </a:ext>
                  </a:extLst>
                </a:gridCol>
                <a:gridCol w="620942">
                  <a:extLst>
                    <a:ext uri="{9D8B030D-6E8A-4147-A177-3AD203B41FA5}">
                      <a16:colId xmlns:a16="http://schemas.microsoft.com/office/drawing/2014/main" val="2712880002"/>
                    </a:ext>
                  </a:extLst>
                </a:gridCol>
                <a:gridCol w="580225">
                  <a:extLst>
                    <a:ext uri="{9D8B030D-6E8A-4147-A177-3AD203B41FA5}">
                      <a16:colId xmlns:a16="http://schemas.microsoft.com/office/drawing/2014/main" val="1594972135"/>
                    </a:ext>
                  </a:extLst>
                </a:gridCol>
                <a:gridCol w="631122">
                  <a:extLst>
                    <a:ext uri="{9D8B030D-6E8A-4147-A177-3AD203B41FA5}">
                      <a16:colId xmlns:a16="http://schemas.microsoft.com/office/drawing/2014/main" val="1716093654"/>
                    </a:ext>
                  </a:extLst>
                </a:gridCol>
                <a:gridCol w="722736">
                  <a:extLst>
                    <a:ext uri="{9D8B030D-6E8A-4147-A177-3AD203B41FA5}">
                      <a16:colId xmlns:a16="http://schemas.microsoft.com/office/drawing/2014/main" val="4125541639"/>
                    </a:ext>
                  </a:extLst>
                </a:gridCol>
                <a:gridCol w="743095">
                  <a:extLst>
                    <a:ext uri="{9D8B030D-6E8A-4147-A177-3AD203B41FA5}">
                      <a16:colId xmlns:a16="http://schemas.microsoft.com/office/drawing/2014/main" val="1242579504"/>
                    </a:ext>
                  </a:extLst>
                </a:gridCol>
                <a:gridCol w="612657">
                  <a:extLst>
                    <a:ext uri="{9D8B030D-6E8A-4147-A177-3AD203B41FA5}">
                      <a16:colId xmlns:a16="http://schemas.microsoft.com/office/drawing/2014/main" val="1767018409"/>
                    </a:ext>
                  </a:extLst>
                </a:gridCol>
                <a:gridCol w="568151">
                  <a:extLst>
                    <a:ext uri="{9D8B030D-6E8A-4147-A177-3AD203B41FA5}">
                      <a16:colId xmlns:a16="http://schemas.microsoft.com/office/drawing/2014/main" val="1325961918"/>
                    </a:ext>
                  </a:extLst>
                </a:gridCol>
              </a:tblGrid>
              <a:tr h="437289">
                <a:tc gridSpan="4">
                  <a:txBody>
                    <a:bodyPr/>
                    <a:lstStyle/>
                    <a:p>
                      <a:pPr algn="ctr"/>
                      <a:r>
                        <a:rPr lang="en-US" sz="1400" dirty="0"/>
                        <a:t>AUGUST</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1400" dirty="0"/>
                        <a:t>SEPTEMBER</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1400" dirty="0"/>
                        <a:t>OCTOBER</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1400" dirty="0"/>
                        <a:t>NOVEMBER</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400" dirty="0"/>
                        <a:t>DECEMBER</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8959970"/>
                  </a:ext>
                </a:extLst>
              </a:tr>
              <a:tr h="538202">
                <a:tc gridSpan="2">
                  <a:txBody>
                    <a:bodyPr/>
                    <a:lstStyle/>
                    <a:p>
                      <a:r>
                        <a:rPr lang="en-US" sz="1200" b="1" dirty="0"/>
                        <a:t>PRE-SEASON</a:t>
                      </a:r>
                    </a:p>
                  </a:txBody>
                  <a:tcPr>
                    <a:solidFill>
                      <a:schemeClr val="tx2">
                        <a:lumMod val="50000"/>
                        <a:lumOff val="50000"/>
                      </a:schemeClr>
                    </a:solidFill>
                  </a:tcPr>
                </a:tc>
                <a:tc hMerge="1">
                  <a:txBody>
                    <a:bodyPr/>
                    <a:lstStyle/>
                    <a:p>
                      <a:endParaRPr lang="en-US"/>
                    </a:p>
                  </a:txBody>
                  <a:tcPr/>
                </a:tc>
                <a:tc gridSpan="11">
                  <a:txBody>
                    <a:bodyPr/>
                    <a:lstStyle/>
                    <a:p>
                      <a:pPr algn="ctr"/>
                      <a:r>
                        <a:rPr lang="en-US" sz="1200" b="1" dirty="0"/>
                        <a:t>COMPETITION</a:t>
                      </a:r>
                      <a:endParaRPr lang="en-US" sz="12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900" dirty="0"/>
                    </a:p>
                  </a:txBody>
                  <a:tcPr/>
                </a:tc>
                <a:tc gridSpan="5">
                  <a:txBody>
                    <a:bodyPr/>
                    <a:lstStyle/>
                    <a:p>
                      <a:pPr algn="ctr"/>
                      <a:r>
                        <a:rPr lang="en-US" sz="1200" b="1" dirty="0"/>
                        <a:t>REGENERATION/RECOVERY</a:t>
                      </a:r>
                    </a:p>
                  </a:txBody>
                  <a:tcPr>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a:r>
                        <a:rPr lang="en-US" sz="1200" b="1" dirty="0"/>
                        <a:t>BREAK</a:t>
                      </a:r>
                    </a:p>
                  </a:txBody>
                  <a:tcPr>
                    <a:solidFill>
                      <a:srgbClr val="C00000"/>
                    </a:solidFill>
                  </a:tcPr>
                </a:tc>
                <a:tc hMerge="1">
                  <a:txBody>
                    <a:bodyPr/>
                    <a:lstStyle/>
                    <a:p>
                      <a:endParaRPr lang="en-US"/>
                    </a:p>
                  </a:txBody>
                  <a:tcPr/>
                </a:tc>
                <a:extLst>
                  <a:ext uri="{0D108BD9-81ED-4DB2-BD59-A6C34878D82A}">
                    <a16:rowId xmlns:a16="http://schemas.microsoft.com/office/drawing/2014/main" val="3637077197"/>
                  </a:ext>
                </a:extLst>
              </a:tr>
              <a:tr h="538202">
                <a:tc>
                  <a:txBody>
                    <a:bodyPr/>
                    <a:lstStyle/>
                    <a:p>
                      <a:r>
                        <a:rPr lang="en-US" sz="800" dirty="0"/>
                        <a:t>WEEK1</a:t>
                      </a:r>
                    </a:p>
                  </a:txBody>
                  <a:tcPr>
                    <a:solidFill>
                      <a:schemeClr val="tx2">
                        <a:lumMod val="50000"/>
                        <a:lumOff val="50000"/>
                      </a:schemeClr>
                    </a:solidFill>
                  </a:tcPr>
                </a:tc>
                <a:tc>
                  <a:txBody>
                    <a:bodyPr/>
                    <a:lstStyle/>
                    <a:p>
                      <a:r>
                        <a:rPr lang="en-US" sz="800" dirty="0"/>
                        <a:t>WEEK2</a:t>
                      </a:r>
                    </a:p>
                  </a:txBody>
                  <a:tcPr>
                    <a:solidFill>
                      <a:schemeClr val="tx2">
                        <a:lumMod val="50000"/>
                        <a:lumOff val="50000"/>
                      </a:schemeClr>
                    </a:solidFill>
                  </a:tcPr>
                </a:tc>
                <a:tc>
                  <a:txBody>
                    <a:bodyPr/>
                    <a:lstStyle/>
                    <a:p>
                      <a:r>
                        <a:rPr lang="en-US" sz="800" dirty="0"/>
                        <a:t>WEEK 3</a:t>
                      </a:r>
                      <a:endParaRPr lang="en-US" dirty="0"/>
                    </a:p>
                  </a:txBody>
                  <a:tcPr>
                    <a:solidFill>
                      <a:schemeClr val="accent6"/>
                    </a:solidFill>
                  </a:tcPr>
                </a:tc>
                <a:tc>
                  <a:txBody>
                    <a:bodyPr/>
                    <a:lstStyle/>
                    <a:p>
                      <a:r>
                        <a:rPr lang="en-US" sz="800" dirty="0"/>
                        <a:t>WEEK 4</a:t>
                      </a:r>
                    </a:p>
                  </a:txBody>
                  <a:tcPr>
                    <a:solidFill>
                      <a:schemeClr val="accent6"/>
                    </a:solidFill>
                  </a:tcPr>
                </a:tc>
                <a:tc>
                  <a:txBody>
                    <a:bodyPr/>
                    <a:lstStyle/>
                    <a:p>
                      <a:r>
                        <a:rPr lang="en-US" sz="800" dirty="0"/>
                        <a:t>WEEK 1</a:t>
                      </a:r>
                    </a:p>
                  </a:txBody>
                  <a:tcPr>
                    <a:solidFill>
                      <a:schemeClr val="accent6"/>
                    </a:solidFill>
                  </a:tcPr>
                </a:tc>
                <a:tc>
                  <a:txBody>
                    <a:bodyPr/>
                    <a:lstStyle/>
                    <a:p>
                      <a:pPr algn="ctr"/>
                      <a:r>
                        <a:rPr lang="en-US" sz="800" dirty="0"/>
                        <a:t>WEEK 2</a:t>
                      </a:r>
                    </a:p>
                  </a:txBody>
                  <a:tcPr>
                    <a:solidFill>
                      <a:schemeClr val="accent6"/>
                    </a:solidFill>
                  </a:tcPr>
                </a:tc>
                <a:tc>
                  <a:txBody>
                    <a:bodyPr/>
                    <a:lstStyle/>
                    <a:p>
                      <a:r>
                        <a:rPr lang="en-US" sz="800" dirty="0"/>
                        <a:t>WEEK 3</a:t>
                      </a:r>
                    </a:p>
                  </a:txBody>
                  <a:tcPr>
                    <a:solidFill>
                      <a:schemeClr val="accent6"/>
                    </a:solidFill>
                  </a:tcPr>
                </a:tc>
                <a:tc>
                  <a:txBody>
                    <a:bodyPr/>
                    <a:lstStyle/>
                    <a:p>
                      <a:r>
                        <a:rPr lang="en-US" sz="800" dirty="0"/>
                        <a:t>WEEK 4</a:t>
                      </a:r>
                    </a:p>
                  </a:txBody>
                  <a:tcPr>
                    <a:solidFill>
                      <a:schemeClr val="accent6"/>
                    </a:solidFill>
                  </a:tcPr>
                </a:tc>
                <a:tc>
                  <a:txBody>
                    <a:bodyPr/>
                    <a:lstStyle/>
                    <a:p>
                      <a:r>
                        <a:rPr lang="en-US" sz="800" dirty="0"/>
                        <a:t>WEEK 1</a:t>
                      </a:r>
                    </a:p>
                  </a:txBody>
                  <a:tcPr>
                    <a:solidFill>
                      <a:schemeClr val="accent6"/>
                    </a:solidFill>
                  </a:tcPr>
                </a:tc>
                <a:tc>
                  <a:txBody>
                    <a:bodyPr/>
                    <a:lstStyle/>
                    <a:p>
                      <a:r>
                        <a:rPr lang="en-US" sz="800" dirty="0"/>
                        <a:t>WEEK 2</a:t>
                      </a:r>
                    </a:p>
                  </a:txBody>
                  <a:tcPr>
                    <a:solidFill>
                      <a:schemeClr val="accent6"/>
                    </a:solidFill>
                  </a:tcPr>
                </a:tc>
                <a:tc>
                  <a:txBody>
                    <a:bodyPr/>
                    <a:lstStyle/>
                    <a:p>
                      <a:r>
                        <a:rPr lang="en-US" sz="800" dirty="0"/>
                        <a:t>WEEK 3</a:t>
                      </a:r>
                    </a:p>
                  </a:txBody>
                  <a:tcPr>
                    <a:solidFill>
                      <a:schemeClr val="accent6"/>
                    </a:solidFill>
                  </a:tcPr>
                </a:tc>
                <a:tc>
                  <a:txBody>
                    <a:bodyPr/>
                    <a:lstStyle/>
                    <a:p>
                      <a:r>
                        <a:rPr lang="en-US" sz="800" dirty="0"/>
                        <a:t>WEEK 4</a:t>
                      </a:r>
                    </a:p>
                  </a:txBody>
                  <a:tcPr>
                    <a:solidFill>
                      <a:schemeClr val="accent6"/>
                    </a:solidFill>
                  </a:tcPr>
                </a:tc>
                <a:tc>
                  <a:txBody>
                    <a:bodyPr/>
                    <a:lstStyle/>
                    <a:p>
                      <a:r>
                        <a:rPr lang="en-US" sz="800" dirty="0"/>
                        <a:t>WEEK 1</a:t>
                      </a:r>
                    </a:p>
                  </a:txBody>
                  <a:tcPr>
                    <a:solidFill>
                      <a:schemeClr val="accent6"/>
                    </a:solidFill>
                  </a:tcPr>
                </a:tc>
                <a:tc>
                  <a:txBody>
                    <a:bodyPr/>
                    <a:lstStyle/>
                    <a:p>
                      <a:r>
                        <a:rPr lang="en-US" sz="800" dirty="0"/>
                        <a:t>WEEK 2</a:t>
                      </a:r>
                    </a:p>
                  </a:txBody>
                  <a:tcPr>
                    <a:solidFill>
                      <a:srgbClr val="FFC000"/>
                    </a:solidFill>
                  </a:tcPr>
                </a:tc>
                <a:tc>
                  <a:txBody>
                    <a:bodyPr/>
                    <a:lstStyle/>
                    <a:p>
                      <a:r>
                        <a:rPr lang="en-US" sz="800" dirty="0"/>
                        <a:t>WEEK 3</a:t>
                      </a:r>
                    </a:p>
                  </a:txBody>
                  <a:tcPr>
                    <a:solidFill>
                      <a:srgbClr val="FFC000"/>
                    </a:solidFill>
                  </a:tcPr>
                </a:tc>
                <a:tc>
                  <a:txBody>
                    <a:bodyPr/>
                    <a:lstStyle/>
                    <a:p>
                      <a:r>
                        <a:rPr lang="en-US" sz="800" dirty="0"/>
                        <a:t>WEEK 4</a:t>
                      </a:r>
                    </a:p>
                  </a:txBody>
                  <a:tcPr>
                    <a:solidFill>
                      <a:srgbClr val="FFC000"/>
                    </a:solidFill>
                  </a:tcPr>
                </a:tc>
                <a:tc>
                  <a:txBody>
                    <a:bodyPr/>
                    <a:lstStyle/>
                    <a:p>
                      <a:r>
                        <a:rPr lang="en-US" sz="800" dirty="0"/>
                        <a:t>WEEK 1</a:t>
                      </a:r>
                    </a:p>
                  </a:txBody>
                  <a:tcPr>
                    <a:solidFill>
                      <a:srgbClr val="FFC000"/>
                    </a:solidFill>
                  </a:tcPr>
                </a:tc>
                <a:tc>
                  <a:txBody>
                    <a:bodyPr/>
                    <a:lstStyle/>
                    <a:p>
                      <a:r>
                        <a:rPr lang="en-US" sz="800" dirty="0"/>
                        <a:t>WEEK 2</a:t>
                      </a:r>
                      <a:endParaRPr lang="en-US" dirty="0"/>
                    </a:p>
                  </a:txBody>
                  <a:tcPr>
                    <a:solidFill>
                      <a:srgbClr val="FFC000"/>
                    </a:solidFill>
                  </a:tcPr>
                </a:tc>
                <a:tc>
                  <a:txBody>
                    <a:bodyPr/>
                    <a:lstStyle/>
                    <a:p>
                      <a:r>
                        <a:rPr lang="en-US" sz="800" dirty="0"/>
                        <a:t>WEEK 3</a:t>
                      </a:r>
                    </a:p>
                  </a:txBody>
                  <a:tcPr>
                    <a:solidFill>
                      <a:srgbClr val="C00000"/>
                    </a:solidFill>
                  </a:tcPr>
                </a:tc>
                <a:tc>
                  <a:txBody>
                    <a:bodyPr/>
                    <a:lstStyle/>
                    <a:p>
                      <a:r>
                        <a:rPr lang="en-US" sz="800" dirty="0"/>
                        <a:t>WEEK 4</a:t>
                      </a:r>
                    </a:p>
                  </a:txBody>
                  <a:tcPr>
                    <a:solidFill>
                      <a:srgbClr val="C00000"/>
                    </a:solidFill>
                  </a:tcPr>
                </a:tc>
                <a:extLst>
                  <a:ext uri="{0D108BD9-81ED-4DB2-BD59-A6C34878D82A}">
                    <a16:rowId xmlns:a16="http://schemas.microsoft.com/office/drawing/2014/main" val="348210004"/>
                  </a:ext>
                </a:extLst>
              </a:tr>
              <a:tr h="538202">
                <a:tc>
                  <a:txBody>
                    <a:bodyPr/>
                    <a:lstStyle/>
                    <a:p>
                      <a:r>
                        <a:rPr lang="en-US" sz="700" dirty="0"/>
                        <a:t>2-3 Sessions</a:t>
                      </a:r>
                    </a:p>
                  </a:txBody>
                  <a:tcPr>
                    <a:solidFill>
                      <a:schemeClr val="tx2">
                        <a:lumMod val="50000"/>
                        <a:lumOff val="50000"/>
                      </a:schemeClr>
                    </a:solidFill>
                  </a:tcPr>
                </a:tc>
                <a:tc>
                  <a:txBody>
                    <a:bodyPr/>
                    <a:lstStyle/>
                    <a:p>
                      <a:r>
                        <a:rPr lang="en-US" sz="700" dirty="0"/>
                        <a:t>2-3 Sessions</a:t>
                      </a:r>
                    </a:p>
                  </a:txBody>
                  <a:tcPr>
                    <a:solidFill>
                      <a:schemeClr val="tx2">
                        <a:lumMod val="50000"/>
                        <a:lumOff val="50000"/>
                      </a:schemeClr>
                    </a:solidFill>
                  </a:tcPr>
                </a:tc>
                <a:tc>
                  <a:txBody>
                    <a:bodyPr/>
                    <a:lstStyle/>
                    <a:p>
                      <a:r>
                        <a:rPr lang="en-US" sz="700" dirty="0"/>
                        <a:t>2 Sessions</a:t>
                      </a:r>
                    </a:p>
                  </a:txBody>
                  <a:tcPr>
                    <a:solidFill>
                      <a:schemeClr val="accent6"/>
                    </a:solidFill>
                  </a:tcPr>
                </a:tc>
                <a:tc>
                  <a:txBody>
                    <a:bodyPr/>
                    <a:lstStyle/>
                    <a:p>
                      <a:r>
                        <a:rPr lang="en-US" sz="700" dirty="0"/>
                        <a:t>2 Sessions</a:t>
                      </a:r>
                    </a:p>
                  </a:txBody>
                  <a:tcPr>
                    <a:solidFill>
                      <a:schemeClr val="accent6"/>
                    </a:solidFill>
                  </a:tcPr>
                </a:tc>
                <a:tc>
                  <a:txBody>
                    <a:bodyPr/>
                    <a:lstStyle/>
                    <a:p>
                      <a:r>
                        <a:rPr lang="en-US" sz="700" dirty="0"/>
                        <a:t>2</a:t>
                      </a:r>
                      <a:endParaRPr lang="en-US" dirty="0"/>
                    </a:p>
                    <a:p>
                      <a:pPr lvl="0">
                        <a:buNone/>
                      </a:pPr>
                      <a:r>
                        <a:rPr lang="en-US" sz="700" dirty="0"/>
                        <a:t>Sessions</a:t>
                      </a:r>
                    </a:p>
                  </a:txBody>
                  <a:tcPr>
                    <a:solidFill>
                      <a:schemeClr val="accent6"/>
                    </a:solidFill>
                  </a:tcPr>
                </a:tc>
                <a:tc>
                  <a:txBody>
                    <a:bodyPr/>
                    <a:lstStyle/>
                    <a:p>
                      <a:r>
                        <a:rPr lang="en-US" sz="700" dirty="0"/>
                        <a:t>2</a:t>
                      </a:r>
                      <a:endParaRPr lang="en-US" dirty="0"/>
                    </a:p>
                    <a:p>
                      <a:pPr lvl="0">
                        <a:buNone/>
                      </a:pPr>
                      <a:r>
                        <a:rPr lang="en-US" sz="700" dirty="0"/>
                        <a:t>Sessions</a:t>
                      </a:r>
                    </a:p>
                  </a:txBody>
                  <a:tcPr>
                    <a:solidFill>
                      <a:schemeClr val="accent6"/>
                    </a:solidFill>
                  </a:tcPr>
                </a:tc>
                <a:tc>
                  <a:txBody>
                    <a:bodyPr/>
                    <a:lstStyle/>
                    <a:p>
                      <a:r>
                        <a:rPr lang="en-US" sz="700" dirty="0"/>
                        <a:t>2 Sessions</a:t>
                      </a:r>
                    </a:p>
                  </a:txBody>
                  <a:tcPr>
                    <a:solidFill>
                      <a:schemeClr val="accent6"/>
                    </a:solidFill>
                  </a:tcPr>
                </a:tc>
                <a:tc>
                  <a:txBody>
                    <a:bodyPr/>
                    <a:lstStyle/>
                    <a:p>
                      <a:r>
                        <a:rPr lang="en-US" sz="700" dirty="0"/>
                        <a:t>2 Sessions</a:t>
                      </a:r>
                    </a:p>
                  </a:txBody>
                  <a:tcPr>
                    <a:solidFill>
                      <a:schemeClr val="accent6"/>
                    </a:solidFill>
                  </a:tcPr>
                </a:tc>
                <a:tc>
                  <a:txBody>
                    <a:bodyPr/>
                    <a:lstStyle/>
                    <a:p>
                      <a:r>
                        <a:rPr lang="en-US" sz="700" dirty="0"/>
                        <a:t>2 Sessions</a:t>
                      </a:r>
                    </a:p>
                  </a:txBody>
                  <a:tcPr>
                    <a:solidFill>
                      <a:schemeClr val="accent6"/>
                    </a:solidFill>
                  </a:tcPr>
                </a:tc>
                <a:tc>
                  <a:txBody>
                    <a:bodyPr/>
                    <a:lstStyle/>
                    <a:p>
                      <a:r>
                        <a:rPr lang="en-US" sz="700" dirty="0"/>
                        <a:t>2 Sessions</a:t>
                      </a:r>
                    </a:p>
                  </a:txBody>
                  <a:tcPr>
                    <a:solidFill>
                      <a:schemeClr val="accent6"/>
                    </a:solidFill>
                  </a:tcPr>
                </a:tc>
                <a:tc>
                  <a:txBody>
                    <a:bodyPr/>
                    <a:lstStyle/>
                    <a:p>
                      <a:r>
                        <a:rPr lang="en-US" sz="700" dirty="0"/>
                        <a:t>2 Sessions</a:t>
                      </a:r>
                    </a:p>
                  </a:txBody>
                  <a:tcPr>
                    <a:solidFill>
                      <a:schemeClr val="accent6"/>
                    </a:solidFill>
                  </a:tcPr>
                </a:tc>
                <a:tc>
                  <a:txBody>
                    <a:bodyPr/>
                    <a:lstStyle/>
                    <a:p>
                      <a:r>
                        <a:rPr lang="en-US" sz="700" dirty="0"/>
                        <a:t>2 Sessions</a:t>
                      </a:r>
                    </a:p>
                  </a:txBody>
                  <a:tcPr>
                    <a:solidFill>
                      <a:schemeClr val="accent6"/>
                    </a:solidFill>
                  </a:tcPr>
                </a:tc>
                <a:tc>
                  <a:txBody>
                    <a:bodyPr/>
                    <a:lstStyle/>
                    <a:p>
                      <a:r>
                        <a:rPr lang="en-US" sz="700" dirty="0"/>
                        <a:t>2 Sessions</a:t>
                      </a:r>
                    </a:p>
                  </a:txBody>
                  <a:tcPr>
                    <a:solidFill>
                      <a:schemeClr val="accent6"/>
                    </a:solidFill>
                  </a:tcPr>
                </a:tc>
                <a:tc>
                  <a:txBody>
                    <a:bodyPr/>
                    <a:lstStyle/>
                    <a:p>
                      <a:r>
                        <a:rPr lang="en-US" sz="700" dirty="0"/>
                        <a:t>2 Sessions</a:t>
                      </a:r>
                    </a:p>
                  </a:txBody>
                  <a:tcPr>
                    <a:solidFill>
                      <a:srgbClr val="FFC000"/>
                    </a:solidFill>
                  </a:tcPr>
                </a:tc>
                <a:tc>
                  <a:txBody>
                    <a:bodyPr/>
                    <a:lstStyle/>
                    <a:p>
                      <a:r>
                        <a:rPr lang="en-US" sz="700" dirty="0"/>
                        <a:t>2 Sessions</a:t>
                      </a:r>
                    </a:p>
                  </a:txBody>
                  <a:tcPr>
                    <a:solidFill>
                      <a:srgbClr val="FFC000"/>
                    </a:solidFill>
                  </a:tcPr>
                </a:tc>
                <a:tc>
                  <a:txBody>
                    <a:bodyPr/>
                    <a:lstStyle/>
                    <a:p>
                      <a:r>
                        <a:rPr lang="en-US" sz="700" dirty="0"/>
                        <a:t>2 Sessions</a:t>
                      </a:r>
                    </a:p>
                  </a:txBody>
                  <a:tcPr>
                    <a:solidFill>
                      <a:srgbClr val="FFC000"/>
                    </a:solidFill>
                  </a:tcPr>
                </a:tc>
                <a:tc>
                  <a:txBody>
                    <a:bodyPr/>
                    <a:lstStyle/>
                    <a:p>
                      <a:r>
                        <a:rPr lang="en-US" sz="700" dirty="0"/>
                        <a:t>1-2 Sessions</a:t>
                      </a:r>
                    </a:p>
                  </a:txBody>
                  <a:tcPr>
                    <a:solidFill>
                      <a:srgbClr val="FFC000"/>
                    </a:solidFill>
                  </a:tcPr>
                </a:tc>
                <a:tc>
                  <a:txBody>
                    <a:bodyPr/>
                    <a:lstStyle/>
                    <a:p>
                      <a:r>
                        <a:rPr lang="en-US" sz="700" dirty="0"/>
                        <a:t>1-2 Sessions</a:t>
                      </a:r>
                    </a:p>
                  </a:txBody>
                  <a:tcPr>
                    <a:solidFill>
                      <a:srgbClr val="FFC000"/>
                    </a:solidFill>
                  </a:tcPr>
                </a:tc>
                <a:tc>
                  <a:txBody>
                    <a:bodyPr/>
                    <a:lstStyle/>
                    <a:p>
                      <a:r>
                        <a:rPr lang="en-US" sz="700" dirty="0"/>
                        <a:t>Off</a:t>
                      </a:r>
                    </a:p>
                  </a:txBody>
                  <a:tcPr>
                    <a:solidFill>
                      <a:srgbClr val="C00000"/>
                    </a:solidFill>
                  </a:tcPr>
                </a:tc>
                <a:tc>
                  <a:txBody>
                    <a:bodyPr/>
                    <a:lstStyle/>
                    <a:p>
                      <a:r>
                        <a:rPr lang="en-US" sz="700" dirty="0"/>
                        <a:t>Off</a:t>
                      </a:r>
                    </a:p>
                  </a:txBody>
                  <a:tcPr>
                    <a:solidFill>
                      <a:srgbClr val="C00000"/>
                    </a:solidFill>
                  </a:tcPr>
                </a:tc>
                <a:extLst>
                  <a:ext uri="{0D108BD9-81ED-4DB2-BD59-A6C34878D82A}">
                    <a16:rowId xmlns:a16="http://schemas.microsoft.com/office/drawing/2014/main" val="33168384"/>
                  </a:ext>
                </a:extLst>
              </a:tr>
              <a:tr h="538202">
                <a:tc gridSpan="4">
                  <a:txBody>
                    <a:bodyPr/>
                    <a:lstStyle/>
                    <a:p>
                      <a:pPr algn="ctr"/>
                      <a:r>
                        <a:rPr lang="en-US" sz="1000" dirty="0"/>
                        <a:t>PHASE l</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1000" dirty="0"/>
                        <a:t>PHASE </a:t>
                      </a:r>
                      <a:r>
                        <a:rPr lang="en-US" sz="1000" dirty="0" err="1"/>
                        <a:t>ll</a:t>
                      </a:r>
                      <a:endParaRPr lang="en-US" sz="10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1000" dirty="0"/>
                        <a:t>PHASE </a:t>
                      </a:r>
                      <a:r>
                        <a:rPr lang="en-US" sz="1000" dirty="0" err="1"/>
                        <a:t>lll</a:t>
                      </a:r>
                      <a:endParaRPr lang="en-US" sz="10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1000" dirty="0"/>
                        <a:t>PHASE </a:t>
                      </a:r>
                      <a:r>
                        <a:rPr lang="en-US" sz="1000" dirty="0" err="1"/>
                        <a:t>lV</a:t>
                      </a:r>
                      <a:endParaRPr lang="en-US" sz="1000"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000" dirty="0"/>
                        <a:t>PHASE V</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7867659"/>
                  </a:ext>
                </a:extLst>
              </a:tr>
              <a:tr h="610299">
                <a:tc gridSpan="4">
                  <a:txBody>
                    <a:bodyPr/>
                    <a:lstStyle/>
                    <a:p>
                      <a:pPr algn="ctr"/>
                      <a:r>
                        <a:rPr lang="en-US" sz="1100" dirty="0"/>
                        <a:t>Foundation + Fitness Block 1</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1100" dirty="0"/>
                        <a:t>Combination Play + Possession</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1100" dirty="0"/>
                        <a:t>Transition + Final Third</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1100" dirty="0"/>
                        <a:t>Tournament Prep + Sharpening</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100" dirty="0"/>
                        <a:t>Recovery + Individual Development</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952444"/>
                  </a:ext>
                </a:extLst>
              </a:tr>
              <a:tr h="2354643">
                <a:tc gridSpan="4">
                  <a:txBody>
                    <a:bodyPr/>
                    <a:lstStyle/>
                    <a:p>
                      <a:pPr marL="0" indent="0" algn="ctr">
                        <a:buFont typeface="Arial" panose="020B0604020202020204" pitchFamily="34" charset="0"/>
                        <a:buNone/>
                      </a:pPr>
                      <a:r>
                        <a:rPr lang="en-US" sz="900" b="1" dirty="0"/>
                        <a:t>Week 1</a:t>
                      </a:r>
                    </a:p>
                    <a:p>
                      <a:pPr marL="171450" indent="-171450" algn="ctr">
                        <a:buFont typeface="Arial" panose="020B0604020202020204" pitchFamily="34" charset="0"/>
                        <a:buChar char="•"/>
                      </a:pPr>
                      <a:r>
                        <a:rPr lang="en-US" sz="900" dirty="0"/>
                        <a:t> Roles &amp; Principles of Defending</a:t>
                      </a:r>
                    </a:p>
                    <a:p>
                      <a:pPr marL="171450" indent="-171450" algn="ctr">
                        <a:buFont typeface="Arial" panose="020B0604020202020204" pitchFamily="34" charset="0"/>
                        <a:buChar char="•"/>
                      </a:pPr>
                      <a:r>
                        <a:rPr lang="en-US" sz="900" dirty="0"/>
                        <a:t>Lateral Speed and Agility</a:t>
                      </a:r>
                    </a:p>
                    <a:p>
                      <a:pPr marL="171450" indent="-171450" algn="ctr">
                        <a:buFont typeface="Arial" panose="020B0604020202020204" pitchFamily="34" charset="0"/>
                        <a:buChar char="•"/>
                      </a:pPr>
                      <a:r>
                        <a:rPr lang="en-US" sz="900" dirty="0"/>
                        <a:t>Aerobic Conditioning</a:t>
                      </a:r>
                    </a:p>
                    <a:p>
                      <a:pPr marL="0" indent="0" algn="ctr">
                        <a:buFont typeface="Arial" panose="020B0604020202020204" pitchFamily="34" charset="0"/>
                        <a:buNone/>
                      </a:pPr>
                      <a:r>
                        <a:rPr lang="en-US" sz="900" b="1" dirty="0"/>
                        <a:t>Week 2</a:t>
                      </a:r>
                    </a:p>
                    <a:p>
                      <a:pPr marL="171450" indent="-171450" algn="ctr">
                        <a:buFont typeface="Arial" panose="020B0604020202020204" pitchFamily="34" charset="0"/>
                        <a:buChar char="•"/>
                      </a:pPr>
                      <a:r>
                        <a:rPr lang="en-US" sz="900" b="0" dirty="0"/>
                        <a:t>1v1 Attacking with Personality</a:t>
                      </a:r>
                    </a:p>
                    <a:p>
                      <a:pPr marL="171450" indent="-171450" algn="ctr">
                        <a:buFont typeface="Arial" panose="020B0604020202020204" pitchFamily="34" charset="0"/>
                        <a:buChar char="•"/>
                      </a:pPr>
                      <a:r>
                        <a:rPr lang="en-US" sz="900" b="0" dirty="0"/>
                        <a:t>Defending in Layers</a:t>
                      </a:r>
                    </a:p>
                    <a:p>
                      <a:pPr marL="171450" indent="-171450" algn="ctr">
                        <a:buFont typeface="Arial" panose="020B0604020202020204" pitchFamily="34" charset="0"/>
                        <a:buChar char="•"/>
                      </a:pPr>
                      <a:r>
                        <a:rPr lang="en-US" sz="900" b="0" dirty="0"/>
                        <a:t>Motor Coordination</a:t>
                      </a:r>
                    </a:p>
                    <a:p>
                      <a:pPr marL="0" indent="0" algn="ctr">
                        <a:buFont typeface="Arial" panose="020B0604020202020204" pitchFamily="34" charset="0"/>
                        <a:buNone/>
                      </a:pPr>
                      <a:r>
                        <a:rPr lang="en-US" sz="900" b="1" dirty="0"/>
                        <a:t>Week 3</a:t>
                      </a:r>
                    </a:p>
                    <a:p>
                      <a:pPr marL="171450" indent="-171450" algn="ctr">
                        <a:buFont typeface="Arial" panose="020B0604020202020204" pitchFamily="34" charset="0"/>
                        <a:buChar char="•"/>
                      </a:pPr>
                      <a:r>
                        <a:rPr lang="en-US" sz="900" b="0" dirty="0"/>
                        <a:t>Pressure/Cover/Balance</a:t>
                      </a:r>
                    </a:p>
                    <a:p>
                      <a:pPr marL="171450" indent="-171450" algn="ctr">
                        <a:buFont typeface="Arial" panose="020B0604020202020204" pitchFamily="34" charset="0"/>
                        <a:buChar char="•"/>
                      </a:pPr>
                      <a:r>
                        <a:rPr lang="en-US" sz="900" b="0" dirty="0"/>
                        <a:t>Numbers Down Defending</a:t>
                      </a:r>
                    </a:p>
                    <a:p>
                      <a:pPr marL="171450" indent="-171450" algn="ctr">
                        <a:buFont typeface="Arial" panose="020B0604020202020204" pitchFamily="34" charset="0"/>
                        <a:buChar char="•"/>
                      </a:pPr>
                      <a:r>
                        <a:rPr lang="en-US" sz="900" b="0" dirty="0"/>
                        <a:t>Anaerobic Conditioning</a:t>
                      </a:r>
                    </a:p>
                    <a:p>
                      <a:pPr marL="0" indent="0" algn="ctr">
                        <a:buFont typeface="Arial" panose="020B0604020202020204" pitchFamily="34" charset="0"/>
                        <a:buNone/>
                      </a:pPr>
                      <a:r>
                        <a:rPr lang="en-US" sz="900" b="1" dirty="0"/>
                        <a:t>Week 4</a:t>
                      </a:r>
                    </a:p>
                    <a:p>
                      <a:pPr marL="171450" indent="-171450" algn="ctr">
                        <a:buFont typeface="Arial" panose="020B0604020202020204" pitchFamily="34" charset="0"/>
                        <a:buChar char="•"/>
                      </a:pPr>
                      <a:r>
                        <a:rPr lang="en-US" sz="900" b="0" dirty="0"/>
                        <a:t>Combination Play (Wall Pass, Overlaps)</a:t>
                      </a:r>
                    </a:p>
                    <a:p>
                      <a:pPr marL="171450" indent="-171450" algn="ctr">
                        <a:buFont typeface="Arial" panose="020B0604020202020204" pitchFamily="34" charset="0"/>
                        <a:buChar char="•"/>
                      </a:pPr>
                      <a:r>
                        <a:rPr lang="en-US" sz="900" b="0" dirty="0"/>
                        <a:t>Back Line Defending</a:t>
                      </a:r>
                    </a:p>
                    <a:p>
                      <a:pPr marL="171450" indent="-171450" algn="ctr">
                        <a:buFont typeface="Arial" panose="020B0604020202020204" pitchFamily="34" charset="0"/>
                        <a:buChar char="•"/>
                      </a:pPr>
                      <a:r>
                        <a:rPr lang="en-US" sz="900" b="0" dirty="0"/>
                        <a:t>Explosiveness &amp; Power </a:t>
                      </a:r>
                    </a:p>
                    <a:p>
                      <a:pPr marL="171450" indent="-171450" algn="ctr">
                        <a:buFont typeface="Arial" panose="020B0604020202020204" pitchFamily="34" charset="0"/>
                        <a:buChar char="•"/>
                      </a:pPr>
                      <a:endParaRPr lang="en-US" sz="800" b="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indent="0" algn="ctr">
                        <a:buFont typeface="Arial" panose="020B0604020202020204" pitchFamily="34" charset="0"/>
                        <a:buNone/>
                      </a:pPr>
                      <a:r>
                        <a:rPr lang="en-US" sz="900" b="1" dirty="0"/>
                        <a:t>Week 1</a:t>
                      </a:r>
                    </a:p>
                    <a:p>
                      <a:pPr marL="171450" indent="-171450" algn="ctr">
                        <a:buFont typeface="Arial" panose="020B0604020202020204" pitchFamily="34" charset="0"/>
                        <a:buChar char="•"/>
                      </a:pPr>
                      <a:r>
                        <a:rPr lang="en-US" sz="900" dirty="0"/>
                        <a:t> Possession &amp; Rhythm</a:t>
                      </a:r>
                    </a:p>
                    <a:p>
                      <a:pPr marL="171450" indent="-171450" algn="ctr">
                        <a:buFont typeface="Arial" panose="020B0604020202020204" pitchFamily="34" charset="0"/>
                        <a:buChar char="•"/>
                      </a:pPr>
                      <a:r>
                        <a:rPr lang="en-US" sz="900" dirty="0"/>
                        <a:t>Changing Point of Attack</a:t>
                      </a:r>
                    </a:p>
                    <a:p>
                      <a:pPr marL="171450" indent="-171450" algn="ctr">
                        <a:buFont typeface="Arial" panose="020B0604020202020204" pitchFamily="34" charset="0"/>
                        <a:buChar char="•"/>
                      </a:pPr>
                      <a:r>
                        <a:rPr lang="en-US" sz="900" dirty="0"/>
                        <a:t>Motor Coordination</a:t>
                      </a:r>
                    </a:p>
                    <a:p>
                      <a:pPr marL="0" indent="0" algn="ctr">
                        <a:buFont typeface="Arial" panose="020B0604020202020204" pitchFamily="34" charset="0"/>
                        <a:buNone/>
                      </a:pPr>
                      <a:r>
                        <a:rPr lang="en-US" sz="900" b="1" dirty="0"/>
                        <a:t>Week 2</a:t>
                      </a:r>
                    </a:p>
                    <a:p>
                      <a:pPr marL="171450" indent="-171450" algn="ctr">
                        <a:buFont typeface="Arial" panose="020B0604020202020204" pitchFamily="34" charset="0"/>
                        <a:buChar char="•"/>
                      </a:pPr>
                      <a:r>
                        <a:rPr lang="en-US" sz="900" dirty="0"/>
                        <a:t>1v1 Attacking + </a:t>
                      </a:r>
                      <a:r>
                        <a:rPr lang="en-US" sz="900" dirty="0" err="1"/>
                        <a:t>Counterpressing</a:t>
                      </a:r>
                      <a:r>
                        <a:rPr lang="en-US" sz="900" dirty="0"/>
                        <a:t> (Transition Moment)</a:t>
                      </a:r>
                    </a:p>
                    <a:p>
                      <a:pPr marL="171450" indent="-171450" algn="ctr">
                        <a:buFont typeface="Arial" panose="020B0604020202020204" pitchFamily="34" charset="0"/>
                        <a:buChar char="•"/>
                      </a:pPr>
                      <a:r>
                        <a:rPr lang="en-US" sz="900" dirty="0"/>
                        <a:t>Building out of the Back</a:t>
                      </a:r>
                    </a:p>
                    <a:p>
                      <a:pPr marL="171450" indent="-171450" algn="ctr">
                        <a:buFont typeface="Arial" panose="020B0604020202020204" pitchFamily="34" charset="0"/>
                        <a:buChar char="•"/>
                      </a:pPr>
                      <a:r>
                        <a:rPr lang="en-US" sz="900" dirty="0"/>
                        <a:t>Anaerobic + Aerobic Conditioning</a:t>
                      </a:r>
                    </a:p>
                    <a:p>
                      <a:pPr marL="0" indent="0" algn="ctr">
                        <a:buFont typeface="Arial" panose="020B0604020202020204" pitchFamily="34" charset="0"/>
                        <a:buNone/>
                      </a:pPr>
                      <a:r>
                        <a:rPr lang="en-US" sz="900" b="1" dirty="0"/>
                        <a:t>Week 3:</a:t>
                      </a:r>
                    </a:p>
                    <a:p>
                      <a:pPr marL="171450" indent="-171450" algn="ctr">
                        <a:buFont typeface="Arial" panose="020B0604020202020204" pitchFamily="34" charset="0"/>
                        <a:buChar char="•"/>
                      </a:pPr>
                      <a:r>
                        <a:rPr lang="en-US" sz="900" dirty="0"/>
                        <a:t>Flank Attacking</a:t>
                      </a:r>
                    </a:p>
                    <a:p>
                      <a:pPr marL="171450" indent="-171450" algn="ctr">
                        <a:buFont typeface="Arial" panose="020B0604020202020204" pitchFamily="34" charset="0"/>
                        <a:buChar char="•"/>
                      </a:pPr>
                      <a:r>
                        <a:rPr lang="en-US" sz="900" dirty="0"/>
                        <a:t>Defending from Front to Back in 11v11</a:t>
                      </a:r>
                    </a:p>
                    <a:p>
                      <a:pPr marL="171450" indent="-171450" algn="ctr">
                        <a:buFont typeface="Arial" panose="020B0604020202020204" pitchFamily="34" charset="0"/>
                        <a:buChar char="•"/>
                      </a:pPr>
                      <a:r>
                        <a:rPr lang="en-US" sz="900" dirty="0"/>
                        <a:t>Lateral Speed &amp; Motor Coordination</a:t>
                      </a:r>
                    </a:p>
                    <a:p>
                      <a:pPr marL="0" indent="0" algn="ctr">
                        <a:buFont typeface="Arial" panose="020B0604020202020204" pitchFamily="34" charset="0"/>
                        <a:buNone/>
                      </a:pPr>
                      <a:r>
                        <a:rPr lang="en-US" sz="900" b="1" dirty="0"/>
                        <a:t>Week 4:</a:t>
                      </a:r>
                    </a:p>
                    <a:p>
                      <a:pPr marL="171450" indent="-171450" algn="ctr">
                        <a:buFont typeface="Arial" panose="020B0604020202020204" pitchFamily="34" charset="0"/>
                        <a:buChar char="•"/>
                      </a:pPr>
                      <a:r>
                        <a:rPr lang="en-US" sz="900" dirty="0"/>
                        <a:t>Combination Play in Final Third</a:t>
                      </a:r>
                    </a:p>
                    <a:p>
                      <a:pPr marL="171450" indent="-171450" algn="ctr">
                        <a:buFont typeface="Arial" panose="020B0604020202020204" pitchFamily="34" charset="0"/>
                        <a:buChar char="•"/>
                      </a:pPr>
                      <a:r>
                        <a:rPr lang="en-US" sz="900" dirty="0"/>
                        <a:t>Finishing from Wide Areas</a:t>
                      </a:r>
                    </a:p>
                    <a:p>
                      <a:pPr marL="171450" indent="-171450" algn="ctr">
                        <a:buFont typeface="Arial" panose="020B0604020202020204" pitchFamily="34" charset="0"/>
                        <a:buChar char="•"/>
                      </a:pPr>
                      <a:r>
                        <a:rPr lang="en-US" sz="900" dirty="0"/>
                        <a:t>Power/Explosiveness</a:t>
                      </a:r>
                    </a:p>
                    <a:p>
                      <a:pPr algn="ctr"/>
                      <a:endParaRPr lang="en-US" sz="9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900" b="1" dirty="0"/>
                        <a:t>Week 1</a:t>
                      </a:r>
                    </a:p>
                    <a:p>
                      <a:pPr algn="ctr"/>
                      <a:r>
                        <a:rPr lang="en-US" sz="900" dirty="0"/>
                        <a:t> Counter-Attacking with Numbers</a:t>
                      </a:r>
                    </a:p>
                    <a:p>
                      <a:pPr algn="ctr"/>
                      <a:r>
                        <a:rPr lang="en-US" sz="900" dirty="0"/>
                        <a:t>Defensive Recovery</a:t>
                      </a:r>
                    </a:p>
                    <a:p>
                      <a:pPr algn="ctr"/>
                      <a:r>
                        <a:rPr lang="en-US" sz="900" dirty="0"/>
                        <a:t>Moderate Fitness + Coordination</a:t>
                      </a:r>
                    </a:p>
                    <a:p>
                      <a:pPr algn="ctr"/>
                      <a:r>
                        <a:rPr lang="en-US" sz="900" b="1" dirty="0"/>
                        <a:t>Week 2</a:t>
                      </a:r>
                    </a:p>
                    <a:p>
                      <a:pPr algn="ctr"/>
                      <a:r>
                        <a:rPr lang="en-US" sz="900" dirty="0"/>
                        <a:t>When to Possess vs. Penetrate</a:t>
                      </a:r>
                    </a:p>
                    <a:p>
                      <a:pPr algn="ctr"/>
                      <a:r>
                        <a:rPr lang="en-US" sz="900" dirty="0"/>
                        <a:t>Combination Play around the Box</a:t>
                      </a:r>
                    </a:p>
                    <a:p>
                      <a:pPr algn="ctr"/>
                      <a:r>
                        <a:rPr lang="en-US" sz="900" dirty="0"/>
                        <a:t>Anaerobic Intervals</a:t>
                      </a:r>
                    </a:p>
                    <a:p>
                      <a:pPr algn="ctr"/>
                      <a:r>
                        <a:rPr lang="en-US" sz="900" b="1" dirty="0"/>
                        <a:t>Week 3</a:t>
                      </a:r>
                    </a:p>
                    <a:p>
                      <a:pPr algn="ctr"/>
                      <a:r>
                        <a:rPr lang="en-US" sz="900" dirty="0"/>
                        <a:t>High Press vs Mid Block (Team Shape in Transition)</a:t>
                      </a:r>
                    </a:p>
                    <a:p>
                      <a:pPr algn="ctr"/>
                      <a:r>
                        <a:rPr lang="en-US" sz="900" dirty="0"/>
                        <a:t>Finishing in Different Ways</a:t>
                      </a:r>
                    </a:p>
                    <a:p>
                      <a:pPr algn="ctr"/>
                      <a:r>
                        <a:rPr lang="en-US" sz="900" dirty="0"/>
                        <a:t>Speed/Agility</a:t>
                      </a:r>
                    </a:p>
                    <a:p>
                      <a:pPr algn="ctr"/>
                      <a:r>
                        <a:rPr lang="en-US" sz="900" b="1" dirty="0"/>
                        <a:t>Week 4</a:t>
                      </a:r>
                    </a:p>
                    <a:p>
                      <a:pPr algn="ctr"/>
                      <a:r>
                        <a:rPr lang="en-US" sz="900" dirty="0"/>
                        <a:t>Defensive Set Pieces</a:t>
                      </a:r>
                    </a:p>
                    <a:p>
                      <a:pPr algn="ctr"/>
                      <a:r>
                        <a:rPr lang="en-US" sz="900" dirty="0"/>
                        <a:t>Offensive Set Pieces</a:t>
                      </a:r>
                    </a:p>
                    <a:p>
                      <a:pPr algn="ctr"/>
                      <a:r>
                        <a:rPr lang="en-US" sz="900" dirty="0"/>
                        <a:t>Reaction Time + Explosiveness</a:t>
                      </a:r>
                      <a:endParaRPr lang="en-US" sz="800" dirty="0"/>
                    </a:p>
                    <a:p>
                      <a:pPr algn="ctr"/>
                      <a:endParaRPr lang="en-US" sz="800" dirty="0"/>
                    </a:p>
                    <a:p>
                      <a:pPr algn="ctr"/>
                      <a:endParaRPr lang="en-US" sz="9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900" b="1" dirty="0"/>
                        <a:t>Week 1</a:t>
                      </a:r>
                    </a:p>
                    <a:p>
                      <a:pPr algn="ctr"/>
                      <a:r>
                        <a:rPr lang="en-US" sz="900" dirty="0"/>
                        <a:t>Team Shape in Attack &amp; Defense</a:t>
                      </a:r>
                    </a:p>
                    <a:p>
                      <a:pPr algn="ctr"/>
                      <a:r>
                        <a:rPr lang="en-US" sz="900" dirty="0"/>
                        <a:t>Small-sided decision-making games</a:t>
                      </a:r>
                    </a:p>
                    <a:p>
                      <a:pPr algn="ctr"/>
                      <a:r>
                        <a:rPr lang="en-US" sz="900" dirty="0"/>
                        <a:t>Regeneration &amp; Recovery</a:t>
                      </a:r>
                    </a:p>
                    <a:p>
                      <a:pPr algn="ctr"/>
                      <a:r>
                        <a:rPr lang="en-US" sz="900" b="1" dirty="0"/>
                        <a:t>Week 2</a:t>
                      </a:r>
                    </a:p>
                    <a:p>
                      <a:pPr algn="ctr"/>
                      <a:r>
                        <a:rPr lang="en-US" sz="900" dirty="0"/>
                        <a:t>Tournament-style Finishing Sessions</a:t>
                      </a:r>
                    </a:p>
                    <a:p>
                      <a:pPr algn="ctr"/>
                      <a:r>
                        <a:rPr lang="en-US" sz="900" dirty="0"/>
                        <a:t>Fast Break to Goal</a:t>
                      </a:r>
                    </a:p>
                    <a:p>
                      <a:pPr algn="ctr"/>
                      <a:r>
                        <a:rPr lang="en-US" sz="900" dirty="0"/>
                        <a:t>Technical Skill Tune-up</a:t>
                      </a:r>
                    </a:p>
                    <a:p>
                      <a:pPr algn="ctr"/>
                      <a:r>
                        <a:rPr lang="en-US" sz="900" b="1" dirty="0"/>
                        <a:t>Week 3</a:t>
                      </a:r>
                    </a:p>
                    <a:p>
                      <a:pPr algn="ctr"/>
                      <a:r>
                        <a:rPr lang="en-US" sz="900" dirty="0"/>
                        <a:t>Review: Possession + Pressing</a:t>
                      </a:r>
                    </a:p>
                    <a:p>
                      <a:pPr algn="ctr"/>
                      <a:r>
                        <a:rPr lang="en-US" sz="900" dirty="0"/>
                        <a:t>Team Scrimmage Focus</a:t>
                      </a:r>
                    </a:p>
                    <a:p>
                      <a:pPr algn="ctr"/>
                      <a:r>
                        <a:rPr lang="en-US" sz="900" dirty="0"/>
                        <a:t>Reduced Fitness Load</a:t>
                      </a:r>
                    </a:p>
                    <a:p>
                      <a:pPr algn="ctr"/>
                      <a:r>
                        <a:rPr lang="en-US" sz="900" b="1" dirty="0"/>
                        <a:t>Week 4</a:t>
                      </a:r>
                    </a:p>
                    <a:p>
                      <a:pPr algn="ctr"/>
                      <a:r>
                        <a:rPr lang="en-US" sz="900" dirty="0"/>
                        <a:t>Tournament Preparation Matches</a:t>
                      </a:r>
                    </a:p>
                    <a:p>
                      <a:pPr algn="ctr"/>
                      <a:r>
                        <a:rPr lang="en-US" sz="900" dirty="0"/>
                        <a:t>Injury Prevention + Light Motor Coordination</a:t>
                      </a:r>
                    </a:p>
                    <a:p>
                      <a:pPr algn="ctr"/>
                      <a:r>
                        <a:rPr lang="en-US" sz="900" dirty="0"/>
                        <a:t>Recovery Techniques</a:t>
                      </a:r>
                    </a:p>
                    <a:p>
                      <a:pPr algn="ctr"/>
                      <a:endParaRPr lang="en-US" sz="900"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900" b="1" dirty="0"/>
                        <a:t>Week 1</a:t>
                      </a:r>
                    </a:p>
                    <a:p>
                      <a:pPr algn="ctr"/>
                      <a:r>
                        <a:rPr lang="en-US" sz="900" dirty="0"/>
                        <a:t>Regeneration and Recovery</a:t>
                      </a:r>
                    </a:p>
                    <a:p>
                      <a:pPr algn="ctr"/>
                      <a:r>
                        <a:rPr lang="en-US" sz="900" dirty="0"/>
                        <a:t>Injury Rehab Work</a:t>
                      </a:r>
                    </a:p>
                    <a:p>
                      <a:pPr algn="ctr"/>
                      <a:r>
                        <a:rPr lang="en-US" sz="900" dirty="0"/>
                        <a:t>Light Technical Skill Circuits</a:t>
                      </a:r>
                    </a:p>
                    <a:p>
                      <a:pPr algn="ctr"/>
                      <a:r>
                        <a:rPr lang="en-US" sz="900" b="1" dirty="0"/>
                        <a:t>Week 2</a:t>
                      </a:r>
                    </a:p>
                    <a:p>
                      <a:pPr algn="ctr"/>
                      <a:r>
                        <a:rPr lang="en-US" sz="900" dirty="0"/>
                        <a:t>Ball Mastery + Weak Foot Work</a:t>
                      </a:r>
                    </a:p>
                    <a:p>
                      <a:pPr algn="ctr"/>
                      <a:r>
                        <a:rPr lang="en-US" sz="900" dirty="0"/>
                        <a:t>Coordination &amp; Mobility </a:t>
                      </a:r>
                    </a:p>
                    <a:p>
                      <a:pPr algn="ctr"/>
                      <a:r>
                        <a:rPr lang="en-US" sz="900" dirty="0"/>
                        <a:t>1v1, 2v2 games (low intensity)</a:t>
                      </a:r>
                    </a:p>
                    <a:p>
                      <a:pPr algn="ctr"/>
                      <a:r>
                        <a:rPr lang="en-US" sz="900" b="1" dirty="0"/>
                        <a:t>Weeks 3–4</a:t>
                      </a:r>
                    </a:p>
                    <a:p>
                      <a:pPr algn="ctr"/>
                      <a:r>
                        <a:rPr lang="en-US" sz="900" dirty="0"/>
                        <a:t>Optional Futsal/Indoor Play</a:t>
                      </a:r>
                    </a:p>
                    <a:p>
                      <a:pPr algn="ctr"/>
                      <a:r>
                        <a:rPr lang="en-US" sz="900" dirty="0"/>
                        <a:t>Tactical Film Review / Game Analysis</a:t>
                      </a:r>
                    </a:p>
                    <a:p>
                      <a:pPr algn="ctr"/>
                      <a:r>
                        <a:rPr lang="en-US" sz="900" dirty="0"/>
                        <a:t>Complete Recovery</a:t>
                      </a:r>
                    </a:p>
                    <a:p>
                      <a:pPr algn="ctr"/>
                      <a:endParaRPr lang="en-US" sz="900" dirty="0"/>
                    </a:p>
                    <a:p>
                      <a:pPr algn="ctr"/>
                      <a:endParaRPr lang="en-US" sz="9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62674643"/>
                  </a:ext>
                </a:extLst>
              </a:tr>
            </a:tbl>
          </a:graphicData>
        </a:graphic>
      </p:graphicFrame>
    </p:spTree>
    <p:extLst>
      <p:ext uri="{BB962C8B-B14F-4D97-AF65-F5344CB8AC3E}">
        <p14:creationId xmlns:p14="http://schemas.microsoft.com/office/powerpoint/2010/main" val="2678075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5D6BA3-83BF-4164-88DA-FA87B29E9656}"/>
              </a:ext>
            </a:extLst>
          </p:cNvPr>
          <p:cNvSpPr txBox="1"/>
          <p:nvPr/>
        </p:nvSpPr>
        <p:spPr>
          <a:xfrm>
            <a:off x="2834640" y="72628"/>
            <a:ext cx="6096000" cy="646331"/>
          </a:xfrm>
          <a:prstGeom prst="rect">
            <a:avLst/>
          </a:prstGeom>
          <a:noFill/>
        </p:spPr>
        <p:txBody>
          <a:bodyPr wrap="square">
            <a:spAutoFit/>
          </a:bodyPr>
          <a:lstStyle/>
          <a:p>
            <a:pPr algn="ctr"/>
            <a:r>
              <a:rPr lang="en-US" sz="2000" b="1" dirty="0"/>
              <a:t>Alliance </a:t>
            </a:r>
            <a:r>
              <a:rPr lang="en-US" sz="2000" b="1" dirty="0" err="1"/>
              <a:t>Futbol</a:t>
            </a:r>
            <a:r>
              <a:rPr lang="en-US" sz="2000" b="1" dirty="0"/>
              <a:t> Club</a:t>
            </a:r>
          </a:p>
          <a:p>
            <a:pPr algn="ctr"/>
            <a:r>
              <a:rPr lang="en-US" sz="1600" b="1" dirty="0"/>
              <a:t>Player Development Curriculum</a:t>
            </a:r>
          </a:p>
        </p:txBody>
      </p:sp>
      <p:pic>
        <p:nvPicPr>
          <p:cNvPr id="4" name="Picture 3">
            <a:extLst>
              <a:ext uri="{FF2B5EF4-FFF2-40B4-BE49-F238E27FC236}">
                <a16:creationId xmlns:a16="http://schemas.microsoft.com/office/drawing/2014/main" id="{72955FA1-3C38-428A-9DB0-03795A75C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1046" cy="669630"/>
          </a:xfrm>
          <a:prstGeom prst="rect">
            <a:avLst/>
          </a:prstGeom>
        </p:spPr>
      </p:pic>
      <p:sp>
        <p:nvSpPr>
          <p:cNvPr id="6" name="TextBox 5">
            <a:extLst>
              <a:ext uri="{FF2B5EF4-FFF2-40B4-BE49-F238E27FC236}">
                <a16:creationId xmlns:a16="http://schemas.microsoft.com/office/drawing/2014/main" id="{C6FFEB94-0D83-44DB-8898-57F5CEC14A01}"/>
              </a:ext>
            </a:extLst>
          </p:cNvPr>
          <p:cNvSpPr txBox="1"/>
          <p:nvPr/>
        </p:nvSpPr>
        <p:spPr>
          <a:xfrm>
            <a:off x="2834640" y="690542"/>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ptos" panose="020B0004020202020204"/>
                <a:ea typeface="+mn-ea"/>
                <a:cs typeface="+mn-cs"/>
              </a:rPr>
              <a:t>U13 Curriculum Summary</a:t>
            </a:r>
          </a:p>
        </p:txBody>
      </p:sp>
      <p:sp>
        <p:nvSpPr>
          <p:cNvPr id="10" name="TextBox 9">
            <a:extLst>
              <a:ext uri="{FF2B5EF4-FFF2-40B4-BE49-F238E27FC236}">
                <a16:creationId xmlns:a16="http://schemas.microsoft.com/office/drawing/2014/main" id="{A6EFB5A5-3C06-4DE8-82F5-2990188E76B3}"/>
              </a:ext>
            </a:extLst>
          </p:cNvPr>
          <p:cNvSpPr txBox="1"/>
          <p:nvPr/>
        </p:nvSpPr>
        <p:spPr>
          <a:xfrm>
            <a:off x="0" y="1541302"/>
            <a:ext cx="1953125"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Development of player’s individual technical skill. Players put in environment that adds the pressure of time and space vs. an opponent.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Dribbling Skills/Running with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1v1 Attacking, Dribbling at speed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Creative Dribbling, Be a Personality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Dribbling to get out of Pressure /Shielding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Heading: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Heading the ball properly and safely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Defensive Heading/ Attacking Heading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Attacking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Work on 1v1 Moves vs.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Change of pace to beat defender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Perfect 2 take-on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Control and Receiving: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Receive with the proper foot/Body Shape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Balls on the ground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Balls out of the air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Clearances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Dynamic movement with 1</a:t>
            </a:r>
            <a:r>
              <a:rPr lang="en-US" sz="800" baseline="30000" dirty="0">
                <a:solidFill>
                  <a:prstClr val="black"/>
                </a:solidFill>
                <a:latin typeface="Aptos" panose="020B0004020202020204"/>
              </a:rPr>
              <a:t>st</a:t>
            </a:r>
            <a:r>
              <a:rPr lang="en-US" sz="800" dirty="0">
                <a:solidFill>
                  <a:prstClr val="black"/>
                </a:solidFill>
                <a:latin typeface="Aptos" panose="020B0004020202020204"/>
              </a:rPr>
              <a:t> touch</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Passing: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Focus on passing to the proper foot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Volleys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Control and accuracy of 10 yard 1- touch pass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Longer Passing/ Long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Shooting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Finishing with different surfaces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Power, Placement, Head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Juggling: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Juggling in groups with limitations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10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Long Juggles with both feet</a:t>
            </a:r>
          </a:p>
        </p:txBody>
      </p:sp>
      <p:sp>
        <p:nvSpPr>
          <p:cNvPr id="12" name="TextBox 11">
            <a:extLst>
              <a:ext uri="{FF2B5EF4-FFF2-40B4-BE49-F238E27FC236}">
                <a16:creationId xmlns:a16="http://schemas.microsoft.com/office/drawing/2014/main" id="{6CD794F5-EBA7-4E49-B166-3CF2CADD1BA2}"/>
              </a:ext>
            </a:extLst>
          </p:cNvPr>
          <p:cNvSpPr txBox="1"/>
          <p:nvPr/>
        </p:nvSpPr>
        <p:spPr>
          <a:xfrm>
            <a:off x="2076247" y="1522922"/>
            <a:ext cx="2600960"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Introduce concept of thinking within the game rather than reacting to the game.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Tactics: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1v1 Attacking/</a:t>
            </a:r>
            <a:r>
              <a:rPr lang="en-US" sz="900" dirty="0">
                <a:solidFill>
                  <a:prstClr val="black"/>
                </a:solidFill>
                <a:latin typeface="Aptos" panose="020B0004020202020204"/>
              </a:rPr>
              <a:t>Cr</a:t>
            </a:r>
            <a:r>
              <a:rPr kumimoji="0" lang="en-US" sz="900" b="0" i="0" u="none" strike="noStrike" kern="1200" cap="none" spc="0" normalizeH="0" baseline="0" noProof="0" dirty="0" err="1">
                <a:ln>
                  <a:noFill/>
                </a:ln>
                <a:solidFill>
                  <a:prstClr val="black"/>
                </a:solidFill>
                <a:effectLst/>
                <a:uLnTx/>
                <a:uFillTx/>
                <a:latin typeface="Aptos" panose="020B0004020202020204"/>
                <a:ea typeface="+mn-ea"/>
                <a:cs typeface="+mn-cs"/>
              </a:rPr>
              <a:t>eativity</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/Personality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2-3 Attackers supporting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Playing through layers</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C</a:t>
            </a:r>
            <a:r>
              <a:rPr kumimoji="0" lang="en-US" sz="900" b="0" i="0" u="none" strike="noStrike" kern="1200" cap="none" spc="0" normalizeH="0" baseline="0" noProof="0" dirty="0" err="1">
                <a:ln>
                  <a:noFill/>
                </a:ln>
                <a:solidFill>
                  <a:prstClr val="black"/>
                </a:solidFill>
                <a:effectLst/>
                <a:uLnTx/>
                <a:uFillTx/>
                <a:latin typeface="Aptos" panose="020B0004020202020204"/>
                <a:ea typeface="+mn-ea"/>
                <a:cs typeface="+mn-cs"/>
              </a:rPr>
              <a:t>ombination</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play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Beginning to play in Final Third</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Attacking Coordination</a:t>
            </a:r>
            <a:r>
              <a:rPr lang="en-US" sz="900" dirty="0">
                <a:solidFill>
                  <a:prstClr val="black"/>
                </a:solidFill>
                <a:latin typeface="Aptos" panose="020B0004020202020204"/>
              </a:rPr>
              <a:t> (moving defenders)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Defending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Pressure/Cover/Balance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Communication!!!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Zonal Defending (Back 4, Back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Closing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Smart Defending vs. Reckless Defending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Working Together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Relentless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Reading Visual Cues</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Possession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Building from the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Angles and Distance of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Value Possession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Body Shaping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Changing the Point of Attack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Shaping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Introduce 11v11 Shape/Positions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Focus on Spatial Awareness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(Height, Width, Depth)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Emphasizing Width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Attacking Shape vs. Defensive Shape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4</a:t>
            </a:r>
            <a:r>
              <a:rPr lang="en-US" sz="900" dirty="0">
                <a:solidFill>
                  <a:prstClr val="black"/>
                </a:solidFill>
                <a:latin typeface="Aptos" panose="020B0004020202020204"/>
              </a:rPr>
              <a:t> Moments of the Game</a:t>
            </a:r>
          </a:p>
          <a:p>
            <a:pPr marR="0" lvl="0" algn="l" defTabSz="914400" rtl="0" eaLnBrk="1" fontAlgn="auto" latinLnBrk="0" hangingPunct="1">
              <a:lnSpc>
                <a:spcPct val="100000"/>
              </a:lnSpc>
              <a:spcBef>
                <a:spcPts val="0"/>
              </a:spcBef>
              <a:spcAft>
                <a:spcPts val="0"/>
              </a:spcAft>
              <a:buClrTx/>
              <a:buSzTx/>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(Focus on 2-Possession and Lack of</a:t>
            </a:r>
            <a:r>
              <a:rPr lang="en-US" sz="900" dirty="0">
                <a:solidFill>
                  <a:prstClr val="black"/>
                </a:solidFill>
                <a:latin typeface="Aptos" panose="020B0004020202020204"/>
              </a:rPr>
              <a:t> Possession)</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a:t>
            </a:r>
          </a:p>
        </p:txBody>
      </p:sp>
      <p:sp>
        <p:nvSpPr>
          <p:cNvPr id="14" name="TextBox 13">
            <a:extLst>
              <a:ext uri="{FF2B5EF4-FFF2-40B4-BE49-F238E27FC236}">
                <a16:creationId xmlns:a16="http://schemas.microsoft.com/office/drawing/2014/main" id="{4079A2C6-2E48-47B6-A3CA-675DB1276D6F}"/>
              </a:ext>
            </a:extLst>
          </p:cNvPr>
          <p:cNvSpPr txBox="1"/>
          <p:nvPr/>
        </p:nvSpPr>
        <p:spPr>
          <a:xfrm>
            <a:off x="4730142" y="1531436"/>
            <a:ext cx="2072640"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Imprint player’s training and playing habits and movement on and off the ball. Continue to gain strides in Psychomotor Function and Coordination in player as they move through changes of direction and pace. Develop basic fitness program and very basic strength training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Psychomotor Coordination: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Balance and Agility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Quick movements with a ball involved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Multiple movements at the same time for motor coordination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Soccer-like movements with and without the ball to mimic the demands of the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Reaction exercises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Lateral Speed and Agility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Constant movement of the player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Movement with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Movement off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prstClr val="black"/>
              </a:solidFill>
              <a:latin typeface="Aptos" panose="020B0004020202020204"/>
            </a:endParaRPr>
          </a:p>
          <a:p>
            <a:pPr marR="0" lvl="0" algn="l" defTabSz="9144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Fitness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Introduce Basic Fitness Training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Teaching basic demands and differences of Energy Systems. (Aerobic, Anerobic, Power, Recovery)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900" b="1" dirty="0">
                <a:solidFill>
                  <a:prstClr val="black"/>
                </a:solidFill>
                <a:latin typeface="Aptos" panose="020B0004020202020204"/>
              </a:rPr>
              <a:t>Strength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Introduce Very Basic Strength Training Program ( Body Weight only)</a:t>
            </a:r>
          </a:p>
        </p:txBody>
      </p:sp>
      <p:sp>
        <p:nvSpPr>
          <p:cNvPr id="16" name="TextBox 15">
            <a:extLst>
              <a:ext uri="{FF2B5EF4-FFF2-40B4-BE49-F238E27FC236}">
                <a16:creationId xmlns:a16="http://schemas.microsoft.com/office/drawing/2014/main" id="{955FB89B-E31C-4F56-A7A7-5509AF863403}"/>
              </a:ext>
            </a:extLst>
          </p:cNvPr>
          <p:cNvSpPr txBox="1"/>
          <p:nvPr/>
        </p:nvSpPr>
        <p:spPr>
          <a:xfrm>
            <a:off x="6950372" y="1528712"/>
            <a:ext cx="2992120"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Ensure players are trained in a positive and encouraging environment for their optimal growth while learning his/her roles and responsibilities on and off the field.</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Concentration: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P</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layers are always engaged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Keep exercises moving ( Do not spend too long on one exercise)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Keep exercises fresh and exciting</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Co-operation: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Working together with team and individual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They can count for each other and cheer each other 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How to Train the AFC Way:</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Hard Work/Work Ethic</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Commitment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Being Coachable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Great Attitude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Make it Game-Like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Take Risks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900" dirty="0">
                <a:solidFill>
                  <a:prstClr val="black"/>
                </a:solidFill>
                <a:latin typeface="Aptos" panose="020B0004020202020204"/>
              </a:rPr>
              <a:t>Developing life-Style Choices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Developing Winning Mentality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Sportsmanship: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Learning how to be positive and to support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Learning how to succeed with humility and fail with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Basic Rules/Law of the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How to follow </a:t>
            </a:r>
            <a:r>
              <a:rPr lang="en-US" sz="900" dirty="0">
                <a:solidFill>
                  <a:prstClr val="black"/>
                </a:solidFill>
                <a:latin typeface="Aptos" panose="020B0004020202020204"/>
              </a:rPr>
              <a:t>In</a:t>
            </a:r>
            <a:r>
              <a:rPr kumimoji="0" lang="en-US" sz="900" b="0" i="0" u="none" strike="noStrike" kern="1200" cap="none" spc="0" normalizeH="0" baseline="0" noProof="0" dirty="0" err="1">
                <a:ln>
                  <a:noFill/>
                </a:ln>
                <a:solidFill>
                  <a:prstClr val="black"/>
                </a:solidFill>
                <a:effectLst/>
                <a:uLnTx/>
                <a:uFillTx/>
                <a:latin typeface="Aptos" panose="020B0004020202020204"/>
                <a:ea typeface="+mn-ea"/>
                <a:cs typeface="+mn-cs"/>
              </a:rPr>
              <a:t>struction</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/Coaching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Laws of the game of soccer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prstClr val="black"/>
              </a:solidFill>
              <a:latin typeface="Aptos" panose="020B0004020202020204"/>
            </a:endParaRPr>
          </a:p>
          <a:p>
            <a:pPr marR="0" lvl="0" algn="l" defTabSz="9144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Self Evaluation: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Learning how to self evaluate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Taking coaching feedback and incorporating it into one’s game</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8" name="TextBox 17">
            <a:extLst>
              <a:ext uri="{FF2B5EF4-FFF2-40B4-BE49-F238E27FC236}">
                <a16:creationId xmlns:a16="http://schemas.microsoft.com/office/drawing/2014/main" id="{9DDDF16E-DD03-4F47-B0CA-F39931EFCBFF}"/>
              </a:ext>
            </a:extLst>
          </p:cNvPr>
          <p:cNvSpPr txBox="1"/>
          <p:nvPr/>
        </p:nvSpPr>
        <p:spPr>
          <a:xfrm>
            <a:off x="9942492" y="1532004"/>
            <a:ext cx="2156595"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It is the responsibility of every player to improve their own individual techniques and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The importance of training individually should never be underestimated, as the repetitive training will undoubtedly reap vast rewards.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Training Concepts and Topics: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Dribbling Skills/Creativity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Moves, Turning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Ball Control- Passing/Receiving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Defending- Pressure/Cover/Balance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black"/>
                </a:solidFill>
                <a:latin typeface="Aptos" panose="020B0004020202020204"/>
              </a:rPr>
              <a:t>Introducing Positional Demands and Responsibilities</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black"/>
                </a:solidFill>
                <a:latin typeface="Aptos" panose="020B0004020202020204"/>
              </a:rPr>
              <a:t>Finishing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Reestablish training the AFC 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Players with good 1v1 attacking ability can and will make a difference in a game.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Players must have a strong technical base to begin playing in coordination with one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Players will need to have a mastery and comfort on the ball individually to progress in our AFC Player Development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REPEAT SKILLS OVER AND OVER AGAIN!!!</a:t>
            </a:r>
          </a:p>
        </p:txBody>
      </p:sp>
      <p:cxnSp>
        <p:nvCxnSpPr>
          <p:cNvPr id="20" name="Straight Connector 19">
            <a:extLst>
              <a:ext uri="{FF2B5EF4-FFF2-40B4-BE49-F238E27FC236}">
                <a16:creationId xmlns:a16="http://schemas.microsoft.com/office/drawing/2014/main" id="{6B2355D8-DB5C-4915-BCBF-0AEBA3BBBAAE}"/>
              </a:ext>
            </a:extLst>
          </p:cNvPr>
          <p:cNvCxnSpPr/>
          <p:nvPr/>
        </p:nvCxnSpPr>
        <p:spPr>
          <a:xfrm>
            <a:off x="1953125" y="1212785"/>
            <a:ext cx="0" cy="56712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5AA6DAA-6CF4-47BB-B3AA-AB0E8AEA7E5C}"/>
              </a:ext>
            </a:extLst>
          </p:cNvPr>
          <p:cNvCxnSpPr/>
          <p:nvPr/>
        </p:nvCxnSpPr>
        <p:spPr>
          <a:xfrm>
            <a:off x="4511040" y="1171970"/>
            <a:ext cx="91440" cy="5686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3E9EDA8-D77A-4EAD-94D1-FE22E17312B5}"/>
              </a:ext>
            </a:extLst>
          </p:cNvPr>
          <p:cNvCxnSpPr>
            <a:cxnSpLocks/>
          </p:cNvCxnSpPr>
          <p:nvPr/>
        </p:nvCxnSpPr>
        <p:spPr>
          <a:xfrm>
            <a:off x="6847840" y="1188720"/>
            <a:ext cx="30480" cy="56692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9DA1AA4-3FAB-4FBB-A4BF-1BF892A3B8CC}"/>
              </a:ext>
            </a:extLst>
          </p:cNvPr>
          <p:cNvCxnSpPr>
            <a:cxnSpLocks/>
          </p:cNvCxnSpPr>
          <p:nvPr/>
        </p:nvCxnSpPr>
        <p:spPr>
          <a:xfrm>
            <a:off x="9865360" y="1127760"/>
            <a:ext cx="77132" cy="5756264"/>
          </a:xfrm>
          <a:prstGeom prst="line">
            <a:avLst/>
          </a:prstGeom>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F5F9B774-B3AF-44E0-843C-5D9F7291EB31}"/>
              </a:ext>
            </a:extLst>
          </p:cNvPr>
          <p:cNvSpPr txBox="1"/>
          <p:nvPr/>
        </p:nvSpPr>
        <p:spPr>
          <a:xfrm>
            <a:off x="162565" y="1128805"/>
            <a:ext cx="11936519" cy="307777"/>
          </a:xfrm>
          <a:prstGeom prst="rect">
            <a:avLst/>
          </a:prstGeom>
          <a:noFill/>
        </p:spPr>
        <p:txBody>
          <a:bodyPr wrap="square">
            <a:spAutoFit/>
          </a:bodyPr>
          <a:lstStyle/>
          <a:p>
            <a:r>
              <a:rPr kumimoji="0" lang="en-US" sz="1400" b="1" i="0" u="none" strike="noStrike" kern="1200" cap="none" spc="0" normalizeH="0" baseline="0" noProof="0" dirty="0">
                <a:ln>
                  <a:noFill/>
                </a:ln>
                <a:solidFill>
                  <a:prstClr val="black"/>
                </a:solidFill>
                <a:effectLst/>
                <a:uLnTx/>
                <a:uFillTx/>
                <a:latin typeface="Aptos" panose="020B0004020202020204"/>
                <a:ea typeface="+mn-ea"/>
                <a:cs typeface="+mn-cs"/>
              </a:rPr>
              <a:t>    TECHNICAL                                           TACTICAL                                            PHYSICAL                                      PSYCHOLOGICAL                                     TRAINING FOCUS</a:t>
            </a:r>
            <a:endParaRPr lang="en-US" dirty="0"/>
          </a:p>
        </p:txBody>
      </p:sp>
    </p:spTree>
    <p:extLst>
      <p:ext uri="{BB962C8B-B14F-4D97-AF65-F5344CB8AC3E}">
        <p14:creationId xmlns:p14="http://schemas.microsoft.com/office/powerpoint/2010/main" val="3059899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984B0F-7E29-43B9-AB05-DC75F00EB1E3}"/>
              </a:ext>
            </a:extLst>
          </p:cNvPr>
          <p:cNvSpPr txBox="1"/>
          <p:nvPr/>
        </p:nvSpPr>
        <p:spPr>
          <a:xfrm>
            <a:off x="2865120" y="0"/>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0B0004020202020204"/>
                <a:ea typeface="+mn-ea"/>
                <a:cs typeface="+mn-cs"/>
              </a:rPr>
              <a:t>Alliance </a:t>
            </a:r>
            <a:r>
              <a:rPr kumimoji="0" lang="en-US" sz="2000" b="1" i="0" u="none" strike="noStrike" kern="1200" cap="none" spc="0" normalizeH="0" baseline="0" noProof="0" dirty="0" err="1">
                <a:ln>
                  <a:noFill/>
                </a:ln>
                <a:solidFill>
                  <a:prstClr val="black"/>
                </a:solidFill>
                <a:effectLst/>
                <a:uLnTx/>
                <a:uFillTx/>
                <a:latin typeface="Aptos" panose="020B0004020202020204"/>
                <a:ea typeface="+mn-ea"/>
                <a:cs typeface="+mn-cs"/>
              </a:rPr>
              <a:t>Futbol</a:t>
            </a:r>
            <a:r>
              <a:rPr kumimoji="0" lang="en-US" sz="2000" b="1" i="0" u="none" strike="noStrike" kern="1200" cap="none" spc="0" normalizeH="0" baseline="0" noProof="0" dirty="0">
                <a:ln>
                  <a:noFill/>
                </a:ln>
                <a:solidFill>
                  <a:prstClr val="black"/>
                </a:solidFill>
                <a:effectLst/>
                <a:uLnTx/>
                <a:uFillTx/>
                <a:latin typeface="Aptos" panose="020B0004020202020204"/>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Player Development Curriculum</a:t>
            </a:r>
          </a:p>
        </p:txBody>
      </p:sp>
      <p:pic>
        <p:nvPicPr>
          <p:cNvPr id="4" name="Picture 3">
            <a:extLst>
              <a:ext uri="{FF2B5EF4-FFF2-40B4-BE49-F238E27FC236}">
                <a16:creationId xmlns:a16="http://schemas.microsoft.com/office/drawing/2014/main" id="{BAC64E8C-3526-496D-A9F7-C454ADFE9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1046" cy="669630"/>
          </a:xfrm>
          <a:prstGeom prst="rect">
            <a:avLst/>
          </a:prstGeom>
        </p:spPr>
      </p:pic>
      <p:sp>
        <p:nvSpPr>
          <p:cNvPr id="6" name="TextBox 5">
            <a:extLst>
              <a:ext uri="{FF2B5EF4-FFF2-40B4-BE49-F238E27FC236}">
                <a16:creationId xmlns:a16="http://schemas.microsoft.com/office/drawing/2014/main" id="{F737F44F-FB23-44CF-9B67-01F55A888D5A}"/>
              </a:ext>
            </a:extLst>
          </p:cNvPr>
          <p:cNvSpPr txBox="1"/>
          <p:nvPr/>
        </p:nvSpPr>
        <p:spPr>
          <a:xfrm>
            <a:off x="167640" y="1059190"/>
            <a:ext cx="11490960" cy="307777"/>
          </a:xfrm>
          <a:prstGeom prst="rect">
            <a:avLst/>
          </a:prstGeom>
          <a:noFill/>
        </p:spPr>
        <p:txBody>
          <a:bodyPr wrap="square">
            <a:spAutoFit/>
          </a:bodyPr>
          <a:lstStyle/>
          <a:p>
            <a:r>
              <a:rPr kumimoji="0" lang="en-US" sz="1400" b="1" i="0" u="none" strike="noStrike" kern="1200" cap="none" spc="0" normalizeH="0" baseline="0" noProof="0" dirty="0">
                <a:ln>
                  <a:noFill/>
                </a:ln>
                <a:solidFill>
                  <a:prstClr val="black"/>
                </a:solidFill>
                <a:effectLst/>
                <a:uLnTx/>
                <a:uFillTx/>
                <a:latin typeface="Aptos" panose="020B0004020202020204"/>
                <a:ea typeface="+mn-ea"/>
                <a:cs typeface="+mn-cs"/>
              </a:rPr>
              <a:t>   TECHNICAL                                           TACTICAL                                            PHYSICAL                                      PSYCHOLOGICAL                                     TRAINING FOCUS</a:t>
            </a:r>
            <a:endParaRPr lang="en-US" dirty="0"/>
          </a:p>
        </p:txBody>
      </p:sp>
      <p:sp>
        <p:nvSpPr>
          <p:cNvPr id="8" name="TextBox 7">
            <a:extLst>
              <a:ext uri="{FF2B5EF4-FFF2-40B4-BE49-F238E27FC236}">
                <a16:creationId xmlns:a16="http://schemas.microsoft.com/office/drawing/2014/main" id="{4763F699-CC81-4F4D-AFE3-F62FE4890653}"/>
              </a:ext>
            </a:extLst>
          </p:cNvPr>
          <p:cNvSpPr txBox="1"/>
          <p:nvPr/>
        </p:nvSpPr>
        <p:spPr>
          <a:xfrm>
            <a:off x="2865120" y="634956"/>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a:ea typeface="+mn-ea"/>
                <a:cs typeface="+mn-cs"/>
              </a:rPr>
              <a:t>U14 Curriculum Summary</a:t>
            </a:r>
          </a:p>
        </p:txBody>
      </p:sp>
      <p:sp>
        <p:nvSpPr>
          <p:cNvPr id="10" name="TextBox 9">
            <a:extLst>
              <a:ext uri="{FF2B5EF4-FFF2-40B4-BE49-F238E27FC236}">
                <a16:creationId xmlns:a16="http://schemas.microsoft.com/office/drawing/2014/main" id="{0098F59E-D591-4D3D-B45D-810F4BB0E8D8}"/>
              </a:ext>
            </a:extLst>
          </p:cNvPr>
          <p:cNvSpPr txBox="1"/>
          <p:nvPr/>
        </p:nvSpPr>
        <p:spPr>
          <a:xfrm>
            <a:off x="0" y="1362244"/>
            <a:ext cx="2042160"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Development of player’s individual technical skill. Players put in environment that adds the pressure of time and space vs. an opponent.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Dribbling Skills/Running with the ball: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1v1 Attacking, Dribbling at speed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Creative Dribbling, Be a Personality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Solving Pressure/Shielding Technically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Heading: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Heading the ball properly and safely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Defensive Heading/ Attacking Heading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Attacking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Work on 1v1 Moves vs.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Change of pace to beat defender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Perfect 2-3 take-on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Control and Receiving: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Receive with the proper foot/Body Shape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Balls on the ground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Balls out of the air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Clearances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Dynamic movement with 1</a:t>
            </a:r>
            <a:r>
              <a:rPr kumimoji="0" lang="en-US" sz="800" b="0" i="0" u="none" strike="noStrike" kern="1200" cap="none" spc="0" normalizeH="0" baseline="30000" noProof="0" dirty="0">
                <a:ln>
                  <a:noFill/>
                </a:ln>
                <a:solidFill>
                  <a:prstClr val="black"/>
                </a:solidFill>
                <a:effectLst/>
                <a:uLnTx/>
                <a:uFillTx/>
                <a:latin typeface="Aptos" panose="020B0004020202020204"/>
                <a:ea typeface="+mn-ea"/>
                <a:cs typeface="+mn-cs"/>
              </a:rPr>
              <a:t>st</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touch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Passing: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Focus on passing to the proper foot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Volleys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Control and accuracy of 10-15 yard 1- touch pass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Longer Passing/ Long Service/Different types of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Shooting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Finishing with different surfaces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Power, Placement, Head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Long Range Shooting</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Juggling: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15 Long Juggles with both feet</a:t>
            </a:r>
          </a:p>
        </p:txBody>
      </p:sp>
      <p:sp>
        <p:nvSpPr>
          <p:cNvPr id="12" name="TextBox 11">
            <a:extLst>
              <a:ext uri="{FF2B5EF4-FFF2-40B4-BE49-F238E27FC236}">
                <a16:creationId xmlns:a16="http://schemas.microsoft.com/office/drawing/2014/main" id="{E8D17D7B-E044-4A91-B13E-F9B383AE9AE4}"/>
              </a:ext>
            </a:extLst>
          </p:cNvPr>
          <p:cNvSpPr txBox="1"/>
          <p:nvPr/>
        </p:nvSpPr>
        <p:spPr>
          <a:xfrm>
            <a:off x="2209800" y="1362244"/>
            <a:ext cx="252984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Introduce concept of thinking within the game rather than reacting to the game.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Tactics: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1v1 Attacking/Creativity/Personality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3-5</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Attackers supporting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Playing through Layers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Playing in the Final Third/Target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Attacking Coordination (moving defenders)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Flank Play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Introduce Transition Attacking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Attacking Box Organization (N/F/S)</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Defending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Pressure/Cover/Balance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Communication!!!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Zonal Defending (Back 4, Back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Passing on Players</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Relentless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Reading Visual Cues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Introduce Transition Defending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Team/Large Group Defending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Possession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Building from the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Support Angles/Distance/Body Shape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Possession with Purpose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Changing the Point of Attack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When to Possess vs. Attack Quickly</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Shaping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Teach</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11v11 Shape/Positions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Emphasizing Width, Height, Depth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Attacking Shape vs. Defensive Shape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4 Moments of the Game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a:t>
            </a:r>
            <a:r>
              <a:rPr lang="en-US" sz="900" dirty="0">
                <a:solidFill>
                  <a:prstClr val="black"/>
                </a:solidFill>
                <a:latin typeface="Aptos" panose="020B0004020202020204"/>
              </a:rPr>
              <a:t>Attacking, Defending, Introduce Attacking Transition and Defensive Transition)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Playing in 2 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Set Pieces</a:t>
            </a:r>
            <a:endParaRPr lang="en-US" dirty="0"/>
          </a:p>
        </p:txBody>
      </p:sp>
      <p:sp>
        <p:nvSpPr>
          <p:cNvPr id="14" name="TextBox 13">
            <a:extLst>
              <a:ext uri="{FF2B5EF4-FFF2-40B4-BE49-F238E27FC236}">
                <a16:creationId xmlns:a16="http://schemas.microsoft.com/office/drawing/2014/main" id="{7255CE52-577B-4E89-9ADD-63A571A36701}"/>
              </a:ext>
            </a:extLst>
          </p:cNvPr>
          <p:cNvSpPr txBox="1"/>
          <p:nvPr/>
        </p:nvSpPr>
        <p:spPr>
          <a:xfrm>
            <a:off x="4739640" y="1362244"/>
            <a:ext cx="2016760" cy="54938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Imprint player’s training and playing habits and movement on and off the ball. Continue to gain strides in Psychomotor Function and Coordination in player as they move through changes of direction and pace. Enhance fitness program and basic strength training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Psychomotor Coordination: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Balance and Agility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Quick movements with a ball involved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Multiple movements at the same time for motor coordination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Soccer-like movements with and without the ball to mimic the demands of the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Reaction exercises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Lateral Speed and Agility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Constant movement of the player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Movement with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Movement off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Fitness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Incorporate Fitness Training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Teaching demands and differences of Energy Systems. (Aerobic, Anerobic, Power, Recovery)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Teaching player’s responsibility outside of training to deepen fitness basing</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Strength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Introduce Basic Strength Training Program (Basic-Some Resistance)</a:t>
            </a:r>
          </a:p>
        </p:txBody>
      </p:sp>
      <p:sp>
        <p:nvSpPr>
          <p:cNvPr id="16" name="TextBox 15">
            <a:extLst>
              <a:ext uri="{FF2B5EF4-FFF2-40B4-BE49-F238E27FC236}">
                <a16:creationId xmlns:a16="http://schemas.microsoft.com/office/drawing/2014/main" id="{D68623C8-27F1-475E-969F-6136CB45BF1C}"/>
              </a:ext>
            </a:extLst>
          </p:cNvPr>
          <p:cNvSpPr txBox="1"/>
          <p:nvPr/>
        </p:nvSpPr>
        <p:spPr>
          <a:xfrm>
            <a:off x="6990080" y="1362244"/>
            <a:ext cx="3119120"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Ensure players are trained in a positive and encouraging environment for their optimal growth while learning his/her roles and responsibilities on and off the field.</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Concentration: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Players are always engaged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Keep exercises fresh and exciting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Co-operation: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Working together with team and individual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They can count for each other and cheer each other 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How to Train the AFC Way:</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Hard Work/Work Ethic</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Commitment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Being Coachable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Great Attitude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Make it Game-Like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Take Risks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Developing life-Style Choices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Developing Winning Mentality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Sportsmanship:</a:t>
            </a:r>
          </a:p>
          <a:p>
            <a:pPr marL="171450" indent="-171450">
              <a:buFont typeface="Arial" panose="020B0604020202020204" pitchFamily="34" charset="0"/>
              <a:buChar char="•"/>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Be positive and to support others</a:t>
            </a:r>
          </a:p>
          <a:p>
            <a:pPr marL="171450" indent="-171450">
              <a:buFont typeface="Arial" panose="020B0604020202020204" pitchFamily="34" charset="0"/>
              <a:buChar char="•"/>
              <a:defRPr/>
            </a:pPr>
            <a:r>
              <a:rPr lang="en-US" sz="900" dirty="0">
                <a:solidFill>
                  <a:prstClr val="black"/>
                </a:solidFill>
                <a:latin typeface="Aptos" panose="020B0004020202020204"/>
              </a:rPr>
              <a:t>Succeed/Fail with humility and class</a:t>
            </a:r>
          </a:p>
          <a:p>
            <a:pPr marL="171450" indent="-171450">
              <a:buFont typeface="Arial" panose="020B0604020202020204" pitchFamily="34" charset="0"/>
              <a:buChar char="•"/>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Basic Rules/Law of the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How to follow Instruction/Coaching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Laws of the game of soccer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Self Evaluation: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Learning how to self evaluate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Taking coaching feedback and incorporating it into one’s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prstClr val="black"/>
              </a:solidFill>
              <a:latin typeface="Aptos" panose="020B0004020202020204"/>
            </a:endParaRPr>
          </a:p>
          <a:p>
            <a:pPr marR="0" lvl="0" algn="l" defTabSz="9144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Social Media</a:t>
            </a:r>
            <a:r>
              <a:rPr lang="en-US" sz="900" b="1" dirty="0">
                <a:solidFill>
                  <a:prstClr val="black"/>
                </a:solidFill>
                <a:latin typeface="Aptos" panose="020B0004020202020204"/>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Learning how to use social media appropriately and the dangers. </a:t>
            </a:r>
          </a:p>
        </p:txBody>
      </p:sp>
      <p:sp>
        <p:nvSpPr>
          <p:cNvPr id="18" name="TextBox 17">
            <a:extLst>
              <a:ext uri="{FF2B5EF4-FFF2-40B4-BE49-F238E27FC236}">
                <a16:creationId xmlns:a16="http://schemas.microsoft.com/office/drawing/2014/main" id="{A2CAC030-4B03-46D4-A09A-CD5999DCDAB5}"/>
              </a:ext>
            </a:extLst>
          </p:cNvPr>
          <p:cNvSpPr txBox="1"/>
          <p:nvPr/>
        </p:nvSpPr>
        <p:spPr>
          <a:xfrm>
            <a:off x="10048240" y="1362244"/>
            <a:ext cx="2143760" cy="52168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It is the responsibility of every player to improve their own individual techniques and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The importance of training individually should never be underestimated, as the repetitive training will undoubtedly reap vast rewards.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Training Concepts and Topics: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Dribbling Skills/Creativity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Moves, Turning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black"/>
                </a:solidFill>
                <a:latin typeface="Aptos" panose="020B0004020202020204"/>
              </a:rPr>
              <a:t>Attacking in Combination</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Ball Control- Passing/Receiving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Defending- Pressure/Cover/Balance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Positional Demands and Responsibilities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black"/>
                </a:solidFill>
                <a:latin typeface="Aptos" panose="020B0004020202020204"/>
              </a:rPr>
              <a:t>Transition Play</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Finishing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black"/>
                </a:solidFill>
                <a:latin typeface="Aptos" panose="020B0004020202020204"/>
              </a:rPr>
              <a:t>Emphasize training the AFC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Introduce dangers of social media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Players with good 1v1 attacking ability can and will make a difference in a game.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Players must have a strong technical base to begin playing in coordination with one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Players will need to have a mastery and comfort on the ball individually to progress in our AFC Player Development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REPEAT SKILLS OVER AND OVER AGAIN!!!</a:t>
            </a:r>
          </a:p>
        </p:txBody>
      </p:sp>
      <p:cxnSp>
        <p:nvCxnSpPr>
          <p:cNvPr id="20" name="Straight Connector 19">
            <a:extLst>
              <a:ext uri="{FF2B5EF4-FFF2-40B4-BE49-F238E27FC236}">
                <a16:creationId xmlns:a16="http://schemas.microsoft.com/office/drawing/2014/main" id="{00AE42B2-D1FE-467D-8011-9413E213C596}"/>
              </a:ext>
            </a:extLst>
          </p:cNvPr>
          <p:cNvCxnSpPr/>
          <p:nvPr/>
        </p:nvCxnSpPr>
        <p:spPr>
          <a:xfrm>
            <a:off x="2042160" y="1059190"/>
            <a:ext cx="0" cy="58122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FE94082-F10E-4112-B94D-967D80747F19}"/>
              </a:ext>
            </a:extLst>
          </p:cNvPr>
          <p:cNvCxnSpPr/>
          <p:nvPr/>
        </p:nvCxnSpPr>
        <p:spPr>
          <a:xfrm>
            <a:off x="4632960" y="1059190"/>
            <a:ext cx="0" cy="58122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999BD00-B525-412C-B380-CF45D3944A95}"/>
              </a:ext>
            </a:extLst>
          </p:cNvPr>
          <p:cNvCxnSpPr>
            <a:cxnSpLocks/>
          </p:cNvCxnSpPr>
          <p:nvPr/>
        </p:nvCxnSpPr>
        <p:spPr>
          <a:xfrm>
            <a:off x="6756400" y="1026051"/>
            <a:ext cx="106679" cy="5845393"/>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A2CF39C-2106-46B0-9E58-7E371FA5BB46}"/>
              </a:ext>
            </a:extLst>
          </p:cNvPr>
          <p:cNvCxnSpPr>
            <a:cxnSpLocks/>
          </p:cNvCxnSpPr>
          <p:nvPr/>
        </p:nvCxnSpPr>
        <p:spPr>
          <a:xfrm>
            <a:off x="9982200" y="1059190"/>
            <a:ext cx="66040" cy="579686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3353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4C72-768C-4E0B-A717-889DEC4CB70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EAFFBCE-2516-4F10-B13A-A471953F4D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pic>
        <p:nvPicPr>
          <p:cNvPr id="9" name="Picture 8">
            <a:extLst>
              <a:ext uri="{FF2B5EF4-FFF2-40B4-BE49-F238E27FC236}">
                <a16:creationId xmlns:a16="http://schemas.microsoft.com/office/drawing/2014/main" id="{B641E2AD-130D-425A-81EE-94A624B9A20F}"/>
              </a:ext>
            </a:extLst>
          </p:cNvPr>
          <p:cNvPicPr>
            <a:picLocks noChangeAspect="1"/>
          </p:cNvPicPr>
          <p:nvPr/>
        </p:nvPicPr>
        <p:blipFill>
          <a:blip r:embed="rId3"/>
          <a:stretch>
            <a:fillRect/>
          </a:stretch>
        </p:blipFill>
        <p:spPr>
          <a:xfrm>
            <a:off x="3102917" y="192197"/>
            <a:ext cx="8565622" cy="1902117"/>
          </a:xfrm>
          <a:prstGeom prst="rect">
            <a:avLst/>
          </a:prstGeom>
        </p:spPr>
      </p:pic>
      <p:pic>
        <p:nvPicPr>
          <p:cNvPr id="11" name="Picture 10">
            <a:extLst>
              <a:ext uri="{FF2B5EF4-FFF2-40B4-BE49-F238E27FC236}">
                <a16:creationId xmlns:a16="http://schemas.microsoft.com/office/drawing/2014/main" id="{CD25620B-4522-4789-BA59-1FC4A1BFC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57" y="103981"/>
            <a:ext cx="2212860" cy="1704941"/>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B75ED8A-591F-4891-BB70-DED015B17257}"/>
              </a:ext>
            </a:extLst>
          </p:cNvPr>
          <p:cNvSpPr txBox="1"/>
          <p:nvPr/>
        </p:nvSpPr>
        <p:spPr>
          <a:xfrm>
            <a:off x="1401418" y="2203043"/>
            <a:ext cx="10267121" cy="4462760"/>
          </a:xfrm>
          <a:prstGeom prst="rect">
            <a:avLst/>
          </a:prstGeom>
          <a:solidFill>
            <a:schemeClr val="bg1"/>
          </a:solidFill>
        </p:spPr>
        <p:txBody>
          <a:bodyPr wrap="square" rtlCol="0">
            <a:spAutoFit/>
          </a:bodyPr>
          <a:lstStyle/>
          <a:p>
            <a:r>
              <a:rPr lang="en-US" sz="2000" b="1" dirty="0"/>
              <a:t>Gratefulness: </a:t>
            </a:r>
            <a:r>
              <a:rPr lang="en-US" sz="1600" dirty="0"/>
              <a:t>Being thankful for what we have and showing it. Even though the conditions are not the greatest, we are thankful for the chance to be a part of the game.</a:t>
            </a:r>
          </a:p>
          <a:p>
            <a:endParaRPr lang="en-US" sz="2000" b="1" dirty="0"/>
          </a:p>
          <a:p>
            <a:r>
              <a:rPr lang="en-US" sz="2000" b="1" dirty="0"/>
              <a:t>Imagination: </a:t>
            </a:r>
            <a:r>
              <a:rPr lang="en-US" sz="1600" dirty="0"/>
              <a:t>The ability of the mind to be creative or resourceful. </a:t>
            </a:r>
          </a:p>
          <a:p>
            <a:endParaRPr lang="en-US" sz="2000" b="1" dirty="0"/>
          </a:p>
          <a:p>
            <a:r>
              <a:rPr lang="en-US" sz="2000" b="1" dirty="0"/>
              <a:t>Integrity: </a:t>
            </a:r>
            <a:r>
              <a:rPr lang="en-US" sz="1600" dirty="0"/>
              <a:t>Integrity is always doing the right thing even when it is easier and more convenient to do something else.</a:t>
            </a:r>
          </a:p>
          <a:p>
            <a:endParaRPr lang="en-US" sz="2000" b="1" dirty="0"/>
          </a:p>
          <a:p>
            <a:r>
              <a:rPr lang="en-US" sz="2000" b="1" dirty="0"/>
              <a:t>Leadership: </a:t>
            </a:r>
            <a:r>
              <a:rPr lang="en-US" sz="1600" dirty="0"/>
              <a:t>Leadership is about creating an environment which others choose to unleash their human potential toward a common goal or vision.</a:t>
            </a:r>
          </a:p>
          <a:p>
            <a:endParaRPr lang="en-US" sz="2000" b="1" dirty="0"/>
          </a:p>
          <a:p>
            <a:r>
              <a:rPr lang="en-US" sz="2000" b="1" dirty="0"/>
              <a:t>Relentless: </a:t>
            </a:r>
            <a:r>
              <a:rPr lang="en-US" sz="1600" dirty="0"/>
              <a:t>Showing or promising no abatement of severity, intensity, strength, or pace. Persevering in the face of adversity. </a:t>
            </a:r>
          </a:p>
          <a:p>
            <a:endParaRPr lang="en-US" sz="2000" b="1" dirty="0"/>
          </a:p>
          <a:p>
            <a:r>
              <a:rPr lang="en-US" sz="2000" b="1" dirty="0"/>
              <a:t>Selflessness: </a:t>
            </a:r>
            <a:r>
              <a:rPr lang="en-US" sz="1600" dirty="0"/>
              <a:t>If you’re selfless, you think less about yourself and more about others- you’re generous and kind. Being selfless is similar to being altruistic- another word for giving to others without looking for personal gain.</a:t>
            </a:r>
          </a:p>
        </p:txBody>
      </p:sp>
    </p:spTree>
    <p:extLst>
      <p:ext uri="{BB962C8B-B14F-4D97-AF65-F5344CB8AC3E}">
        <p14:creationId xmlns:p14="http://schemas.microsoft.com/office/powerpoint/2010/main" val="2422516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2BFD0-8A2A-4ABB-AFBD-59DA181A0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1046" cy="669630"/>
          </a:xfrm>
          <a:prstGeom prst="rect">
            <a:avLst/>
          </a:prstGeom>
        </p:spPr>
      </p:pic>
      <p:sp>
        <p:nvSpPr>
          <p:cNvPr id="6" name="TextBox 5">
            <a:extLst>
              <a:ext uri="{FF2B5EF4-FFF2-40B4-BE49-F238E27FC236}">
                <a16:creationId xmlns:a16="http://schemas.microsoft.com/office/drawing/2014/main" id="{04E4CF0B-BF28-4ABC-9CF1-CE918A67AE3F}"/>
              </a:ext>
            </a:extLst>
          </p:cNvPr>
          <p:cNvSpPr txBox="1"/>
          <p:nvPr/>
        </p:nvSpPr>
        <p:spPr>
          <a:xfrm>
            <a:off x="3048000" y="23299"/>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0B0004020202020204"/>
                <a:ea typeface="+mn-ea"/>
                <a:cs typeface="+mn-cs"/>
              </a:rPr>
              <a:t>Alliance </a:t>
            </a:r>
            <a:r>
              <a:rPr kumimoji="0" lang="en-US" sz="2000" b="1" i="0" u="none" strike="noStrike" kern="1200" cap="none" spc="0" normalizeH="0" baseline="0" noProof="0" dirty="0" err="1">
                <a:ln>
                  <a:noFill/>
                </a:ln>
                <a:solidFill>
                  <a:prstClr val="black"/>
                </a:solidFill>
                <a:effectLst/>
                <a:uLnTx/>
                <a:uFillTx/>
                <a:latin typeface="Aptos" panose="020B0004020202020204"/>
                <a:ea typeface="+mn-ea"/>
                <a:cs typeface="+mn-cs"/>
              </a:rPr>
              <a:t>Futbol</a:t>
            </a:r>
            <a:r>
              <a:rPr kumimoji="0" lang="en-US" sz="2000" b="1" i="0" u="none" strike="noStrike" kern="1200" cap="none" spc="0" normalizeH="0" baseline="0" noProof="0" dirty="0">
                <a:ln>
                  <a:noFill/>
                </a:ln>
                <a:solidFill>
                  <a:prstClr val="black"/>
                </a:solidFill>
                <a:effectLst/>
                <a:uLnTx/>
                <a:uFillTx/>
                <a:latin typeface="Aptos" panose="020B0004020202020204"/>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Player Development Curriculum</a:t>
            </a:r>
          </a:p>
        </p:txBody>
      </p:sp>
      <p:sp>
        <p:nvSpPr>
          <p:cNvPr id="8" name="TextBox 7">
            <a:extLst>
              <a:ext uri="{FF2B5EF4-FFF2-40B4-BE49-F238E27FC236}">
                <a16:creationId xmlns:a16="http://schemas.microsoft.com/office/drawing/2014/main" id="{73354FA0-37B6-475A-BC92-9D3A6AE6171C}"/>
              </a:ext>
            </a:extLst>
          </p:cNvPr>
          <p:cNvSpPr txBox="1"/>
          <p:nvPr/>
        </p:nvSpPr>
        <p:spPr>
          <a:xfrm>
            <a:off x="3048000" y="669630"/>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a:ea typeface="+mn-ea"/>
                <a:cs typeface="+mn-cs"/>
              </a:rPr>
              <a:t>U15 Curriculum Summary</a:t>
            </a:r>
          </a:p>
        </p:txBody>
      </p:sp>
      <p:sp>
        <p:nvSpPr>
          <p:cNvPr id="12" name="TextBox 11">
            <a:extLst>
              <a:ext uri="{FF2B5EF4-FFF2-40B4-BE49-F238E27FC236}">
                <a16:creationId xmlns:a16="http://schemas.microsoft.com/office/drawing/2014/main" id="{F30FA5B7-4AC3-4191-9A0A-D02196E3759B}"/>
              </a:ext>
            </a:extLst>
          </p:cNvPr>
          <p:cNvSpPr txBox="1"/>
          <p:nvPr/>
        </p:nvSpPr>
        <p:spPr>
          <a:xfrm>
            <a:off x="223520" y="1079257"/>
            <a:ext cx="11744960" cy="307777"/>
          </a:xfrm>
          <a:prstGeom prst="rect">
            <a:avLst/>
          </a:prstGeom>
          <a:noFill/>
        </p:spPr>
        <p:txBody>
          <a:bodyPr wrap="square">
            <a:spAutoFit/>
          </a:bodyPr>
          <a:lstStyle/>
          <a:p>
            <a:r>
              <a:rPr kumimoji="0" lang="en-US" sz="1400" b="1" i="0" u="none" strike="noStrike" kern="1200" cap="none" spc="0" normalizeH="0" baseline="0" noProof="0" dirty="0">
                <a:ln>
                  <a:noFill/>
                </a:ln>
                <a:solidFill>
                  <a:prstClr val="black"/>
                </a:solidFill>
                <a:effectLst/>
                <a:uLnTx/>
                <a:uFillTx/>
                <a:latin typeface="Aptos" panose="020B0004020202020204"/>
                <a:ea typeface="+mn-ea"/>
                <a:cs typeface="+mn-cs"/>
              </a:rPr>
              <a:t>TECHNICAL                                           TACTICAL                                            PHYSICAL                                      PSYCHOLOGICAL                                      TRAINING FOCUS</a:t>
            </a:r>
            <a:endParaRPr lang="en-US" dirty="0"/>
          </a:p>
        </p:txBody>
      </p:sp>
      <p:sp>
        <p:nvSpPr>
          <p:cNvPr id="14" name="TextBox 13">
            <a:extLst>
              <a:ext uri="{FF2B5EF4-FFF2-40B4-BE49-F238E27FC236}">
                <a16:creationId xmlns:a16="http://schemas.microsoft.com/office/drawing/2014/main" id="{74C500BE-F1A2-4A5F-B941-8C24BD375654}"/>
              </a:ext>
            </a:extLst>
          </p:cNvPr>
          <p:cNvSpPr txBox="1"/>
          <p:nvPr/>
        </p:nvSpPr>
        <p:spPr>
          <a:xfrm>
            <a:off x="0" y="1411531"/>
            <a:ext cx="193040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Development of player’s individual technical skill. Players put in environment that adds </a:t>
            </a:r>
            <a:r>
              <a:rPr lang="en-US" sz="800" dirty="0">
                <a:solidFill>
                  <a:prstClr val="black"/>
                </a:solidFill>
                <a:latin typeface="Aptos" panose="020B0004020202020204"/>
              </a:rPr>
              <a:t>increased demands of</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pressure of time and space vs. an opponent.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Dribbling Skills/Running with the ball: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1v1 Attacking, Dribbling at speed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Creative Dribbling, Be a Personality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Solving Pressure/Shielding Technically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Heading: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Heading the ball properly and safely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Defensive Heading/ Attacking Heading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Attacking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Work on 1v1 Moves vs.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Change of pace to beat defender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Perfect 2-3 take-on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Control and Receiving: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Receive with the proper foot/Body Shape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Balls on the ground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Balls out of the air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Clearances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Dynamic movement with 1</a:t>
            </a:r>
            <a:r>
              <a:rPr kumimoji="0" lang="en-US" sz="800" b="0" i="0" u="none" strike="noStrike" kern="1200" cap="none" spc="0" normalizeH="0" baseline="30000" noProof="0" dirty="0">
                <a:ln>
                  <a:noFill/>
                </a:ln>
                <a:solidFill>
                  <a:prstClr val="black"/>
                </a:solidFill>
                <a:effectLst/>
                <a:uLnTx/>
                <a:uFillTx/>
                <a:latin typeface="Aptos" panose="020B0004020202020204"/>
                <a:ea typeface="+mn-ea"/>
                <a:cs typeface="+mn-cs"/>
              </a:rPr>
              <a:t>st</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touch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Make 1</a:t>
            </a:r>
            <a:r>
              <a:rPr lang="en-US" sz="800" baseline="30000" dirty="0">
                <a:solidFill>
                  <a:prstClr val="black"/>
                </a:solidFill>
                <a:latin typeface="Aptos" panose="020B0004020202020204"/>
              </a:rPr>
              <a:t>st</a:t>
            </a:r>
            <a:r>
              <a:rPr lang="en-US" sz="800" dirty="0">
                <a:solidFill>
                  <a:prstClr val="black"/>
                </a:solidFill>
                <a:latin typeface="Aptos" panose="020B0004020202020204"/>
              </a:rPr>
              <a:t> Touch Productive ( What’s Next?)</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Passing: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Precision Passing to/with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proper foot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Volleys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Control and accuracy of 10-15 yard 1- touch pass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Longer Passing/ Long Service/Different types of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Shooting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Finishing with different surfaces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Power, Placement, Head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Long Range Shooting</a:t>
            </a:r>
          </a:p>
        </p:txBody>
      </p:sp>
      <p:sp>
        <p:nvSpPr>
          <p:cNvPr id="16" name="TextBox 15">
            <a:extLst>
              <a:ext uri="{FF2B5EF4-FFF2-40B4-BE49-F238E27FC236}">
                <a16:creationId xmlns:a16="http://schemas.microsoft.com/office/drawing/2014/main" id="{855BCF68-D946-46F9-8C84-A128AC124678}"/>
              </a:ext>
            </a:extLst>
          </p:cNvPr>
          <p:cNvSpPr txBox="1"/>
          <p:nvPr/>
        </p:nvSpPr>
        <p:spPr>
          <a:xfrm>
            <a:off x="2181860" y="1448589"/>
            <a:ext cx="2098040" cy="53860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Introduce concept of thinking ahead within the game rather than reacting to the game.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Attacking Tactics: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1v1 Attacking/Creativity/Personality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3-5 Attackers supporting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Playing in the Final Third/Target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Attacking Coordination (moving defenders)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Flank Play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Transition Attacking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Player Interchange through layers</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Attacking Box Organization (N/F/S with framing the goal)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Defending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Pressure/Cover/Balance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Communication!!!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Zonal Defending (Back 4, Back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Passing on Players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Reading Visual Cues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Transition Defending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Team/Large Group Defending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Introduce Restraining Line</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Possession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Building from the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Support Angles/Distance/Body Shape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Possession with Purpose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Changing the Point of Attack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When to Possess vs. Attack Quickly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Drawing out defenses (create gaps)</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Shaping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Teach 11v11 Shape/Positions/HT,WDTH,DP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Attacking Shape vs. Defensive Shape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4 Moments of the Game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(Attacking, Defending, Attacking Transition and Defensive Transition)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Playing in 2 Systems, Analyzing Opponent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Set Pieces</a:t>
            </a:r>
            <a:endParaRPr lang="en-US" sz="800" dirty="0"/>
          </a:p>
        </p:txBody>
      </p:sp>
      <p:sp>
        <p:nvSpPr>
          <p:cNvPr id="18" name="TextBox 17">
            <a:extLst>
              <a:ext uri="{FF2B5EF4-FFF2-40B4-BE49-F238E27FC236}">
                <a16:creationId xmlns:a16="http://schemas.microsoft.com/office/drawing/2014/main" id="{45DE451F-A257-45A5-83D6-062B48426F65}"/>
              </a:ext>
            </a:extLst>
          </p:cNvPr>
          <p:cNvSpPr txBox="1"/>
          <p:nvPr/>
        </p:nvSpPr>
        <p:spPr>
          <a:xfrm>
            <a:off x="4531360" y="1411531"/>
            <a:ext cx="219456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Imprint player’s training and playing habits and movement on and off the ball. Continue to gain strides in Psychomotor Function and Coordination in player as they move through changes of direction and pace. </a:t>
            </a:r>
            <a:r>
              <a:rPr lang="en-US" sz="900" dirty="0">
                <a:solidFill>
                  <a:prstClr val="black"/>
                </a:solidFill>
                <a:latin typeface="Aptos" panose="020B0004020202020204"/>
              </a:rPr>
              <a:t>Enhance</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fitness program and basic strength training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Psychomotor Coordination: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Balance and Agility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Quick movements with a ball involved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Multiple movements at the same time for motor coordination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Soccer-like movements with and without the ball to mimic the demands of the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Reaction exercises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Lateral Speed and Agility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Constant movement of the player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Movement with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Movement off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Fitness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Incorporate Fitness Training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Teaching demands and differences of Energy Systems. (Aerobic, Anerobic, Power, Recovery)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Teaching player’s responsibility outside of training to deepen fitness basing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Strength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Incorporate Strength Training Program (Resistance)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Explosiveness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Injury Prevention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20" name="TextBox 19">
            <a:extLst>
              <a:ext uri="{FF2B5EF4-FFF2-40B4-BE49-F238E27FC236}">
                <a16:creationId xmlns:a16="http://schemas.microsoft.com/office/drawing/2014/main" id="{1AB605E0-DB10-43E9-94B4-BE5ECFAC9C65}"/>
              </a:ext>
            </a:extLst>
          </p:cNvPr>
          <p:cNvSpPr txBox="1"/>
          <p:nvPr/>
        </p:nvSpPr>
        <p:spPr>
          <a:xfrm>
            <a:off x="6837680" y="1402058"/>
            <a:ext cx="2921000" cy="54938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Ensure players are trained in a positive and encouraging environment for their optimal growth while learning his/her roles and responsibilities on and off the field.</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Co-operation: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Working together with team and individual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They can count for each other and cheer each other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prstClr val="black"/>
              </a:solidFill>
              <a:latin typeface="Aptos" panose="020B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Sportsmanship: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Succeed/Fail with humility and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prstClr val="black"/>
                </a:solidFill>
                <a:latin typeface="Aptos" panose="020B0004020202020204"/>
              </a:rPr>
              <a:t>Mentality: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Develop a mentality through fitness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Becoming a Personality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Hunger to Compete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Coping with Distractions/Opportunities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black"/>
                </a:solidFill>
                <a:latin typeface="Aptos" panose="020B0004020202020204"/>
              </a:rPr>
              <a:t>Teach “How to Train the AFC Way”</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Hard Work/Work Ethic</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Commitment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Being Coachable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Great Attitude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Make it Game-Like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Take Risks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Developing life-Style Choices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Developing Winning Mentality</a:t>
            </a:r>
          </a:p>
          <a:p>
            <a:pPr marR="0" lvl="0" algn="l" defTabSz="914400" rtl="0" eaLnBrk="1" fontAlgn="auto" latinLnBrk="0" hangingPunct="1">
              <a:lnSpc>
                <a:spcPct val="100000"/>
              </a:lnSpc>
              <a:spcBef>
                <a:spcPts val="0"/>
              </a:spcBef>
              <a:spcAft>
                <a:spcPts val="0"/>
              </a:spcAft>
              <a:buClrTx/>
              <a:buSzTx/>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Self Evaluation: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Learning how to self evaluate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Taking coaching feedback and incorporating it into one’s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Social Media: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Learning how to use social media appropriately and the dangers.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prstClr val="black"/>
              </a:solidFill>
              <a:latin typeface="Aptos" panose="020B0004020202020204"/>
            </a:endParaRPr>
          </a:p>
          <a:p>
            <a:pPr marR="0" lvl="0" algn="l" defTabSz="9144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College Recruiting: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Begin the College Recruiting Process</a:t>
            </a:r>
          </a:p>
        </p:txBody>
      </p:sp>
      <p:sp>
        <p:nvSpPr>
          <p:cNvPr id="22" name="TextBox 21">
            <a:extLst>
              <a:ext uri="{FF2B5EF4-FFF2-40B4-BE49-F238E27FC236}">
                <a16:creationId xmlns:a16="http://schemas.microsoft.com/office/drawing/2014/main" id="{A22965F5-1FAF-4501-8239-742EF916203B}"/>
              </a:ext>
            </a:extLst>
          </p:cNvPr>
          <p:cNvSpPr txBox="1"/>
          <p:nvPr/>
        </p:nvSpPr>
        <p:spPr>
          <a:xfrm>
            <a:off x="9870440" y="1411531"/>
            <a:ext cx="2098040" cy="52168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It is the responsibility of every player to improve their own individual techniques and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The importance of training individually should never be underestimated, as the repetitive training will undoubtedly reap vast rewards.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Training Concepts and Topics: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black"/>
                </a:solidFill>
                <a:latin typeface="Aptos" panose="020B0004020202020204"/>
              </a:rPr>
              <a:t>Attacking</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 Skills/Creativity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in Combination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black"/>
                </a:solidFill>
                <a:latin typeface="Aptos" panose="020B0004020202020204"/>
              </a:rPr>
              <a:t>Larger Group/ Team Defending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Positional Demands and Responsibilities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Transition Play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Finishing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Emphasize training the AFC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Introduce dangers of social media/lifestyle choices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black"/>
                </a:solidFill>
                <a:latin typeface="Aptos" panose="020B0004020202020204"/>
              </a:rPr>
              <a:t>Fitness/Strength Programs</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Players with good 1v1 attacking ability can and will make a difference in a game.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Players must have a strong technical base to begin playing in coordination with one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Players will need to have a mastery and comfort on the ball individually to progress in our AFC Player Development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REPEAT SKILLS OVER AND OVER AGAIN!!!</a:t>
            </a:r>
          </a:p>
        </p:txBody>
      </p:sp>
      <p:cxnSp>
        <p:nvCxnSpPr>
          <p:cNvPr id="24" name="Straight Connector 23">
            <a:extLst>
              <a:ext uri="{FF2B5EF4-FFF2-40B4-BE49-F238E27FC236}">
                <a16:creationId xmlns:a16="http://schemas.microsoft.com/office/drawing/2014/main" id="{AC840024-A6DC-4A39-9CFB-1E4B5C7F9156}"/>
              </a:ext>
            </a:extLst>
          </p:cNvPr>
          <p:cNvCxnSpPr>
            <a:cxnSpLocks/>
          </p:cNvCxnSpPr>
          <p:nvPr/>
        </p:nvCxnSpPr>
        <p:spPr>
          <a:xfrm flipH="1">
            <a:off x="1930400" y="1038962"/>
            <a:ext cx="91440" cy="5819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E9E02C2-3FFE-4E4D-B2AF-9C2BED4AD62B}"/>
              </a:ext>
            </a:extLst>
          </p:cNvPr>
          <p:cNvCxnSpPr/>
          <p:nvPr/>
        </p:nvCxnSpPr>
        <p:spPr>
          <a:xfrm>
            <a:off x="4338320" y="1079257"/>
            <a:ext cx="0" cy="5778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91F72F8-F0AA-42E5-8925-82C92AE788D9}"/>
              </a:ext>
            </a:extLst>
          </p:cNvPr>
          <p:cNvCxnSpPr>
            <a:cxnSpLocks/>
          </p:cNvCxnSpPr>
          <p:nvPr/>
        </p:nvCxnSpPr>
        <p:spPr>
          <a:xfrm>
            <a:off x="6725920" y="1079257"/>
            <a:ext cx="0" cy="5816613"/>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C96C09C-C085-4DDD-99E5-40B90BB4DBC0}"/>
              </a:ext>
            </a:extLst>
          </p:cNvPr>
          <p:cNvCxnSpPr>
            <a:cxnSpLocks/>
          </p:cNvCxnSpPr>
          <p:nvPr/>
        </p:nvCxnSpPr>
        <p:spPr>
          <a:xfrm>
            <a:off x="9758680" y="1079257"/>
            <a:ext cx="0" cy="577874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8101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0AD5BF-289D-4D16-8080-DC3C6005A9E8}"/>
              </a:ext>
            </a:extLst>
          </p:cNvPr>
          <p:cNvSpPr txBox="1"/>
          <p:nvPr/>
        </p:nvSpPr>
        <p:spPr>
          <a:xfrm>
            <a:off x="3159760" y="0"/>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0B0004020202020204"/>
                <a:ea typeface="+mn-ea"/>
                <a:cs typeface="+mn-cs"/>
              </a:rPr>
              <a:t>Alliance </a:t>
            </a:r>
            <a:r>
              <a:rPr kumimoji="0" lang="en-US" sz="2000" b="1" i="0" u="none" strike="noStrike" kern="1200" cap="none" spc="0" normalizeH="0" baseline="0" noProof="0" dirty="0" err="1">
                <a:ln>
                  <a:noFill/>
                </a:ln>
                <a:solidFill>
                  <a:prstClr val="black"/>
                </a:solidFill>
                <a:effectLst/>
                <a:uLnTx/>
                <a:uFillTx/>
                <a:latin typeface="Aptos" panose="020B0004020202020204"/>
                <a:ea typeface="+mn-ea"/>
                <a:cs typeface="+mn-cs"/>
              </a:rPr>
              <a:t>Futbol</a:t>
            </a:r>
            <a:r>
              <a:rPr kumimoji="0" lang="en-US" sz="2000" b="1" i="0" u="none" strike="noStrike" kern="1200" cap="none" spc="0" normalizeH="0" baseline="0" noProof="0" dirty="0">
                <a:ln>
                  <a:noFill/>
                </a:ln>
                <a:solidFill>
                  <a:prstClr val="black"/>
                </a:solidFill>
                <a:effectLst/>
                <a:uLnTx/>
                <a:uFillTx/>
                <a:latin typeface="Aptos" panose="020B0004020202020204"/>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Player Development Curriculum</a:t>
            </a:r>
          </a:p>
        </p:txBody>
      </p:sp>
      <p:sp>
        <p:nvSpPr>
          <p:cNvPr id="5" name="TextBox 4">
            <a:extLst>
              <a:ext uri="{FF2B5EF4-FFF2-40B4-BE49-F238E27FC236}">
                <a16:creationId xmlns:a16="http://schemas.microsoft.com/office/drawing/2014/main" id="{26B844E8-53C8-425A-84E8-16F59D6FB8D7}"/>
              </a:ext>
            </a:extLst>
          </p:cNvPr>
          <p:cNvSpPr txBox="1"/>
          <p:nvPr/>
        </p:nvSpPr>
        <p:spPr>
          <a:xfrm>
            <a:off x="3048000" y="621402"/>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a:ea typeface="+mn-ea"/>
                <a:cs typeface="+mn-cs"/>
              </a:rPr>
              <a:t>U16 Curriculum Summary</a:t>
            </a:r>
          </a:p>
        </p:txBody>
      </p:sp>
      <p:pic>
        <p:nvPicPr>
          <p:cNvPr id="6" name="Picture 5">
            <a:extLst>
              <a:ext uri="{FF2B5EF4-FFF2-40B4-BE49-F238E27FC236}">
                <a16:creationId xmlns:a16="http://schemas.microsoft.com/office/drawing/2014/main" id="{8401429F-233D-40A1-8121-02B91AAC9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1046" cy="669630"/>
          </a:xfrm>
          <a:prstGeom prst="rect">
            <a:avLst/>
          </a:prstGeom>
        </p:spPr>
      </p:pic>
      <p:sp>
        <p:nvSpPr>
          <p:cNvPr id="8" name="TextBox 7">
            <a:extLst>
              <a:ext uri="{FF2B5EF4-FFF2-40B4-BE49-F238E27FC236}">
                <a16:creationId xmlns:a16="http://schemas.microsoft.com/office/drawing/2014/main" id="{ECCFF1D6-6273-4DCA-A01F-8365D7150AEB}"/>
              </a:ext>
            </a:extLst>
          </p:cNvPr>
          <p:cNvSpPr txBox="1"/>
          <p:nvPr/>
        </p:nvSpPr>
        <p:spPr>
          <a:xfrm>
            <a:off x="81280" y="1162072"/>
            <a:ext cx="121107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0B0004020202020204"/>
                <a:ea typeface="+mn-ea"/>
                <a:cs typeface="+mn-cs"/>
              </a:rPr>
              <a:t>        TECHNICAL                                   TACTICAL                                         PHYSICAL                                         PSYCHOLOGICAL                                       TRAINING FOCUS</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TextBox 9">
            <a:extLst>
              <a:ext uri="{FF2B5EF4-FFF2-40B4-BE49-F238E27FC236}">
                <a16:creationId xmlns:a16="http://schemas.microsoft.com/office/drawing/2014/main" id="{F9CC9AD6-3B82-4DF5-A14A-F0FA3155E24F}"/>
              </a:ext>
            </a:extLst>
          </p:cNvPr>
          <p:cNvSpPr txBox="1"/>
          <p:nvPr/>
        </p:nvSpPr>
        <p:spPr>
          <a:xfrm>
            <a:off x="0" y="1469849"/>
            <a:ext cx="2052320"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Development of player’s individual technical skill. Players put in environment that adds increased demands of pressure of time and space vs. an opponent.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Aptos" panose="020B0004020202020204"/>
              </a:rPr>
              <a:t>Attacking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Perfect 1v1 moves vs. game pressure</a:t>
            </a:r>
            <a:endParaRPr lang="en-US" sz="800" dirty="0">
              <a:solidFill>
                <a:prstClr val="black"/>
              </a:solidFill>
              <a:latin typeface="Aptos" panose="020B000402020202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1v1 Attacking, Dribbling at speed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Creative Dribbling, Be a Personality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Solving Pressure/Shielding Technically</a:t>
            </a:r>
          </a:p>
          <a:p>
            <a:pPr marR="0" lvl="0"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Control and Receiving: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Receive with the proper foot/Body Shape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Balls on the ground/ air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Clearances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Explosive Movement with 1</a:t>
            </a:r>
            <a:r>
              <a:rPr lang="en-US" sz="800" baseline="30000" dirty="0">
                <a:solidFill>
                  <a:prstClr val="black"/>
                </a:solidFill>
                <a:latin typeface="Aptos" panose="020B0004020202020204"/>
              </a:rPr>
              <a:t>st</a:t>
            </a:r>
            <a:r>
              <a:rPr lang="en-US" sz="800" dirty="0">
                <a:solidFill>
                  <a:prstClr val="black"/>
                </a:solidFill>
                <a:latin typeface="Aptos" panose="020B0004020202020204"/>
              </a:rPr>
              <a:t> touch to create separation from opponent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Make 1</a:t>
            </a:r>
            <a:r>
              <a:rPr kumimoji="0" lang="en-US" sz="800" b="0" i="0" u="none" strike="noStrike" kern="1200" cap="none" spc="0" normalizeH="0" baseline="30000" noProof="0" dirty="0">
                <a:ln>
                  <a:noFill/>
                </a:ln>
                <a:solidFill>
                  <a:prstClr val="black"/>
                </a:solidFill>
                <a:effectLst/>
                <a:uLnTx/>
                <a:uFillTx/>
                <a:latin typeface="Aptos" panose="020B0004020202020204"/>
                <a:ea typeface="+mn-ea"/>
                <a:cs typeface="+mn-cs"/>
              </a:rPr>
              <a:t>st</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touch productive (What’s Next?)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Passing: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Precision Passing to/with proper foot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Volleys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Control and Accuracy of 10-15 yard 1- touch pass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Longer Passing/ Long Service/Different types of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Shooting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Finishing with different surfaces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Power, Placement, Head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Long Range Shooting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dirty="0">
              <a:solidFill>
                <a:prstClr val="black"/>
              </a:solidFill>
              <a:latin typeface="Aptos" panose="020B0004020202020204"/>
            </a:endParaRPr>
          </a:p>
          <a:p>
            <a:pPr marR="0" lvl="0" algn="l" defTabSz="914400" rtl="0" eaLnBrk="1" fontAlgn="auto" latinLnBrk="0" hangingPunct="1">
              <a:lnSpc>
                <a:spcPct val="100000"/>
              </a:lnSpc>
              <a:spcBef>
                <a:spcPts val="0"/>
              </a:spcBef>
              <a:spcAft>
                <a:spcPts val="0"/>
              </a:spcAft>
              <a:buClrTx/>
              <a:buSzTx/>
              <a:tabLst/>
              <a:defRPr/>
            </a:pPr>
            <a:r>
              <a:rPr lang="en-US" sz="800" b="1" dirty="0">
                <a:solidFill>
                  <a:prstClr val="black"/>
                </a:solidFill>
                <a:latin typeface="Aptos" panose="020B0004020202020204"/>
              </a:rPr>
              <a:t>Heading: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t>Heading the ball properly and safely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t>Defensive Heading/Attacking Heading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dirty="0"/>
          </a:p>
          <a:p>
            <a:pPr marR="0" lvl="0" algn="l" defTabSz="914400" rtl="0" eaLnBrk="1" fontAlgn="auto" latinLnBrk="0" hangingPunct="1">
              <a:lnSpc>
                <a:spcPct val="100000"/>
              </a:lnSpc>
              <a:spcBef>
                <a:spcPts val="0"/>
              </a:spcBef>
              <a:spcAft>
                <a:spcPts val="0"/>
              </a:spcAft>
              <a:buClrTx/>
              <a:buSzTx/>
              <a:tabLst/>
              <a:defRPr/>
            </a:pPr>
            <a:r>
              <a:rPr lang="en-US" sz="800" b="1" dirty="0"/>
              <a:t>Position-Specific Technical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t>Focusing on the technical demands of each position on the field</a:t>
            </a:r>
          </a:p>
        </p:txBody>
      </p:sp>
      <p:sp>
        <p:nvSpPr>
          <p:cNvPr id="12" name="TextBox 11">
            <a:extLst>
              <a:ext uri="{FF2B5EF4-FFF2-40B4-BE49-F238E27FC236}">
                <a16:creationId xmlns:a16="http://schemas.microsoft.com/office/drawing/2014/main" id="{9A0E7A9F-01B8-4AA9-BB0E-1B0766F4580B}"/>
              </a:ext>
            </a:extLst>
          </p:cNvPr>
          <p:cNvSpPr txBox="1"/>
          <p:nvPr/>
        </p:nvSpPr>
        <p:spPr>
          <a:xfrm>
            <a:off x="2133600" y="1469849"/>
            <a:ext cx="2052320" cy="5386090"/>
          </a:xfrm>
          <a:prstGeom prst="rect">
            <a:avLst/>
          </a:prstGeom>
          <a:noFill/>
        </p:spPr>
        <p:txBody>
          <a:bodyPr wrap="square">
            <a:spAutoFit/>
          </a:bodyPr>
          <a:lstStyle/>
          <a:p>
            <a:pPr lvl="0">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Emphasize concept of thinking ahead within the game in coordination with </a:t>
            </a:r>
            <a:r>
              <a:rPr lang="en-US" sz="800" dirty="0">
                <a:solidFill>
                  <a:prstClr val="black"/>
                </a:solidFill>
              </a:rPr>
              <a:t>teammates.</a:t>
            </a:r>
          </a:p>
          <a:p>
            <a:pPr lvl="0">
              <a:defRPr/>
            </a:pPr>
            <a:endPar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Attacking Tactics: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1v1 Attacking/Creativity/Personality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Many attackers working in combos</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Attacking Coordination (moving defenders)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Box Org. w/ Recycle &amp; Dribble end 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Player Interchange through layers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Free-flowing movement of players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Creating #’s up/Flank Play</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Defending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Pressure/Cover/Balance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Communication!!!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Zonal Defending (Back 4, Back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Passing on Players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Reading Visual Cues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Transition Defending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Team/Large Group Defending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Compression and Compaction</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prstClr val="black"/>
                </a:solidFill>
                <a:effectLst/>
                <a:uLnTx/>
                <a:uFillTx/>
                <a:latin typeface="Aptos" panose="020B0004020202020204"/>
                <a:ea typeface="+mn-ea"/>
                <a:cs typeface="+mn-cs"/>
              </a:rPr>
              <a:t>When to press vs. when to drop off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Double Teaming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Possession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Building from the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Possession with Purpose/Value Poss.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Changing the Point of Attack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When to Possess vs. Attack Quickly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Drawing out defenses (create gaps)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Body Shaping</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Shaping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11v11 Shape/Positions/HT,WDTH,DP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Attacking Shape vs. Defensive Shape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4 Moments of the Game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(Attacking, Defending, Attacking Transition and Defensive Transition)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Playing in 2 Systems, Analyzing Opponent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Set Pieces</a:t>
            </a:r>
          </a:p>
        </p:txBody>
      </p:sp>
      <p:sp>
        <p:nvSpPr>
          <p:cNvPr id="14" name="TextBox 13">
            <a:extLst>
              <a:ext uri="{FF2B5EF4-FFF2-40B4-BE49-F238E27FC236}">
                <a16:creationId xmlns:a16="http://schemas.microsoft.com/office/drawing/2014/main" id="{6D25B6FA-9286-42D8-B746-CD659A5CE311}"/>
              </a:ext>
            </a:extLst>
          </p:cNvPr>
          <p:cNvSpPr txBox="1"/>
          <p:nvPr/>
        </p:nvSpPr>
        <p:spPr>
          <a:xfrm>
            <a:off x="4338320" y="1469849"/>
            <a:ext cx="2133600"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Imprint player’s training and playing habits and movement on and off the ball. Continue to gain strides in Psychomotor Function and Coordination in player as they move through changes of direction and pace. Enhance fitness program and basic strength training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Psychomotor Coordination: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Balance and Agility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Quick movements with a ball involved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Multiple movements at the same time for motor coordination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Soccer-like movements with and without the ball to mimic the demands of the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Reaction exercises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Lateral Speed and Agility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Constant movement of the player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Movement with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Movement off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Fitness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Comprehensive</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Fitness Training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Teaching demands and differences of Energy Systems. (Aerobic, Anerobic, Power, Recovery)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solidFill>
                <a:latin typeface="Aptos" panose="020B0004020202020204"/>
              </a:rPr>
              <a:t>Player’s develop fitness plan for own training to deepen fitness basing</a:t>
            </a: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Strength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Incorporate Strength Training Program (Resistance)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Explosiveness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Injury Prevention</a:t>
            </a:r>
          </a:p>
        </p:txBody>
      </p:sp>
      <p:sp>
        <p:nvSpPr>
          <p:cNvPr id="16" name="TextBox 15">
            <a:extLst>
              <a:ext uri="{FF2B5EF4-FFF2-40B4-BE49-F238E27FC236}">
                <a16:creationId xmlns:a16="http://schemas.microsoft.com/office/drawing/2014/main" id="{48DF5D30-7F7E-407B-B376-E1D3318B3715}"/>
              </a:ext>
            </a:extLst>
          </p:cNvPr>
          <p:cNvSpPr txBox="1"/>
          <p:nvPr/>
        </p:nvSpPr>
        <p:spPr>
          <a:xfrm>
            <a:off x="6573521" y="1469849"/>
            <a:ext cx="3047998" cy="52168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Ensure players are trained in a positive and encouraging environment for their optimal growth while learning his/her roles and responsibilities on and off the field.</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Co-operation: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Working together with team and individual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They can count for each other and cheer each other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Sportsmanship: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Succeed/Fail with humility and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Mentality: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Develop a mentality through fitness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Becoming a Personality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Hunger to Compete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Coping with Distractions/Opportunities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Teach “How to Train the AFC Way”</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Hard Work/Work Ethic</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Commitment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Being Coachable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Great Attitude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Make it Game-Like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Take Risks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Developing life-Style Choices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Developing Winning Mentality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Self Evaluation: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Learning how to self evaluate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Taking coaching feedback and incorporating it into one’s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Social Media: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Learning how to use social media appropriately and the dangers.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College Recruiting: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 Begin the College Recruiting Process</a:t>
            </a:r>
          </a:p>
        </p:txBody>
      </p:sp>
      <p:sp>
        <p:nvSpPr>
          <p:cNvPr id="18" name="TextBox 17">
            <a:extLst>
              <a:ext uri="{FF2B5EF4-FFF2-40B4-BE49-F238E27FC236}">
                <a16:creationId xmlns:a16="http://schemas.microsoft.com/office/drawing/2014/main" id="{D87862A5-1BFC-4BFC-AC50-C57B386663D7}"/>
              </a:ext>
            </a:extLst>
          </p:cNvPr>
          <p:cNvSpPr txBox="1"/>
          <p:nvPr/>
        </p:nvSpPr>
        <p:spPr>
          <a:xfrm>
            <a:off x="9804400" y="1469849"/>
            <a:ext cx="2133600" cy="52168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It is the responsibility of every player to improve their own individual techniques and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The importance of training individually should never be underestimated, as the repetitive training will undoubtedly reap vast rewards.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Training Concepts and Topics: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Skills/Creativity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Advanced Attacking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black"/>
                </a:solidFill>
                <a:latin typeface="Aptos" panose="020B0004020202020204"/>
              </a:rPr>
              <a:t>Advanced Defending</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Positional demands and responsibilities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black"/>
                </a:solidFill>
                <a:latin typeface="Aptos" panose="020B0004020202020204"/>
              </a:rPr>
              <a:t>Possession and Transition Play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Finishing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Emphasize training the AFC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Introduce dangers of social media/Lifestyle choices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Fitness/Strength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Players with good 1v1 attacking ability can and will make a difference in a game.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Players must have a strong technical base to begin playing in coordination with one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Players will need to have a mastery and comfort on the ball individually to progress in our AFC Player Development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REPEAT SKILLS OVER AND OVER AGAIN!!!</a:t>
            </a:r>
          </a:p>
        </p:txBody>
      </p:sp>
      <p:cxnSp>
        <p:nvCxnSpPr>
          <p:cNvPr id="20" name="Straight Connector 19">
            <a:extLst>
              <a:ext uri="{FF2B5EF4-FFF2-40B4-BE49-F238E27FC236}">
                <a16:creationId xmlns:a16="http://schemas.microsoft.com/office/drawing/2014/main" id="{8EF2E5F7-E082-4818-8009-D30147761AE0}"/>
              </a:ext>
            </a:extLst>
          </p:cNvPr>
          <p:cNvCxnSpPr>
            <a:cxnSpLocks/>
          </p:cNvCxnSpPr>
          <p:nvPr/>
        </p:nvCxnSpPr>
        <p:spPr>
          <a:xfrm flipH="1">
            <a:off x="2052320" y="1178560"/>
            <a:ext cx="20320" cy="5785101"/>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B6CBED9-AA4E-4020-BAF3-C9AE4A99A7F6}"/>
              </a:ext>
            </a:extLst>
          </p:cNvPr>
          <p:cNvCxnSpPr>
            <a:cxnSpLocks/>
          </p:cNvCxnSpPr>
          <p:nvPr/>
        </p:nvCxnSpPr>
        <p:spPr>
          <a:xfrm>
            <a:off x="4104640" y="1162072"/>
            <a:ext cx="0" cy="56959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9A73182-4BB1-4CFA-8BC1-EE03D64AF1D8}"/>
              </a:ext>
            </a:extLst>
          </p:cNvPr>
          <p:cNvCxnSpPr/>
          <p:nvPr/>
        </p:nvCxnSpPr>
        <p:spPr>
          <a:xfrm>
            <a:off x="6471920" y="1162072"/>
            <a:ext cx="0" cy="5693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7ACC425-E6B9-4CD6-BA0B-26AD9ECFF1E6}"/>
              </a:ext>
            </a:extLst>
          </p:cNvPr>
          <p:cNvCxnSpPr/>
          <p:nvPr/>
        </p:nvCxnSpPr>
        <p:spPr>
          <a:xfrm>
            <a:off x="9621520" y="1162072"/>
            <a:ext cx="81280" cy="569592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756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B7DC53-6A80-4641-8B87-AA5E6BEA97B1}"/>
              </a:ext>
            </a:extLst>
          </p:cNvPr>
          <p:cNvSpPr txBox="1"/>
          <p:nvPr/>
        </p:nvSpPr>
        <p:spPr>
          <a:xfrm>
            <a:off x="2865120" y="139115"/>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0B0004020202020204"/>
                <a:ea typeface="+mn-ea"/>
                <a:cs typeface="+mn-cs"/>
              </a:rPr>
              <a:t>Alliance </a:t>
            </a:r>
            <a:r>
              <a:rPr kumimoji="0" lang="en-US" sz="2000" b="1" i="0" u="none" strike="noStrike" kern="1200" cap="none" spc="0" normalizeH="0" baseline="0" noProof="0" dirty="0" err="1">
                <a:ln>
                  <a:noFill/>
                </a:ln>
                <a:solidFill>
                  <a:prstClr val="black"/>
                </a:solidFill>
                <a:effectLst/>
                <a:uLnTx/>
                <a:uFillTx/>
                <a:latin typeface="Aptos" panose="020B0004020202020204"/>
                <a:ea typeface="+mn-ea"/>
                <a:cs typeface="+mn-cs"/>
              </a:rPr>
              <a:t>Futbol</a:t>
            </a:r>
            <a:r>
              <a:rPr kumimoji="0" lang="en-US" sz="2000" b="1" i="0" u="none" strike="noStrike" kern="1200" cap="none" spc="0" normalizeH="0" baseline="0" noProof="0" dirty="0">
                <a:ln>
                  <a:noFill/>
                </a:ln>
                <a:solidFill>
                  <a:prstClr val="black"/>
                </a:solidFill>
                <a:effectLst/>
                <a:uLnTx/>
                <a:uFillTx/>
                <a:latin typeface="Aptos" panose="020B0004020202020204"/>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Player Development Curriculum</a:t>
            </a:r>
          </a:p>
        </p:txBody>
      </p:sp>
      <p:pic>
        <p:nvPicPr>
          <p:cNvPr id="4" name="Picture 3">
            <a:extLst>
              <a:ext uri="{FF2B5EF4-FFF2-40B4-BE49-F238E27FC236}">
                <a16:creationId xmlns:a16="http://schemas.microsoft.com/office/drawing/2014/main" id="{1A470169-C650-4A04-9694-F728D8373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1046" cy="669630"/>
          </a:xfrm>
          <a:prstGeom prst="rect">
            <a:avLst/>
          </a:prstGeom>
        </p:spPr>
      </p:pic>
      <p:sp>
        <p:nvSpPr>
          <p:cNvPr id="6" name="TextBox 5">
            <a:extLst>
              <a:ext uri="{FF2B5EF4-FFF2-40B4-BE49-F238E27FC236}">
                <a16:creationId xmlns:a16="http://schemas.microsoft.com/office/drawing/2014/main" id="{1989AE1C-7F10-4DEA-BA52-F29AAA70901A}"/>
              </a:ext>
            </a:extLst>
          </p:cNvPr>
          <p:cNvSpPr txBox="1"/>
          <p:nvPr/>
        </p:nvSpPr>
        <p:spPr>
          <a:xfrm>
            <a:off x="2865120" y="785446"/>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a:ea typeface="+mn-ea"/>
                <a:cs typeface="+mn-cs"/>
              </a:rPr>
              <a:t>U17/U18 Curriculum Summary</a:t>
            </a:r>
          </a:p>
        </p:txBody>
      </p:sp>
      <p:sp>
        <p:nvSpPr>
          <p:cNvPr id="8" name="TextBox 7">
            <a:extLst>
              <a:ext uri="{FF2B5EF4-FFF2-40B4-BE49-F238E27FC236}">
                <a16:creationId xmlns:a16="http://schemas.microsoft.com/office/drawing/2014/main" id="{85A67799-CC8C-44B9-BD60-1E21EB5B7B3C}"/>
              </a:ext>
            </a:extLst>
          </p:cNvPr>
          <p:cNvSpPr txBox="1"/>
          <p:nvPr/>
        </p:nvSpPr>
        <p:spPr>
          <a:xfrm>
            <a:off x="4747260" y="1667328"/>
            <a:ext cx="1884680"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Imprint player’s training and playing habits and movement on and off the ball. Continue to gain strides in Psychomotor Function and Coordination in player as they move through changes of direction and pace. Enhance fitness program and basic strength training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Psychomotor Coordination: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Balance and Agility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Quick movements with a ball involved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Multiple movements at the same time for motor coordination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Soccer-like movements with and without the ball to mimic the demands of the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Reaction exercises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Lateral Speed and Agility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Constant movement of the player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Movement with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Movement off the ball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Fitness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Comprehensive Fitness Training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Teaching demands and differences of Energy Systems. (Aerobic, Anerobic, Power, Recovery)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Player’s develop fitness plan for own training to deepen fitness basing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Strength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Incorporate Strength Training Program (Resistance)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Explosiveness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Injury Prevention</a:t>
            </a:r>
            <a:endParaRPr lang="en-US" sz="800" dirty="0"/>
          </a:p>
        </p:txBody>
      </p:sp>
      <p:sp>
        <p:nvSpPr>
          <p:cNvPr id="10" name="TextBox 9">
            <a:extLst>
              <a:ext uri="{FF2B5EF4-FFF2-40B4-BE49-F238E27FC236}">
                <a16:creationId xmlns:a16="http://schemas.microsoft.com/office/drawing/2014/main" id="{B32FD080-C7DC-4BE3-998B-11AB7A67F6AC}"/>
              </a:ext>
            </a:extLst>
          </p:cNvPr>
          <p:cNvSpPr txBox="1"/>
          <p:nvPr/>
        </p:nvSpPr>
        <p:spPr>
          <a:xfrm>
            <a:off x="13286" y="1682836"/>
            <a:ext cx="2079674"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Development of player’s individual technical skill. Players put in environment that adds increased demands of pressure of time and space vs. an opponent.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prstClr val="black"/>
                </a:solidFill>
                <a:latin typeface="Aptos" panose="020B0004020202020204"/>
              </a:rPr>
              <a:t>Attacking Moves: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Perfect 1v1 moves vs. game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1v1 Attacking, Dribbling at speed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Creative Dribbling, Be a Personality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Solving Pressure/Shielding Technically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Control and Receiving: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Receive with the proper foot/Body Shape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Balls on the ground/ air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Clearances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Explosive Movement with 1</a:t>
            </a:r>
            <a:r>
              <a:rPr kumimoji="0" lang="en-US" sz="800" b="0" i="0" u="none" strike="noStrike" kern="1200" cap="none" spc="0" normalizeH="0" baseline="30000" noProof="0" dirty="0">
                <a:ln>
                  <a:noFill/>
                </a:ln>
                <a:solidFill>
                  <a:prstClr val="black"/>
                </a:solidFill>
                <a:effectLst/>
                <a:uLnTx/>
                <a:uFillTx/>
                <a:latin typeface="Aptos" panose="020B0004020202020204"/>
                <a:ea typeface="+mn-ea"/>
                <a:cs typeface="+mn-cs"/>
              </a:rPr>
              <a:t>st</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touch to create separation from opponent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Make 1</a:t>
            </a:r>
            <a:r>
              <a:rPr kumimoji="0" lang="en-US" sz="800" b="0" i="0" u="none" strike="noStrike" kern="1200" cap="none" spc="0" normalizeH="0" baseline="30000" noProof="0" dirty="0">
                <a:ln>
                  <a:noFill/>
                </a:ln>
                <a:solidFill>
                  <a:prstClr val="black"/>
                </a:solidFill>
                <a:effectLst/>
                <a:uLnTx/>
                <a:uFillTx/>
                <a:latin typeface="Aptos" panose="020B0004020202020204"/>
                <a:ea typeface="+mn-ea"/>
                <a:cs typeface="+mn-cs"/>
              </a:rPr>
              <a:t>st</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touch productive (What’s Next?)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Balance 1-2 touch rhythm with creativity and flair</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Passing: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Precision Passing to/with proper foot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Control and Accuracy of 10-15 yard 1- touch pass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Longer Passing/ Long Service/Different types of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Shooting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Finishing with different surfaces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Power, Placement, Head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Long Range Shooting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Heading: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Defensive Heading/Attacking Heading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Position-Specific Technical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Focusing on the technical demands of each position on the field</a:t>
            </a:r>
          </a:p>
        </p:txBody>
      </p:sp>
      <p:sp>
        <p:nvSpPr>
          <p:cNvPr id="12" name="TextBox 11">
            <a:extLst>
              <a:ext uri="{FF2B5EF4-FFF2-40B4-BE49-F238E27FC236}">
                <a16:creationId xmlns:a16="http://schemas.microsoft.com/office/drawing/2014/main" id="{19A4A8DE-3C60-4D4C-BA49-B3DD7C0A9B5C}"/>
              </a:ext>
            </a:extLst>
          </p:cNvPr>
          <p:cNvSpPr txBox="1"/>
          <p:nvPr/>
        </p:nvSpPr>
        <p:spPr>
          <a:xfrm>
            <a:off x="2367280" y="1682836"/>
            <a:ext cx="2214880" cy="51398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Emphasize concept of thinking ahead within the game in coordination with teammates.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Attacking Tactics: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1v1 Attacking/Creativity/Personality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Many attackers working in combos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Attacking Coordination (moving defenders)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Box Org. w/ Recycle &amp; Dribble end 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Free-flowing movement of players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Creating #’s up/Flank Play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Defending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Pressure/Cover/Balance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Communication!!!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Zonal Defending (Back 4, Back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Passing on Players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Reading Visual Cues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Team/Large Group Defending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Compression and Compaction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When to press vs. when to drop off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Double Teaming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Playing with High Line vs. Deep Line</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Possession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Building from the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Possession with Purpose/Value Poss.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Changing the Point of Attack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When to Possess vs. Attack Quickly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Drawing out defenses (create gaps)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Body Shaping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Shaping Tactics: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11v11 Shape/Positions/HT,WDTH,DP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Attacking Shape vs. Defensive Shape/System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4 Moments of the Game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       (Attacking, Defending, Attacking Transition and Defensive Transition)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Playing in 2 Systems, Analyzing Opponent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Shape based on score/time remaining</a:t>
            </a: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Set Pieces</a:t>
            </a:r>
            <a:endParaRPr lang="en-US" dirty="0"/>
          </a:p>
        </p:txBody>
      </p:sp>
      <p:sp>
        <p:nvSpPr>
          <p:cNvPr id="14" name="TextBox 13">
            <a:extLst>
              <a:ext uri="{FF2B5EF4-FFF2-40B4-BE49-F238E27FC236}">
                <a16:creationId xmlns:a16="http://schemas.microsoft.com/office/drawing/2014/main" id="{C7EED62D-F785-46C6-ABFC-E642FAA9A5D1}"/>
              </a:ext>
            </a:extLst>
          </p:cNvPr>
          <p:cNvSpPr txBox="1"/>
          <p:nvPr/>
        </p:nvSpPr>
        <p:spPr>
          <a:xfrm>
            <a:off x="13286" y="1332795"/>
            <a:ext cx="12483514" cy="307777"/>
          </a:xfrm>
          <a:prstGeom prst="rect">
            <a:avLst/>
          </a:prstGeom>
          <a:noFill/>
        </p:spPr>
        <p:txBody>
          <a:bodyPr wrap="square">
            <a:spAutoFit/>
          </a:bodyPr>
          <a:lstStyle/>
          <a:p>
            <a:r>
              <a:rPr kumimoji="0" lang="en-US" sz="1400" b="1" i="0" u="none" strike="noStrike" kern="1200" cap="none" spc="0" normalizeH="0" baseline="0" noProof="0" dirty="0">
                <a:ln>
                  <a:noFill/>
                </a:ln>
                <a:solidFill>
                  <a:prstClr val="black"/>
                </a:solidFill>
                <a:effectLst/>
                <a:uLnTx/>
                <a:uFillTx/>
                <a:latin typeface="Aptos" panose="020B0004020202020204"/>
                <a:ea typeface="+mn-ea"/>
                <a:cs typeface="+mn-cs"/>
              </a:rPr>
              <a:t>         TECHNICAL                                            TACTICAL                                         PHYSICAL                                 PSYCHOLOGICAL                                       TRAINING FOCUS</a:t>
            </a:r>
            <a:endParaRPr lang="en-US" dirty="0"/>
          </a:p>
        </p:txBody>
      </p:sp>
      <p:sp>
        <p:nvSpPr>
          <p:cNvPr id="16" name="TextBox 15">
            <a:extLst>
              <a:ext uri="{FF2B5EF4-FFF2-40B4-BE49-F238E27FC236}">
                <a16:creationId xmlns:a16="http://schemas.microsoft.com/office/drawing/2014/main" id="{90D9B753-5864-4839-AA07-C4C362273E7A}"/>
              </a:ext>
            </a:extLst>
          </p:cNvPr>
          <p:cNvSpPr txBox="1"/>
          <p:nvPr/>
        </p:nvSpPr>
        <p:spPr>
          <a:xfrm>
            <a:off x="6797040" y="1640572"/>
            <a:ext cx="2722880" cy="51398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Objectives: </a:t>
            </a: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Ensure players are trained in a positive and encouraging environment for their optimal growth while learning his/her roles and responsibilities on and off the field.</a:t>
            </a: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Co-operation: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Working together with team and individual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They can count for each other and cheer each other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Sportsmanship: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Succeed/Fail with humility and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Mentality: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Develop a mentality through fitness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Becoming a Personality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Hunger to Compete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Handling Distractions/Opportunities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How to Train the AFC Way”</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Hard Work/Work Ethic</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Commitment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Being Coachable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Great Attitude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Make it Game-Like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Take Risks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Developing life-Style Choices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Developing Winning Mentality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Self Evaluation: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Learning how to self evaluate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Taking coaching feedback and incorporating it into one’s game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Social Media: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Learning how to use social media appropriately and the dangers.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a:ea typeface="+mn-ea"/>
                <a:cs typeface="+mn-cs"/>
              </a:rPr>
              <a:t>College Recruiting: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ptos" panose="020B0004020202020204"/>
                <a:ea typeface="+mn-ea"/>
                <a:cs typeface="+mn-cs"/>
              </a:rPr>
              <a:t>The College Recruiting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Preparing for College Soccer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prstClr val="black"/>
                </a:solidFill>
                <a:latin typeface="Aptos" panose="020B0004020202020204"/>
              </a:rPr>
              <a:t>Coping with “The Senior Year”</a:t>
            </a:r>
            <a:endParaRPr lang="en-US" sz="800" dirty="0"/>
          </a:p>
        </p:txBody>
      </p:sp>
      <p:sp>
        <p:nvSpPr>
          <p:cNvPr id="18" name="TextBox 17">
            <a:extLst>
              <a:ext uri="{FF2B5EF4-FFF2-40B4-BE49-F238E27FC236}">
                <a16:creationId xmlns:a16="http://schemas.microsoft.com/office/drawing/2014/main" id="{552D4192-E8B4-406E-834F-70C2FD1A5B67}"/>
              </a:ext>
            </a:extLst>
          </p:cNvPr>
          <p:cNvSpPr txBox="1"/>
          <p:nvPr/>
        </p:nvSpPr>
        <p:spPr>
          <a:xfrm>
            <a:off x="9824720" y="1605892"/>
            <a:ext cx="2136140"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It is the responsibility of every player to improve their own individual techniques and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rPr>
              <a:t>The importance of training individually should never be underestimated, as the repetitive training will undoubtedly reap vast rewards.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Training Concepts and Topics: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Attacking Skills/Creativity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Advanced Attacking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Advanced Defending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black"/>
                </a:solidFill>
                <a:latin typeface="Aptos" panose="020B0004020202020204"/>
              </a:rPr>
              <a:t>Advanced Team Tactics/Systems</a:t>
            </a: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Positional demands and responsibilities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Possession and Transition Play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Finishing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Emphasize training the AFC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prstClr val="black"/>
                </a:solidFill>
                <a:latin typeface="Aptos" panose="020B0004020202020204"/>
              </a:rPr>
              <a:t>S</a:t>
            </a:r>
            <a:r>
              <a:rPr kumimoji="0" lang="en-US" sz="900" b="1" i="0" u="none" strike="noStrike" kern="1200" cap="none" spc="0" normalizeH="0" baseline="0" noProof="0" dirty="0" err="1">
                <a:ln>
                  <a:noFill/>
                </a:ln>
                <a:solidFill>
                  <a:prstClr val="black"/>
                </a:solidFill>
                <a:effectLst/>
                <a:uLnTx/>
                <a:uFillTx/>
                <a:latin typeface="Aptos" panose="020B0004020202020204"/>
                <a:ea typeface="+mn-ea"/>
                <a:cs typeface="+mn-cs"/>
              </a:rPr>
              <a:t>ocial</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 </a:t>
            </a:r>
            <a:r>
              <a:rPr lang="en-US" sz="900" b="1" dirty="0">
                <a:solidFill>
                  <a:prstClr val="black"/>
                </a:solidFill>
                <a:latin typeface="Aptos" panose="020B0004020202020204"/>
              </a:rPr>
              <a:t>M</a:t>
            </a:r>
            <a:r>
              <a:rPr kumimoji="0" lang="en-US" sz="900" b="1" i="0" u="none" strike="noStrike" kern="1200" cap="none" spc="0" normalizeH="0" baseline="0" noProof="0" dirty="0" err="1">
                <a:ln>
                  <a:noFill/>
                </a:ln>
                <a:solidFill>
                  <a:prstClr val="black"/>
                </a:solidFill>
                <a:effectLst/>
                <a:uLnTx/>
                <a:uFillTx/>
                <a:latin typeface="Aptos" panose="020B0004020202020204"/>
                <a:ea typeface="+mn-ea"/>
                <a:cs typeface="+mn-cs"/>
              </a:rPr>
              <a:t>edia</a:t>
            </a: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/Lifestyle choices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Fitness/Strength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Players with good 1v1 attacking ability can and will make a difference in a game.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Players must have a strong technical base to begin playing in coordination with one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Players will need to have a mastery and comfort on the ball individually to progress in our AFC Player Development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ptos" panose="020B0004020202020204"/>
                <a:ea typeface="+mn-ea"/>
                <a:cs typeface="+mn-cs"/>
              </a:rPr>
              <a:t>REPEAT SKILLS OVER AND OVER AGAIN!!!</a:t>
            </a:r>
          </a:p>
        </p:txBody>
      </p:sp>
      <p:cxnSp>
        <p:nvCxnSpPr>
          <p:cNvPr id="20" name="Straight Connector 19">
            <a:extLst>
              <a:ext uri="{FF2B5EF4-FFF2-40B4-BE49-F238E27FC236}">
                <a16:creationId xmlns:a16="http://schemas.microsoft.com/office/drawing/2014/main" id="{4FDD3FDD-CDCB-4D86-B542-1F77D4CD621D}"/>
              </a:ext>
            </a:extLst>
          </p:cNvPr>
          <p:cNvCxnSpPr/>
          <p:nvPr/>
        </p:nvCxnSpPr>
        <p:spPr>
          <a:xfrm>
            <a:off x="2202180" y="1290531"/>
            <a:ext cx="0" cy="553217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FEBCCAD-664C-40EA-BD9D-8BC004C88FDB}"/>
              </a:ext>
            </a:extLst>
          </p:cNvPr>
          <p:cNvCxnSpPr>
            <a:cxnSpLocks/>
          </p:cNvCxnSpPr>
          <p:nvPr/>
        </p:nvCxnSpPr>
        <p:spPr>
          <a:xfrm>
            <a:off x="4554855" y="1332795"/>
            <a:ext cx="27305" cy="552520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4DF6FEA-942B-4319-8ED9-E7FE04797FA5}"/>
              </a:ext>
            </a:extLst>
          </p:cNvPr>
          <p:cNvCxnSpPr>
            <a:cxnSpLocks/>
          </p:cNvCxnSpPr>
          <p:nvPr/>
        </p:nvCxnSpPr>
        <p:spPr>
          <a:xfrm>
            <a:off x="6656228" y="1332795"/>
            <a:ext cx="12542" cy="552520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6B97924-A681-451C-B6A1-BDCE744818BD}"/>
              </a:ext>
            </a:extLst>
          </p:cNvPr>
          <p:cNvCxnSpPr>
            <a:cxnSpLocks/>
          </p:cNvCxnSpPr>
          <p:nvPr/>
        </p:nvCxnSpPr>
        <p:spPr>
          <a:xfrm>
            <a:off x="9605327" y="1332795"/>
            <a:ext cx="77153" cy="552520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5685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F9B215-6779-4B70-A88C-786F45B83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A6628E4-D07B-4D9F-AAB0-5FC0AC828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0" y="76835"/>
            <a:ext cx="2223770" cy="1599565"/>
          </a:xfrm>
          <a:prstGeom prst="rect">
            <a:avLst/>
          </a:prstGeom>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0F3F5BE5-6D39-4CC0-A381-F31A7D0F47EB}"/>
              </a:ext>
            </a:extLst>
          </p:cNvPr>
          <p:cNvSpPr txBox="1"/>
          <p:nvPr/>
        </p:nvSpPr>
        <p:spPr>
          <a:xfrm>
            <a:off x="2877820" y="-158016"/>
            <a:ext cx="875284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4" name="TextBox 13">
            <a:extLst>
              <a:ext uri="{FF2B5EF4-FFF2-40B4-BE49-F238E27FC236}">
                <a16:creationId xmlns:a16="http://schemas.microsoft.com/office/drawing/2014/main" id="{FCFCE55D-A5D1-49D2-993E-58B1D225FF79}"/>
              </a:ext>
            </a:extLst>
          </p:cNvPr>
          <p:cNvSpPr txBox="1"/>
          <p:nvPr/>
        </p:nvSpPr>
        <p:spPr>
          <a:xfrm>
            <a:off x="2829560" y="2509133"/>
            <a:ext cx="7208520"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SYSTEMS OF PLAY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latin typeface="Aptos" panose="020B0004020202020204"/>
              </a:rPr>
              <a:t>11</a:t>
            </a:r>
            <a:r>
              <a:rPr kumimoji="0" lang="en-US" sz="72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V11</a:t>
            </a:r>
          </a:p>
        </p:txBody>
      </p:sp>
    </p:spTree>
    <p:extLst>
      <p:ext uri="{BB962C8B-B14F-4D97-AF65-F5344CB8AC3E}">
        <p14:creationId xmlns:p14="http://schemas.microsoft.com/office/powerpoint/2010/main" val="110247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9DB2D-897C-4CE8-B5C4-6B9A8A9BA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AEA209E-7348-4BB2-8592-43F671D4A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0" y="76835"/>
            <a:ext cx="2223770" cy="1599565"/>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13A30DD0-198F-4ACA-BF80-C781F55DBC1B}"/>
              </a:ext>
            </a:extLst>
          </p:cNvPr>
          <p:cNvSpPr txBox="1"/>
          <p:nvPr/>
        </p:nvSpPr>
        <p:spPr>
          <a:xfrm>
            <a:off x="2801620" y="-127536"/>
            <a:ext cx="890524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AA77B28C-8530-4F13-845E-9E3849CA805D}"/>
              </a:ext>
            </a:extLst>
          </p:cNvPr>
          <p:cNvSpPr txBox="1"/>
          <p:nvPr/>
        </p:nvSpPr>
        <p:spPr>
          <a:xfrm>
            <a:off x="3825240" y="1443782"/>
            <a:ext cx="61671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1-4-3-3 FORMATION</a:t>
            </a:r>
          </a:p>
        </p:txBody>
      </p:sp>
      <p:sp>
        <p:nvSpPr>
          <p:cNvPr id="10" name="TextBox 9">
            <a:extLst>
              <a:ext uri="{FF2B5EF4-FFF2-40B4-BE49-F238E27FC236}">
                <a16:creationId xmlns:a16="http://schemas.microsoft.com/office/drawing/2014/main" id="{86AD165F-EC98-4B3A-B537-34B081727667}"/>
              </a:ext>
            </a:extLst>
          </p:cNvPr>
          <p:cNvSpPr txBox="1"/>
          <p:nvPr/>
        </p:nvSpPr>
        <p:spPr>
          <a:xfrm>
            <a:off x="4818380" y="2871960"/>
            <a:ext cx="25552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FORWARD</a:t>
            </a:r>
          </a:p>
        </p:txBody>
      </p:sp>
      <p:sp>
        <p:nvSpPr>
          <p:cNvPr id="12" name="TextBox 11">
            <a:extLst>
              <a:ext uri="{FF2B5EF4-FFF2-40B4-BE49-F238E27FC236}">
                <a16:creationId xmlns:a16="http://schemas.microsoft.com/office/drawing/2014/main" id="{637764BA-61D5-498C-AD45-E134F3A53E93}"/>
              </a:ext>
            </a:extLst>
          </p:cNvPr>
          <p:cNvSpPr txBox="1"/>
          <p:nvPr/>
        </p:nvSpPr>
        <p:spPr>
          <a:xfrm>
            <a:off x="1879600" y="3157417"/>
            <a:ext cx="23012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FORWARD</a:t>
            </a:r>
          </a:p>
        </p:txBody>
      </p:sp>
      <p:sp>
        <p:nvSpPr>
          <p:cNvPr id="14" name="TextBox 13">
            <a:extLst>
              <a:ext uri="{FF2B5EF4-FFF2-40B4-BE49-F238E27FC236}">
                <a16:creationId xmlns:a16="http://schemas.microsoft.com/office/drawing/2014/main" id="{36665F5F-A323-4214-867D-8BBC8A19C6C0}"/>
              </a:ext>
            </a:extLst>
          </p:cNvPr>
          <p:cNvSpPr txBox="1"/>
          <p:nvPr/>
        </p:nvSpPr>
        <p:spPr>
          <a:xfrm>
            <a:off x="8158480" y="3105834"/>
            <a:ext cx="22479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RIGHT </a:t>
            </a: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FORWARD</a:t>
            </a:r>
            <a:endPar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endParaRPr>
          </a:p>
        </p:txBody>
      </p:sp>
      <p:sp>
        <p:nvSpPr>
          <p:cNvPr id="16" name="TextBox 15">
            <a:extLst>
              <a:ext uri="{FF2B5EF4-FFF2-40B4-BE49-F238E27FC236}">
                <a16:creationId xmlns:a16="http://schemas.microsoft.com/office/drawing/2014/main" id="{40FC9171-EA2A-4F0E-825A-DF4234337484}"/>
              </a:ext>
            </a:extLst>
          </p:cNvPr>
          <p:cNvSpPr txBox="1"/>
          <p:nvPr/>
        </p:nvSpPr>
        <p:spPr>
          <a:xfrm>
            <a:off x="4818380" y="3718561"/>
            <a:ext cx="25552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ATTACKING CMF</a:t>
            </a:r>
          </a:p>
        </p:txBody>
      </p:sp>
      <p:sp>
        <p:nvSpPr>
          <p:cNvPr id="18" name="TextBox 17">
            <a:extLst>
              <a:ext uri="{FF2B5EF4-FFF2-40B4-BE49-F238E27FC236}">
                <a16:creationId xmlns:a16="http://schemas.microsoft.com/office/drawing/2014/main" id="{51B98159-FE3D-459A-A430-A0B67F0E01F5}"/>
              </a:ext>
            </a:extLst>
          </p:cNvPr>
          <p:cNvSpPr txBox="1"/>
          <p:nvPr/>
        </p:nvSpPr>
        <p:spPr>
          <a:xfrm>
            <a:off x="6696710" y="4353674"/>
            <a:ext cx="20574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DEFENSIVE CMF</a:t>
            </a:r>
          </a:p>
        </p:txBody>
      </p:sp>
      <p:sp>
        <p:nvSpPr>
          <p:cNvPr id="20" name="TextBox 19">
            <a:extLst>
              <a:ext uri="{FF2B5EF4-FFF2-40B4-BE49-F238E27FC236}">
                <a16:creationId xmlns:a16="http://schemas.microsoft.com/office/drawing/2014/main" id="{0D24C70B-2597-4B79-A0F7-ED2D77B38884}"/>
              </a:ext>
            </a:extLst>
          </p:cNvPr>
          <p:cNvSpPr txBox="1"/>
          <p:nvPr/>
        </p:nvSpPr>
        <p:spPr>
          <a:xfrm>
            <a:off x="3738880" y="4342455"/>
            <a:ext cx="2159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ROVING</a:t>
            </a: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 CMF</a:t>
            </a:r>
          </a:p>
        </p:txBody>
      </p:sp>
      <p:sp>
        <p:nvSpPr>
          <p:cNvPr id="22" name="TextBox 21">
            <a:extLst>
              <a:ext uri="{FF2B5EF4-FFF2-40B4-BE49-F238E27FC236}">
                <a16:creationId xmlns:a16="http://schemas.microsoft.com/office/drawing/2014/main" id="{FCC09949-C5C3-4E31-8DF8-545698A9CC0D}"/>
              </a:ext>
            </a:extLst>
          </p:cNvPr>
          <p:cNvSpPr txBox="1"/>
          <p:nvPr/>
        </p:nvSpPr>
        <p:spPr>
          <a:xfrm>
            <a:off x="690880" y="4865891"/>
            <a:ext cx="23774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BACK</a:t>
            </a:r>
          </a:p>
        </p:txBody>
      </p:sp>
      <p:sp>
        <p:nvSpPr>
          <p:cNvPr id="24" name="TextBox 23">
            <a:extLst>
              <a:ext uri="{FF2B5EF4-FFF2-40B4-BE49-F238E27FC236}">
                <a16:creationId xmlns:a16="http://schemas.microsoft.com/office/drawing/2014/main" id="{871091D1-F44D-4791-8701-4EE5EF6A2D7F}"/>
              </a:ext>
            </a:extLst>
          </p:cNvPr>
          <p:cNvSpPr txBox="1"/>
          <p:nvPr/>
        </p:nvSpPr>
        <p:spPr>
          <a:xfrm>
            <a:off x="8963660" y="4865890"/>
            <a:ext cx="20574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RIGHT BACK</a:t>
            </a:r>
          </a:p>
        </p:txBody>
      </p:sp>
      <p:sp>
        <p:nvSpPr>
          <p:cNvPr id="26" name="TextBox 25">
            <a:extLst>
              <a:ext uri="{FF2B5EF4-FFF2-40B4-BE49-F238E27FC236}">
                <a16:creationId xmlns:a16="http://schemas.microsoft.com/office/drawing/2014/main" id="{2D0179AC-D13C-40EA-A881-0B8F91B7A6B0}"/>
              </a:ext>
            </a:extLst>
          </p:cNvPr>
          <p:cNvSpPr txBox="1"/>
          <p:nvPr/>
        </p:nvSpPr>
        <p:spPr>
          <a:xfrm>
            <a:off x="6715760" y="5145990"/>
            <a:ext cx="22479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BACK</a:t>
            </a:r>
          </a:p>
        </p:txBody>
      </p:sp>
      <p:sp>
        <p:nvSpPr>
          <p:cNvPr id="28" name="TextBox 27">
            <a:extLst>
              <a:ext uri="{FF2B5EF4-FFF2-40B4-BE49-F238E27FC236}">
                <a16:creationId xmlns:a16="http://schemas.microsoft.com/office/drawing/2014/main" id="{7A2FB4EB-0277-47D8-B16F-9909143B5400}"/>
              </a:ext>
            </a:extLst>
          </p:cNvPr>
          <p:cNvSpPr txBox="1"/>
          <p:nvPr/>
        </p:nvSpPr>
        <p:spPr>
          <a:xfrm>
            <a:off x="3352800" y="5182636"/>
            <a:ext cx="18059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BACK</a:t>
            </a:r>
          </a:p>
        </p:txBody>
      </p:sp>
      <p:sp>
        <p:nvSpPr>
          <p:cNvPr id="30" name="TextBox 29">
            <a:extLst>
              <a:ext uri="{FF2B5EF4-FFF2-40B4-BE49-F238E27FC236}">
                <a16:creationId xmlns:a16="http://schemas.microsoft.com/office/drawing/2014/main" id="{33E0DB1D-B9E0-4F06-B105-73495913FE44}"/>
              </a:ext>
            </a:extLst>
          </p:cNvPr>
          <p:cNvSpPr txBox="1"/>
          <p:nvPr/>
        </p:nvSpPr>
        <p:spPr>
          <a:xfrm>
            <a:off x="4890770" y="6093050"/>
            <a:ext cx="24828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GOALKEEPER</a:t>
            </a:r>
          </a:p>
        </p:txBody>
      </p:sp>
    </p:spTree>
    <p:extLst>
      <p:ext uri="{BB962C8B-B14F-4D97-AF65-F5344CB8AC3E}">
        <p14:creationId xmlns:p14="http://schemas.microsoft.com/office/powerpoint/2010/main" val="1427048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860593-60B4-4FCA-B03A-2DA810D39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101929A-D032-40F0-A16C-0CF20C27D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0" y="76835"/>
            <a:ext cx="2223770" cy="1599565"/>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068E1E42-AC38-4D46-8B31-B90895C00C50}"/>
              </a:ext>
            </a:extLst>
          </p:cNvPr>
          <p:cNvSpPr txBox="1"/>
          <p:nvPr/>
        </p:nvSpPr>
        <p:spPr>
          <a:xfrm>
            <a:off x="2738120" y="-982"/>
            <a:ext cx="917956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4D380BCC-89E8-4CDA-BEE0-6722EB28DAB8}"/>
              </a:ext>
            </a:extLst>
          </p:cNvPr>
          <p:cNvSpPr txBox="1"/>
          <p:nvPr/>
        </p:nvSpPr>
        <p:spPr>
          <a:xfrm>
            <a:off x="3876040" y="1586022"/>
            <a:ext cx="61671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1-4-2-3-1 FORMATION</a:t>
            </a:r>
          </a:p>
        </p:txBody>
      </p:sp>
      <p:sp>
        <p:nvSpPr>
          <p:cNvPr id="10" name="TextBox 9">
            <a:extLst>
              <a:ext uri="{FF2B5EF4-FFF2-40B4-BE49-F238E27FC236}">
                <a16:creationId xmlns:a16="http://schemas.microsoft.com/office/drawing/2014/main" id="{0A281E75-6239-4641-9901-15D8B86A9D0D}"/>
              </a:ext>
            </a:extLst>
          </p:cNvPr>
          <p:cNvSpPr txBox="1"/>
          <p:nvPr/>
        </p:nvSpPr>
        <p:spPr>
          <a:xfrm>
            <a:off x="9422130" y="4825637"/>
            <a:ext cx="18516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RIGHT BACK</a:t>
            </a:r>
          </a:p>
        </p:txBody>
      </p:sp>
      <p:sp>
        <p:nvSpPr>
          <p:cNvPr id="12" name="TextBox 11">
            <a:extLst>
              <a:ext uri="{FF2B5EF4-FFF2-40B4-BE49-F238E27FC236}">
                <a16:creationId xmlns:a16="http://schemas.microsoft.com/office/drawing/2014/main" id="{7692C658-AF87-46EB-B5DA-DC7FFE2E6D26}"/>
              </a:ext>
            </a:extLst>
          </p:cNvPr>
          <p:cNvSpPr txBox="1"/>
          <p:nvPr/>
        </p:nvSpPr>
        <p:spPr>
          <a:xfrm>
            <a:off x="1844040" y="3228827"/>
            <a:ext cx="25450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FORWARD</a:t>
            </a:r>
          </a:p>
        </p:txBody>
      </p:sp>
      <p:sp>
        <p:nvSpPr>
          <p:cNvPr id="14" name="TextBox 13">
            <a:extLst>
              <a:ext uri="{FF2B5EF4-FFF2-40B4-BE49-F238E27FC236}">
                <a16:creationId xmlns:a16="http://schemas.microsoft.com/office/drawing/2014/main" id="{6BB37F37-F864-46E6-B492-C011C282D792}"/>
              </a:ext>
            </a:extLst>
          </p:cNvPr>
          <p:cNvSpPr txBox="1"/>
          <p:nvPr/>
        </p:nvSpPr>
        <p:spPr>
          <a:xfrm>
            <a:off x="7934960" y="3262185"/>
            <a:ext cx="2413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RIGHT FORWARD</a:t>
            </a:r>
          </a:p>
        </p:txBody>
      </p:sp>
      <p:sp>
        <p:nvSpPr>
          <p:cNvPr id="16" name="TextBox 15">
            <a:extLst>
              <a:ext uri="{FF2B5EF4-FFF2-40B4-BE49-F238E27FC236}">
                <a16:creationId xmlns:a16="http://schemas.microsoft.com/office/drawing/2014/main" id="{FE4609CC-5A0A-46A1-BA10-85DD426BED0D}"/>
              </a:ext>
            </a:extLst>
          </p:cNvPr>
          <p:cNvSpPr txBox="1"/>
          <p:nvPr/>
        </p:nvSpPr>
        <p:spPr>
          <a:xfrm>
            <a:off x="4818380" y="3815862"/>
            <a:ext cx="25450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ATTACKING CMF</a:t>
            </a:r>
          </a:p>
        </p:txBody>
      </p:sp>
      <p:sp>
        <p:nvSpPr>
          <p:cNvPr id="18" name="TextBox 17">
            <a:extLst>
              <a:ext uri="{FF2B5EF4-FFF2-40B4-BE49-F238E27FC236}">
                <a16:creationId xmlns:a16="http://schemas.microsoft.com/office/drawing/2014/main" id="{917B62F2-5FFE-4804-A90D-9339D0F70D2A}"/>
              </a:ext>
            </a:extLst>
          </p:cNvPr>
          <p:cNvSpPr txBox="1"/>
          <p:nvPr/>
        </p:nvSpPr>
        <p:spPr>
          <a:xfrm>
            <a:off x="3390900" y="4373488"/>
            <a:ext cx="25450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DEFENSIVE</a:t>
            </a: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 CMF</a:t>
            </a:r>
          </a:p>
        </p:txBody>
      </p:sp>
      <p:sp>
        <p:nvSpPr>
          <p:cNvPr id="20" name="TextBox 19">
            <a:extLst>
              <a:ext uri="{FF2B5EF4-FFF2-40B4-BE49-F238E27FC236}">
                <a16:creationId xmlns:a16="http://schemas.microsoft.com/office/drawing/2014/main" id="{05C74688-EDF3-4334-A7E9-FFDEE82DA02B}"/>
              </a:ext>
            </a:extLst>
          </p:cNvPr>
          <p:cNvSpPr txBox="1"/>
          <p:nvPr/>
        </p:nvSpPr>
        <p:spPr>
          <a:xfrm>
            <a:off x="7017385" y="4373488"/>
            <a:ext cx="2413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DEFENSIVE CMF</a:t>
            </a:r>
          </a:p>
        </p:txBody>
      </p:sp>
      <p:sp>
        <p:nvSpPr>
          <p:cNvPr id="22" name="TextBox 21">
            <a:extLst>
              <a:ext uri="{FF2B5EF4-FFF2-40B4-BE49-F238E27FC236}">
                <a16:creationId xmlns:a16="http://schemas.microsoft.com/office/drawing/2014/main" id="{F9757437-BB25-4C13-A2D6-14C49D490D41}"/>
              </a:ext>
            </a:extLst>
          </p:cNvPr>
          <p:cNvSpPr txBox="1"/>
          <p:nvPr/>
        </p:nvSpPr>
        <p:spPr>
          <a:xfrm>
            <a:off x="3456940" y="5390174"/>
            <a:ext cx="2413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BACK</a:t>
            </a:r>
          </a:p>
        </p:txBody>
      </p:sp>
      <p:sp>
        <p:nvSpPr>
          <p:cNvPr id="24" name="TextBox 23">
            <a:extLst>
              <a:ext uri="{FF2B5EF4-FFF2-40B4-BE49-F238E27FC236}">
                <a16:creationId xmlns:a16="http://schemas.microsoft.com/office/drawing/2014/main" id="{827A1AA6-80A0-456E-9CEB-C77FC6CEE77C}"/>
              </a:ext>
            </a:extLst>
          </p:cNvPr>
          <p:cNvSpPr txBox="1"/>
          <p:nvPr/>
        </p:nvSpPr>
        <p:spPr>
          <a:xfrm>
            <a:off x="6972300" y="5390173"/>
            <a:ext cx="21691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BACK</a:t>
            </a:r>
          </a:p>
        </p:txBody>
      </p:sp>
      <p:sp>
        <p:nvSpPr>
          <p:cNvPr id="26" name="TextBox 25">
            <a:extLst>
              <a:ext uri="{FF2B5EF4-FFF2-40B4-BE49-F238E27FC236}">
                <a16:creationId xmlns:a16="http://schemas.microsoft.com/office/drawing/2014/main" id="{F5F806AA-A53D-4611-97F4-9F2614B46188}"/>
              </a:ext>
            </a:extLst>
          </p:cNvPr>
          <p:cNvSpPr txBox="1"/>
          <p:nvPr/>
        </p:nvSpPr>
        <p:spPr>
          <a:xfrm>
            <a:off x="5062220" y="6089749"/>
            <a:ext cx="22656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GOALKEEPER</a:t>
            </a:r>
          </a:p>
        </p:txBody>
      </p:sp>
      <p:sp>
        <p:nvSpPr>
          <p:cNvPr id="28" name="TextBox 27">
            <a:extLst>
              <a:ext uri="{FF2B5EF4-FFF2-40B4-BE49-F238E27FC236}">
                <a16:creationId xmlns:a16="http://schemas.microsoft.com/office/drawing/2014/main" id="{470E2A8F-760D-488B-AC18-A56710667685}"/>
              </a:ext>
            </a:extLst>
          </p:cNvPr>
          <p:cNvSpPr txBox="1"/>
          <p:nvPr/>
        </p:nvSpPr>
        <p:spPr>
          <a:xfrm>
            <a:off x="557530" y="4825637"/>
            <a:ext cx="23418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BACK</a:t>
            </a:r>
          </a:p>
        </p:txBody>
      </p:sp>
      <p:sp>
        <p:nvSpPr>
          <p:cNvPr id="30" name="TextBox 29">
            <a:extLst>
              <a:ext uri="{FF2B5EF4-FFF2-40B4-BE49-F238E27FC236}">
                <a16:creationId xmlns:a16="http://schemas.microsoft.com/office/drawing/2014/main" id="{1473FF33-10F4-4E30-BF7C-B73AD1BC423F}"/>
              </a:ext>
            </a:extLst>
          </p:cNvPr>
          <p:cNvSpPr txBox="1"/>
          <p:nvPr/>
        </p:nvSpPr>
        <p:spPr>
          <a:xfrm>
            <a:off x="4617720" y="2846518"/>
            <a:ext cx="29464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FORWARD</a:t>
            </a:r>
          </a:p>
        </p:txBody>
      </p:sp>
    </p:spTree>
    <p:extLst>
      <p:ext uri="{BB962C8B-B14F-4D97-AF65-F5344CB8AC3E}">
        <p14:creationId xmlns:p14="http://schemas.microsoft.com/office/powerpoint/2010/main" val="1178509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9312A0-E7AD-4BBE-B983-360CF14D6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C50936A-A2AA-403F-8783-495717CAF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0" y="76835"/>
            <a:ext cx="2223770" cy="1599565"/>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0458CE74-1978-4932-A21C-3D01A8B72300}"/>
              </a:ext>
            </a:extLst>
          </p:cNvPr>
          <p:cNvSpPr txBox="1"/>
          <p:nvPr/>
        </p:nvSpPr>
        <p:spPr>
          <a:xfrm>
            <a:off x="2857500" y="-982"/>
            <a:ext cx="879348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52CB1E3D-F71A-49CA-B8E1-B4CF232F1016}"/>
              </a:ext>
            </a:extLst>
          </p:cNvPr>
          <p:cNvSpPr txBox="1"/>
          <p:nvPr/>
        </p:nvSpPr>
        <p:spPr>
          <a:xfrm>
            <a:off x="3652520" y="1575862"/>
            <a:ext cx="61671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1-4-1-2-3 FORMATION</a:t>
            </a:r>
          </a:p>
        </p:txBody>
      </p:sp>
      <p:sp>
        <p:nvSpPr>
          <p:cNvPr id="10" name="TextBox 9">
            <a:extLst>
              <a:ext uri="{FF2B5EF4-FFF2-40B4-BE49-F238E27FC236}">
                <a16:creationId xmlns:a16="http://schemas.microsoft.com/office/drawing/2014/main" id="{74904C94-7573-42DF-BC49-5EBF547917FD}"/>
              </a:ext>
            </a:extLst>
          </p:cNvPr>
          <p:cNvSpPr txBox="1"/>
          <p:nvPr/>
        </p:nvSpPr>
        <p:spPr>
          <a:xfrm>
            <a:off x="4777740" y="2856915"/>
            <a:ext cx="26365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FORWARD</a:t>
            </a:r>
          </a:p>
        </p:txBody>
      </p:sp>
      <p:sp>
        <p:nvSpPr>
          <p:cNvPr id="12" name="TextBox 11">
            <a:extLst>
              <a:ext uri="{FF2B5EF4-FFF2-40B4-BE49-F238E27FC236}">
                <a16:creationId xmlns:a16="http://schemas.microsoft.com/office/drawing/2014/main" id="{F27C7894-3C35-4D50-9799-5897D259CDF1}"/>
              </a:ext>
            </a:extLst>
          </p:cNvPr>
          <p:cNvSpPr txBox="1"/>
          <p:nvPr/>
        </p:nvSpPr>
        <p:spPr>
          <a:xfrm>
            <a:off x="1968500" y="2932474"/>
            <a:ext cx="25146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FORWARD</a:t>
            </a:r>
          </a:p>
        </p:txBody>
      </p:sp>
      <p:sp>
        <p:nvSpPr>
          <p:cNvPr id="14" name="TextBox 13">
            <a:extLst>
              <a:ext uri="{FF2B5EF4-FFF2-40B4-BE49-F238E27FC236}">
                <a16:creationId xmlns:a16="http://schemas.microsoft.com/office/drawing/2014/main" id="{A0F2E05B-1DB2-4856-AC8C-BF10A84028D6}"/>
              </a:ext>
            </a:extLst>
          </p:cNvPr>
          <p:cNvSpPr txBox="1"/>
          <p:nvPr/>
        </p:nvSpPr>
        <p:spPr>
          <a:xfrm>
            <a:off x="8140700" y="2879190"/>
            <a:ext cx="22402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RIGHT FORWARD</a:t>
            </a:r>
          </a:p>
        </p:txBody>
      </p:sp>
      <p:sp>
        <p:nvSpPr>
          <p:cNvPr id="16" name="TextBox 15">
            <a:extLst>
              <a:ext uri="{FF2B5EF4-FFF2-40B4-BE49-F238E27FC236}">
                <a16:creationId xmlns:a16="http://schemas.microsoft.com/office/drawing/2014/main" id="{0DDBEC42-62E6-41F5-988E-A0B674E76A02}"/>
              </a:ext>
            </a:extLst>
          </p:cNvPr>
          <p:cNvSpPr txBox="1"/>
          <p:nvPr/>
        </p:nvSpPr>
        <p:spPr>
          <a:xfrm>
            <a:off x="5615940" y="3760484"/>
            <a:ext cx="22402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ATTACKING CMF</a:t>
            </a:r>
          </a:p>
        </p:txBody>
      </p:sp>
      <p:sp>
        <p:nvSpPr>
          <p:cNvPr id="18" name="TextBox 17">
            <a:extLst>
              <a:ext uri="{FF2B5EF4-FFF2-40B4-BE49-F238E27FC236}">
                <a16:creationId xmlns:a16="http://schemas.microsoft.com/office/drawing/2014/main" id="{714F7D24-6F6F-4B62-B008-AFCE70EC76BB}"/>
              </a:ext>
            </a:extLst>
          </p:cNvPr>
          <p:cNvSpPr txBox="1"/>
          <p:nvPr/>
        </p:nvSpPr>
        <p:spPr>
          <a:xfrm>
            <a:off x="3329940" y="4222264"/>
            <a:ext cx="28498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a:t>
            </a:r>
            <a:r>
              <a:rPr lang="en-US" b="1" dirty="0">
                <a:ln w="9525">
                  <a:solidFill>
                    <a:srgbClr val="FFFF00"/>
                  </a:solidFill>
                  <a:prstDash val="solid"/>
                </a:ln>
                <a:solidFill>
                  <a:prstClr val="black"/>
                </a:solidFill>
                <a:effectLst>
                  <a:outerShdw blurRad="12700" dist="38100" dir="2700000" algn="tl" rotWithShape="0">
                    <a:prstClr val="white">
                      <a:lumMod val="50000"/>
                    </a:prstClr>
                  </a:outerShdw>
                </a:effectLst>
                <a:latin typeface="Segoe UI Black" panose="020B0A02040204020203" pitchFamily="34" charset="0"/>
                <a:ea typeface="Segoe UI Black" panose="020B0A02040204020203" pitchFamily="34" charset="0"/>
              </a:rPr>
              <a:t>8</a:t>
            </a:r>
            <a:endPar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ATTACKING CMF</a:t>
            </a:r>
          </a:p>
        </p:txBody>
      </p:sp>
      <p:sp>
        <p:nvSpPr>
          <p:cNvPr id="20" name="TextBox 19">
            <a:extLst>
              <a:ext uri="{FF2B5EF4-FFF2-40B4-BE49-F238E27FC236}">
                <a16:creationId xmlns:a16="http://schemas.microsoft.com/office/drawing/2014/main" id="{E01B3CB8-5F48-4034-875A-87172C827127}"/>
              </a:ext>
            </a:extLst>
          </p:cNvPr>
          <p:cNvSpPr txBox="1"/>
          <p:nvPr/>
        </p:nvSpPr>
        <p:spPr>
          <a:xfrm>
            <a:off x="5013960" y="4815311"/>
            <a:ext cx="22402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DEFENSIVE CMF</a:t>
            </a:r>
          </a:p>
        </p:txBody>
      </p:sp>
      <p:sp>
        <p:nvSpPr>
          <p:cNvPr id="22" name="TextBox 21">
            <a:extLst>
              <a:ext uri="{FF2B5EF4-FFF2-40B4-BE49-F238E27FC236}">
                <a16:creationId xmlns:a16="http://schemas.microsoft.com/office/drawing/2014/main" id="{836E49DB-FA9D-4ED6-9FD3-B0B483DC1152}"/>
              </a:ext>
            </a:extLst>
          </p:cNvPr>
          <p:cNvSpPr txBox="1"/>
          <p:nvPr/>
        </p:nvSpPr>
        <p:spPr>
          <a:xfrm>
            <a:off x="7414260" y="5349661"/>
            <a:ext cx="20370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BACK</a:t>
            </a:r>
          </a:p>
        </p:txBody>
      </p:sp>
      <p:sp>
        <p:nvSpPr>
          <p:cNvPr id="24" name="TextBox 23">
            <a:extLst>
              <a:ext uri="{FF2B5EF4-FFF2-40B4-BE49-F238E27FC236}">
                <a16:creationId xmlns:a16="http://schemas.microsoft.com/office/drawing/2014/main" id="{BAF0AD45-18B9-4380-A8DB-DC05C2C4F3F2}"/>
              </a:ext>
            </a:extLst>
          </p:cNvPr>
          <p:cNvSpPr txBox="1"/>
          <p:nvPr/>
        </p:nvSpPr>
        <p:spPr>
          <a:xfrm>
            <a:off x="2857500" y="5340535"/>
            <a:ext cx="19964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CENTER BACK</a:t>
            </a:r>
          </a:p>
        </p:txBody>
      </p:sp>
      <p:sp>
        <p:nvSpPr>
          <p:cNvPr id="26" name="TextBox 25">
            <a:extLst>
              <a:ext uri="{FF2B5EF4-FFF2-40B4-BE49-F238E27FC236}">
                <a16:creationId xmlns:a16="http://schemas.microsoft.com/office/drawing/2014/main" id="{6D5CDA62-9FF3-485C-BE06-E8F02355A602}"/>
              </a:ext>
            </a:extLst>
          </p:cNvPr>
          <p:cNvSpPr txBox="1"/>
          <p:nvPr/>
        </p:nvSpPr>
        <p:spPr>
          <a:xfrm>
            <a:off x="5328920" y="6156352"/>
            <a:ext cx="19253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GOALKEEPER</a:t>
            </a:r>
          </a:p>
        </p:txBody>
      </p:sp>
      <p:sp>
        <p:nvSpPr>
          <p:cNvPr id="28" name="TextBox 27">
            <a:extLst>
              <a:ext uri="{FF2B5EF4-FFF2-40B4-BE49-F238E27FC236}">
                <a16:creationId xmlns:a16="http://schemas.microsoft.com/office/drawing/2014/main" id="{D612B69C-4919-4CE4-A08B-CF0635FB3B40}"/>
              </a:ext>
            </a:extLst>
          </p:cNvPr>
          <p:cNvSpPr txBox="1"/>
          <p:nvPr/>
        </p:nvSpPr>
        <p:spPr>
          <a:xfrm>
            <a:off x="617220" y="4815311"/>
            <a:ext cx="22402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LEFT BACK</a:t>
            </a:r>
          </a:p>
        </p:txBody>
      </p:sp>
      <p:sp>
        <p:nvSpPr>
          <p:cNvPr id="30" name="TextBox 29">
            <a:extLst>
              <a:ext uri="{FF2B5EF4-FFF2-40B4-BE49-F238E27FC236}">
                <a16:creationId xmlns:a16="http://schemas.microsoft.com/office/drawing/2014/main" id="{68853BDA-DE57-472F-BCF1-318F042120BA}"/>
              </a:ext>
            </a:extLst>
          </p:cNvPr>
          <p:cNvSpPr txBox="1"/>
          <p:nvPr/>
        </p:nvSpPr>
        <p:spPr>
          <a:xfrm>
            <a:off x="9451340" y="4815311"/>
            <a:ext cx="20370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srgbClr val="FFFF00"/>
                  </a:solidFill>
                  <a:prstDash val="solid"/>
                </a:ln>
                <a:solidFill>
                  <a:prstClr val="black"/>
                </a:solidFill>
                <a:effectLst>
                  <a:outerShdw blurRad="12700" dist="38100" dir="2700000" algn="tl" rotWithShape="0">
                    <a:prstClr val="white">
                      <a:lumMod val="50000"/>
                    </a:prstClr>
                  </a:outerShdw>
                </a:effectLst>
                <a:uLnTx/>
                <a:uFillTx/>
                <a:latin typeface="Segoe UI Black" panose="020B0A02040204020203" pitchFamily="34" charset="0"/>
                <a:ea typeface="Segoe UI Black" panose="020B0A02040204020203" pitchFamily="34" charset="0"/>
                <a:cs typeface="+mn-cs"/>
              </a:rPr>
              <a:t>RIGHT BACK</a:t>
            </a:r>
          </a:p>
        </p:txBody>
      </p:sp>
    </p:spTree>
    <p:extLst>
      <p:ext uri="{BB962C8B-B14F-4D97-AF65-F5344CB8AC3E}">
        <p14:creationId xmlns:p14="http://schemas.microsoft.com/office/powerpoint/2010/main" val="1217922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BE391-0A57-4115-BC30-FC5E24743D1A}"/>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0" y="0"/>
            <a:ext cx="12263119" cy="6858000"/>
          </a:xfrm>
          <a:prstGeom prst="rect">
            <a:avLst/>
          </a:prstGeom>
        </p:spPr>
      </p:pic>
      <p:pic>
        <p:nvPicPr>
          <p:cNvPr id="4" name="Picture 3">
            <a:extLst>
              <a:ext uri="{FF2B5EF4-FFF2-40B4-BE49-F238E27FC236}">
                <a16:creationId xmlns:a16="http://schemas.microsoft.com/office/drawing/2014/main" id="{4E489A4E-E221-466A-AAAA-0BCA36FD6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 y="81280"/>
            <a:ext cx="2223770" cy="1599565"/>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6CB62B69-131B-4EC6-96BB-8525266FB7C2}"/>
              </a:ext>
            </a:extLst>
          </p:cNvPr>
          <p:cNvSpPr txBox="1"/>
          <p:nvPr/>
        </p:nvSpPr>
        <p:spPr>
          <a:xfrm>
            <a:off x="2717800" y="-127536"/>
            <a:ext cx="966724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F90F48ED-0CD1-4B15-8BF2-10EC2FC0C3E4}"/>
              </a:ext>
            </a:extLst>
          </p:cNvPr>
          <p:cNvSpPr txBox="1"/>
          <p:nvPr/>
        </p:nvSpPr>
        <p:spPr>
          <a:xfrm>
            <a:off x="6156960" y="1423462"/>
            <a:ext cx="622808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latin typeface="Aptos" panose="020B0004020202020204"/>
              </a:rPr>
              <a:t>THE GOALKEEPER- #1</a:t>
            </a:r>
            <a:endParaRPr kumimoji="0" lang="en-US" sz="40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9D792E66-7F61-4CA7-B2DA-3AF5CAF38243}"/>
              </a:ext>
            </a:extLst>
          </p:cNvPr>
          <p:cNvSpPr txBox="1"/>
          <p:nvPr/>
        </p:nvSpPr>
        <p:spPr>
          <a:xfrm>
            <a:off x="1437640" y="2207319"/>
            <a:ext cx="4953000" cy="4124206"/>
          </a:xfrm>
          <a:prstGeom prst="rect">
            <a:avLst/>
          </a:prstGeom>
          <a:solidFill>
            <a:schemeClr val="bg1"/>
          </a:solidFill>
          <a:ln>
            <a:solidFill>
              <a:schemeClr val="tx1"/>
            </a:solidFill>
          </a:ln>
        </p:spPr>
        <p:txBody>
          <a:bodyPr wrap="square" rtlCol="0">
            <a:spAutoFit/>
          </a:bodyPr>
          <a:lstStyle/>
          <a:p>
            <a:pPr algn="ctr"/>
            <a:r>
              <a:rPr lang="en-US" sz="2400" b="1" dirty="0"/>
              <a:t>Goalkeeper #1</a:t>
            </a:r>
          </a:p>
          <a:p>
            <a:pPr algn="ctr"/>
            <a:r>
              <a:rPr lang="en-US" sz="2400" b="1" dirty="0"/>
              <a:t>Roles</a:t>
            </a:r>
          </a:p>
          <a:p>
            <a:r>
              <a:rPr lang="en-US" sz="1600" b="1" dirty="0"/>
              <a:t>Shot Stopping- </a:t>
            </a:r>
            <a:r>
              <a:rPr lang="en-US" sz="1400" dirty="0"/>
              <a:t>Keep the ball out of the back of the net</a:t>
            </a:r>
          </a:p>
          <a:p>
            <a:r>
              <a:rPr lang="en-US" sz="1600" b="1" dirty="0"/>
              <a:t>Be Clean- </a:t>
            </a:r>
            <a:r>
              <a:rPr lang="en-US" sz="1400" dirty="0"/>
              <a:t>Be clean with hands to prevent rebounds and inspire confidence</a:t>
            </a:r>
            <a:endParaRPr lang="en-US" sz="1400" b="1" dirty="0"/>
          </a:p>
          <a:p>
            <a:r>
              <a:rPr lang="en-US" sz="1600" b="1" dirty="0"/>
              <a:t>Dealing with Crosses- </a:t>
            </a:r>
            <a:r>
              <a:rPr lang="en-US" sz="1400" dirty="0"/>
              <a:t>Command the penalty area by owning crosses</a:t>
            </a:r>
          </a:p>
          <a:p>
            <a:r>
              <a:rPr lang="en-US" sz="1600" b="1" dirty="0"/>
              <a:t>Sweeper-Keeper-</a:t>
            </a:r>
            <a:r>
              <a:rPr lang="en-US" b="1" dirty="0"/>
              <a:t> </a:t>
            </a:r>
            <a:r>
              <a:rPr lang="en-US" sz="1400" dirty="0"/>
              <a:t>Manage and patrol the space behind the back line, help solve balls that get played behind the back line</a:t>
            </a:r>
          </a:p>
          <a:p>
            <a:r>
              <a:rPr lang="en-US" sz="1600" b="1" dirty="0"/>
              <a:t>Distribution- </a:t>
            </a:r>
            <a:r>
              <a:rPr lang="en-US" sz="1400" dirty="0"/>
              <a:t>Start our attack by either trying to spring a quick counter-attack, or start with building out of the back (punt, drop-kick, throw, roll, </a:t>
            </a:r>
            <a:r>
              <a:rPr lang="en-US" sz="1400" dirty="0" err="1"/>
              <a:t>goalkick</a:t>
            </a:r>
            <a:r>
              <a:rPr lang="en-US" sz="1400" dirty="0"/>
              <a:t>, free kick)</a:t>
            </a:r>
          </a:p>
          <a:p>
            <a:r>
              <a:rPr lang="en-US" sz="1600" b="1" dirty="0"/>
              <a:t>Organizing-</a:t>
            </a:r>
            <a:r>
              <a:rPr lang="en-US" b="1" dirty="0"/>
              <a:t> </a:t>
            </a:r>
            <a:r>
              <a:rPr lang="en-US" sz="1400" dirty="0"/>
              <a:t>Communicate and organize, see the field, see and organize the far post</a:t>
            </a:r>
          </a:p>
          <a:p>
            <a:r>
              <a:rPr lang="en-US" sz="1600" b="1" dirty="0"/>
              <a:t>Communication- </a:t>
            </a:r>
            <a:r>
              <a:rPr lang="en-US" sz="1400" dirty="0"/>
              <a:t>Communicate primarily to the backline, communicate pressure, cover, balance, be demanding. </a:t>
            </a:r>
          </a:p>
        </p:txBody>
      </p:sp>
      <p:sp>
        <p:nvSpPr>
          <p:cNvPr id="10" name="TextBox 9">
            <a:extLst>
              <a:ext uri="{FF2B5EF4-FFF2-40B4-BE49-F238E27FC236}">
                <a16:creationId xmlns:a16="http://schemas.microsoft.com/office/drawing/2014/main" id="{9939A9C8-8357-4881-A494-6F57D651CC67}"/>
              </a:ext>
            </a:extLst>
          </p:cNvPr>
          <p:cNvSpPr txBox="1"/>
          <p:nvPr/>
        </p:nvSpPr>
        <p:spPr>
          <a:xfrm>
            <a:off x="8078674" y="2409079"/>
            <a:ext cx="3393440" cy="3724096"/>
          </a:xfrm>
          <a:prstGeom prst="rect">
            <a:avLst/>
          </a:prstGeom>
          <a:solidFill>
            <a:schemeClr val="bg1"/>
          </a:solidFill>
          <a:ln>
            <a:solidFill>
              <a:schemeClr val="tx1"/>
            </a:solidFill>
          </a:ln>
        </p:spPr>
        <p:txBody>
          <a:bodyPr wrap="square" lIns="91440" tIns="45720" rIns="91440" bIns="45720" rtlCol="0" anchor="t">
            <a:spAutoFit/>
          </a:bodyPr>
          <a:lstStyle/>
          <a:p>
            <a:r>
              <a:rPr lang="en-US" err="1">
                <a:highlight>
                  <a:srgbClr val="FFFF00"/>
                </a:highlight>
                <a:latin typeface="Wingdings 3"/>
                <a:sym typeface="Wingdings 3"/>
              </a:rPr>
              <a:t>u</a:t>
            </a:r>
            <a:r>
              <a:rPr lang="en-US" err="1">
                <a:highlight>
                  <a:srgbClr val="FFFF00"/>
                </a:highlight>
                <a:latin typeface="Trebuchet MS"/>
              </a:rPr>
              <a:t>Traits</a:t>
            </a:r>
            <a:endParaRPr lang="en-US">
              <a:highlight>
                <a:srgbClr val="FFFF00"/>
              </a:highlight>
            </a:endParaRPr>
          </a:p>
          <a:p>
            <a:pPr marL="285750" indent="-285750">
              <a:buFont typeface="Arial"/>
              <a:buChar char="•"/>
            </a:pPr>
            <a:r>
              <a:rPr lang="en-US" sz="1400" dirty="0">
                <a:latin typeface="Calibri"/>
                <a:ea typeface="Calibri"/>
                <a:cs typeface="Calibri"/>
              </a:rPr>
              <a:t>Leading defensive organization</a:t>
            </a:r>
            <a:endParaRPr lang="en-US" sz="1400" dirty="0"/>
          </a:p>
          <a:p>
            <a:pPr marL="285750" indent="-285750">
              <a:buFont typeface="Arial"/>
              <a:buChar char="•"/>
            </a:pPr>
            <a:r>
              <a:rPr lang="en-US" sz="1400" dirty="0">
                <a:latin typeface="Calibri"/>
                <a:ea typeface="Calibri"/>
                <a:cs typeface="Calibri"/>
              </a:rPr>
              <a:t>Dominating 1v1 situations (heading, tackling and intercepting)</a:t>
            </a:r>
            <a:endParaRPr lang="en-US" sz="1400"/>
          </a:p>
          <a:p>
            <a:pPr marL="285750" indent="-285750">
              <a:buFont typeface="Arial"/>
              <a:buChar char="•"/>
            </a:pPr>
            <a:r>
              <a:rPr lang="en-US" sz="1400">
                <a:latin typeface="Calibri"/>
                <a:ea typeface="Calibri"/>
                <a:cs typeface="Calibri"/>
              </a:rPr>
              <a:t>Zonal</a:t>
            </a:r>
            <a:r>
              <a:rPr lang="en-US" sz="1400" dirty="0">
                <a:latin typeface="Calibri"/>
                <a:ea typeface="Calibri"/>
                <a:cs typeface="Calibri"/>
              </a:rPr>
              <a:t> marking, anticipation and preventive actions (shifting, stepping, dropping, and covering movements)</a:t>
            </a:r>
            <a:endParaRPr lang="en-US" sz="1400"/>
          </a:p>
          <a:p>
            <a:pPr marL="285750" indent="-285750">
              <a:buFont typeface="Arial"/>
              <a:buChar char="•"/>
            </a:pPr>
            <a:r>
              <a:rPr lang="en-US" sz="1400">
                <a:latin typeface="Calibri"/>
                <a:ea typeface="Calibri"/>
                <a:cs typeface="Calibri"/>
              </a:rPr>
              <a:t>Reading</a:t>
            </a:r>
            <a:r>
              <a:rPr lang="en-US" sz="1400" dirty="0">
                <a:latin typeface="Calibri"/>
                <a:ea typeface="Calibri"/>
                <a:cs typeface="Calibri"/>
              </a:rPr>
              <a:t> and breaking pressure (calm and decisive) • </a:t>
            </a:r>
            <a:endParaRPr lang="en-US" sz="1400"/>
          </a:p>
          <a:p>
            <a:pPr marL="285750" indent="-285750">
              <a:buFont typeface="Arial"/>
              <a:buChar char="•"/>
            </a:pPr>
            <a:r>
              <a:rPr lang="en-US" sz="1400" dirty="0">
                <a:latin typeface="Calibri"/>
                <a:ea typeface="Calibri"/>
                <a:cs typeface="Calibri"/>
              </a:rPr>
              <a:t> Range of passing (through, over and around defensive block) </a:t>
            </a:r>
            <a:endParaRPr lang="en-US" sz="1400"/>
          </a:p>
          <a:p>
            <a:r>
              <a:rPr lang="en-US" err="1">
                <a:highlight>
                  <a:srgbClr val="FFFF00"/>
                </a:highlight>
                <a:latin typeface="Wingdings 3"/>
                <a:sym typeface="Wingdings 3"/>
              </a:rPr>
              <a:t>u</a:t>
            </a:r>
            <a:r>
              <a:rPr lang="en-US" err="1">
                <a:highlight>
                  <a:srgbClr val="FFFF00"/>
                </a:highlight>
                <a:latin typeface="Trebuchet MS"/>
              </a:rPr>
              <a:t>Physical</a:t>
            </a:r>
            <a:endParaRPr lang="en-US" b="1"/>
          </a:p>
          <a:p>
            <a:pPr marL="285750" indent="-285750">
              <a:buFont typeface="Arial"/>
              <a:buChar char="•"/>
            </a:pPr>
            <a:r>
              <a:rPr lang="en-US" sz="1400" dirty="0">
                <a:latin typeface="Calibri"/>
                <a:ea typeface="Calibri"/>
                <a:cs typeface="Calibri"/>
              </a:rPr>
              <a:t>Strength and power in duels (jumping), speed and agility</a:t>
            </a:r>
            <a:r>
              <a:rPr lang="en-US" b="1" dirty="0">
                <a:latin typeface="Calibri"/>
                <a:ea typeface="Calibri"/>
                <a:cs typeface="Calibri"/>
              </a:rPr>
              <a:t> </a:t>
            </a:r>
            <a:endParaRPr lang="en-US" b="1"/>
          </a:p>
          <a:p>
            <a:pPr algn="ctr"/>
            <a:endParaRPr lang="en-US" sz="2400" b="1" dirty="0"/>
          </a:p>
        </p:txBody>
      </p:sp>
    </p:spTree>
    <p:extLst>
      <p:ext uri="{BB962C8B-B14F-4D97-AF65-F5344CB8AC3E}">
        <p14:creationId xmlns:p14="http://schemas.microsoft.com/office/powerpoint/2010/main" val="3130579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47BD2A-07E5-43B4-BF67-669A79DF2327}"/>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C13C484-802A-4A56-A737-C322E6779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 y="81280"/>
            <a:ext cx="2223770" cy="1599565"/>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26DD35F7-8E09-42B8-B4CA-8A567C55055A}"/>
              </a:ext>
            </a:extLst>
          </p:cNvPr>
          <p:cNvSpPr txBox="1"/>
          <p:nvPr/>
        </p:nvSpPr>
        <p:spPr>
          <a:xfrm>
            <a:off x="2921000" y="-100570"/>
            <a:ext cx="890524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A167CF6D-3936-4CD9-AB0D-3639F1B9DD92}"/>
              </a:ext>
            </a:extLst>
          </p:cNvPr>
          <p:cNvSpPr txBox="1"/>
          <p:nvPr/>
        </p:nvSpPr>
        <p:spPr>
          <a:xfrm>
            <a:off x="4282440" y="1425743"/>
            <a:ext cx="809244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THE </a:t>
            </a:r>
            <a:r>
              <a:rPr lang="en-US" sz="4000" b="1"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latin typeface="Aptos" panose="020B0004020202020204"/>
              </a:rPr>
              <a:t>OUTSIDE BACK- #2 &amp; #3</a:t>
            </a:r>
            <a:endParaRPr kumimoji="0" lang="en-US" sz="40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E132A5EF-5F72-4D5F-A04C-005D11EA0374}"/>
              </a:ext>
            </a:extLst>
          </p:cNvPr>
          <p:cNvSpPr txBox="1"/>
          <p:nvPr/>
        </p:nvSpPr>
        <p:spPr>
          <a:xfrm>
            <a:off x="8429775" y="2233902"/>
            <a:ext cx="2915920" cy="4524315"/>
          </a:xfrm>
          <a:prstGeom prst="rect">
            <a:avLst/>
          </a:prstGeom>
          <a:solidFill>
            <a:schemeClr val="bg1"/>
          </a:solidFill>
          <a:ln>
            <a:solidFill>
              <a:schemeClr val="tx1"/>
            </a:solidFill>
          </a:ln>
        </p:spPr>
        <p:txBody>
          <a:bodyPr wrap="square" lIns="91440" tIns="45720" rIns="91440" bIns="45720" rtlCol="0" anchor="t">
            <a:spAutoFit/>
          </a:bodyPr>
          <a:lstStyle/>
          <a:p>
            <a:r>
              <a:rPr lang="en-US" err="1">
                <a:latin typeface="Wingdings 3"/>
                <a:sym typeface="Wingdings 3"/>
              </a:rPr>
              <a:t>u</a:t>
            </a:r>
            <a:r>
              <a:rPr lang="en-US" b="1" err="1">
                <a:highlight>
                  <a:srgbClr val="FFFF00"/>
                </a:highlight>
                <a:latin typeface="Trebuchet MS"/>
              </a:rPr>
              <a:t>Traits</a:t>
            </a:r>
            <a:endParaRPr lang="en-US" b="1" err="1">
              <a:highlight>
                <a:srgbClr val="FFFF00"/>
              </a:highlight>
            </a:endParaRPr>
          </a:p>
          <a:p>
            <a:pPr marL="285750" indent="-285750">
              <a:buFont typeface="Arial"/>
              <a:buChar char="•"/>
            </a:pPr>
            <a:r>
              <a:rPr lang="en-US" sz="1400" dirty="0">
                <a:latin typeface="Calibri"/>
                <a:ea typeface="Calibri"/>
                <a:cs typeface="Calibri"/>
              </a:rPr>
              <a:t>Continuously adjusting body shape and position to provide support and cover (height and width)</a:t>
            </a:r>
            <a:endParaRPr lang="en-US" sz="1400"/>
          </a:p>
          <a:p>
            <a:pPr marL="285750" indent="-285750">
              <a:buFont typeface="Arial"/>
              <a:buChar char="•"/>
            </a:pPr>
            <a:r>
              <a:rPr lang="en-US" sz="1400" dirty="0">
                <a:latin typeface="Calibri"/>
                <a:ea typeface="Calibri"/>
                <a:cs typeface="Calibri"/>
              </a:rPr>
              <a:t>Dominating 1v1 duels to create or regain the ball</a:t>
            </a:r>
            <a:endParaRPr lang="en-US" sz="1400"/>
          </a:p>
          <a:p>
            <a:pPr marL="285750" indent="-285750">
              <a:buFont typeface="Arial"/>
              <a:buChar char="•"/>
            </a:pPr>
            <a:r>
              <a:rPr lang="en-US" sz="1400" dirty="0">
                <a:latin typeface="Calibri"/>
                <a:ea typeface="Calibri"/>
                <a:cs typeface="Calibri"/>
              </a:rPr>
              <a:t>Receiving, dribbling and making quick combinations to create chances &amp; break pressure (crossing and shooting)</a:t>
            </a:r>
            <a:endParaRPr lang="en-US" sz="1400"/>
          </a:p>
          <a:p>
            <a:pPr marL="285750" indent="-285750">
              <a:buFont typeface="Arial"/>
              <a:buChar char="•"/>
            </a:pPr>
            <a:r>
              <a:rPr lang="en-US" sz="1400" dirty="0">
                <a:latin typeface="Calibri"/>
                <a:ea typeface="Calibri"/>
                <a:cs typeface="Calibri"/>
              </a:rPr>
              <a:t>Inverting or Making overlap and underlap runs to create advantage </a:t>
            </a:r>
            <a:endParaRPr lang="en-US" sz="1400" dirty="0"/>
          </a:p>
          <a:p>
            <a:r>
              <a:rPr lang="en-US" b="1" err="1">
                <a:highlight>
                  <a:srgbClr val="FFFF00"/>
                </a:highlight>
                <a:latin typeface="Wingdings 3"/>
                <a:sym typeface="Wingdings 3"/>
              </a:rPr>
              <a:t>u</a:t>
            </a:r>
            <a:r>
              <a:rPr lang="en-US" b="1" err="1">
                <a:highlight>
                  <a:srgbClr val="FFFF00"/>
                </a:highlight>
                <a:latin typeface="Trebuchet MS"/>
              </a:rPr>
              <a:t>Physical</a:t>
            </a:r>
            <a:endParaRPr lang="en-US" b="1" err="1">
              <a:highlight>
                <a:srgbClr val="FFFF00"/>
              </a:highlight>
            </a:endParaRPr>
          </a:p>
          <a:p>
            <a:pPr marL="285750" indent="-285750">
              <a:buFont typeface="Arial"/>
              <a:buChar char="•"/>
            </a:pPr>
            <a:r>
              <a:rPr lang="en-US" sz="1400" dirty="0">
                <a:latin typeface="Calibri"/>
                <a:ea typeface="Calibri"/>
                <a:cs typeface="Calibri"/>
              </a:rPr>
              <a:t>Speed, quickness, agility and endurance</a:t>
            </a:r>
            <a:endParaRPr lang="en-US" sz="1400" dirty="0"/>
          </a:p>
          <a:p>
            <a:pPr algn="ctr"/>
            <a:endParaRPr lang="en-US" sz="2400" b="1" dirty="0"/>
          </a:p>
          <a:p>
            <a:pPr algn="ctr"/>
            <a:endParaRPr lang="en-US" sz="1800" b="1" dirty="0"/>
          </a:p>
        </p:txBody>
      </p:sp>
      <p:sp>
        <p:nvSpPr>
          <p:cNvPr id="10" name="TextBox 9">
            <a:extLst>
              <a:ext uri="{FF2B5EF4-FFF2-40B4-BE49-F238E27FC236}">
                <a16:creationId xmlns:a16="http://schemas.microsoft.com/office/drawing/2014/main" id="{91BDA58C-B527-4550-AC44-F730DF2A87C6}"/>
              </a:ext>
            </a:extLst>
          </p:cNvPr>
          <p:cNvSpPr txBox="1"/>
          <p:nvPr/>
        </p:nvSpPr>
        <p:spPr>
          <a:xfrm>
            <a:off x="782320" y="2235844"/>
            <a:ext cx="5511800" cy="4462760"/>
          </a:xfrm>
          <a:prstGeom prst="rect">
            <a:avLst/>
          </a:prstGeom>
          <a:solidFill>
            <a:schemeClr val="bg1"/>
          </a:solidFill>
          <a:ln>
            <a:solidFill>
              <a:schemeClr val="tx1"/>
            </a:solidFill>
          </a:ln>
        </p:spPr>
        <p:txBody>
          <a:bodyPr wrap="square" rtlCol="0">
            <a:spAutoFit/>
          </a:bodyPr>
          <a:lstStyle/>
          <a:p>
            <a:pPr algn="ctr"/>
            <a:r>
              <a:rPr lang="en-US" sz="2400" b="1" dirty="0"/>
              <a:t>Outside Back #2 &amp; #3 </a:t>
            </a:r>
          </a:p>
          <a:p>
            <a:pPr algn="ctr"/>
            <a:r>
              <a:rPr lang="en-US" sz="2400" b="1" dirty="0"/>
              <a:t>Roles</a:t>
            </a:r>
          </a:p>
          <a:p>
            <a:endParaRPr lang="en-US" sz="2400" b="1" dirty="0"/>
          </a:p>
          <a:p>
            <a:r>
              <a:rPr lang="en-US" sz="1600" b="1" dirty="0"/>
              <a:t>Organize the Back Line- </a:t>
            </a:r>
            <a:r>
              <a:rPr lang="en-US" sz="1400" dirty="0"/>
              <a:t>Must communicate and get everyone on the same page. In charge of organization for outside backs and defensive center midfielders</a:t>
            </a:r>
          </a:p>
          <a:p>
            <a:r>
              <a:rPr lang="en-US" sz="1600" b="1" dirty="0"/>
              <a:t>Deny Penetration- </a:t>
            </a:r>
            <a:r>
              <a:rPr lang="en-US" sz="1400" dirty="0"/>
              <a:t>Keep the ball in front of you. ( Don’t get Beaten!!)</a:t>
            </a:r>
          </a:p>
          <a:p>
            <a:r>
              <a:rPr lang="en-US" sz="1600" b="1" dirty="0"/>
              <a:t>Make Play Predictable- </a:t>
            </a:r>
            <a:r>
              <a:rPr lang="en-US" sz="1400" dirty="0"/>
              <a:t>Funnel play away from the goal, make it obvious what the attacker is going to do</a:t>
            </a:r>
          </a:p>
          <a:p>
            <a:r>
              <a:rPr lang="en-US" sz="1600" b="1" dirty="0"/>
              <a:t>Win the Ball- </a:t>
            </a:r>
            <a:r>
              <a:rPr lang="en-US" sz="1400" dirty="0"/>
              <a:t>Only when 100% sure you are going to get the ball, step when in shooting range</a:t>
            </a:r>
          </a:p>
          <a:p>
            <a:r>
              <a:rPr lang="en-US" sz="1600" b="1" dirty="0"/>
              <a:t>Get into the Attack- </a:t>
            </a:r>
            <a:r>
              <a:rPr lang="en-US" sz="1400" dirty="0"/>
              <a:t>Get forward into the attack by pass, dribble, or off the ball run</a:t>
            </a:r>
          </a:p>
          <a:p>
            <a:r>
              <a:rPr lang="en-US" sz="1600" b="1" dirty="0"/>
              <a:t>Gain Width- </a:t>
            </a:r>
            <a:r>
              <a:rPr lang="en-US" sz="1400" dirty="0"/>
              <a:t>Get in a wide and advanced position in the attack</a:t>
            </a:r>
          </a:p>
          <a:p>
            <a:r>
              <a:rPr lang="en-US" sz="1600" b="1" dirty="0"/>
              <a:t>Transition- </a:t>
            </a:r>
            <a:r>
              <a:rPr lang="en-US" sz="1400" dirty="0"/>
              <a:t>Defensively stay connected with center backs while getting into the attack</a:t>
            </a:r>
          </a:p>
          <a:p>
            <a:r>
              <a:rPr lang="en-US" sz="1600" b="1" dirty="0"/>
              <a:t>Balance-  </a:t>
            </a:r>
            <a:r>
              <a:rPr lang="en-US" sz="1400" dirty="0"/>
              <a:t>Provide balance to protect weakside space </a:t>
            </a:r>
          </a:p>
        </p:txBody>
      </p:sp>
    </p:spTree>
    <p:extLst>
      <p:ext uri="{BB962C8B-B14F-4D97-AF65-F5344CB8AC3E}">
        <p14:creationId xmlns:p14="http://schemas.microsoft.com/office/powerpoint/2010/main" val="34190401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30FD1C-36EF-4E68-9C1D-98E7D73B1506}"/>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E2D0701-409F-403B-AC88-A57B96C45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 y="81280"/>
            <a:ext cx="2223770" cy="1599565"/>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9CF54F3F-7FFD-4502-9EE2-8ECFB79BB3A4}"/>
              </a:ext>
            </a:extLst>
          </p:cNvPr>
          <p:cNvSpPr txBox="1"/>
          <p:nvPr/>
        </p:nvSpPr>
        <p:spPr>
          <a:xfrm>
            <a:off x="2891791" y="-142128"/>
            <a:ext cx="893572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TextBox 9">
            <a:extLst>
              <a:ext uri="{FF2B5EF4-FFF2-40B4-BE49-F238E27FC236}">
                <a16:creationId xmlns:a16="http://schemas.microsoft.com/office/drawing/2014/main" id="{9F9CF1EB-ADEE-4603-B2B3-7EFCB3BF3259}"/>
              </a:ext>
            </a:extLst>
          </p:cNvPr>
          <p:cNvSpPr txBox="1"/>
          <p:nvPr/>
        </p:nvSpPr>
        <p:spPr>
          <a:xfrm>
            <a:off x="4658360" y="1455221"/>
            <a:ext cx="760476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THE CENTER BACK- #4 &amp; #5</a:t>
            </a:r>
          </a:p>
        </p:txBody>
      </p:sp>
      <p:sp>
        <p:nvSpPr>
          <p:cNvPr id="11" name="TextBox 10">
            <a:extLst>
              <a:ext uri="{FF2B5EF4-FFF2-40B4-BE49-F238E27FC236}">
                <a16:creationId xmlns:a16="http://schemas.microsoft.com/office/drawing/2014/main" id="{48CF142C-E418-4393-946F-F214D44DC3FD}"/>
              </a:ext>
            </a:extLst>
          </p:cNvPr>
          <p:cNvSpPr txBox="1"/>
          <p:nvPr/>
        </p:nvSpPr>
        <p:spPr>
          <a:xfrm>
            <a:off x="948691" y="2246228"/>
            <a:ext cx="6410960" cy="3939540"/>
          </a:xfrm>
          <a:prstGeom prst="rect">
            <a:avLst/>
          </a:prstGeom>
          <a:solidFill>
            <a:schemeClr val="bg1"/>
          </a:solidFill>
          <a:ln>
            <a:solidFill>
              <a:schemeClr val="tx1"/>
            </a:solidFill>
          </a:ln>
        </p:spPr>
        <p:txBody>
          <a:bodyPr wrap="square" rtlCol="0">
            <a:spAutoFit/>
          </a:bodyPr>
          <a:lstStyle/>
          <a:p>
            <a:pPr algn="ctr"/>
            <a:r>
              <a:rPr lang="en-US" sz="2400" b="1" dirty="0"/>
              <a:t>Center Back #4 &amp; #5</a:t>
            </a:r>
          </a:p>
          <a:p>
            <a:pPr algn="ctr"/>
            <a:r>
              <a:rPr lang="en-US" sz="2400" b="1" dirty="0"/>
              <a:t>Roles</a:t>
            </a:r>
          </a:p>
          <a:p>
            <a:r>
              <a:rPr lang="en-US" sz="1600" b="1" dirty="0"/>
              <a:t>Organize the Back Line- </a:t>
            </a:r>
            <a:r>
              <a:rPr lang="en-US" sz="1400" dirty="0"/>
              <a:t>Must communicate and get everyone on the same page. In charge of organization for outside backs and defensive center midfielders</a:t>
            </a:r>
          </a:p>
          <a:p>
            <a:r>
              <a:rPr lang="en-US" sz="1600" b="1" dirty="0"/>
              <a:t>Deny Penetration- </a:t>
            </a:r>
            <a:r>
              <a:rPr lang="en-US" sz="1400" dirty="0"/>
              <a:t>Keep the ball in front of you. ( Don’t get Beaten!!!)</a:t>
            </a:r>
          </a:p>
          <a:p>
            <a:r>
              <a:rPr lang="en-US" sz="1600" b="1" dirty="0"/>
              <a:t>Make Play Predictable- </a:t>
            </a:r>
            <a:r>
              <a:rPr lang="en-US" sz="1400" dirty="0"/>
              <a:t>Funnel play away from the goal, make it obvious what the attacker is going to do</a:t>
            </a:r>
          </a:p>
          <a:p>
            <a:r>
              <a:rPr lang="en-US" sz="1600" b="1" dirty="0"/>
              <a:t>Win the Ball- </a:t>
            </a:r>
            <a:r>
              <a:rPr lang="en-US" sz="1400" dirty="0"/>
              <a:t>Only when 100% sure you are going to get the ball, step when in shooting range</a:t>
            </a:r>
            <a:endParaRPr lang="en-US" b="1" dirty="0"/>
          </a:p>
          <a:p>
            <a:r>
              <a:rPr lang="en-US" sz="1600" b="1" dirty="0"/>
              <a:t>Keep Possession- </a:t>
            </a:r>
            <a:r>
              <a:rPr lang="en-US" sz="1400" dirty="0"/>
              <a:t>Help transition from defending to attacking by calming down the game and finding a simple option to maintain possession</a:t>
            </a:r>
          </a:p>
          <a:p>
            <a:r>
              <a:rPr lang="en-US" sz="1600" b="1" dirty="0"/>
              <a:t>Change the Point of Attack-  </a:t>
            </a:r>
            <a:r>
              <a:rPr lang="en-US" sz="1400" dirty="0"/>
              <a:t>Use the numerical advantage of the back line to constantly switch play from side to side </a:t>
            </a:r>
          </a:p>
          <a:p>
            <a:r>
              <a:rPr lang="en-US" sz="1600" b="1" dirty="0"/>
              <a:t>Compress and Compact Play- </a:t>
            </a:r>
            <a:r>
              <a:rPr lang="en-US" sz="1400" dirty="0"/>
              <a:t>Move the back line both vertically and horizontally to squeeze play for the opposing team</a:t>
            </a:r>
          </a:p>
        </p:txBody>
      </p:sp>
      <p:sp>
        <p:nvSpPr>
          <p:cNvPr id="12" name="TextBox 11">
            <a:extLst>
              <a:ext uri="{FF2B5EF4-FFF2-40B4-BE49-F238E27FC236}">
                <a16:creationId xmlns:a16="http://schemas.microsoft.com/office/drawing/2014/main" id="{FA6DF033-1848-4457-AD10-D9C6EAA96B93}"/>
              </a:ext>
            </a:extLst>
          </p:cNvPr>
          <p:cNvSpPr txBox="1"/>
          <p:nvPr/>
        </p:nvSpPr>
        <p:spPr>
          <a:xfrm>
            <a:off x="8111213" y="2162586"/>
            <a:ext cx="3515360" cy="4832092"/>
          </a:xfrm>
          <a:prstGeom prst="rect">
            <a:avLst/>
          </a:prstGeom>
          <a:solidFill>
            <a:schemeClr val="bg1"/>
          </a:solidFill>
          <a:ln>
            <a:solidFill>
              <a:schemeClr val="tx1"/>
            </a:solidFill>
          </a:ln>
        </p:spPr>
        <p:txBody>
          <a:bodyPr wrap="square" lIns="91440" tIns="45720" rIns="91440" bIns="45720" rtlCol="0" anchor="t">
            <a:spAutoFit/>
          </a:bodyPr>
          <a:lstStyle/>
          <a:p>
            <a:r>
              <a:rPr lang="en-US" err="1">
                <a:latin typeface="Wingdings 3"/>
                <a:sym typeface="Wingdings 3"/>
              </a:rPr>
              <a:t>u</a:t>
            </a:r>
            <a:r>
              <a:rPr lang="en-US" b="1" err="1">
                <a:highlight>
                  <a:srgbClr val="FFFF00"/>
                </a:highlight>
                <a:latin typeface="Trebuchet MS"/>
              </a:rPr>
              <a:t>Traits</a:t>
            </a:r>
            <a:endParaRPr lang="en-US" b="1">
              <a:highlight>
                <a:srgbClr val="FFFF00"/>
              </a:highlight>
            </a:endParaRPr>
          </a:p>
          <a:p>
            <a:pPr marL="285750" indent="-285750">
              <a:buFont typeface="Arial"/>
              <a:buChar char="•"/>
            </a:pPr>
            <a:r>
              <a:rPr lang="en-US" dirty="0">
                <a:latin typeface="Calibri"/>
                <a:ea typeface="Calibri"/>
                <a:cs typeface="Calibri"/>
              </a:rPr>
              <a:t>Leading defensive organization</a:t>
            </a:r>
            <a:endParaRPr lang="en-US" dirty="0"/>
          </a:p>
          <a:p>
            <a:pPr marL="285750" indent="-285750">
              <a:buFont typeface="Arial"/>
              <a:buChar char="•"/>
            </a:pPr>
            <a:r>
              <a:rPr lang="en-US" dirty="0">
                <a:latin typeface="Calibri"/>
                <a:ea typeface="Calibri"/>
                <a:cs typeface="Calibri"/>
              </a:rPr>
              <a:t>Dominating 1v1 situations (heading, tackling and intercepting)</a:t>
            </a:r>
            <a:endParaRPr lang="en-US"/>
          </a:p>
          <a:p>
            <a:pPr marL="285750" indent="-285750">
              <a:buFont typeface="Arial"/>
              <a:buChar char="•"/>
            </a:pPr>
            <a:r>
              <a:rPr lang="en-US">
                <a:latin typeface="Calibri"/>
                <a:ea typeface="Calibri"/>
                <a:cs typeface="Calibri"/>
              </a:rPr>
              <a:t>Zonal</a:t>
            </a:r>
            <a:r>
              <a:rPr lang="en-US" dirty="0">
                <a:latin typeface="Calibri"/>
                <a:ea typeface="Calibri"/>
                <a:cs typeface="Calibri"/>
              </a:rPr>
              <a:t> marking, anticipation and preventive actions (shifting, stepping, dropping, and covering movements)</a:t>
            </a:r>
            <a:endParaRPr lang="en-US"/>
          </a:p>
          <a:p>
            <a:pPr marL="285750" indent="-285750">
              <a:buFont typeface="Arial"/>
              <a:buChar char="•"/>
            </a:pPr>
            <a:r>
              <a:rPr lang="en-US" dirty="0">
                <a:latin typeface="Calibri"/>
                <a:ea typeface="Calibri"/>
                <a:cs typeface="Calibri"/>
              </a:rPr>
              <a:t>Reading and breaking pressure (calm and decisive) • </a:t>
            </a:r>
            <a:endParaRPr lang="en-US"/>
          </a:p>
          <a:p>
            <a:pPr marL="285750" indent="-285750">
              <a:buFont typeface="Arial"/>
              <a:buChar char="•"/>
            </a:pPr>
            <a:r>
              <a:rPr lang="en-US" sz="1600" dirty="0">
                <a:latin typeface="Calibri"/>
                <a:ea typeface="Calibri"/>
                <a:cs typeface="Calibri"/>
              </a:rPr>
              <a:t>Range of passing (through, over and around defensive block) </a:t>
            </a:r>
            <a:endParaRPr lang="en-US"/>
          </a:p>
          <a:p>
            <a:r>
              <a:rPr lang="en-US" b="1" err="1">
                <a:highlight>
                  <a:srgbClr val="FFFF00"/>
                </a:highlight>
                <a:latin typeface="Wingdings 3"/>
                <a:sym typeface="Wingdings 3"/>
              </a:rPr>
              <a:t>u</a:t>
            </a:r>
            <a:r>
              <a:rPr lang="en-US" b="1" err="1">
                <a:highlight>
                  <a:srgbClr val="FFFF00"/>
                </a:highlight>
                <a:latin typeface="Trebuchet MS"/>
              </a:rPr>
              <a:t>Physical</a:t>
            </a:r>
            <a:endParaRPr lang="en-US" b="1">
              <a:highlight>
                <a:srgbClr val="FFFF00"/>
              </a:highlight>
            </a:endParaRPr>
          </a:p>
          <a:p>
            <a:pPr marL="285750" indent="-285750">
              <a:buFont typeface="Arial"/>
              <a:buChar char="•"/>
            </a:pPr>
            <a:r>
              <a:rPr lang="en-US" dirty="0">
                <a:latin typeface="Calibri"/>
                <a:ea typeface="Calibri"/>
                <a:cs typeface="Calibri"/>
              </a:rPr>
              <a:t>Strength and power in duels (jumping), speed and agility </a:t>
            </a:r>
            <a:endParaRPr lang="en-US"/>
          </a:p>
          <a:p>
            <a:pPr algn="ctr"/>
            <a:endParaRPr lang="en-US" sz="2400" b="1" dirty="0"/>
          </a:p>
        </p:txBody>
      </p:sp>
    </p:spTree>
    <p:extLst>
      <p:ext uri="{BB962C8B-B14F-4D97-AF65-F5344CB8AC3E}">
        <p14:creationId xmlns:p14="http://schemas.microsoft.com/office/powerpoint/2010/main" val="700540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4C72-768C-4E0B-A717-889DEC4CB70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EAFFBCE-2516-4F10-B13A-A471953F4D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pic>
        <p:nvPicPr>
          <p:cNvPr id="11" name="Picture 10">
            <a:extLst>
              <a:ext uri="{FF2B5EF4-FFF2-40B4-BE49-F238E27FC236}">
                <a16:creationId xmlns:a16="http://schemas.microsoft.com/office/drawing/2014/main" id="{CD25620B-4522-4789-BA59-1FC4A1BFC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7" y="103981"/>
            <a:ext cx="2212860" cy="1704941"/>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B75ED8A-591F-4891-BB70-DED015B17257}"/>
              </a:ext>
            </a:extLst>
          </p:cNvPr>
          <p:cNvSpPr txBox="1"/>
          <p:nvPr/>
        </p:nvSpPr>
        <p:spPr>
          <a:xfrm>
            <a:off x="1401418" y="2203043"/>
            <a:ext cx="10267121" cy="4524315"/>
          </a:xfrm>
          <a:prstGeom prst="rect">
            <a:avLst/>
          </a:prstGeom>
          <a:solidFill>
            <a:schemeClr val="bg1"/>
          </a:solidFill>
        </p:spPr>
        <p:txBody>
          <a:bodyPr wrap="square" rtlCol="0">
            <a:spAutoFit/>
          </a:bodyPr>
          <a:lstStyle/>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pic>
        <p:nvPicPr>
          <p:cNvPr id="4" name="Picture 3">
            <a:extLst>
              <a:ext uri="{FF2B5EF4-FFF2-40B4-BE49-F238E27FC236}">
                <a16:creationId xmlns:a16="http://schemas.microsoft.com/office/drawing/2014/main" id="{0E78381D-E76A-4201-98CB-521DA68ABDEC}"/>
              </a:ext>
            </a:extLst>
          </p:cNvPr>
          <p:cNvPicPr>
            <a:picLocks noChangeAspect="1"/>
          </p:cNvPicPr>
          <p:nvPr/>
        </p:nvPicPr>
        <p:blipFill>
          <a:blip r:embed="rId4"/>
          <a:stretch>
            <a:fillRect/>
          </a:stretch>
        </p:blipFill>
        <p:spPr>
          <a:xfrm>
            <a:off x="2418774" y="180488"/>
            <a:ext cx="8821677" cy="1694835"/>
          </a:xfrm>
          <a:prstGeom prst="rect">
            <a:avLst/>
          </a:prstGeom>
        </p:spPr>
      </p:pic>
      <p:sp>
        <p:nvSpPr>
          <p:cNvPr id="10" name="Rectangle 9">
            <a:extLst>
              <a:ext uri="{FF2B5EF4-FFF2-40B4-BE49-F238E27FC236}">
                <a16:creationId xmlns:a16="http://schemas.microsoft.com/office/drawing/2014/main" id="{089F74EA-8940-4612-A7D2-F15E872734CD}"/>
              </a:ext>
            </a:extLst>
          </p:cNvPr>
          <p:cNvSpPr/>
          <p:nvPr/>
        </p:nvSpPr>
        <p:spPr>
          <a:xfrm>
            <a:off x="1640456" y="2812211"/>
            <a:ext cx="9713344" cy="34620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TextBox 12">
            <a:extLst>
              <a:ext uri="{FF2B5EF4-FFF2-40B4-BE49-F238E27FC236}">
                <a16:creationId xmlns:a16="http://schemas.microsoft.com/office/drawing/2014/main" id="{9776E2D7-2717-4B79-B1F4-1E7F37518B45}"/>
              </a:ext>
            </a:extLst>
          </p:cNvPr>
          <p:cNvSpPr txBox="1"/>
          <p:nvPr/>
        </p:nvSpPr>
        <p:spPr>
          <a:xfrm>
            <a:off x="1708030" y="2915728"/>
            <a:ext cx="839638" cy="369332"/>
          </a:xfrm>
          <a:prstGeom prst="rect">
            <a:avLst/>
          </a:prstGeom>
          <a:noFill/>
        </p:spPr>
        <p:txBody>
          <a:bodyPr wrap="square" rtlCol="0">
            <a:spAutoFit/>
          </a:bodyPr>
          <a:lstStyle/>
          <a:p>
            <a:r>
              <a:rPr lang="en-US" b="1" dirty="0"/>
              <a:t>Phase </a:t>
            </a:r>
          </a:p>
        </p:txBody>
      </p:sp>
      <p:sp>
        <p:nvSpPr>
          <p:cNvPr id="15" name="TextBox 14">
            <a:extLst>
              <a:ext uri="{FF2B5EF4-FFF2-40B4-BE49-F238E27FC236}">
                <a16:creationId xmlns:a16="http://schemas.microsoft.com/office/drawing/2014/main" id="{DA048FFE-A34E-4753-9FF2-E6BCA3BA13D2}"/>
              </a:ext>
            </a:extLst>
          </p:cNvPr>
          <p:cNvSpPr txBox="1"/>
          <p:nvPr/>
        </p:nvSpPr>
        <p:spPr>
          <a:xfrm>
            <a:off x="1708030" y="5488103"/>
            <a:ext cx="9425796" cy="369332"/>
          </a:xfrm>
          <a:prstGeom prst="rect">
            <a:avLst/>
          </a:prstGeom>
          <a:noFill/>
        </p:spPr>
        <p:txBody>
          <a:bodyPr wrap="square" rtlCol="0">
            <a:spAutoFit/>
          </a:bodyPr>
          <a:lstStyle/>
          <a:p>
            <a:r>
              <a:rPr lang="en-US" b="1" dirty="0"/>
              <a:t>Age     U6   U7   U8   U9   U10   U11   U12   U13   U14   U15   U16   U17   U18   U19+    </a:t>
            </a:r>
          </a:p>
        </p:txBody>
      </p:sp>
      <p:cxnSp>
        <p:nvCxnSpPr>
          <p:cNvPr id="17" name="Straight Arrow Connector 16">
            <a:extLst>
              <a:ext uri="{FF2B5EF4-FFF2-40B4-BE49-F238E27FC236}">
                <a16:creationId xmlns:a16="http://schemas.microsoft.com/office/drawing/2014/main" id="{D71E631C-CCAA-4390-A635-9FBF82FFA814}"/>
              </a:ext>
            </a:extLst>
          </p:cNvPr>
          <p:cNvCxnSpPr/>
          <p:nvPr/>
        </p:nvCxnSpPr>
        <p:spPr>
          <a:xfrm>
            <a:off x="9494808" y="5670430"/>
            <a:ext cx="148949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Rectangle 17">
            <a:extLst>
              <a:ext uri="{FF2B5EF4-FFF2-40B4-BE49-F238E27FC236}">
                <a16:creationId xmlns:a16="http://schemas.microsoft.com/office/drawing/2014/main" id="{2EED9057-2F18-47C0-A09B-CB750B7E123D}"/>
              </a:ext>
            </a:extLst>
          </p:cNvPr>
          <p:cNvSpPr/>
          <p:nvPr/>
        </p:nvSpPr>
        <p:spPr>
          <a:xfrm>
            <a:off x="2472906" y="2990491"/>
            <a:ext cx="1621766" cy="294569"/>
          </a:xfrm>
          <a:prstGeom prst="rect">
            <a:avLst/>
          </a:prstGeom>
          <a:solidFill>
            <a:schemeClr val="tx2">
              <a:lumMod val="25000"/>
              <a:lumOff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FOUNDATION</a:t>
            </a:r>
          </a:p>
        </p:txBody>
      </p:sp>
      <p:sp>
        <p:nvSpPr>
          <p:cNvPr id="19" name="Rectangle 18">
            <a:extLst>
              <a:ext uri="{FF2B5EF4-FFF2-40B4-BE49-F238E27FC236}">
                <a16:creationId xmlns:a16="http://schemas.microsoft.com/office/drawing/2014/main" id="{16E8F0C5-7853-44F3-8225-721E3358DD64}"/>
              </a:ext>
            </a:extLst>
          </p:cNvPr>
          <p:cNvSpPr/>
          <p:nvPr/>
        </p:nvSpPr>
        <p:spPr>
          <a:xfrm>
            <a:off x="4094671" y="2991814"/>
            <a:ext cx="1659147" cy="2945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DEVELOPMENT</a:t>
            </a:r>
          </a:p>
        </p:txBody>
      </p:sp>
      <p:sp>
        <p:nvSpPr>
          <p:cNvPr id="20" name="Rectangle 19">
            <a:extLst>
              <a:ext uri="{FF2B5EF4-FFF2-40B4-BE49-F238E27FC236}">
                <a16:creationId xmlns:a16="http://schemas.microsoft.com/office/drawing/2014/main" id="{1E1E4EF5-A729-4830-9826-A1C6D411FF7D}"/>
              </a:ext>
            </a:extLst>
          </p:cNvPr>
          <p:cNvSpPr/>
          <p:nvPr/>
        </p:nvSpPr>
        <p:spPr>
          <a:xfrm>
            <a:off x="5738004" y="2990490"/>
            <a:ext cx="1674962" cy="29456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IMPLEMENT</a:t>
            </a:r>
          </a:p>
        </p:txBody>
      </p:sp>
      <p:sp>
        <p:nvSpPr>
          <p:cNvPr id="21" name="Rectangle 20">
            <a:extLst>
              <a:ext uri="{FF2B5EF4-FFF2-40B4-BE49-F238E27FC236}">
                <a16:creationId xmlns:a16="http://schemas.microsoft.com/office/drawing/2014/main" id="{7C018DD8-D945-469E-B827-F3B39FBB7BC6}"/>
              </a:ext>
            </a:extLst>
          </p:cNvPr>
          <p:cNvSpPr/>
          <p:nvPr/>
        </p:nvSpPr>
        <p:spPr>
          <a:xfrm>
            <a:off x="7412966" y="2990490"/>
            <a:ext cx="3703608" cy="294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PERFORM</a:t>
            </a:r>
          </a:p>
        </p:txBody>
      </p:sp>
      <p:sp>
        <p:nvSpPr>
          <p:cNvPr id="22" name="Rectangle 21">
            <a:extLst>
              <a:ext uri="{FF2B5EF4-FFF2-40B4-BE49-F238E27FC236}">
                <a16:creationId xmlns:a16="http://schemas.microsoft.com/office/drawing/2014/main" id="{77FD9E5A-05B5-4B86-9DB3-F62C4BB9CE0D}"/>
              </a:ext>
            </a:extLst>
          </p:cNvPr>
          <p:cNvSpPr/>
          <p:nvPr/>
        </p:nvSpPr>
        <p:spPr>
          <a:xfrm>
            <a:off x="2418772" y="3996249"/>
            <a:ext cx="1204321" cy="11099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n w="0"/>
                <a:solidFill>
                  <a:schemeClr val="tx1"/>
                </a:solidFill>
                <a:effectLst>
                  <a:outerShdw blurRad="38100" dist="19050" dir="2700000" algn="tl" rotWithShape="0">
                    <a:schemeClr val="dk1">
                      <a:alpha val="40000"/>
                    </a:schemeClr>
                  </a:outerShdw>
                </a:effectLst>
              </a:rPr>
              <a:t>PRE-ACADEMY</a:t>
            </a:r>
          </a:p>
        </p:txBody>
      </p:sp>
      <p:sp>
        <p:nvSpPr>
          <p:cNvPr id="24" name="Rectangle 23">
            <a:extLst>
              <a:ext uri="{FF2B5EF4-FFF2-40B4-BE49-F238E27FC236}">
                <a16:creationId xmlns:a16="http://schemas.microsoft.com/office/drawing/2014/main" id="{6359D97B-1B03-48BB-89D1-B03530C227EB}"/>
              </a:ext>
            </a:extLst>
          </p:cNvPr>
          <p:cNvSpPr/>
          <p:nvPr/>
        </p:nvSpPr>
        <p:spPr>
          <a:xfrm>
            <a:off x="3623094" y="3996249"/>
            <a:ext cx="2130724" cy="11099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ACADEMY </a:t>
            </a:r>
          </a:p>
        </p:txBody>
      </p:sp>
      <p:sp>
        <p:nvSpPr>
          <p:cNvPr id="25" name="Rectangle 24">
            <a:extLst>
              <a:ext uri="{FF2B5EF4-FFF2-40B4-BE49-F238E27FC236}">
                <a16:creationId xmlns:a16="http://schemas.microsoft.com/office/drawing/2014/main" id="{33B14D07-B198-47E8-96DF-6D2BDA1269FD}"/>
              </a:ext>
            </a:extLst>
          </p:cNvPr>
          <p:cNvSpPr/>
          <p:nvPr/>
        </p:nvSpPr>
        <p:spPr>
          <a:xfrm>
            <a:off x="5738004" y="3996249"/>
            <a:ext cx="3089074" cy="11099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SELECT </a:t>
            </a:r>
          </a:p>
        </p:txBody>
      </p:sp>
      <p:sp>
        <p:nvSpPr>
          <p:cNvPr id="26" name="Rectangle 25">
            <a:extLst>
              <a:ext uri="{FF2B5EF4-FFF2-40B4-BE49-F238E27FC236}">
                <a16:creationId xmlns:a16="http://schemas.microsoft.com/office/drawing/2014/main" id="{DE732875-7F05-4FE6-85A6-2BA11D2C23AD}"/>
              </a:ext>
            </a:extLst>
          </p:cNvPr>
          <p:cNvSpPr/>
          <p:nvPr/>
        </p:nvSpPr>
        <p:spPr>
          <a:xfrm>
            <a:off x="8843171" y="3996249"/>
            <a:ext cx="2397280" cy="11099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Pre-Pro</a:t>
            </a:r>
          </a:p>
        </p:txBody>
      </p:sp>
    </p:spTree>
    <p:extLst>
      <p:ext uri="{BB962C8B-B14F-4D97-AF65-F5344CB8AC3E}">
        <p14:creationId xmlns:p14="http://schemas.microsoft.com/office/powerpoint/2010/main" val="311911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85BA5-EF50-43B4-905D-C6A035DD78B1}"/>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4779FC2-2BAB-44CB-AD13-D4191C4E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 y="81280"/>
            <a:ext cx="2223770" cy="1599565"/>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ADAC25A8-0968-430D-AAD8-917AC780CFA0}"/>
              </a:ext>
            </a:extLst>
          </p:cNvPr>
          <p:cNvSpPr txBox="1"/>
          <p:nvPr/>
        </p:nvSpPr>
        <p:spPr>
          <a:xfrm>
            <a:off x="2819400" y="-86896"/>
            <a:ext cx="910844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B2222B63-943F-4C65-BCB9-1AC0D3FA057C}"/>
              </a:ext>
            </a:extLst>
          </p:cNvPr>
          <p:cNvSpPr txBox="1"/>
          <p:nvPr/>
        </p:nvSpPr>
        <p:spPr>
          <a:xfrm>
            <a:off x="1701165" y="1447815"/>
            <a:ext cx="1108456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THE </a:t>
            </a:r>
            <a:r>
              <a:rPr lang="en-US" sz="4000" b="1"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latin typeface="Aptos" panose="020B0004020202020204"/>
              </a:rPr>
              <a:t>DEFENSIVE CENTER MIDFIELDER</a:t>
            </a:r>
            <a:r>
              <a:rPr kumimoji="0" lang="en-US" sz="40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 - #</a:t>
            </a:r>
            <a:r>
              <a:rPr lang="en-US" sz="4000" b="1"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latin typeface="Aptos" panose="020B0004020202020204"/>
              </a:rPr>
              <a:t>6</a:t>
            </a:r>
            <a:endParaRPr kumimoji="0" lang="en-US" sz="40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2C8F8A5B-F70C-433B-BBC5-06603394AC7A}"/>
              </a:ext>
            </a:extLst>
          </p:cNvPr>
          <p:cNvSpPr txBox="1"/>
          <p:nvPr/>
        </p:nvSpPr>
        <p:spPr>
          <a:xfrm>
            <a:off x="1280160" y="2307302"/>
            <a:ext cx="5080000" cy="433965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0B0004020202020204"/>
                <a:ea typeface="+mn-ea"/>
                <a:cs typeface="+mn-cs"/>
              </a:rPr>
              <a:t>Defensive Center Midfielder #6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0B0004020202020204"/>
                <a:ea typeface="+mn-ea"/>
                <a:cs typeface="+mn-cs"/>
              </a:rPr>
              <a:t>Roles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Ball Winner- </a:t>
            </a:r>
            <a:r>
              <a:rPr kumimoji="0" lang="en-US" sz="1400" i="0" u="none" strike="noStrike" kern="1200" cap="none" spc="0" normalizeH="0" baseline="0" noProof="0" dirty="0">
                <a:ln>
                  <a:noFill/>
                </a:ln>
                <a:solidFill>
                  <a:prstClr val="black"/>
                </a:solidFill>
                <a:effectLst/>
                <a:uLnTx/>
                <a:uFillTx/>
                <a:latin typeface="Aptos" panose="020B0004020202020204"/>
                <a:ea typeface="+mn-ea"/>
                <a:cs typeface="+mn-cs"/>
              </a:rPr>
              <a:t>Win balls and disrupt opposition attack</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Organizer- </a:t>
            </a:r>
            <a:r>
              <a:rPr lang="en-US" sz="1400" dirty="0">
                <a:solidFill>
                  <a:prstClr val="black"/>
                </a:solidFill>
                <a:latin typeface="Aptos" panose="020B0004020202020204"/>
              </a:rPr>
              <a:t>Organizes other central midfielders, communicates with center backs, and helps organize all over the field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Sits in front of the back line- </a:t>
            </a:r>
            <a:r>
              <a:rPr kumimoji="0" lang="en-US" sz="1400" i="0" u="none" strike="noStrike" kern="1200" cap="none" spc="0" normalizeH="0" baseline="0" noProof="0" dirty="0">
                <a:ln>
                  <a:noFill/>
                </a:ln>
                <a:solidFill>
                  <a:prstClr val="black"/>
                </a:solidFill>
                <a:effectLst/>
                <a:uLnTx/>
                <a:uFillTx/>
                <a:latin typeface="Aptos" panose="020B0004020202020204"/>
                <a:ea typeface="+mn-ea"/>
                <a:cs typeface="+mn-cs"/>
              </a:rPr>
              <a:t>stays connected with center backs and protects the shape in front of the back line. </a:t>
            </a:r>
            <a:r>
              <a:rPr lang="en-US" sz="1400" dirty="0">
                <a:solidFill>
                  <a:prstClr val="black"/>
                </a:solidFill>
                <a:latin typeface="Aptos" panose="020B0004020202020204"/>
              </a:rPr>
              <a:t>Shield</a:t>
            </a:r>
            <a:r>
              <a:rPr kumimoji="0" lang="en-US" sz="1400" i="0" u="none" strike="noStrike" kern="1200" cap="none" spc="0" normalizeH="0" baseline="0" noProof="0" dirty="0">
                <a:ln>
                  <a:noFill/>
                </a:ln>
                <a:solidFill>
                  <a:prstClr val="black"/>
                </a:solidFill>
                <a:effectLst/>
                <a:uLnTx/>
                <a:uFillTx/>
                <a:latin typeface="Aptos" panose="020B0004020202020204"/>
                <a:ea typeface="+mn-ea"/>
                <a:cs typeface="+mn-cs"/>
              </a:rPr>
              <a:t>s balls from finding the opposing center forward(s)</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Balance MF Shape- </a:t>
            </a:r>
            <a:r>
              <a:rPr lang="en-US" sz="1400" dirty="0">
                <a:solidFill>
                  <a:prstClr val="black"/>
                </a:solidFill>
                <a:latin typeface="Aptos" panose="020B0004020202020204"/>
              </a:rPr>
              <a:t>Keeps a sense of defensive responsibility in preparation for defensive transitional moments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Get forward at times- </a:t>
            </a:r>
            <a:r>
              <a:rPr kumimoji="0" lang="en-US" sz="1400" i="0" u="none" strike="noStrike" kern="1200" cap="none" spc="0" normalizeH="0" baseline="0" noProof="0" dirty="0">
                <a:ln>
                  <a:noFill/>
                </a:ln>
                <a:solidFill>
                  <a:prstClr val="black"/>
                </a:solidFill>
                <a:effectLst/>
                <a:uLnTx/>
                <a:uFillTx/>
                <a:latin typeface="Aptos" panose="020B0004020202020204"/>
                <a:ea typeface="+mn-ea"/>
                <a:cs typeface="+mn-cs"/>
              </a:rPr>
              <a:t>Joins attack when appropriate (100% sure that there is no counter-attack possibility)</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The Engine- </a:t>
            </a:r>
            <a:r>
              <a:rPr lang="en-US" sz="1400" dirty="0">
                <a:solidFill>
                  <a:prstClr val="black"/>
                </a:solidFill>
                <a:latin typeface="Aptos" panose="020B0004020202020204"/>
              </a:rPr>
              <a:t>Set possession and play in fast 1-2 touch rhythm to run the game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600" b="1" dirty="0">
              <a:solidFill>
                <a:prstClr val="black"/>
              </a:solidFill>
              <a:latin typeface="Aptos" panose="020B000402020202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Starting position is 7-10 yards in front of center back. In line with the ball and the center of the goal.</a:t>
            </a:r>
          </a:p>
        </p:txBody>
      </p:sp>
      <p:sp>
        <p:nvSpPr>
          <p:cNvPr id="5" name="TextBox 4">
            <a:extLst>
              <a:ext uri="{FF2B5EF4-FFF2-40B4-BE49-F238E27FC236}">
                <a16:creationId xmlns:a16="http://schemas.microsoft.com/office/drawing/2014/main" id="{6862CEF2-43DE-E55F-3494-AB1AD4389BF7}"/>
              </a:ext>
            </a:extLst>
          </p:cNvPr>
          <p:cNvSpPr txBox="1"/>
          <p:nvPr/>
        </p:nvSpPr>
        <p:spPr>
          <a:xfrm>
            <a:off x="7642860" y="2080746"/>
            <a:ext cx="3705860" cy="4031873"/>
          </a:xfrm>
          <a:prstGeom prst="rect">
            <a:avLst/>
          </a:prstGeom>
          <a:solidFill>
            <a:schemeClr val="bg1"/>
          </a:solidFill>
          <a:ln>
            <a:solidFill>
              <a:schemeClr val="tx1"/>
            </a:solidFill>
          </a:ln>
        </p:spPr>
        <p:txBody>
          <a:bodyPr wrap="square" lIns="91440" tIns="45720" rIns="91440" bIns="45720" rtlCol="0" anchor="t">
            <a:spAutoFit/>
          </a:bodyPr>
          <a:lstStyle/>
          <a:p>
            <a:pPr>
              <a:defRPr/>
            </a:pPr>
            <a:r>
              <a:rPr lang="en-US" err="1">
                <a:latin typeface="Wingdings 3"/>
                <a:sym typeface="Wingdings 3"/>
              </a:rPr>
              <a:t>u</a:t>
            </a:r>
            <a:r>
              <a:rPr lang="en-US" b="1" err="1">
                <a:highlight>
                  <a:srgbClr val="FFFF00"/>
                </a:highlight>
                <a:latin typeface="Trebuchet MS"/>
              </a:rPr>
              <a:t>Traits</a:t>
            </a:r>
            <a:endParaRPr lang="en-US" b="1" err="1">
              <a:highlight>
                <a:srgbClr val="FFFF00"/>
              </a:highlight>
            </a:endParaRPr>
          </a:p>
          <a:p>
            <a:pPr marL="171450" indent="-171450">
              <a:buFont typeface="Arial"/>
              <a:buChar char="•"/>
              <a:defRPr/>
            </a:pPr>
            <a:r>
              <a:rPr lang="en-US" sz="1200" dirty="0">
                <a:latin typeface="Calibri"/>
                <a:ea typeface="Calibri"/>
                <a:cs typeface="Calibri"/>
              </a:rPr>
              <a:t>Dominating positionally and individually, controlling and protecting central area</a:t>
            </a:r>
            <a:endParaRPr lang="en-US" sz="1200"/>
          </a:p>
          <a:p>
            <a:pPr marL="171450" indent="-171450">
              <a:buFont typeface="Arial"/>
              <a:buChar char="•"/>
              <a:defRPr/>
            </a:pPr>
            <a:r>
              <a:rPr lang="en-US" sz="1200" dirty="0">
                <a:latin typeface="Calibri"/>
                <a:ea typeface="Calibri"/>
                <a:cs typeface="Calibri"/>
              </a:rPr>
              <a:t>Positioning between lines (spatial awareness and body orientation) and quick decision making </a:t>
            </a:r>
            <a:endParaRPr lang="en-US" sz="1200"/>
          </a:p>
          <a:p>
            <a:pPr marL="171450" indent="-171450">
              <a:buFont typeface="Arial"/>
              <a:buChar char="•"/>
              <a:defRPr/>
            </a:pPr>
            <a:r>
              <a:rPr lang="en-US" sz="1200" dirty="0">
                <a:latin typeface="Calibri"/>
                <a:ea typeface="Calibri"/>
                <a:cs typeface="Calibri"/>
              </a:rPr>
              <a:t>Technically advanced-receiving and turning in tight spaces, passing range including final pass</a:t>
            </a:r>
            <a:endParaRPr lang="en-US" sz="1200"/>
          </a:p>
          <a:p>
            <a:pPr marL="171450" indent="-171450">
              <a:buFont typeface="Arial"/>
              <a:buChar char="•"/>
              <a:defRPr/>
            </a:pPr>
            <a:r>
              <a:rPr lang="en-US" sz="1200" dirty="0">
                <a:latin typeface="Calibri"/>
                <a:ea typeface="Calibri"/>
                <a:cs typeface="Calibri"/>
              </a:rPr>
              <a:t>Recognizing when to play forward, switch play and keep possession </a:t>
            </a:r>
            <a:endParaRPr lang="en-US" sz="1200"/>
          </a:p>
          <a:p>
            <a:pPr marL="171450" indent="-171450">
              <a:buFont typeface="Arial"/>
              <a:buChar char="•"/>
              <a:defRPr/>
            </a:pPr>
            <a:r>
              <a:rPr lang="en-US" sz="1200">
                <a:latin typeface="Calibri"/>
                <a:ea typeface="Calibri"/>
                <a:cs typeface="Calibri"/>
              </a:rPr>
              <a:t>Breaking</a:t>
            </a:r>
            <a:r>
              <a:rPr lang="en-US" sz="1200" dirty="0">
                <a:latin typeface="Calibri"/>
                <a:ea typeface="Calibri"/>
                <a:cs typeface="Calibri"/>
              </a:rPr>
              <a:t> down compact defenses and finishing the attack </a:t>
            </a:r>
            <a:endParaRPr lang="en-US" sz="1200"/>
          </a:p>
          <a:p>
            <a:pPr marL="171450" indent="-171450">
              <a:buFont typeface="Arial"/>
              <a:buChar char="•"/>
              <a:defRPr/>
            </a:pPr>
            <a:r>
              <a:rPr lang="en-US" sz="1200" dirty="0">
                <a:latin typeface="Calibri"/>
                <a:ea typeface="Calibri"/>
                <a:cs typeface="Calibri"/>
              </a:rPr>
              <a:t>Reading and initiating pressing moments, closing space with speed and intensity</a:t>
            </a:r>
            <a:endParaRPr lang="en-US" sz="1200"/>
          </a:p>
          <a:p>
            <a:pPr marL="171450" indent="-171450">
              <a:buFont typeface="Arial"/>
              <a:buChar char="•"/>
              <a:defRPr/>
            </a:pPr>
            <a:r>
              <a:rPr lang="en-US" sz="1200" dirty="0">
                <a:latin typeface="Calibri"/>
                <a:ea typeface="Calibri"/>
                <a:cs typeface="Calibri"/>
              </a:rPr>
              <a:t>Denying penetrations and assisting fullback in wide areas </a:t>
            </a:r>
            <a:endParaRPr lang="en-US" sz="1200"/>
          </a:p>
          <a:p>
            <a:pPr>
              <a:defRPr/>
            </a:pPr>
            <a:r>
              <a:rPr lang="en-US" b="1" err="1">
                <a:highlight>
                  <a:srgbClr val="FFFF00"/>
                </a:highlight>
                <a:latin typeface="Wingdings 3"/>
                <a:sym typeface="Wingdings 3"/>
              </a:rPr>
              <a:t>u</a:t>
            </a:r>
            <a:r>
              <a:rPr lang="en-US" b="1" err="1">
                <a:highlight>
                  <a:srgbClr val="FFFF00"/>
                </a:highlight>
                <a:latin typeface="Trebuchet MS"/>
              </a:rPr>
              <a:t>Physical</a:t>
            </a:r>
            <a:r>
              <a:rPr lang="en-US" b="1" dirty="0">
                <a:highlight>
                  <a:srgbClr val="FFFF00"/>
                </a:highlight>
                <a:latin typeface="Trebuchet MS"/>
              </a:rPr>
              <a:t> </a:t>
            </a:r>
            <a:endParaRPr lang="en-US" b="1" dirty="0">
              <a:highlight>
                <a:srgbClr val="FFFF00"/>
              </a:highlight>
            </a:endParaRPr>
          </a:p>
          <a:p>
            <a:pPr marL="171450" indent="-171450">
              <a:buFont typeface="Arial"/>
              <a:buChar char="•"/>
              <a:defRPr/>
            </a:pPr>
            <a:r>
              <a:rPr lang="en-US" sz="1200" dirty="0">
                <a:latin typeface="Calibri"/>
                <a:ea typeface="Calibri"/>
                <a:cs typeface="Calibri"/>
              </a:rPr>
              <a:t>Agility, endurance, quickness and use of body to protect ball</a:t>
            </a:r>
            <a:endParaRPr lang="en-US" sz="1200" dirty="0"/>
          </a:p>
          <a:p>
            <a:pPr marL="0" marR="0" lvl="0" indent="0" algn="ctr" defTabSz="914400">
              <a:lnSpc>
                <a:spcPct val="100000"/>
              </a:lnSpc>
              <a:spcBef>
                <a:spcPts val="0"/>
              </a:spcBef>
              <a:spcAft>
                <a:spcPts val="0"/>
              </a:spcAft>
              <a:buClrTx/>
              <a:buSzTx/>
              <a:buFontTx/>
              <a:buNone/>
              <a:tabLst/>
              <a:defRPr/>
            </a:pPr>
            <a:endParaRPr lang="en-US" sz="2400" b="1" i="0" u="none" strike="noStrike" kern="1200" cap="none" spc="0" normalizeH="0" baseline="0" noProof="0" dirty="0">
              <a:ln>
                <a:noFill/>
              </a:ln>
              <a:effectLst/>
              <a:uLnTx/>
              <a:uFillTx/>
              <a:latin typeface="Aptos" panose="020B0004020202020204"/>
            </a:endParaRPr>
          </a:p>
        </p:txBody>
      </p:sp>
    </p:spTree>
    <p:extLst>
      <p:ext uri="{BB962C8B-B14F-4D97-AF65-F5344CB8AC3E}">
        <p14:creationId xmlns:p14="http://schemas.microsoft.com/office/powerpoint/2010/main" val="4235060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627A4-59E4-4DD8-B9A1-D11A41EA10AD}"/>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0B14603-C909-4469-9B03-505E999AF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 y="81280"/>
            <a:ext cx="2223770" cy="1599565"/>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41790FF8-19B7-4EA8-82BF-20798B825ED6}"/>
              </a:ext>
            </a:extLst>
          </p:cNvPr>
          <p:cNvSpPr txBox="1"/>
          <p:nvPr/>
        </p:nvSpPr>
        <p:spPr>
          <a:xfrm>
            <a:off x="2758440" y="-76736"/>
            <a:ext cx="925068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 name="TextBox 6">
            <a:extLst>
              <a:ext uri="{FF2B5EF4-FFF2-40B4-BE49-F238E27FC236}">
                <a16:creationId xmlns:a16="http://schemas.microsoft.com/office/drawing/2014/main" id="{E6E0AB9C-2F62-4F56-B5D0-460CCA10EC04}"/>
              </a:ext>
            </a:extLst>
          </p:cNvPr>
          <p:cNvSpPr txBox="1"/>
          <p:nvPr/>
        </p:nvSpPr>
        <p:spPr>
          <a:xfrm>
            <a:off x="943610" y="1835819"/>
            <a:ext cx="4734560" cy="498598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0B0004020202020204"/>
                <a:ea typeface="+mn-ea"/>
                <a:cs typeface="+mn-cs"/>
              </a:rPr>
              <a:t> Center Midfielder #8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0B0004020202020204"/>
                <a:ea typeface="+mn-ea"/>
                <a:cs typeface="+mn-cs"/>
              </a:rPr>
              <a:t>Roles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Cover Ground- </a:t>
            </a:r>
            <a:r>
              <a:rPr kumimoji="0" lang="en-US" sz="1400" i="0" u="none" strike="noStrike" kern="1200" cap="none" spc="0" normalizeH="0" baseline="0" noProof="0" dirty="0">
                <a:ln>
                  <a:noFill/>
                </a:ln>
                <a:solidFill>
                  <a:prstClr val="black"/>
                </a:solidFill>
                <a:effectLst/>
                <a:uLnTx/>
                <a:uFillTx/>
                <a:latin typeface="Aptos" panose="020B0004020202020204"/>
                <a:ea typeface="+mn-ea"/>
                <a:cs typeface="+mn-cs"/>
              </a:rPr>
              <a:t>Box to box midfielder. Get into the attack and help defensively</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Playmaker- </a:t>
            </a:r>
            <a:r>
              <a:rPr lang="en-US" sz="1400" dirty="0">
                <a:solidFill>
                  <a:prstClr val="black"/>
                </a:solidFill>
                <a:latin typeface="Aptos" panose="020B0004020202020204"/>
              </a:rPr>
              <a:t>Be creative in the attack. Be available as an option as much as possible</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Get Forward- </a:t>
            </a:r>
            <a:r>
              <a:rPr lang="en-US" sz="1400" dirty="0">
                <a:solidFill>
                  <a:prstClr val="black"/>
                </a:solidFill>
                <a:latin typeface="Aptos" panose="020B0004020202020204"/>
              </a:rPr>
              <a:t>Joins the attack as much as possible</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High Work Rate- </a:t>
            </a:r>
            <a:r>
              <a:rPr lang="en-US" sz="1400" dirty="0">
                <a:solidFill>
                  <a:prstClr val="black"/>
                </a:solidFill>
                <a:latin typeface="Aptos" panose="020B0004020202020204"/>
              </a:rPr>
              <a:t>Constantly moving and working hard to support the attack and help defensively. </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Combination Play- </a:t>
            </a:r>
            <a:r>
              <a:rPr lang="en-US" sz="1400" dirty="0">
                <a:solidFill>
                  <a:prstClr val="black"/>
                </a:solidFill>
                <a:latin typeface="Aptos" panose="020B0004020202020204"/>
              </a:rPr>
              <a:t>Quick passing combinations with forwards and other midfielders to attack spaces in front of and behind defenses</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Set Possession- </a:t>
            </a:r>
            <a:r>
              <a:rPr lang="en-US" sz="1400" dirty="0">
                <a:solidFill>
                  <a:prstClr val="black"/>
                </a:solidFill>
                <a:latin typeface="Aptos" panose="020B0004020202020204"/>
              </a:rPr>
              <a:t>Win and keep possession of the ball. Play in a fast 1-2 touch rhythm. </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Change the Point of Attack- </a:t>
            </a:r>
            <a:r>
              <a:rPr lang="en-US" sz="1400" dirty="0">
                <a:solidFill>
                  <a:prstClr val="black"/>
                </a:solidFill>
                <a:latin typeface="Aptos" panose="020B0004020202020204"/>
              </a:rPr>
              <a:t>Move balls around from side to side to open up defenses</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Ball Winner- </a:t>
            </a:r>
            <a:r>
              <a:rPr lang="en-US" sz="1400" dirty="0">
                <a:solidFill>
                  <a:prstClr val="black"/>
                </a:solidFill>
                <a:latin typeface="Aptos" panose="020B0004020202020204"/>
              </a:rPr>
              <a:t>Win balls and disrupt opposition attack</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Balance MF Shape- </a:t>
            </a:r>
            <a:r>
              <a:rPr lang="en-US" sz="1400" dirty="0">
                <a:solidFill>
                  <a:prstClr val="black"/>
                </a:solidFill>
                <a:latin typeface="Aptos" panose="020B0004020202020204"/>
              </a:rPr>
              <a:t>Keeps a sense of defensive responsibility in preparation for defensive transitional moments </a:t>
            </a:r>
          </a:p>
        </p:txBody>
      </p:sp>
      <p:sp>
        <p:nvSpPr>
          <p:cNvPr id="9" name="TextBox 8">
            <a:extLst>
              <a:ext uri="{FF2B5EF4-FFF2-40B4-BE49-F238E27FC236}">
                <a16:creationId xmlns:a16="http://schemas.microsoft.com/office/drawing/2014/main" id="{E782566D-A734-491D-9BE0-FDE837D01698}"/>
              </a:ext>
            </a:extLst>
          </p:cNvPr>
          <p:cNvSpPr txBox="1"/>
          <p:nvPr/>
        </p:nvSpPr>
        <p:spPr>
          <a:xfrm>
            <a:off x="3310890" y="1246703"/>
            <a:ext cx="1009904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THE CENTER MIDFIELDER - #8</a:t>
            </a:r>
          </a:p>
        </p:txBody>
      </p:sp>
      <p:sp>
        <p:nvSpPr>
          <p:cNvPr id="5" name="TextBox 4">
            <a:extLst>
              <a:ext uri="{FF2B5EF4-FFF2-40B4-BE49-F238E27FC236}">
                <a16:creationId xmlns:a16="http://schemas.microsoft.com/office/drawing/2014/main" id="{1E5866C3-BB4C-E35B-226A-26C0D51D1A74}"/>
              </a:ext>
            </a:extLst>
          </p:cNvPr>
          <p:cNvSpPr txBox="1"/>
          <p:nvPr/>
        </p:nvSpPr>
        <p:spPr>
          <a:xfrm>
            <a:off x="7642860" y="2080746"/>
            <a:ext cx="3705860" cy="4031873"/>
          </a:xfrm>
          <a:prstGeom prst="rect">
            <a:avLst/>
          </a:prstGeom>
          <a:solidFill>
            <a:schemeClr val="bg1"/>
          </a:solidFill>
          <a:ln>
            <a:solidFill>
              <a:schemeClr val="tx1"/>
            </a:solidFill>
          </a:ln>
        </p:spPr>
        <p:txBody>
          <a:bodyPr wrap="square" lIns="91440" tIns="45720" rIns="91440" bIns="45720" rtlCol="0" anchor="t">
            <a:spAutoFit/>
          </a:bodyPr>
          <a:lstStyle/>
          <a:p>
            <a:pPr>
              <a:defRPr/>
            </a:pPr>
            <a:r>
              <a:rPr lang="en-US" err="1">
                <a:latin typeface="Wingdings 3"/>
                <a:sym typeface="Wingdings 3"/>
              </a:rPr>
              <a:t>u</a:t>
            </a:r>
            <a:r>
              <a:rPr lang="en-US" b="1" err="1">
                <a:highlight>
                  <a:srgbClr val="FFFF00"/>
                </a:highlight>
                <a:latin typeface="Trebuchet MS"/>
              </a:rPr>
              <a:t>Traits</a:t>
            </a:r>
            <a:endParaRPr lang="en-US" b="1" err="1">
              <a:highlight>
                <a:srgbClr val="FFFF00"/>
              </a:highlight>
            </a:endParaRPr>
          </a:p>
          <a:p>
            <a:pPr marL="171450" indent="-171450">
              <a:buFont typeface="Arial"/>
              <a:buChar char="•"/>
              <a:defRPr/>
            </a:pPr>
            <a:r>
              <a:rPr lang="en-US" sz="1200" dirty="0">
                <a:latin typeface="Calibri"/>
                <a:ea typeface="Calibri"/>
                <a:cs typeface="Calibri"/>
              </a:rPr>
              <a:t>Dominating positionally and individually, controlling and protecting central area</a:t>
            </a:r>
            <a:endParaRPr lang="en-US" sz="1200"/>
          </a:p>
          <a:p>
            <a:pPr marL="171450" indent="-171450">
              <a:buFont typeface="Arial"/>
              <a:buChar char="•"/>
              <a:defRPr/>
            </a:pPr>
            <a:r>
              <a:rPr lang="en-US" sz="1200" dirty="0">
                <a:latin typeface="Calibri"/>
                <a:ea typeface="Calibri"/>
                <a:cs typeface="Calibri"/>
              </a:rPr>
              <a:t>Positioning between lines (spatial awareness and body orientation) and quick decision making </a:t>
            </a:r>
            <a:endParaRPr lang="en-US" sz="1200"/>
          </a:p>
          <a:p>
            <a:pPr marL="171450" indent="-171450">
              <a:buFont typeface="Arial"/>
              <a:buChar char="•"/>
              <a:defRPr/>
            </a:pPr>
            <a:r>
              <a:rPr lang="en-US" sz="1200" dirty="0">
                <a:latin typeface="Calibri"/>
                <a:ea typeface="Calibri"/>
                <a:cs typeface="Calibri"/>
              </a:rPr>
              <a:t>Technically advanced-receiving and turning in tight spaces, passing range including final pass</a:t>
            </a:r>
            <a:endParaRPr lang="en-US" sz="1200"/>
          </a:p>
          <a:p>
            <a:pPr marL="171450" indent="-171450">
              <a:buFont typeface="Arial"/>
              <a:buChar char="•"/>
              <a:defRPr/>
            </a:pPr>
            <a:r>
              <a:rPr lang="en-US" sz="1200" dirty="0">
                <a:latin typeface="Calibri"/>
                <a:ea typeface="Calibri"/>
                <a:cs typeface="Calibri"/>
              </a:rPr>
              <a:t>Recognizing when to play forward, switch play and keep possession </a:t>
            </a:r>
            <a:endParaRPr lang="en-US" sz="1200"/>
          </a:p>
          <a:p>
            <a:pPr marL="171450" indent="-171450">
              <a:buFont typeface="Arial"/>
              <a:buChar char="•"/>
              <a:defRPr/>
            </a:pPr>
            <a:r>
              <a:rPr lang="en-US" sz="1200">
                <a:latin typeface="Calibri"/>
                <a:ea typeface="Calibri"/>
                <a:cs typeface="Calibri"/>
              </a:rPr>
              <a:t>Breaking</a:t>
            </a:r>
            <a:r>
              <a:rPr lang="en-US" sz="1200" dirty="0">
                <a:latin typeface="Calibri"/>
                <a:ea typeface="Calibri"/>
                <a:cs typeface="Calibri"/>
              </a:rPr>
              <a:t> down compact defenses and finishing the attack </a:t>
            </a:r>
            <a:endParaRPr lang="en-US" sz="1200"/>
          </a:p>
          <a:p>
            <a:pPr marL="171450" indent="-171450">
              <a:buFont typeface="Arial"/>
              <a:buChar char="•"/>
              <a:defRPr/>
            </a:pPr>
            <a:r>
              <a:rPr lang="en-US" sz="1200" dirty="0">
                <a:latin typeface="Calibri"/>
                <a:ea typeface="Calibri"/>
                <a:cs typeface="Calibri"/>
              </a:rPr>
              <a:t>Reading and initiating pressing moments, closing space with speed and intensity</a:t>
            </a:r>
            <a:endParaRPr lang="en-US" sz="1200"/>
          </a:p>
          <a:p>
            <a:pPr marL="171450" indent="-171450">
              <a:buFont typeface="Arial"/>
              <a:buChar char="•"/>
              <a:defRPr/>
            </a:pPr>
            <a:r>
              <a:rPr lang="en-US" sz="1200" dirty="0">
                <a:latin typeface="Calibri"/>
                <a:ea typeface="Calibri"/>
                <a:cs typeface="Calibri"/>
              </a:rPr>
              <a:t>Denying penetrations and assisting fullback in wide areas </a:t>
            </a:r>
            <a:endParaRPr lang="en-US" sz="1200"/>
          </a:p>
          <a:p>
            <a:pPr>
              <a:defRPr/>
            </a:pPr>
            <a:r>
              <a:rPr lang="en-US" b="1" err="1">
                <a:highlight>
                  <a:srgbClr val="FFFF00"/>
                </a:highlight>
                <a:latin typeface="Wingdings 3"/>
                <a:sym typeface="Wingdings 3"/>
              </a:rPr>
              <a:t>u</a:t>
            </a:r>
            <a:r>
              <a:rPr lang="en-US" b="1" err="1">
                <a:highlight>
                  <a:srgbClr val="FFFF00"/>
                </a:highlight>
                <a:latin typeface="Trebuchet MS"/>
              </a:rPr>
              <a:t>Physical</a:t>
            </a:r>
            <a:r>
              <a:rPr lang="en-US" b="1" dirty="0">
                <a:highlight>
                  <a:srgbClr val="FFFF00"/>
                </a:highlight>
                <a:latin typeface="Trebuchet MS"/>
              </a:rPr>
              <a:t> </a:t>
            </a:r>
            <a:endParaRPr lang="en-US" b="1" dirty="0">
              <a:highlight>
                <a:srgbClr val="FFFF00"/>
              </a:highlight>
            </a:endParaRPr>
          </a:p>
          <a:p>
            <a:pPr marL="171450" indent="-171450">
              <a:buFont typeface="Arial"/>
              <a:buChar char="•"/>
              <a:defRPr/>
            </a:pPr>
            <a:r>
              <a:rPr lang="en-US" sz="1200" dirty="0">
                <a:latin typeface="Calibri"/>
                <a:ea typeface="Calibri"/>
                <a:cs typeface="Calibri"/>
              </a:rPr>
              <a:t>Agility, endurance, quickness and use of body to protect ball</a:t>
            </a:r>
            <a:endParaRPr lang="en-US" sz="1200" dirty="0"/>
          </a:p>
          <a:p>
            <a:pPr marL="0" marR="0" lvl="0" indent="0" algn="ctr" defTabSz="914400">
              <a:lnSpc>
                <a:spcPct val="100000"/>
              </a:lnSpc>
              <a:spcBef>
                <a:spcPts val="0"/>
              </a:spcBef>
              <a:spcAft>
                <a:spcPts val="0"/>
              </a:spcAft>
              <a:buClrTx/>
              <a:buSzTx/>
              <a:buFontTx/>
              <a:buNone/>
              <a:tabLst/>
              <a:defRPr/>
            </a:pPr>
            <a:endParaRPr lang="en-US" sz="2400" b="1" i="0" u="none" strike="noStrike" kern="1200" cap="none" spc="0" normalizeH="0" baseline="0" noProof="0" dirty="0">
              <a:ln>
                <a:noFill/>
              </a:ln>
              <a:effectLst/>
              <a:uLnTx/>
              <a:uFillTx/>
              <a:latin typeface="Aptos" panose="020B0004020202020204"/>
            </a:endParaRPr>
          </a:p>
        </p:txBody>
      </p:sp>
    </p:spTree>
    <p:extLst>
      <p:ext uri="{BB962C8B-B14F-4D97-AF65-F5344CB8AC3E}">
        <p14:creationId xmlns:p14="http://schemas.microsoft.com/office/powerpoint/2010/main" val="1975791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55E27F-0356-40DA-BCB3-2B84AA912BE0}"/>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278F417-E6BE-40C6-AB52-1389D326E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 y="81280"/>
            <a:ext cx="2223770" cy="1599565"/>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FA0D69FF-F3B2-4206-B9B7-423922F5F2E4}"/>
              </a:ext>
            </a:extLst>
          </p:cNvPr>
          <p:cNvSpPr txBox="1"/>
          <p:nvPr/>
        </p:nvSpPr>
        <p:spPr>
          <a:xfrm>
            <a:off x="2768600" y="-76736"/>
            <a:ext cx="974852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ABA59030-65FF-440D-B090-80A52BDB1FF6}"/>
              </a:ext>
            </a:extLst>
          </p:cNvPr>
          <p:cNvSpPr txBox="1"/>
          <p:nvPr/>
        </p:nvSpPr>
        <p:spPr>
          <a:xfrm>
            <a:off x="1955165" y="1372860"/>
            <a:ext cx="1057656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THE ATTACKING CENTER MIDFIELDER - #10</a:t>
            </a:r>
          </a:p>
        </p:txBody>
      </p:sp>
      <p:sp>
        <p:nvSpPr>
          <p:cNvPr id="9" name="TextBox 8">
            <a:extLst>
              <a:ext uri="{FF2B5EF4-FFF2-40B4-BE49-F238E27FC236}">
                <a16:creationId xmlns:a16="http://schemas.microsoft.com/office/drawing/2014/main" id="{1D1F85FA-74D0-4D28-979F-CE125CA54D29}"/>
              </a:ext>
            </a:extLst>
          </p:cNvPr>
          <p:cNvSpPr txBox="1"/>
          <p:nvPr/>
        </p:nvSpPr>
        <p:spPr>
          <a:xfrm>
            <a:off x="477520" y="2794000"/>
            <a:ext cx="6126480" cy="3631763"/>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0B0004020202020204"/>
                <a:ea typeface="+mn-ea"/>
                <a:cs typeface="+mn-cs"/>
              </a:rPr>
              <a:t>Attacking Center Midfielder #10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0B0004020202020204"/>
                <a:ea typeface="+mn-ea"/>
                <a:cs typeface="+mn-cs"/>
              </a:rPr>
              <a:t>Roles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Creativity- </a:t>
            </a:r>
            <a:r>
              <a:rPr kumimoji="0" lang="en-US" sz="1400" i="0" u="none" strike="noStrike" kern="1200" cap="none" spc="0" normalizeH="0" baseline="0" noProof="0" dirty="0">
                <a:ln>
                  <a:noFill/>
                </a:ln>
                <a:solidFill>
                  <a:prstClr val="black"/>
                </a:solidFill>
                <a:effectLst/>
                <a:uLnTx/>
                <a:uFillTx/>
                <a:latin typeface="Aptos" panose="020B0004020202020204"/>
                <a:ea typeface="+mn-ea"/>
                <a:cs typeface="+mn-cs"/>
              </a:rPr>
              <a:t>Be a personality!! Create havoc in the attack</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Playmaker- </a:t>
            </a:r>
            <a:r>
              <a:rPr lang="en-US" sz="1400" dirty="0">
                <a:solidFill>
                  <a:prstClr val="black"/>
                </a:solidFill>
                <a:latin typeface="Aptos" panose="020B0004020202020204"/>
              </a:rPr>
              <a:t>Be creative in the attack. Be available as an option as much as possible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Attack 1v1- </a:t>
            </a:r>
            <a:r>
              <a:rPr kumimoji="0" lang="en-US" sz="1400" i="0" u="none" strike="noStrike" kern="1200" cap="none" spc="0" normalizeH="0" baseline="0" noProof="0" dirty="0">
                <a:ln>
                  <a:noFill/>
                </a:ln>
                <a:solidFill>
                  <a:prstClr val="black"/>
                </a:solidFill>
                <a:effectLst/>
                <a:uLnTx/>
                <a:uFillTx/>
                <a:latin typeface="Aptos" panose="020B0004020202020204"/>
                <a:ea typeface="+mn-ea"/>
                <a:cs typeface="+mn-cs"/>
              </a:rPr>
              <a:t>Run at the back line and take on defenders</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Combination Play- </a:t>
            </a:r>
            <a:r>
              <a:rPr lang="en-US" sz="1400" dirty="0">
                <a:solidFill>
                  <a:prstClr val="black"/>
                </a:solidFill>
                <a:latin typeface="Aptos" panose="020B0004020202020204"/>
              </a:rPr>
              <a:t>Quick passing combinations with forwards and other midfielders to attack spaces in front of and behind defenses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Work Rate- </a:t>
            </a:r>
            <a:r>
              <a:rPr kumimoji="0" lang="en-US" sz="1400" i="0" u="none" strike="noStrike" kern="1200" cap="none" spc="0" normalizeH="0" baseline="0" noProof="0" dirty="0">
                <a:ln>
                  <a:noFill/>
                </a:ln>
                <a:solidFill>
                  <a:prstClr val="black"/>
                </a:solidFill>
                <a:effectLst/>
                <a:uLnTx/>
                <a:uFillTx/>
                <a:latin typeface="Aptos" panose="020B0004020202020204"/>
                <a:ea typeface="+mn-ea"/>
                <a:cs typeface="+mn-cs"/>
              </a:rPr>
              <a:t>Constantly moving and working hard to support the attack and start the midfield layer of defending</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Be Elusive- </a:t>
            </a:r>
            <a:r>
              <a:rPr lang="en-US" sz="1400" dirty="0">
                <a:solidFill>
                  <a:prstClr val="black"/>
                </a:solidFill>
                <a:latin typeface="Aptos" panose="020B0004020202020204"/>
              </a:rPr>
              <a:t>Float and find spaces in the gaps of the midfield. Try and find the ball between the opponent’s midfield layer and their back line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Finisher- </a:t>
            </a:r>
            <a:r>
              <a:rPr kumimoji="0" lang="en-US" sz="1400" i="0" u="none" strike="noStrike" kern="1200" cap="none" spc="0" normalizeH="0" baseline="0" noProof="0" dirty="0">
                <a:ln>
                  <a:noFill/>
                </a:ln>
                <a:solidFill>
                  <a:prstClr val="black"/>
                </a:solidFill>
                <a:effectLst/>
                <a:uLnTx/>
                <a:uFillTx/>
                <a:latin typeface="Aptos" panose="020B0004020202020204"/>
                <a:ea typeface="+mn-ea"/>
                <a:cs typeface="+mn-cs"/>
              </a:rPr>
              <a:t>Be a goal scorer!! Shoot often from different distances. Get into the attacking box as much as possible.</a:t>
            </a:r>
          </a:p>
        </p:txBody>
      </p:sp>
      <p:sp>
        <p:nvSpPr>
          <p:cNvPr id="10" name="TextBox 9">
            <a:extLst>
              <a:ext uri="{FF2B5EF4-FFF2-40B4-BE49-F238E27FC236}">
                <a16:creationId xmlns:a16="http://schemas.microsoft.com/office/drawing/2014/main" id="{839F748D-7BC0-4242-A8A8-DA4C2F52065F}"/>
              </a:ext>
            </a:extLst>
          </p:cNvPr>
          <p:cNvSpPr txBox="1"/>
          <p:nvPr/>
        </p:nvSpPr>
        <p:spPr>
          <a:xfrm>
            <a:off x="7642860" y="2080746"/>
            <a:ext cx="3705860" cy="4031873"/>
          </a:xfrm>
          <a:prstGeom prst="rect">
            <a:avLst/>
          </a:prstGeom>
          <a:solidFill>
            <a:schemeClr val="bg1"/>
          </a:solidFill>
          <a:ln>
            <a:solidFill>
              <a:schemeClr val="tx1"/>
            </a:solidFill>
          </a:ln>
        </p:spPr>
        <p:txBody>
          <a:bodyPr wrap="square" lIns="91440" tIns="45720" rIns="91440" bIns="45720" rtlCol="0" anchor="t">
            <a:spAutoFit/>
          </a:bodyPr>
          <a:lstStyle/>
          <a:p>
            <a:pPr>
              <a:defRPr/>
            </a:pPr>
            <a:r>
              <a:rPr lang="en-US" err="1">
                <a:latin typeface="Wingdings 3"/>
                <a:sym typeface="Wingdings 3"/>
              </a:rPr>
              <a:t>u</a:t>
            </a:r>
            <a:r>
              <a:rPr lang="en-US" b="1" err="1">
                <a:highlight>
                  <a:srgbClr val="FFFF00"/>
                </a:highlight>
                <a:latin typeface="Trebuchet MS"/>
              </a:rPr>
              <a:t>Traits</a:t>
            </a:r>
            <a:endParaRPr lang="en-US" b="1" err="1">
              <a:highlight>
                <a:srgbClr val="FFFF00"/>
              </a:highlight>
            </a:endParaRPr>
          </a:p>
          <a:p>
            <a:pPr marL="171450" indent="-171450">
              <a:buFont typeface="Arial"/>
              <a:buChar char="•"/>
              <a:defRPr/>
            </a:pPr>
            <a:r>
              <a:rPr lang="en-US" sz="1200" dirty="0">
                <a:latin typeface="Calibri"/>
                <a:ea typeface="Calibri"/>
                <a:cs typeface="Calibri"/>
              </a:rPr>
              <a:t>Dominating positionally and individually, controlling and protecting central area</a:t>
            </a:r>
            <a:endParaRPr lang="en-US" sz="1200"/>
          </a:p>
          <a:p>
            <a:pPr marL="171450" indent="-171450">
              <a:buFont typeface="Arial"/>
              <a:buChar char="•"/>
              <a:defRPr/>
            </a:pPr>
            <a:r>
              <a:rPr lang="en-US" sz="1200" dirty="0">
                <a:latin typeface="Calibri"/>
                <a:ea typeface="Calibri"/>
                <a:cs typeface="Calibri"/>
              </a:rPr>
              <a:t>Positioning between lines (spatial awareness and body orientation) and quick decision making </a:t>
            </a:r>
            <a:endParaRPr lang="en-US" sz="1200"/>
          </a:p>
          <a:p>
            <a:pPr marL="171450" indent="-171450">
              <a:buFont typeface="Arial"/>
              <a:buChar char="•"/>
              <a:defRPr/>
            </a:pPr>
            <a:r>
              <a:rPr lang="en-US" sz="1200" dirty="0">
                <a:latin typeface="Calibri"/>
                <a:ea typeface="Calibri"/>
                <a:cs typeface="Calibri"/>
              </a:rPr>
              <a:t>Technically advanced-receiving and turning in tight spaces, passing range including final pass</a:t>
            </a:r>
            <a:endParaRPr lang="en-US" sz="1200"/>
          </a:p>
          <a:p>
            <a:pPr marL="171450" indent="-171450">
              <a:buFont typeface="Arial"/>
              <a:buChar char="•"/>
              <a:defRPr/>
            </a:pPr>
            <a:r>
              <a:rPr lang="en-US" sz="1200" dirty="0">
                <a:latin typeface="Calibri"/>
                <a:ea typeface="Calibri"/>
                <a:cs typeface="Calibri"/>
              </a:rPr>
              <a:t>Recognizing when to play forward, switch play and keep possession </a:t>
            </a:r>
            <a:endParaRPr lang="en-US" sz="1200"/>
          </a:p>
          <a:p>
            <a:pPr marL="171450" indent="-171450">
              <a:buFont typeface="Arial"/>
              <a:buChar char="•"/>
              <a:defRPr/>
            </a:pPr>
            <a:r>
              <a:rPr lang="en-US" sz="1200">
                <a:latin typeface="Calibri"/>
                <a:ea typeface="Calibri"/>
                <a:cs typeface="Calibri"/>
              </a:rPr>
              <a:t>Breaking</a:t>
            </a:r>
            <a:r>
              <a:rPr lang="en-US" sz="1200" dirty="0">
                <a:latin typeface="Calibri"/>
                <a:ea typeface="Calibri"/>
                <a:cs typeface="Calibri"/>
              </a:rPr>
              <a:t> down compact defenses and finishing the attack </a:t>
            </a:r>
            <a:endParaRPr lang="en-US" sz="1200"/>
          </a:p>
          <a:p>
            <a:pPr marL="171450" indent="-171450">
              <a:buFont typeface="Arial"/>
              <a:buChar char="•"/>
              <a:defRPr/>
            </a:pPr>
            <a:r>
              <a:rPr lang="en-US" sz="1200" dirty="0">
                <a:latin typeface="Calibri"/>
                <a:ea typeface="Calibri"/>
                <a:cs typeface="Calibri"/>
              </a:rPr>
              <a:t>Reading and initiating pressing moments, closing space with speed and intensity</a:t>
            </a:r>
            <a:endParaRPr lang="en-US" sz="1200"/>
          </a:p>
          <a:p>
            <a:pPr marL="171450" indent="-171450">
              <a:buFont typeface="Arial"/>
              <a:buChar char="•"/>
              <a:defRPr/>
            </a:pPr>
            <a:r>
              <a:rPr lang="en-US" sz="1200" dirty="0">
                <a:latin typeface="Calibri"/>
                <a:ea typeface="Calibri"/>
                <a:cs typeface="Calibri"/>
              </a:rPr>
              <a:t>Denying penetrations and assisting fullback in wide areas </a:t>
            </a:r>
            <a:endParaRPr lang="en-US" sz="1200"/>
          </a:p>
          <a:p>
            <a:pPr>
              <a:defRPr/>
            </a:pPr>
            <a:r>
              <a:rPr lang="en-US" b="1" err="1">
                <a:highlight>
                  <a:srgbClr val="FFFF00"/>
                </a:highlight>
                <a:latin typeface="Wingdings 3"/>
                <a:sym typeface="Wingdings 3"/>
              </a:rPr>
              <a:t>u</a:t>
            </a:r>
            <a:r>
              <a:rPr lang="en-US" b="1" err="1">
                <a:highlight>
                  <a:srgbClr val="FFFF00"/>
                </a:highlight>
                <a:latin typeface="Trebuchet MS"/>
              </a:rPr>
              <a:t>Physical</a:t>
            </a:r>
            <a:r>
              <a:rPr lang="en-US" b="1" dirty="0">
                <a:highlight>
                  <a:srgbClr val="FFFF00"/>
                </a:highlight>
                <a:latin typeface="Trebuchet MS"/>
              </a:rPr>
              <a:t> </a:t>
            </a:r>
            <a:endParaRPr lang="en-US" b="1" dirty="0">
              <a:highlight>
                <a:srgbClr val="FFFF00"/>
              </a:highlight>
            </a:endParaRPr>
          </a:p>
          <a:p>
            <a:pPr marL="171450" indent="-171450">
              <a:buFont typeface="Arial"/>
              <a:buChar char="•"/>
              <a:defRPr/>
            </a:pPr>
            <a:r>
              <a:rPr lang="en-US" sz="1200" dirty="0">
                <a:latin typeface="Calibri"/>
                <a:ea typeface="Calibri"/>
                <a:cs typeface="Calibri"/>
              </a:rPr>
              <a:t>Agility, endurance, quickness and use of body to protect ball</a:t>
            </a:r>
            <a:endParaRPr lang="en-US" sz="1200" dirty="0"/>
          </a:p>
          <a:p>
            <a:pPr marL="0" marR="0" lvl="0" indent="0" algn="ctr" defTabSz="914400">
              <a:lnSpc>
                <a:spcPct val="100000"/>
              </a:lnSpc>
              <a:spcBef>
                <a:spcPts val="0"/>
              </a:spcBef>
              <a:spcAft>
                <a:spcPts val="0"/>
              </a:spcAft>
              <a:buClrTx/>
              <a:buSzTx/>
              <a:buFontTx/>
              <a:buNone/>
              <a:tabLst/>
              <a:defRPr/>
            </a:pPr>
            <a:endParaRPr lang="en-US" sz="2400" b="1" i="0" u="none" strike="noStrike" kern="1200" cap="none" spc="0" normalizeH="0" baseline="0" noProof="0" dirty="0">
              <a:ln>
                <a:noFill/>
              </a:ln>
              <a:effectLst/>
              <a:uLnTx/>
              <a:uFillTx/>
              <a:latin typeface="Aptos" panose="020B0004020202020204"/>
            </a:endParaRPr>
          </a:p>
        </p:txBody>
      </p:sp>
    </p:spTree>
    <p:extLst>
      <p:ext uri="{BB962C8B-B14F-4D97-AF65-F5344CB8AC3E}">
        <p14:creationId xmlns:p14="http://schemas.microsoft.com/office/powerpoint/2010/main" val="1270296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F3532-B2C1-4C4D-9B35-3178AB29882C}"/>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AD049C9-DBE4-4559-BED7-1DFE46AE0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 y="81280"/>
            <a:ext cx="2223770" cy="1599565"/>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6229C10A-C6D7-451A-A775-1E2386342D07}"/>
              </a:ext>
            </a:extLst>
          </p:cNvPr>
          <p:cNvSpPr txBox="1"/>
          <p:nvPr/>
        </p:nvSpPr>
        <p:spPr>
          <a:xfrm>
            <a:off x="2707640" y="-76736"/>
            <a:ext cx="925068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FA1E2D07-A895-40AE-826F-B10A639F2DDF}"/>
              </a:ext>
            </a:extLst>
          </p:cNvPr>
          <p:cNvSpPr txBox="1"/>
          <p:nvPr/>
        </p:nvSpPr>
        <p:spPr>
          <a:xfrm>
            <a:off x="2709075" y="1361852"/>
            <a:ext cx="856018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THE OUTSIDE FORWARD- #7 &amp; #11</a:t>
            </a:r>
          </a:p>
        </p:txBody>
      </p:sp>
      <p:sp>
        <p:nvSpPr>
          <p:cNvPr id="9" name="TextBox 8">
            <a:extLst>
              <a:ext uri="{FF2B5EF4-FFF2-40B4-BE49-F238E27FC236}">
                <a16:creationId xmlns:a16="http://schemas.microsoft.com/office/drawing/2014/main" id="{74D76B3F-EBAF-4C0F-AFB5-F7ED2FA8C9C1}"/>
              </a:ext>
            </a:extLst>
          </p:cNvPr>
          <p:cNvSpPr txBox="1"/>
          <p:nvPr/>
        </p:nvSpPr>
        <p:spPr>
          <a:xfrm>
            <a:off x="375920" y="2357120"/>
            <a:ext cx="6969760" cy="3877985"/>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ptos" panose="020B0004020202020204"/>
              </a:rPr>
              <a:t>Outside Forward #7 &amp; #11</a:t>
            </a:r>
            <a:endParaRPr kumimoji="0" lang="en-US" sz="2400" b="1"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0B0004020202020204"/>
                <a:ea typeface="+mn-ea"/>
                <a:cs typeface="+mn-cs"/>
              </a:rPr>
              <a:t>Roles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Attack 1v1- </a:t>
            </a:r>
            <a:r>
              <a:rPr kumimoji="0" lang="en-US" sz="1400" i="0" u="none" strike="noStrike" kern="1200" cap="none" spc="0" normalizeH="0" baseline="0" noProof="0" dirty="0">
                <a:ln>
                  <a:noFill/>
                </a:ln>
                <a:solidFill>
                  <a:prstClr val="black"/>
                </a:solidFill>
                <a:effectLst/>
                <a:uLnTx/>
                <a:uFillTx/>
                <a:latin typeface="Aptos" panose="020B0004020202020204"/>
                <a:ea typeface="+mn-ea"/>
                <a:cs typeface="+mn-cs"/>
              </a:rPr>
              <a:t>Run at the back line and take on defenders. Willingness to take on 1v1 at all times!!</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Finisher- </a:t>
            </a:r>
            <a:r>
              <a:rPr lang="en-US" sz="1400" dirty="0">
                <a:solidFill>
                  <a:prstClr val="black"/>
                </a:solidFill>
                <a:latin typeface="Aptos" panose="020B0004020202020204"/>
              </a:rPr>
              <a:t>Be a goal scorer!! Shoot often from different distances, get into the attacking box as much as possible, &amp; get to the back post consistently.</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Creativity- </a:t>
            </a:r>
            <a:r>
              <a:rPr kumimoji="0" lang="en-US" sz="1400" i="0" u="none" strike="noStrike" kern="1200" cap="none" spc="0" normalizeH="0" baseline="0" noProof="0" dirty="0">
                <a:ln>
                  <a:noFill/>
                </a:ln>
                <a:solidFill>
                  <a:prstClr val="black"/>
                </a:solidFill>
                <a:effectLst/>
                <a:uLnTx/>
                <a:uFillTx/>
                <a:latin typeface="Aptos" panose="020B0004020202020204"/>
                <a:ea typeface="+mn-ea"/>
                <a:cs typeface="+mn-cs"/>
              </a:rPr>
              <a:t>Be a personality!! Create a havoc in the attack</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Playmaker-</a:t>
            </a:r>
            <a:r>
              <a:rPr lang="en-US" sz="1400" dirty="0">
                <a:solidFill>
                  <a:prstClr val="black"/>
                </a:solidFill>
                <a:latin typeface="Aptos" panose="020B0004020202020204"/>
              </a:rPr>
              <a:t> Be creative in the attack. Be available as an option as much as possible.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Combination Play- </a:t>
            </a:r>
            <a:r>
              <a:rPr kumimoji="0" lang="en-US" sz="1400" i="0" u="none" strike="noStrike" kern="1200" cap="none" spc="0" normalizeH="0" baseline="0" noProof="0" dirty="0">
                <a:ln>
                  <a:noFill/>
                </a:ln>
                <a:solidFill>
                  <a:prstClr val="black"/>
                </a:solidFill>
                <a:effectLst/>
                <a:uLnTx/>
                <a:uFillTx/>
                <a:latin typeface="Aptos" panose="020B0004020202020204"/>
                <a:ea typeface="+mn-ea"/>
                <a:cs typeface="+mn-cs"/>
              </a:rPr>
              <a:t>Quick passing combinations with other forwards and center midfielders to attack spaces in front of and behind the defense</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Flank Service- </a:t>
            </a:r>
            <a:r>
              <a:rPr lang="en-US" sz="1400" dirty="0">
                <a:solidFill>
                  <a:prstClr val="black"/>
                </a:solidFill>
                <a:latin typeface="Aptos" panose="020B0004020202020204"/>
              </a:rPr>
              <a:t>Deliver high quality service from flank spaces (bending-flighted, driven, slotted, etc.)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High Defensive Pressure- </a:t>
            </a:r>
            <a:r>
              <a:rPr kumimoji="0" lang="en-US" sz="1400" i="0" u="none" strike="noStrike" kern="1200" cap="none" spc="0" normalizeH="0" baseline="0" noProof="0" dirty="0">
                <a:ln>
                  <a:noFill/>
                </a:ln>
                <a:solidFill>
                  <a:prstClr val="black"/>
                </a:solidFill>
                <a:effectLst/>
                <a:uLnTx/>
                <a:uFillTx/>
                <a:latin typeface="Aptos" panose="020B0004020202020204"/>
                <a:ea typeface="+mn-ea"/>
                <a:cs typeface="+mn-cs"/>
              </a:rPr>
              <a:t>Start the defensive shape by high pressuring opposition and doubling when</a:t>
            </a:r>
            <a:r>
              <a:rPr lang="en-US" sz="1400" dirty="0">
                <a:solidFill>
                  <a:prstClr val="black"/>
                </a:solidFill>
                <a:latin typeface="Aptos" panose="020B0004020202020204"/>
              </a:rPr>
              <a:t> possible</a:t>
            </a:r>
            <a:endParaRPr kumimoji="0" lang="en-US" sz="140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Be a Danger-</a:t>
            </a:r>
            <a:r>
              <a:rPr lang="en-US" sz="1400" dirty="0">
                <a:solidFill>
                  <a:prstClr val="black"/>
                </a:solidFill>
                <a:latin typeface="Aptos" panose="020B0004020202020204"/>
              </a:rPr>
              <a:t> Find wide spaces and look for gaps in the back line and demand the ball!!</a:t>
            </a:r>
            <a:endParaRPr kumimoji="0" lang="en-US" sz="140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TextBox 9">
            <a:extLst>
              <a:ext uri="{FF2B5EF4-FFF2-40B4-BE49-F238E27FC236}">
                <a16:creationId xmlns:a16="http://schemas.microsoft.com/office/drawing/2014/main" id="{9CFA40CF-99F3-4563-BBD0-457B5C777F62}"/>
              </a:ext>
            </a:extLst>
          </p:cNvPr>
          <p:cNvSpPr txBox="1"/>
          <p:nvPr/>
        </p:nvSpPr>
        <p:spPr>
          <a:xfrm>
            <a:off x="8330037" y="2354469"/>
            <a:ext cx="3545840" cy="3293209"/>
          </a:xfrm>
          <a:prstGeom prst="rect">
            <a:avLst/>
          </a:prstGeom>
          <a:solidFill>
            <a:schemeClr val="bg1"/>
          </a:solidFill>
          <a:ln>
            <a:solidFill>
              <a:schemeClr val="tx1"/>
            </a:solidFill>
          </a:ln>
        </p:spPr>
        <p:txBody>
          <a:bodyPr wrap="square" lIns="91440" tIns="45720" rIns="91440" bIns="45720" rtlCol="0" anchor="t">
            <a:spAutoFit/>
          </a:bodyPr>
          <a:lstStyle/>
          <a:p>
            <a:pPr>
              <a:defRPr/>
            </a:pPr>
            <a:r>
              <a:rPr lang="en-US" err="1">
                <a:latin typeface="Wingdings 3"/>
                <a:sym typeface="Wingdings 3"/>
              </a:rPr>
              <a:t>u</a:t>
            </a:r>
            <a:r>
              <a:rPr lang="en-US" b="1" err="1">
                <a:highlight>
                  <a:srgbClr val="FFFF00"/>
                </a:highlight>
                <a:latin typeface="Trebuchet MS"/>
              </a:rPr>
              <a:t>Traits</a:t>
            </a:r>
            <a:endParaRPr lang="en-US" b="1" err="1">
              <a:highlight>
                <a:srgbClr val="FFFF00"/>
              </a:highlight>
            </a:endParaRPr>
          </a:p>
          <a:p>
            <a:pPr marL="285750" indent="-285750">
              <a:buFont typeface="Arial"/>
              <a:buChar char="•"/>
              <a:defRPr/>
            </a:pPr>
            <a:r>
              <a:rPr lang="en-US" sz="1200" dirty="0">
                <a:latin typeface="Trebuchet MS"/>
              </a:rPr>
              <a:t>Dominating 1v1, dribbling and running with the ball to take-on opponent, creating chances and scoring</a:t>
            </a:r>
            <a:endParaRPr lang="en-US" sz="1200"/>
          </a:p>
          <a:p>
            <a:pPr marL="285750" indent="-285750">
              <a:buFont typeface="Arial"/>
              <a:buChar char="•"/>
              <a:defRPr/>
            </a:pPr>
            <a:r>
              <a:rPr lang="en-US" sz="1200" dirty="0">
                <a:latin typeface="Trebuchet MS"/>
              </a:rPr>
              <a:t>Shooting and crossing (early, cut-back, etc.) off the dribble, coming inside or wide</a:t>
            </a:r>
            <a:endParaRPr lang="en-US" sz="1200"/>
          </a:p>
          <a:p>
            <a:pPr marL="285750" indent="-285750">
              <a:buFont typeface="Arial"/>
              <a:buChar char="•"/>
              <a:defRPr/>
            </a:pPr>
            <a:r>
              <a:rPr lang="en-US" sz="1200" dirty="0">
                <a:latin typeface="Trebuchet MS"/>
              </a:rPr>
              <a:t>Making aggressive runs with and without the ball</a:t>
            </a:r>
            <a:endParaRPr lang="en-US" sz="1200"/>
          </a:p>
          <a:p>
            <a:pPr marL="285750" indent="-285750">
              <a:buFont typeface="Arial"/>
              <a:buChar char="•"/>
              <a:defRPr/>
            </a:pPr>
            <a:r>
              <a:rPr lang="en-US" sz="1200" dirty="0">
                <a:latin typeface="Trebuchet MS"/>
              </a:rPr>
              <a:t>Reading and initiating pressing moments, closing space with speed and intensity</a:t>
            </a:r>
            <a:endParaRPr lang="en-US" sz="1200"/>
          </a:p>
          <a:p>
            <a:pPr marL="285750" indent="-285750">
              <a:buFont typeface="Arial"/>
              <a:buChar char="•"/>
              <a:defRPr/>
            </a:pPr>
            <a:r>
              <a:rPr lang="en-US" sz="1200" dirty="0">
                <a:latin typeface="Trebuchet MS"/>
              </a:rPr>
              <a:t>Denying penetrations and assisting fullback in wide areas</a:t>
            </a:r>
            <a:endParaRPr lang="en-US" sz="1200"/>
          </a:p>
          <a:p>
            <a:pPr>
              <a:defRPr/>
            </a:pPr>
            <a:r>
              <a:rPr lang="en-US" err="1">
                <a:latin typeface="Wingdings 3"/>
                <a:sym typeface="Wingdings 3"/>
              </a:rPr>
              <a:t>u</a:t>
            </a:r>
            <a:r>
              <a:rPr lang="en-US" b="1" err="1">
                <a:highlight>
                  <a:srgbClr val="FFFF00"/>
                </a:highlight>
                <a:latin typeface="Trebuchet MS"/>
              </a:rPr>
              <a:t>Physical</a:t>
            </a:r>
            <a:r>
              <a:rPr lang="en-US" b="1" dirty="0">
                <a:highlight>
                  <a:srgbClr val="FFFF00"/>
                </a:highlight>
                <a:latin typeface="Trebuchet MS"/>
              </a:rPr>
              <a:t> </a:t>
            </a:r>
            <a:endParaRPr lang="en-US" b="1" dirty="0">
              <a:highlight>
                <a:srgbClr val="FFFF00"/>
              </a:highlight>
            </a:endParaRPr>
          </a:p>
          <a:p>
            <a:pPr marL="285750" indent="-285750">
              <a:buFont typeface="Arial"/>
              <a:buChar char="•"/>
              <a:defRPr/>
            </a:pPr>
            <a:r>
              <a:rPr lang="en-US" sz="1200" dirty="0">
                <a:latin typeface="Trebuchet MS"/>
              </a:rPr>
              <a:t>Speed, change of direction and body feints</a:t>
            </a:r>
            <a:endParaRPr lang="en-US" sz="1200"/>
          </a:p>
          <a:p>
            <a:pPr marL="285750" indent="-285750">
              <a:buFont typeface="Arial"/>
              <a:buChar char="•"/>
              <a:defRPr/>
            </a:pPr>
            <a:r>
              <a:rPr lang="en-US" sz="1200" dirty="0">
                <a:latin typeface="Trebuchet MS"/>
              </a:rPr>
              <a:t>Ability to make repeated accelerations</a:t>
            </a:r>
            <a:endParaRPr lang="en-US" sz="1200" dirty="0"/>
          </a:p>
          <a:p>
            <a:pPr marL="0" marR="0" lvl="0" indent="0" algn="ctr" defTabSz="914400">
              <a:lnSpc>
                <a:spcPct val="100000"/>
              </a:lnSpc>
              <a:spcBef>
                <a:spcPts val="0"/>
              </a:spcBef>
              <a:spcAft>
                <a:spcPts val="0"/>
              </a:spcAft>
              <a:buClrTx/>
              <a:buSzTx/>
              <a:buFontTx/>
              <a:buNone/>
              <a:tabLst/>
              <a:defRPr/>
            </a:pPr>
            <a:endParaRPr lang="en-US" sz="1600" b="1" dirty="0">
              <a:latin typeface="Aptos" panose="020B0004020202020204"/>
            </a:endParaRPr>
          </a:p>
        </p:txBody>
      </p:sp>
    </p:spTree>
    <p:extLst>
      <p:ext uri="{BB962C8B-B14F-4D97-AF65-F5344CB8AC3E}">
        <p14:creationId xmlns:p14="http://schemas.microsoft.com/office/powerpoint/2010/main" val="7771682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716420-696C-4EFF-A1D8-A5DF5F627EE1}"/>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734DC58-6DFC-422A-875E-F783D3BC3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 y="81280"/>
            <a:ext cx="2223770" cy="1599565"/>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9E009941-BCB9-46FE-88C7-836D8E79284B}"/>
              </a:ext>
            </a:extLst>
          </p:cNvPr>
          <p:cNvSpPr txBox="1"/>
          <p:nvPr/>
        </p:nvSpPr>
        <p:spPr>
          <a:xfrm>
            <a:off x="2799080" y="-107216"/>
            <a:ext cx="910844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endParaRPr kumimoji="0" lang="en-US"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TextBox 7">
            <a:extLst>
              <a:ext uri="{FF2B5EF4-FFF2-40B4-BE49-F238E27FC236}">
                <a16:creationId xmlns:a16="http://schemas.microsoft.com/office/drawing/2014/main" id="{BBC9C43D-23FA-4374-8665-6BF08CD28A5C}"/>
              </a:ext>
            </a:extLst>
          </p:cNvPr>
          <p:cNvSpPr txBox="1"/>
          <p:nvPr/>
        </p:nvSpPr>
        <p:spPr>
          <a:xfrm>
            <a:off x="4175760" y="1323439"/>
            <a:ext cx="88646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THE </a:t>
            </a:r>
            <a:r>
              <a:rPr lang="en-US" sz="4000" b="1"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latin typeface="Aptos" panose="020B0004020202020204"/>
              </a:rPr>
              <a:t>CENTER</a:t>
            </a:r>
            <a:r>
              <a:rPr kumimoji="0" lang="en-US" sz="40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rPr>
              <a:t> FORWARD- #</a:t>
            </a:r>
            <a:r>
              <a:rPr lang="en-US" sz="4000" b="1"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latin typeface="Aptos" panose="020B0004020202020204"/>
              </a:rPr>
              <a:t>9</a:t>
            </a:r>
            <a:endParaRPr kumimoji="0" lang="en-US" sz="4000" b="1" i="0" u="none" strike="noStrike" kern="1200" cap="none" spc="0" normalizeH="0" baseline="0" noProof="0" dirty="0">
              <a:ln w="9525">
                <a:solidFill>
                  <a:prstClr val="black"/>
                </a:solidFill>
                <a:prstDash val="solid"/>
              </a:ln>
              <a:solidFill>
                <a:srgbClr val="FFFF00"/>
              </a:solidFill>
              <a:effectLst>
                <a:glow rad="101600">
                  <a:prstClr val="black">
                    <a:lumMod val="95000"/>
                    <a:lumOff val="5000"/>
                    <a:alpha val="60000"/>
                  </a:prstClr>
                </a:glow>
                <a:outerShdw blurRad="12700" dist="38100" dir="2700000" algn="tl" rotWithShape="0">
                  <a:prstClr val="white">
                    <a:lumMod val="50000"/>
                  </a:prstClr>
                </a:outerShdw>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43B6E3A7-A8A4-4BEC-A548-43E4E964AFA9}"/>
              </a:ext>
            </a:extLst>
          </p:cNvPr>
          <p:cNvSpPr txBox="1"/>
          <p:nvPr/>
        </p:nvSpPr>
        <p:spPr>
          <a:xfrm>
            <a:off x="424180" y="2031325"/>
            <a:ext cx="6126480" cy="4739759"/>
          </a:xfrm>
          <a:prstGeom prst="rect">
            <a:avLst/>
          </a:prstGeom>
          <a:solidFill>
            <a:schemeClr val="bg1"/>
          </a:solidFill>
          <a:ln>
            <a:solidFill>
              <a:schemeClr val="tx1"/>
            </a:solidFill>
          </a:ln>
        </p:spPr>
        <p:txBody>
          <a:bodyPr wrap="square" lIns="91440" tIns="45720" rIns="91440" bIns="45720" rtlCol="0" anchor="t">
            <a:spAutoFit/>
          </a:bodyPr>
          <a:lstStyle/>
          <a:p>
            <a:pPr algn="ctr">
              <a:defRPr/>
            </a:pPr>
            <a:r>
              <a:rPr lang="en-US" sz="2400" b="1" dirty="0">
                <a:solidFill>
                  <a:prstClr val="black"/>
                </a:solidFill>
                <a:latin typeface="Aptos" panose="020B0004020202020204"/>
              </a:rPr>
              <a:t>Central Forward</a:t>
            </a:r>
            <a:r>
              <a:rPr kumimoji="0" lang="en-US" sz="2400" b="1" i="0" u="none" strike="noStrike" kern="1200" cap="none" spc="0" normalizeH="0" baseline="0" noProof="0" dirty="0">
                <a:ln>
                  <a:noFill/>
                </a:ln>
                <a:solidFill>
                  <a:prstClr val="black"/>
                </a:solidFill>
                <a:effectLst/>
                <a:uLnTx/>
                <a:uFillTx/>
                <a:latin typeface="Aptos" panose="020B0004020202020204"/>
                <a:ea typeface="+mn-ea"/>
                <a:cs typeface="+mn-cs"/>
              </a:rPr>
              <a:t>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0B0004020202020204"/>
                <a:ea typeface="+mn-ea"/>
                <a:cs typeface="+mn-cs"/>
              </a:rPr>
              <a:t>Roles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Attack 1v1- </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Run at the back line and take on defenders. Willingness to take on 1v1 at all times!!</a:t>
            </a:r>
            <a:endParaRPr lang="en-US" sz="1400" b="0" i="0" u="none" strike="noStrike" kern="1200" cap="none" spc="0" normalizeH="0" baseline="0" noProof="0" dirty="0">
              <a:ln>
                <a:noFill/>
              </a:ln>
              <a:solidFill>
                <a:prstClr val="black"/>
              </a:solidFill>
              <a:effectLst/>
              <a:uLnTx/>
              <a:uFillTx/>
              <a:latin typeface="Aptos" panose="020B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Finisher- </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Be a goal scorer!! Shoot often from </a:t>
            </a:r>
            <a:r>
              <a:rPr lang="en-US" sz="1400" dirty="0">
                <a:solidFill>
                  <a:prstClr val="black"/>
                </a:solidFill>
                <a:latin typeface="Aptos" panose="020B0004020202020204"/>
              </a:rPr>
              <a:t>everywhere. Get into the attacking box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Creativity- </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Be a personality!! Create a havoc in the attack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Playmaker-</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 Be creative in the attack. Be available as an option as much as possible.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Combination Play- </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Quick passing combinations with other forwards and center midfielders to attack spaces in front of and behind the defense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Flank Service- </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Deliver high quality service from flank spaces (bending-flighted, driven, slotted, etc.)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High Defensive Pressure- </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Start the defensive shape by high pressuring opposition, doubling when possible, and funneling play to one side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a:ea typeface="+mn-ea"/>
                <a:cs typeface="+mn-cs"/>
              </a:rPr>
              <a:t>Be a Danger-</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 Find wide spaces and look for gaps in the back line and demand the ball!!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ptos" panose="020B0004020202020204"/>
              </a:rPr>
              <a:t>Demand the Ball- </a:t>
            </a:r>
            <a:r>
              <a:rPr lang="en-US" sz="1400" dirty="0">
                <a:solidFill>
                  <a:prstClr val="black"/>
                </a:solidFill>
                <a:latin typeface="Aptos" panose="020B0004020202020204"/>
              </a:rPr>
              <a:t>Constantly ask for the ball (Posted up, in front of defense, and behind defense)</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TextBox 9">
            <a:extLst>
              <a:ext uri="{FF2B5EF4-FFF2-40B4-BE49-F238E27FC236}">
                <a16:creationId xmlns:a16="http://schemas.microsoft.com/office/drawing/2014/main" id="{FACE6037-C1FB-43F6-B006-13B3A4DE27D0}"/>
              </a:ext>
            </a:extLst>
          </p:cNvPr>
          <p:cNvSpPr txBox="1"/>
          <p:nvPr/>
        </p:nvSpPr>
        <p:spPr>
          <a:xfrm>
            <a:off x="7473494" y="2429380"/>
            <a:ext cx="4432241" cy="3724096"/>
          </a:xfrm>
          <a:prstGeom prst="rect">
            <a:avLst/>
          </a:prstGeom>
          <a:solidFill>
            <a:schemeClr val="bg1"/>
          </a:solidFill>
          <a:ln>
            <a:solidFill>
              <a:schemeClr val="tx1"/>
            </a:solidFill>
          </a:ln>
        </p:spPr>
        <p:txBody>
          <a:bodyPr wrap="square" lIns="91440" tIns="45720" rIns="91440" bIns="45720" rtlCol="0" anchor="t">
            <a:spAutoFit/>
          </a:bodyPr>
          <a:lstStyle/>
          <a:p>
            <a:pPr>
              <a:defRPr/>
            </a:pPr>
            <a:r>
              <a:rPr lang="en-US" err="1">
                <a:latin typeface="Wingdings 3"/>
                <a:sym typeface="Wingdings 3"/>
              </a:rPr>
              <a:t>u</a:t>
            </a:r>
            <a:r>
              <a:rPr lang="en-US" b="1" err="1">
                <a:highlight>
                  <a:srgbClr val="FFFF00"/>
                </a:highlight>
                <a:latin typeface="Trebuchet MS"/>
              </a:rPr>
              <a:t>Trait</a:t>
            </a:r>
            <a:endParaRPr lang="en-US" b="1"/>
          </a:p>
          <a:p>
            <a:pPr marL="285750" indent="-285750">
              <a:buFont typeface="Arial"/>
              <a:buChar char="•"/>
              <a:defRPr/>
            </a:pPr>
            <a:r>
              <a:rPr lang="en-US" sz="1600" dirty="0">
                <a:latin typeface="Trebuchet MS"/>
              </a:rPr>
              <a:t>Creating chances and scoring goals </a:t>
            </a:r>
            <a:endParaRPr lang="en-US" dirty="0"/>
          </a:p>
          <a:p>
            <a:pPr marL="285750" indent="-285750">
              <a:buFont typeface="Arial"/>
              <a:buChar char="•"/>
              <a:defRPr/>
            </a:pPr>
            <a:r>
              <a:rPr lang="en-US" sz="1600" dirty="0">
                <a:latin typeface="Trebuchet MS"/>
              </a:rPr>
              <a:t>Receiving and holding the ball under pressure</a:t>
            </a:r>
            <a:endParaRPr lang="en-US" dirty="0"/>
          </a:p>
          <a:p>
            <a:pPr marL="285750" indent="-285750">
              <a:buFont typeface="Arial"/>
              <a:buChar char="•"/>
              <a:defRPr/>
            </a:pPr>
            <a:r>
              <a:rPr lang="en-US" sz="1600" dirty="0">
                <a:latin typeface="Trebuchet MS"/>
              </a:rPr>
              <a:t>Making varied runs (movements and timing) to get behind opposition back line and create space for self and teammates</a:t>
            </a:r>
            <a:endParaRPr lang="en-US"/>
          </a:p>
          <a:p>
            <a:pPr marL="285750" indent="-285750">
              <a:buFont typeface="Arial"/>
              <a:buChar char="•"/>
              <a:defRPr/>
            </a:pPr>
            <a:r>
              <a:rPr lang="en-US" sz="1600" dirty="0">
                <a:latin typeface="Trebuchet MS"/>
              </a:rPr>
              <a:t>Anticipating and moving into dangerous positions, untracking from opponent</a:t>
            </a:r>
            <a:endParaRPr lang="en-US"/>
          </a:p>
          <a:p>
            <a:pPr marL="285750" indent="-285750">
              <a:buFont typeface="Arial"/>
              <a:buChar char="•"/>
              <a:defRPr/>
            </a:pPr>
            <a:r>
              <a:rPr lang="en-US" sz="1600" dirty="0">
                <a:latin typeface="Trebuchet MS"/>
              </a:rPr>
              <a:t>Receiving and passing under pressure</a:t>
            </a:r>
            <a:endParaRPr lang="en-US"/>
          </a:p>
          <a:p>
            <a:pPr>
              <a:defRPr/>
            </a:pPr>
            <a:r>
              <a:rPr lang="en-US" b="1" err="1">
                <a:latin typeface="Wingdings 3"/>
                <a:sym typeface="Wingdings 3"/>
              </a:rPr>
              <a:t>u</a:t>
            </a:r>
            <a:r>
              <a:rPr lang="en-US" b="1" err="1">
                <a:highlight>
                  <a:srgbClr val="FFFF00"/>
                </a:highlight>
                <a:latin typeface="Trebuchet MS"/>
              </a:rPr>
              <a:t>Physical</a:t>
            </a:r>
            <a:endParaRPr lang="en-US" b="1">
              <a:highlight>
                <a:srgbClr val="FFFF00"/>
              </a:highlight>
            </a:endParaRPr>
          </a:p>
          <a:p>
            <a:pPr marL="285750" indent="-285750">
              <a:buFont typeface="Arial"/>
              <a:buChar char="•"/>
              <a:defRPr/>
            </a:pPr>
            <a:r>
              <a:rPr lang="en-US" sz="1600" dirty="0">
                <a:latin typeface="Trebuchet MS"/>
              </a:rPr>
              <a:t>Strength to hold off opponent, explosiveness to separate from opponent</a:t>
            </a:r>
            <a:endParaRPr lang="en-US"/>
          </a:p>
          <a:p>
            <a:pPr marL="0" marR="0" lvl="0" indent="0" algn="ctr" defTabSz="914400">
              <a:lnSpc>
                <a:spcPct val="100000"/>
              </a:lnSpc>
              <a:spcBef>
                <a:spcPts val="0"/>
              </a:spcBef>
              <a:spcAft>
                <a:spcPts val="0"/>
              </a:spcAft>
              <a:buClrTx/>
              <a:buSzTx/>
              <a:buFontTx/>
              <a:buNone/>
              <a:tabLst/>
              <a:defRPr/>
            </a:pPr>
            <a:endParaRPr lang="en-US" sz="2400" b="1" dirty="0"/>
          </a:p>
        </p:txBody>
      </p:sp>
    </p:spTree>
    <p:extLst>
      <p:ext uri="{BB962C8B-B14F-4D97-AF65-F5344CB8AC3E}">
        <p14:creationId xmlns:p14="http://schemas.microsoft.com/office/powerpoint/2010/main" val="3298480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C2ACB-6A1E-47E9-B096-8AA2038AC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80771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able with numbers and numbers&#10;&#10;AI-generated content may be incorrect.">
            <a:extLst>
              <a:ext uri="{FF2B5EF4-FFF2-40B4-BE49-F238E27FC236}">
                <a16:creationId xmlns:a16="http://schemas.microsoft.com/office/drawing/2014/main" id="{85AB990F-AF58-2356-3E36-197FD8EF560C}"/>
              </a:ext>
            </a:extLst>
          </p:cNvPr>
          <p:cNvPicPr>
            <a:picLocks noChangeAspect="1"/>
          </p:cNvPicPr>
          <p:nvPr/>
        </p:nvPicPr>
        <p:blipFill>
          <a:blip r:embed="rId2"/>
          <a:stretch>
            <a:fillRect/>
          </a:stretch>
        </p:blipFill>
        <p:spPr>
          <a:xfrm>
            <a:off x="316442" y="0"/>
            <a:ext cx="11943117" cy="7074000"/>
          </a:xfrm>
          <a:prstGeom prst="rect">
            <a:avLst/>
          </a:prstGeom>
        </p:spPr>
      </p:pic>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37A244A0-6070-9197-B417-7D9BF2B613CA}"/>
                  </a:ext>
                </a:extLst>
              </p14:cNvPr>
              <p14:cNvContentPartPr/>
              <p14:nvPr/>
            </p14:nvContentPartPr>
            <p14:xfrm>
              <a:off x="4182274" y="226854"/>
              <a:ext cx="859119" cy="15491"/>
            </p14:xfrm>
          </p:contentPart>
        </mc:Choice>
        <mc:Fallback xmlns="">
          <p:pic>
            <p:nvPicPr>
              <p:cNvPr id="19" name="Ink 18">
                <a:extLst>
                  <a:ext uri="{FF2B5EF4-FFF2-40B4-BE49-F238E27FC236}">
                    <a16:creationId xmlns:a16="http://schemas.microsoft.com/office/drawing/2014/main" id="{37A244A0-6070-9197-B417-7D9BF2B613CA}"/>
                  </a:ext>
                </a:extLst>
              </p:cNvPr>
              <p:cNvPicPr/>
              <p:nvPr/>
            </p:nvPicPr>
            <p:blipFill>
              <a:blip r:embed="rId4"/>
              <a:stretch>
                <a:fillRect/>
              </a:stretch>
            </p:blipFill>
            <p:spPr>
              <a:xfrm>
                <a:off x="4128647" y="121586"/>
                <a:ext cx="966734" cy="2263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DFC6A35F-D8B7-EA93-292D-856A10028E13}"/>
                  </a:ext>
                </a:extLst>
              </p14:cNvPr>
              <p14:cNvContentPartPr/>
              <p14:nvPr/>
            </p14:nvContentPartPr>
            <p14:xfrm>
              <a:off x="4170640" y="546778"/>
              <a:ext cx="886557" cy="70735"/>
            </p14:xfrm>
          </p:contentPart>
        </mc:Choice>
        <mc:Fallback xmlns="">
          <p:pic>
            <p:nvPicPr>
              <p:cNvPr id="20" name="Ink 19">
                <a:extLst>
                  <a:ext uri="{FF2B5EF4-FFF2-40B4-BE49-F238E27FC236}">
                    <a16:creationId xmlns:a16="http://schemas.microsoft.com/office/drawing/2014/main" id="{DFC6A35F-D8B7-EA93-292D-856A10028E13}"/>
                  </a:ext>
                </a:extLst>
              </p:cNvPr>
              <p:cNvPicPr/>
              <p:nvPr/>
            </p:nvPicPr>
            <p:blipFill>
              <a:blip r:embed="rId6"/>
              <a:stretch>
                <a:fillRect/>
              </a:stretch>
            </p:blipFill>
            <p:spPr>
              <a:xfrm>
                <a:off x="4116669" y="439060"/>
                <a:ext cx="994138" cy="28581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41311710-17A3-7940-9C6A-1240DBC0EE06}"/>
                  </a:ext>
                </a:extLst>
              </p14:cNvPr>
              <p14:cNvContentPartPr/>
              <p14:nvPr/>
            </p14:nvContentPartPr>
            <p14:xfrm>
              <a:off x="4263710" y="2400856"/>
              <a:ext cx="629800" cy="76135"/>
            </p14:xfrm>
          </p:contentPart>
        </mc:Choice>
        <mc:Fallback xmlns="">
          <p:pic>
            <p:nvPicPr>
              <p:cNvPr id="21" name="Ink 20">
                <a:extLst>
                  <a:ext uri="{FF2B5EF4-FFF2-40B4-BE49-F238E27FC236}">
                    <a16:creationId xmlns:a16="http://schemas.microsoft.com/office/drawing/2014/main" id="{41311710-17A3-7940-9C6A-1240DBC0EE06}"/>
                  </a:ext>
                </a:extLst>
              </p:cNvPr>
              <p:cNvPicPr/>
              <p:nvPr/>
            </p:nvPicPr>
            <p:blipFill>
              <a:blip r:embed="rId8"/>
              <a:stretch>
                <a:fillRect/>
              </a:stretch>
            </p:blipFill>
            <p:spPr>
              <a:xfrm>
                <a:off x="4210087" y="2293118"/>
                <a:ext cx="737406" cy="29125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08F181F2-8FF0-BAC0-7616-60994A58E216}"/>
                  </a:ext>
                </a:extLst>
              </p14:cNvPr>
              <p14:cNvContentPartPr/>
              <p14:nvPr/>
            </p14:nvContentPartPr>
            <p14:xfrm>
              <a:off x="4484748" y="2501221"/>
              <a:ext cx="296478" cy="46752"/>
            </p14:xfrm>
          </p:contentPart>
        </mc:Choice>
        <mc:Fallback xmlns="">
          <p:pic>
            <p:nvPicPr>
              <p:cNvPr id="22" name="Ink 21">
                <a:extLst>
                  <a:ext uri="{FF2B5EF4-FFF2-40B4-BE49-F238E27FC236}">
                    <a16:creationId xmlns:a16="http://schemas.microsoft.com/office/drawing/2014/main" id="{08F181F2-8FF0-BAC0-7616-60994A58E216}"/>
                  </a:ext>
                </a:extLst>
              </p:cNvPr>
              <p:cNvPicPr/>
              <p:nvPr/>
            </p:nvPicPr>
            <p:blipFill>
              <a:blip r:embed="rId10"/>
              <a:stretch>
                <a:fillRect/>
              </a:stretch>
            </p:blipFill>
            <p:spPr>
              <a:xfrm>
                <a:off x="4430843" y="2394155"/>
                <a:ext cx="403929" cy="26052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1CB08146-021D-7EE8-CF52-76F256AF58A4}"/>
                  </a:ext>
                </a:extLst>
              </p14:cNvPr>
              <p14:cNvContentPartPr/>
              <p14:nvPr/>
            </p14:nvContentPartPr>
            <p14:xfrm>
              <a:off x="4274423" y="2710626"/>
              <a:ext cx="582599" cy="65010"/>
            </p14:xfrm>
          </p:contentPart>
        </mc:Choice>
        <mc:Fallback xmlns="">
          <p:pic>
            <p:nvPicPr>
              <p:cNvPr id="23" name="Ink 22">
                <a:extLst>
                  <a:ext uri="{FF2B5EF4-FFF2-40B4-BE49-F238E27FC236}">
                    <a16:creationId xmlns:a16="http://schemas.microsoft.com/office/drawing/2014/main" id="{1CB08146-021D-7EE8-CF52-76F256AF58A4}"/>
                  </a:ext>
                </a:extLst>
              </p:cNvPr>
              <p:cNvPicPr/>
              <p:nvPr/>
            </p:nvPicPr>
            <p:blipFill>
              <a:blip r:embed="rId12"/>
              <a:stretch>
                <a:fillRect/>
              </a:stretch>
            </p:blipFill>
            <p:spPr>
              <a:xfrm>
                <a:off x="4220445" y="2603824"/>
                <a:ext cx="690194" cy="27897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9726D67F-8632-E1CD-D519-50BDD216F659}"/>
                  </a:ext>
                </a:extLst>
              </p14:cNvPr>
              <p14:cNvContentPartPr/>
              <p14:nvPr/>
            </p14:nvContentPartPr>
            <p14:xfrm>
              <a:off x="4409470" y="2972381"/>
              <a:ext cx="517354" cy="58594"/>
            </p14:xfrm>
          </p:contentPart>
        </mc:Choice>
        <mc:Fallback xmlns="">
          <p:pic>
            <p:nvPicPr>
              <p:cNvPr id="24" name="Ink 23">
                <a:extLst>
                  <a:ext uri="{FF2B5EF4-FFF2-40B4-BE49-F238E27FC236}">
                    <a16:creationId xmlns:a16="http://schemas.microsoft.com/office/drawing/2014/main" id="{9726D67F-8632-E1CD-D519-50BDD216F659}"/>
                  </a:ext>
                </a:extLst>
              </p:cNvPr>
              <p:cNvPicPr/>
              <p:nvPr/>
            </p:nvPicPr>
            <p:blipFill>
              <a:blip r:embed="rId14"/>
              <a:stretch>
                <a:fillRect/>
              </a:stretch>
            </p:blipFill>
            <p:spPr>
              <a:xfrm>
                <a:off x="4355504" y="2865554"/>
                <a:ext cx="624926" cy="27260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0FEE2867-A723-9A41-9DA1-6B13C9FE899C}"/>
                  </a:ext>
                </a:extLst>
              </p14:cNvPr>
              <p14:cNvContentPartPr/>
              <p14:nvPr/>
            </p14:nvContentPartPr>
            <p14:xfrm>
              <a:off x="4354643" y="3245770"/>
              <a:ext cx="531463" cy="35235"/>
            </p14:xfrm>
          </p:contentPart>
        </mc:Choice>
        <mc:Fallback xmlns="">
          <p:pic>
            <p:nvPicPr>
              <p:cNvPr id="25" name="Ink 24">
                <a:extLst>
                  <a:ext uri="{FF2B5EF4-FFF2-40B4-BE49-F238E27FC236}">
                    <a16:creationId xmlns:a16="http://schemas.microsoft.com/office/drawing/2014/main" id="{0FEE2867-A723-9A41-9DA1-6B13C9FE899C}"/>
                  </a:ext>
                </a:extLst>
              </p:cNvPr>
              <p:cNvPicPr/>
              <p:nvPr/>
            </p:nvPicPr>
            <p:blipFill>
              <a:blip r:embed="rId16"/>
              <a:stretch>
                <a:fillRect/>
              </a:stretch>
            </p:blipFill>
            <p:spPr>
              <a:xfrm>
                <a:off x="4301029" y="3139353"/>
                <a:ext cx="639051" cy="24842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Ink 25">
                <a:extLst>
                  <a:ext uri="{FF2B5EF4-FFF2-40B4-BE49-F238E27FC236}">
                    <a16:creationId xmlns:a16="http://schemas.microsoft.com/office/drawing/2014/main" id="{622914F3-C67F-C275-B45A-4A5390ACE323}"/>
                  </a:ext>
                </a:extLst>
              </p14:cNvPr>
              <p14:cNvContentPartPr/>
              <p14:nvPr/>
            </p14:nvContentPartPr>
            <p14:xfrm>
              <a:off x="4327694" y="3524977"/>
              <a:ext cx="618413" cy="54188"/>
            </p14:xfrm>
          </p:contentPart>
        </mc:Choice>
        <mc:Fallback xmlns="">
          <p:pic>
            <p:nvPicPr>
              <p:cNvPr id="26" name="Ink 25">
                <a:extLst>
                  <a:ext uri="{FF2B5EF4-FFF2-40B4-BE49-F238E27FC236}">
                    <a16:creationId xmlns:a16="http://schemas.microsoft.com/office/drawing/2014/main" id="{622914F3-C67F-C275-B45A-4A5390ACE323}"/>
                  </a:ext>
                </a:extLst>
              </p:cNvPr>
              <p:cNvPicPr/>
              <p:nvPr/>
            </p:nvPicPr>
            <p:blipFill>
              <a:blip r:embed="rId18"/>
              <a:stretch>
                <a:fillRect/>
              </a:stretch>
            </p:blipFill>
            <p:spPr>
              <a:xfrm>
                <a:off x="4273731" y="3418383"/>
                <a:ext cx="725979" cy="26773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7" name="Ink 26">
                <a:extLst>
                  <a:ext uri="{FF2B5EF4-FFF2-40B4-BE49-F238E27FC236}">
                    <a16:creationId xmlns:a16="http://schemas.microsoft.com/office/drawing/2014/main" id="{E2E9FB81-9BE8-3244-D50E-C3BD74AF8030}"/>
                  </a:ext>
                </a:extLst>
              </p14:cNvPr>
              <p14:cNvContentPartPr/>
              <p14:nvPr/>
            </p14:nvContentPartPr>
            <p14:xfrm>
              <a:off x="4380643" y="5956396"/>
              <a:ext cx="551997" cy="89747"/>
            </p14:xfrm>
          </p:contentPart>
        </mc:Choice>
        <mc:Fallback xmlns="">
          <p:pic>
            <p:nvPicPr>
              <p:cNvPr id="27" name="Ink 26">
                <a:extLst>
                  <a:ext uri="{FF2B5EF4-FFF2-40B4-BE49-F238E27FC236}">
                    <a16:creationId xmlns:a16="http://schemas.microsoft.com/office/drawing/2014/main" id="{E2E9FB81-9BE8-3244-D50E-C3BD74AF8030}"/>
                  </a:ext>
                </a:extLst>
              </p:cNvPr>
              <p:cNvPicPr/>
              <p:nvPr/>
            </p:nvPicPr>
            <p:blipFill>
              <a:blip r:embed="rId20"/>
              <a:stretch>
                <a:fillRect/>
              </a:stretch>
            </p:blipFill>
            <p:spPr>
              <a:xfrm>
                <a:off x="4327027" y="5848700"/>
                <a:ext cx="659590" cy="30478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8" name="Ink 27">
                <a:extLst>
                  <a:ext uri="{FF2B5EF4-FFF2-40B4-BE49-F238E27FC236}">
                    <a16:creationId xmlns:a16="http://schemas.microsoft.com/office/drawing/2014/main" id="{DFFFCC5A-B788-5B09-CEA6-5950E27A2D2A}"/>
                  </a:ext>
                </a:extLst>
              </p14:cNvPr>
              <p14:cNvContentPartPr/>
              <p14:nvPr/>
            </p14:nvContentPartPr>
            <p14:xfrm>
              <a:off x="4395336" y="5677191"/>
              <a:ext cx="531488" cy="29836"/>
            </p14:xfrm>
          </p:contentPart>
        </mc:Choice>
        <mc:Fallback xmlns="">
          <p:pic>
            <p:nvPicPr>
              <p:cNvPr id="28" name="Ink 27">
                <a:extLst>
                  <a:ext uri="{FF2B5EF4-FFF2-40B4-BE49-F238E27FC236}">
                    <a16:creationId xmlns:a16="http://schemas.microsoft.com/office/drawing/2014/main" id="{DFFFCC5A-B788-5B09-CEA6-5950E27A2D2A}"/>
                  </a:ext>
                </a:extLst>
              </p:cNvPr>
              <p:cNvPicPr/>
              <p:nvPr/>
            </p:nvPicPr>
            <p:blipFill>
              <a:blip r:embed="rId22"/>
              <a:stretch>
                <a:fillRect/>
              </a:stretch>
            </p:blipFill>
            <p:spPr>
              <a:xfrm>
                <a:off x="4341360" y="5570634"/>
                <a:ext cx="639081" cy="24259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9" name="Ink 28">
                <a:extLst>
                  <a:ext uri="{FF2B5EF4-FFF2-40B4-BE49-F238E27FC236}">
                    <a16:creationId xmlns:a16="http://schemas.microsoft.com/office/drawing/2014/main" id="{370C21CC-A3B8-6DC2-4DCA-18A7B2A33966}"/>
                  </a:ext>
                </a:extLst>
              </p14:cNvPr>
              <p14:cNvContentPartPr/>
              <p14:nvPr/>
            </p14:nvContentPartPr>
            <p14:xfrm>
              <a:off x="4375422" y="5414684"/>
              <a:ext cx="568852" cy="24017"/>
            </p14:xfrm>
          </p:contentPart>
        </mc:Choice>
        <mc:Fallback xmlns="">
          <p:pic>
            <p:nvPicPr>
              <p:cNvPr id="29" name="Ink 28">
                <a:extLst>
                  <a:ext uri="{FF2B5EF4-FFF2-40B4-BE49-F238E27FC236}">
                    <a16:creationId xmlns:a16="http://schemas.microsoft.com/office/drawing/2014/main" id="{370C21CC-A3B8-6DC2-4DCA-18A7B2A33966}"/>
                  </a:ext>
                </a:extLst>
              </p:cNvPr>
              <p:cNvPicPr/>
              <p:nvPr/>
            </p:nvPicPr>
            <p:blipFill>
              <a:blip r:embed="rId24"/>
              <a:stretch>
                <a:fillRect/>
              </a:stretch>
            </p:blipFill>
            <p:spPr>
              <a:xfrm>
                <a:off x="4321811" y="5308727"/>
                <a:ext cx="676434" cy="23557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0" name="Ink 29">
                <a:extLst>
                  <a:ext uri="{FF2B5EF4-FFF2-40B4-BE49-F238E27FC236}">
                    <a16:creationId xmlns:a16="http://schemas.microsoft.com/office/drawing/2014/main" id="{557D9656-5144-FE39-818F-736C47E980B9}"/>
                  </a:ext>
                </a:extLst>
              </p14:cNvPr>
              <p14:cNvContentPartPr/>
              <p14:nvPr/>
            </p14:nvContentPartPr>
            <p14:xfrm>
              <a:off x="4358413" y="5135975"/>
              <a:ext cx="580044" cy="11633"/>
            </p14:xfrm>
          </p:contentPart>
        </mc:Choice>
        <mc:Fallback xmlns="">
          <p:pic>
            <p:nvPicPr>
              <p:cNvPr id="30" name="Ink 29">
                <a:extLst>
                  <a:ext uri="{FF2B5EF4-FFF2-40B4-BE49-F238E27FC236}">
                    <a16:creationId xmlns:a16="http://schemas.microsoft.com/office/drawing/2014/main" id="{557D9656-5144-FE39-818F-736C47E980B9}"/>
                  </a:ext>
                </a:extLst>
              </p:cNvPr>
              <p:cNvPicPr/>
              <p:nvPr/>
            </p:nvPicPr>
            <p:blipFill>
              <a:blip r:embed="rId26"/>
              <a:stretch>
                <a:fillRect/>
              </a:stretch>
            </p:blipFill>
            <p:spPr>
              <a:xfrm>
                <a:off x="4304439" y="4942738"/>
                <a:ext cx="687633" cy="398753"/>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1" name="Ink 30">
                <a:extLst>
                  <a:ext uri="{FF2B5EF4-FFF2-40B4-BE49-F238E27FC236}">
                    <a16:creationId xmlns:a16="http://schemas.microsoft.com/office/drawing/2014/main" id="{AD55650C-851E-C8B4-BE4A-A577BDB82381}"/>
                  </a:ext>
                </a:extLst>
              </p14:cNvPr>
              <p14:cNvContentPartPr/>
              <p14:nvPr/>
            </p14:nvContentPartPr>
            <p14:xfrm>
              <a:off x="4350197" y="3827450"/>
              <a:ext cx="646428" cy="157989"/>
            </p14:xfrm>
          </p:contentPart>
        </mc:Choice>
        <mc:Fallback xmlns="">
          <p:pic>
            <p:nvPicPr>
              <p:cNvPr id="31" name="Ink 30">
                <a:extLst>
                  <a:ext uri="{FF2B5EF4-FFF2-40B4-BE49-F238E27FC236}">
                    <a16:creationId xmlns:a16="http://schemas.microsoft.com/office/drawing/2014/main" id="{AD55650C-851E-C8B4-BE4A-A577BDB82381}"/>
                  </a:ext>
                </a:extLst>
              </p:cNvPr>
              <p:cNvPicPr/>
              <p:nvPr/>
            </p:nvPicPr>
            <p:blipFill>
              <a:blip r:embed="rId28"/>
              <a:stretch>
                <a:fillRect/>
              </a:stretch>
            </p:blipFill>
            <p:spPr>
              <a:xfrm>
                <a:off x="4296238" y="3720089"/>
                <a:ext cx="753986" cy="37306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2" name="Ink 31">
                <a:extLst>
                  <a:ext uri="{FF2B5EF4-FFF2-40B4-BE49-F238E27FC236}">
                    <a16:creationId xmlns:a16="http://schemas.microsoft.com/office/drawing/2014/main" id="{CF6FA26D-5143-C9A0-F844-4F38CAE2ABB3}"/>
                  </a:ext>
                </a:extLst>
              </p14:cNvPr>
              <p14:cNvContentPartPr/>
              <p14:nvPr/>
            </p14:nvContentPartPr>
            <p14:xfrm>
              <a:off x="4356779" y="3728565"/>
              <a:ext cx="510780" cy="94296"/>
            </p14:xfrm>
          </p:contentPart>
        </mc:Choice>
        <mc:Fallback xmlns="">
          <p:pic>
            <p:nvPicPr>
              <p:cNvPr id="32" name="Ink 31">
                <a:extLst>
                  <a:ext uri="{FF2B5EF4-FFF2-40B4-BE49-F238E27FC236}">
                    <a16:creationId xmlns:a16="http://schemas.microsoft.com/office/drawing/2014/main" id="{CF6FA26D-5143-C9A0-F844-4F38CAE2ABB3}"/>
                  </a:ext>
                </a:extLst>
              </p:cNvPr>
              <p:cNvPicPr/>
              <p:nvPr/>
            </p:nvPicPr>
            <p:blipFill>
              <a:blip r:embed="rId30"/>
              <a:stretch>
                <a:fillRect/>
              </a:stretch>
            </p:blipFill>
            <p:spPr>
              <a:xfrm>
                <a:off x="4302823" y="3621362"/>
                <a:ext cx="618332" cy="309061"/>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3" name="Ink 32">
                <a:extLst>
                  <a:ext uri="{FF2B5EF4-FFF2-40B4-BE49-F238E27FC236}">
                    <a16:creationId xmlns:a16="http://schemas.microsoft.com/office/drawing/2014/main" id="{B6754A1D-11AA-8D0F-4A13-AF72485BB669}"/>
                  </a:ext>
                </a:extLst>
              </p14:cNvPr>
              <p14:cNvContentPartPr/>
              <p14:nvPr/>
            </p14:nvContentPartPr>
            <p14:xfrm>
              <a:off x="4327694" y="4106655"/>
              <a:ext cx="1514145" cy="45719"/>
            </p14:xfrm>
          </p:contentPart>
        </mc:Choice>
        <mc:Fallback xmlns="">
          <p:pic>
            <p:nvPicPr>
              <p:cNvPr id="33" name="Ink 32">
                <a:extLst>
                  <a:ext uri="{FF2B5EF4-FFF2-40B4-BE49-F238E27FC236}">
                    <a16:creationId xmlns:a16="http://schemas.microsoft.com/office/drawing/2014/main" id="{B6754A1D-11AA-8D0F-4A13-AF72485BB669}"/>
                  </a:ext>
                </a:extLst>
              </p:cNvPr>
              <p:cNvPicPr/>
              <p:nvPr/>
            </p:nvPicPr>
            <p:blipFill>
              <a:blip r:embed="rId32"/>
              <a:stretch>
                <a:fillRect/>
              </a:stretch>
            </p:blipFill>
            <p:spPr>
              <a:xfrm>
                <a:off x="4273707" y="3999501"/>
                <a:ext cx="1621758" cy="25967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4" name="Ink 33">
                <a:extLst>
                  <a:ext uri="{FF2B5EF4-FFF2-40B4-BE49-F238E27FC236}">
                    <a16:creationId xmlns:a16="http://schemas.microsoft.com/office/drawing/2014/main" id="{D7E7729E-9B17-6968-83CE-0469A557B36C}"/>
                  </a:ext>
                </a:extLst>
              </p14:cNvPr>
              <p14:cNvContentPartPr/>
              <p14:nvPr/>
            </p14:nvContentPartPr>
            <p14:xfrm>
              <a:off x="4374229" y="4362595"/>
              <a:ext cx="628318" cy="29659"/>
            </p14:xfrm>
          </p:contentPart>
        </mc:Choice>
        <mc:Fallback xmlns="">
          <p:pic>
            <p:nvPicPr>
              <p:cNvPr id="34" name="Ink 33">
                <a:extLst>
                  <a:ext uri="{FF2B5EF4-FFF2-40B4-BE49-F238E27FC236}">
                    <a16:creationId xmlns:a16="http://schemas.microsoft.com/office/drawing/2014/main" id="{D7E7729E-9B17-6968-83CE-0469A557B36C}"/>
                  </a:ext>
                </a:extLst>
              </p:cNvPr>
              <p:cNvPicPr/>
              <p:nvPr/>
            </p:nvPicPr>
            <p:blipFill>
              <a:blip r:embed="rId34"/>
              <a:stretch>
                <a:fillRect/>
              </a:stretch>
            </p:blipFill>
            <p:spPr>
              <a:xfrm>
                <a:off x="4320250" y="4255751"/>
                <a:ext cx="735917" cy="24370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5" name="Ink 34">
                <a:extLst>
                  <a:ext uri="{FF2B5EF4-FFF2-40B4-BE49-F238E27FC236}">
                    <a16:creationId xmlns:a16="http://schemas.microsoft.com/office/drawing/2014/main" id="{6613C448-8645-185C-0F7C-5A1A909DAB6B}"/>
                  </a:ext>
                </a:extLst>
              </p14:cNvPr>
              <p14:cNvContentPartPr/>
              <p14:nvPr/>
            </p14:nvContentPartPr>
            <p14:xfrm>
              <a:off x="4345145" y="4612717"/>
              <a:ext cx="675204" cy="60323"/>
            </p14:xfrm>
          </p:contentPart>
        </mc:Choice>
        <mc:Fallback xmlns="">
          <p:pic>
            <p:nvPicPr>
              <p:cNvPr id="35" name="Ink 34">
                <a:extLst>
                  <a:ext uri="{FF2B5EF4-FFF2-40B4-BE49-F238E27FC236}">
                    <a16:creationId xmlns:a16="http://schemas.microsoft.com/office/drawing/2014/main" id="{6613C448-8645-185C-0F7C-5A1A909DAB6B}"/>
                  </a:ext>
                </a:extLst>
              </p:cNvPr>
              <p:cNvPicPr/>
              <p:nvPr/>
            </p:nvPicPr>
            <p:blipFill>
              <a:blip r:embed="rId36"/>
              <a:stretch>
                <a:fillRect/>
              </a:stretch>
            </p:blipFill>
            <p:spPr>
              <a:xfrm>
                <a:off x="4291546" y="4505635"/>
                <a:ext cx="782762" cy="274131"/>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6" name="Ink 35">
                <a:extLst>
                  <a:ext uri="{FF2B5EF4-FFF2-40B4-BE49-F238E27FC236}">
                    <a16:creationId xmlns:a16="http://schemas.microsoft.com/office/drawing/2014/main" id="{CE007EEE-D9F6-B2E7-059F-B7D0BE198E68}"/>
                  </a:ext>
                </a:extLst>
              </p14:cNvPr>
              <p14:cNvContentPartPr/>
              <p14:nvPr/>
            </p14:nvContentPartPr>
            <p14:xfrm>
              <a:off x="4321878" y="4845389"/>
              <a:ext cx="673250" cy="35932"/>
            </p14:xfrm>
          </p:contentPart>
        </mc:Choice>
        <mc:Fallback xmlns="">
          <p:pic>
            <p:nvPicPr>
              <p:cNvPr id="36" name="Ink 35">
                <a:extLst>
                  <a:ext uri="{FF2B5EF4-FFF2-40B4-BE49-F238E27FC236}">
                    <a16:creationId xmlns:a16="http://schemas.microsoft.com/office/drawing/2014/main" id="{CE007EEE-D9F6-B2E7-059F-B7D0BE198E68}"/>
                  </a:ext>
                </a:extLst>
              </p:cNvPr>
              <p:cNvPicPr/>
              <p:nvPr/>
            </p:nvPicPr>
            <p:blipFill>
              <a:blip r:embed="rId38"/>
              <a:stretch>
                <a:fillRect/>
              </a:stretch>
            </p:blipFill>
            <p:spPr>
              <a:xfrm>
                <a:off x="4267903" y="4739016"/>
                <a:ext cx="780840" cy="249034"/>
              </a:xfrm>
              <a:prstGeom prst="rect">
                <a:avLst/>
              </a:prstGeom>
            </p:spPr>
          </p:pic>
        </mc:Fallback>
      </mc:AlternateContent>
    </p:spTree>
    <p:extLst>
      <p:ext uri="{BB962C8B-B14F-4D97-AF65-F5344CB8AC3E}">
        <p14:creationId xmlns:p14="http://schemas.microsoft.com/office/powerpoint/2010/main" val="263121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38E84D-A767-45D3-87C5-3629C3D21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33" y="517585"/>
            <a:ext cx="6310971" cy="5822830"/>
          </a:xfrm>
          <a:prstGeom prst="rect">
            <a:avLst/>
          </a:prstGeom>
        </p:spPr>
      </p:pic>
      <p:pic>
        <p:nvPicPr>
          <p:cNvPr id="5" name="Picture 4">
            <a:extLst>
              <a:ext uri="{FF2B5EF4-FFF2-40B4-BE49-F238E27FC236}">
                <a16:creationId xmlns:a16="http://schemas.microsoft.com/office/drawing/2014/main" id="{F0E37303-136A-4C4F-A27E-4D9B1DFEF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23379"/>
            <a:ext cx="5624423" cy="6011241"/>
          </a:xfrm>
          <a:prstGeom prst="rect">
            <a:avLst/>
          </a:prstGeom>
        </p:spPr>
      </p:pic>
    </p:spTree>
    <p:extLst>
      <p:ext uri="{BB962C8B-B14F-4D97-AF65-F5344CB8AC3E}">
        <p14:creationId xmlns:p14="http://schemas.microsoft.com/office/powerpoint/2010/main" val="3798297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D62555-E905-4077-ACB0-A192794D7AFA}"/>
              </a:ext>
            </a:extLst>
          </p:cNvPr>
          <p:cNvSpPr txBox="1"/>
          <p:nvPr/>
        </p:nvSpPr>
        <p:spPr>
          <a:xfrm>
            <a:off x="970280" y="248368"/>
            <a:ext cx="9276080" cy="707886"/>
          </a:xfrm>
          <a:prstGeom prst="rect">
            <a:avLst/>
          </a:prstGeom>
          <a:noFill/>
        </p:spPr>
        <p:txBody>
          <a:bodyPr wrap="square" lIns="91440" tIns="45720" rIns="91440" bIns="45720" rtlCol="0" anchor="t">
            <a:spAutoFit/>
          </a:bodyPr>
          <a:lstStyle/>
          <a:p>
            <a:pPr algn="ctr"/>
            <a:r>
              <a:rPr lang="en-US" sz="4000" b="1" i="1" u="sng" dirty="0"/>
              <a:t>The Training Session</a:t>
            </a:r>
          </a:p>
        </p:txBody>
      </p:sp>
      <p:pic>
        <p:nvPicPr>
          <p:cNvPr id="6" name="Picture 5">
            <a:extLst>
              <a:ext uri="{FF2B5EF4-FFF2-40B4-BE49-F238E27FC236}">
                <a16:creationId xmlns:a16="http://schemas.microsoft.com/office/drawing/2014/main" id="{6FAEB221-BDCC-445C-A678-2247DF7BB32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298447" y="3231873"/>
            <a:ext cx="3754120" cy="3341645"/>
          </a:xfrm>
          <a:prstGeom prst="rect">
            <a:avLst/>
          </a:prstGeom>
        </p:spPr>
      </p:pic>
      <p:sp>
        <p:nvSpPr>
          <p:cNvPr id="8" name="TextBox 7">
            <a:extLst>
              <a:ext uri="{FF2B5EF4-FFF2-40B4-BE49-F238E27FC236}">
                <a16:creationId xmlns:a16="http://schemas.microsoft.com/office/drawing/2014/main" id="{4F28DEE1-FA59-4D4B-9F8B-BCC0CA6C8979}"/>
              </a:ext>
            </a:extLst>
          </p:cNvPr>
          <p:cNvSpPr txBox="1"/>
          <p:nvPr/>
        </p:nvSpPr>
        <p:spPr>
          <a:xfrm>
            <a:off x="1222363" y="3008306"/>
            <a:ext cx="3082506" cy="1477328"/>
          </a:xfrm>
          <a:prstGeom prst="rect">
            <a:avLst/>
          </a:prstGeom>
          <a:noFill/>
        </p:spPr>
        <p:txBody>
          <a:bodyPr wrap="square" rtlCol="0">
            <a:spAutoFit/>
          </a:bodyPr>
          <a:lstStyle/>
          <a:p>
            <a:pPr marL="285750" indent="-285750">
              <a:buFontTx/>
              <a:buChar char="-"/>
            </a:pPr>
            <a:r>
              <a:rPr lang="en-US" b="1" dirty="0"/>
              <a:t>Warm up: </a:t>
            </a:r>
            <a:r>
              <a:rPr lang="en-US" dirty="0"/>
              <a:t>Free Play</a:t>
            </a:r>
          </a:p>
          <a:p>
            <a:pPr marL="285750" indent="-285750">
              <a:buFontTx/>
              <a:buChar char="-"/>
            </a:pPr>
            <a:r>
              <a:rPr lang="en-US" b="1" dirty="0"/>
              <a:t>Activity #1 </a:t>
            </a:r>
            <a:r>
              <a:rPr lang="en-US" dirty="0"/>
              <a:t>: Technical</a:t>
            </a:r>
          </a:p>
          <a:p>
            <a:pPr marL="285750" indent="-285750">
              <a:buFontTx/>
              <a:buChar char="-"/>
            </a:pPr>
            <a:r>
              <a:rPr lang="en-US" b="1" dirty="0"/>
              <a:t>Activity #2 </a:t>
            </a:r>
            <a:r>
              <a:rPr lang="en-US" dirty="0"/>
              <a:t>: Tactical (Session’s Topic)</a:t>
            </a:r>
          </a:p>
          <a:p>
            <a:pPr marL="285750" indent="-285750">
              <a:buFontTx/>
              <a:buChar char="-"/>
            </a:pPr>
            <a:r>
              <a:rPr lang="en-US" b="1" dirty="0"/>
              <a:t>Activity #3</a:t>
            </a:r>
            <a:r>
              <a:rPr lang="en-US" dirty="0"/>
              <a:t> : Play</a:t>
            </a:r>
          </a:p>
        </p:txBody>
      </p:sp>
      <p:graphicFrame>
        <p:nvGraphicFramePr>
          <p:cNvPr id="9" name="Diagram 8">
            <a:extLst>
              <a:ext uri="{FF2B5EF4-FFF2-40B4-BE49-F238E27FC236}">
                <a16:creationId xmlns:a16="http://schemas.microsoft.com/office/drawing/2014/main" id="{00D16D5F-39E0-4928-B562-23CA481E6CB2}"/>
              </a:ext>
            </a:extLst>
          </p:cNvPr>
          <p:cNvGraphicFramePr/>
          <p:nvPr>
            <p:extLst>
              <p:ext uri="{D42A27DB-BD31-4B8C-83A1-F6EECF244321}">
                <p14:modId xmlns:p14="http://schemas.microsoft.com/office/powerpoint/2010/main" val="3553086407"/>
              </p:ext>
            </p:extLst>
          </p:nvPr>
        </p:nvGraphicFramePr>
        <p:xfrm>
          <a:off x="718868" y="207034"/>
          <a:ext cx="9360619" cy="4554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C21A06D5-79D8-4539-B8A3-BCDE49D45F6B}"/>
              </a:ext>
            </a:extLst>
          </p:cNvPr>
          <p:cNvSpPr txBox="1"/>
          <p:nvPr/>
        </p:nvSpPr>
        <p:spPr>
          <a:xfrm>
            <a:off x="3788914" y="2990107"/>
            <a:ext cx="1708030" cy="2062103"/>
          </a:xfrm>
          <a:prstGeom prst="rect">
            <a:avLst/>
          </a:prstGeom>
          <a:noFill/>
        </p:spPr>
        <p:txBody>
          <a:bodyPr wrap="square" rtlCol="0">
            <a:spAutoFit/>
          </a:bodyPr>
          <a:lstStyle/>
          <a:p>
            <a:pPr marL="285750" indent="-285750">
              <a:buFont typeface="Arial" panose="020B0604020202020204" pitchFamily="34" charset="0"/>
              <a:buChar char="•"/>
            </a:pPr>
            <a:r>
              <a:rPr lang="en-US" sz="1600" b="1" dirty="0"/>
              <a:t>Numbers</a:t>
            </a:r>
          </a:p>
          <a:p>
            <a:pPr marL="285750" indent="-285750">
              <a:buFont typeface="Arial" panose="020B0604020202020204" pitchFamily="34" charset="0"/>
              <a:buChar char="•"/>
            </a:pPr>
            <a:r>
              <a:rPr lang="en-US" sz="1600" b="1" dirty="0"/>
              <a:t>Neutrals</a:t>
            </a:r>
          </a:p>
          <a:p>
            <a:pPr marL="285750" indent="-285750">
              <a:buFont typeface="Arial" panose="020B0604020202020204" pitchFamily="34" charset="0"/>
              <a:buChar char="•"/>
            </a:pPr>
            <a:r>
              <a:rPr lang="en-US" sz="1600" b="1" dirty="0"/>
              <a:t>Direction</a:t>
            </a:r>
          </a:p>
          <a:p>
            <a:pPr marL="285750" indent="-285750">
              <a:buFont typeface="Arial" panose="020B0604020202020204" pitchFamily="34" charset="0"/>
              <a:buChar char="•"/>
            </a:pPr>
            <a:r>
              <a:rPr lang="en-US" sz="1600" b="1" dirty="0"/>
              <a:t>Non-Directional</a:t>
            </a:r>
          </a:p>
          <a:p>
            <a:pPr marL="285750" indent="-285750">
              <a:buFont typeface="Arial" panose="020B0604020202020204" pitchFamily="34" charset="0"/>
              <a:buChar char="•"/>
            </a:pPr>
            <a:r>
              <a:rPr lang="en-US" sz="1600" b="1" dirty="0"/>
              <a:t>Time</a:t>
            </a:r>
          </a:p>
          <a:p>
            <a:pPr marL="285750" indent="-285750">
              <a:buFont typeface="Arial" panose="020B0604020202020204" pitchFamily="34" charset="0"/>
              <a:buChar char="•"/>
            </a:pPr>
            <a:r>
              <a:rPr lang="en-US" sz="1600" b="1" dirty="0"/>
              <a:t>Rules</a:t>
            </a:r>
          </a:p>
          <a:p>
            <a:pPr marL="285750" indent="-285750">
              <a:buFont typeface="Arial" panose="020B0604020202020204" pitchFamily="34" charset="0"/>
              <a:buChar char="•"/>
            </a:pPr>
            <a:endParaRPr lang="en-US" sz="1600" dirty="0"/>
          </a:p>
        </p:txBody>
      </p:sp>
      <p:sp>
        <p:nvSpPr>
          <p:cNvPr id="11" name="TextBox 10">
            <a:extLst>
              <a:ext uri="{FF2B5EF4-FFF2-40B4-BE49-F238E27FC236}">
                <a16:creationId xmlns:a16="http://schemas.microsoft.com/office/drawing/2014/main" id="{79CD6951-E25D-49F7-A735-E540E4936225}"/>
              </a:ext>
            </a:extLst>
          </p:cNvPr>
          <p:cNvSpPr txBox="1"/>
          <p:nvPr/>
        </p:nvSpPr>
        <p:spPr>
          <a:xfrm>
            <a:off x="5399177" y="3008306"/>
            <a:ext cx="1708030" cy="1569660"/>
          </a:xfrm>
          <a:prstGeom prst="rect">
            <a:avLst/>
          </a:prstGeom>
          <a:noFill/>
        </p:spPr>
        <p:txBody>
          <a:bodyPr wrap="square" rtlCol="0">
            <a:spAutoFit/>
          </a:bodyPr>
          <a:lstStyle/>
          <a:p>
            <a:pPr marL="285750" indent="-285750">
              <a:buFont typeface="Arial" panose="020B0604020202020204" pitchFamily="34" charset="0"/>
              <a:buChar char="•"/>
            </a:pPr>
            <a:r>
              <a:rPr lang="en-US" sz="1600" b="1" dirty="0"/>
              <a:t>Work/Rest Ratios</a:t>
            </a:r>
          </a:p>
          <a:p>
            <a:pPr marL="285750" indent="-285750">
              <a:buFont typeface="Arial" panose="020B0604020202020204" pitchFamily="34" charset="0"/>
              <a:buChar char="•"/>
            </a:pPr>
            <a:r>
              <a:rPr lang="en-US" sz="1600" b="1" dirty="0"/>
              <a:t>Grid Size</a:t>
            </a:r>
          </a:p>
          <a:p>
            <a:pPr marL="285750" indent="-285750">
              <a:buFont typeface="Arial" panose="020B0604020202020204" pitchFamily="34" charset="0"/>
              <a:buChar char="•"/>
            </a:pPr>
            <a:r>
              <a:rPr lang="en-US" sz="1600" b="1" dirty="0"/>
              <a:t>Zones within pitch</a:t>
            </a:r>
          </a:p>
          <a:p>
            <a:pPr marL="285750" indent="-285750">
              <a:buFont typeface="Arial" panose="020B0604020202020204" pitchFamily="34" charset="0"/>
              <a:buChar char="•"/>
            </a:pPr>
            <a:endParaRPr lang="en-US" sz="1600" b="1" dirty="0"/>
          </a:p>
        </p:txBody>
      </p:sp>
      <p:sp>
        <p:nvSpPr>
          <p:cNvPr id="12" name="TextBox 11">
            <a:extLst>
              <a:ext uri="{FF2B5EF4-FFF2-40B4-BE49-F238E27FC236}">
                <a16:creationId xmlns:a16="http://schemas.microsoft.com/office/drawing/2014/main" id="{89FEE08D-E7B8-4362-9D11-9C21F35A0972}"/>
              </a:ext>
            </a:extLst>
          </p:cNvPr>
          <p:cNvSpPr txBox="1"/>
          <p:nvPr/>
        </p:nvSpPr>
        <p:spPr>
          <a:xfrm>
            <a:off x="7198552" y="3008306"/>
            <a:ext cx="1708030" cy="1569660"/>
          </a:xfrm>
          <a:prstGeom prst="rect">
            <a:avLst/>
          </a:prstGeom>
          <a:noFill/>
        </p:spPr>
        <p:txBody>
          <a:bodyPr wrap="square" rtlCol="0">
            <a:spAutoFit/>
          </a:bodyPr>
          <a:lstStyle/>
          <a:p>
            <a:pPr marL="285750" indent="-285750">
              <a:buFont typeface="Arial" panose="020B0604020202020204" pitchFamily="34" charset="0"/>
              <a:buChar char="•"/>
            </a:pPr>
            <a:r>
              <a:rPr lang="en-US" sz="1600" b="1" dirty="0"/>
              <a:t># of Goals</a:t>
            </a:r>
          </a:p>
          <a:p>
            <a:pPr marL="285750" indent="-285750">
              <a:buFont typeface="Arial" panose="020B0604020202020204" pitchFamily="34" charset="0"/>
              <a:buChar char="•"/>
            </a:pPr>
            <a:r>
              <a:rPr lang="en-US" sz="1600" b="1" dirty="0"/>
              <a:t>Size of Goals</a:t>
            </a:r>
          </a:p>
          <a:p>
            <a:pPr marL="285750" indent="-285750">
              <a:buFont typeface="Arial" panose="020B0604020202020204" pitchFamily="34" charset="0"/>
              <a:buChar char="•"/>
            </a:pPr>
            <a:r>
              <a:rPr lang="en-US" sz="1600" b="1" dirty="0"/>
              <a:t>Targets</a:t>
            </a:r>
          </a:p>
          <a:p>
            <a:pPr marL="285750" indent="-285750">
              <a:buFont typeface="Arial" panose="020B0604020202020204" pitchFamily="34" charset="0"/>
              <a:buChar char="•"/>
            </a:pPr>
            <a:r>
              <a:rPr lang="en-US" sz="1600" b="1" dirty="0"/>
              <a:t>Zones</a:t>
            </a:r>
          </a:p>
          <a:p>
            <a:pPr marL="285750" indent="-285750">
              <a:buFont typeface="Arial" panose="020B0604020202020204" pitchFamily="34" charset="0"/>
              <a:buChar char="•"/>
            </a:pPr>
            <a:r>
              <a:rPr lang="en-US" sz="1600" b="1" dirty="0"/>
              <a:t>Scenario</a:t>
            </a:r>
          </a:p>
          <a:p>
            <a:pPr marL="285750" indent="-285750">
              <a:buFont typeface="Arial" panose="020B0604020202020204" pitchFamily="34" charset="0"/>
              <a:buChar char="•"/>
            </a:pPr>
            <a:r>
              <a:rPr lang="en-US" sz="1600" b="1" dirty="0"/>
              <a:t>Teams</a:t>
            </a:r>
          </a:p>
        </p:txBody>
      </p:sp>
    </p:spTree>
    <p:extLst>
      <p:ext uri="{BB962C8B-B14F-4D97-AF65-F5344CB8AC3E}">
        <p14:creationId xmlns:p14="http://schemas.microsoft.com/office/powerpoint/2010/main" val="4196408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AEB221-BDCC-445C-A678-2247DF7BB32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378960" y="3231875"/>
            <a:ext cx="3754120" cy="3341645"/>
          </a:xfrm>
          <a:prstGeom prst="rect">
            <a:avLst/>
          </a:prstGeom>
        </p:spPr>
      </p:pic>
      <p:sp>
        <p:nvSpPr>
          <p:cNvPr id="2" name="TextBox 1">
            <a:extLst>
              <a:ext uri="{FF2B5EF4-FFF2-40B4-BE49-F238E27FC236}">
                <a16:creationId xmlns:a16="http://schemas.microsoft.com/office/drawing/2014/main" id="{C30BFAC2-BF9E-4597-9B83-B61778BFB9E3}"/>
              </a:ext>
            </a:extLst>
          </p:cNvPr>
          <p:cNvSpPr txBox="1"/>
          <p:nvPr/>
        </p:nvSpPr>
        <p:spPr>
          <a:xfrm>
            <a:off x="4088921" y="287547"/>
            <a:ext cx="3726611" cy="584775"/>
          </a:xfrm>
          <a:prstGeom prst="rect">
            <a:avLst/>
          </a:prstGeom>
          <a:noFill/>
        </p:spPr>
        <p:txBody>
          <a:bodyPr wrap="square" rtlCol="0">
            <a:spAutoFit/>
          </a:bodyPr>
          <a:lstStyle/>
          <a:p>
            <a:pPr algn="ctr"/>
            <a:r>
              <a:rPr lang="en-US" sz="3200" b="1" i="1" u="sng"/>
              <a:t>The Training Session</a:t>
            </a:r>
            <a:endParaRPr lang="en-US" sz="3200" b="1" i="1" u="sng" dirty="0"/>
          </a:p>
        </p:txBody>
      </p:sp>
      <p:sp>
        <p:nvSpPr>
          <p:cNvPr id="9" name="TextBox 8">
            <a:extLst>
              <a:ext uri="{FF2B5EF4-FFF2-40B4-BE49-F238E27FC236}">
                <a16:creationId xmlns:a16="http://schemas.microsoft.com/office/drawing/2014/main" id="{9C2ACCAE-9E93-4822-947C-A7B1DB46E150}"/>
              </a:ext>
            </a:extLst>
          </p:cNvPr>
          <p:cNvSpPr txBox="1"/>
          <p:nvPr/>
        </p:nvSpPr>
        <p:spPr>
          <a:xfrm>
            <a:off x="965871" y="1777042"/>
            <a:ext cx="3364302" cy="369332"/>
          </a:xfrm>
          <a:prstGeom prst="rect">
            <a:avLst/>
          </a:prstGeom>
          <a:noFill/>
        </p:spPr>
        <p:txBody>
          <a:bodyPr wrap="square" rtlCol="0">
            <a:spAutoFit/>
          </a:bodyPr>
          <a:lstStyle/>
          <a:p>
            <a:pPr algn="ctr"/>
            <a:r>
              <a:rPr lang="en-US" b="1" dirty="0">
                <a:highlight>
                  <a:srgbClr val="FFFF00"/>
                </a:highlight>
              </a:rPr>
              <a:t>PRE &amp; POST SESSION</a:t>
            </a:r>
          </a:p>
        </p:txBody>
      </p:sp>
      <p:sp>
        <p:nvSpPr>
          <p:cNvPr id="10" name="TextBox 9">
            <a:extLst>
              <a:ext uri="{FF2B5EF4-FFF2-40B4-BE49-F238E27FC236}">
                <a16:creationId xmlns:a16="http://schemas.microsoft.com/office/drawing/2014/main" id="{801519A1-9730-4DFF-99D3-B27A79944BD1}"/>
              </a:ext>
            </a:extLst>
          </p:cNvPr>
          <p:cNvSpPr txBox="1"/>
          <p:nvPr/>
        </p:nvSpPr>
        <p:spPr>
          <a:xfrm>
            <a:off x="8168257" y="1840912"/>
            <a:ext cx="3364302" cy="369332"/>
          </a:xfrm>
          <a:prstGeom prst="rect">
            <a:avLst/>
          </a:prstGeom>
          <a:noFill/>
        </p:spPr>
        <p:txBody>
          <a:bodyPr wrap="square" rtlCol="0">
            <a:spAutoFit/>
          </a:bodyPr>
          <a:lstStyle/>
          <a:p>
            <a:pPr algn="ctr"/>
            <a:r>
              <a:rPr lang="en-US" b="1" dirty="0">
                <a:highlight>
                  <a:srgbClr val="FFFF00"/>
                </a:highlight>
              </a:rPr>
              <a:t>DURING SESSION</a:t>
            </a:r>
          </a:p>
        </p:txBody>
      </p:sp>
      <p:graphicFrame>
        <p:nvGraphicFramePr>
          <p:cNvPr id="11" name="Diagram 10">
            <a:extLst>
              <a:ext uri="{FF2B5EF4-FFF2-40B4-BE49-F238E27FC236}">
                <a16:creationId xmlns:a16="http://schemas.microsoft.com/office/drawing/2014/main" id="{B7BB53B1-B2F1-4079-B7B0-44EF276CFD32}"/>
              </a:ext>
            </a:extLst>
          </p:cNvPr>
          <p:cNvGraphicFramePr/>
          <p:nvPr>
            <p:extLst>
              <p:ext uri="{D42A27DB-BD31-4B8C-83A1-F6EECF244321}">
                <p14:modId xmlns:p14="http://schemas.microsoft.com/office/powerpoint/2010/main" val="1055727287"/>
              </p:ext>
            </p:extLst>
          </p:nvPr>
        </p:nvGraphicFramePr>
        <p:xfrm>
          <a:off x="-385887" y="2369389"/>
          <a:ext cx="6067819" cy="3901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7ADD47F0-47C7-4F35-A872-870609CAA2A8}"/>
              </a:ext>
            </a:extLst>
          </p:cNvPr>
          <p:cNvGraphicFramePr/>
          <p:nvPr>
            <p:extLst>
              <p:ext uri="{D42A27DB-BD31-4B8C-83A1-F6EECF244321}">
                <p14:modId xmlns:p14="http://schemas.microsoft.com/office/powerpoint/2010/main" val="291556618"/>
              </p:ext>
            </p:extLst>
          </p:nvPr>
        </p:nvGraphicFramePr>
        <p:xfrm>
          <a:off x="6558378" y="2369388"/>
          <a:ext cx="6067819" cy="39012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92242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2BFD1-D1BE-4389-AA24-4C94672EDE8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A89FDC3-E941-4EFB-905E-8986179A0D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pic>
        <p:nvPicPr>
          <p:cNvPr id="7" name="Picture 6">
            <a:extLst>
              <a:ext uri="{FF2B5EF4-FFF2-40B4-BE49-F238E27FC236}">
                <a16:creationId xmlns:a16="http://schemas.microsoft.com/office/drawing/2014/main" id="{7A5EDCA1-3C17-4E26-ACA7-4E05736A6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07" y="103981"/>
            <a:ext cx="2030067" cy="1586707"/>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D7DBC2E1-D5F5-41C0-AE7E-14D50D0D6090}"/>
              </a:ext>
            </a:extLst>
          </p:cNvPr>
          <p:cNvPicPr>
            <a:picLocks noChangeAspect="1"/>
          </p:cNvPicPr>
          <p:nvPr/>
        </p:nvPicPr>
        <p:blipFill>
          <a:blip r:embed="rId4"/>
          <a:stretch>
            <a:fillRect/>
          </a:stretch>
        </p:blipFill>
        <p:spPr>
          <a:xfrm>
            <a:off x="2721917" y="163616"/>
            <a:ext cx="8565622" cy="1457070"/>
          </a:xfrm>
          <a:prstGeom prst="rect">
            <a:avLst/>
          </a:prstGeom>
        </p:spPr>
      </p:pic>
      <p:sp>
        <p:nvSpPr>
          <p:cNvPr id="11" name="TextBox 10">
            <a:extLst>
              <a:ext uri="{FF2B5EF4-FFF2-40B4-BE49-F238E27FC236}">
                <a16:creationId xmlns:a16="http://schemas.microsoft.com/office/drawing/2014/main" id="{EFC1EE98-99DE-4FD5-8249-0AA0FE859DD9}"/>
              </a:ext>
            </a:extLst>
          </p:cNvPr>
          <p:cNvSpPr txBox="1"/>
          <p:nvPr/>
        </p:nvSpPr>
        <p:spPr>
          <a:xfrm>
            <a:off x="675861" y="1900422"/>
            <a:ext cx="10826448" cy="4493538"/>
          </a:xfrm>
          <a:prstGeom prst="rect">
            <a:avLst/>
          </a:prstGeom>
          <a:solidFill>
            <a:schemeClr val="bg1"/>
          </a:solidFill>
        </p:spPr>
        <p:txBody>
          <a:bodyPr wrap="square" lIns="91440" tIns="45720" rIns="91440" bIns="45720" rtlCol="0" anchor="t">
            <a:spAutoFit/>
          </a:bodyPr>
          <a:lstStyle/>
          <a:p>
            <a:r>
              <a:rPr lang="en-US" sz="2000" b="1" dirty="0"/>
              <a:t>Objective: </a:t>
            </a:r>
            <a:r>
              <a:rPr lang="en-US" sz="1400" dirty="0"/>
              <a:t>The objective of the Alliance FC Youth Player Development Curriculum is to outline the path that a player should take from the beginning of their playing career at Alliance FC from U8 through the conclusion as they go off to college. In order for players to develop to their maximum potential, we must ensure that the player is given instruction in specific topics at the proper moment in their developmental continuum. Each year of the player’s growth is equally critical in their overall progress. We must ensure that each and every player is taught and masters certain concepts and skills before moving on. Moving on too quickly will hinder rather than help a player’s development. Players that are not technically sound will rarely be able to catch up and reach their potential if these areas are not mastered early. </a:t>
            </a:r>
          </a:p>
          <a:p>
            <a:endParaRPr lang="en-US" sz="2000" b="1" dirty="0"/>
          </a:p>
          <a:p>
            <a:pPr algn="ctr"/>
            <a:r>
              <a:rPr lang="en-US" sz="2000" b="1" dirty="0"/>
              <a:t>Train the AFC Way!!</a:t>
            </a:r>
          </a:p>
          <a:p>
            <a:r>
              <a:rPr lang="en-US" sz="1600" b="1" dirty="0"/>
              <a:t>The Alliance FC Youth Player Development Curriculum addresses the development of each player through the four dimensions of a player. (Technical, Tactical, Physical, and Psychological)</a:t>
            </a:r>
          </a:p>
          <a:p>
            <a:endParaRPr lang="en-US" sz="2000" b="1" dirty="0"/>
          </a:p>
          <a:p>
            <a:r>
              <a:rPr lang="en-US" sz="2000" b="1" dirty="0"/>
              <a:t>Technical Dimension: </a:t>
            </a:r>
            <a:r>
              <a:rPr lang="en-US" sz="1400" dirty="0"/>
              <a:t>The technical component is simply the ability of a player to manage the ball individually, and is vitally important to the proper progression of the player (Me and the ball). It is incumbent for our coaches to emphasize that our youngest players develop a relationship with the ball, one where successful manipulation and retention of the ball becomes second nature. If this relationship is not developed by the time a player enters their early teens, there will be major limitations in the ability of that player to progress beyond a certain point. Technical facility doesn’t mean that every player needs to be a 1v1 Messi. How they play will be a function of the style and system the coach implements. However, 1v1 and 2v2 play during training, produces a confidence on the ball, in the form of intensive and repetitive situations that can only help to foster a command of the moment. </a:t>
            </a:r>
          </a:p>
        </p:txBody>
      </p:sp>
    </p:spTree>
    <p:extLst>
      <p:ext uri="{BB962C8B-B14F-4D97-AF65-F5344CB8AC3E}">
        <p14:creationId xmlns:p14="http://schemas.microsoft.com/office/powerpoint/2010/main" val="24195001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1E537E-4FA3-478E-A738-8CF0A0428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842" y="37660"/>
            <a:ext cx="7838535" cy="6820340"/>
          </a:xfrm>
          <a:prstGeom prst="rect">
            <a:avLst/>
          </a:prstGeom>
        </p:spPr>
      </p:pic>
    </p:spTree>
    <p:extLst>
      <p:ext uri="{BB962C8B-B14F-4D97-AF65-F5344CB8AC3E}">
        <p14:creationId xmlns:p14="http://schemas.microsoft.com/office/powerpoint/2010/main" val="2478342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3AB5F-6897-47E4-93BF-DB00B714F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56"/>
            <a:ext cx="12192000" cy="6817743"/>
          </a:xfrm>
          <a:prstGeom prst="rect">
            <a:avLst/>
          </a:prstGeom>
        </p:spPr>
      </p:pic>
    </p:spTree>
    <p:extLst>
      <p:ext uri="{BB962C8B-B14F-4D97-AF65-F5344CB8AC3E}">
        <p14:creationId xmlns:p14="http://schemas.microsoft.com/office/powerpoint/2010/main" val="6947415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AEB221-BDCC-445C-A678-2247DF7BB32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378960" y="3231875"/>
            <a:ext cx="3754120" cy="3341645"/>
          </a:xfrm>
          <a:prstGeom prst="rect">
            <a:avLst/>
          </a:prstGeom>
        </p:spPr>
      </p:pic>
      <p:sp>
        <p:nvSpPr>
          <p:cNvPr id="3" name="TextBox 2">
            <a:extLst>
              <a:ext uri="{FF2B5EF4-FFF2-40B4-BE49-F238E27FC236}">
                <a16:creationId xmlns:a16="http://schemas.microsoft.com/office/drawing/2014/main" id="{FBD62555-E905-4077-ACB0-A192794D7AFA}"/>
              </a:ext>
            </a:extLst>
          </p:cNvPr>
          <p:cNvSpPr txBox="1"/>
          <p:nvPr/>
        </p:nvSpPr>
        <p:spPr>
          <a:xfrm>
            <a:off x="2743200" y="284480"/>
            <a:ext cx="9276080" cy="1292662"/>
          </a:xfrm>
          <a:prstGeom prst="rect">
            <a:avLst/>
          </a:prstGeom>
          <a:noFill/>
        </p:spPr>
        <p:txBody>
          <a:bodyPr wrap="square" lIns="91440" tIns="45720" rIns="91440" bIns="45720" rtlCol="0" anchor="t">
            <a:spAutoFit/>
          </a:bodyPr>
          <a:lstStyle/>
          <a:p>
            <a:r>
              <a:rPr lang="en-US" sz="2400" b="1" dirty="0"/>
              <a:t>Topic</a:t>
            </a:r>
            <a:r>
              <a:rPr lang="en-US" sz="1400" b="1" i="1" dirty="0"/>
              <a:t>: Defending from the front </a:t>
            </a:r>
          </a:p>
          <a:p>
            <a:r>
              <a:rPr lang="en-US" sz="1400" b="1" i="1" dirty="0"/>
              <a:t>  </a:t>
            </a:r>
            <a:r>
              <a:rPr lang="en-US" b="1" dirty="0"/>
              <a:t>Date: N/A</a:t>
            </a:r>
          </a:p>
          <a:p>
            <a:endParaRPr lang="en-US" b="1" dirty="0"/>
          </a:p>
          <a:p>
            <a:r>
              <a:rPr lang="en-US" b="1" dirty="0"/>
              <a:t>Session Objective: </a:t>
            </a:r>
            <a:r>
              <a:rPr lang="en-US" sz="1400" b="1" i="1" dirty="0"/>
              <a:t>Prevent opposition from building out. Win ball &amp; score </a:t>
            </a:r>
            <a:endParaRPr lang="en-US" b="1" dirty="0"/>
          </a:p>
        </p:txBody>
      </p:sp>
      <p:sp>
        <p:nvSpPr>
          <p:cNvPr id="4" name="TextBox 3">
            <a:extLst>
              <a:ext uri="{FF2B5EF4-FFF2-40B4-BE49-F238E27FC236}">
                <a16:creationId xmlns:a16="http://schemas.microsoft.com/office/drawing/2014/main" id="{EEA77365-BCEC-40C7-9315-A8C368C951E9}"/>
              </a:ext>
            </a:extLst>
          </p:cNvPr>
          <p:cNvSpPr txBox="1"/>
          <p:nvPr/>
        </p:nvSpPr>
        <p:spPr>
          <a:xfrm>
            <a:off x="294640" y="2042160"/>
            <a:ext cx="11430000" cy="4216539"/>
          </a:xfrm>
          <a:prstGeom prst="rect">
            <a:avLst/>
          </a:prstGeom>
          <a:noFill/>
        </p:spPr>
        <p:txBody>
          <a:bodyPr wrap="square" lIns="91440" tIns="45720" rIns="91440" bIns="45720" rtlCol="0" anchor="t">
            <a:spAutoFit/>
          </a:bodyPr>
          <a:lstStyle/>
          <a:p>
            <a:r>
              <a:rPr lang="en-US" b="1" u="sng" dirty="0"/>
              <a:t>Session Duration</a:t>
            </a:r>
            <a:r>
              <a:rPr lang="en-US" b="1" dirty="0"/>
              <a:t>:    90 Min                                                                                  </a:t>
            </a:r>
          </a:p>
          <a:p>
            <a:r>
              <a:rPr lang="en-US" b="1" u="sng" dirty="0"/>
              <a:t>Phase of Play</a:t>
            </a:r>
            <a:r>
              <a:rPr lang="en-US" b="1" dirty="0"/>
              <a:t>: </a:t>
            </a:r>
            <a:r>
              <a:rPr lang="en-US" b="1" dirty="0">
                <a:highlight>
                  <a:srgbClr val="FFFF00"/>
                </a:highlight>
              </a:rPr>
              <a:t>Defending in Zone 4 &amp;/or 3</a:t>
            </a:r>
          </a:p>
          <a:p>
            <a:r>
              <a:rPr lang="en-US" b="1" u="sng" dirty="0"/>
              <a:t>Player Actions</a:t>
            </a:r>
            <a:r>
              <a:rPr lang="en-US" b="1" dirty="0"/>
              <a:t>: </a:t>
            </a:r>
            <a:r>
              <a:rPr lang="en-US" sz="1600" b="1" i="1" dirty="0"/>
              <a:t>Pressing, Intercepting, Challenging, Scanning, Covering, Marking</a:t>
            </a:r>
          </a:p>
          <a:p>
            <a:endParaRPr lang="en-US" b="1" dirty="0"/>
          </a:p>
          <a:p>
            <a:r>
              <a:rPr lang="en-US" b="1" dirty="0"/>
              <a:t>Coaching Point: </a:t>
            </a:r>
            <a:r>
              <a:rPr lang="en-US" b="1" dirty="0">
                <a:highlight>
                  <a:srgbClr val="FFFF00"/>
                </a:highlight>
              </a:rPr>
              <a:t>Will vary depending on Age (less coaching points for younger ages and/or lower quality)</a:t>
            </a:r>
          </a:p>
          <a:p>
            <a:r>
              <a:rPr lang="en-US" b="1" dirty="0"/>
              <a:t>      	- CP1: Being Vertically &amp; Horizontally Compact</a:t>
            </a:r>
          </a:p>
          <a:p>
            <a:pPr marL="2114550" lvl="4" indent="-285750">
              <a:buFont typeface="Arial" panose="020B0604020202020204" pitchFamily="34" charset="0"/>
              <a:buChar char="•"/>
            </a:pPr>
            <a:r>
              <a:rPr lang="en-US" sz="1400" dirty="0"/>
              <a:t>Are our lines compact?</a:t>
            </a:r>
          </a:p>
          <a:p>
            <a:pPr marL="2114550" lvl="4" indent="-285750">
              <a:buFont typeface="Arial" panose="020B0604020202020204" pitchFamily="34" charset="0"/>
              <a:buChar char="•"/>
            </a:pPr>
            <a:r>
              <a:rPr lang="en-US" sz="1400" dirty="0"/>
              <a:t>What are the distances between each teammate?</a:t>
            </a:r>
          </a:p>
          <a:p>
            <a:pPr marL="2114550" lvl="4" indent="-285750">
              <a:buFont typeface="Arial" panose="020B0604020202020204" pitchFamily="34" charset="0"/>
              <a:buChar char="•"/>
            </a:pPr>
            <a:r>
              <a:rPr lang="en-US" sz="1400" dirty="0"/>
              <a:t>Is our shape good enough to initiate the press?</a:t>
            </a:r>
            <a:r>
              <a:rPr lang="en-US" b="1" dirty="0"/>
              <a:t>		</a:t>
            </a:r>
          </a:p>
          <a:p>
            <a:r>
              <a:rPr lang="en-US" b="1" dirty="0"/>
              <a:t>	- CP2: Pressing &amp; Closing down player on the ball</a:t>
            </a:r>
          </a:p>
          <a:p>
            <a:pPr marL="2114550" lvl="4" indent="-285750">
              <a:buFont typeface="Arial" panose="020B0604020202020204" pitchFamily="34" charset="0"/>
              <a:buChar char="•"/>
            </a:pPr>
            <a:r>
              <a:rPr lang="en-US" sz="1400" dirty="0"/>
              <a:t>How are you pressing the ball?</a:t>
            </a:r>
          </a:p>
          <a:p>
            <a:pPr marL="2114550" lvl="4" indent="-285750">
              <a:buFont typeface="Arial" panose="020B0604020202020204" pitchFamily="34" charset="0"/>
              <a:buChar char="•"/>
            </a:pPr>
            <a:r>
              <a:rPr lang="en-US" sz="1400" dirty="0"/>
              <a:t>Where are you forcing?</a:t>
            </a:r>
          </a:p>
          <a:p>
            <a:pPr marL="2114550" lvl="4" indent="-285750">
              <a:buFont typeface="Arial" panose="020B0604020202020204" pitchFamily="34" charset="0"/>
              <a:buChar char="•"/>
            </a:pPr>
            <a:r>
              <a:rPr lang="en-US" sz="1400" dirty="0"/>
              <a:t>Show me the angle in which you press</a:t>
            </a:r>
          </a:p>
          <a:p>
            <a:r>
              <a:rPr lang="en-US" b="1" dirty="0"/>
              <a:t>	-CP3: Provide cover to disallow penetration through a pass</a:t>
            </a:r>
          </a:p>
          <a:p>
            <a:pPr marL="2114550" lvl="4" indent="-285750">
              <a:buFont typeface="Arial" panose="020B0604020202020204" pitchFamily="34" charset="0"/>
              <a:buChar char="•"/>
            </a:pPr>
            <a:r>
              <a:rPr lang="en-US" sz="1400" dirty="0"/>
              <a:t>Who are we covering? Space? Passing lanes? Player?</a:t>
            </a:r>
          </a:p>
          <a:p>
            <a:pPr marL="2114550" lvl="4" indent="-285750">
              <a:buFont typeface="Arial" panose="020B0604020202020204" pitchFamily="34" charset="0"/>
              <a:buChar char="•"/>
            </a:pPr>
            <a:r>
              <a:rPr lang="en-US" sz="1400" dirty="0"/>
              <a:t>As the ball gets played, are you close enough to apply pressure &amp; Intercept, Disrupt or Contain?</a:t>
            </a:r>
          </a:p>
        </p:txBody>
      </p:sp>
    </p:spTree>
    <p:extLst>
      <p:ext uri="{BB962C8B-B14F-4D97-AF65-F5344CB8AC3E}">
        <p14:creationId xmlns:p14="http://schemas.microsoft.com/office/powerpoint/2010/main" val="2849720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45E5B-FC6A-4A79-9EEA-45307283B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097" y="1762208"/>
            <a:ext cx="4298842" cy="4613045"/>
          </a:xfrm>
          <a:prstGeom prst="rect">
            <a:avLst/>
          </a:prstGeom>
        </p:spPr>
      </p:pic>
      <p:sp>
        <p:nvSpPr>
          <p:cNvPr id="11" name="TextBox 10">
            <a:extLst>
              <a:ext uri="{FF2B5EF4-FFF2-40B4-BE49-F238E27FC236}">
                <a16:creationId xmlns:a16="http://schemas.microsoft.com/office/drawing/2014/main" id="{D3F14385-017F-4A56-8C0F-873429A742D6}"/>
              </a:ext>
            </a:extLst>
          </p:cNvPr>
          <p:cNvSpPr txBox="1"/>
          <p:nvPr/>
        </p:nvSpPr>
        <p:spPr>
          <a:xfrm>
            <a:off x="4770171" y="90901"/>
            <a:ext cx="3116315" cy="584775"/>
          </a:xfrm>
          <a:prstGeom prst="rect">
            <a:avLst/>
          </a:prstGeom>
          <a:noFill/>
        </p:spPr>
        <p:txBody>
          <a:bodyPr wrap="square" lIns="91440" tIns="45720" rIns="91440" bIns="45720" rtlCol="0" anchor="t">
            <a:spAutoFit/>
          </a:bodyPr>
          <a:lstStyle/>
          <a:p>
            <a:r>
              <a:rPr lang="en-US" sz="3200" b="1" u="sng" dirty="0"/>
              <a:t>Session Structure</a:t>
            </a:r>
          </a:p>
        </p:txBody>
      </p:sp>
      <p:pic>
        <p:nvPicPr>
          <p:cNvPr id="15" name="Picture 14">
            <a:extLst>
              <a:ext uri="{FF2B5EF4-FFF2-40B4-BE49-F238E27FC236}">
                <a16:creationId xmlns:a16="http://schemas.microsoft.com/office/drawing/2014/main" id="{DABD6EBF-7F6E-4B87-BBB9-16614BA786E1}"/>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645072" y="3962064"/>
            <a:ext cx="2476500" cy="1847850"/>
          </a:xfrm>
          <a:prstGeom prst="rect">
            <a:avLst/>
          </a:prstGeom>
        </p:spPr>
      </p:pic>
      <p:graphicFrame>
        <p:nvGraphicFramePr>
          <p:cNvPr id="5" name="Table 4">
            <a:extLst>
              <a:ext uri="{FF2B5EF4-FFF2-40B4-BE49-F238E27FC236}">
                <a16:creationId xmlns:a16="http://schemas.microsoft.com/office/drawing/2014/main" id="{F11C9CD1-AF59-9279-98D6-883D30F2A75A}"/>
              </a:ext>
            </a:extLst>
          </p:cNvPr>
          <p:cNvGraphicFramePr>
            <a:graphicFrameLocks noGrp="1"/>
          </p:cNvGraphicFramePr>
          <p:nvPr>
            <p:extLst>
              <p:ext uri="{D42A27DB-BD31-4B8C-83A1-F6EECF244321}">
                <p14:modId xmlns:p14="http://schemas.microsoft.com/office/powerpoint/2010/main" val="1144221603"/>
              </p:ext>
            </p:extLst>
          </p:nvPr>
        </p:nvGraphicFramePr>
        <p:xfrm>
          <a:off x="4750279" y="1849740"/>
          <a:ext cx="7325267" cy="6184428"/>
        </p:xfrm>
        <a:graphic>
          <a:graphicData uri="http://schemas.openxmlformats.org/drawingml/2006/table">
            <a:tbl>
              <a:tblPr firstRow="1" firstCol="1" bandRow="1">
                <a:tableStyleId>{5C22544A-7EE6-4342-B048-85BDC9FD1C3A}</a:tableStyleId>
              </a:tblPr>
              <a:tblGrid>
                <a:gridCol w="3003357">
                  <a:extLst>
                    <a:ext uri="{9D8B030D-6E8A-4147-A177-3AD203B41FA5}">
                      <a16:colId xmlns:a16="http://schemas.microsoft.com/office/drawing/2014/main" val="857897017"/>
                    </a:ext>
                  </a:extLst>
                </a:gridCol>
                <a:gridCol w="2160955">
                  <a:extLst>
                    <a:ext uri="{9D8B030D-6E8A-4147-A177-3AD203B41FA5}">
                      <a16:colId xmlns:a16="http://schemas.microsoft.com/office/drawing/2014/main" val="1479849023"/>
                    </a:ext>
                  </a:extLst>
                </a:gridCol>
                <a:gridCol w="2160955">
                  <a:extLst>
                    <a:ext uri="{9D8B030D-6E8A-4147-A177-3AD203B41FA5}">
                      <a16:colId xmlns:a16="http://schemas.microsoft.com/office/drawing/2014/main" val="156356404"/>
                    </a:ext>
                  </a:extLst>
                </a:gridCol>
              </a:tblGrid>
              <a:tr h="364604">
                <a:tc gridSpan="3">
                  <a:txBody>
                    <a:bodyPr/>
                    <a:lstStyle/>
                    <a:p>
                      <a:pPr algn="l">
                        <a:buNone/>
                      </a:pPr>
                      <a:r>
                        <a:rPr lang="en-US" b="1" dirty="0">
                          <a:effectLst/>
                        </a:rPr>
                        <a:t> </a:t>
                      </a:r>
                      <a:r>
                        <a:rPr lang="en-US" b="1" dirty="0">
                          <a:solidFill>
                            <a:srgbClr val="000000"/>
                          </a:solidFill>
                          <a:effectLst/>
                        </a:rPr>
                        <a:t>WARMUP ACTIVITY: 4v4 Free play</a:t>
                      </a:r>
                      <a:endParaRPr lang="en-US" dirty="0">
                        <a:effectLst/>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799720"/>
                  </a:ext>
                </a:extLst>
              </a:tr>
              <a:tr h="364604">
                <a:tc rowSpan="10">
                  <a:txBody>
                    <a:bodyPr/>
                    <a:lstStyle/>
                    <a:p>
                      <a:pPr algn="l"/>
                      <a:endParaRPr lang="en-US" dirty="0">
                        <a:effectLst/>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sz="1000" b="1" dirty="0">
                          <a:effectLst/>
                          <a:cs typeface="Calibri"/>
                        </a:rPr>
                        <a:t>Activity Objective</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sz="1200" b="1" i="0" kern="1200" dirty="0">
                          <a:solidFill>
                            <a:schemeClr val="dk1"/>
                          </a:solidFill>
                          <a:effectLst/>
                          <a:latin typeface="+mn-lt"/>
                          <a:ea typeface="+mn-ea"/>
                          <a:cs typeface="+mn-cs"/>
                        </a:rPr>
                        <a:t>To prevent the opponent from building up, win the ball and score.</a:t>
                      </a:r>
                      <a:endParaRPr lang="en-US" sz="1200" b="1"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3671090"/>
                  </a:ext>
                </a:extLst>
              </a:tr>
              <a:tr h="364604">
                <a:tc vMerge="1">
                  <a:txBody>
                    <a:bodyPr/>
                    <a:lstStyle/>
                    <a:p>
                      <a:endParaRPr lang="en-US"/>
                    </a:p>
                  </a:txBody>
                  <a:tcPr/>
                </a:tc>
                <a:tc>
                  <a:txBody>
                    <a:bodyPr/>
                    <a:lstStyle/>
                    <a:p>
                      <a:pPr algn="l">
                        <a:buNone/>
                      </a:pPr>
                      <a:r>
                        <a:rPr lang="en-US" sz="1000" b="1" dirty="0">
                          <a:effectLst/>
                          <a:cs typeface="Calibri"/>
                        </a:rPr>
                        <a:t># of players/Opponent</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4v4</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0533430"/>
                  </a:ext>
                </a:extLst>
              </a:tr>
              <a:tr h="364604">
                <a:tc vMerge="1">
                  <a:txBody>
                    <a:bodyPr/>
                    <a:lstStyle/>
                    <a:p>
                      <a:endParaRPr lang="en-US"/>
                    </a:p>
                  </a:txBody>
                  <a:tcPr/>
                </a:tc>
                <a:tc>
                  <a:txBody>
                    <a:bodyPr/>
                    <a:lstStyle/>
                    <a:p>
                      <a:pPr algn="l">
                        <a:buNone/>
                      </a:pPr>
                      <a:r>
                        <a:rPr lang="en-US" sz="1000" b="1" dirty="0">
                          <a:effectLst/>
                          <a:cs typeface="Calibri"/>
                        </a:rPr>
                        <a:t>Size/Shape of Field</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36L 24W</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3216408"/>
                  </a:ext>
                </a:extLst>
              </a:tr>
              <a:tr h="364604">
                <a:tc vMerge="1">
                  <a:txBody>
                    <a:bodyPr/>
                    <a:lstStyle/>
                    <a:p>
                      <a:endParaRPr lang="en-US"/>
                    </a:p>
                  </a:txBody>
                  <a:tcPr/>
                </a:tc>
                <a:tc>
                  <a:txBody>
                    <a:bodyPr/>
                    <a:lstStyle/>
                    <a:p>
                      <a:pPr algn="l">
                        <a:buNone/>
                      </a:pPr>
                      <a:r>
                        <a:rPr lang="en-US" sz="1000" b="1" dirty="0">
                          <a:effectLst/>
                          <a:cs typeface="Calibri"/>
                        </a:rPr>
                        <a:t>Ways of Scoring</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Score on small goal or gate</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6852389"/>
                  </a:ext>
                </a:extLst>
              </a:tr>
              <a:tr h="364604">
                <a:tc vMerge="1">
                  <a:txBody>
                    <a:bodyPr/>
                    <a:lstStyle/>
                    <a:p>
                      <a:endParaRPr lang="en-US"/>
                    </a:p>
                  </a:txBody>
                  <a:tcPr/>
                </a:tc>
                <a:tc>
                  <a:txBody>
                    <a:bodyPr/>
                    <a:lstStyle/>
                    <a:p>
                      <a:pPr algn="l">
                        <a:buNone/>
                      </a:pPr>
                      <a:r>
                        <a:rPr lang="en-US" sz="1000" b="1" dirty="0">
                          <a:effectLst/>
                          <a:cs typeface="Calibri"/>
                        </a:rPr>
                        <a:t>Active/Recovery Duration</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2 min on , 1 min off </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2600646"/>
                  </a:ext>
                </a:extLst>
              </a:tr>
              <a:tr h="364604">
                <a:tc vMerge="1">
                  <a:txBody>
                    <a:bodyPr/>
                    <a:lstStyle/>
                    <a:p>
                      <a:endParaRPr lang="en-US"/>
                    </a:p>
                  </a:txBody>
                  <a:tcPr/>
                </a:tc>
                <a:tc>
                  <a:txBody>
                    <a:bodyPr/>
                    <a:lstStyle/>
                    <a:p>
                      <a:pPr algn="l">
                        <a:buNone/>
                      </a:pPr>
                      <a:r>
                        <a:rPr lang="en-US" sz="1000" b="1" dirty="0">
                          <a:effectLst/>
                          <a:cs typeface="Calibri"/>
                        </a:rPr>
                        <a:t>Repetition/Sets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X4 reps x 2 sets (3 min off b/t sets)</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2473254"/>
                  </a:ext>
                </a:extLst>
              </a:tr>
              <a:tr h="364604">
                <a:tc vMerge="1">
                  <a:txBody>
                    <a:bodyPr/>
                    <a:lstStyle/>
                    <a:p>
                      <a:endParaRPr lang="en-US"/>
                    </a:p>
                  </a:txBody>
                  <a:tcPr/>
                </a:tc>
                <a:tc>
                  <a:txBody>
                    <a:bodyPr/>
                    <a:lstStyle/>
                    <a:p>
                      <a:pPr algn="l">
                        <a:buNone/>
                      </a:pPr>
                      <a:r>
                        <a:rPr lang="en-US" sz="1000" b="1" dirty="0">
                          <a:effectLst/>
                          <a:cs typeface="Calibri"/>
                        </a:rPr>
                        <a:t>Total Activity Duration</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30 min</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8740869"/>
                  </a:ext>
                </a:extLst>
              </a:tr>
              <a:tr h="364604">
                <a:tc vMerge="1">
                  <a:txBody>
                    <a:bodyPr/>
                    <a:lstStyle/>
                    <a:p>
                      <a:endParaRPr lang="en-US"/>
                    </a:p>
                  </a:txBody>
                  <a:tcPr/>
                </a:tc>
                <a:tc>
                  <a:txBody>
                    <a:bodyPr/>
                    <a:lstStyle/>
                    <a:p>
                      <a:pPr algn="l">
                        <a:buNone/>
                      </a:pPr>
                      <a:r>
                        <a:rPr lang="en-US" sz="1000" b="1" dirty="0">
                          <a:effectLst/>
                          <a:cs typeface="Calibri"/>
                        </a:rPr>
                        <a:t>Rules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Goal scored after winning the ball on </a:t>
                      </a:r>
                      <a:r>
                        <a:rPr lang="en-US" dirty="0" err="1">
                          <a:effectLst/>
                          <a:cs typeface="Calibri"/>
                        </a:rPr>
                        <a:t>att</a:t>
                      </a:r>
                      <a:r>
                        <a:rPr lang="en-US" dirty="0">
                          <a:effectLst/>
                          <a:cs typeface="Calibri"/>
                        </a:rPr>
                        <a:t> half counts as 2</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6623051"/>
                  </a:ext>
                </a:extLst>
              </a:tr>
              <a:tr h="364604">
                <a:tc vMerge="1">
                  <a:txBody>
                    <a:bodyPr/>
                    <a:lstStyle/>
                    <a:p>
                      <a:endParaRPr lang="en-US"/>
                    </a:p>
                  </a:txBody>
                  <a:tcPr/>
                </a:tc>
                <a:tc>
                  <a:txBody>
                    <a:bodyPr/>
                    <a:lstStyle/>
                    <a:p>
                      <a:pPr algn="l">
                        <a:buNone/>
                      </a:pPr>
                      <a:r>
                        <a:rPr lang="en-US" sz="1000" b="1" dirty="0">
                          <a:effectLst/>
                          <a:cs typeface="Calibri"/>
                        </a:rPr>
                        <a:t>Constraints/Restraints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4579068"/>
                  </a:ext>
                </a:extLst>
              </a:tr>
              <a:tr h="364604">
                <a:tc vMerge="1">
                  <a:txBody>
                    <a:bodyPr/>
                    <a:lstStyle/>
                    <a:p>
                      <a:endParaRPr lang="en-US"/>
                    </a:p>
                  </a:txBody>
                  <a:tcPr/>
                </a:tc>
                <a:tc>
                  <a:txBody>
                    <a:bodyPr/>
                    <a:lstStyle/>
                    <a:p>
                      <a:pPr algn="l">
                        <a:buNone/>
                      </a:pPr>
                      <a:r>
                        <a:rPr lang="en-US" sz="1000" b="1" dirty="0">
                          <a:effectLst/>
                          <a:cs typeface="Calibri"/>
                        </a:rPr>
                        <a:t>Rotations (Substitutions)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none</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4008018"/>
                  </a:ext>
                </a:extLst>
              </a:tr>
              <a:tr h="352451">
                <a:tc gridSpan="3">
                  <a:txBody>
                    <a:bodyPr/>
                    <a:lstStyle/>
                    <a:p>
                      <a:pPr algn="l">
                        <a:buNone/>
                      </a:pPr>
                      <a:r>
                        <a:rPr lang="en-US" dirty="0">
                          <a:solidFill>
                            <a:srgbClr val="000000"/>
                          </a:solidFill>
                          <a:effectLst/>
                          <a:cs typeface="Calibri"/>
                        </a:rPr>
                        <a:t>Coaching Interactions (What&gt;When&gt;How): </a:t>
                      </a:r>
                    </a:p>
                    <a:p>
                      <a:pPr algn="l">
                        <a:buNone/>
                      </a:pPr>
                      <a:r>
                        <a:rPr lang="en-US" dirty="0">
                          <a:solidFill>
                            <a:srgbClr val="000000"/>
                          </a:solidFill>
                          <a:effectLst/>
                          <a:highlight>
                            <a:srgbClr val="FFFF00"/>
                          </a:highlight>
                          <a:cs typeface="Calibri"/>
                        </a:rPr>
                        <a:t>WHAT</a:t>
                      </a:r>
                      <a:r>
                        <a:rPr lang="en-US" dirty="0">
                          <a:solidFill>
                            <a:srgbClr val="000000"/>
                          </a:solidFill>
                          <a:effectLst/>
                          <a:cs typeface="Calibri"/>
                        </a:rPr>
                        <a:t> are you going to coach? (session objective &amp; Coaching points)</a:t>
                      </a:r>
                    </a:p>
                    <a:p>
                      <a:pPr algn="l">
                        <a:buNone/>
                      </a:pPr>
                      <a:r>
                        <a:rPr lang="en-US" dirty="0">
                          <a:solidFill>
                            <a:srgbClr val="000000"/>
                          </a:solidFill>
                          <a:effectLst/>
                          <a:highlight>
                            <a:srgbClr val="FFFF00"/>
                          </a:highlight>
                          <a:cs typeface="Calibri"/>
                        </a:rPr>
                        <a:t>WHEN</a:t>
                      </a:r>
                      <a:r>
                        <a:rPr lang="en-US" dirty="0">
                          <a:solidFill>
                            <a:srgbClr val="000000"/>
                          </a:solidFill>
                          <a:effectLst/>
                          <a:cs typeface="Calibri"/>
                        </a:rPr>
                        <a:t> are you making the coaching points </a:t>
                      </a:r>
                    </a:p>
                    <a:p>
                      <a:pPr algn="l">
                        <a:buNone/>
                      </a:pPr>
                      <a:r>
                        <a:rPr lang="en-US" dirty="0">
                          <a:solidFill>
                            <a:srgbClr val="000000"/>
                          </a:solidFill>
                          <a:effectLst/>
                          <a:highlight>
                            <a:srgbClr val="FFFF00"/>
                          </a:highlight>
                          <a:cs typeface="Calibri"/>
                        </a:rPr>
                        <a:t>HOW</a:t>
                      </a:r>
                      <a:r>
                        <a:rPr lang="en-US" dirty="0">
                          <a:solidFill>
                            <a:srgbClr val="000000"/>
                          </a:solidFill>
                          <a:effectLst/>
                          <a:cs typeface="Calibri"/>
                        </a:rPr>
                        <a:t> are you making the coaching points? (direct, GQ, showing them)</a:t>
                      </a:r>
                      <a:endParaRPr lang="en-US" dirty="0">
                        <a:effectLst/>
                        <a:cs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8521613"/>
                  </a:ext>
                </a:extLst>
              </a:tr>
            </a:tbl>
          </a:graphicData>
        </a:graphic>
      </p:graphicFrame>
      <p:pic>
        <p:nvPicPr>
          <p:cNvPr id="3" name="Picture 2">
            <a:extLst>
              <a:ext uri="{FF2B5EF4-FFF2-40B4-BE49-F238E27FC236}">
                <a16:creationId xmlns:a16="http://schemas.microsoft.com/office/drawing/2014/main" id="{A0980167-CB96-4C9E-BE7D-ADF1754D3C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170" y="2265872"/>
            <a:ext cx="2936093" cy="3544042"/>
          </a:xfrm>
          <a:prstGeom prst="rect">
            <a:avLst/>
          </a:prstGeom>
        </p:spPr>
      </p:pic>
    </p:spTree>
    <p:extLst>
      <p:ext uri="{BB962C8B-B14F-4D97-AF65-F5344CB8AC3E}">
        <p14:creationId xmlns:p14="http://schemas.microsoft.com/office/powerpoint/2010/main" val="18072282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C80BB-3867-AEB2-92F3-8154126A1F4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91DD967-25A9-D680-0AB9-F58D4BC99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73557" y="-324384"/>
            <a:ext cx="4298842" cy="4613045"/>
          </a:xfrm>
          <a:prstGeom prst="rect">
            <a:avLst/>
          </a:prstGeom>
        </p:spPr>
      </p:pic>
      <p:pic>
        <p:nvPicPr>
          <p:cNvPr id="15" name="Picture 14">
            <a:extLst>
              <a:ext uri="{FF2B5EF4-FFF2-40B4-BE49-F238E27FC236}">
                <a16:creationId xmlns:a16="http://schemas.microsoft.com/office/drawing/2014/main" id="{28F9A9BB-3A42-22DF-9003-322B9CCF915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645072" y="3962064"/>
            <a:ext cx="2476500" cy="1847850"/>
          </a:xfrm>
          <a:prstGeom prst="rect">
            <a:avLst/>
          </a:prstGeom>
        </p:spPr>
      </p:pic>
      <p:graphicFrame>
        <p:nvGraphicFramePr>
          <p:cNvPr id="5" name="Table 4">
            <a:extLst>
              <a:ext uri="{FF2B5EF4-FFF2-40B4-BE49-F238E27FC236}">
                <a16:creationId xmlns:a16="http://schemas.microsoft.com/office/drawing/2014/main" id="{C8159736-4446-C8F4-D95D-767E0567944C}"/>
              </a:ext>
            </a:extLst>
          </p:cNvPr>
          <p:cNvGraphicFramePr>
            <a:graphicFrameLocks noGrp="1"/>
          </p:cNvGraphicFramePr>
          <p:nvPr>
            <p:extLst>
              <p:ext uri="{D42A27DB-BD31-4B8C-83A1-F6EECF244321}">
                <p14:modId xmlns:p14="http://schemas.microsoft.com/office/powerpoint/2010/main" val="2982491956"/>
              </p:ext>
            </p:extLst>
          </p:nvPr>
        </p:nvGraphicFramePr>
        <p:xfrm>
          <a:off x="4775587" y="1849740"/>
          <a:ext cx="7299959" cy="4563641"/>
        </p:xfrm>
        <a:graphic>
          <a:graphicData uri="http://schemas.openxmlformats.org/drawingml/2006/table">
            <a:tbl>
              <a:tblPr firstRow="1" firstCol="1" bandRow="1">
                <a:tableStyleId>{5C22544A-7EE6-4342-B048-85BDC9FD1C3A}</a:tableStyleId>
              </a:tblPr>
              <a:tblGrid>
                <a:gridCol w="2978049">
                  <a:extLst>
                    <a:ext uri="{9D8B030D-6E8A-4147-A177-3AD203B41FA5}">
                      <a16:colId xmlns:a16="http://schemas.microsoft.com/office/drawing/2014/main" val="857897017"/>
                    </a:ext>
                  </a:extLst>
                </a:gridCol>
                <a:gridCol w="2160955">
                  <a:extLst>
                    <a:ext uri="{9D8B030D-6E8A-4147-A177-3AD203B41FA5}">
                      <a16:colId xmlns:a16="http://schemas.microsoft.com/office/drawing/2014/main" val="1479849023"/>
                    </a:ext>
                  </a:extLst>
                </a:gridCol>
                <a:gridCol w="2160955">
                  <a:extLst>
                    <a:ext uri="{9D8B030D-6E8A-4147-A177-3AD203B41FA5}">
                      <a16:colId xmlns:a16="http://schemas.microsoft.com/office/drawing/2014/main" val="156356404"/>
                    </a:ext>
                  </a:extLst>
                </a:gridCol>
              </a:tblGrid>
              <a:tr h="364604">
                <a:tc gridSpan="3">
                  <a:txBody>
                    <a:bodyPr/>
                    <a:lstStyle/>
                    <a:p>
                      <a:pPr algn="l">
                        <a:buNone/>
                      </a:pPr>
                      <a:r>
                        <a:rPr lang="en-US" b="1" dirty="0">
                          <a:effectLst/>
                        </a:rPr>
                        <a:t> </a:t>
                      </a:r>
                      <a:r>
                        <a:rPr lang="en-US" b="1" dirty="0">
                          <a:solidFill>
                            <a:srgbClr val="000000"/>
                          </a:solidFill>
                          <a:effectLst/>
                        </a:rPr>
                        <a:t>ACTIVITY 1: Technical Drills – Dribbling Series</a:t>
                      </a:r>
                      <a:endParaRPr lang="en-US" dirty="0">
                        <a:effectLst/>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799720"/>
                  </a:ext>
                </a:extLst>
              </a:tr>
              <a:tr h="364604">
                <a:tc rowSpan="10">
                  <a:txBody>
                    <a:bodyPr/>
                    <a:lstStyle/>
                    <a:p>
                      <a:pPr algn="l"/>
                      <a:endParaRPr lang="en-US">
                        <a:effectLst/>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sz="1000" b="1" dirty="0">
                          <a:effectLst/>
                          <a:cs typeface="Calibri"/>
                        </a:rPr>
                        <a:t>Activity Objective</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Improve dribbling technique</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3671090"/>
                  </a:ext>
                </a:extLst>
              </a:tr>
              <a:tr h="364604">
                <a:tc vMerge="1">
                  <a:txBody>
                    <a:bodyPr/>
                    <a:lstStyle/>
                    <a:p>
                      <a:endParaRPr lang="en-US"/>
                    </a:p>
                  </a:txBody>
                  <a:tcPr/>
                </a:tc>
                <a:tc>
                  <a:txBody>
                    <a:bodyPr/>
                    <a:lstStyle/>
                    <a:p>
                      <a:pPr algn="l">
                        <a:buNone/>
                      </a:pPr>
                      <a:r>
                        <a:rPr lang="en-US" sz="1000" b="1" dirty="0">
                          <a:effectLst/>
                          <a:cs typeface="Calibri"/>
                        </a:rPr>
                        <a:t># of players/Opponent</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n/a</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0533430"/>
                  </a:ext>
                </a:extLst>
              </a:tr>
              <a:tr h="364604">
                <a:tc vMerge="1">
                  <a:txBody>
                    <a:bodyPr/>
                    <a:lstStyle/>
                    <a:p>
                      <a:endParaRPr lang="en-US"/>
                    </a:p>
                  </a:txBody>
                  <a:tcPr/>
                </a:tc>
                <a:tc>
                  <a:txBody>
                    <a:bodyPr/>
                    <a:lstStyle/>
                    <a:p>
                      <a:pPr algn="l">
                        <a:buNone/>
                      </a:pPr>
                      <a:r>
                        <a:rPr lang="en-US" sz="1000" b="1" dirty="0">
                          <a:effectLst/>
                          <a:cs typeface="Calibri"/>
                        </a:rPr>
                        <a:t>Size/Shape of Field</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3216408"/>
                  </a:ext>
                </a:extLst>
              </a:tr>
              <a:tr h="364604">
                <a:tc vMerge="1">
                  <a:txBody>
                    <a:bodyPr/>
                    <a:lstStyle/>
                    <a:p>
                      <a:endParaRPr lang="en-US"/>
                    </a:p>
                  </a:txBody>
                  <a:tcPr/>
                </a:tc>
                <a:tc>
                  <a:txBody>
                    <a:bodyPr/>
                    <a:lstStyle/>
                    <a:p>
                      <a:pPr algn="l">
                        <a:buNone/>
                      </a:pPr>
                      <a:r>
                        <a:rPr lang="en-US" sz="1000" b="1" dirty="0">
                          <a:effectLst/>
                          <a:cs typeface="Calibri"/>
                        </a:rPr>
                        <a:t>Ways of Scoring</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6852389"/>
                  </a:ext>
                </a:extLst>
              </a:tr>
              <a:tr h="364604">
                <a:tc vMerge="1">
                  <a:txBody>
                    <a:bodyPr/>
                    <a:lstStyle/>
                    <a:p>
                      <a:endParaRPr lang="en-US"/>
                    </a:p>
                  </a:txBody>
                  <a:tcPr/>
                </a:tc>
                <a:tc>
                  <a:txBody>
                    <a:bodyPr/>
                    <a:lstStyle/>
                    <a:p>
                      <a:pPr algn="l">
                        <a:buNone/>
                      </a:pPr>
                      <a:r>
                        <a:rPr lang="en-US" sz="1000" b="1" dirty="0">
                          <a:effectLst/>
                          <a:cs typeface="Calibri"/>
                        </a:rPr>
                        <a:t>Active/Recovery Duration</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2600646"/>
                  </a:ext>
                </a:extLst>
              </a:tr>
              <a:tr h="364604">
                <a:tc vMerge="1">
                  <a:txBody>
                    <a:bodyPr/>
                    <a:lstStyle/>
                    <a:p>
                      <a:endParaRPr lang="en-US"/>
                    </a:p>
                  </a:txBody>
                  <a:tcPr/>
                </a:tc>
                <a:tc>
                  <a:txBody>
                    <a:bodyPr/>
                    <a:lstStyle/>
                    <a:p>
                      <a:pPr algn="l">
                        <a:buNone/>
                      </a:pPr>
                      <a:r>
                        <a:rPr lang="en-US" sz="1000" b="1" dirty="0">
                          <a:effectLst/>
                          <a:cs typeface="Calibri"/>
                        </a:rPr>
                        <a:t>Repetition/Sets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2473254"/>
                  </a:ext>
                </a:extLst>
              </a:tr>
              <a:tr h="364604">
                <a:tc vMerge="1">
                  <a:txBody>
                    <a:bodyPr/>
                    <a:lstStyle/>
                    <a:p>
                      <a:endParaRPr lang="en-US"/>
                    </a:p>
                  </a:txBody>
                  <a:tcPr/>
                </a:tc>
                <a:tc>
                  <a:txBody>
                    <a:bodyPr/>
                    <a:lstStyle/>
                    <a:p>
                      <a:pPr algn="l">
                        <a:buNone/>
                      </a:pPr>
                      <a:r>
                        <a:rPr lang="en-US" sz="1000" b="1" dirty="0">
                          <a:effectLst/>
                          <a:cs typeface="Calibri"/>
                        </a:rPr>
                        <a:t>Total Activity Duration</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15 minutes</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8740869"/>
                  </a:ext>
                </a:extLst>
              </a:tr>
              <a:tr h="364604">
                <a:tc vMerge="1">
                  <a:txBody>
                    <a:bodyPr/>
                    <a:lstStyle/>
                    <a:p>
                      <a:endParaRPr lang="en-US"/>
                    </a:p>
                  </a:txBody>
                  <a:tcPr/>
                </a:tc>
                <a:tc>
                  <a:txBody>
                    <a:bodyPr/>
                    <a:lstStyle/>
                    <a:p>
                      <a:pPr algn="l">
                        <a:buNone/>
                      </a:pPr>
                      <a:r>
                        <a:rPr lang="en-US" sz="1000" b="1" dirty="0">
                          <a:effectLst/>
                          <a:cs typeface="Calibri"/>
                        </a:rPr>
                        <a:t>Rules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6623051"/>
                  </a:ext>
                </a:extLst>
              </a:tr>
              <a:tr h="364604">
                <a:tc vMerge="1">
                  <a:txBody>
                    <a:bodyPr/>
                    <a:lstStyle/>
                    <a:p>
                      <a:endParaRPr lang="en-US"/>
                    </a:p>
                  </a:txBody>
                  <a:tcPr/>
                </a:tc>
                <a:tc>
                  <a:txBody>
                    <a:bodyPr/>
                    <a:lstStyle/>
                    <a:p>
                      <a:pPr algn="l">
                        <a:buNone/>
                      </a:pPr>
                      <a:r>
                        <a:rPr lang="en-US" sz="1000" b="1" dirty="0">
                          <a:effectLst/>
                          <a:cs typeface="Calibri"/>
                        </a:rPr>
                        <a:t>Constraints/Restraints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4579068"/>
                  </a:ext>
                </a:extLst>
              </a:tr>
              <a:tr h="364604">
                <a:tc vMerge="1">
                  <a:txBody>
                    <a:bodyPr/>
                    <a:lstStyle/>
                    <a:p>
                      <a:endParaRPr lang="en-US"/>
                    </a:p>
                  </a:txBody>
                  <a:tcPr/>
                </a:tc>
                <a:tc>
                  <a:txBody>
                    <a:bodyPr/>
                    <a:lstStyle/>
                    <a:p>
                      <a:pPr algn="l">
                        <a:buNone/>
                      </a:pPr>
                      <a:r>
                        <a:rPr lang="en-US" sz="1000" b="1" dirty="0">
                          <a:effectLst/>
                          <a:cs typeface="Calibri"/>
                        </a:rPr>
                        <a:t>Rotations (Substitutions)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4008018"/>
                  </a:ext>
                </a:extLst>
              </a:tr>
              <a:tr h="352451">
                <a:tc gridSpan="3">
                  <a:txBody>
                    <a:bodyPr/>
                    <a:lstStyle/>
                    <a:p>
                      <a:pPr algn="l">
                        <a:buNone/>
                      </a:pPr>
                      <a:r>
                        <a:rPr lang="en-US" dirty="0">
                          <a:solidFill>
                            <a:srgbClr val="000000"/>
                          </a:solidFill>
                          <a:effectLst/>
                          <a:cs typeface="Calibri"/>
                        </a:rPr>
                        <a:t>Coaching Interactions (What&gt;When&gt;How):</a:t>
                      </a:r>
                      <a:endParaRPr lang="en-US" dirty="0">
                        <a:effectLst/>
                        <a:cs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8521613"/>
                  </a:ext>
                </a:extLst>
              </a:tr>
            </a:tbl>
          </a:graphicData>
        </a:graphic>
      </p:graphicFrame>
      <p:sp>
        <p:nvSpPr>
          <p:cNvPr id="7" name="TextBox 6">
            <a:extLst>
              <a:ext uri="{FF2B5EF4-FFF2-40B4-BE49-F238E27FC236}">
                <a16:creationId xmlns:a16="http://schemas.microsoft.com/office/drawing/2014/main" id="{43A75E87-0D1B-46BA-9594-17752D302ACC}"/>
              </a:ext>
            </a:extLst>
          </p:cNvPr>
          <p:cNvSpPr txBox="1"/>
          <p:nvPr/>
        </p:nvSpPr>
        <p:spPr>
          <a:xfrm>
            <a:off x="4922571" y="243301"/>
            <a:ext cx="3116315" cy="584775"/>
          </a:xfrm>
          <a:prstGeom prst="rect">
            <a:avLst/>
          </a:prstGeom>
          <a:noFill/>
        </p:spPr>
        <p:txBody>
          <a:bodyPr wrap="square" lIns="91440" tIns="45720" rIns="91440" bIns="45720" rtlCol="0" anchor="t">
            <a:spAutoFit/>
          </a:bodyPr>
          <a:lstStyle/>
          <a:p>
            <a:r>
              <a:rPr lang="en-US" sz="3200" b="1" u="sng" dirty="0"/>
              <a:t>Session Structure</a:t>
            </a:r>
          </a:p>
        </p:txBody>
      </p:sp>
      <p:pic>
        <p:nvPicPr>
          <p:cNvPr id="3" name="Picture 2">
            <a:extLst>
              <a:ext uri="{FF2B5EF4-FFF2-40B4-BE49-F238E27FC236}">
                <a16:creationId xmlns:a16="http://schemas.microsoft.com/office/drawing/2014/main" id="{563FE320-DEA5-415C-B10F-4C67DD1769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6518" y="2253438"/>
            <a:ext cx="5224763" cy="3664283"/>
          </a:xfrm>
          <a:prstGeom prst="rect">
            <a:avLst/>
          </a:prstGeom>
        </p:spPr>
      </p:pic>
    </p:spTree>
    <p:extLst>
      <p:ext uri="{BB962C8B-B14F-4D97-AF65-F5344CB8AC3E}">
        <p14:creationId xmlns:p14="http://schemas.microsoft.com/office/powerpoint/2010/main" val="484137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25C21-D42B-5FCB-8353-FD0EF73FD21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EDF7705-76F1-90D6-AAA1-D8DF1CB14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097" y="1762208"/>
            <a:ext cx="4298842" cy="4613045"/>
          </a:xfrm>
          <a:prstGeom prst="rect">
            <a:avLst/>
          </a:prstGeom>
        </p:spPr>
      </p:pic>
      <p:sp>
        <p:nvSpPr>
          <p:cNvPr id="11" name="TextBox 10">
            <a:extLst>
              <a:ext uri="{FF2B5EF4-FFF2-40B4-BE49-F238E27FC236}">
                <a16:creationId xmlns:a16="http://schemas.microsoft.com/office/drawing/2014/main" id="{C9E90075-1DCF-17E7-FD90-668D30BA1085}"/>
              </a:ext>
            </a:extLst>
          </p:cNvPr>
          <p:cNvSpPr txBox="1"/>
          <p:nvPr/>
        </p:nvSpPr>
        <p:spPr>
          <a:xfrm>
            <a:off x="4770171" y="90901"/>
            <a:ext cx="3116315" cy="584775"/>
          </a:xfrm>
          <a:prstGeom prst="rect">
            <a:avLst/>
          </a:prstGeom>
          <a:noFill/>
        </p:spPr>
        <p:txBody>
          <a:bodyPr wrap="square" lIns="91440" tIns="45720" rIns="91440" bIns="45720" rtlCol="0" anchor="t">
            <a:spAutoFit/>
          </a:bodyPr>
          <a:lstStyle/>
          <a:p>
            <a:endParaRPr lang="en-US" sz="3200" b="1" u="sng" dirty="0"/>
          </a:p>
        </p:txBody>
      </p:sp>
      <p:pic>
        <p:nvPicPr>
          <p:cNvPr id="15" name="Picture 14">
            <a:extLst>
              <a:ext uri="{FF2B5EF4-FFF2-40B4-BE49-F238E27FC236}">
                <a16:creationId xmlns:a16="http://schemas.microsoft.com/office/drawing/2014/main" id="{7AEF8635-01BD-2044-FFDE-A89BAAF10D6D}"/>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645072" y="3962064"/>
            <a:ext cx="2476500" cy="1847850"/>
          </a:xfrm>
          <a:prstGeom prst="rect">
            <a:avLst/>
          </a:prstGeom>
        </p:spPr>
      </p:pic>
      <p:graphicFrame>
        <p:nvGraphicFramePr>
          <p:cNvPr id="5" name="Table 4">
            <a:extLst>
              <a:ext uri="{FF2B5EF4-FFF2-40B4-BE49-F238E27FC236}">
                <a16:creationId xmlns:a16="http://schemas.microsoft.com/office/drawing/2014/main" id="{9F428017-E823-53D5-6F2C-244B49F53649}"/>
              </a:ext>
            </a:extLst>
          </p:cNvPr>
          <p:cNvGraphicFramePr>
            <a:graphicFrameLocks noGrp="1"/>
          </p:cNvGraphicFramePr>
          <p:nvPr>
            <p:extLst>
              <p:ext uri="{D42A27DB-BD31-4B8C-83A1-F6EECF244321}">
                <p14:modId xmlns:p14="http://schemas.microsoft.com/office/powerpoint/2010/main" val="3260985798"/>
              </p:ext>
            </p:extLst>
          </p:nvPr>
        </p:nvGraphicFramePr>
        <p:xfrm>
          <a:off x="4775587" y="1849740"/>
          <a:ext cx="7299959" cy="6476414"/>
        </p:xfrm>
        <a:graphic>
          <a:graphicData uri="http://schemas.openxmlformats.org/drawingml/2006/table">
            <a:tbl>
              <a:tblPr firstRow="1" firstCol="1" bandRow="1">
                <a:tableStyleId>{5C22544A-7EE6-4342-B048-85BDC9FD1C3A}</a:tableStyleId>
              </a:tblPr>
              <a:tblGrid>
                <a:gridCol w="2978049">
                  <a:extLst>
                    <a:ext uri="{9D8B030D-6E8A-4147-A177-3AD203B41FA5}">
                      <a16:colId xmlns:a16="http://schemas.microsoft.com/office/drawing/2014/main" val="857897017"/>
                    </a:ext>
                  </a:extLst>
                </a:gridCol>
                <a:gridCol w="2160955">
                  <a:extLst>
                    <a:ext uri="{9D8B030D-6E8A-4147-A177-3AD203B41FA5}">
                      <a16:colId xmlns:a16="http://schemas.microsoft.com/office/drawing/2014/main" val="1479849023"/>
                    </a:ext>
                  </a:extLst>
                </a:gridCol>
                <a:gridCol w="2160955">
                  <a:extLst>
                    <a:ext uri="{9D8B030D-6E8A-4147-A177-3AD203B41FA5}">
                      <a16:colId xmlns:a16="http://schemas.microsoft.com/office/drawing/2014/main" val="156356404"/>
                    </a:ext>
                  </a:extLst>
                </a:gridCol>
              </a:tblGrid>
              <a:tr h="364604">
                <a:tc gridSpan="3">
                  <a:txBody>
                    <a:bodyPr/>
                    <a:lstStyle/>
                    <a:p>
                      <a:pPr algn="l">
                        <a:buNone/>
                      </a:pPr>
                      <a:r>
                        <a:rPr lang="en-US" b="1" dirty="0">
                          <a:effectLst/>
                        </a:rPr>
                        <a:t> </a:t>
                      </a:r>
                      <a:r>
                        <a:rPr lang="en-US" b="1" dirty="0">
                          <a:solidFill>
                            <a:srgbClr val="000000"/>
                          </a:solidFill>
                          <a:effectLst/>
                        </a:rPr>
                        <a:t>ACTIVITY 2: 5v4 to an Endzone</a:t>
                      </a:r>
                      <a:endParaRPr lang="en-US" dirty="0">
                        <a:effectLst/>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799720"/>
                  </a:ext>
                </a:extLst>
              </a:tr>
              <a:tr h="364604">
                <a:tc rowSpan="10">
                  <a:txBody>
                    <a:bodyPr/>
                    <a:lstStyle/>
                    <a:p>
                      <a:pPr algn="l"/>
                      <a:endParaRPr lang="en-US">
                        <a:effectLst/>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sz="1000" b="1" dirty="0">
                          <a:effectLst/>
                          <a:cs typeface="Calibri"/>
                        </a:rPr>
                        <a:t>Activity Objective</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To Prevent Build up into zone 2 (endzone)</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3671090"/>
                  </a:ext>
                </a:extLst>
              </a:tr>
              <a:tr h="364604">
                <a:tc vMerge="1">
                  <a:txBody>
                    <a:bodyPr/>
                    <a:lstStyle/>
                    <a:p>
                      <a:endParaRPr lang="en-US"/>
                    </a:p>
                  </a:txBody>
                  <a:tcPr/>
                </a:tc>
                <a:tc>
                  <a:txBody>
                    <a:bodyPr/>
                    <a:lstStyle/>
                    <a:p>
                      <a:pPr algn="l">
                        <a:buNone/>
                      </a:pPr>
                      <a:r>
                        <a:rPr lang="en-US" sz="1000" b="1" dirty="0">
                          <a:effectLst/>
                          <a:cs typeface="Calibri"/>
                        </a:rPr>
                        <a:t># of players/Opponent</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5v4 (with GK)</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0533430"/>
                  </a:ext>
                </a:extLst>
              </a:tr>
              <a:tr h="364604">
                <a:tc vMerge="1">
                  <a:txBody>
                    <a:bodyPr/>
                    <a:lstStyle/>
                    <a:p>
                      <a:endParaRPr lang="en-US"/>
                    </a:p>
                  </a:txBody>
                  <a:tcPr/>
                </a:tc>
                <a:tc>
                  <a:txBody>
                    <a:bodyPr/>
                    <a:lstStyle/>
                    <a:p>
                      <a:pPr algn="l">
                        <a:buNone/>
                      </a:pPr>
                      <a:r>
                        <a:rPr lang="en-US" sz="1000" b="1" dirty="0">
                          <a:effectLst/>
                          <a:cs typeface="Calibri"/>
                        </a:rPr>
                        <a:t>Size/Shape of Field</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40L 36W</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3216408"/>
                  </a:ext>
                </a:extLst>
              </a:tr>
              <a:tr h="364604">
                <a:tc vMerge="1">
                  <a:txBody>
                    <a:bodyPr/>
                    <a:lstStyle/>
                    <a:p>
                      <a:endParaRPr lang="en-US"/>
                    </a:p>
                  </a:txBody>
                  <a:tcPr/>
                </a:tc>
                <a:tc>
                  <a:txBody>
                    <a:bodyPr/>
                    <a:lstStyle/>
                    <a:p>
                      <a:pPr algn="l">
                        <a:buNone/>
                      </a:pPr>
                      <a:r>
                        <a:rPr lang="en-US" sz="1000" b="1" dirty="0">
                          <a:effectLst/>
                          <a:cs typeface="Calibri"/>
                        </a:rPr>
                        <a:t>Ways of Scoring</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sz="1400" dirty="0">
                          <a:effectLst/>
                          <a:cs typeface="Calibri"/>
                        </a:rPr>
                        <a:t>Non Focus group: scores by dribbling into the endzone</a:t>
                      </a:r>
                    </a:p>
                    <a:p>
                      <a:pPr algn="l">
                        <a:buNone/>
                      </a:pPr>
                      <a:r>
                        <a:rPr lang="en-US" sz="1400" dirty="0">
                          <a:effectLst/>
                          <a:cs typeface="Calibri"/>
                        </a:rPr>
                        <a:t>Focus Group: Score on big goal</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6852389"/>
                  </a:ext>
                </a:extLst>
              </a:tr>
              <a:tr h="364604">
                <a:tc vMerge="1">
                  <a:txBody>
                    <a:bodyPr/>
                    <a:lstStyle/>
                    <a:p>
                      <a:endParaRPr lang="en-US"/>
                    </a:p>
                  </a:txBody>
                  <a:tcPr/>
                </a:tc>
                <a:tc>
                  <a:txBody>
                    <a:bodyPr/>
                    <a:lstStyle/>
                    <a:p>
                      <a:pPr algn="l">
                        <a:buNone/>
                      </a:pPr>
                      <a:r>
                        <a:rPr lang="en-US" sz="1000" b="1" dirty="0">
                          <a:effectLst/>
                          <a:cs typeface="Calibri"/>
                        </a:rPr>
                        <a:t>Active/Recovery Duration</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cs typeface="Calibri"/>
                        </a:rPr>
                        <a:t>2 min on , 1 min off </a:t>
                      </a:r>
                    </a:p>
                    <a:p>
                      <a:pPr algn="l">
                        <a:buNone/>
                      </a:pP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2600646"/>
                  </a:ext>
                </a:extLst>
              </a:tr>
              <a:tr h="364604">
                <a:tc vMerge="1">
                  <a:txBody>
                    <a:bodyPr/>
                    <a:lstStyle/>
                    <a:p>
                      <a:endParaRPr lang="en-US"/>
                    </a:p>
                  </a:txBody>
                  <a:tcPr/>
                </a:tc>
                <a:tc>
                  <a:txBody>
                    <a:bodyPr/>
                    <a:lstStyle/>
                    <a:p>
                      <a:pPr algn="l">
                        <a:buNone/>
                      </a:pPr>
                      <a:r>
                        <a:rPr lang="en-US" sz="1000" b="1" dirty="0">
                          <a:effectLst/>
                          <a:cs typeface="Calibri"/>
                        </a:rPr>
                        <a:t>Repetition/Sets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cs typeface="Calibri"/>
                        </a:rPr>
                        <a:t>X4 reps x 2 sets (3 min off b/t sets)</a:t>
                      </a:r>
                    </a:p>
                    <a:p>
                      <a:pPr algn="l">
                        <a:buNone/>
                      </a:pP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2473254"/>
                  </a:ext>
                </a:extLst>
              </a:tr>
              <a:tr h="364604">
                <a:tc vMerge="1">
                  <a:txBody>
                    <a:bodyPr/>
                    <a:lstStyle/>
                    <a:p>
                      <a:endParaRPr lang="en-US"/>
                    </a:p>
                  </a:txBody>
                  <a:tcPr/>
                </a:tc>
                <a:tc>
                  <a:txBody>
                    <a:bodyPr/>
                    <a:lstStyle/>
                    <a:p>
                      <a:pPr algn="l">
                        <a:buNone/>
                      </a:pPr>
                      <a:r>
                        <a:rPr lang="en-US" sz="1000" b="1" dirty="0">
                          <a:effectLst/>
                          <a:cs typeface="Calibri"/>
                        </a:rPr>
                        <a:t>Total Activity Duration</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cs typeface="Calibri"/>
                        </a:rPr>
                        <a:t>30 min</a:t>
                      </a:r>
                    </a:p>
                    <a:p>
                      <a:pPr algn="l">
                        <a:buNone/>
                      </a:pP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8740869"/>
                  </a:ext>
                </a:extLst>
              </a:tr>
              <a:tr h="364604">
                <a:tc vMerge="1">
                  <a:txBody>
                    <a:bodyPr/>
                    <a:lstStyle/>
                    <a:p>
                      <a:endParaRPr lang="en-US"/>
                    </a:p>
                  </a:txBody>
                  <a:tcPr/>
                </a:tc>
                <a:tc>
                  <a:txBody>
                    <a:bodyPr/>
                    <a:lstStyle/>
                    <a:p>
                      <a:pPr algn="l">
                        <a:buNone/>
                      </a:pPr>
                      <a:r>
                        <a:rPr lang="en-US" sz="1000" b="1" dirty="0">
                          <a:effectLst/>
                          <a:cs typeface="Calibri"/>
                        </a:rPr>
                        <a:t>Rules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Ball starts from GK. </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6623051"/>
                  </a:ext>
                </a:extLst>
              </a:tr>
              <a:tr h="364604">
                <a:tc vMerge="1">
                  <a:txBody>
                    <a:bodyPr/>
                    <a:lstStyle/>
                    <a:p>
                      <a:endParaRPr lang="en-US"/>
                    </a:p>
                  </a:txBody>
                  <a:tcPr/>
                </a:tc>
                <a:tc>
                  <a:txBody>
                    <a:bodyPr/>
                    <a:lstStyle/>
                    <a:p>
                      <a:pPr algn="l">
                        <a:buNone/>
                      </a:pPr>
                      <a:r>
                        <a:rPr lang="en-US" sz="1000" b="1" dirty="0">
                          <a:effectLst/>
                          <a:cs typeface="Calibri"/>
                        </a:rPr>
                        <a:t>Constraints/Restraints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4579068"/>
                  </a:ext>
                </a:extLst>
              </a:tr>
              <a:tr h="364604">
                <a:tc vMerge="1">
                  <a:txBody>
                    <a:bodyPr/>
                    <a:lstStyle/>
                    <a:p>
                      <a:endParaRPr lang="en-US"/>
                    </a:p>
                  </a:txBody>
                  <a:tcPr/>
                </a:tc>
                <a:tc>
                  <a:txBody>
                    <a:bodyPr/>
                    <a:lstStyle/>
                    <a:p>
                      <a:pPr algn="l">
                        <a:buNone/>
                      </a:pPr>
                      <a:r>
                        <a:rPr lang="en-US" sz="1000" b="1" dirty="0">
                          <a:effectLst/>
                          <a:cs typeface="Calibri"/>
                        </a:rPr>
                        <a:t>Rotations (Substitutions)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4008018"/>
                  </a:ext>
                </a:extLst>
              </a:tr>
              <a:tr h="352451">
                <a:tc gridSpan="3">
                  <a:txBody>
                    <a:bodyPr/>
                    <a:lstStyle/>
                    <a:p>
                      <a:pPr algn="l">
                        <a:buNone/>
                      </a:pPr>
                      <a:r>
                        <a:rPr lang="en-US" sz="1600" dirty="0">
                          <a:solidFill>
                            <a:srgbClr val="000000"/>
                          </a:solidFill>
                          <a:effectLst/>
                          <a:cs typeface="Calibri"/>
                        </a:rPr>
                        <a:t>Coaching Interactions (What&gt;When&gt;How):</a:t>
                      </a:r>
                    </a:p>
                    <a:p>
                      <a:pPr algn="l">
                        <a:buNone/>
                      </a:pPr>
                      <a:r>
                        <a:rPr lang="en-US" sz="1400" b="1" dirty="0">
                          <a:solidFill>
                            <a:schemeClr val="tx1"/>
                          </a:solidFill>
                        </a:rPr>
                        <a:t>CP1: Being Vertically &amp; Horizontally Compact</a:t>
                      </a:r>
                    </a:p>
                    <a:p>
                      <a:pPr algn="l">
                        <a:buNone/>
                      </a:pPr>
                      <a:r>
                        <a:rPr lang="en-US" sz="1400" dirty="0">
                          <a:solidFill>
                            <a:schemeClr val="tx1"/>
                          </a:solidFill>
                          <a:effectLst/>
                          <a:cs typeface="Calibri"/>
                        </a:rPr>
                        <a:t>CP2: Pressing &amp; Closing down player on the ball</a:t>
                      </a:r>
                    </a:p>
                    <a:p>
                      <a:pPr algn="l">
                        <a:buNone/>
                      </a:pPr>
                      <a:r>
                        <a:rPr lang="en-US" sz="1400" b="1" dirty="0">
                          <a:solidFill>
                            <a:schemeClr val="tx1"/>
                          </a:solidFill>
                        </a:rPr>
                        <a:t>CP3: Provide cover to disallow penetration through a pass</a:t>
                      </a:r>
                      <a:endParaRPr lang="en-US" sz="1400" dirty="0">
                        <a:solidFill>
                          <a:schemeClr val="tx1"/>
                        </a:solidFill>
                        <a:effectLst/>
                        <a:cs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8521613"/>
                  </a:ext>
                </a:extLst>
              </a:tr>
            </a:tbl>
          </a:graphicData>
        </a:graphic>
      </p:graphicFrame>
      <p:sp>
        <p:nvSpPr>
          <p:cNvPr id="6" name="TextBox 5">
            <a:extLst>
              <a:ext uri="{FF2B5EF4-FFF2-40B4-BE49-F238E27FC236}">
                <a16:creationId xmlns:a16="http://schemas.microsoft.com/office/drawing/2014/main" id="{619E68EF-F09F-4A37-A754-1FE376B7F31A}"/>
              </a:ext>
            </a:extLst>
          </p:cNvPr>
          <p:cNvSpPr txBox="1"/>
          <p:nvPr/>
        </p:nvSpPr>
        <p:spPr>
          <a:xfrm>
            <a:off x="4922571" y="243301"/>
            <a:ext cx="3116315" cy="584775"/>
          </a:xfrm>
          <a:prstGeom prst="rect">
            <a:avLst/>
          </a:prstGeom>
          <a:noFill/>
        </p:spPr>
        <p:txBody>
          <a:bodyPr wrap="square" lIns="91440" tIns="45720" rIns="91440" bIns="45720" rtlCol="0" anchor="t">
            <a:spAutoFit/>
          </a:bodyPr>
          <a:lstStyle/>
          <a:p>
            <a:r>
              <a:rPr lang="en-US" sz="3200" b="1" u="sng" dirty="0"/>
              <a:t>Session Structure</a:t>
            </a:r>
          </a:p>
        </p:txBody>
      </p:sp>
      <p:pic>
        <p:nvPicPr>
          <p:cNvPr id="3" name="Picture 2">
            <a:extLst>
              <a:ext uri="{FF2B5EF4-FFF2-40B4-BE49-F238E27FC236}">
                <a16:creationId xmlns:a16="http://schemas.microsoft.com/office/drawing/2014/main" id="{7900EB9A-D95D-4A64-A455-CD63C59DB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6581" y="2143602"/>
            <a:ext cx="2887692" cy="3850256"/>
          </a:xfrm>
          <a:prstGeom prst="rect">
            <a:avLst/>
          </a:prstGeom>
        </p:spPr>
      </p:pic>
    </p:spTree>
    <p:extLst>
      <p:ext uri="{BB962C8B-B14F-4D97-AF65-F5344CB8AC3E}">
        <p14:creationId xmlns:p14="http://schemas.microsoft.com/office/powerpoint/2010/main" val="40298199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4F19F-B459-39F9-0085-2210DF68CAC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40BFC4D-628F-A5A7-E45E-341905F64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097" y="1762208"/>
            <a:ext cx="4298842" cy="4613045"/>
          </a:xfrm>
          <a:prstGeom prst="rect">
            <a:avLst/>
          </a:prstGeom>
        </p:spPr>
      </p:pic>
      <p:pic>
        <p:nvPicPr>
          <p:cNvPr id="15" name="Picture 14">
            <a:extLst>
              <a:ext uri="{FF2B5EF4-FFF2-40B4-BE49-F238E27FC236}">
                <a16:creationId xmlns:a16="http://schemas.microsoft.com/office/drawing/2014/main" id="{02B2B2B5-0C31-F94B-DE98-65E0F71478E2}"/>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645072" y="3962064"/>
            <a:ext cx="2476500" cy="1847850"/>
          </a:xfrm>
          <a:prstGeom prst="rect">
            <a:avLst/>
          </a:prstGeom>
        </p:spPr>
      </p:pic>
      <p:graphicFrame>
        <p:nvGraphicFramePr>
          <p:cNvPr id="5" name="Table 4">
            <a:extLst>
              <a:ext uri="{FF2B5EF4-FFF2-40B4-BE49-F238E27FC236}">
                <a16:creationId xmlns:a16="http://schemas.microsoft.com/office/drawing/2014/main" id="{0A78BB9A-6384-A0A0-D236-E1D7F40A35E7}"/>
              </a:ext>
            </a:extLst>
          </p:cNvPr>
          <p:cNvGraphicFramePr>
            <a:graphicFrameLocks noGrp="1"/>
          </p:cNvGraphicFramePr>
          <p:nvPr>
            <p:extLst>
              <p:ext uri="{D42A27DB-BD31-4B8C-83A1-F6EECF244321}">
                <p14:modId xmlns:p14="http://schemas.microsoft.com/office/powerpoint/2010/main" val="437309956"/>
              </p:ext>
            </p:extLst>
          </p:nvPr>
        </p:nvGraphicFramePr>
        <p:xfrm>
          <a:off x="4775587" y="1849740"/>
          <a:ext cx="7299959" cy="4764187"/>
        </p:xfrm>
        <a:graphic>
          <a:graphicData uri="http://schemas.openxmlformats.org/drawingml/2006/table">
            <a:tbl>
              <a:tblPr firstRow="1" firstCol="1" bandRow="1">
                <a:tableStyleId>{5C22544A-7EE6-4342-B048-85BDC9FD1C3A}</a:tableStyleId>
              </a:tblPr>
              <a:tblGrid>
                <a:gridCol w="2978049">
                  <a:extLst>
                    <a:ext uri="{9D8B030D-6E8A-4147-A177-3AD203B41FA5}">
                      <a16:colId xmlns:a16="http://schemas.microsoft.com/office/drawing/2014/main" val="857897017"/>
                    </a:ext>
                  </a:extLst>
                </a:gridCol>
                <a:gridCol w="2160955">
                  <a:extLst>
                    <a:ext uri="{9D8B030D-6E8A-4147-A177-3AD203B41FA5}">
                      <a16:colId xmlns:a16="http://schemas.microsoft.com/office/drawing/2014/main" val="1479849023"/>
                    </a:ext>
                  </a:extLst>
                </a:gridCol>
                <a:gridCol w="2160955">
                  <a:extLst>
                    <a:ext uri="{9D8B030D-6E8A-4147-A177-3AD203B41FA5}">
                      <a16:colId xmlns:a16="http://schemas.microsoft.com/office/drawing/2014/main" val="156356404"/>
                    </a:ext>
                  </a:extLst>
                </a:gridCol>
              </a:tblGrid>
              <a:tr h="364604">
                <a:tc gridSpan="3">
                  <a:txBody>
                    <a:bodyPr/>
                    <a:lstStyle/>
                    <a:p>
                      <a:pPr algn="l">
                        <a:buNone/>
                      </a:pPr>
                      <a:r>
                        <a:rPr lang="en-US" b="1" dirty="0">
                          <a:effectLst/>
                        </a:rPr>
                        <a:t> </a:t>
                      </a:r>
                      <a:r>
                        <a:rPr lang="en-US" b="1" dirty="0">
                          <a:solidFill>
                            <a:srgbClr val="000000"/>
                          </a:solidFill>
                          <a:effectLst/>
                        </a:rPr>
                        <a:t>ACTIVITY 3: The Game</a:t>
                      </a:r>
                      <a:endParaRPr lang="en-US" dirty="0">
                        <a:effectLst/>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799720"/>
                  </a:ext>
                </a:extLst>
              </a:tr>
              <a:tr h="364604">
                <a:tc rowSpan="10">
                  <a:txBody>
                    <a:bodyPr/>
                    <a:lstStyle/>
                    <a:p>
                      <a:pPr algn="l"/>
                      <a:endParaRPr lang="en-US">
                        <a:effectLst/>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sz="1000" b="1" dirty="0">
                          <a:effectLst/>
                          <a:cs typeface="Calibri"/>
                        </a:rPr>
                        <a:t>Activity Objective</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Disrupt </a:t>
                      </a:r>
                      <a:r>
                        <a:rPr lang="en-US" dirty="0" err="1">
                          <a:effectLst/>
                          <a:cs typeface="Calibri"/>
                        </a:rPr>
                        <a:t>opp</a:t>
                      </a:r>
                      <a:r>
                        <a:rPr lang="en-US" dirty="0">
                          <a:effectLst/>
                          <a:cs typeface="Calibri"/>
                        </a:rPr>
                        <a:t> build up, win ball and score</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3671090"/>
                  </a:ext>
                </a:extLst>
              </a:tr>
              <a:tr h="364604">
                <a:tc vMerge="1">
                  <a:txBody>
                    <a:bodyPr/>
                    <a:lstStyle/>
                    <a:p>
                      <a:endParaRPr lang="en-US"/>
                    </a:p>
                  </a:txBody>
                  <a:tcPr/>
                </a:tc>
                <a:tc>
                  <a:txBody>
                    <a:bodyPr/>
                    <a:lstStyle/>
                    <a:p>
                      <a:pPr algn="l">
                        <a:buNone/>
                      </a:pPr>
                      <a:r>
                        <a:rPr lang="en-US" sz="1000" b="1" dirty="0">
                          <a:effectLst/>
                          <a:cs typeface="Calibri"/>
                        </a:rPr>
                        <a:t># of players/Opponent</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8v8</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0533430"/>
                  </a:ext>
                </a:extLst>
              </a:tr>
              <a:tr h="364604">
                <a:tc vMerge="1">
                  <a:txBody>
                    <a:bodyPr/>
                    <a:lstStyle/>
                    <a:p>
                      <a:endParaRPr lang="en-US"/>
                    </a:p>
                  </a:txBody>
                  <a:tcPr/>
                </a:tc>
                <a:tc>
                  <a:txBody>
                    <a:bodyPr/>
                    <a:lstStyle/>
                    <a:p>
                      <a:pPr algn="l">
                        <a:buNone/>
                      </a:pPr>
                      <a:r>
                        <a:rPr lang="en-US" sz="1000" b="1" dirty="0">
                          <a:effectLst/>
                          <a:cs typeface="Calibri"/>
                        </a:rPr>
                        <a:t>Size/Shape of Field</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60L 55W</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3216408"/>
                  </a:ext>
                </a:extLst>
              </a:tr>
              <a:tr h="364604">
                <a:tc vMerge="1">
                  <a:txBody>
                    <a:bodyPr/>
                    <a:lstStyle/>
                    <a:p>
                      <a:endParaRPr lang="en-US"/>
                    </a:p>
                  </a:txBody>
                  <a:tcPr/>
                </a:tc>
                <a:tc>
                  <a:txBody>
                    <a:bodyPr/>
                    <a:lstStyle/>
                    <a:p>
                      <a:pPr algn="l">
                        <a:buNone/>
                      </a:pPr>
                      <a:r>
                        <a:rPr lang="en-US" sz="1000" b="1" dirty="0">
                          <a:effectLst/>
                          <a:cs typeface="Calibri"/>
                        </a:rPr>
                        <a:t>Ways of Scoring</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Score on Goal</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6852389"/>
                  </a:ext>
                </a:extLst>
              </a:tr>
              <a:tr h="364604">
                <a:tc vMerge="1">
                  <a:txBody>
                    <a:bodyPr/>
                    <a:lstStyle/>
                    <a:p>
                      <a:endParaRPr lang="en-US"/>
                    </a:p>
                  </a:txBody>
                  <a:tcPr/>
                </a:tc>
                <a:tc>
                  <a:txBody>
                    <a:bodyPr/>
                    <a:lstStyle/>
                    <a:p>
                      <a:pPr algn="l">
                        <a:buNone/>
                      </a:pPr>
                      <a:r>
                        <a:rPr lang="en-US" sz="1000" b="1" dirty="0">
                          <a:effectLst/>
                          <a:cs typeface="Calibri"/>
                        </a:rPr>
                        <a:t>Active/Recovery Duration</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7 min / 1 min rest X2</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2600646"/>
                  </a:ext>
                </a:extLst>
              </a:tr>
              <a:tr h="364604">
                <a:tc vMerge="1">
                  <a:txBody>
                    <a:bodyPr/>
                    <a:lstStyle/>
                    <a:p>
                      <a:endParaRPr lang="en-US"/>
                    </a:p>
                  </a:txBody>
                  <a:tcPr/>
                </a:tc>
                <a:tc>
                  <a:txBody>
                    <a:bodyPr/>
                    <a:lstStyle/>
                    <a:p>
                      <a:pPr algn="l">
                        <a:buNone/>
                      </a:pPr>
                      <a:r>
                        <a:rPr lang="en-US" sz="1000" b="1" dirty="0">
                          <a:effectLst/>
                          <a:cs typeface="Calibri"/>
                        </a:rPr>
                        <a:t>Repetition/Sets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X2 reps</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2473254"/>
                  </a:ext>
                </a:extLst>
              </a:tr>
              <a:tr h="364604">
                <a:tc vMerge="1">
                  <a:txBody>
                    <a:bodyPr/>
                    <a:lstStyle/>
                    <a:p>
                      <a:endParaRPr lang="en-US"/>
                    </a:p>
                  </a:txBody>
                  <a:tcPr/>
                </a:tc>
                <a:tc>
                  <a:txBody>
                    <a:bodyPr/>
                    <a:lstStyle/>
                    <a:p>
                      <a:pPr algn="l">
                        <a:buNone/>
                      </a:pPr>
                      <a:r>
                        <a:rPr lang="en-US" sz="1000" b="1" dirty="0">
                          <a:effectLst/>
                          <a:cs typeface="Calibri"/>
                        </a:rPr>
                        <a:t>Total Activity Duration</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15min</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8740869"/>
                  </a:ext>
                </a:extLst>
              </a:tr>
              <a:tr h="364604">
                <a:tc vMerge="1">
                  <a:txBody>
                    <a:bodyPr/>
                    <a:lstStyle/>
                    <a:p>
                      <a:endParaRPr lang="en-US"/>
                    </a:p>
                  </a:txBody>
                  <a:tcPr/>
                </a:tc>
                <a:tc>
                  <a:txBody>
                    <a:bodyPr/>
                    <a:lstStyle/>
                    <a:p>
                      <a:pPr algn="l">
                        <a:buNone/>
                      </a:pPr>
                      <a:r>
                        <a:rPr lang="en-US" sz="1000" b="1" dirty="0">
                          <a:effectLst/>
                          <a:cs typeface="Calibri"/>
                        </a:rPr>
                        <a:t>Rules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err="1">
                          <a:effectLst/>
                          <a:cs typeface="Calibri"/>
                        </a:rPr>
                        <a:t>Fifa</a:t>
                      </a:r>
                      <a:r>
                        <a:rPr lang="en-US" dirty="0">
                          <a:effectLst/>
                          <a:cs typeface="Calibri"/>
                        </a:rPr>
                        <a:t> rules</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6623051"/>
                  </a:ext>
                </a:extLst>
              </a:tr>
              <a:tr h="364604">
                <a:tc vMerge="1">
                  <a:txBody>
                    <a:bodyPr/>
                    <a:lstStyle/>
                    <a:p>
                      <a:endParaRPr lang="en-US"/>
                    </a:p>
                  </a:txBody>
                  <a:tcPr/>
                </a:tc>
                <a:tc>
                  <a:txBody>
                    <a:bodyPr/>
                    <a:lstStyle/>
                    <a:p>
                      <a:pPr algn="l">
                        <a:buNone/>
                      </a:pPr>
                      <a:r>
                        <a:rPr lang="en-US" sz="1000" b="1" dirty="0">
                          <a:effectLst/>
                          <a:cs typeface="Calibri"/>
                        </a:rPr>
                        <a:t>Constraints/Restraints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US" dirty="0">
                          <a:effectLst/>
                          <a:cs typeface="Calibri"/>
                        </a:rPr>
                        <a:t>- Can add incentives to press high</a:t>
                      </a: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4579068"/>
                  </a:ext>
                </a:extLst>
              </a:tr>
              <a:tr h="364604">
                <a:tc vMerge="1">
                  <a:txBody>
                    <a:bodyPr/>
                    <a:lstStyle/>
                    <a:p>
                      <a:endParaRPr lang="en-US"/>
                    </a:p>
                  </a:txBody>
                  <a:tcPr/>
                </a:tc>
                <a:tc>
                  <a:txBody>
                    <a:bodyPr/>
                    <a:lstStyle/>
                    <a:p>
                      <a:pPr algn="l">
                        <a:buNone/>
                      </a:pPr>
                      <a:r>
                        <a:rPr lang="en-US" sz="1000" b="1" dirty="0">
                          <a:effectLst/>
                          <a:cs typeface="Calibri"/>
                        </a:rPr>
                        <a:t>Rotations (Substitutions)</a:t>
                      </a: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endParaRPr lang="en-US" dirty="0">
                        <a:effectLst/>
                        <a:cs typeface="Calibri"/>
                      </a:endParaRPr>
                    </a:p>
                  </a:txBody>
                  <a:tcPr marL="57785" marR="57785" marT="8255" marB="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4008018"/>
                  </a:ext>
                </a:extLst>
              </a:tr>
              <a:tr h="352451">
                <a:tc gridSpan="3">
                  <a:txBody>
                    <a:bodyPr/>
                    <a:lstStyle/>
                    <a:p>
                      <a:pPr algn="l">
                        <a:buNone/>
                      </a:pPr>
                      <a:r>
                        <a:rPr lang="en-US" dirty="0">
                          <a:solidFill>
                            <a:srgbClr val="000000"/>
                          </a:solidFill>
                          <a:effectLst/>
                          <a:cs typeface="Calibri"/>
                        </a:rPr>
                        <a:t>Coaching Interactions (What&gt;When&gt;How):</a:t>
                      </a:r>
                      <a:endParaRPr lang="en-US" dirty="0">
                        <a:effectLst/>
                        <a:cs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8521613"/>
                  </a:ext>
                </a:extLst>
              </a:tr>
            </a:tbl>
          </a:graphicData>
        </a:graphic>
      </p:graphicFrame>
      <p:sp>
        <p:nvSpPr>
          <p:cNvPr id="6" name="TextBox 5">
            <a:extLst>
              <a:ext uri="{FF2B5EF4-FFF2-40B4-BE49-F238E27FC236}">
                <a16:creationId xmlns:a16="http://schemas.microsoft.com/office/drawing/2014/main" id="{7031DE64-FA08-4BDC-B026-F25223E836BE}"/>
              </a:ext>
            </a:extLst>
          </p:cNvPr>
          <p:cNvSpPr txBox="1"/>
          <p:nvPr/>
        </p:nvSpPr>
        <p:spPr>
          <a:xfrm>
            <a:off x="4922571" y="243301"/>
            <a:ext cx="3116315" cy="584775"/>
          </a:xfrm>
          <a:prstGeom prst="rect">
            <a:avLst/>
          </a:prstGeom>
          <a:noFill/>
        </p:spPr>
        <p:txBody>
          <a:bodyPr wrap="square" lIns="91440" tIns="45720" rIns="91440" bIns="45720" rtlCol="0" anchor="t">
            <a:spAutoFit/>
          </a:bodyPr>
          <a:lstStyle/>
          <a:p>
            <a:r>
              <a:rPr lang="en-US" sz="3200" b="1" u="sng" dirty="0"/>
              <a:t>Session Structure</a:t>
            </a:r>
          </a:p>
        </p:txBody>
      </p:sp>
      <p:pic>
        <p:nvPicPr>
          <p:cNvPr id="3" name="Picture 2">
            <a:extLst>
              <a:ext uri="{FF2B5EF4-FFF2-40B4-BE49-F238E27FC236}">
                <a16:creationId xmlns:a16="http://schemas.microsoft.com/office/drawing/2014/main" id="{3984E999-D375-48F2-A387-ACB0F59E20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040" y="2191998"/>
            <a:ext cx="2979231" cy="3617916"/>
          </a:xfrm>
          <a:prstGeom prst="rect">
            <a:avLst/>
          </a:prstGeom>
        </p:spPr>
      </p:pic>
    </p:spTree>
    <p:extLst>
      <p:ext uri="{BB962C8B-B14F-4D97-AF65-F5344CB8AC3E}">
        <p14:creationId xmlns:p14="http://schemas.microsoft.com/office/powerpoint/2010/main" val="207923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8F685-1515-490A-930B-0A262B24DB5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F1DEE18-30A2-447A-93A9-B6FCA50B26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pic>
        <p:nvPicPr>
          <p:cNvPr id="8" name="Picture 7">
            <a:extLst>
              <a:ext uri="{FF2B5EF4-FFF2-40B4-BE49-F238E27FC236}">
                <a16:creationId xmlns:a16="http://schemas.microsoft.com/office/drawing/2014/main" id="{786EDD3E-7F76-40B3-A867-374D5AAF2E93}"/>
              </a:ext>
            </a:extLst>
          </p:cNvPr>
          <p:cNvPicPr>
            <a:picLocks noChangeAspect="1"/>
          </p:cNvPicPr>
          <p:nvPr/>
        </p:nvPicPr>
        <p:blipFill>
          <a:blip r:embed="rId3"/>
          <a:srcRect l="57" t="-265" r="-57" b="-504"/>
          <a:stretch/>
        </p:blipFill>
        <p:spPr>
          <a:xfrm>
            <a:off x="2788178" y="83223"/>
            <a:ext cx="8565630" cy="1316728"/>
          </a:xfrm>
          <a:prstGeom prst="rect">
            <a:avLst/>
          </a:prstGeom>
        </p:spPr>
      </p:pic>
      <p:pic>
        <p:nvPicPr>
          <p:cNvPr id="10" name="Picture 9">
            <a:extLst>
              <a:ext uri="{FF2B5EF4-FFF2-40B4-BE49-F238E27FC236}">
                <a16:creationId xmlns:a16="http://schemas.microsoft.com/office/drawing/2014/main" id="{157C988C-5AF3-44D3-897C-BB05BE0B7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49" y="86681"/>
            <a:ext cx="2368872" cy="1604007"/>
          </a:xfrm>
          <a:prstGeom prst="rect">
            <a:avLst/>
          </a:prstGeom>
          <a:effectLst>
            <a:outerShdw blurRad="50800" dist="38100" dir="5400000" algn="t" rotWithShape="0">
              <a:prstClr val="black">
                <a:alpha val="40000"/>
              </a:prstClr>
            </a:outerShdw>
          </a:effectLst>
        </p:spPr>
      </p:pic>
      <p:sp>
        <p:nvSpPr>
          <p:cNvPr id="11" name="TextBox 10">
            <a:extLst>
              <a:ext uri="{FF2B5EF4-FFF2-40B4-BE49-F238E27FC236}">
                <a16:creationId xmlns:a16="http://schemas.microsoft.com/office/drawing/2014/main" id="{617BD359-B178-4E21-B6BC-F724AAFBE957}"/>
              </a:ext>
            </a:extLst>
          </p:cNvPr>
          <p:cNvSpPr txBox="1"/>
          <p:nvPr/>
        </p:nvSpPr>
        <p:spPr>
          <a:xfrm>
            <a:off x="470452" y="1726086"/>
            <a:ext cx="11251095" cy="5078313"/>
          </a:xfrm>
          <a:prstGeom prst="rect">
            <a:avLst/>
          </a:prstGeom>
          <a:solidFill>
            <a:schemeClr val="bg1"/>
          </a:solidFill>
        </p:spPr>
        <p:txBody>
          <a:bodyPr wrap="square" lIns="91440" tIns="45720" rIns="91440" bIns="45720" rtlCol="0" anchor="t">
            <a:spAutoFit/>
          </a:bodyPr>
          <a:lstStyle/>
          <a:p>
            <a:r>
              <a:rPr lang="en-US" sz="2000" b="1" dirty="0"/>
              <a:t>Tactical Dimension: </a:t>
            </a:r>
            <a:r>
              <a:rPr lang="en-US" sz="1400" dirty="0"/>
              <a:t>The tactical dimension becomes the ability of the player to begin to make decisions with relation to the environment of the game. The idea of tactical development is something of a double-edged sword. If introduced too soon, to the exclusion or subversion of the technical element,  players can begin to rely too much on unsophisticated tactical play in the pursuit of winning relatively meaningless games at the early ages. Alternatively, even proper tactical instruction, if introduced too early, can prove frustrating to players who lack the technical foundation to carry it out. The advantage of focusing on technical work early, and then only introducing the most basic tactical ideas ( the “real” game- movement, finding and creating space, etc.), is that ball mastery and a general understanding of the game itself, not a specific system, opens up a much larger range of tactical possibilities later.  </a:t>
            </a:r>
          </a:p>
          <a:p>
            <a:endParaRPr lang="en-US" sz="2000" b="1" dirty="0"/>
          </a:p>
          <a:p>
            <a:r>
              <a:rPr lang="en-US" sz="2000" b="1" dirty="0"/>
              <a:t>Physical Dimension: </a:t>
            </a:r>
            <a:r>
              <a:rPr lang="en-US" sz="1400" dirty="0"/>
              <a:t>The physical dimension relates to a player’s movements, stamina, injury prevention, and strength. This dimension is important throughout the player’s growth as a player and as their body changes over time. The early ages are mostly about </a:t>
            </a:r>
            <a:r>
              <a:rPr lang="en-US" sz="1400" b="1" dirty="0"/>
              <a:t>psychomotor function</a:t>
            </a:r>
            <a:r>
              <a:rPr lang="en-US" sz="1400" dirty="0"/>
              <a:t>,</a:t>
            </a:r>
            <a:r>
              <a:rPr lang="en-US" sz="1400" b="1" dirty="0"/>
              <a:t> </a:t>
            </a:r>
            <a:r>
              <a:rPr lang="en-US" sz="1400" dirty="0"/>
              <a:t>meaning, teaching the player how to move in athletic ways. This will be mostly about balance and motor coordination. As the athlete progresses and achieves puberty, the physical dimension evolves to endurance, strength, agility, and explosiveness. Injury prevention is always a key element of this area. </a:t>
            </a:r>
            <a:endParaRPr lang="en-US" sz="1400" b="1" dirty="0"/>
          </a:p>
          <a:p>
            <a:endParaRPr lang="en-US" sz="2000" b="1" dirty="0"/>
          </a:p>
          <a:p>
            <a:r>
              <a:rPr lang="en-US" sz="2000" b="1" dirty="0"/>
              <a:t>Psychological Dimension: </a:t>
            </a:r>
            <a:r>
              <a:rPr lang="en-US" sz="1400" dirty="0"/>
              <a:t>The psychological dimension relates to a player’s “mentality and attitude”. A player’s psychological profile will include such considerations as confidence, self-awareness, motivation, competitiveness, empowerment, persistence, and more. In addition, a player’s psychological development is about using and understanding child psychology to empower and teach players. For example: until age 10, children are “ self-absorbed” and are looking mainly internally. Using this quality as an advantage can teach players to love the ball and develop technical mastery and confidence. Teaching sportsmanship and how to "Train the AFC Way" are important aspects of imprinting the type of soccer player and individual we want at Alliance </a:t>
            </a:r>
            <a:r>
              <a:rPr lang="en-US" sz="1400" dirty="0" err="1"/>
              <a:t>Futbol</a:t>
            </a:r>
            <a:r>
              <a:rPr lang="en-US" sz="1400" dirty="0"/>
              <a:t> Club. technical mastery and confidence. Teaching sportsmanship and how to “ Train the AFC Way” are important aspects of imprinting the type of soccer player and individual we want at Alliance </a:t>
            </a:r>
            <a:r>
              <a:rPr lang="en-US" sz="1400" dirty="0" err="1"/>
              <a:t>Futbol</a:t>
            </a:r>
            <a:r>
              <a:rPr lang="en-US" sz="1400" dirty="0"/>
              <a:t> Club. </a:t>
            </a:r>
          </a:p>
        </p:txBody>
      </p:sp>
    </p:spTree>
    <p:extLst>
      <p:ext uri="{BB962C8B-B14F-4D97-AF65-F5344CB8AC3E}">
        <p14:creationId xmlns:p14="http://schemas.microsoft.com/office/powerpoint/2010/main" val="824265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E1701-1120-4120-8215-C361FD6A646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022FB72-5175-4783-904E-2E83DA0AF3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7" name="TextBox 6">
            <a:extLst>
              <a:ext uri="{FF2B5EF4-FFF2-40B4-BE49-F238E27FC236}">
                <a16:creationId xmlns:a16="http://schemas.microsoft.com/office/drawing/2014/main" id="{F68FB35F-11B9-4802-9810-2A5E97FC4110}"/>
              </a:ext>
            </a:extLst>
          </p:cNvPr>
          <p:cNvSpPr txBox="1"/>
          <p:nvPr/>
        </p:nvSpPr>
        <p:spPr>
          <a:xfrm>
            <a:off x="2869096" y="-2083"/>
            <a:ext cx="9084365" cy="23391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schemeClr val="tx1"/>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rPr>
              <a:t>Alliance </a:t>
            </a:r>
            <a:r>
              <a:rPr kumimoji="0" lang="en-US" sz="6000" b="1" i="0" u="none" strike="noStrike" kern="1200" cap="none" spc="0" normalizeH="0" baseline="0" noProof="0" dirty="0" err="1">
                <a:ln w="9525">
                  <a:solidFill>
                    <a:schemeClr val="tx1"/>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rPr>
              <a:t>Futbol</a:t>
            </a:r>
            <a:r>
              <a:rPr kumimoji="0" lang="en-US" sz="6000" b="1" i="0" u="none" strike="noStrike" kern="1200" cap="none" spc="0" normalizeH="0" baseline="0" noProof="0" dirty="0">
                <a:ln w="9525">
                  <a:solidFill>
                    <a:schemeClr val="tx1"/>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rPr>
              <a:t>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rPr>
              <a:t>Player Development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800" b="1" dirty="0">
                <a:ln>
                  <a:solidFill>
                    <a:prstClr val="black"/>
                  </a:solidFill>
                </a:ln>
                <a:solidFill>
                  <a:srgbClr val="FFFF00"/>
                </a:solidFill>
                <a:latin typeface="Algerian" panose="04020705040A02060702" pitchFamily="82" charset="0"/>
              </a:rPr>
              <a:t>Core Playing Values</a:t>
            </a:r>
            <a:endParaRPr kumimoji="0" lang="en-US" sz="3800" b="1" i="0" u="none" strike="noStrike" kern="1200" cap="none" spc="0" normalizeH="0" baseline="0" noProof="0" dirty="0">
              <a:ln>
                <a:solidFill>
                  <a:prstClr val="black"/>
                </a:solidFill>
              </a:ln>
              <a:solidFill>
                <a:srgbClr val="FFFF00"/>
              </a:solidFill>
              <a:effectLst/>
              <a:uLnTx/>
              <a:uFillTx/>
              <a:latin typeface="Algerian" panose="04020705040A02060702" pitchFamily="82" charset="0"/>
            </a:endParaRPr>
          </a:p>
        </p:txBody>
      </p:sp>
      <p:pic>
        <p:nvPicPr>
          <p:cNvPr id="9" name="Picture 8">
            <a:extLst>
              <a:ext uri="{FF2B5EF4-FFF2-40B4-BE49-F238E27FC236}">
                <a16:creationId xmlns:a16="http://schemas.microsoft.com/office/drawing/2014/main" id="{AA48693A-E293-41D4-BC67-F9FDD66C5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57" y="103981"/>
            <a:ext cx="2221395" cy="169277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658CC121-34FB-4423-81F6-9623728BDF12}"/>
              </a:ext>
            </a:extLst>
          </p:cNvPr>
          <p:cNvSpPr txBox="1"/>
          <p:nvPr/>
        </p:nvSpPr>
        <p:spPr>
          <a:xfrm>
            <a:off x="334617" y="2441000"/>
            <a:ext cx="11618844" cy="4185761"/>
          </a:xfrm>
          <a:prstGeom prst="rect">
            <a:avLst/>
          </a:prstGeom>
          <a:solidFill>
            <a:schemeClr val="bg1"/>
          </a:solidFill>
        </p:spPr>
        <p:txBody>
          <a:bodyPr wrap="square" rtlCol="0">
            <a:spAutoFit/>
          </a:bodyPr>
          <a:lstStyle/>
          <a:p>
            <a:pPr algn="ctr"/>
            <a:r>
              <a:rPr lang="en-US" sz="2800" b="1" dirty="0"/>
              <a:t>Core Playing Values</a:t>
            </a:r>
          </a:p>
          <a:p>
            <a:r>
              <a:rPr lang="en-US" sz="2000" b="1" dirty="0"/>
              <a:t>Creativity: </a:t>
            </a:r>
            <a:r>
              <a:rPr lang="en-US" sz="1400" dirty="0"/>
              <a:t>Creativity and freedom to be a personality on the field should be a staple of our AFC players. We want players that are willing to take risks; willing to play the game with flair and style. We must protect and cultivate this quality in our players.  </a:t>
            </a:r>
          </a:p>
          <a:p>
            <a:endParaRPr lang="en-US" sz="2000" b="1" dirty="0"/>
          </a:p>
          <a:p>
            <a:r>
              <a:rPr lang="en-US" sz="2000" b="1" dirty="0"/>
              <a:t>Work Ethic/Effort: </a:t>
            </a:r>
            <a:r>
              <a:rPr lang="en-US" sz="1400" dirty="0"/>
              <a:t>Most elite players do not become elite by accident. They typically work harder than most and develop their skill and technique through repetition. Leonel Messi and Mia Hamm are known for creativity and goal scoring, but what makes them more special is their work rate on the field and desire to continue to improve.</a:t>
            </a:r>
          </a:p>
          <a:p>
            <a:endParaRPr lang="en-US" sz="2000" b="1" dirty="0"/>
          </a:p>
          <a:p>
            <a:r>
              <a:rPr lang="en-US" sz="2000" b="1" dirty="0"/>
              <a:t>Determination: </a:t>
            </a:r>
            <a:r>
              <a:rPr lang="en-US" sz="1400" dirty="0"/>
              <a:t>Truly special players have a certain quality that sets them apart. They have a desire and determination to get the job done. No matter what the core is, no matter if there is anyone watching at all, their desire never lets up. Adversity fuels their inner fire and they get better when the environment around them gets worse. These are special players. </a:t>
            </a:r>
          </a:p>
          <a:p>
            <a:endParaRPr lang="en-US" sz="2000" b="1" dirty="0"/>
          </a:p>
          <a:p>
            <a:r>
              <a:rPr lang="en-US" sz="2000" b="1" dirty="0"/>
              <a:t>Risk Taking:</a:t>
            </a:r>
            <a:r>
              <a:rPr lang="en-US" sz="1400" b="1" dirty="0"/>
              <a:t> </a:t>
            </a:r>
            <a:r>
              <a:rPr lang="en-US" sz="1400" dirty="0"/>
              <a:t>Imagine if a baby, when about to take his/her first step, thought about falling down. Do you think the baby would still take that step? We need to encourage our players to be willing to ignore negative consequences at times so that they can get out of their comfort zone and grow. Michael Jordan missed more than 9,000 shots in his career. Imagine if he stopped shooting. </a:t>
            </a:r>
          </a:p>
        </p:txBody>
      </p:sp>
    </p:spTree>
    <p:extLst>
      <p:ext uri="{BB962C8B-B14F-4D97-AF65-F5344CB8AC3E}">
        <p14:creationId xmlns:p14="http://schemas.microsoft.com/office/powerpoint/2010/main" val="2955158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F1D8-D9C4-47B7-BC4D-58E2FBDC7E6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27404E0-3C7D-4A02-B4F1-CC18E2FA29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20023"/>
          </a:xfrm>
        </p:spPr>
      </p:pic>
      <p:pic>
        <p:nvPicPr>
          <p:cNvPr id="7" name="Picture 6">
            <a:extLst>
              <a:ext uri="{FF2B5EF4-FFF2-40B4-BE49-F238E27FC236}">
                <a16:creationId xmlns:a16="http://schemas.microsoft.com/office/drawing/2014/main" id="{EB875428-7412-442C-ACCC-02EAB891F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84" y="103981"/>
            <a:ext cx="2089703" cy="1685062"/>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8D08FDB6-E57F-4994-BD21-8A23F857E942}"/>
              </a:ext>
            </a:extLst>
          </p:cNvPr>
          <p:cNvSpPr txBox="1"/>
          <p:nvPr/>
        </p:nvSpPr>
        <p:spPr>
          <a:xfrm>
            <a:off x="2910510" y="-19879"/>
            <a:ext cx="9083538" cy="22621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Alliance </a:t>
            </a:r>
            <a:r>
              <a:rPr kumimoji="0" lang="en-US" sz="60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Futbol</a:t>
            </a:r>
            <a:r>
              <a:rPr kumimoji="0" lang="en-US" sz="60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white">
                      <a:lumMod val="50000"/>
                    </a:prstClr>
                  </a:outerShdw>
                </a:effectLst>
                <a:uLnTx/>
                <a:uFillTx/>
                <a:latin typeface="Algerian" panose="04020705040A02060702" pitchFamily="82" charset="0"/>
                <a:ea typeface="+mn-ea"/>
                <a:cs typeface="+mn-cs"/>
              </a:rPr>
              <a:t>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solidFill>
                    <a:prstClr val="black"/>
                  </a:solidFill>
                </a:ln>
                <a:solidFill>
                  <a:srgbClr val="FFFFFF"/>
                </a:solidFill>
                <a:effectLst/>
                <a:uLnTx/>
                <a:uFillTx/>
                <a:latin typeface="Viner Hand ITC" panose="03070502030502020203" pitchFamily="66" charset="0"/>
                <a:ea typeface="+mn-ea"/>
                <a:cs typeface="+mn-cs"/>
              </a:rPr>
              <a:t>Player Development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solidFill>
                    <a:prstClr val="black"/>
                  </a:solidFill>
                </a:ln>
                <a:solidFill>
                  <a:srgbClr val="FFFF00"/>
                </a:solidFill>
                <a:effectLst/>
                <a:uLnTx/>
                <a:uFillTx/>
                <a:latin typeface="Algerian" panose="04020705040A02060702" pitchFamily="82" charset="0"/>
                <a:ea typeface="+mn-ea"/>
                <a:cs typeface="+mn-cs"/>
              </a:rPr>
              <a:t>Core Playing Values</a:t>
            </a:r>
          </a:p>
        </p:txBody>
      </p:sp>
      <p:sp>
        <p:nvSpPr>
          <p:cNvPr id="11" name="TextBox 10">
            <a:extLst>
              <a:ext uri="{FF2B5EF4-FFF2-40B4-BE49-F238E27FC236}">
                <a16:creationId xmlns:a16="http://schemas.microsoft.com/office/drawing/2014/main" id="{178B8186-4089-4AB5-99F3-831D7877C1DF}"/>
              </a:ext>
            </a:extLst>
          </p:cNvPr>
          <p:cNvSpPr txBox="1"/>
          <p:nvPr/>
        </p:nvSpPr>
        <p:spPr>
          <a:xfrm>
            <a:off x="115957" y="2262158"/>
            <a:ext cx="11878091" cy="4524315"/>
          </a:xfrm>
          <a:prstGeom prst="rect">
            <a:avLst/>
          </a:prstGeom>
          <a:solidFill>
            <a:schemeClr val="bg1"/>
          </a:solidFill>
        </p:spPr>
        <p:txBody>
          <a:bodyPr wrap="square" rtlCol="0">
            <a:spAutoFit/>
          </a:bodyPr>
          <a:lstStyle/>
          <a:p>
            <a:r>
              <a:rPr lang="en-US" sz="2000" b="1" dirty="0"/>
              <a:t>Possession with Purpose</a:t>
            </a:r>
            <a:r>
              <a:rPr lang="en-US" sz="1400" dirty="0"/>
              <a:t>: Alliance FC should be about playing the game in an enjoyable way. We want to develop our players and teams to value the ball and play a possessional style, keeping the ball moving quickly on the surface. However, we also want our teams to possess with the idea of stretching defensive lines and breaking lines to attack. </a:t>
            </a:r>
          </a:p>
          <a:p>
            <a:endParaRPr lang="en-US" sz="2000" b="1" dirty="0"/>
          </a:p>
          <a:p>
            <a:r>
              <a:rPr lang="en-US" sz="2000" b="1" dirty="0"/>
              <a:t>Playing out of the Back: </a:t>
            </a:r>
            <a:r>
              <a:rPr lang="en-US" sz="1400" dirty="0"/>
              <a:t>In line with our possession-based philosophy, we expect teams to build attacks starting from the goalkeeper and backline. Modern soccer demands that defenders play an active role in initiating play, not just stopping it. Training our defensive players to remain composed on the ball, break lines, and draw opponents out of shape is essential for intelligent, dynamic soccer. Simply encouraging “safe” plays or clearing the ball under pressure limits development and misses opportunities to grow technically confident, tactically aware players.</a:t>
            </a:r>
            <a:endParaRPr lang="en-US" sz="1400" b="1" dirty="0"/>
          </a:p>
          <a:p>
            <a:endParaRPr lang="en-US" sz="2000" b="1" dirty="0"/>
          </a:p>
          <a:p>
            <a:r>
              <a:rPr lang="en-US" sz="2000" b="1" dirty="0"/>
              <a:t>Cerebral Soccer Players: </a:t>
            </a:r>
            <a:r>
              <a:rPr lang="en-US" sz="1400" dirty="0"/>
              <a:t>The best players see the game before it happens—they anticipate, solve problems, and make smart decisions under pressure. At our club, we aim to develop thinkers, not just athletes. That means teaching players the </a:t>
            </a:r>
            <a:r>
              <a:rPr lang="en-US" sz="1400" i="1" dirty="0"/>
              <a:t>why</a:t>
            </a:r>
            <a:r>
              <a:rPr lang="en-US" sz="1400" dirty="0"/>
              <a:t> behind their decisions, helping them recognize patterns, and encouraging them to read the game in real time. When players understand the game, they don’t need constant direction from the sideline—they become confident, autonomous decision-makers. Soccer moves too fast to rely on reaction; we must prepare our players to think ahead.</a:t>
            </a:r>
          </a:p>
          <a:p>
            <a:endParaRPr lang="en-US" sz="1400" b="1" dirty="0"/>
          </a:p>
          <a:p>
            <a:r>
              <a:rPr lang="en-US" sz="2000" b="1" dirty="0"/>
              <a:t>Confidence on the Ball: </a:t>
            </a:r>
            <a:r>
              <a:rPr lang="en-US" sz="1400" dirty="0"/>
              <a:t>Confidence on the ball is one of the most critical aspects of player development. Without technical comfort and control, a player cannot reach their full potential. Mastery of basic skills—and the confidence to use them under pressure—is the foundation for everything else. Players who lack this foundation will eventually be exposed, regardless of their athleticism or tactical awareness. Our focus must be on building technical ability early and reinforcing it often</a:t>
            </a:r>
          </a:p>
        </p:txBody>
      </p:sp>
    </p:spTree>
    <p:extLst>
      <p:ext uri="{BB962C8B-B14F-4D97-AF65-F5344CB8AC3E}">
        <p14:creationId xmlns:p14="http://schemas.microsoft.com/office/powerpoint/2010/main" val="2110919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61276</TotalTime>
  <Words>16576</Words>
  <Application>Microsoft Office PowerPoint</Application>
  <PresentationFormat>Widescreen</PresentationFormat>
  <Paragraphs>2413</Paragraphs>
  <Slides>66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66</vt:i4>
      </vt:variant>
    </vt:vector>
  </HeadingPairs>
  <TitlesOfParts>
    <vt:vector size="77" baseType="lpstr">
      <vt:lpstr>Algerian</vt:lpstr>
      <vt:lpstr>Aptos</vt:lpstr>
      <vt:lpstr>Aptos Display</vt:lpstr>
      <vt:lpstr>Arial</vt:lpstr>
      <vt:lpstr>Calibri</vt:lpstr>
      <vt:lpstr>Courier New</vt:lpstr>
      <vt:lpstr>Segoe UI Black</vt:lpstr>
      <vt:lpstr>Trebuchet MS</vt:lpstr>
      <vt:lpstr>Viner Hand ITC</vt:lpstr>
      <vt:lpstr>Wingdings 3</vt:lpstr>
      <vt:lpstr>office theme</vt:lpstr>
      <vt:lpstr>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Alliance Futbol Club Player Development Curriculum Mission</dc:title>
  <dc:creator>Figueroa, Diego</dc:creator>
  <cp:lastModifiedBy>Figueroa, Diego</cp:lastModifiedBy>
  <cp:revision>704</cp:revision>
  <cp:lastPrinted>2025-02-11T20:26:34Z</cp:lastPrinted>
  <dcterms:created xsi:type="dcterms:W3CDTF">2025-02-06T17:54:34Z</dcterms:created>
  <dcterms:modified xsi:type="dcterms:W3CDTF">2025-07-23T01:15:16Z</dcterms:modified>
</cp:coreProperties>
</file>