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6" r:id="rId5"/>
    <p:sldId id="259" r:id="rId6"/>
    <p:sldId id="268" r:id="rId7"/>
    <p:sldId id="269" r:id="rId8"/>
    <p:sldId id="270" r:id="rId9"/>
    <p:sldId id="271" r:id="rId10"/>
    <p:sldId id="261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honda van Bergen" initials="RvB" lastIdx="1" clrIdx="0">
    <p:extLst>
      <p:ext uri="{19B8F6BF-5375-455C-9EA6-DF929625EA0E}">
        <p15:presenceInfo xmlns:p15="http://schemas.microsoft.com/office/powerpoint/2012/main" userId="7832e0c0b988b4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5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4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9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89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7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3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1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5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5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6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1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7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4FACE86-33E7-4AB2-887E-52841895DE7F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109AA1-B187-4B36-A5C0-48B6616AAB7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58" y="304800"/>
            <a:ext cx="6781800" cy="57076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1828800"/>
            <a:ext cx="7772400" cy="258532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285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Minnetonka </a:t>
            </a:r>
          </a:p>
          <a:p>
            <a:pPr algn="ctr"/>
            <a:r>
              <a:rPr lang="en-US" sz="5400" b="1" dirty="0">
                <a:ln w="285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Youth Hockey Association </a:t>
            </a:r>
          </a:p>
          <a:p>
            <a:pPr algn="ctr"/>
            <a:r>
              <a:rPr lang="en-US" sz="5400" b="1" dirty="0">
                <a:ln w="28575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Annual Meeting 2019</a:t>
            </a:r>
            <a:endParaRPr lang="en-US" sz="5400" b="1" dirty="0">
              <a:ln w="28575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0877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53642" y="44919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Minnetonka Youth Hockey Association</a:t>
            </a:r>
          </a:p>
          <a:p>
            <a:pPr algn="ctr"/>
            <a:r>
              <a:rPr lang="en-US" sz="2000" b="1" dirty="0"/>
              <a:t>Annual Meeting, 2019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563666"/>
            <a:ext cx="8915400" cy="4678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0033CC"/>
                </a:solidFill>
              </a:rPr>
              <a:t>Elections: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914400">
              <a:spcBef>
                <a:spcPts val="200"/>
              </a:spcBef>
            </a:pPr>
            <a:r>
              <a:rPr lang="en-US" dirty="0"/>
              <a:t>Election Process</a:t>
            </a:r>
          </a:p>
          <a:p>
            <a:pPr marL="914400">
              <a:spcBef>
                <a:spcPts val="200"/>
              </a:spcBef>
            </a:pPr>
            <a:r>
              <a:rPr lang="en-US" dirty="0"/>
              <a:t>Candidate Introductions</a:t>
            </a:r>
          </a:p>
          <a:p>
            <a:pPr marL="914400">
              <a:spcBef>
                <a:spcPts val="200"/>
              </a:spcBef>
            </a:pPr>
            <a:r>
              <a:rPr lang="en-US" dirty="0"/>
              <a:t>One vote per family</a:t>
            </a:r>
          </a:p>
          <a:p>
            <a:pPr marL="914400">
              <a:spcBef>
                <a:spcPts val="200"/>
              </a:spcBef>
            </a:pPr>
            <a:r>
              <a:rPr lang="en-US" dirty="0"/>
              <a:t>Vote for up to seven candidates</a:t>
            </a:r>
          </a:p>
          <a:p>
            <a:pPr marL="914400">
              <a:spcBef>
                <a:spcPts val="200"/>
              </a:spcBef>
            </a:pPr>
            <a:r>
              <a:rPr lang="en-US" dirty="0"/>
              <a:t>New Board member introductions</a:t>
            </a:r>
          </a:p>
          <a:p>
            <a:pPr marL="914400">
              <a:spcBef>
                <a:spcPts val="200"/>
              </a:spcBef>
            </a:pPr>
            <a:r>
              <a:rPr lang="en-US" dirty="0"/>
              <a:t>Set May, monthly meeting</a:t>
            </a:r>
          </a:p>
          <a:p>
            <a:pPr marL="914400">
              <a:spcBef>
                <a:spcPts val="200"/>
              </a:spcBef>
            </a:pPr>
            <a:r>
              <a:rPr lang="en-US" dirty="0"/>
              <a:t>Adjourn</a:t>
            </a:r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451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41116" y="44919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Minnetonka Youth Hockey Association</a:t>
            </a:r>
          </a:p>
          <a:p>
            <a:pPr algn="ctr"/>
            <a:r>
              <a:rPr lang="en-US" sz="2000" b="1" dirty="0"/>
              <a:t>Annual Meeting, 2019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053230"/>
            <a:ext cx="8915400" cy="5364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0033CC"/>
                </a:solidFill>
              </a:rPr>
              <a:t>Agenda: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914400">
              <a:spcBef>
                <a:spcPts val="200"/>
              </a:spcBef>
            </a:pPr>
            <a:r>
              <a:rPr lang="en-US" dirty="0"/>
              <a:t>Call to Order</a:t>
            </a:r>
          </a:p>
          <a:p>
            <a:pPr marL="914400">
              <a:spcBef>
                <a:spcPts val="200"/>
              </a:spcBef>
            </a:pPr>
            <a:r>
              <a:rPr lang="en-US" dirty="0"/>
              <a:t>Welcome!</a:t>
            </a:r>
          </a:p>
          <a:p>
            <a:pPr marL="914400">
              <a:spcBef>
                <a:spcPts val="200"/>
              </a:spcBef>
            </a:pPr>
            <a:r>
              <a:rPr lang="en-US" dirty="0"/>
              <a:t>Success on the ice</a:t>
            </a:r>
          </a:p>
          <a:p>
            <a:pPr marL="914400">
              <a:spcBef>
                <a:spcPts val="200"/>
              </a:spcBef>
            </a:pPr>
            <a:r>
              <a:rPr lang="en-US" dirty="0"/>
              <a:t>Introduction of Board, Roles and Updates</a:t>
            </a:r>
          </a:p>
          <a:p>
            <a:pPr marL="914400">
              <a:spcBef>
                <a:spcPts val="200"/>
              </a:spcBef>
            </a:pPr>
            <a:r>
              <a:rPr lang="en-US" dirty="0"/>
              <a:t>Charitable Gambling Overview</a:t>
            </a:r>
          </a:p>
          <a:p>
            <a:pPr marL="914400">
              <a:spcBef>
                <a:spcPts val="200"/>
              </a:spcBef>
            </a:pPr>
            <a:r>
              <a:rPr lang="en-US" dirty="0"/>
              <a:t>Candidate Introductions and Elections</a:t>
            </a:r>
          </a:p>
          <a:p>
            <a:pPr marL="914400">
              <a:spcBef>
                <a:spcPts val="200"/>
              </a:spcBef>
            </a:pPr>
            <a:r>
              <a:rPr lang="en-US" dirty="0"/>
              <a:t>Adjourn</a:t>
            </a:r>
          </a:p>
          <a:p>
            <a:pPr>
              <a:spcBef>
                <a:spcPts val="2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508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4357" y="6096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Success on the ice: Here, Near &amp; Far!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6300" y="1231642"/>
            <a:ext cx="7391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RECORD fourteen teams qualify for Regions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Nine teams to State:</a:t>
            </a:r>
            <a:r>
              <a:rPr lang="en-US" sz="2000" dirty="0"/>
              <a:t> JGA Warriors (Champions), 19UB (Champions), 15A Black (2</a:t>
            </a:r>
            <a:r>
              <a:rPr lang="en-US" sz="2000" baseline="30000" dirty="0"/>
              <a:t>nd</a:t>
            </a:r>
            <a:r>
              <a:rPr lang="en-US" sz="2000" dirty="0"/>
              <a:t>), 12A Black (2</a:t>
            </a:r>
            <a:r>
              <a:rPr lang="en-US" sz="2000" baseline="30000" dirty="0"/>
              <a:t>nd</a:t>
            </a:r>
            <a:r>
              <a:rPr lang="en-US" sz="2000" dirty="0"/>
              <a:t>), Peewee AA (3</a:t>
            </a:r>
            <a:r>
              <a:rPr lang="en-US" sz="2000" baseline="30000" dirty="0"/>
              <a:t>rd</a:t>
            </a:r>
            <a:r>
              <a:rPr lang="en-US" sz="2000" dirty="0"/>
              <a:t>), JG16 Blue, JGB Blue, JGB Black, 15UB</a:t>
            </a:r>
          </a:p>
          <a:p>
            <a:pPr algn="ctr"/>
            <a:r>
              <a:rPr lang="en-US" sz="2000" b="1" dirty="0"/>
              <a:t>Alumni 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NCHC Player of the Year, </a:t>
            </a:r>
            <a:r>
              <a:rPr lang="en-US" sz="2000" b="1" dirty="0" err="1"/>
              <a:t>Hobey</a:t>
            </a:r>
            <a:r>
              <a:rPr lang="en-US" sz="2000" b="1" dirty="0"/>
              <a:t> Baker Hat Trick Finalist, NHL Debut with Las Vegas Knights: </a:t>
            </a:r>
            <a:r>
              <a:rPr lang="en-US" sz="2000" dirty="0"/>
              <a:t>Jimmy Schuldt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WCHA Student-Athlete of the Year:</a:t>
            </a:r>
            <a:r>
              <a:rPr lang="en-US" sz="2000" dirty="0"/>
              <a:t> Max </a:t>
            </a:r>
            <a:r>
              <a:rPr lang="en-US" sz="2000" dirty="0" err="1"/>
              <a:t>Coatta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NWHL Isobel Cup Champions:</a:t>
            </a:r>
            <a:r>
              <a:rPr lang="en-US" sz="2000" dirty="0"/>
              <a:t> Julie Friend, Sydney Rossman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Mr. Hockey Finalists: </a:t>
            </a:r>
            <a:r>
              <a:rPr lang="en-US" sz="2000" dirty="0"/>
              <a:t>Josh Luedtke, Grant D0cter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Frank </a:t>
            </a:r>
            <a:r>
              <a:rPr lang="en-US" sz="2000" b="1" dirty="0" err="1"/>
              <a:t>Brimsek</a:t>
            </a:r>
            <a:r>
              <a:rPr lang="en-US" sz="2000" b="1" dirty="0"/>
              <a:t>, HS Goalie of the Year: </a:t>
            </a:r>
            <a:r>
              <a:rPr lang="en-US" sz="2000" dirty="0"/>
              <a:t>Charlie </a:t>
            </a:r>
            <a:r>
              <a:rPr lang="en-US" sz="2000" dirty="0" err="1"/>
              <a:t>Glockner</a:t>
            </a:r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Girl’s State HS Tournament, 3</a:t>
            </a:r>
            <a:r>
              <a:rPr lang="en-US" sz="2000" b="1" baseline="30000" dirty="0"/>
              <a:t>rd</a:t>
            </a:r>
            <a:r>
              <a:rPr lang="en-US" sz="2000" b="1" dirty="0"/>
              <a:t> Place:</a:t>
            </a:r>
            <a:r>
              <a:rPr lang="en-US" sz="2000" dirty="0"/>
              <a:t> Minnetonka Skippers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US Women’s National Team:</a:t>
            </a:r>
            <a:r>
              <a:rPr lang="en-US" sz="2000" dirty="0"/>
              <a:t> Sidney Morin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NCAA National Champion: </a:t>
            </a:r>
            <a:r>
              <a:rPr lang="en-US" sz="2000" dirty="0"/>
              <a:t>Presley Norby, Wisconsin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Wes Barrette, Metro Hockey League Award</a:t>
            </a:r>
            <a:r>
              <a:rPr lang="en-US" sz="2000" dirty="0"/>
              <a:t>: Posthumously awarded to David </a:t>
            </a:r>
            <a:r>
              <a:rPr lang="en-US" sz="2000" dirty="0" err="1"/>
              <a:t>Aanenson</a:t>
            </a:r>
            <a:r>
              <a:rPr 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3572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ydney rossman whitecaps">
            <a:extLst>
              <a:ext uri="{FF2B5EF4-FFF2-40B4-BE49-F238E27FC236}">
                <a16:creationId xmlns:a16="http://schemas.microsoft.com/office/drawing/2014/main" id="{5223F9FA-4844-4E35-97D8-3B75E594C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" t="7138" r="12707" b="6367"/>
          <a:stretch/>
        </p:blipFill>
        <p:spPr bwMode="auto">
          <a:xfrm>
            <a:off x="2739373" y="512238"/>
            <a:ext cx="3986121" cy="2816507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result for Julie Friend, NWHL">
            <a:extLst>
              <a:ext uri="{FF2B5EF4-FFF2-40B4-BE49-F238E27FC236}">
                <a16:creationId xmlns:a16="http://schemas.microsoft.com/office/drawing/2014/main" id="{4D175E42-D042-436F-A250-E8F0E1910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4" r="6956" b="21127"/>
          <a:stretch/>
        </p:blipFill>
        <p:spPr bwMode="auto">
          <a:xfrm>
            <a:off x="2441049" y="3034015"/>
            <a:ext cx="4076700" cy="2667000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may contain: 21 people, people smiling">
            <a:extLst>
              <a:ext uri="{FF2B5EF4-FFF2-40B4-BE49-F238E27FC236}">
                <a16:creationId xmlns:a16="http://schemas.microsoft.com/office/drawing/2014/main" id="{F36008E4-7FC6-4F3F-9C62-D0B233278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4" b="4444"/>
          <a:stretch/>
        </p:blipFill>
        <p:spPr bwMode="auto">
          <a:xfrm>
            <a:off x="5520717" y="4255826"/>
            <a:ext cx="2999639" cy="18331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assets.ngin.com/attachments/profiles/9782/3566/USA_MORIN_SIDNEY.jpg">
            <a:extLst>
              <a:ext uri="{FF2B5EF4-FFF2-40B4-BE49-F238E27FC236}">
                <a16:creationId xmlns:a16="http://schemas.microsoft.com/office/drawing/2014/main" id="{490D01F8-297D-4A55-A83E-94ECD7464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13" y="497142"/>
            <a:ext cx="2102012" cy="3153018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resley norby, university of wisconsin hockey">
            <a:extLst>
              <a:ext uri="{FF2B5EF4-FFF2-40B4-BE49-F238E27FC236}">
                <a16:creationId xmlns:a16="http://schemas.microsoft.com/office/drawing/2014/main" id="{2AFDCFE5-BE4F-4990-852D-1C9641289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52" y="2730164"/>
            <a:ext cx="2619375" cy="1743075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immy schuldt, vegas Knights">
            <a:extLst>
              <a:ext uri="{FF2B5EF4-FFF2-40B4-BE49-F238E27FC236}">
                <a16:creationId xmlns:a16="http://schemas.microsoft.com/office/drawing/2014/main" id="{85E09B82-38D8-424B-9C13-F9DA692C9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907" r="37500" b="6573"/>
          <a:stretch/>
        </p:blipFill>
        <p:spPr bwMode="auto">
          <a:xfrm>
            <a:off x="681226" y="595237"/>
            <a:ext cx="2948558" cy="2934020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max coatta, Mankato hockey">
            <a:extLst>
              <a:ext uri="{FF2B5EF4-FFF2-40B4-BE49-F238E27FC236}">
                <a16:creationId xmlns:a16="http://schemas.microsoft.com/office/drawing/2014/main" id="{72E2F3EF-C60B-4091-B574-6E0AEAB54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3" r="9136" b="5906"/>
          <a:stretch/>
        </p:blipFill>
        <p:spPr bwMode="auto">
          <a:xfrm>
            <a:off x="808071" y="3119941"/>
            <a:ext cx="2224295" cy="2667000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may contain: 15 people, people smiling">
            <a:extLst>
              <a:ext uri="{FF2B5EF4-FFF2-40B4-BE49-F238E27FC236}">
                <a16:creationId xmlns:a16="http://schemas.microsoft.com/office/drawing/2014/main" id="{EC0E8B85-5E5C-4AC1-9485-E9E422B1D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b="27778"/>
          <a:stretch/>
        </p:blipFill>
        <p:spPr bwMode="auto">
          <a:xfrm>
            <a:off x="2231635" y="4969020"/>
            <a:ext cx="3365338" cy="1720062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64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4356" y="609600"/>
            <a:ext cx="6630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Board Member Positions and Highlights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BBD9C-4EE2-4606-A13A-47F3A812796D}"/>
              </a:ext>
            </a:extLst>
          </p:cNvPr>
          <p:cNvSpPr txBox="1"/>
          <p:nvPr/>
        </p:nvSpPr>
        <p:spPr>
          <a:xfrm>
            <a:off x="5724146" y="5638800"/>
            <a:ext cx="274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* 2-Year Term Completed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E6E347-AA55-4270-B226-D3E822BB09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5" y="1752600"/>
            <a:ext cx="3822192" cy="437388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President: </a:t>
            </a:r>
            <a:r>
              <a:rPr lang="en-US" sz="1900" dirty="0"/>
              <a:t>Jim van Bergen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Vice President: </a:t>
            </a:r>
            <a:r>
              <a:rPr lang="en-US" sz="1900" dirty="0"/>
              <a:t>Mike Mann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Secretary: </a:t>
            </a:r>
            <a:r>
              <a:rPr lang="en-US" sz="1900" dirty="0"/>
              <a:t>Nicole </a:t>
            </a:r>
            <a:r>
              <a:rPr lang="en-US" sz="1900" dirty="0" err="1"/>
              <a:t>Zapzalka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Treasurer: </a:t>
            </a:r>
            <a:r>
              <a:rPr lang="en-US" sz="1900" dirty="0"/>
              <a:t>Steve McDonald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Boy’s Director: </a:t>
            </a:r>
            <a:r>
              <a:rPr lang="en-US" sz="1900" dirty="0"/>
              <a:t>Matt Quinn*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Girl’s Director: </a:t>
            </a:r>
            <a:r>
              <a:rPr lang="en-US" sz="1900" dirty="0"/>
              <a:t>Rick </a:t>
            </a:r>
            <a:r>
              <a:rPr lang="en-US" sz="1900" dirty="0" err="1"/>
              <a:t>Helling</a:t>
            </a:r>
            <a:r>
              <a:rPr lang="en-US" sz="1900" dirty="0"/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Boy’s Mite Director:              </a:t>
            </a:r>
            <a:r>
              <a:rPr lang="en-US" sz="1900" dirty="0"/>
              <a:t>Jamie Kendall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Communications Director:    </a:t>
            </a:r>
            <a:r>
              <a:rPr lang="en-US" sz="1900" dirty="0"/>
              <a:t>Cara Albrecht-Ostrom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Sponsorship Director:           </a:t>
            </a:r>
            <a:r>
              <a:rPr lang="en-US" sz="1900" dirty="0"/>
              <a:t>Hope Holler*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CC4C3E-0CFA-4D8F-8115-47594F65B4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152" y="1752600"/>
            <a:ext cx="3822192" cy="437388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Fundraising Director:                </a:t>
            </a:r>
            <a:r>
              <a:rPr lang="en-US" sz="1900" dirty="0"/>
              <a:t>Chris </a:t>
            </a:r>
            <a:r>
              <a:rPr lang="en-US" sz="1900" dirty="0" err="1"/>
              <a:t>Jerdee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Volunteer Director: </a:t>
            </a:r>
            <a:r>
              <a:rPr lang="en-US" sz="1900" dirty="0"/>
              <a:t>Stacy Sand*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Equipment Director: </a:t>
            </a:r>
            <a:r>
              <a:rPr lang="en-US" sz="1900" dirty="0"/>
              <a:t>BJ </a:t>
            </a:r>
            <a:r>
              <a:rPr lang="en-US" sz="1900" dirty="0" err="1"/>
              <a:t>Klinck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Tournament Director:           </a:t>
            </a:r>
            <a:r>
              <a:rPr lang="en-US" sz="1900" dirty="0"/>
              <a:t>Jason Butterfield*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Registrar: </a:t>
            </a:r>
            <a:r>
              <a:rPr lang="en-US" sz="1900" dirty="0"/>
              <a:t>Ann Moss*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Girl’s Mite Director: </a:t>
            </a:r>
            <a:r>
              <a:rPr lang="en-US" sz="1900" dirty="0"/>
              <a:t>Vacant*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/>
              <a:t>Non-Voting Roles: </a:t>
            </a:r>
            <a:r>
              <a:rPr lang="en-US" sz="1600" dirty="0"/>
              <a:t>Ice Director, HDC Director, Gambling Manager, Office Manager, Arena Manager, Controller, IT Director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59019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11A1C6-DAC0-4361-AD16-CC8561B6E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8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9C73FD-8A25-42B1-BD9F-1A050415B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0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ADE063-1378-41E1-9B9E-D7794DBDF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54" y="1828800"/>
            <a:ext cx="8202891" cy="352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1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609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Charitable Gambling Overview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55BA6-2EDB-4E56-A0EE-3626E1ED08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655" y="1702329"/>
            <a:ext cx="3822192" cy="4678680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Began in June of 2012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b="1" dirty="0"/>
              <a:t>To date total of $338,500 has been raised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Annual average is $48,ooo with low in 2013 of $28,000 and high in 2018 with $90,000.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Current YTD: $55,000 to MYHA</a:t>
            </a:r>
          </a:p>
          <a:p>
            <a:pPr marL="0" indent="0">
              <a:buNone/>
            </a:pPr>
            <a:r>
              <a:rPr lang="en-US" sz="2500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MYHA only operates at Haskell’s Port in Excelsior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Site offers Pull Tabs, Tip Boards &amp; Bingo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Players must be 18 years old to play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City of Minnetonka does not allow charitable gambling.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Beneficiaries of MYHA charitable Gambling: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10% City of Excelsior, net less expenses: $50,320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Escalating 9% - 36% Tax to State of MN: $169,217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10% Haskell’s rent receipts: $97,452.70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100% of proceeds goes to MYHA (501c3)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93D16-B1E0-4530-A5C8-B7115F7FC0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45153" y="1702329"/>
            <a:ext cx="3822192" cy="4678680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Gambling is highly regulated by the GCB &amp; State of MN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Gambling Manager is licensed with State of MN.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Overall responsibility &amp; continuing education requirement.  Duties include: handling money, ordering, inventory, payroll, bingo and Board reports.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Ratings and audits are recorded with required checks and balances in place.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Expenses for Charitable Gambling: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Payroll, Accountant (monthly &amp; annual audits),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/>
              <a:t>Games, Bingo, Tip Board supplies, Equipment, Repairs, Licenses &amp; fees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Board and MYHA members are eligible to play excluding those who have any role in gambling operations (Sales, inventory, auditing, signing authority)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5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Interested in learning more? Go to the GCB website: http://mn.gov/gcb/index.htm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0197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523</Words>
  <Application>Microsoft Office PowerPoint</Application>
  <PresentationFormat>On-screen Show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Candara</vt:lpstr>
      <vt:lpstr>Symbol</vt:lpstr>
      <vt:lpstr>Office Theme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van Bergen</dc:creator>
  <cp:lastModifiedBy>Rhonda van Bergen</cp:lastModifiedBy>
  <cp:revision>37</cp:revision>
  <dcterms:created xsi:type="dcterms:W3CDTF">2017-04-11T17:11:52Z</dcterms:created>
  <dcterms:modified xsi:type="dcterms:W3CDTF">2019-04-10T11:52:51Z</dcterms:modified>
</cp:coreProperties>
</file>