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806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D726B-BDF9-61B7-6F19-3398372FA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D936D-629B-C2C3-FEA9-E64F0C587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4BC0F-1227-EC77-F368-C069B3A78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9FE7-6D78-4CE3-8C9B-D240DC56549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53370-5B66-591A-069B-30E404CF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CDBD6-BB9D-243D-C558-5CA295EE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7E1D-3F9C-49F9-B6FF-1EC28582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9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3C6B-5FCA-F9B4-E4C8-8401A9CA6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801DE-CB24-33D7-4852-0A72605D2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0B544-5A64-624F-A586-74D972F1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9FE7-6D78-4CE3-8C9B-D240DC56549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35D88-812F-03F2-E57F-59CC0E53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BFB2-6D90-0A19-A1D9-50EAEFF23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7E1D-3F9C-49F9-B6FF-1EC28582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4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D07277-9E44-2091-C7DF-29ED33444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C7404-8194-718E-7874-CAB643C5E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357A9-A26B-F4E2-8D94-2896F066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9FE7-6D78-4CE3-8C9B-D240DC56549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4145E-2B28-A45E-4788-03E68B8B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FB089-2893-5CB7-590A-40D10BC7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7E1D-3F9C-49F9-B6FF-1EC28582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1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2282D-1B84-2C17-2280-A97D14D3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700BE-556E-BD5E-CBCA-EAA1A36A0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414C-757A-E4FE-8D28-AE38C64B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9FE7-6D78-4CE3-8C9B-D240DC56549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11A5F-5CD9-4235-32EC-0B0BEBD52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F3566-F17C-5C94-FD07-DFC31D53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7E1D-3F9C-49F9-B6FF-1EC28582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4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3CFC8-54A3-66B7-1762-1F72CA71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A6E23-370C-55A0-0F5D-571F73001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97F6E-EB4A-0F5B-C191-A9FE58170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9FE7-6D78-4CE3-8C9B-D240DC56549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118BD-AAD7-B3D8-4973-A30AC9A8A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4D901-8C01-C710-D10E-C8BC5559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7E1D-3F9C-49F9-B6FF-1EC28582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6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AFC6-C063-FA2D-7E16-32410004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856EE-2BE5-0C13-1397-323BCF21B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3B1091-AC5D-8AD7-3F0F-EDED4EE4D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A03A3-0112-B130-04D6-BA06208C2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9FE7-6D78-4CE3-8C9B-D240DC56549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AC396-147F-19D5-F1E8-33ADE3ABD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36C82-30E3-69D8-84BE-FEBF42FB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7E1D-3F9C-49F9-B6FF-1EC28582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4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7EF85-C7C8-BBD1-6CE4-00AF509A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41690-9AED-DF00-3213-67C535BFD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01C8C-0CE8-5B20-B495-9FC44BBA3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BB1D1B-95DA-82A0-BADE-07F082BB0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1B97D7-A97F-BA05-5CCE-649AF6B9E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FEADDB-A6ED-6EDB-4830-26A5D0D6F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9FE7-6D78-4CE3-8C9B-D240DC56549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3D60AC-9D5D-99F4-CC59-C3E19B58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8F7542-7534-6AFA-83D3-697BD36E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7E1D-3F9C-49F9-B6FF-1EC28582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6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6F60-35E6-918D-10F4-E9718DE7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97D00-75EE-BCA4-7FA9-5B65D83D5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9FE7-6D78-4CE3-8C9B-D240DC56549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10807-8DFB-B2A8-FE7C-C19CAC8B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0EDDD-1D47-46FE-829C-8A1D0195C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7E1D-3F9C-49F9-B6FF-1EC28582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3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BB8A7A-B87E-AD9F-D177-A7B0E5953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9FE7-6D78-4CE3-8C9B-D240DC56549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1F03A-7FCC-6BF6-2D4A-B9CA73D4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509A2-FE8C-CF3F-1690-A407A228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7E1D-3F9C-49F9-B6FF-1EC28582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1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C7442-DD76-3EB5-1CEE-2F0C1ACF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F15FA-125C-18D5-66A3-639F478A7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7E5EC-7970-6973-CEB2-359C09E11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E059F-0D3B-F5EB-AD92-A37AFA76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9FE7-6D78-4CE3-8C9B-D240DC56549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69F10-7CCA-2EA6-E76C-8DB1F2AA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9D152-4286-D956-318E-56CE6FB09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7E1D-3F9C-49F9-B6FF-1EC28582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1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F8A71-B625-DF09-AD00-698246F61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77AEBB-A9FA-B849-1FF4-9CC9233CC3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C830B-FD99-B0A5-B264-1B6D78333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C597F-A575-2A0F-DEB2-5F9B6BF7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9FE7-6D78-4CE3-8C9B-D240DC56549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3BC13-103B-36DF-663A-EABEE9276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B85B5-94A6-0704-1854-740977BFC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7E1D-3F9C-49F9-B6FF-1EC28582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D687A-F2D1-5111-8607-5EBA4ECD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A7881-3AF9-D4B2-7893-60E479155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9D286-17F8-70D3-505A-A45F3BE381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49FE7-6D78-4CE3-8C9B-D240DC56549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B3411-EC00-F648-A8AB-FF6797711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BC7B2-88BF-EDC7-4917-93ECDB6FF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A7E1D-3F9C-49F9-B6FF-1EC28582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6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qr9C5F4S6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6dcW1VhK3Yw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qr9C5F4S6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6dcW1VhK3Yw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676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Ball Mastery U11-U14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1 | SESSION 1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941705"/>
              </p:ext>
            </p:extLst>
          </p:nvPr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Allow players to rediscover their technique in controlling &amp; manipulating the ball after time off during summer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265436"/>
              </p:ext>
            </p:extLst>
          </p:nvPr>
        </p:nvGraphicFramePr>
        <p:xfrm>
          <a:off x="242986" y="3070648"/>
          <a:ext cx="11825059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Ball Mastery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c</a:t>
                      </a:r>
                      <a:r>
                        <a:rPr lang="en-US" dirty="0"/>
                        <a:t>omfort in possession using all parts of both feet and controlling the ball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Use your first touch to stop the ball dead or lead you into a new area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Be able to use different parts of the foot to manipulate the ball (bottom, laces, inside, outside)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Bring ball under control quickly (with one touch) to make the decision whether to dribble, pass, or shoot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6CAC61FD-EE55-414F-DB9C-6000BF7C0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25250"/>
              </p:ext>
            </p:extLst>
          </p:nvPr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Applying pressure to the ball (defending)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to close down an attacker to make a tackle, block a shot or pass, or delay an attack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Sprint to close down attacker, then slow approach to be able to change direction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Approach side-on to make play predictable and allow quick recovery if attacker takes touch 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87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Hourglass: Ball Mastery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6631884" y="152028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4-5 players per station – pass to partner &amp; follow pass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2 touch (unrestricted), 2 touch (receive with one foot, pass with other), 1 touch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34950" y="4587251"/>
          <a:ext cx="583204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Pass with the inside of your foot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i="0" dirty="0"/>
                        <a:t>Plant (non-passing) foot should point to your target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i="0" dirty="0"/>
                        <a:t>Keep ankle locked – toe should be above heal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F4BF39B0-8312-7522-CECE-EBC94A239D56}"/>
              </a:ext>
            </a:extLst>
          </p:cNvPr>
          <p:cNvCxnSpPr>
            <a:cxnSpLocks/>
          </p:cNvCxnSpPr>
          <p:nvPr/>
        </p:nvCxnSpPr>
        <p:spPr>
          <a:xfrm>
            <a:off x="6823145" y="1841613"/>
            <a:ext cx="321714" cy="211122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5x2 min (1 min rest)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4-5 players per station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12-yard stations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41DDBD2-7251-5D75-D439-003B2C9B1587}"/>
              </a:ext>
            </a:extLst>
          </p:cNvPr>
          <p:cNvSpPr/>
          <p:nvPr/>
        </p:nvSpPr>
        <p:spPr>
          <a:xfrm>
            <a:off x="6964227" y="606116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3BDC1FCF-DBB4-D624-B4F2-4752A678F01C}"/>
              </a:ext>
            </a:extLst>
          </p:cNvPr>
          <p:cNvSpPr/>
          <p:nvPr/>
        </p:nvSpPr>
        <p:spPr>
          <a:xfrm>
            <a:off x="8336883" y="4407000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B4795BBF-0ED8-32C4-6AB8-28884AB55F95}"/>
              </a:ext>
            </a:extLst>
          </p:cNvPr>
          <p:cNvSpPr/>
          <p:nvPr/>
        </p:nvSpPr>
        <p:spPr>
          <a:xfrm>
            <a:off x="9974070" y="4392446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31839237-367F-A6C7-E7E3-3788B0220981}"/>
              </a:ext>
            </a:extLst>
          </p:cNvPr>
          <p:cNvSpPr/>
          <p:nvPr/>
        </p:nvSpPr>
        <p:spPr>
          <a:xfrm>
            <a:off x="8336883" y="3443604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4F31A450-CC05-2B9F-B525-F0D17879480F}"/>
              </a:ext>
            </a:extLst>
          </p:cNvPr>
          <p:cNvSpPr/>
          <p:nvPr/>
        </p:nvSpPr>
        <p:spPr>
          <a:xfrm>
            <a:off x="9974070" y="3429050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5E13434C-9E44-3895-3E50-609B45B9DE61}"/>
              </a:ext>
            </a:extLst>
          </p:cNvPr>
          <p:cNvSpPr/>
          <p:nvPr/>
        </p:nvSpPr>
        <p:spPr>
          <a:xfrm>
            <a:off x="11731373" y="6061166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A3C73E73-6184-8040-DA96-38E9A8EBB969}"/>
              </a:ext>
            </a:extLst>
          </p:cNvPr>
          <p:cNvSpPr/>
          <p:nvPr/>
        </p:nvSpPr>
        <p:spPr>
          <a:xfrm>
            <a:off x="6962770" y="1667818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20E4A951-16FF-81AD-4257-A6373CF30354}"/>
              </a:ext>
            </a:extLst>
          </p:cNvPr>
          <p:cNvSpPr/>
          <p:nvPr/>
        </p:nvSpPr>
        <p:spPr>
          <a:xfrm>
            <a:off x="11729916" y="166781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CF1BE94-A564-3938-2262-CE4995508CEE}"/>
              </a:ext>
            </a:extLst>
          </p:cNvPr>
          <p:cNvCxnSpPr>
            <a:cxnSpLocks/>
          </p:cNvCxnSpPr>
          <p:nvPr/>
        </p:nvCxnSpPr>
        <p:spPr>
          <a:xfrm>
            <a:off x="7180571" y="2123926"/>
            <a:ext cx="950887" cy="1305074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B051BEDF-1E08-9C4C-1A9C-8D11F307264B}"/>
              </a:ext>
            </a:extLst>
          </p:cNvPr>
          <p:cNvSpPr/>
          <p:nvPr/>
        </p:nvSpPr>
        <p:spPr>
          <a:xfrm>
            <a:off x="6435905" y="120329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DE28144-8A2F-8A7E-38EE-82B1B8C921C4}"/>
              </a:ext>
            </a:extLst>
          </p:cNvPr>
          <p:cNvSpPr/>
          <p:nvPr/>
        </p:nvSpPr>
        <p:spPr>
          <a:xfrm>
            <a:off x="8102364" y="3502101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F905B8-4A41-66EC-E5D2-28D76B29E906}"/>
              </a:ext>
            </a:extLst>
          </p:cNvPr>
          <p:cNvCxnSpPr/>
          <p:nvPr/>
        </p:nvCxnSpPr>
        <p:spPr>
          <a:xfrm flipH="1">
            <a:off x="7497521" y="4605769"/>
            <a:ext cx="1385222" cy="17483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0BF7BB-A022-ADDA-E0CD-B499F19BAEFE}"/>
              </a:ext>
            </a:extLst>
          </p:cNvPr>
          <p:cNvSpPr txBox="1"/>
          <p:nvPr/>
        </p:nvSpPr>
        <p:spPr>
          <a:xfrm>
            <a:off x="8280819" y="5425259"/>
            <a:ext cx="132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yards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EED617-D030-1A0F-985D-FCD6E1999212}"/>
              </a:ext>
            </a:extLst>
          </p:cNvPr>
          <p:cNvCxnSpPr>
            <a:cxnSpLocks/>
          </p:cNvCxnSpPr>
          <p:nvPr/>
        </p:nvCxnSpPr>
        <p:spPr>
          <a:xfrm flipV="1">
            <a:off x="8221294" y="3042781"/>
            <a:ext cx="24824" cy="401978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E8B484-C3B6-16B3-ED62-B66641825AB7}"/>
              </a:ext>
            </a:extLst>
          </p:cNvPr>
          <p:cNvCxnSpPr>
            <a:cxnSpLocks/>
          </p:cNvCxnSpPr>
          <p:nvPr/>
        </p:nvCxnSpPr>
        <p:spPr>
          <a:xfrm flipH="1" flipV="1">
            <a:off x="7415516" y="1947174"/>
            <a:ext cx="805778" cy="989996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1C9E65F-C387-931E-726C-12DB7AC85219}"/>
              </a:ext>
            </a:extLst>
          </p:cNvPr>
          <p:cNvSpPr/>
          <p:nvPr/>
        </p:nvSpPr>
        <p:spPr>
          <a:xfrm>
            <a:off x="8335392" y="3832823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A5D2A8-CB93-11AF-0F53-09097F6DC0A9}"/>
              </a:ext>
            </a:extLst>
          </p:cNvPr>
          <p:cNvCxnSpPr>
            <a:cxnSpLocks/>
          </p:cNvCxnSpPr>
          <p:nvPr/>
        </p:nvCxnSpPr>
        <p:spPr>
          <a:xfrm>
            <a:off x="6822296" y="1926010"/>
            <a:ext cx="1181417" cy="1590645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3864B04-0A9C-40E2-2B07-F46AC4193737}"/>
              </a:ext>
            </a:extLst>
          </p:cNvPr>
          <p:cNvCxnSpPr>
            <a:cxnSpLocks/>
          </p:cNvCxnSpPr>
          <p:nvPr/>
        </p:nvCxnSpPr>
        <p:spPr>
          <a:xfrm flipH="1" flipV="1">
            <a:off x="7446859" y="1806930"/>
            <a:ext cx="1069916" cy="1334919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410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1401814"/>
            <a:ext cx="5527898" cy="5331071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2V1: Passing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11761838" y="1531239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6223164" y="14458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0627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Blue passes to red, then defends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Red scores by dribbling between one of the two gates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Team attacks for 2 minutes, then defends for 2 minutes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Progression: scoring on 1 gate is worth 2, whereas scoring on the other is only worth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899006"/>
          <a:ext cx="583204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Pass with the inside of your foot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i="0" dirty="0"/>
                        <a:t>Plant (non-passing) foot should point to your target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i="0" dirty="0"/>
                        <a:t>Keep ankle locked – toe should be above heal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2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 even groups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(Ideally 5-8 players per grid)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30x20yards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7" name="Oval 106">
            <a:extLst>
              <a:ext uri="{FF2B5EF4-FFF2-40B4-BE49-F238E27FC236}">
                <a16:creationId xmlns:a16="http://schemas.microsoft.com/office/drawing/2014/main" id="{874A4972-1FB2-1912-9543-1E29B7DD024D}"/>
              </a:ext>
            </a:extLst>
          </p:cNvPr>
          <p:cNvSpPr/>
          <p:nvPr/>
        </p:nvSpPr>
        <p:spPr>
          <a:xfrm>
            <a:off x="9541993" y="289406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7847241" y="278003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07" y="1762870"/>
            <a:ext cx="244606" cy="244606"/>
          </a:xfrm>
          <a:prstGeom prst="rect">
            <a:avLst/>
          </a:prstGeom>
        </p:spPr>
      </p:pic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0263D8C-C768-8BDD-A949-BC66A5E381D0}"/>
              </a:ext>
            </a:extLst>
          </p:cNvPr>
          <p:cNvCxnSpPr>
            <a:cxnSpLocks/>
          </p:cNvCxnSpPr>
          <p:nvPr/>
        </p:nvCxnSpPr>
        <p:spPr>
          <a:xfrm>
            <a:off x="6656398" y="2007476"/>
            <a:ext cx="1529740" cy="33003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20929C4-F5EA-004D-26CA-9949FA379F76}"/>
              </a:ext>
            </a:extLst>
          </p:cNvPr>
          <p:cNvSpPr/>
          <p:nvPr/>
        </p:nvSpPr>
        <p:spPr>
          <a:xfrm>
            <a:off x="11294677" y="6631569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07CDD72-AB54-384D-65DA-63D749A685F5}"/>
              </a:ext>
            </a:extLst>
          </p:cNvPr>
          <p:cNvSpPr/>
          <p:nvPr/>
        </p:nvSpPr>
        <p:spPr>
          <a:xfrm>
            <a:off x="10476693" y="6631568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3B66D69-6E07-7627-FA19-AE1DCE9EAECA}"/>
              </a:ext>
            </a:extLst>
          </p:cNvPr>
          <p:cNvSpPr/>
          <p:nvPr/>
        </p:nvSpPr>
        <p:spPr>
          <a:xfrm>
            <a:off x="7590664" y="6631569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7E08E6A-67D5-F8D0-E123-9065EC1EA049}"/>
              </a:ext>
            </a:extLst>
          </p:cNvPr>
          <p:cNvSpPr/>
          <p:nvPr/>
        </p:nvSpPr>
        <p:spPr>
          <a:xfrm>
            <a:off x="6772680" y="6631568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E826D4-87C7-C0FD-CE01-695AE0A94180}"/>
              </a:ext>
            </a:extLst>
          </p:cNvPr>
          <p:cNvCxnSpPr>
            <a:cxnSpLocks/>
          </p:cNvCxnSpPr>
          <p:nvPr/>
        </p:nvCxnSpPr>
        <p:spPr>
          <a:xfrm>
            <a:off x="8186138" y="2432702"/>
            <a:ext cx="2418843" cy="2727127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5DCE6B-EDF4-357E-971B-8AE00BDB6113}"/>
              </a:ext>
            </a:extLst>
          </p:cNvPr>
          <p:cNvCxnSpPr>
            <a:cxnSpLocks/>
          </p:cNvCxnSpPr>
          <p:nvPr/>
        </p:nvCxnSpPr>
        <p:spPr>
          <a:xfrm>
            <a:off x="10733270" y="5210999"/>
            <a:ext cx="304844" cy="1419179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E3B161-92E6-BE24-FC44-DAAEA9C24944}"/>
              </a:ext>
            </a:extLst>
          </p:cNvPr>
          <p:cNvCxnSpPr>
            <a:cxnSpLocks/>
          </p:cNvCxnSpPr>
          <p:nvPr/>
        </p:nvCxnSpPr>
        <p:spPr>
          <a:xfrm flipH="1">
            <a:off x="10733270" y="1868086"/>
            <a:ext cx="1154048" cy="3152633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667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goals after 5+ passes = 2pts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50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are players able to connect passes? Are most passes forward, backwards, or sideways?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What causes teams’ turnovers? Poor technique? Poor vision/decision making? Poor movement from team?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(8 yds long, 6 yds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12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676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Passing U11-U14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2 | SESSION 2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Teach players to pass and receive the ball with proper technique, and allow them apply their technique under pressure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42986" y="3070648"/>
          <a:ext cx="11825059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Ball Mastery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moving the ball from one player to another 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Pass with the inside of your foot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i="0" dirty="0"/>
                        <a:t>Plant (non-passing) foot should point to your target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i="0" dirty="0"/>
                        <a:t>Keep ankle locked – toe should be above heal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6CAC61FD-EE55-414F-DB9C-6000BF7C0CB3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Intercepting the ball (defending)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to read the pass, and step in to regain possession of the ball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Anticipate the pass in a certain direction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Take the angle to meet the ball in the passing lane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398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Individual Juggling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833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Each player has a ball and juggles using  below prompts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with ball in hands, one juggle &amp; catch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Attempt more &amp; more consecutive juggles as aptitude improves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unlimited, R only, L only, headers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18071" y="4983384"/>
          <a:ext cx="583204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Keep ankle locked and contact the ball directly (no spin)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controlled, then build consistency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Keep track of high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4x3 min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13" name="Oval 112">
            <a:extLst>
              <a:ext uri="{FF2B5EF4-FFF2-40B4-BE49-F238E27FC236}">
                <a16:creationId xmlns:a16="http://schemas.microsoft.com/office/drawing/2014/main" id="{82F6C10D-A277-48D0-0D91-81EB92B54B03}"/>
              </a:ext>
            </a:extLst>
          </p:cNvPr>
          <p:cNvSpPr/>
          <p:nvPr/>
        </p:nvSpPr>
        <p:spPr>
          <a:xfrm>
            <a:off x="8846166" y="17663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4" name="Picture 1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2A008CB-A525-4FFA-4109-1E045658A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59" y="1984935"/>
            <a:ext cx="244606" cy="244606"/>
          </a:xfrm>
          <a:prstGeom prst="rect">
            <a:avLst/>
          </a:prstGeom>
        </p:spPr>
      </p:pic>
      <p:sp>
        <p:nvSpPr>
          <p:cNvPr id="115" name="Oval 114">
            <a:extLst>
              <a:ext uri="{FF2B5EF4-FFF2-40B4-BE49-F238E27FC236}">
                <a16:creationId xmlns:a16="http://schemas.microsoft.com/office/drawing/2014/main" id="{6E5C6B2C-FFFA-A419-3394-C9AD8ACBF949}"/>
              </a:ext>
            </a:extLst>
          </p:cNvPr>
          <p:cNvSpPr/>
          <p:nvPr/>
        </p:nvSpPr>
        <p:spPr>
          <a:xfrm>
            <a:off x="7813578" y="275410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6" name="Picture 11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3B2E13D-E481-B69E-96AB-B60128B38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08" y="2970218"/>
            <a:ext cx="244606" cy="244606"/>
          </a:xfrm>
          <a:prstGeom prst="rect">
            <a:avLst/>
          </a:prstGeom>
        </p:spPr>
      </p:pic>
      <p:sp>
        <p:nvSpPr>
          <p:cNvPr id="117" name="Oval 116">
            <a:extLst>
              <a:ext uri="{FF2B5EF4-FFF2-40B4-BE49-F238E27FC236}">
                <a16:creationId xmlns:a16="http://schemas.microsoft.com/office/drawing/2014/main" id="{73C7EC3C-A0C1-06D5-0D57-E7AC4ADB421C}"/>
              </a:ext>
            </a:extLst>
          </p:cNvPr>
          <p:cNvSpPr/>
          <p:nvPr/>
        </p:nvSpPr>
        <p:spPr>
          <a:xfrm>
            <a:off x="10818035" y="282064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8" name="Picture 11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09C49D4-2A6C-4DD4-401B-3EE571967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65" y="3036755"/>
            <a:ext cx="244606" cy="244606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B755425B-D211-0260-C527-86F7DCD2B3CA}"/>
              </a:ext>
            </a:extLst>
          </p:cNvPr>
          <p:cNvSpPr/>
          <p:nvPr/>
        </p:nvSpPr>
        <p:spPr>
          <a:xfrm>
            <a:off x="8954696" y="427646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0" name="Picture 1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66604A9-CAB4-F24C-E589-789532C81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26" y="4492576"/>
            <a:ext cx="244606" cy="244606"/>
          </a:xfrm>
          <a:prstGeom prst="rect">
            <a:avLst/>
          </a:prstGeom>
        </p:spPr>
      </p:pic>
      <p:sp>
        <p:nvSpPr>
          <p:cNvPr id="121" name="Oval 120">
            <a:extLst>
              <a:ext uri="{FF2B5EF4-FFF2-40B4-BE49-F238E27FC236}">
                <a16:creationId xmlns:a16="http://schemas.microsoft.com/office/drawing/2014/main" id="{7B8CF0CC-8345-9896-CF47-8C5413704184}"/>
              </a:ext>
            </a:extLst>
          </p:cNvPr>
          <p:cNvSpPr/>
          <p:nvPr/>
        </p:nvSpPr>
        <p:spPr>
          <a:xfrm>
            <a:off x="10609569" y="498338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" name="Picture 12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2CB2475F-8379-8F9B-B971-A7746074C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099" y="5199495"/>
            <a:ext cx="244606" cy="244606"/>
          </a:xfrm>
          <a:prstGeom prst="rect">
            <a:avLst/>
          </a:prstGeom>
        </p:spPr>
      </p:pic>
      <p:sp>
        <p:nvSpPr>
          <p:cNvPr id="123" name="Oval 122">
            <a:extLst>
              <a:ext uri="{FF2B5EF4-FFF2-40B4-BE49-F238E27FC236}">
                <a16:creationId xmlns:a16="http://schemas.microsoft.com/office/drawing/2014/main" id="{DAC4ADED-57A2-2135-BA2B-972C22F69F68}"/>
              </a:ext>
            </a:extLst>
          </p:cNvPr>
          <p:cNvSpPr/>
          <p:nvPr/>
        </p:nvSpPr>
        <p:spPr>
          <a:xfrm>
            <a:off x="7940511" y="5285603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4" name="Picture 12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ECC3FDB-C45C-DA52-7F5F-116BB3B53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41" y="5501714"/>
            <a:ext cx="244606" cy="2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99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1606441"/>
            <a:ext cx="5527898" cy="403858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3v3 +2 Possession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8692477" y="3262931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9567722" y="214048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10992651" y="416305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6491762" y="346723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0627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Blue and red play against each other to keep possession of the ball – 6 passes = point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Both teams can use yellow as neutral players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Yellow rotates in after first round (switch with 2 players)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Progression: neutral players must stay on end 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899006"/>
          <a:ext cx="583204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Pass with the inside of your foot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i="0" dirty="0"/>
                        <a:t>Plant (non-passing) foot should point to your target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i="0" dirty="0"/>
                        <a:t>Keep ankle locked – toe should be above heal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3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3v3+2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30x30 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7" name="Oval 106">
            <a:extLst>
              <a:ext uri="{FF2B5EF4-FFF2-40B4-BE49-F238E27FC236}">
                <a16:creationId xmlns:a16="http://schemas.microsoft.com/office/drawing/2014/main" id="{874A4972-1FB2-1912-9543-1E29B7DD024D}"/>
              </a:ext>
            </a:extLst>
          </p:cNvPr>
          <p:cNvSpPr/>
          <p:nvPr/>
        </p:nvSpPr>
        <p:spPr>
          <a:xfrm>
            <a:off x="8002760" y="342900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8743514" y="240859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38" y="2376018"/>
            <a:ext cx="244606" cy="244606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</p:cNvCxnSpPr>
          <p:nvPr/>
        </p:nvCxnSpPr>
        <p:spPr>
          <a:xfrm flipH="1">
            <a:off x="9060510" y="2558863"/>
            <a:ext cx="347628" cy="700353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0263D8C-C768-8BDD-A949-BC66A5E381D0}"/>
              </a:ext>
            </a:extLst>
          </p:cNvPr>
          <p:cNvCxnSpPr>
            <a:cxnSpLocks/>
          </p:cNvCxnSpPr>
          <p:nvPr/>
        </p:nvCxnSpPr>
        <p:spPr>
          <a:xfrm>
            <a:off x="8990751" y="3462589"/>
            <a:ext cx="1977341" cy="938806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BBEDF719-6B79-3117-B1E2-4BCD1B18FE9F}"/>
              </a:ext>
            </a:extLst>
          </p:cNvPr>
          <p:cNvSpPr/>
          <p:nvPr/>
        </p:nvSpPr>
        <p:spPr>
          <a:xfrm>
            <a:off x="8829335" y="39962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C6449FA-2E3F-CF57-1CF7-F33F0B25C975}"/>
              </a:ext>
            </a:extLst>
          </p:cNvPr>
          <p:cNvSpPr/>
          <p:nvPr/>
        </p:nvSpPr>
        <p:spPr>
          <a:xfrm>
            <a:off x="11325554" y="3304091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1607EA9-3E9E-2AD2-F09E-0C02C45B7A8A}"/>
              </a:ext>
            </a:extLst>
          </p:cNvPr>
          <p:cNvCxnSpPr>
            <a:cxnSpLocks/>
          </p:cNvCxnSpPr>
          <p:nvPr/>
        </p:nvCxnSpPr>
        <p:spPr>
          <a:xfrm flipH="1">
            <a:off x="6926284" y="4487177"/>
            <a:ext cx="4041808" cy="891844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CCC169D-D59F-1E76-644A-A7B80AD61C9A}"/>
              </a:ext>
            </a:extLst>
          </p:cNvPr>
          <p:cNvCxnSpPr>
            <a:cxnSpLocks/>
          </p:cNvCxnSpPr>
          <p:nvPr/>
        </p:nvCxnSpPr>
        <p:spPr>
          <a:xfrm>
            <a:off x="6714963" y="3839064"/>
            <a:ext cx="0" cy="153995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95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goals after 5+ passes = 2pts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50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are players able to connect passes? Are most passes forward, backwards, or sideways?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What causes teams’ turnovers? Poor technique? Poor vision/decision making? Poor movement from team?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(8 yds long, 6 yds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69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676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Shooting U11-U14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WEEK 3 </a:t>
            </a:r>
            <a:r>
              <a:rPr lang="en-US" sz="2800" dirty="0"/>
              <a:t>| SESSION 1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Give technical direction on shooting – both in striking the ball with the laces and inside of the foot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42986" y="3070648"/>
          <a:ext cx="11825059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Shooting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striking the ball towards the goal with power &amp; accuracy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Laces: head down, plant foot next to the ball, keep ankle locked, follow through towards target, land on shooting foot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Inside: similar to passing technique (toe above heal), play foot next to ball, follow through to target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Identify when to shoot with power (laces) &amp; accuracy (inside of foot)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6CAC61FD-EE55-414F-DB9C-6000BF7C0CB3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Stepping to prevent shot or cross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to close down an attacker to black or dissuade a shot or cross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Sprint to close down attacker, then slow approach to be able to change direction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Approach side-on to make play predictable and allow quick recovery if attacker takes touch 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237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Hourglass: Ball Striking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6631884" y="152028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559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3-4 players per station – strike the ball across the area and follow your pass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Insist on use of both feet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inside of foot (x2), laces (x2)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34950" y="4587251"/>
          <a:ext cx="5832044" cy="1833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Laces: head down, plant foot next to the ball, keep ankle locked, follow through towards target, land on shooting foot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Inside: similar to passing technique (toe above heal), play foot next to ball, follow through to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F4BF39B0-8312-7522-CECE-EBC94A239D56}"/>
              </a:ext>
            </a:extLst>
          </p:cNvPr>
          <p:cNvCxnSpPr>
            <a:cxnSpLocks/>
            <a:stCxn id="31" idx="4"/>
          </p:cNvCxnSpPr>
          <p:nvPr/>
        </p:nvCxnSpPr>
        <p:spPr>
          <a:xfrm flipH="1">
            <a:off x="6745736" y="1837282"/>
            <a:ext cx="44646" cy="4050334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5x2 min (1 min rest)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3-5 players per station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25 yards between cones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41DDBD2-7251-5D75-D439-003B2C9B1587}"/>
              </a:ext>
            </a:extLst>
          </p:cNvPr>
          <p:cNvSpPr/>
          <p:nvPr/>
        </p:nvSpPr>
        <p:spPr>
          <a:xfrm>
            <a:off x="6964227" y="606116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5E13434C-9E44-3895-3E50-609B45B9DE61}"/>
              </a:ext>
            </a:extLst>
          </p:cNvPr>
          <p:cNvSpPr/>
          <p:nvPr/>
        </p:nvSpPr>
        <p:spPr>
          <a:xfrm>
            <a:off x="11731373" y="6061166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A3C73E73-6184-8040-DA96-38E9A8EBB969}"/>
              </a:ext>
            </a:extLst>
          </p:cNvPr>
          <p:cNvSpPr/>
          <p:nvPr/>
        </p:nvSpPr>
        <p:spPr>
          <a:xfrm>
            <a:off x="6962770" y="1667818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20E4A951-16FF-81AD-4257-A6373CF30354}"/>
              </a:ext>
            </a:extLst>
          </p:cNvPr>
          <p:cNvSpPr/>
          <p:nvPr/>
        </p:nvSpPr>
        <p:spPr>
          <a:xfrm>
            <a:off x="11729916" y="166781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B051BEDF-1E08-9C4C-1A9C-8D11F307264B}"/>
              </a:ext>
            </a:extLst>
          </p:cNvPr>
          <p:cNvSpPr/>
          <p:nvPr/>
        </p:nvSpPr>
        <p:spPr>
          <a:xfrm>
            <a:off x="6435905" y="120329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DE28144-8A2F-8A7E-38EE-82B1B8C921C4}"/>
              </a:ext>
            </a:extLst>
          </p:cNvPr>
          <p:cNvSpPr/>
          <p:nvPr/>
        </p:nvSpPr>
        <p:spPr>
          <a:xfrm>
            <a:off x="6587238" y="6037151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A16EA2-7000-AC06-FB7E-29B2EB90B96E}"/>
              </a:ext>
            </a:extLst>
          </p:cNvPr>
          <p:cNvSpPr/>
          <p:nvPr/>
        </p:nvSpPr>
        <p:spPr>
          <a:xfrm>
            <a:off x="11383014" y="160437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F0F408-56C6-075F-5EAB-E68AA98E57FA}"/>
              </a:ext>
            </a:extLst>
          </p:cNvPr>
          <p:cNvCxnSpPr>
            <a:cxnSpLocks/>
            <a:stCxn id="9" idx="4"/>
          </p:cNvCxnSpPr>
          <p:nvPr/>
        </p:nvCxnSpPr>
        <p:spPr>
          <a:xfrm flipH="1">
            <a:off x="11496866" y="1921368"/>
            <a:ext cx="44646" cy="4050334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CF91138-C3F5-70B4-9661-5D2096A89486}"/>
              </a:ext>
            </a:extLst>
          </p:cNvPr>
          <p:cNvSpPr/>
          <p:nvPr/>
        </p:nvSpPr>
        <p:spPr>
          <a:xfrm>
            <a:off x="11187035" y="12873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DA9405-F0A9-9EE9-EBFF-7E64E7383ECA}"/>
              </a:ext>
            </a:extLst>
          </p:cNvPr>
          <p:cNvSpPr/>
          <p:nvPr/>
        </p:nvSpPr>
        <p:spPr>
          <a:xfrm>
            <a:off x="11338368" y="612123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24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1606441"/>
            <a:ext cx="4100033" cy="403858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1v1: Shooting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8902252" y="59428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846166" y="17663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8904003" y="939799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0627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Blue passes to red, then defends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Red scores by shooting into the goal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If blue wins the ball, dribbles across end line for point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Team attacks for 2 minutes, then defends for 2 </a:t>
                      </a:r>
                      <a:r>
                        <a:rPr lang="en-US" dirty="0" err="1"/>
                        <a:t>minutesj</a:t>
                      </a:r>
                      <a:r>
                        <a:rPr lang="en-US" dirty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899006"/>
          <a:ext cx="5832044" cy="1833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Laces: head down, plant foot next to the ball, keep ankle locked, follow through towards target, land on shooting foot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Inside: similar to passing technique (toe above heal), play foot next to ball, follow through to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7239862" y="5640685"/>
            <a:ext cx="1213672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2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 even groups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if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poss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(Ideally 5-8 players per grid)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25x15yards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6" name="Oval 105">
            <a:extLst>
              <a:ext uri="{FF2B5EF4-FFF2-40B4-BE49-F238E27FC236}">
                <a16:creationId xmlns:a16="http://schemas.microsoft.com/office/drawing/2014/main" id="{9131E35D-8FEE-55C9-BD07-23EABE5FD0A5}"/>
              </a:ext>
            </a:extLst>
          </p:cNvPr>
          <p:cNvSpPr/>
          <p:nvPr/>
        </p:nvSpPr>
        <p:spPr>
          <a:xfrm>
            <a:off x="6084080" y="365379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74A4972-1FB2-1912-9543-1E29B7DD024D}"/>
              </a:ext>
            </a:extLst>
          </p:cNvPr>
          <p:cNvSpPr/>
          <p:nvPr/>
        </p:nvSpPr>
        <p:spPr>
          <a:xfrm>
            <a:off x="6233719" y="336222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6382382" y="307064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9" name="Picture 6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7486EDC-0028-F51F-4210-0140F1AA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00" y="2984540"/>
            <a:ext cx="244606" cy="244606"/>
          </a:xfrm>
          <a:prstGeom prst="rect">
            <a:avLst/>
          </a:prstGeom>
        </p:spPr>
      </p:pic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696" y="1982429"/>
            <a:ext cx="244606" cy="244606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761D65F-83AC-F485-BE1C-A0765FFA30A0}"/>
              </a:ext>
            </a:extLst>
          </p:cNvPr>
          <p:cNvCxnSpPr>
            <a:cxnSpLocks/>
          </p:cNvCxnSpPr>
          <p:nvPr/>
        </p:nvCxnSpPr>
        <p:spPr>
          <a:xfrm flipV="1">
            <a:off x="6719048" y="2845613"/>
            <a:ext cx="1626465" cy="331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</p:cNvCxnSpPr>
          <p:nvPr/>
        </p:nvCxnSpPr>
        <p:spPr>
          <a:xfrm flipH="1">
            <a:off x="8779949" y="2227035"/>
            <a:ext cx="244606" cy="373115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0263D8C-C768-8BDD-A949-BC66A5E381D0}"/>
              </a:ext>
            </a:extLst>
          </p:cNvPr>
          <p:cNvCxnSpPr>
            <a:cxnSpLocks/>
          </p:cNvCxnSpPr>
          <p:nvPr/>
        </p:nvCxnSpPr>
        <p:spPr>
          <a:xfrm>
            <a:off x="8837000" y="2598913"/>
            <a:ext cx="316996" cy="471735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E5C4BA-0ACD-541A-A64F-CDD71E1226C4}"/>
              </a:ext>
            </a:extLst>
          </p:cNvPr>
          <p:cNvCxnSpPr>
            <a:cxnSpLocks/>
          </p:cNvCxnSpPr>
          <p:nvPr/>
        </p:nvCxnSpPr>
        <p:spPr>
          <a:xfrm flipH="1">
            <a:off x="7460668" y="3134633"/>
            <a:ext cx="1662036" cy="2324049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C5E365A-642D-1801-1FAB-6B303B5FBE71}"/>
              </a:ext>
            </a:extLst>
          </p:cNvPr>
          <p:cNvSpPr/>
          <p:nvPr/>
        </p:nvSpPr>
        <p:spPr>
          <a:xfrm>
            <a:off x="7882445" y="5290347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8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Hourglass: Ball Mastery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6631884" y="152028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820559"/>
              </p:ext>
            </p:extLst>
          </p:nvPr>
        </p:nvGraphicFramePr>
        <p:xfrm>
          <a:off x="234952" y="2995055"/>
          <a:ext cx="582428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3-4 players per station – dribble thru 4 cones and pass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unlimited, R only, L only, inside-outside, roll-stop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34950" y="4587251"/>
          <a:ext cx="583204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Directional first touch – accelerate into the cones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Master technique, then increase speed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Finish action with firm accurate pass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F4BF39B0-8312-7522-CECE-EBC94A239D56}"/>
              </a:ext>
            </a:extLst>
          </p:cNvPr>
          <p:cNvCxnSpPr>
            <a:cxnSpLocks/>
          </p:cNvCxnSpPr>
          <p:nvPr/>
        </p:nvCxnSpPr>
        <p:spPr>
          <a:xfrm>
            <a:off x="6840041" y="1837282"/>
            <a:ext cx="698391" cy="286644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423242"/>
              </p:ext>
            </p:extLst>
          </p:nvPr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5x2 min (1 min rest)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3-5 players per station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12-yard stations (4-4-4)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41DDBD2-7251-5D75-D439-003B2C9B1587}"/>
              </a:ext>
            </a:extLst>
          </p:cNvPr>
          <p:cNvSpPr/>
          <p:nvPr/>
        </p:nvSpPr>
        <p:spPr>
          <a:xfrm>
            <a:off x="6964227" y="606116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3BDC1FCF-DBB4-D624-B4F2-4752A678F01C}"/>
              </a:ext>
            </a:extLst>
          </p:cNvPr>
          <p:cNvSpPr/>
          <p:nvPr/>
        </p:nvSpPr>
        <p:spPr>
          <a:xfrm>
            <a:off x="8336883" y="4407000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B4795BBF-0ED8-32C4-6AB8-28884AB55F95}"/>
              </a:ext>
            </a:extLst>
          </p:cNvPr>
          <p:cNvSpPr/>
          <p:nvPr/>
        </p:nvSpPr>
        <p:spPr>
          <a:xfrm>
            <a:off x="9974070" y="4392446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31839237-367F-A6C7-E7E3-3788B0220981}"/>
              </a:ext>
            </a:extLst>
          </p:cNvPr>
          <p:cNvSpPr/>
          <p:nvPr/>
        </p:nvSpPr>
        <p:spPr>
          <a:xfrm>
            <a:off x="8336883" y="3443604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4F31A450-CC05-2B9F-B525-F0D17879480F}"/>
              </a:ext>
            </a:extLst>
          </p:cNvPr>
          <p:cNvSpPr/>
          <p:nvPr/>
        </p:nvSpPr>
        <p:spPr>
          <a:xfrm>
            <a:off x="9974070" y="3429050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5E13434C-9E44-3895-3E50-609B45B9DE61}"/>
              </a:ext>
            </a:extLst>
          </p:cNvPr>
          <p:cNvSpPr/>
          <p:nvPr/>
        </p:nvSpPr>
        <p:spPr>
          <a:xfrm>
            <a:off x="11731373" y="6061166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A3C73E73-6184-8040-DA96-38E9A8EBB969}"/>
              </a:ext>
            </a:extLst>
          </p:cNvPr>
          <p:cNvSpPr/>
          <p:nvPr/>
        </p:nvSpPr>
        <p:spPr>
          <a:xfrm>
            <a:off x="6962770" y="1667818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20E4A951-16FF-81AD-4257-A6373CF30354}"/>
              </a:ext>
            </a:extLst>
          </p:cNvPr>
          <p:cNvSpPr/>
          <p:nvPr/>
        </p:nvSpPr>
        <p:spPr>
          <a:xfrm>
            <a:off x="11729916" y="166781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121BF4-0225-5045-9A45-EC32663DD116}"/>
              </a:ext>
            </a:extLst>
          </p:cNvPr>
          <p:cNvSpPr/>
          <p:nvPr/>
        </p:nvSpPr>
        <p:spPr>
          <a:xfrm>
            <a:off x="7297639" y="2141682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3563FEB-3B35-A431-C601-CB40FA0566A9}"/>
              </a:ext>
            </a:extLst>
          </p:cNvPr>
          <p:cNvSpPr/>
          <p:nvPr/>
        </p:nvSpPr>
        <p:spPr>
          <a:xfrm>
            <a:off x="7497521" y="2355266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EC6A94D4-9F0D-64E1-0D45-C9B1A0AEF6A4}"/>
              </a:ext>
            </a:extLst>
          </p:cNvPr>
          <p:cNvSpPr/>
          <p:nvPr/>
        </p:nvSpPr>
        <p:spPr>
          <a:xfrm>
            <a:off x="7638550" y="2544812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72116B8-082D-DBAD-12EE-74CB79EA4A1B}"/>
              </a:ext>
            </a:extLst>
          </p:cNvPr>
          <p:cNvSpPr/>
          <p:nvPr/>
        </p:nvSpPr>
        <p:spPr>
          <a:xfrm>
            <a:off x="7838432" y="2758396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212729D-6FA9-302A-53BC-2107271CD290}"/>
              </a:ext>
            </a:extLst>
          </p:cNvPr>
          <p:cNvSpPr/>
          <p:nvPr/>
        </p:nvSpPr>
        <p:spPr>
          <a:xfrm>
            <a:off x="10557223" y="4946721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6CD60DA-DCFE-5F59-785A-00F85CF1B566}"/>
              </a:ext>
            </a:extLst>
          </p:cNvPr>
          <p:cNvSpPr/>
          <p:nvPr/>
        </p:nvSpPr>
        <p:spPr>
          <a:xfrm>
            <a:off x="10757105" y="5160305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6E89719-A263-48CC-9AE1-9A5FB73A6ABE}"/>
              </a:ext>
            </a:extLst>
          </p:cNvPr>
          <p:cNvSpPr/>
          <p:nvPr/>
        </p:nvSpPr>
        <p:spPr>
          <a:xfrm>
            <a:off x="10898134" y="5349851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BFCEE75E-6535-D47A-1527-EB307BC63C30}"/>
              </a:ext>
            </a:extLst>
          </p:cNvPr>
          <p:cNvSpPr/>
          <p:nvPr/>
        </p:nvSpPr>
        <p:spPr>
          <a:xfrm>
            <a:off x="11098016" y="5563435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758E43C-8FC2-DDD4-3474-86B90C1E8BD9}"/>
              </a:ext>
            </a:extLst>
          </p:cNvPr>
          <p:cNvSpPr/>
          <p:nvPr/>
        </p:nvSpPr>
        <p:spPr>
          <a:xfrm>
            <a:off x="10627871" y="2864053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4A3DF4B3-FAB6-93D4-2C89-0D4AAC1D7E8E}"/>
              </a:ext>
            </a:extLst>
          </p:cNvPr>
          <p:cNvSpPr/>
          <p:nvPr/>
        </p:nvSpPr>
        <p:spPr>
          <a:xfrm>
            <a:off x="10784345" y="2651863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0091FFF6-1F3C-607E-DEA5-732606F7701E}"/>
              </a:ext>
            </a:extLst>
          </p:cNvPr>
          <p:cNvSpPr/>
          <p:nvPr/>
        </p:nvSpPr>
        <p:spPr>
          <a:xfrm>
            <a:off x="10962751" y="2444474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65E4AA1-5DE9-3622-6F88-402787CC40FA}"/>
              </a:ext>
            </a:extLst>
          </p:cNvPr>
          <p:cNvSpPr/>
          <p:nvPr/>
        </p:nvSpPr>
        <p:spPr>
          <a:xfrm>
            <a:off x="11143780" y="2254928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0BC94F3-D571-E380-8401-66B7AC1221EF}"/>
              </a:ext>
            </a:extLst>
          </p:cNvPr>
          <p:cNvSpPr/>
          <p:nvPr/>
        </p:nvSpPr>
        <p:spPr>
          <a:xfrm>
            <a:off x="7381958" y="5579884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4E07976A-3BFB-0F75-124E-E7158D4EDED8}"/>
              </a:ext>
            </a:extLst>
          </p:cNvPr>
          <p:cNvSpPr/>
          <p:nvPr/>
        </p:nvSpPr>
        <p:spPr>
          <a:xfrm>
            <a:off x="7538432" y="5367694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A3B69FF-AF01-8240-5FF3-7EE6BA6F075C}"/>
              </a:ext>
            </a:extLst>
          </p:cNvPr>
          <p:cNvSpPr/>
          <p:nvPr/>
        </p:nvSpPr>
        <p:spPr>
          <a:xfrm>
            <a:off x="7716838" y="5160305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6BF6CB9-AA24-2FB0-6D71-EFFB37241D63}"/>
              </a:ext>
            </a:extLst>
          </p:cNvPr>
          <p:cNvSpPr/>
          <p:nvPr/>
        </p:nvSpPr>
        <p:spPr>
          <a:xfrm>
            <a:off x="7897867" y="4970759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B979347-8C4F-BA29-D9BC-5198709B87C8}"/>
              </a:ext>
            </a:extLst>
          </p:cNvPr>
          <p:cNvCxnSpPr>
            <a:cxnSpLocks/>
          </p:cNvCxnSpPr>
          <p:nvPr/>
        </p:nvCxnSpPr>
        <p:spPr>
          <a:xfrm flipH="1">
            <a:off x="7446575" y="2141682"/>
            <a:ext cx="64617" cy="344586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7B88485-66B5-0813-9FE2-89D265CBFF4B}"/>
              </a:ext>
            </a:extLst>
          </p:cNvPr>
          <p:cNvCxnSpPr>
            <a:cxnSpLocks/>
          </p:cNvCxnSpPr>
          <p:nvPr/>
        </p:nvCxnSpPr>
        <p:spPr>
          <a:xfrm>
            <a:off x="7456120" y="2488709"/>
            <a:ext cx="389952" cy="56103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947BB86F-7C76-29DC-7B02-E9772EE9D4AE}"/>
              </a:ext>
            </a:extLst>
          </p:cNvPr>
          <p:cNvCxnSpPr>
            <a:cxnSpLocks/>
          </p:cNvCxnSpPr>
          <p:nvPr/>
        </p:nvCxnSpPr>
        <p:spPr>
          <a:xfrm flipH="1">
            <a:off x="7716838" y="2554210"/>
            <a:ext cx="129234" cy="335188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CF1BE94-A564-3938-2262-CE4995508CEE}"/>
              </a:ext>
            </a:extLst>
          </p:cNvPr>
          <p:cNvCxnSpPr>
            <a:cxnSpLocks/>
          </p:cNvCxnSpPr>
          <p:nvPr/>
        </p:nvCxnSpPr>
        <p:spPr>
          <a:xfrm>
            <a:off x="7753633" y="2860619"/>
            <a:ext cx="377825" cy="568381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B051BEDF-1E08-9C4C-1A9C-8D11F307264B}"/>
              </a:ext>
            </a:extLst>
          </p:cNvPr>
          <p:cNvSpPr/>
          <p:nvPr/>
        </p:nvSpPr>
        <p:spPr>
          <a:xfrm>
            <a:off x="6435905" y="120329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DE28144-8A2F-8A7E-38EE-82B1B8C921C4}"/>
              </a:ext>
            </a:extLst>
          </p:cNvPr>
          <p:cNvSpPr/>
          <p:nvPr/>
        </p:nvSpPr>
        <p:spPr>
          <a:xfrm>
            <a:off x="8102364" y="3502101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F905B8-4A41-66EC-E5D2-28D76B29E906}"/>
              </a:ext>
            </a:extLst>
          </p:cNvPr>
          <p:cNvCxnSpPr/>
          <p:nvPr/>
        </p:nvCxnSpPr>
        <p:spPr>
          <a:xfrm flipH="1">
            <a:off x="7497521" y="4605769"/>
            <a:ext cx="1385222" cy="17483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0BF7BB-A022-ADDA-E0CD-B499F19BAEFE}"/>
              </a:ext>
            </a:extLst>
          </p:cNvPr>
          <p:cNvSpPr txBox="1"/>
          <p:nvPr/>
        </p:nvSpPr>
        <p:spPr>
          <a:xfrm>
            <a:off x="8280819" y="5425259"/>
            <a:ext cx="132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yards</a:t>
            </a:r>
          </a:p>
        </p:txBody>
      </p:sp>
    </p:spTree>
    <p:extLst>
      <p:ext uri="{BB962C8B-B14F-4D97-AF65-F5344CB8AC3E}">
        <p14:creationId xmlns:p14="http://schemas.microsoft.com/office/powerpoint/2010/main" val="519562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weak foot goal =2pts, 1 touch goal =2pts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50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how many shots does each team take? Are the shots scored, saved, or off-target?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Reinforce technique for shooting within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(8 yds long, 6 yds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5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676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Shooting U11-U14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3 | SESSION 2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Give technical direction on shooting – both in striking the ball with the laces and inside of the foot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42986" y="3070648"/>
          <a:ext cx="11825059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Shooting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striking the ball towards the goal with power &amp; accuracy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Laces: head down, plant foot next to the ball, keep ankle locked, follow through towards target, land on shooting foot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Inside: similar to passing technique (toe above heal), play foot next to ball, follow through to target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Identify when to shoot with power (laces) &amp; accuracy (inside of foot)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6CAC61FD-EE55-414F-DB9C-6000BF7C0CB3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Stepping to prevent shot or cross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to close down an attacker to black or dissuade a shot or cross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Sprint to close down attacker, then slow approach to be able to change direction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Approach side-on to make play predictable and allow quick recovery if attacker takes touch 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820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Individual Juggling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833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Each player has a ball and juggles using  below prompts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with ball in hands, one juggle &amp; catch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Attempt more &amp; more consecutive juggles as aptitude improves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unlimited, R only, L only, headers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18071" y="4983384"/>
          <a:ext cx="583204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Keep ankle locked and contact the ball directly (no spin)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controlled, then build consistency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Keep track of high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4x3 min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13" name="Oval 112">
            <a:extLst>
              <a:ext uri="{FF2B5EF4-FFF2-40B4-BE49-F238E27FC236}">
                <a16:creationId xmlns:a16="http://schemas.microsoft.com/office/drawing/2014/main" id="{82F6C10D-A277-48D0-0D91-81EB92B54B03}"/>
              </a:ext>
            </a:extLst>
          </p:cNvPr>
          <p:cNvSpPr/>
          <p:nvPr/>
        </p:nvSpPr>
        <p:spPr>
          <a:xfrm>
            <a:off x="8846166" y="17663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4" name="Picture 1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2A008CB-A525-4FFA-4109-1E045658A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59" y="1984935"/>
            <a:ext cx="244606" cy="244606"/>
          </a:xfrm>
          <a:prstGeom prst="rect">
            <a:avLst/>
          </a:prstGeom>
        </p:spPr>
      </p:pic>
      <p:sp>
        <p:nvSpPr>
          <p:cNvPr id="115" name="Oval 114">
            <a:extLst>
              <a:ext uri="{FF2B5EF4-FFF2-40B4-BE49-F238E27FC236}">
                <a16:creationId xmlns:a16="http://schemas.microsoft.com/office/drawing/2014/main" id="{6E5C6B2C-FFFA-A419-3394-C9AD8ACBF949}"/>
              </a:ext>
            </a:extLst>
          </p:cNvPr>
          <p:cNvSpPr/>
          <p:nvPr/>
        </p:nvSpPr>
        <p:spPr>
          <a:xfrm>
            <a:off x="7813578" y="275410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6" name="Picture 11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3B2E13D-E481-B69E-96AB-B60128B38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08" y="2970218"/>
            <a:ext cx="244606" cy="244606"/>
          </a:xfrm>
          <a:prstGeom prst="rect">
            <a:avLst/>
          </a:prstGeom>
        </p:spPr>
      </p:pic>
      <p:sp>
        <p:nvSpPr>
          <p:cNvPr id="117" name="Oval 116">
            <a:extLst>
              <a:ext uri="{FF2B5EF4-FFF2-40B4-BE49-F238E27FC236}">
                <a16:creationId xmlns:a16="http://schemas.microsoft.com/office/drawing/2014/main" id="{73C7EC3C-A0C1-06D5-0D57-E7AC4ADB421C}"/>
              </a:ext>
            </a:extLst>
          </p:cNvPr>
          <p:cNvSpPr/>
          <p:nvPr/>
        </p:nvSpPr>
        <p:spPr>
          <a:xfrm>
            <a:off x="10818035" y="282064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8" name="Picture 11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09C49D4-2A6C-4DD4-401B-3EE571967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65" y="3036755"/>
            <a:ext cx="244606" cy="244606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B755425B-D211-0260-C527-86F7DCD2B3CA}"/>
              </a:ext>
            </a:extLst>
          </p:cNvPr>
          <p:cNvSpPr/>
          <p:nvPr/>
        </p:nvSpPr>
        <p:spPr>
          <a:xfrm>
            <a:off x="8954696" y="427646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0" name="Picture 1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66604A9-CAB4-F24C-E589-789532C81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26" y="4492576"/>
            <a:ext cx="244606" cy="244606"/>
          </a:xfrm>
          <a:prstGeom prst="rect">
            <a:avLst/>
          </a:prstGeom>
        </p:spPr>
      </p:pic>
      <p:sp>
        <p:nvSpPr>
          <p:cNvPr id="121" name="Oval 120">
            <a:extLst>
              <a:ext uri="{FF2B5EF4-FFF2-40B4-BE49-F238E27FC236}">
                <a16:creationId xmlns:a16="http://schemas.microsoft.com/office/drawing/2014/main" id="{7B8CF0CC-8345-9896-CF47-8C5413704184}"/>
              </a:ext>
            </a:extLst>
          </p:cNvPr>
          <p:cNvSpPr/>
          <p:nvPr/>
        </p:nvSpPr>
        <p:spPr>
          <a:xfrm>
            <a:off x="10609569" y="498338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" name="Picture 12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2CB2475F-8379-8F9B-B971-A7746074C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099" y="5199495"/>
            <a:ext cx="244606" cy="244606"/>
          </a:xfrm>
          <a:prstGeom prst="rect">
            <a:avLst/>
          </a:prstGeom>
        </p:spPr>
      </p:pic>
      <p:sp>
        <p:nvSpPr>
          <p:cNvPr id="123" name="Oval 122">
            <a:extLst>
              <a:ext uri="{FF2B5EF4-FFF2-40B4-BE49-F238E27FC236}">
                <a16:creationId xmlns:a16="http://schemas.microsoft.com/office/drawing/2014/main" id="{DAC4ADED-57A2-2135-BA2B-972C22F69F68}"/>
              </a:ext>
            </a:extLst>
          </p:cNvPr>
          <p:cNvSpPr/>
          <p:nvPr/>
        </p:nvSpPr>
        <p:spPr>
          <a:xfrm>
            <a:off x="7940511" y="5285603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4" name="Picture 12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ECC3FDB-C45C-DA52-7F5F-116BB3B53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41" y="5501714"/>
            <a:ext cx="244606" cy="2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68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1606441"/>
            <a:ext cx="4100033" cy="403858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2v2 +1: Shooting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721299" y="6108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9665213" y="178284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9723050" y="956323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0627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One player in yellow is all time offence (neutral)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Red attacks with yellow, offside in effect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Once red players attack, blue player dribbles in – red defends and blue attacks with yellow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Rotation: attack, defend, 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899006"/>
          <a:ext cx="5832044" cy="1833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Laces: head down, plant foot next to the ball, keep ankle locked, follow through towards target, land on shooting foot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Inside: similar to passing technique (toe above heal), play foot next to ball, follow through to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7887109" y="5654541"/>
            <a:ext cx="1213672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2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1v1 +1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25x20yards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6" name="Oval 105">
            <a:extLst>
              <a:ext uri="{FF2B5EF4-FFF2-40B4-BE49-F238E27FC236}">
                <a16:creationId xmlns:a16="http://schemas.microsoft.com/office/drawing/2014/main" id="{9131E35D-8FEE-55C9-BD07-23EABE5FD0A5}"/>
              </a:ext>
            </a:extLst>
          </p:cNvPr>
          <p:cNvSpPr/>
          <p:nvPr/>
        </p:nvSpPr>
        <p:spPr>
          <a:xfrm>
            <a:off x="8798728" y="591035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74A4972-1FB2-1912-9543-1E29B7DD024D}"/>
              </a:ext>
            </a:extLst>
          </p:cNvPr>
          <p:cNvSpPr/>
          <p:nvPr/>
        </p:nvSpPr>
        <p:spPr>
          <a:xfrm>
            <a:off x="8840228" y="971809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9219441" y="279129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743" y="1998953"/>
            <a:ext cx="244606" cy="244606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</p:cNvCxnSpPr>
          <p:nvPr/>
        </p:nvCxnSpPr>
        <p:spPr>
          <a:xfrm flipH="1">
            <a:off x="9598996" y="2243559"/>
            <a:ext cx="244606" cy="373115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E5C4BA-0ACD-541A-A64F-CDD71E1226C4}"/>
              </a:ext>
            </a:extLst>
          </p:cNvPr>
          <p:cNvCxnSpPr>
            <a:cxnSpLocks/>
          </p:cNvCxnSpPr>
          <p:nvPr/>
        </p:nvCxnSpPr>
        <p:spPr>
          <a:xfrm>
            <a:off x="7156580" y="2949796"/>
            <a:ext cx="822121" cy="2618720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C5E365A-642D-1801-1FAB-6B303B5FBE71}"/>
              </a:ext>
            </a:extLst>
          </p:cNvPr>
          <p:cNvSpPr/>
          <p:nvPr/>
        </p:nvSpPr>
        <p:spPr>
          <a:xfrm>
            <a:off x="8221078" y="5286019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DC11904-9A43-52B2-34C3-96949EDF0D42}"/>
              </a:ext>
            </a:extLst>
          </p:cNvPr>
          <p:cNvCxnSpPr>
            <a:cxnSpLocks/>
          </p:cNvCxnSpPr>
          <p:nvPr/>
        </p:nvCxnSpPr>
        <p:spPr>
          <a:xfrm flipH="1">
            <a:off x="7201799" y="2595154"/>
            <a:ext cx="2237572" cy="326416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77F0FE2-BF11-3EAB-A2A1-0C28A19D6E84}"/>
              </a:ext>
            </a:extLst>
          </p:cNvPr>
          <p:cNvSpPr/>
          <p:nvPr/>
        </p:nvSpPr>
        <p:spPr>
          <a:xfrm>
            <a:off x="6806359" y="259515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E0C7DC2-7B2A-470E-491E-DA0021618EC1}"/>
              </a:ext>
            </a:extLst>
          </p:cNvPr>
          <p:cNvSpPr/>
          <p:nvPr/>
        </p:nvSpPr>
        <p:spPr>
          <a:xfrm>
            <a:off x="7761067" y="179774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06ECC95-A655-A41F-E6B4-53FE7A7E4D59}"/>
              </a:ext>
            </a:extLst>
          </p:cNvPr>
          <p:cNvSpPr/>
          <p:nvPr/>
        </p:nvSpPr>
        <p:spPr>
          <a:xfrm>
            <a:off x="7549501" y="6589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F8AAA83-30CC-C7C5-5F45-224CC92E0B0D}"/>
              </a:ext>
            </a:extLst>
          </p:cNvPr>
          <p:cNvSpPr/>
          <p:nvPr/>
        </p:nvSpPr>
        <p:spPr>
          <a:xfrm>
            <a:off x="7551252" y="1004441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6BC2BFF-F86D-3E1F-3559-7AF381248E4F}"/>
              </a:ext>
            </a:extLst>
          </p:cNvPr>
          <p:cNvSpPr/>
          <p:nvPr/>
        </p:nvSpPr>
        <p:spPr>
          <a:xfrm>
            <a:off x="6626930" y="63915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EAED98-ED03-D752-54A8-FF0473E3B210}"/>
              </a:ext>
            </a:extLst>
          </p:cNvPr>
          <p:cNvSpPr/>
          <p:nvPr/>
        </p:nvSpPr>
        <p:spPr>
          <a:xfrm>
            <a:off x="6668430" y="101992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81A2570-1501-19D8-502F-D0DA720CF27A}"/>
              </a:ext>
            </a:extLst>
          </p:cNvPr>
          <p:cNvSpPr/>
          <p:nvPr/>
        </p:nvSpPr>
        <p:spPr>
          <a:xfrm>
            <a:off x="8269389" y="303149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65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weak foot goal =2pts, 1 touch goal =2pts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50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how many shots does each team take? Are the shots scored, saved, or off-target?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Reinforce technique for shooting within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(8 yds long, 6 yds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38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817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Running w/the Ball U11-U14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4 | SESSION 1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Demonstrate the ability to run with speed while on the ball – keeping control while accelerating away from opposition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42986" y="3070648"/>
          <a:ext cx="11825059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Running with the 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dribbling at top speed while maintaining control of the ball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Use the pinky toe – keep toes down and push the ball forward with the top of the pinky toe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Take a touch every step – push the ball forward each time the player steps with the strong foot (maintain control)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Accelerate &amp; lengthen stride – all while keeping control of the 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6CAC61FD-EE55-414F-DB9C-6000BF7C0CB3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recovery 1v1 defending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to close down an attacker from behind and successfully tackle or prevent forward progression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Sprint to get goal-side or side-by-side with attacking player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Use shoulder to ease attacker off the ball, or step in to tackle at the correct time to avoid a foul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901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Hourglass: Ball Striking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6631884" y="152028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559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Dribble with speed to the next cone, then leave ball for next player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Insist on proper technique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Prog: counter-clockwise (right foot), clockwise (left)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34950" y="4587251"/>
          <a:ext cx="5832044" cy="2108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lvl="1" indent="-285750">
                        <a:buFontTx/>
                        <a:buChar char="-"/>
                      </a:pPr>
                      <a:r>
                        <a:rPr lang="en-US" dirty="0"/>
                        <a:t>Use the pinky toe – keep toes down and push the ball forward with the top of the pinky toe</a:t>
                      </a:r>
                    </a:p>
                    <a:p>
                      <a:pPr marL="285750" lvl="1" indent="-285750">
                        <a:buFontTx/>
                        <a:buChar char="-"/>
                      </a:pPr>
                      <a:r>
                        <a:rPr lang="en-US" dirty="0"/>
                        <a:t>Take a touch every step – push the ball forward each time the player steps with the strong foot (maintain control)</a:t>
                      </a:r>
                    </a:p>
                    <a:p>
                      <a:pPr marL="285750" lvl="1" indent="-285750">
                        <a:buFontTx/>
                        <a:buChar char="-"/>
                      </a:pPr>
                      <a:r>
                        <a:rPr lang="en-US" dirty="0"/>
                        <a:t>Accelerate &amp; lengthen stride – all while keeping control of the 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F4BF39B0-8312-7522-CECE-EBC94A239D56}"/>
              </a:ext>
            </a:extLst>
          </p:cNvPr>
          <p:cNvCxnSpPr>
            <a:cxnSpLocks/>
            <a:stCxn id="31" idx="4"/>
          </p:cNvCxnSpPr>
          <p:nvPr/>
        </p:nvCxnSpPr>
        <p:spPr>
          <a:xfrm flipH="1">
            <a:off x="6745736" y="1837282"/>
            <a:ext cx="44646" cy="4050334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5x2 min (1 min rest)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6-8 players per box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1-2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25 x 25y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41DDBD2-7251-5D75-D439-003B2C9B1587}"/>
              </a:ext>
            </a:extLst>
          </p:cNvPr>
          <p:cNvSpPr/>
          <p:nvPr/>
        </p:nvSpPr>
        <p:spPr>
          <a:xfrm>
            <a:off x="6964227" y="606116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5E13434C-9E44-3895-3E50-609B45B9DE61}"/>
              </a:ext>
            </a:extLst>
          </p:cNvPr>
          <p:cNvSpPr/>
          <p:nvPr/>
        </p:nvSpPr>
        <p:spPr>
          <a:xfrm>
            <a:off x="11731373" y="6061166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A3C73E73-6184-8040-DA96-38E9A8EBB969}"/>
              </a:ext>
            </a:extLst>
          </p:cNvPr>
          <p:cNvSpPr/>
          <p:nvPr/>
        </p:nvSpPr>
        <p:spPr>
          <a:xfrm>
            <a:off x="6962770" y="1667818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20E4A951-16FF-81AD-4257-A6373CF30354}"/>
              </a:ext>
            </a:extLst>
          </p:cNvPr>
          <p:cNvSpPr/>
          <p:nvPr/>
        </p:nvSpPr>
        <p:spPr>
          <a:xfrm>
            <a:off x="11729916" y="166781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B051BEDF-1E08-9C4C-1A9C-8D11F307264B}"/>
              </a:ext>
            </a:extLst>
          </p:cNvPr>
          <p:cNvSpPr/>
          <p:nvPr/>
        </p:nvSpPr>
        <p:spPr>
          <a:xfrm>
            <a:off x="6435905" y="120329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DE28144-8A2F-8A7E-38EE-82B1B8C921C4}"/>
              </a:ext>
            </a:extLst>
          </p:cNvPr>
          <p:cNvSpPr/>
          <p:nvPr/>
        </p:nvSpPr>
        <p:spPr>
          <a:xfrm>
            <a:off x="6587238" y="6037151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A16EA2-7000-AC06-FB7E-29B2EB90B96E}"/>
              </a:ext>
            </a:extLst>
          </p:cNvPr>
          <p:cNvSpPr/>
          <p:nvPr/>
        </p:nvSpPr>
        <p:spPr>
          <a:xfrm>
            <a:off x="11383014" y="160437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F0F408-56C6-075F-5EAB-E68AA98E57FA}"/>
              </a:ext>
            </a:extLst>
          </p:cNvPr>
          <p:cNvCxnSpPr>
            <a:cxnSpLocks/>
          </p:cNvCxnSpPr>
          <p:nvPr/>
        </p:nvCxnSpPr>
        <p:spPr>
          <a:xfrm flipH="1" flipV="1">
            <a:off x="7245852" y="1740868"/>
            <a:ext cx="4074810" cy="13039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CF91138-C3F5-70B4-9661-5D2096A89486}"/>
              </a:ext>
            </a:extLst>
          </p:cNvPr>
          <p:cNvSpPr/>
          <p:nvPr/>
        </p:nvSpPr>
        <p:spPr>
          <a:xfrm>
            <a:off x="11187035" y="12873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DA9405-F0A9-9EE9-EBFF-7E64E7383ECA}"/>
              </a:ext>
            </a:extLst>
          </p:cNvPr>
          <p:cNvSpPr/>
          <p:nvPr/>
        </p:nvSpPr>
        <p:spPr>
          <a:xfrm>
            <a:off x="11338368" y="612123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6990D76-9B56-1B46-1952-A3A93EEA032B}"/>
              </a:ext>
            </a:extLst>
          </p:cNvPr>
          <p:cNvCxnSpPr>
            <a:cxnSpLocks/>
          </p:cNvCxnSpPr>
          <p:nvPr/>
        </p:nvCxnSpPr>
        <p:spPr>
          <a:xfrm>
            <a:off x="7162721" y="6279735"/>
            <a:ext cx="4099638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988483-8A2F-2A3E-4F79-42EE43F60D6C}"/>
              </a:ext>
            </a:extLst>
          </p:cNvPr>
          <p:cNvCxnSpPr>
            <a:cxnSpLocks/>
          </p:cNvCxnSpPr>
          <p:nvPr/>
        </p:nvCxnSpPr>
        <p:spPr>
          <a:xfrm flipV="1">
            <a:off x="11838816" y="2179012"/>
            <a:ext cx="0" cy="3708604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131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1606440"/>
            <a:ext cx="4100033" cy="4657271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1v1: Running W/Ball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8902252" y="59428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846166" y="17663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8904003" y="939799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0627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Red starts the play by taking a touch into the grid, blue tries to recover and defend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Red scores by shooting into the goal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If blue wins the ball, dribbles across end line for point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Team attacks for 2 minutes, then defends for 2 minutes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904" y="4778961"/>
          <a:ext cx="5832044" cy="2108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lvl="1" indent="-285750">
                        <a:buFontTx/>
                        <a:buChar char="-"/>
                      </a:pPr>
                      <a:r>
                        <a:rPr lang="en-US" dirty="0"/>
                        <a:t>Use the pinky toe – keep toes down and push the ball forward with the top of the pinky toe</a:t>
                      </a:r>
                    </a:p>
                    <a:p>
                      <a:pPr marL="285750" lvl="1" indent="-285750">
                        <a:buFontTx/>
                        <a:buChar char="-"/>
                      </a:pPr>
                      <a:r>
                        <a:rPr lang="en-US" dirty="0"/>
                        <a:t>Take a touch every step – push the ball forward each time the player steps with the strong foot (maintain control)</a:t>
                      </a:r>
                    </a:p>
                    <a:p>
                      <a:pPr marL="285750" lvl="1" indent="-285750">
                        <a:buFontTx/>
                        <a:buChar char="-"/>
                      </a:pPr>
                      <a:r>
                        <a:rPr lang="en-US" dirty="0"/>
                        <a:t>Accelerate &amp; lengthen stride – all while keeping control of the 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7790992" y="6254719"/>
            <a:ext cx="1213672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2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 even groups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if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poss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(Ideally 5-8 players per grid)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35x15yards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6" name="Oval 105">
            <a:extLst>
              <a:ext uri="{FF2B5EF4-FFF2-40B4-BE49-F238E27FC236}">
                <a16:creationId xmlns:a16="http://schemas.microsoft.com/office/drawing/2014/main" id="{9131E35D-8FEE-55C9-BD07-23EABE5FD0A5}"/>
              </a:ext>
            </a:extLst>
          </p:cNvPr>
          <p:cNvSpPr/>
          <p:nvPr/>
        </p:nvSpPr>
        <p:spPr>
          <a:xfrm>
            <a:off x="6663055" y="79660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74A4972-1FB2-1912-9543-1E29B7DD024D}"/>
              </a:ext>
            </a:extLst>
          </p:cNvPr>
          <p:cNvSpPr/>
          <p:nvPr/>
        </p:nvSpPr>
        <p:spPr>
          <a:xfrm>
            <a:off x="6686042" y="120152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6822752" y="155955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9" name="Picture 6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7486EDC-0028-F51F-4210-0140F1AA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00" y="2984540"/>
            <a:ext cx="244606" cy="244606"/>
          </a:xfrm>
          <a:prstGeom prst="rect">
            <a:avLst/>
          </a:prstGeom>
        </p:spPr>
      </p:pic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696" y="1982429"/>
            <a:ext cx="244606" cy="244606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761D65F-83AC-F485-BE1C-A0765FFA30A0}"/>
              </a:ext>
            </a:extLst>
          </p:cNvPr>
          <p:cNvCxnSpPr>
            <a:cxnSpLocks/>
          </p:cNvCxnSpPr>
          <p:nvPr/>
        </p:nvCxnSpPr>
        <p:spPr>
          <a:xfrm>
            <a:off x="6999217" y="1892523"/>
            <a:ext cx="1449134" cy="19197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</p:cNvCxnSpPr>
          <p:nvPr/>
        </p:nvCxnSpPr>
        <p:spPr>
          <a:xfrm>
            <a:off x="9024555" y="2227035"/>
            <a:ext cx="0" cy="225279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E5C4BA-0ACD-541A-A64F-CDD71E1226C4}"/>
              </a:ext>
            </a:extLst>
          </p:cNvPr>
          <p:cNvCxnSpPr>
            <a:cxnSpLocks/>
          </p:cNvCxnSpPr>
          <p:nvPr/>
        </p:nvCxnSpPr>
        <p:spPr>
          <a:xfrm flipH="1">
            <a:off x="7938339" y="4602995"/>
            <a:ext cx="1061142" cy="1499629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C5E365A-642D-1801-1FAB-6B303B5FBE71}"/>
              </a:ext>
            </a:extLst>
          </p:cNvPr>
          <p:cNvSpPr/>
          <p:nvPr/>
        </p:nvSpPr>
        <p:spPr>
          <a:xfrm>
            <a:off x="8253324" y="591884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50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especially in wide areas and when ball is played behind, can players successfully retain the ball while going forward with speed?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Reinforce </a:t>
                      </a:r>
                      <a:r>
                        <a:rPr lang="en-US"/>
                        <a:t>technique within </a:t>
                      </a:r>
                      <a:r>
                        <a:rPr lang="en-US" dirty="0"/>
                        <a:t>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(10 yds long, 6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84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817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Running w/the Ball U11-U14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4 | SESSION 2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Demonstrate the ability to run with speed while on the ball – keeping control while accelerating away from opposition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42986" y="3070648"/>
          <a:ext cx="11825059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Running with the 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dribbling at top speed while maintaining control of the ball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Use the pinky toe – keep toes down and push the ball forward with the top of the pinky toe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Take a touch every step – push the ball forward each time the player steps with the strong foot (maintain control)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Accelerate &amp; lengthen stride – all while keeping control of the 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6CAC61FD-EE55-414F-DB9C-6000BF7C0CB3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recovery 1v1 defending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to close down an attacker from behind and successfully tackle or prevent forward progression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Sprint to get goal-side or side-by-side with attacking player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Use shoulder to ease attacker off the ball, or step in to tackle at the correct time to avoid a foul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78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1606441"/>
            <a:ext cx="5527898" cy="403858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1v1: Ball Mastery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8902252" y="59428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846166" y="17663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8904003" y="939799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853803"/>
              </p:ext>
            </p:extLst>
          </p:nvPr>
        </p:nvGraphicFramePr>
        <p:xfrm>
          <a:off x="235664" y="2687115"/>
          <a:ext cx="5824284" cy="21544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Blue passes to red, then defends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Red scores by dribbling between one of the two gates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If blue wins the ball, passes back to team for a point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Team attacks for 2 minutes, then defends for 2 minutes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Progression: scoring on 1 gate is worth 2, whereas scoring on the other is only worth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18901"/>
              </p:ext>
            </p:extLst>
          </p:nvPr>
        </p:nvGraphicFramePr>
        <p:xfrm>
          <a:off x="227184" y="4899006"/>
          <a:ext cx="5832044" cy="1833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Directional first touch – where does first touch take you?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Use different surfaces of the foot to dribble past defender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Counter Principle: Use angle of approach to limit attacker’s option to one gate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45732"/>
              </p:ext>
            </p:extLst>
          </p:nvPr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2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 even groups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(Ideally 5-8 players per grid)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15x15yards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6" name="Oval 105">
            <a:extLst>
              <a:ext uri="{FF2B5EF4-FFF2-40B4-BE49-F238E27FC236}">
                <a16:creationId xmlns:a16="http://schemas.microsoft.com/office/drawing/2014/main" id="{9131E35D-8FEE-55C9-BD07-23EABE5FD0A5}"/>
              </a:ext>
            </a:extLst>
          </p:cNvPr>
          <p:cNvSpPr/>
          <p:nvPr/>
        </p:nvSpPr>
        <p:spPr>
          <a:xfrm>
            <a:off x="8949496" y="607882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74A4972-1FB2-1912-9543-1E29B7DD024D}"/>
              </a:ext>
            </a:extLst>
          </p:cNvPr>
          <p:cNvSpPr/>
          <p:nvPr/>
        </p:nvSpPr>
        <p:spPr>
          <a:xfrm>
            <a:off x="8949496" y="582141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8852284" y="312763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9" name="Picture 6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7486EDC-0028-F51F-4210-0140F1AA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949" y="5744077"/>
            <a:ext cx="244606" cy="244606"/>
          </a:xfrm>
          <a:prstGeom prst="rect">
            <a:avLst/>
          </a:prstGeom>
        </p:spPr>
      </p:pic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696" y="1982429"/>
            <a:ext cx="244606" cy="244606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761D65F-83AC-F485-BE1C-A0765FFA30A0}"/>
              </a:ext>
            </a:extLst>
          </p:cNvPr>
          <p:cNvCxnSpPr>
            <a:cxnSpLocks/>
          </p:cNvCxnSpPr>
          <p:nvPr/>
        </p:nvCxnSpPr>
        <p:spPr>
          <a:xfrm flipH="1" flipV="1">
            <a:off x="9003913" y="3462681"/>
            <a:ext cx="86859" cy="18653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</p:cNvCxnSpPr>
          <p:nvPr/>
        </p:nvCxnSpPr>
        <p:spPr>
          <a:xfrm flipH="1">
            <a:off x="8779949" y="2227035"/>
            <a:ext cx="244606" cy="373115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0263D8C-C768-8BDD-A949-BC66A5E381D0}"/>
              </a:ext>
            </a:extLst>
          </p:cNvPr>
          <p:cNvCxnSpPr>
            <a:cxnSpLocks/>
          </p:cNvCxnSpPr>
          <p:nvPr/>
        </p:nvCxnSpPr>
        <p:spPr>
          <a:xfrm>
            <a:off x="8837000" y="2598913"/>
            <a:ext cx="2257098" cy="3189829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20929C4-F5EA-004D-26CA-9949FA379F76}"/>
              </a:ext>
            </a:extLst>
          </p:cNvPr>
          <p:cNvSpPr/>
          <p:nvPr/>
        </p:nvSpPr>
        <p:spPr>
          <a:xfrm>
            <a:off x="11276016" y="5540759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07CDD72-AB54-384D-65DA-63D749A685F5}"/>
              </a:ext>
            </a:extLst>
          </p:cNvPr>
          <p:cNvSpPr/>
          <p:nvPr/>
        </p:nvSpPr>
        <p:spPr>
          <a:xfrm>
            <a:off x="10458032" y="5540758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3B66D69-6E07-7627-FA19-AE1DCE9EAECA}"/>
              </a:ext>
            </a:extLst>
          </p:cNvPr>
          <p:cNvSpPr/>
          <p:nvPr/>
        </p:nvSpPr>
        <p:spPr>
          <a:xfrm>
            <a:off x="7572003" y="5540759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7E08E6A-67D5-F8D0-E123-9065EC1EA049}"/>
              </a:ext>
            </a:extLst>
          </p:cNvPr>
          <p:cNvSpPr/>
          <p:nvPr/>
        </p:nvSpPr>
        <p:spPr>
          <a:xfrm>
            <a:off x="6754019" y="5540758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8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Individual Juggling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833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Each player has a ball and juggles using  below prompts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with ball in hands, one juggle &amp; catch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Attempt more &amp; more consecutive juggles as aptitude improves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unlimited, R only, L only, headers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18071" y="4983384"/>
          <a:ext cx="583204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Keep ankle locked and contact the ball directly (no spin)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controlled, then build consistency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Keep track of high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4x3 min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13" name="Oval 112">
            <a:extLst>
              <a:ext uri="{FF2B5EF4-FFF2-40B4-BE49-F238E27FC236}">
                <a16:creationId xmlns:a16="http://schemas.microsoft.com/office/drawing/2014/main" id="{82F6C10D-A277-48D0-0D91-81EB92B54B03}"/>
              </a:ext>
            </a:extLst>
          </p:cNvPr>
          <p:cNvSpPr/>
          <p:nvPr/>
        </p:nvSpPr>
        <p:spPr>
          <a:xfrm>
            <a:off x="8846166" y="17663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4" name="Picture 1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2A008CB-A525-4FFA-4109-1E045658A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59" y="1984935"/>
            <a:ext cx="244606" cy="244606"/>
          </a:xfrm>
          <a:prstGeom prst="rect">
            <a:avLst/>
          </a:prstGeom>
        </p:spPr>
      </p:pic>
      <p:sp>
        <p:nvSpPr>
          <p:cNvPr id="115" name="Oval 114">
            <a:extLst>
              <a:ext uri="{FF2B5EF4-FFF2-40B4-BE49-F238E27FC236}">
                <a16:creationId xmlns:a16="http://schemas.microsoft.com/office/drawing/2014/main" id="{6E5C6B2C-FFFA-A419-3394-C9AD8ACBF949}"/>
              </a:ext>
            </a:extLst>
          </p:cNvPr>
          <p:cNvSpPr/>
          <p:nvPr/>
        </p:nvSpPr>
        <p:spPr>
          <a:xfrm>
            <a:off x="7813578" y="275410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6" name="Picture 11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3B2E13D-E481-B69E-96AB-B60128B38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08" y="2970218"/>
            <a:ext cx="244606" cy="244606"/>
          </a:xfrm>
          <a:prstGeom prst="rect">
            <a:avLst/>
          </a:prstGeom>
        </p:spPr>
      </p:pic>
      <p:sp>
        <p:nvSpPr>
          <p:cNvPr id="117" name="Oval 116">
            <a:extLst>
              <a:ext uri="{FF2B5EF4-FFF2-40B4-BE49-F238E27FC236}">
                <a16:creationId xmlns:a16="http://schemas.microsoft.com/office/drawing/2014/main" id="{73C7EC3C-A0C1-06D5-0D57-E7AC4ADB421C}"/>
              </a:ext>
            </a:extLst>
          </p:cNvPr>
          <p:cNvSpPr/>
          <p:nvPr/>
        </p:nvSpPr>
        <p:spPr>
          <a:xfrm>
            <a:off x="10818035" y="282064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8" name="Picture 11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09C49D4-2A6C-4DD4-401B-3EE571967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65" y="3036755"/>
            <a:ext cx="244606" cy="244606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B755425B-D211-0260-C527-86F7DCD2B3CA}"/>
              </a:ext>
            </a:extLst>
          </p:cNvPr>
          <p:cNvSpPr/>
          <p:nvPr/>
        </p:nvSpPr>
        <p:spPr>
          <a:xfrm>
            <a:off x="8954696" y="427646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0" name="Picture 1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66604A9-CAB4-F24C-E589-789532C81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26" y="4492576"/>
            <a:ext cx="244606" cy="244606"/>
          </a:xfrm>
          <a:prstGeom prst="rect">
            <a:avLst/>
          </a:prstGeom>
        </p:spPr>
      </p:pic>
      <p:sp>
        <p:nvSpPr>
          <p:cNvPr id="121" name="Oval 120">
            <a:extLst>
              <a:ext uri="{FF2B5EF4-FFF2-40B4-BE49-F238E27FC236}">
                <a16:creationId xmlns:a16="http://schemas.microsoft.com/office/drawing/2014/main" id="{7B8CF0CC-8345-9896-CF47-8C5413704184}"/>
              </a:ext>
            </a:extLst>
          </p:cNvPr>
          <p:cNvSpPr/>
          <p:nvPr/>
        </p:nvSpPr>
        <p:spPr>
          <a:xfrm>
            <a:off x="10609569" y="498338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" name="Picture 12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2CB2475F-8379-8F9B-B971-A7746074C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099" y="5199495"/>
            <a:ext cx="244606" cy="244606"/>
          </a:xfrm>
          <a:prstGeom prst="rect">
            <a:avLst/>
          </a:prstGeom>
        </p:spPr>
      </p:pic>
      <p:sp>
        <p:nvSpPr>
          <p:cNvPr id="123" name="Oval 122">
            <a:extLst>
              <a:ext uri="{FF2B5EF4-FFF2-40B4-BE49-F238E27FC236}">
                <a16:creationId xmlns:a16="http://schemas.microsoft.com/office/drawing/2014/main" id="{DAC4ADED-57A2-2135-BA2B-972C22F69F68}"/>
              </a:ext>
            </a:extLst>
          </p:cNvPr>
          <p:cNvSpPr/>
          <p:nvPr/>
        </p:nvSpPr>
        <p:spPr>
          <a:xfrm>
            <a:off x="7940511" y="5285603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4" name="Picture 12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ECC3FDB-C45C-DA52-7F5F-116BB3B53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41" y="5501714"/>
            <a:ext cx="244606" cy="2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1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1606440"/>
            <a:ext cx="4100033" cy="4657271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4v4: Running W/Ball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6676783" y="348762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846166" y="17663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10008298" y="335343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0627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Two teams play from one end line to the other – dribble across the endline for a point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No offside in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904" y="4778961"/>
          <a:ext cx="5832044" cy="2108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lvl="1" indent="-285750">
                        <a:buFontTx/>
                        <a:buChar char="-"/>
                      </a:pPr>
                      <a:r>
                        <a:rPr lang="en-US" dirty="0"/>
                        <a:t>Use the pinky toe – keep toes down and push the ball forward with the top of the pinky toe</a:t>
                      </a:r>
                    </a:p>
                    <a:p>
                      <a:pPr marL="285750" lvl="1" indent="-285750">
                        <a:buFontTx/>
                        <a:buChar char="-"/>
                      </a:pPr>
                      <a:r>
                        <a:rPr lang="en-US" dirty="0"/>
                        <a:t>Take a touch every step – push the ball forward each time the player steps with the strong foot (maintain control)</a:t>
                      </a:r>
                    </a:p>
                    <a:p>
                      <a:pPr marL="285750" lvl="1" indent="-285750">
                        <a:buFontTx/>
                        <a:buChar char="-"/>
                      </a:pPr>
                      <a:r>
                        <a:rPr lang="en-US" dirty="0"/>
                        <a:t>Accelerate &amp; lengthen stride – all while keeping control of the 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2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4v4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(can also be 3v3)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40x25yards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6" name="Oval 105">
            <a:extLst>
              <a:ext uri="{FF2B5EF4-FFF2-40B4-BE49-F238E27FC236}">
                <a16:creationId xmlns:a16="http://schemas.microsoft.com/office/drawing/2014/main" id="{9131E35D-8FEE-55C9-BD07-23EABE5FD0A5}"/>
              </a:ext>
            </a:extLst>
          </p:cNvPr>
          <p:cNvSpPr/>
          <p:nvPr/>
        </p:nvSpPr>
        <p:spPr>
          <a:xfrm>
            <a:off x="7386473" y="3844939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74A4972-1FB2-1912-9543-1E29B7DD024D}"/>
              </a:ext>
            </a:extLst>
          </p:cNvPr>
          <p:cNvSpPr/>
          <p:nvPr/>
        </p:nvSpPr>
        <p:spPr>
          <a:xfrm>
            <a:off x="8230381" y="2370119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9436489" y="397178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9" name="Picture 6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7486EDC-0028-F51F-4210-0140F1AA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79" y="1252396"/>
            <a:ext cx="244606" cy="244606"/>
          </a:xfrm>
          <a:prstGeom prst="rect">
            <a:avLst/>
          </a:prstGeom>
        </p:spPr>
      </p:pic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696" y="1982429"/>
            <a:ext cx="244606" cy="244606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761D65F-83AC-F485-BE1C-A0765FFA30A0}"/>
              </a:ext>
            </a:extLst>
          </p:cNvPr>
          <p:cNvCxnSpPr>
            <a:cxnSpLocks/>
          </p:cNvCxnSpPr>
          <p:nvPr/>
        </p:nvCxnSpPr>
        <p:spPr>
          <a:xfrm flipV="1">
            <a:off x="8513388" y="2159093"/>
            <a:ext cx="278472" cy="3100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</p:cNvCxnSpPr>
          <p:nvPr/>
        </p:nvCxnSpPr>
        <p:spPr>
          <a:xfrm flipH="1">
            <a:off x="9163162" y="3385350"/>
            <a:ext cx="739967" cy="12658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E5C4BA-0ACD-541A-A64F-CDD71E1226C4}"/>
              </a:ext>
            </a:extLst>
          </p:cNvPr>
          <p:cNvCxnSpPr>
            <a:cxnSpLocks/>
          </p:cNvCxnSpPr>
          <p:nvPr/>
        </p:nvCxnSpPr>
        <p:spPr>
          <a:xfrm>
            <a:off x="9093154" y="2260028"/>
            <a:ext cx="780130" cy="1035655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D5554E-BAD8-FE07-17CA-7BFB93261387}"/>
              </a:ext>
            </a:extLst>
          </p:cNvPr>
          <p:cNvCxnSpPr>
            <a:cxnSpLocks/>
          </p:cNvCxnSpPr>
          <p:nvPr/>
        </p:nvCxnSpPr>
        <p:spPr>
          <a:xfrm flipH="1">
            <a:off x="7391965" y="3511930"/>
            <a:ext cx="1713489" cy="1134715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307402-E13B-BE30-C19B-FEF19949E7BF}"/>
              </a:ext>
            </a:extLst>
          </p:cNvPr>
          <p:cNvCxnSpPr>
            <a:cxnSpLocks/>
          </p:cNvCxnSpPr>
          <p:nvPr/>
        </p:nvCxnSpPr>
        <p:spPr>
          <a:xfrm flipH="1">
            <a:off x="7193902" y="4686614"/>
            <a:ext cx="105262" cy="1854145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FEE0CD8-22D0-73B9-5655-336C3739AB68}"/>
              </a:ext>
            </a:extLst>
          </p:cNvPr>
          <p:cNvCxnSpPr>
            <a:cxnSpLocks/>
          </p:cNvCxnSpPr>
          <p:nvPr/>
        </p:nvCxnSpPr>
        <p:spPr>
          <a:xfrm>
            <a:off x="6909099" y="3770950"/>
            <a:ext cx="379081" cy="85848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2977616C-F472-349A-FA0C-753D821A045F}"/>
              </a:ext>
            </a:extLst>
          </p:cNvPr>
          <p:cNvSpPr/>
          <p:nvPr/>
        </p:nvSpPr>
        <p:spPr>
          <a:xfrm>
            <a:off x="8667815" y="448814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84A5808-9283-9CB9-893C-21751F0DD5E4}"/>
              </a:ext>
            </a:extLst>
          </p:cNvPr>
          <p:cNvSpPr/>
          <p:nvPr/>
        </p:nvSpPr>
        <p:spPr>
          <a:xfrm>
            <a:off x="8096006" y="510649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7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50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especially in wide areas and when ball is played behind, can players successfully retain the ball while going forward with speed?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Reinforce technique within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(10 yds long, 6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28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817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Turning: U11-U14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5 | SESSION 1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Teach players the technique of turning, as well as how to identify moments to turn out of pressure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42986" y="3070648"/>
          <a:ext cx="11825059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Turning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changing direction (&gt; 90 degrees) while dribbling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Make your turn in 1 sharp touch if possible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Accelerate away from the turn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1" dirty="0"/>
                        <a:t>Advanced: add deception (fake shot or pass) to create space for yourself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2" name="Table 60">
            <a:extLst>
              <a:ext uri="{FF2B5EF4-FFF2-40B4-BE49-F238E27FC236}">
                <a16:creationId xmlns:a16="http://schemas.microsoft.com/office/drawing/2014/main" id="{146B5AEE-4C3A-0B02-F385-1E8FBAA88ED6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Applying pressure to the ball (defending)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to close down an attacker to make a tackle, block a shot or pass, or delay an attack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Sprint to close down attacker, then slow approach to be able to change direction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Approach side-on to make play predictable and allow quick recovery if attacker takes touch 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311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Hourglass: Turning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6631884" y="152028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3-5 players per station – player 1 dribbles to other cone, turns, and passes back to player 2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unlimited, inside cut, outside cut, stepover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34950" y="4587251"/>
          <a:ext cx="5832044" cy="1559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Make your turn in 1 sharp touch if possible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Accelerate away from the turn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1" dirty="0"/>
                        <a:t>Advanced: add deception (fake shot or pass) to create space for yourself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F4BF39B0-8312-7522-CECE-EBC94A239D56}"/>
              </a:ext>
            </a:extLst>
          </p:cNvPr>
          <p:cNvCxnSpPr>
            <a:cxnSpLocks/>
          </p:cNvCxnSpPr>
          <p:nvPr/>
        </p:nvCxnSpPr>
        <p:spPr>
          <a:xfrm>
            <a:off x="6840041" y="1837282"/>
            <a:ext cx="1440778" cy="1664819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5x2 min (1 min rest)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3-5 players per station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12-yard stations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41DDBD2-7251-5D75-D439-003B2C9B1587}"/>
              </a:ext>
            </a:extLst>
          </p:cNvPr>
          <p:cNvSpPr/>
          <p:nvPr/>
        </p:nvSpPr>
        <p:spPr>
          <a:xfrm>
            <a:off x="6964227" y="606116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3BDC1FCF-DBB4-D624-B4F2-4752A678F01C}"/>
              </a:ext>
            </a:extLst>
          </p:cNvPr>
          <p:cNvSpPr/>
          <p:nvPr/>
        </p:nvSpPr>
        <p:spPr>
          <a:xfrm>
            <a:off x="8336883" y="4407000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B4795BBF-0ED8-32C4-6AB8-28884AB55F95}"/>
              </a:ext>
            </a:extLst>
          </p:cNvPr>
          <p:cNvSpPr/>
          <p:nvPr/>
        </p:nvSpPr>
        <p:spPr>
          <a:xfrm>
            <a:off x="9974070" y="4392446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31839237-367F-A6C7-E7E3-3788B0220981}"/>
              </a:ext>
            </a:extLst>
          </p:cNvPr>
          <p:cNvSpPr/>
          <p:nvPr/>
        </p:nvSpPr>
        <p:spPr>
          <a:xfrm>
            <a:off x="8336883" y="3443604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4F31A450-CC05-2B9F-B525-F0D17879480F}"/>
              </a:ext>
            </a:extLst>
          </p:cNvPr>
          <p:cNvSpPr/>
          <p:nvPr/>
        </p:nvSpPr>
        <p:spPr>
          <a:xfrm>
            <a:off x="9974070" y="3429050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5E13434C-9E44-3895-3E50-609B45B9DE61}"/>
              </a:ext>
            </a:extLst>
          </p:cNvPr>
          <p:cNvSpPr/>
          <p:nvPr/>
        </p:nvSpPr>
        <p:spPr>
          <a:xfrm>
            <a:off x="11731373" y="6061166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A3C73E73-6184-8040-DA96-38E9A8EBB969}"/>
              </a:ext>
            </a:extLst>
          </p:cNvPr>
          <p:cNvSpPr/>
          <p:nvPr/>
        </p:nvSpPr>
        <p:spPr>
          <a:xfrm>
            <a:off x="6962770" y="1667818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20E4A951-16FF-81AD-4257-A6373CF30354}"/>
              </a:ext>
            </a:extLst>
          </p:cNvPr>
          <p:cNvSpPr/>
          <p:nvPr/>
        </p:nvSpPr>
        <p:spPr>
          <a:xfrm>
            <a:off x="11729916" y="166781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947BB86F-7C76-29DC-7B02-E9772EE9D4AE}"/>
              </a:ext>
            </a:extLst>
          </p:cNvPr>
          <p:cNvCxnSpPr>
            <a:cxnSpLocks/>
          </p:cNvCxnSpPr>
          <p:nvPr/>
        </p:nvCxnSpPr>
        <p:spPr>
          <a:xfrm flipH="1" flipV="1">
            <a:off x="8027101" y="2995055"/>
            <a:ext cx="281750" cy="345139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CF1BE94-A564-3938-2262-CE4995508CEE}"/>
              </a:ext>
            </a:extLst>
          </p:cNvPr>
          <p:cNvCxnSpPr>
            <a:cxnSpLocks/>
          </p:cNvCxnSpPr>
          <p:nvPr/>
        </p:nvCxnSpPr>
        <p:spPr>
          <a:xfrm flipH="1" flipV="1">
            <a:off x="7122086" y="1965428"/>
            <a:ext cx="879133" cy="956213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B051BEDF-1E08-9C4C-1A9C-8D11F307264B}"/>
              </a:ext>
            </a:extLst>
          </p:cNvPr>
          <p:cNvSpPr/>
          <p:nvPr/>
        </p:nvSpPr>
        <p:spPr>
          <a:xfrm>
            <a:off x="6435905" y="120329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DE28144-8A2F-8A7E-38EE-82B1B8C921C4}"/>
              </a:ext>
            </a:extLst>
          </p:cNvPr>
          <p:cNvSpPr/>
          <p:nvPr/>
        </p:nvSpPr>
        <p:spPr>
          <a:xfrm>
            <a:off x="6245762" y="956323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98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2668878"/>
            <a:ext cx="5527898" cy="298702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1v1: Turning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8902252" y="165672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846166" y="282875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8904003" y="200223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0627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Blue passes to red, then defends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Red scores by dribbling between one of the two gates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If blue wins the ball, passes back to team for a point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Team attacks for 2 minutes, then defends for 2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899006"/>
          <a:ext cx="5832044" cy="1559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Make your turn in 1 sharp touch if possible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Accelerate away from the turn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1" dirty="0"/>
                        <a:t>Advanced: add deception (fake shot or pass) to create space for yourself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2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 even groups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(Ideally 5-8 players per grid)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15x10yards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6" name="Oval 105">
            <a:extLst>
              <a:ext uri="{FF2B5EF4-FFF2-40B4-BE49-F238E27FC236}">
                <a16:creationId xmlns:a16="http://schemas.microsoft.com/office/drawing/2014/main" id="{9131E35D-8FEE-55C9-BD07-23EABE5FD0A5}"/>
              </a:ext>
            </a:extLst>
          </p:cNvPr>
          <p:cNvSpPr/>
          <p:nvPr/>
        </p:nvSpPr>
        <p:spPr>
          <a:xfrm>
            <a:off x="9058896" y="59897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74A4972-1FB2-1912-9543-1E29B7DD024D}"/>
              </a:ext>
            </a:extLst>
          </p:cNvPr>
          <p:cNvSpPr/>
          <p:nvPr/>
        </p:nvSpPr>
        <p:spPr>
          <a:xfrm>
            <a:off x="9060750" y="567273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8852284" y="419006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9" name="Picture 6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7486EDC-0028-F51F-4210-0140F1AA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203" y="5595405"/>
            <a:ext cx="244606" cy="244606"/>
          </a:xfrm>
          <a:prstGeom prst="rect">
            <a:avLst/>
          </a:prstGeom>
        </p:spPr>
      </p:pic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696" y="3044866"/>
            <a:ext cx="244606" cy="244606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761D65F-83AC-F485-BE1C-A0765FFA30A0}"/>
              </a:ext>
            </a:extLst>
          </p:cNvPr>
          <p:cNvCxnSpPr>
            <a:cxnSpLocks/>
          </p:cNvCxnSpPr>
          <p:nvPr/>
        </p:nvCxnSpPr>
        <p:spPr>
          <a:xfrm flipH="1" flipV="1">
            <a:off x="9003913" y="4525118"/>
            <a:ext cx="131896" cy="9744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</p:cNvCxnSpPr>
          <p:nvPr/>
        </p:nvCxnSpPr>
        <p:spPr>
          <a:xfrm flipH="1">
            <a:off x="8779949" y="3289472"/>
            <a:ext cx="244606" cy="373115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0263D8C-C768-8BDD-A949-BC66A5E381D0}"/>
              </a:ext>
            </a:extLst>
          </p:cNvPr>
          <p:cNvCxnSpPr>
            <a:cxnSpLocks/>
            <a:endCxn id="22" idx="3"/>
          </p:cNvCxnSpPr>
          <p:nvPr/>
        </p:nvCxnSpPr>
        <p:spPr>
          <a:xfrm>
            <a:off x="8837000" y="3661350"/>
            <a:ext cx="3073280" cy="50103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20929C4-F5EA-004D-26CA-9949FA379F76}"/>
              </a:ext>
            </a:extLst>
          </p:cNvPr>
          <p:cNvSpPr/>
          <p:nvPr/>
        </p:nvSpPr>
        <p:spPr>
          <a:xfrm>
            <a:off x="11664691" y="3576166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07CDD72-AB54-384D-65DA-63D749A685F5}"/>
              </a:ext>
            </a:extLst>
          </p:cNvPr>
          <p:cNvSpPr/>
          <p:nvPr/>
        </p:nvSpPr>
        <p:spPr>
          <a:xfrm>
            <a:off x="11659109" y="4899969"/>
            <a:ext cx="256577" cy="9992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3B66D69-6E07-7627-FA19-AE1DCE9EAECA}"/>
              </a:ext>
            </a:extLst>
          </p:cNvPr>
          <p:cNvSpPr/>
          <p:nvPr/>
        </p:nvSpPr>
        <p:spPr>
          <a:xfrm>
            <a:off x="6339030" y="3576347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7E08E6A-67D5-F8D0-E123-9065EC1EA049}"/>
              </a:ext>
            </a:extLst>
          </p:cNvPr>
          <p:cNvSpPr/>
          <p:nvPr/>
        </p:nvSpPr>
        <p:spPr>
          <a:xfrm>
            <a:off x="6326023" y="4899969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02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weak foot goal =2pts, 1 touch goal =2pts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do players recognize when an option/area is blocked by the opposition? Will they turn and play elsewhere in this situation?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What causes teams’ turnovers? Poor technique? Poor vision/decision making? Poor movement from team?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(8 yds long, 6 yds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90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817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Turning: U11-U14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5 | SESSION 2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Teach players the technique of turning, as well as how to identify moments to turn out of pressure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42986" y="3070648"/>
          <a:ext cx="11825059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Turning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changing direction (&gt; 90 degrees) while dribbling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Make your turn in 1 sharp touch if possible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Accelerate away from the turn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1" dirty="0"/>
                        <a:t>Advanced: add deception (fake shot or pass) to create space for yourself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2" name="Table 60">
            <a:extLst>
              <a:ext uri="{FF2B5EF4-FFF2-40B4-BE49-F238E27FC236}">
                <a16:creationId xmlns:a16="http://schemas.microsoft.com/office/drawing/2014/main" id="{146B5AEE-4C3A-0B02-F385-1E8FBAA88ED6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Applying pressure to the ball (defending)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to close down an attacker to make a tackle, block a shot or pass, or delay an attack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Sprint to close down attacker, then slow approach to be able to change direction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Approach side-on to make play predictable and allow quick recovery if attacker takes touch 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424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Individual Juggling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833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Each player has a ball and juggles using  below prompts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with ball in hands, one juggle &amp; catch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Attempt more &amp; more consecutive juggles as aptitude improves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unlimited, R only, L only, headers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18071" y="4983384"/>
          <a:ext cx="583204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Keep ankle locked and contact the ball directly (no spin)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controlled, then build consistency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Keep track of high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4x3 min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13" name="Oval 112">
            <a:extLst>
              <a:ext uri="{FF2B5EF4-FFF2-40B4-BE49-F238E27FC236}">
                <a16:creationId xmlns:a16="http://schemas.microsoft.com/office/drawing/2014/main" id="{82F6C10D-A277-48D0-0D91-81EB92B54B03}"/>
              </a:ext>
            </a:extLst>
          </p:cNvPr>
          <p:cNvSpPr/>
          <p:nvPr/>
        </p:nvSpPr>
        <p:spPr>
          <a:xfrm>
            <a:off x="8846166" y="17663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4" name="Picture 1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2A008CB-A525-4FFA-4109-1E045658A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59" y="1984935"/>
            <a:ext cx="244606" cy="244606"/>
          </a:xfrm>
          <a:prstGeom prst="rect">
            <a:avLst/>
          </a:prstGeom>
        </p:spPr>
      </p:pic>
      <p:sp>
        <p:nvSpPr>
          <p:cNvPr id="115" name="Oval 114">
            <a:extLst>
              <a:ext uri="{FF2B5EF4-FFF2-40B4-BE49-F238E27FC236}">
                <a16:creationId xmlns:a16="http://schemas.microsoft.com/office/drawing/2014/main" id="{6E5C6B2C-FFFA-A419-3394-C9AD8ACBF949}"/>
              </a:ext>
            </a:extLst>
          </p:cNvPr>
          <p:cNvSpPr/>
          <p:nvPr/>
        </p:nvSpPr>
        <p:spPr>
          <a:xfrm>
            <a:off x="7813578" y="275410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6" name="Picture 11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3B2E13D-E481-B69E-96AB-B60128B38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08" y="2970218"/>
            <a:ext cx="244606" cy="244606"/>
          </a:xfrm>
          <a:prstGeom prst="rect">
            <a:avLst/>
          </a:prstGeom>
        </p:spPr>
      </p:pic>
      <p:sp>
        <p:nvSpPr>
          <p:cNvPr id="117" name="Oval 116">
            <a:extLst>
              <a:ext uri="{FF2B5EF4-FFF2-40B4-BE49-F238E27FC236}">
                <a16:creationId xmlns:a16="http://schemas.microsoft.com/office/drawing/2014/main" id="{73C7EC3C-A0C1-06D5-0D57-E7AC4ADB421C}"/>
              </a:ext>
            </a:extLst>
          </p:cNvPr>
          <p:cNvSpPr/>
          <p:nvPr/>
        </p:nvSpPr>
        <p:spPr>
          <a:xfrm>
            <a:off x="10818035" y="282064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8" name="Picture 11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09C49D4-2A6C-4DD4-401B-3EE571967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65" y="3036755"/>
            <a:ext cx="244606" cy="244606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B755425B-D211-0260-C527-86F7DCD2B3CA}"/>
              </a:ext>
            </a:extLst>
          </p:cNvPr>
          <p:cNvSpPr/>
          <p:nvPr/>
        </p:nvSpPr>
        <p:spPr>
          <a:xfrm>
            <a:off x="8954696" y="427646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0" name="Picture 1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66604A9-CAB4-F24C-E589-789532C81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26" y="4492576"/>
            <a:ext cx="244606" cy="244606"/>
          </a:xfrm>
          <a:prstGeom prst="rect">
            <a:avLst/>
          </a:prstGeom>
        </p:spPr>
      </p:pic>
      <p:sp>
        <p:nvSpPr>
          <p:cNvPr id="121" name="Oval 120">
            <a:extLst>
              <a:ext uri="{FF2B5EF4-FFF2-40B4-BE49-F238E27FC236}">
                <a16:creationId xmlns:a16="http://schemas.microsoft.com/office/drawing/2014/main" id="{7B8CF0CC-8345-9896-CF47-8C5413704184}"/>
              </a:ext>
            </a:extLst>
          </p:cNvPr>
          <p:cNvSpPr/>
          <p:nvPr/>
        </p:nvSpPr>
        <p:spPr>
          <a:xfrm>
            <a:off x="10609569" y="498338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" name="Picture 12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2CB2475F-8379-8F9B-B971-A7746074C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099" y="5199495"/>
            <a:ext cx="244606" cy="244606"/>
          </a:xfrm>
          <a:prstGeom prst="rect">
            <a:avLst/>
          </a:prstGeom>
        </p:spPr>
      </p:pic>
      <p:sp>
        <p:nvSpPr>
          <p:cNvPr id="123" name="Oval 122">
            <a:extLst>
              <a:ext uri="{FF2B5EF4-FFF2-40B4-BE49-F238E27FC236}">
                <a16:creationId xmlns:a16="http://schemas.microsoft.com/office/drawing/2014/main" id="{DAC4ADED-57A2-2135-BA2B-972C22F69F68}"/>
              </a:ext>
            </a:extLst>
          </p:cNvPr>
          <p:cNvSpPr/>
          <p:nvPr/>
        </p:nvSpPr>
        <p:spPr>
          <a:xfrm>
            <a:off x="7940511" y="5285603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4" name="Picture 12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ECC3FDB-C45C-DA52-7F5F-116BB3B53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41" y="5501714"/>
            <a:ext cx="244606" cy="2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83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1982429"/>
            <a:ext cx="5667780" cy="3623175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4v4: Turning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6676783" y="348762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854491" y="1983031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10008298" y="335343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0627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Attacking team can score by passing into the mini goals (you can also use gates), or dribbling over the endline in the central channel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No offside in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904" y="4778961"/>
          <a:ext cx="5832044" cy="1559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Make your turn in 1 sharp touch if possible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Accelerate away from the turn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1" dirty="0"/>
                        <a:t>Advanced: add deception (fake shot or pass) to create space for yourself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2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4v4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(can also be 3v3)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20x30 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6" name="Oval 105">
            <a:extLst>
              <a:ext uri="{FF2B5EF4-FFF2-40B4-BE49-F238E27FC236}">
                <a16:creationId xmlns:a16="http://schemas.microsoft.com/office/drawing/2014/main" id="{9131E35D-8FEE-55C9-BD07-23EABE5FD0A5}"/>
              </a:ext>
            </a:extLst>
          </p:cNvPr>
          <p:cNvSpPr/>
          <p:nvPr/>
        </p:nvSpPr>
        <p:spPr>
          <a:xfrm>
            <a:off x="7386473" y="3844939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74A4972-1FB2-1912-9543-1E29B7DD024D}"/>
              </a:ext>
            </a:extLst>
          </p:cNvPr>
          <p:cNvSpPr/>
          <p:nvPr/>
        </p:nvSpPr>
        <p:spPr>
          <a:xfrm>
            <a:off x="8230381" y="2370119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9436489" y="397178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9" name="Picture 6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7486EDC-0028-F51F-4210-0140F1AA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79" y="1252396"/>
            <a:ext cx="244606" cy="244606"/>
          </a:xfrm>
          <a:prstGeom prst="rect">
            <a:avLst/>
          </a:prstGeom>
        </p:spPr>
      </p:pic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25" y="2324818"/>
            <a:ext cx="244606" cy="244606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761D65F-83AC-F485-BE1C-A0765FFA30A0}"/>
              </a:ext>
            </a:extLst>
          </p:cNvPr>
          <p:cNvCxnSpPr>
            <a:cxnSpLocks/>
          </p:cNvCxnSpPr>
          <p:nvPr/>
        </p:nvCxnSpPr>
        <p:spPr>
          <a:xfrm flipV="1">
            <a:off x="8513388" y="2159093"/>
            <a:ext cx="278472" cy="3100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</p:cNvCxnSpPr>
          <p:nvPr/>
        </p:nvCxnSpPr>
        <p:spPr>
          <a:xfrm flipH="1">
            <a:off x="9163162" y="3385350"/>
            <a:ext cx="739967" cy="12658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E5C4BA-0ACD-541A-A64F-CDD71E1226C4}"/>
              </a:ext>
            </a:extLst>
          </p:cNvPr>
          <p:cNvCxnSpPr>
            <a:cxnSpLocks/>
          </p:cNvCxnSpPr>
          <p:nvPr/>
        </p:nvCxnSpPr>
        <p:spPr>
          <a:xfrm>
            <a:off x="9093154" y="2260028"/>
            <a:ext cx="780130" cy="1035655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D5554E-BAD8-FE07-17CA-7BFB93261387}"/>
              </a:ext>
            </a:extLst>
          </p:cNvPr>
          <p:cNvCxnSpPr>
            <a:cxnSpLocks/>
          </p:cNvCxnSpPr>
          <p:nvPr/>
        </p:nvCxnSpPr>
        <p:spPr>
          <a:xfrm flipH="1">
            <a:off x="7391965" y="3511930"/>
            <a:ext cx="1713489" cy="1134715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FEE0CD8-22D0-73B9-5655-336C3739AB68}"/>
              </a:ext>
            </a:extLst>
          </p:cNvPr>
          <p:cNvCxnSpPr>
            <a:cxnSpLocks/>
          </p:cNvCxnSpPr>
          <p:nvPr/>
        </p:nvCxnSpPr>
        <p:spPr>
          <a:xfrm>
            <a:off x="6909099" y="3770950"/>
            <a:ext cx="379081" cy="85848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2977616C-F472-349A-FA0C-753D821A045F}"/>
              </a:ext>
            </a:extLst>
          </p:cNvPr>
          <p:cNvSpPr/>
          <p:nvPr/>
        </p:nvSpPr>
        <p:spPr>
          <a:xfrm>
            <a:off x="8667815" y="448814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84A5808-9283-9CB9-893C-21751F0DD5E4}"/>
              </a:ext>
            </a:extLst>
          </p:cNvPr>
          <p:cNvSpPr/>
          <p:nvPr/>
        </p:nvSpPr>
        <p:spPr>
          <a:xfrm>
            <a:off x="8096006" y="510649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E707C6-E82A-E00B-B277-6C7424FF96C1}"/>
              </a:ext>
            </a:extLst>
          </p:cNvPr>
          <p:cNvGrpSpPr/>
          <p:nvPr/>
        </p:nvGrpSpPr>
        <p:grpSpPr>
          <a:xfrm>
            <a:off x="6608067" y="1751868"/>
            <a:ext cx="274817" cy="126074"/>
            <a:chOff x="2300557" y="712856"/>
            <a:chExt cx="3147118" cy="188414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510FE6F-DE51-6BD6-04D8-629F5539C6C8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7EBCC9C-E2AF-03DF-F7E8-17D438B2846A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CF8037B-2DDF-C5CC-4542-3BBB3C9D81FA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8A05679-E735-3749-E2E7-0FC92B24CA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9D30A30-F421-D075-778A-545F38AF9036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B3A02DE-AE07-F703-FC51-42E6D802BF1E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11EE607-CA74-2322-77FB-22076F590497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A81959-BA01-B0AF-40AB-46DE63E2BD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6CE6A66-573F-E05A-C242-E83FADF317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FCCF580-82CE-AFF3-4D2D-472D37CE0B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91FC0CD-CCEE-5F4A-2AAC-C0B61AEF24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0CD3C91-3129-0334-EAEE-325F9F15C6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292A9BF-17A0-0CF9-26FD-7331C3A27C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0B5AABB-E5DA-83B8-68AE-C562024B94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4B1453B-061C-AAB9-E518-DF03F6629EA4}"/>
              </a:ext>
            </a:extLst>
          </p:cNvPr>
          <p:cNvGrpSpPr/>
          <p:nvPr/>
        </p:nvGrpSpPr>
        <p:grpSpPr>
          <a:xfrm>
            <a:off x="11543529" y="1756932"/>
            <a:ext cx="274817" cy="126074"/>
            <a:chOff x="2300557" y="712856"/>
            <a:chExt cx="3147118" cy="188414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74B2E66-2B20-0871-E4B0-195E7967DF88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679CC1AB-808F-2DA4-D83C-AEF9962A4CC3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0F97FCB-E0D1-72B6-EF35-71535CDB653E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2A4474E-2AF2-C008-7F62-B70F74BA3E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6605A4F-F3CF-E50E-ACF2-1ABE95AD2437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BFB6AC1-390A-AE50-8F07-EB84C44E5210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A1F7D4F-721C-0AB0-6CA7-990899708EEA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3F45C17-DC5D-58CE-25F0-212EF26795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8639700-70EF-A23E-9A78-A362EAFA43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21C269E-AAFD-040E-43B8-82D78B480B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B4DB5C3-2220-5BFA-7BE1-4672F41B81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4809A7B-B715-2022-998D-2F9CC211AE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204DA04-14DC-0F10-47B2-01D61BB785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7C6454A-24E9-AE0D-D5D0-00F47ECEC3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3B9B21B-E34E-6D94-4ED2-84C4A9F69487}"/>
              </a:ext>
            </a:extLst>
          </p:cNvPr>
          <p:cNvGrpSpPr/>
          <p:nvPr/>
        </p:nvGrpSpPr>
        <p:grpSpPr>
          <a:xfrm rot="10800000">
            <a:off x="6608067" y="5690556"/>
            <a:ext cx="274817" cy="126074"/>
            <a:chOff x="2300557" y="712856"/>
            <a:chExt cx="3147118" cy="188414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A7816B6-5623-8433-5E87-BC025B1E3A47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39B8285-06D7-A974-3DDE-4AB76413DE10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14D28FB-2AC5-DFEF-C45C-1388C51A0A64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70C97722-429A-1F0E-7BAC-8B24DD2EEF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353FC83-C9EF-245F-DBEB-34100D97B13D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1C54BC4-B51B-49FF-AB6B-12FBB0696770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3E6D0FD-EEDA-6677-24F6-863EF31CC505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46FA7BA-5BCB-B648-3B82-EF860F7104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0A1ECC1-3042-65F4-2282-96736FEF58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94BDF01-6985-7E08-2926-DC73AE7CE2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DDE8B81-C66D-F95A-84F0-9A66CD0032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3B6D0D8-BBDC-DDF4-C2CA-60911F435F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DB3EF90-C50A-2C58-9F8D-AA9707B88C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5891832-B511-9ACB-52FB-EC581FC8D4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E78B123-488E-4280-7C61-BC6C11ADC129}"/>
              </a:ext>
            </a:extLst>
          </p:cNvPr>
          <p:cNvGrpSpPr/>
          <p:nvPr/>
        </p:nvGrpSpPr>
        <p:grpSpPr>
          <a:xfrm rot="10800000">
            <a:off x="11543529" y="5695620"/>
            <a:ext cx="274817" cy="126074"/>
            <a:chOff x="2300557" y="712856"/>
            <a:chExt cx="3147118" cy="1884141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795C181E-8849-AC70-2F28-F26DFABF8B54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745C8000-1F7C-2BC1-7DAB-D136EB99CFF8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7FE0007A-89ED-986D-DDDC-A1C39A2BC25E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128A3CE-37BA-BC82-841E-874B0BEDA6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29C9370-07C6-D3D9-54DA-F6276034C3E2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4053C50-E564-CC53-5F07-B4D852BD5B9F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8F8E544-1CF5-0D50-C095-7307BC6E7505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D596A99-4028-4E2F-C78A-E94E17CEE4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299C256-31A8-1E9D-C8C3-3BC7D37CE5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A388D2C-780E-C8AA-FFAA-1BA7BE9562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65913D6-FB5A-0BC4-54F2-AA19ECDC98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0BD4D45-C0B9-E38C-9B81-4F3E077FB6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9EC35BD-18FA-0940-26EB-097759E858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4E30B5D-1106-1E41-250F-D0C520B3AC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AB35985-722B-F2C5-19EA-A7B08A0CA94C}"/>
              </a:ext>
            </a:extLst>
          </p:cNvPr>
          <p:cNvSpPr/>
          <p:nvPr/>
        </p:nvSpPr>
        <p:spPr>
          <a:xfrm>
            <a:off x="7820269" y="1980732"/>
            <a:ext cx="2971462" cy="3623175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D1E52C8-6E10-231B-888C-F9B9881D5CAA}"/>
              </a:ext>
            </a:extLst>
          </p:cNvPr>
          <p:cNvCxnSpPr>
            <a:cxnSpLocks/>
          </p:cNvCxnSpPr>
          <p:nvPr/>
        </p:nvCxnSpPr>
        <p:spPr>
          <a:xfrm flipH="1">
            <a:off x="6744475" y="4670630"/>
            <a:ext cx="600521" cy="995820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15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652390"/>
              </p:ext>
            </p:extLst>
          </p:nvPr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weak foot goal =2pts, 1 touch goal =2pts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81430"/>
              </p:ext>
            </p:extLst>
          </p:nvPr>
        </p:nvGraphicFramePr>
        <p:xfrm>
          <a:off x="227184" y="4432041"/>
          <a:ext cx="5832044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are players able to control &amp; manipulate the ball in all situations with both feet? (notate technical corrections for next session)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What causes teams’ turnovers? Poor technique? Poor vision/decision making? Poor movement from team?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571732"/>
              </p:ext>
            </p:extLst>
          </p:nvPr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(8 yds long, 6 yds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78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weak foot goal =2pts, 1 touch goal =2pts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do players recognize when an option/area is blocked by the opposition? Will they turn and play elsewhere in this situation?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What causes teams’ turnovers? Poor technique? Poor vision/decision making? Poor movement from team?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(8 yds long, 6 yds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02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817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1v1 Moves: U11-U14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6 | SESSION 1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Develop players repertoire of 1v1 moves to beat a player on the dribble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62491" y="2947951"/>
          <a:ext cx="11825059" cy="21031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Turning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dribbling past a defender using a fake or change of direction (we will teach these moves: </a:t>
                      </a:r>
                      <a:r>
                        <a:rPr lang="en-US" i="0" dirty="0">
                          <a:hlinkClick r:id="rId3"/>
                        </a:rPr>
                        <a:t>inside chop</a:t>
                      </a:r>
                      <a:r>
                        <a:rPr lang="en-US" i="0" dirty="0"/>
                        <a:t>(1:07), </a:t>
                      </a:r>
                      <a:r>
                        <a:rPr lang="en-US" i="0" dirty="0">
                          <a:hlinkClick r:id="rId4"/>
                        </a:rPr>
                        <a:t>scissors</a:t>
                      </a:r>
                      <a:r>
                        <a:rPr lang="en-US" i="0" dirty="0"/>
                        <a:t>)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Make your move early – don’t wait until you are right in front of the defender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Keep your speed – don’t slow down as you approach the defender, but keep your defender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Sell the move – have a defined fake and/or change of direction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2" name="Table 60">
            <a:extLst>
              <a:ext uri="{FF2B5EF4-FFF2-40B4-BE49-F238E27FC236}">
                <a16:creationId xmlns:a16="http://schemas.microsoft.com/office/drawing/2014/main" id="{146B5AEE-4C3A-0B02-F385-1E8FBAA88ED6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1v1 defending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prevent an attacker from dribbling beyond or creating space to pass or shoot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Sprint to close down attacker, then slow approach to be able to change direction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Approach side-on to make play predictable and allow quick recovery if attacker takes touch 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084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Hourglass: 1v1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6631884" y="152028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3-5 players per station – player 1 dribbles to “defender” cone, does 1v1 move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unlimited, inside chop, scissors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34950" y="4587251"/>
          <a:ext cx="5832044" cy="2108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Make your move early – don’t wait until you are right in front of the defender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Keep your speed – don’t slow down as you approach the defender, but keep your defender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Sell the move – have a defined fake and/or change of direction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F4BF39B0-8312-7522-CECE-EBC94A239D56}"/>
              </a:ext>
            </a:extLst>
          </p:cNvPr>
          <p:cNvCxnSpPr>
            <a:cxnSpLocks/>
          </p:cNvCxnSpPr>
          <p:nvPr/>
        </p:nvCxnSpPr>
        <p:spPr>
          <a:xfrm>
            <a:off x="6797624" y="1854705"/>
            <a:ext cx="324462" cy="1983009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4x3 min (1 min rest)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3-5 players per station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12-yard stations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41DDBD2-7251-5D75-D439-003B2C9B1587}"/>
              </a:ext>
            </a:extLst>
          </p:cNvPr>
          <p:cNvSpPr/>
          <p:nvPr/>
        </p:nvSpPr>
        <p:spPr>
          <a:xfrm>
            <a:off x="6964227" y="606116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31839237-367F-A6C7-E7E3-3788B0220981}"/>
              </a:ext>
            </a:extLst>
          </p:cNvPr>
          <p:cNvSpPr/>
          <p:nvPr/>
        </p:nvSpPr>
        <p:spPr>
          <a:xfrm>
            <a:off x="7122086" y="3923160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4F31A450-CC05-2B9F-B525-F0D17879480F}"/>
              </a:ext>
            </a:extLst>
          </p:cNvPr>
          <p:cNvSpPr/>
          <p:nvPr/>
        </p:nvSpPr>
        <p:spPr>
          <a:xfrm>
            <a:off x="11729915" y="4012250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5E13434C-9E44-3895-3E50-609B45B9DE61}"/>
              </a:ext>
            </a:extLst>
          </p:cNvPr>
          <p:cNvSpPr/>
          <p:nvPr/>
        </p:nvSpPr>
        <p:spPr>
          <a:xfrm>
            <a:off x="11731373" y="6061166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A3C73E73-6184-8040-DA96-38E9A8EBB969}"/>
              </a:ext>
            </a:extLst>
          </p:cNvPr>
          <p:cNvSpPr/>
          <p:nvPr/>
        </p:nvSpPr>
        <p:spPr>
          <a:xfrm>
            <a:off x="6962770" y="1667818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20E4A951-16FF-81AD-4257-A6373CF30354}"/>
              </a:ext>
            </a:extLst>
          </p:cNvPr>
          <p:cNvSpPr/>
          <p:nvPr/>
        </p:nvSpPr>
        <p:spPr>
          <a:xfrm>
            <a:off x="11729916" y="166781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947BB86F-7C76-29DC-7B02-E9772EE9D4AE}"/>
              </a:ext>
            </a:extLst>
          </p:cNvPr>
          <p:cNvCxnSpPr>
            <a:cxnSpLocks/>
          </p:cNvCxnSpPr>
          <p:nvPr/>
        </p:nvCxnSpPr>
        <p:spPr>
          <a:xfrm flipH="1">
            <a:off x="6752901" y="3880437"/>
            <a:ext cx="347829" cy="360637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CF1BE94-A564-3938-2262-CE4995508CEE}"/>
              </a:ext>
            </a:extLst>
          </p:cNvPr>
          <p:cNvCxnSpPr>
            <a:cxnSpLocks/>
          </p:cNvCxnSpPr>
          <p:nvPr/>
        </p:nvCxnSpPr>
        <p:spPr>
          <a:xfrm flipH="1">
            <a:off x="6830943" y="4790596"/>
            <a:ext cx="115184" cy="1139941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B051BEDF-1E08-9C4C-1A9C-8D11F307264B}"/>
              </a:ext>
            </a:extLst>
          </p:cNvPr>
          <p:cNvSpPr/>
          <p:nvPr/>
        </p:nvSpPr>
        <p:spPr>
          <a:xfrm>
            <a:off x="6435905" y="120329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DE28144-8A2F-8A7E-38EE-82B1B8C921C4}"/>
              </a:ext>
            </a:extLst>
          </p:cNvPr>
          <p:cNvSpPr/>
          <p:nvPr/>
        </p:nvSpPr>
        <p:spPr>
          <a:xfrm>
            <a:off x="6672445" y="604870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43AB00-D7C0-6A9D-352C-82EE9BB76F56}"/>
              </a:ext>
            </a:extLst>
          </p:cNvPr>
          <p:cNvCxnSpPr>
            <a:cxnSpLocks/>
          </p:cNvCxnSpPr>
          <p:nvPr/>
        </p:nvCxnSpPr>
        <p:spPr>
          <a:xfrm>
            <a:off x="6808040" y="4283797"/>
            <a:ext cx="151815" cy="409294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0790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1666945"/>
            <a:ext cx="5527898" cy="3988953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1v1 Moves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8892996" y="75539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918501" y="158350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8895471" y="117674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0627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Blue passes to red, then defends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Red scores by passing into a mini goal (or through gate)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Team attacks for 2 minutes, then defends for 2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6057" y="4797580"/>
          <a:ext cx="5832044" cy="2108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Make your move early – don’t wait until you are right in front of the defender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Keep your speed – don’t slow down as you approach the defender, but keep your defender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Sell the move – have a defined fake and/or change of direction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2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 even groups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(Ideally 5-8 players per grid)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15x10yards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6" name="Oval 105">
            <a:extLst>
              <a:ext uri="{FF2B5EF4-FFF2-40B4-BE49-F238E27FC236}">
                <a16:creationId xmlns:a16="http://schemas.microsoft.com/office/drawing/2014/main" id="{9131E35D-8FEE-55C9-BD07-23EABE5FD0A5}"/>
              </a:ext>
            </a:extLst>
          </p:cNvPr>
          <p:cNvSpPr/>
          <p:nvPr/>
        </p:nvSpPr>
        <p:spPr>
          <a:xfrm>
            <a:off x="9058896" y="59897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74A4972-1FB2-1912-9543-1E29B7DD024D}"/>
              </a:ext>
            </a:extLst>
          </p:cNvPr>
          <p:cNvSpPr/>
          <p:nvPr/>
        </p:nvSpPr>
        <p:spPr>
          <a:xfrm>
            <a:off x="9060750" y="567273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8499001" y="3204895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9" name="Picture 6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7486EDC-0028-F51F-4210-0140F1AA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203" y="5595405"/>
            <a:ext cx="244606" cy="244606"/>
          </a:xfrm>
          <a:prstGeom prst="rect">
            <a:avLst/>
          </a:prstGeom>
        </p:spPr>
      </p:pic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93" y="1806930"/>
            <a:ext cx="244606" cy="244606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761D65F-83AC-F485-BE1C-A0765FFA30A0}"/>
              </a:ext>
            </a:extLst>
          </p:cNvPr>
          <p:cNvCxnSpPr>
            <a:cxnSpLocks/>
          </p:cNvCxnSpPr>
          <p:nvPr/>
        </p:nvCxnSpPr>
        <p:spPr>
          <a:xfrm flipH="1" flipV="1">
            <a:off x="8668487" y="3661421"/>
            <a:ext cx="467322" cy="18381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</p:cNvCxnSpPr>
          <p:nvPr/>
        </p:nvCxnSpPr>
        <p:spPr>
          <a:xfrm flipH="1">
            <a:off x="8613439" y="2016103"/>
            <a:ext cx="421504" cy="896047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0263D8C-C768-8BDD-A949-BC66A5E381D0}"/>
              </a:ext>
            </a:extLst>
          </p:cNvPr>
          <p:cNvCxnSpPr>
            <a:cxnSpLocks/>
          </p:cNvCxnSpPr>
          <p:nvPr/>
        </p:nvCxnSpPr>
        <p:spPr>
          <a:xfrm>
            <a:off x="8668487" y="2933781"/>
            <a:ext cx="684589" cy="566479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6DF51E99-F74F-5A53-4F4A-5F1F8745561A}"/>
              </a:ext>
            </a:extLst>
          </p:cNvPr>
          <p:cNvGrpSpPr/>
          <p:nvPr/>
        </p:nvGrpSpPr>
        <p:grpSpPr>
          <a:xfrm rot="10800000">
            <a:off x="7001003" y="5690635"/>
            <a:ext cx="469472" cy="281067"/>
            <a:chOff x="2300557" y="712856"/>
            <a:chExt cx="3147118" cy="18841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4120B36-0216-D602-D43E-B423B9202BF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9A0381C-4882-A3DE-0D90-CEA25470C5FF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0A7A237-95CB-C1A3-363E-03715F65EF09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518E26A-6BEA-144D-3EC0-A967B9E806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08215CB-C121-4384-FADC-94ADEB4C00AC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E5E3456-A70E-9957-836C-B76DD6F9361E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E3A60A7-D871-DD00-8FEF-D8F1A37352E5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F0EE23-BAFE-6666-4E97-33D98408CB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10B1809-3735-9ABC-66A4-B56B8EE173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99CB242-4A4B-2034-3C14-93511C664B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0D5708-0000-8685-843F-213B8ABDEB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0E91C3-BB6B-5DB5-A909-91A8762B2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CE6F5F-3DD4-41D8-BFD6-7F63F374D7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818EE1-FB0D-0C3A-AA60-E907C9B287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AA01F5-63E2-0782-B1E1-CA8A7CBBAB8F}"/>
              </a:ext>
            </a:extLst>
          </p:cNvPr>
          <p:cNvGrpSpPr/>
          <p:nvPr/>
        </p:nvGrpSpPr>
        <p:grpSpPr>
          <a:xfrm rot="10800000">
            <a:off x="10968021" y="5688566"/>
            <a:ext cx="469472" cy="281067"/>
            <a:chOff x="2300557" y="712856"/>
            <a:chExt cx="3147118" cy="188414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E8DAA50-215D-98BC-9117-F784F3BF3EAD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F642D10A-43C5-EB2B-ABFD-EEC1B4394E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FDA9979D-4913-59FB-E09D-A3EA49140508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E6F96EAF-76BB-16EB-B93A-3A183C8ABD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65D32D3-8293-A731-C167-E51D490CA318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B292202-AE98-79D2-1E8A-9FA4417DD72B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364BFED-0EAD-CD03-D6A6-878C675F310F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ECA065E-3210-E1D3-134B-92A6763755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C42B423-A06D-B276-BDCF-1544284D66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E03F0DA-7B5D-0EF0-F4A7-E653096B3F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36C7183-C14D-3462-0864-106E268380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DF20F8C-AA9B-3327-6C3D-9B7521043E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1D8D7A3-1E12-CB54-B007-B550253534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DC6F514-86B1-473F-FD39-A801DEE560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D4B2AE4-DFB2-8C48-1AB0-0E72FF4EA2DF}"/>
              </a:ext>
            </a:extLst>
          </p:cNvPr>
          <p:cNvCxnSpPr>
            <a:cxnSpLocks/>
          </p:cNvCxnSpPr>
          <p:nvPr/>
        </p:nvCxnSpPr>
        <p:spPr>
          <a:xfrm>
            <a:off x="9350681" y="3517100"/>
            <a:ext cx="1884374" cy="213879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362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goal after successful 1v1=2pts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how many times are in players in 1v1 situations to make a move? When it fails, why (technique, timing)?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Be sure to celebrate when 1v1 moves are attempted, even if they fail. We want players to be creative in the right situations.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(8 yds long, 6 yds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84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817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1v1 Moves: U11-U14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6 | SESSION 2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Develop players repertoire of 1v1 moves to beat a player on the dribble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62491" y="2947951"/>
          <a:ext cx="11825059" cy="21031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Turning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dribbling past a defender using a fake or change of direction (we will teach these moves: </a:t>
                      </a:r>
                      <a:r>
                        <a:rPr lang="en-US" i="0" dirty="0">
                          <a:hlinkClick r:id="rId3"/>
                        </a:rPr>
                        <a:t>inside chop</a:t>
                      </a:r>
                      <a:r>
                        <a:rPr lang="en-US" i="0" dirty="0"/>
                        <a:t>(1:07), </a:t>
                      </a:r>
                      <a:r>
                        <a:rPr lang="en-US" i="0" dirty="0">
                          <a:hlinkClick r:id="rId4"/>
                        </a:rPr>
                        <a:t>scissors</a:t>
                      </a:r>
                      <a:r>
                        <a:rPr lang="en-US" i="0" dirty="0"/>
                        <a:t>)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Make your move early – don’t wait until you are right in front of the defender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Keep your speed – don’t slow down as you approach the defender, but keep your defender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Sell the move – have a defined fake and/or change of direction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2" name="Table 60">
            <a:extLst>
              <a:ext uri="{FF2B5EF4-FFF2-40B4-BE49-F238E27FC236}">
                <a16:creationId xmlns:a16="http://schemas.microsoft.com/office/drawing/2014/main" id="{146B5AEE-4C3A-0B02-F385-1E8FBAA88ED6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1v1 defending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prevent an attacker from dribbling beyond or creating space to pass or shoot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Sprint to close down attacker, then slow approach to be able to change direction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Approach side-on to make play predictable and allow quick recovery if attacker takes touch 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121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Individual Juggling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833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Each player has a ball and juggles using  below prompts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with ball in hands, one juggle &amp; catch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Attempt more &amp; more consecutive juggles as aptitude improves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unlimited, R only, L only, headers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18071" y="4983384"/>
          <a:ext cx="583204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Keep ankle locked and contact the ball directly (no spin)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controlled, then build consistency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Keep track of high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4x3 min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13" name="Oval 112">
            <a:extLst>
              <a:ext uri="{FF2B5EF4-FFF2-40B4-BE49-F238E27FC236}">
                <a16:creationId xmlns:a16="http://schemas.microsoft.com/office/drawing/2014/main" id="{82F6C10D-A277-48D0-0D91-81EB92B54B03}"/>
              </a:ext>
            </a:extLst>
          </p:cNvPr>
          <p:cNvSpPr/>
          <p:nvPr/>
        </p:nvSpPr>
        <p:spPr>
          <a:xfrm>
            <a:off x="8846166" y="17663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4" name="Picture 1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2A008CB-A525-4FFA-4109-1E045658A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59" y="1984935"/>
            <a:ext cx="244606" cy="244606"/>
          </a:xfrm>
          <a:prstGeom prst="rect">
            <a:avLst/>
          </a:prstGeom>
        </p:spPr>
      </p:pic>
      <p:sp>
        <p:nvSpPr>
          <p:cNvPr id="115" name="Oval 114">
            <a:extLst>
              <a:ext uri="{FF2B5EF4-FFF2-40B4-BE49-F238E27FC236}">
                <a16:creationId xmlns:a16="http://schemas.microsoft.com/office/drawing/2014/main" id="{6E5C6B2C-FFFA-A419-3394-C9AD8ACBF949}"/>
              </a:ext>
            </a:extLst>
          </p:cNvPr>
          <p:cNvSpPr/>
          <p:nvPr/>
        </p:nvSpPr>
        <p:spPr>
          <a:xfrm>
            <a:off x="7813578" y="275410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6" name="Picture 11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3B2E13D-E481-B69E-96AB-B60128B38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08" y="2970218"/>
            <a:ext cx="244606" cy="244606"/>
          </a:xfrm>
          <a:prstGeom prst="rect">
            <a:avLst/>
          </a:prstGeom>
        </p:spPr>
      </p:pic>
      <p:sp>
        <p:nvSpPr>
          <p:cNvPr id="117" name="Oval 116">
            <a:extLst>
              <a:ext uri="{FF2B5EF4-FFF2-40B4-BE49-F238E27FC236}">
                <a16:creationId xmlns:a16="http://schemas.microsoft.com/office/drawing/2014/main" id="{73C7EC3C-A0C1-06D5-0D57-E7AC4ADB421C}"/>
              </a:ext>
            </a:extLst>
          </p:cNvPr>
          <p:cNvSpPr/>
          <p:nvPr/>
        </p:nvSpPr>
        <p:spPr>
          <a:xfrm>
            <a:off x="10818035" y="282064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8" name="Picture 11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09C49D4-2A6C-4DD4-401B-3EE571967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65" y="3036755"/>
            <a:ext cx="244606" cy="244606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B755425B-D211-0260-C527-86F7DCD2B3CA}"/>
              </a:ext>
            </a:extLst>
          </p:cNvPr>
          <p:cNvSpPr/>
          <p:nvPr/>
        </p:nvSpPr>
        <p:spPr>
          <a:xfrm>
            <a:off x="8954696" y="427646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0" name="Picture 1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66604A9-CAB4-F24C-E589-789532C81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26" y="4492576"/>
            <a:ext cx="244606" cy="244606"/>
          </a:xfrm>
          <a:prstGeom prst="rect">
            <a:avLst/>
          </a:prstGeom>
        </p:spPr>
      </p:pic>
      <p:sp>
        <p:nvSpPr>
          <p:cNvPr id="121" name="Oval 120">
            <a:extLst>
              <a:ext uri="{FF2B5EF4-FFF2-40B4-BE49-F238E27FC236}">
                <a16:creationId xmlns:a16="http://schemas.microsoft.com/office/drawing/2014/main" id="{7B8CF0CC-8345-9896-CF47-8C5413704184}"/>
              </a:ext>
            </a:extLst>
          </p:cNvPr>
          <p:cNvSpPr/>
          <p:nvPr/>
        </p:nvSpPr>
        <p:spPr>
          <a:xfrm>
            <a:off x="10609569" y="498338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" name="Picture 12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2CB2475F-8379-8F9B-B971-A7746074C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099" y="5199495"/>
            <a:ext cx="244606" cy="244606"/>
          </a:xfrm>
          <a:prstGeom prst="rect">
            <a:avLst/>
          </a:prstGeom>
        </p:spPr>
      </p:pic>
      <p:sp>
        <p:nvSpPr>
          <p:cNvPr id="123" name="Oval 122">
            <a:extLst>
              <a:ext uri="{FF2B5EF4-FFF2-40B4-BE49-F238E27FC236}">
                <a16:creationId xmlns:a16="http://schemas.microsoft.com/office/drawing/2014/main" id="{DAC4ADED-57A2-2135-BA2B-972C22F69F68}"/>
              </a:ext>
            </a:extLst>
          </p:cNvPr>
          <p:cNvSpPr/>
          <p:nvPr/>
        </p:nvSpPr>
        <p:spPr>
          <a:xfrm>
            <a:off x="7940511" y="5285603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4" name="Picture 12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ECC3FDB-C45C-DA52-7F5F-116BB3B53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41" y="5501714"/>
            <a:ext cx="244606" cy="2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123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938151"/>
            <a:ext cx="5667780" cy="555765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2v2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6676783" y="348762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849609" y="2092231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0627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Attacking team can score by dribbling over the endline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Offside is in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904" y="4778961"/>
          <a:ext cx="5832044" cy="2108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Make your move early – don’t wait until you are right in front of the defender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Keep your speed – don’t slow down as you approach the defender, but keep your defender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Sell the move – have a defined fake and/or change of direction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2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2v2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2-4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25x15 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6" name="Oval 105">
            <a:extLst>
              <a:ext uri="{FF2B5EF4-FFF2-40B4-BE49-F238E27FC236}">
                <a16:creationId xmlns:a16="http://schemas.microsoft.com/office/drawing/2014/main" id="{9131E35D-8FEE-55C9-BD07-23EABE5FD0A5}"/>
              </a:ext>
            </a:extLst>
          </p:cNvPr>
          <p:cNvSpPr/>
          <p:nvPr/>
        </p:nvSpPr>
        <p:spPr>
          <a:xfrm>
            <a:off x="7966924" y="36355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9324721" y="349885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151" y="2373705"/>
            <a:ext cx="244606" cy="244606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</p:cNvCxnSpPr>
          <p:nvPr/>
        </p:nvCxnSpPr>
        <p:spPr>
          <a:xfrm>
            <a:off x="7061954" y="3703251"/>
            <a:ext cx="337589" cy="292961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D5554E-BAD8-FE07-17CA-7BFB93261387}"/>
              </a:ext>
            </a:extLst>
          </p:cNvPr>
          <p:cNvCxnSpPr>
            <a:cxnSpLocks/>
          </p:cNvCxnSpPr>
          <p:nvPr/>
        </p:nvCxnSpPr>
        <p:spPr>
          <a:xfrm flipH="1">
            <a:off x="7202891" y="2458314"/>
            <a:ext cx="1713489" cy="1134715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92D7CA-8131-4FE9-F816-35847554D5D4}"/>
              </a:ext>
            </a:extLst>
          </p:cNvPr>
          <p:cNvCxnSpPr>
            <a:cxnSpLocks/>
          </p:cNvCxnSpPr>
          <p:nvPr/>
        </p:nvCxnSpPr>
        <p:spPr>
          <a:xfrm flipH="1">
            <a:off x="6993779" y="3975062"/>
            <a:ext cx="405764" cy="228323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739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goal after successful 1v1=2pts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how many times are in players in 1v1 situations to make a move? When it fails, why (technique, timing)?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Be sure to celebrate when 1v1 moves are attempted, even if they fail. We want players to be creative in the right situations.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(8 yds long, 6 yds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684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676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Ball Mastery U11-U14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7 | SESSION 1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Allow players to control &amp; manipulate the ball with both feet &amp; different surfaces of the feet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42986" y="3070648"/>
          <a:ext cx="11825059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Ball Mastery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c</a:t>
                      </a:r>
                      <a:r>
                        <a:rPr lang="en-US" dirty="0"/>
                        <a:t>omfort in possession using all parts of both feet and controlling the ball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Use your first touch to stop the ball dead or lead you into a new area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Be able to use different parts of the foot to manipulate the ball (bottom, laces, inside, outside)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Bring ball under control quickly (with one touch) to make the decision whether to dribble, pass, or shoot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6CAC61FD-EE55-414F-DB9C-6000BF7C0CB3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Applying pressure to the ball (defending)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to close down an attacker to make a tackle, block a shot or pass, or delay an attack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Sprint to close down attacker, then slow approach to be able to change direction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Approach side-on to make play predictable and allow quick recovery if attacker takes touch 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07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676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Ball Mastery U11-U14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1 | SESSION 2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Allow players to rediscover their technique in controlling &amp; manipulating the ball after time off during summer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42986" y="3070648"/>
          <a:ext cx="11825059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Ball Mastery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c</a:t>
                      </a:r>
                      <a:r>
                        <a:rPr lang="en-US" dirty="0"/>
                        <a:t>omfort in possession using all parts of both feet and controlling the ball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Use your first touch to stop the ball dead or lead you into a new area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Be able to use different parts of the foot to manipulate the ball (bottom, laces, inside, outside)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Bring ball under control quickly (with one touch) to make the decision whether to dribble, pass, or shoot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6CAC61FD-EE55-414F-DB9C-6000BF7C0CB3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Applying pressure to the ball (defending)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to close down an attacker to make a tackle, block a shot or pass, or delay an attack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Sprint to close down attacker, then slow approach to be able to change direction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Approach side-on to make play predictable and allow quick recovery if attacker takes touch 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3793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Hourglass: Ball Mastery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6631884" y="152028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3-4 players per station – dribble thru 4 cones and pass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unlimited, R only, L only, inside-outside, roll-stop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34950" y="4587251"/>
          <a:ext cx="583204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Directional first touch – accelerate into the cones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Master technique, then increase speed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Finish action with firm accurate pass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F4BF39B0-8312-7522-CECE-EBC94A239D56}"/>
              </a:ext>
            </a:extLst>
          </p:cNvPr>
          <p:cNvCxnSpPr>
            <a:cxnSpLocks/>
          </p:cNvCxnSpPr>
          <p:nvPr/>
        </p:nvCxnSpPr>
        <p:spPr>
          <a:xfrm>
            <a:off x="6840041" y="1837282"/>
            <a:ext cx="698391" cy="286644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5x2 min (1 min rest)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3-5 players per station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12-yard stations (4-4-4)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41DDBD2-7251-5D75-D439-003B2C9B1587}"/>
              </a:ext>
            </a:extLst>
          </p:cNvPr>
          <p:cNvSpPr/>
          <p:nvPr/>
        </p:nvSpPr>
        <p:spPr>
          <a:xfrm>
            <a:off x="6964227" y="606116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3BDC1FCF-DBB4-D624-B4F2-4752A678F01C}"/>
              </a:ext>
            </a:extLst>
          </p:cNvPr>
          <p:cNvSpPr/>
          <p:nvPr/>
        </p:nvSpPr>
        <p:spPr>
          <a:xfrm>
            <a:off x="8336883" y="4407000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B4795BBF-0ED8-32C4-6AB8-28884AB55F95}"/>
              </a:ext>
            </a:extLst>
          </p:cNvPr>
          <p:cNvSpPr/>
          <p:nvPr/>
        </p:nvSpPr>
        <p:spPr>
          <a:xfrm>
            <a:off x="9974070" y="4392446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31839237-367F-A6C7-E7E3-3788B0220981}"/>
              </a:ext>
            </a:extLst>
          </p:cNvPr>
          <p:cNvSpPr/>
          <p:nvPr/>
        </p:nvSpPr>
        <p:spPr>
          <a:xfrm>
            <a:off x="8336883" y="3443604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4F31A450-CC05-2B9F-B525-F0D17879480F}"/>
              </a:ext>
            </a:extLst>
          </p:cNvPr>
          <p:cNvSpPr/>
          <p:nvPr/>
        </p:nvSpPr>
        <p:spPr>
          <a:xfrm>
            <a:off x="9974070" y="3429050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5E13434C-9E44-3895-3E50-609B45B9DE61}"/>
              </a:ext>
            </a:extLst>
          </p:cNvPr>
          <p:cNvSpPr/>
          <p:nvPr/>
        </p:nvSpPr>
        <p:spPr>
          <a:xfrm>
            <a:off x="11731373" y="6061166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A3C73E73-6184-8040-DA96-38E9A8EBB969}"/>
              </a:ext>
            </a:extLst>
          </p:cNvPr>
          <p:cNvSpPr/>
          <p:nvPr/>
        </p:nvSpPr>
        <p:spPr>
          <a:xfrm>
            <a:off x="6962770" y="1667818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20E4A951-16FF-81AD-4257-A6373CF30354}"/>
              </a:ext>
            </a:extLst>
          </p:cNvPr>
          <p:cNvSpPr/>
          <p:nvPr/>
        </p:nvSpPr>
        <p:spPr>
          <a:xfrm>
            <a:off x="11729916" y="166781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121BF4-0225-5045-9A45-EC32663DD116}"/>
              </a:ext>
            </a:extLst>
          </p:cNvPr>
          <p:cNvSpPr/>
          <p:nvPr/>
        </p:nvSpPr>
        <p:spPr>
          <a:xfrm>
            <a:off x="7297639" y="2141682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3563FEB-3B35-A431-C601-CB40FA0566A9}"/>
              </a:ext>
            </a:extLst>
          </p:cNvPr>
          <p:cNvSpPr/>
          <p:nvPr/>
        </p:nvSpPr>
        <p:spPr>
          <a:xfrm>
            <a:off x="7497521" y="2355266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EC6A94D4-9F0D-64E1-0D45-C9B1A0AEF6A4}"/>
              </a:ext>
            </a:extLst>
          </p:cNvPr>
          <p:cNvSpPr/>
          <p:nvPr/>
        </p:nvSpPr>
        <p:spPr>
          <a:xfrm>
            <a:off x="7638550" y="2544812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72116B8-082D-DBAD-12EE-74CB79EA4A1B}"/>
              </a:ext>
            </a:extLst>
          </p:cNvPr>
          <p:cNvSpPr/>
          <p:nvPr/>
        </p:nvSpPr>
        <p:spPr>
          <a:xfrm>
            <a:off x="7838432" y="2758396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212729D-6FA9-302A-53BC-2107271CD290}"/>
              </a:ext>
            </a:extLst>
          </p:cNvPr>
          <p:cNvSpPr/>
          <p:nvPr/>
        </p:nvSpPr>
        <p:spPr>
          <a:xfrm>
            <a:off x="10557223" y="4946721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6CD60DA-DCFE-5F59-785A-00F85CF1B566}"/>
              </a:ext>
            </a:extLst>
          </p:cNvPr>
          <p:cNvSpPr/>
          <p:nvPr/>
        </p:nvSpPr>
        <p:spPr>
          <a:xfrm>
            <a:off x="10757105" y="5160305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6E89719-A263-48CC-9AE1-9A5FB73A6ABE}"/>
              </a:ext>
            </a:extLst>
          </p:cNvPr>
          <p:cNvSpPr/>
          <p:nvPr/>
        </p:nvSpPr>
        <p:spPr>
          <a:xfrm>
            <a:off x="10898134" y="5349851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BFCEE75E-6535-D47A-1527-EB307BC63C30}"/>
              </a:ext>
            </a:extLst>
          </p:cNvPr>
          <p:cNvSpPr/>
          <p:nvPr/>
        </p:nvSpPr>
        <p:spPr>
          <a:xfrm>
            <a:off x="11098016" y="5563435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758E43C-8FC2-DDD4-3474-86B90C1E8BD9}"/>
              </a:ext>
            </a:extLst>
          </p:cNvPr>
          <p:cNvSpPr/>
          <p:nvPr/>
        </p:nvSpPr>
        <p:spPr>
          <a:xfrm>
            <a:off x="10627871" y="2864053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4A3DF4B3-FAB6-93D4-2C89-0D4AAC1D7E8E}"/>
              </a:ext>
            </a:extLst>
          </p:cNvPr>
          <p:cNvSpPr/>
          <p:nvPr/>
        </p:nvSpPr>
        <p:spPr>
          <a:xfrm>
            <a:off x="10784345" y="2651863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0091FFF6-1F3C-607E-DEA5-732606F7701E}"/>
              </a:ext>
            </a:extLst>
          </p:cNvPr>
          <p:cNvSpPr/>
          <p:nvPr/>
        </p:nvSpPr>
        <p:spPr>
          <a:xfrm>
            <a:off x="10962751" y="2444474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65E4AA1-5DE9-3622-6F88-402787CC40FA}"/>
              </a:ext>
            </a:extLst>
          </p:cNvPr>
          <p:cNvSpPr/>
          <p:nvPr/>
        </p:nvSpPr>
        <p:spPr>
          <a:xfrm>
            <a:off x="11143780" y="2254928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0BC94F3-D571-E380-8401-66B7AC1221EF}"/>
              </a:ext>
            </a:extLst>
          </p:cNvPr>
          <p:cNvSpPr/>
          <p:nvPr/>
        </p:nvSpPr>
        <p:spPr>
          <a:xfrm>
            <a:off x="7381958" y="5579884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4E07976A-3BFB-0F75-124E-E7158D4EDED8}"/>
              </a:ext>
            </a:extLst>
          </p:cNvPr>
          <p:cNvSpPr/>
          <p:nvPr/>
        </p:nvSpPr>
        <p:spPr>
          <a:xfrm>
            <a:off x="7538432" y="5367694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A3B69FF-AF01-8240-5FF3-7EE6BA6F075C}"/>
              </a:ext>
            </a:extLst>
          </p:cNvPr>
          <p:cNvSpPr/>
          <p:nvPr/>
        </p:nvSpPr>
        <p:spPr>
          <a:xfrm>
            <a:off x="7716838" y="5160305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6BF6CB9-AA24-2FB0-6D71-EFFB37241D63}"/>
              </a:ext>
            </a:extLst>
          </p:cNvPr>
          <p:cNvSpPr/>
          <p:nvPr/>
        </p:nvSpPr>
        <p:spPr>
          <a:xfrm>
            <a:off x="7897867" y="4970759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B979347-8C4F-BA29-D9BC-5198709B87C8}"/>
              </a:ext>
            </a:extLst>
          </p:cNvPr>
          <p:cNvCxnSpPr>
            <a:cxnSpLocks/>
          </p:cNvCxnSpPr>
          <p:nvPr/>
        </p:nvCxnSpPr>
        <p:spPr>
          <a:xfrm flipH="1">
            <a:off x="7446575" y="2141682"/>
            <a:ext cx="64617" cy="344586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7B88485-66B5-0813-9FE2-89D265CBFF4B}"/>
              </a:ext>
            </a:extLst>
          </p:cNvPr>
          <p:cNvCxnSpPr>
            <a:cxnSpLocks/>
          </p:cNvCxnSpPr>
          <p:nvPr/>
        </p:nvCxnSpPr>
        <p:spPr>
          <a:xfrm>
            <a:off x="7456120" y="2488709"/>
            <a:ext cx="389952" cy="56103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947BB86F-7C76-29DC-7B02-E9772EE9D4AE}"/>
              </a:ext>
            </a:extLst>
          </p:cNvPr>
          <p:cNvCxnSpPr>
            <a:cxnSpLocks/>
          </p:cNvCxnSpPr>
          <p:nvPr/>
        </p:nvCxnSpPr>
        <p:spPr>
          <a:xfrm flipH="1">
            <a:off x="7716838" y="2554210"/>
            <a:ext cx="129234" cy="335188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CF1BE94-A564-3938-2262-CE4995508CEE}"/>
              </a:ext>
            </a:extLst>
          </p:cNvPr>
          <p:cNvCxnSpPr>
            <a:cxnSpLocks/>
          </p:cNvCxnSpPr>
          <p:nvPr/>
        </p:nvCxnSpPr>
        <p:spPr>
          <a:xfrm>
            <a:off x="7753633" y="2860619"/>
            <a:ext cx="377825" cy="568381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B051BEDF-1E08-9C4C-1A9C-8D11F307264B}"/>
              </a:ext>
            </a:extLst>
          </p:cNvPr>
          <p:cNvSpPr/>
          <p:nvPr/>
        </p:nvSpPr>
        <p:spPr>
          <a:xfrm>
            <a:off x="6435905" y="120329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DE28144-8A2F-8A7E-38EE-82B1B8C921C4}"/>
              </a:ext>
            </a:extLst>
          </p:cNvPr>
          <p:cNvSpPr/>
          <p:nvPr/>
        </p:nvSpPr>
        <p:spPr>
          <a:xfrm>
            <a:off x="8102364" y="3502101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F905B8-4A41-66EC-E5D2-28D76B29E906}"/>
              </a:ext>
            </a:extLst>
          </p:cNvPr>
          <p:cNvCxnSpPr/>
          <p:nvPr/>
        </p:nvCxnSpPr>
        <p:spPr>
          <a:xfrm flipH="1">
            <a:off x="7497521" y="4605769"/>
            <a:ext cx="1385222" cy="17483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0BF7BB-A022-ADDA-E0CD-B499F19BAEFE}"/>
              </a:ext>
            </a:extLst>
          </p:cNvPr>
          <p:cNvSpPr txBox="1"/>
          <p:nvPr/>
        </p:nvSpPr>
        <p:spPr>
          <a:xfrm>
            <a:off x="8280819" y="5425259"/>
            <a:ext cx="132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yards</a:t>
            </a:r>
          </a:p>
        </p:txBody>
      </p:sp>
    </p:spTree>
    <p:extLst>
      <p:ext uri="{BB962C8B-B14F-4D97-AF65-F5344CB8AC3E}">
        <p14:creationId xmlns:p14="http://schemas.microsoft.com/office/powerpoint/2010/main" val="2758429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1606441"/>
            <a:ext cx="5527898" cy="403858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1v1: Ball Mastery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8902252" y="59428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846166" y="17663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8904003" y="939799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1544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Blue passes to red, then defends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Red scores by dribbling between one of the two gates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If blue wins the ball, passes back to team for a point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Team attacks for 2 minutes, then defends for 2 minutes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Progression: scoring on 1 gate is worth 2, whereas scoring on the other is only worth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899006"/>
          <a:ext cx="5832044" cy="1833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Directional first touch – where does first touch take you?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Use different surfaces of the foot to dribble past defender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Counter Principle: Use angle of approach to limit attacker’s option to one gate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2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 even groups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(Ideally 5-8 players per grid)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15x15yards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6" name="Oval 105">
            <a:extLst>
              <a:ext uri="{FF2B5EF4-FFF2-40B4-BE49-F238E27FC236}">
                <a16:creationId xmlns:a16="http://schemas.microsoft.com/office/drawing/2014/main" id="{9131E35D-8FEE-55C9-BD07-23EABE5FD0A5}"/>
              </a:ext>
            </a:extLst>
          </p:cNvPr>
          <p:cNvSpPr/>
          <p:nvPr/>
        </p:nvSpPr>
        <p:spPr>
          <a:xfrm>
            <a:off x="8949496" y="607882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74A4972-1FB2-1912-9543-1E29B7DD024D}"/>
              </a:ext>
            </a:extLst>
          </p:cNvPr>
          <p:cNvSpPr/>
          <p:nvPr/>
        </p:nvSpPr>
        <p:spPr>
          <a:xfrm>
            <a:off x="8949496" y="582141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8852284" y="312763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9" name="Picture 6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7486EDC-0028-F51F-4210-0140F1AA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949" y="5744077"/>
            <a:ext cx="244606" cy="244606"/>
          </a:xfrm>
          <a:prstGeom prst="rect">
            <a:avLst/>
          </a:prstGeom>
        </p:spPr>
      </p:pic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696" y="1982429"/>
            <a:ext cx="244606" cy="244606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761D65F-83AC-F485-BE1C-A0765FFA30A0}"/>
              </a:ext>
            </a:extLst>
          </p:cNvPr>
          <p:cNvCxnSpPr>
            <a:cxnSpLocks/>
          </p:cNvCxnSpPr>
          <p:nvPr/>
        </p:nvCxnSpPr>
        <p:spPr>
          <a:xfrm flipH="1" flipV="1">
            <a:off x="9003913" y="3462681"/>
            <a:ext cx="86859" cy="18653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</p:cNvCxnSpPr>
          <p:nvPr/>
        </p:nvCxnSpPr>
        <p:spPr>
          <a:xfrm flipH="1">
            <a:off x="8779949" y="2227035"/>
            <a:ext cx="244606" cy="373115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0263D8C-C768-8BDD-A949-BC66A5E381D0}"/>
              </a:ext>
            </a:extLst>
          </p:cNvPr>
          <p:cNvCxnSpPr>
            <a:cxnSpLocks/>
          </p:cNvCxnSpPr>
          <p:nvPr/>
        </p:nvCxnSpPr>
        <p:spPr>
          <a:xfrm>
            <a:off x="8837000" y="2598913"/>
            <a:ext cx="2257098" cy="3189829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20929C4-F5EA-004D-26CA-9949FA379F76}"/>
              </a:ext>
            </a:extLst>
          </p:cNvPr>
          <p:cNvSpPr/>
          <p:nvPr/>
        </p:nvSpPr>
        <p:spPr>
          <a:xfrm>
            <a:off x="11276016" y="5540759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07CDD72-AB54-384D-65DA-63D749A685F5}"/>
              </a:ext>
            </a:extLst>
          </p:cNvPr>
          <p:cNvSpPr/>
          <p:nvPr/>
        </p:nvSpPr>
        <p:spPr>
          <a:xfrm>
            <a:off x="10458032" y="5540758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3B66D69-6E07-7627-FA19-AE1DCE9EAECA}"/>
              </a:ext>
            </a:extLst>
          </p:cNvPr>
          <p:cNvSpPr/>
          <p:nvPr/>
        </p:nvSpPr>
        <p:spPr>
          <a:xfrm>
            <a:off x="7572003" y="5540759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7E08E6A-67D5-F8D0-E123-9065EC1EA049}"/>
              </a:ext>
            </a:extLst>
          </p:cNvPr>
          <p:cNvSpPr/>
          <p:nvPr/>
        </p:nvSpPr>
        <p:spPr>
          <a:xfrm>
            <a:off x="6754019" y="5540758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982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weak foot goal =2pts, 1 touch goal =2pts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are players able to control &amp; manipulate the ball in all situations with both feet? (notate technical corrections for next session)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What causes teams’ turnovers? Poor technique? Poor vision/decision making? Poor movement from team?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(8 yds long, 6 yds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330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676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Ball Mastery U11-U14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7 | SESSION 2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Allow players to develop their technique in controlling &amp; manipulating the ball with both feet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42986" y="3070648"/>
          <a:ext cx="11825059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Ball Mastery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c</a:t>
                      </a:r>
                      <a:r>
                        <a:rPr lang="en-US" dirty="0"/>
                        <a:t>omfort in possession using all parts of both feet and controlling the ball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Use your first touch to stop the ball dead or lead you into a new area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Be able to use different parts of the foot to manipulate the ball (bottom, laces, inside, outside)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Bring ball under control quickly (with one touch) to make the decision whether to dribble, pass, or shoot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6CAC61FD-EE55-414F-DB9C-6000BF7C0CB3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Applying pressure to the ball (defending)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to close down an attacker to make a tackle, block a shot or pass, or delay an attack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Sprint to close down attacker, then slow approach to be able to change direction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Approach side-on to make play predictable and allow quick recovery if attacker takes touch 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9479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Individual Juggling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833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Each player has a ball and juggles using  below prompts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with ball in hands, one juggle &amp; catch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Attempt more &amp; more consecutive juggles as aptitude improves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unlimited, R only, L only, headers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18071" y="4983384"/>
          <a:ext cx="583204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Keep ankle locked and contact the ball directly (no spin)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controlled, then build consistency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Keep track of high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4x3 min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13" name="Oval 112">
            <a:extLst>
              <a:ext uri="{FF2B5EF4-FFF2-40B4-BE49-F238E27FC236}">
                <a16:creationId xmlns:a16="http://schemas.microsoft.com/office/drawing/2014/main" id="{82F6C10D-A277-48D0-0D91-81EB92B54B03}"/>
              </a:ext>
            </a:extLst>
          </p:cNvPr>
          <p:cNvSpPr/>
          <p:nvPr/>
        </p:nvSpPr>
        <p:spPr>
          <a:xfrm>
            <a:off x="8846166" y="17663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4" name="Picture 1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2A008CB-A525-4FFA-4109-1E045658A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59" y="1984935"/>
            <a:ext cx="244606" cy="244606"/>
          </a:xfrm>
          <a:prstGeom prst="rect">
            <a:avLst/>
          </a:prstGeom>
        </p:spPr>
      </p:pic>
      <p:sp>
        <p:nvSpPr>
          <p:cNvPr id="115" name="Oval 114">
            <a:extLst>
              <a:ext uri="{FF2B5EF4-FFF2-40B4-BE49-F238E27FC236}">
                <a16:creationId xmlns:a16="http://schemas.microsoft.com/office/drawing/2014/main" id="{6E5C6B2C-FFFA-A419-3394-C9AD8ACBF949}"/>
              </a:ext>
            </a:extLst>
          </p:cNvPr>
          <p:cNvSpPr/>
          <p:nvPr/>
        </p:nvSpPr>
        <p:spPr>
          <a:xfrm>
            <a:off x="7813578" y="275410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6" name="Picture 11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3B2E13D-E481-B69E-96AB-B60128B38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08" y="2970218"/>
            <a:ext cx="244606" cy="244606"/>
          </a:xfrm>
          <a:prstGeom prst="rect">
            <a:avLst/>
          </a:prstGeom>
        </p:spPr>
      </p:pic>
      <p:sp>
        <p:nvSpPr>
          <p:cNvPr id="117" name="Oval 116">
            <a:extLst>
              <a:ext uri="{FF2B5EF4-FFF2-40B4-BE49-F238E27FC236}">
                <a16:creationId xmlns:a16="http://schemas.microsoft.com/office/drawing/2014/main" id="{73C7EC3C-A0C1-06D5-0D57-E7AC4ADB421C}"/>
              </a:ext>
            </a:extLst>
          </p:cNvPr>
          <p:cNvSpPr/>
          <p:nvPr/>
        </p:nvSpPr>
        <p:spPr>
          <a:xfrm>
            <a:off x="10818035" y="282064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8" name="Picture 11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09C49D4-2A6C-4DD4-401B-3EE571967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65" y="3036755"/>
            <a:ext cx="244606" cy="244606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B755425B-D211-0260-C527-86F7DCD2B3CA}"/>
              </a:ext>
            </a:extLst>
          </p:cNvPr>
          <p:cNvSpPr/>
          <p:nvPr/>
        </p:nvSpPr>
        <p:spPr>
          <a:xfrm>
            <a:off x="8954696" y="427646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0" name="Picture 1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66604A9-CAB4-F24C-E589-789532C81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26" y="4492576"/>
            <a:ext cx="244606" cy="244606"/>
          </a:xfrm>
          <a:prstGeom prst="rect">
            <a:avLst/>
          </a:prstGeom>
        </p:spPr>
      </p:pic>
      <p:sp>
        <p:nvSpPr>
          <p:cNvPr id="121" name="Oval 120">
            <a:extLst>
              <a:ext uri="{FF2B5EF4-FFF2-40B4-BE49-F238E27FC236}">
                <a16:creationId xmlns:a16="http://schemas.microsoft.com/office/drawing/2014/main" id="{7B8CF0CC-8345-9896-CF47-8C5413704184}"/>
              </a:ext>
            </a:extLst>
          </p:cNvPr>
          <p:cNvSpPr/>
          <p:nvPr/>
        </p:nvSpPr>
        <p:spPr>
          <a:xfrm>
            <a:off x="10609569" y="498338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" name="Picture 12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2CB2475F-8379-8F9B-B971-A7746074C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099" y="5199495"/>
            <a:ext cx="244606" cy="244606"/>
          </a:xfrm>
          <a:prstGeom prst="rect">
            <a:avLst/>
          </a:prstGeom>
        </p:spPr>
      </p:pic>
      <p:sp>
        <p:nvSpPr>
          <p:cNvPr id="123" name="Oval 122">
            <a:extLst>
              <a:ext uri="{FF2B5EF4-FFF2-40B4-BE49-F238E27FC236}">
                <a16:creationId xmlns:a16="http://schemas.microsoft.com/office/drawing/2014/main" id="{DAC4ADED-57A2-2135-BA2B-972C22F69F68}"/>
              </a:ext>
            </a:extLst>
          </p:cNvPr>
          <p:cNvSpPr/>
          <p:nvPr/>
        </p:nvSpPr>
        <p:spPr>
          <a:xfrm>
            <a:off x="7940511" y="5285603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4" name="Picture 12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ECC3FDB-C45C-DA52-7F5F-116BB3B53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41" y="5501714"/>
            <a:ext cx="244606" cy="2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224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1606441"/>
            <a:ext cx="5527898" cy="403858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3v3 +2 Possession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8692477" y="3262931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9567722" y="214048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10992651" y="416305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6491762" y="346723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0627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Blue and red play against each other to keep possession of the ball – 6 passes = point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Both teams can use yellow as neutral players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Yellow rotates in after first round (switch with 2 players)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Progression: neutral players must stay on end 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899006"/>
          <a:ext cx="5832044" cy="1559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Get ball under control in one touch to play quickly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Show to receive the ball, use the space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Counter Principle: Use angle of approach to limit attacker’s passing options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3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3v3+2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20x20 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7" name="Oval 106">
            <a:extLst>
              <a:ext uri="{FF2B5EF4-FFF2-40B4-BE49-F238E27FC236}">
                <a16:creationId xmlns:a16="http://schemas.microsoft.com/office/drawing/2014/main" id="{874A4972-1FB2-1912-9543-1E29B7DD024D}"/>
              </a:ext>
            </a:extLst>
          </p:cNvPr>
          <p:cNvSpPr/>
          <p:nvPr/>
        </p:nvSpPr>
        <p:spPr>
          <a:xfrm>
            <a:off x="8002760" y="342900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8743514" y="240859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38" y="2376018"/>
            <a:ext cx="244606" cy="244606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</p:cNvCxnSpPr>
          <p:nvPr/>
        </p:nvCxnSpPr>
        <p:spPr>
          <a:xfrm flipH="1">
            <a:off x="9060510" y="2558863"/>
            <a:ext cx="347628" cy="700353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0263D8C-C768-8BDD-A949-BC66A5E381D0}"/>
              </a:ext>
            </a:extLst>
          </p:cNvPr>
          <p:cNvCxnSpPr>
            <a:cxnSpLocks/>
          </p:cNvCxnSpPr>
          <p:nvPr/>
        </p:nvCxnSpPr>
        <p:spPr>
          <a:xfrm>
            <a:off x="8990751" y="3462589"/>
            <a:ext cx="1977341" cy="938806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BBEDF719-6B79-3117-B1E2-4BCD1B18FE9F}"/>
              </a:ext>
            </a:extLst>
          </p:cNvPr>
          <p:cNvSpPr/>
          <p:nvPr/>
        </p:nvSpPr>
        <p:spPr>
          <a:xfrm>
            <a:off x="8829335" y="39962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C6449FA-2E3F-CF57-1CF7-F33F0B25C975}"/>
              </a:ext>
            </a:extLst>
          </p:cNvPr>
          <p:cNvSpPr/>
          <p:nvPr/>
        </p:nvSpPr>
        <p:spPr>
          <a:xfrm>
            <a:off x="11325554" y="3304091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1607EA9-3E9E-2AD2-F09E-0C02C45B7A8A}"/>
              </a:ext>
            </a:extLst>
          </p:cNvPr>
          <p:cNvCxnSpPr>
            <a:cxnSpLocks/>
          </p:cNvCxnSpPr>
          <p:nvPr/>
        </p:nvCxnSpPr>
        <p:spPr>
          <a:xfrm flipH="1">
            <a:off x="6926284" y="4487177"/>
            <a:ext cx="4041808" cy="891844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CCC169D-D59F-1E76-644A-A7B80AD61C9A}"/>
              </a:ext>
            </a:extLst>
          </p:cNvPr>
          <p:cNvCxnSpPr>
            <a:cxnSpLocks/>
          </p:cNvCxnSpPr>
          <p:nvPr/>
        </p:nvCxnSpPr>
        <p:spPr>
          <a:xfrm>
            <a:off x="6714963" y="3839064"/>
            <a:ext cx="0" cy="153995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360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weak foot goal =2pts, 1 touch goal =2pts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are players able to control &amp; manipulate the ball in all situations with both feet? (notate technical corrections for next session)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What causes teams’ turnovers? Poor technique? Poor vision/decision making? Poor movement from team?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(8 yds long, 6 yds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4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Individual Juggling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833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Each player has a ball and juggles using  below prompts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with ball in hands, one juggle &amp; catch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Attempt more &amp; more consecutive juggles as aptitude improves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unlimited, R only, L only, headers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18071" y="4983384"/>
          <a:ext cx="583204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Keep ankle locked and contact the ball directly (no spin)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controlled, then build consistency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Keep track of high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4x3 min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13" name="Oval 112">
            <a:extLst>
              <a:ext uri="{FF2B5EF4-FFF2-40B4-BE49-F238E27FC236}">
                <a16:creationId xmlns:a16="http://schemas.microsoft.com/office/drawing/2014/main" id="{82F6C10D-A277-48D0-0D91-81EB92B54B03}"/>
              </a:ext>
            </a:extLst>
          </p:cNvPr>
          <p:cNvSpPr/>
          <p:nvPr/>
        </p:nvSpPr>
        <p:spPr>
          <a:xfrm>
            <a:off x="8846166" y="17663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4" name="Picture 1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2A008CB-A525-4FFA-4109-1E045658A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696" y="1982429"/>
            <a:ext cx="244606" cy="244606"/>
          </a:xfrm>
          <a:prstGeom prst="rect">
            <a:avLst/>
          </a:prstGeom>
        </p:spPr>
      </p:pic>
      <p:sp>
        <p:nvSpPr>
          <p:cNvPr id="115" name="Oval 114">
            <a:extLst>
              <a:ext uri="{FF2B5EF4-FFF2-40B4-BE49-F238E27FC236}">
                <a16:creationId xmlns:a16="http://schemas.microsoft.com/office/drawing/2014/main" id="{6E5C6B2C-FFFA-A419-3394-C9AD8ACBF949}"/>
              </a:ext>
            </a:extLst>
          </p:cNvPr>
          <p:cNvSpPr/>
          <p:nvPr/>
        </p:nvSpPr>
        <p:spPr>
          <a:xfrm>
            <a:off x="7813578" y="275410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6" name="Picture 11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3B2E13D-E481-B69E-96AB-B60128B38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08" y="2970218"/>
            <a:ext cx="244606" cy="244606"/>
          </a:xfrm>
          <a:prstGeom prst="rect">
            <a:avLst/>
          </a:prstGeom>
        </p:spPr>
      </p:pic>
      <p:sp>
        <p:nvSpPr>
          <p:cNvPr id="117" name="Oval 116">
            <a:extLst>
              <a:ext uri="{FF2B5EF4-FFF2-40B4-BE49-F238E27FC236}">
                <a16:creationId xmlns:a16="http://schemas.microsoft.com/office/drawing/2014/main" id="{73C7EC3C-A0C1-06D5-0D57-E7AC4ADB421C}"/>
              </a:ext>
            </a:extLst>
          </p:cNvPr>
          <p:cNvSpPr/>
          <p:nvPr/>
        </p:nvSpPr>
        <p:spPr>
          <a:xfrm>
            <a:off x="10818035" y="282064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8" name="Picture 11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09C49D4-2A6C-4DD4-401B-3EE571967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65" y="3036755"/>
            <a:ext cx="244606" cy="244606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B755425B-D211-0260-C527-86F7DCD2B3CA}"/>
              </a:ext>
            </a:extLst>
          </p:cNvPr>
          <p:cNvSpPr/>
          <p:nvPr/>
        </p:nvSpPr>
        <p:spPr>
          <a:xfrm>
            <a:off x="8954696" y="427646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0" name="Picture 1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66604A9-CAB4-F24C-E589-789532C81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26" y="4492576"/>
            <a:ext cx="244606" cy="244606"/>
          </a:xfrm>
          <a:prstGeom prst="rect">
            <a:avLst/>
          </a:prstGeom>
        </p:spPr>
      </p:pic>
      <p:sp>
        <p:nvSpPr>
          <p:cNvPr id="121" name="Oval 120">
            <a:extLst>
              <a:ext uri="{FF2B5EF4-FFF2-40B4-BE49-F238E27FC236}">
                <a16:creationId xmlns:a16="http://schemas.microsoft.com/office/drawing/2014/main" id="{7B8CF0CC-8345-9896-CF47-8C5413704184}"/>
              </a:ext>
            </a:extLst>
          </p:cNvPr>
          <p:cNvSpPr/>
          <p:nvPr/>
        </p:nvSpPr>
        <p:spPr>
          <a:xfrm>
            <a:off x="10609569" y="498338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" name="Picture 12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2CB2475F-8379-8F9B-B971-A7746074C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099" y="5199495"/>
            <a:ext cx="244606" cy="244606"/>
          </a:xfrm>
          <a:prstGeom prst="rect">
            <a:avLst/>
          </a:prstGeom>
        </p:spPr>
      </p:pic>
      <p:sp>
        <p:nvSpPr>
          <p:cNvPr id="123" name="Oval 122">
            <a:extLst>
              <a:ext uri="{FF2B5EF4-FFF2-40B4-BE49-F238E27FC236}">
                <a16:creationId xmlns:a16="http://schemas.microsoft.com/office/drawing/2014/main" id="{DAC4ADED-57A2-2135-BA2B-972C22F69F68}"/>
              </a:ext>
            </a:extLst>
          </p:cNvPr>
          <p:cNvSpPr/>
          <p:nvPr/>
        </p:nvSpPr>
        <p:spPr>
          <a:xfrm>
            <a:off x="7940511" y="5285603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4" name="Picture 12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ECC3FDB-C45C-DA52-7F5F-116BB3B53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41" y="5501714"/>
            <a:ext cx="244606" cy="2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0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1606441"/>
            <a:ext cx="5527898" cy="403858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3 Team Possession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8692477" y="3262931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9567722" y="214048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10992651" y="416305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8214293" y="12433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0627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Blue and red play against each other to keep possession of the ball – 6 passes = point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Both teams can use yellow as neutral players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Yellow rotates in after first round (3 team rotation)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Progression: Outside players can only play with 1 touch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899006"/>
          <a:ext cx="5832044" cy="1559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Get ball under control in one touch to play quickly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Show to receive the ball, use the space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Counter Principle: Use angle of approach to limit attacker’s passing options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3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4v4+4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30x30 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6" name="Oval 105">
            <a:extLst>
              <a:ext uri="{FF2B5EF4-FFF2-40B4-BE49-F238E27FC236}">
                <a16:creationId xmlns:a16="http://schemas.microsoft.com/office/drawing/2014/main" id="{9131E35D-8FEE-55C9-BD07-23EABE5FD0A5}"/>
              </a:ext>
            </a:extLst>
          </p:cNvPr>
          <p:cNvSpPr/>
          <p:nvPr/>
        </p:nvSpPr>
        <p:spPr>
          <a:xfrm>
            <a:off x="9623138" y="3293635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74A4972-1FB2-1912-9543-1E29B7DD024D}"/>
              </a:ext>
            </a:extLst>
          </p:cNvPr>
          <p:cNvSpPr/>
          <p:nvPr/>
        </p:nvSpPr>
        <p:spPr>
          <a:xfrm>
            <a:off x="8002760" y="342900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8743514" y="240859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835" y="2290671"/>
            <a:ext cx="244606" cy="244606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</p:cNvCxnSpPr>
          <p:nvPr/>
        </p:nvCxnSpPr>
        <p:spPr>
          <a:xfrm flipH="1">
            <a:off x="9060510" y="2412974"/>
            <a:ext cx="442492" cy="880661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0263D8C-C768-8BDD-A949-BC66A5E381D0}"/>
              </a:ext>
            </a:extLst>
          </p:cNvPr>
          <p:cNvCxnSpPr>
            <a:cxnSpLocks/>
          </p:cNvCxnSpPr>
          <p:nvPr/>
        </p:nvCxnSpPr>
        <p:spPr>
          <a:xfrm>
            <a:off x="8990751" y="3462589"/>
            <a:ext cx="1977341" cy="93880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BBEDF719-6B79-3117-B1E2-4BCD1B18FE9F}"/>
              </a:ext>
            </a:extLst>
          </p:cNvPr>
          <p:cNvSpPr/>
          <p:nvPr/>
        </p:nvSpPr>
        <p:spPr>
          <a:xfrm>
            <a:off x="8829335" y="39962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942EACE-DD33-4062-B152-5B734340330C}"/>
              </a:ext>
            </a:extLst>
          </p:cNvPr>
          <p:cNvSpPr/>
          <p:nvPr/>
        </p:nvSpPr>
        <p:spPr>
          <a:xfrm>
            <a:off x="7962410" y="4605769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70B22E1-B2BC-60B0-7D32-16A6A88E330C}"/>
              </a:ext>
            </a:extLst>
          </p:cNvPr>
          <p:cNvSpPr/>
          <p:nvPr/>
        </p:nvSpPr>
        <p:spPr>
          <a:xfrm>
            <a:off x="6005318" y="305408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B821636-8659-E1C3-93EB-25531C685ADC}"/>
              </a:ext>
            </a:extLst>
          </p:cNvPr>
          <p:cNvSpPr/>
          <p:nvPr/>
        </p:nvSpPr>
        <p:spPr>
          <a:xfrm>
            <a:off x="9342337" y="5686181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C6449FA-2E3F-CF57-1CF7-F33F0B25C975}"/>
              </a:ext>
            </a:extLst>
          </p:cNvPr>
          <p:cNvSpPr/>
          <p:nvPr/>
        </p:nvSpPr>
        <p:spPr>
          <a:xfrm>
            <a:off x="11868601" y="3212585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1607EA9-3E9E-2AD2-F09E-0C02C45B7A8A}"/>
              </a:ext>
            </a:extLst>
          </p:cNvPr>
          <p:cNvCxnSpPr>
            <a:cxnSpLocks/>
          </p:cNvCxnSpPr>
          <p:nvPr/>
        </p:nvCxnSpPr>
        <p:spPr>
          <a:xfrm flipH="1">
            <a:off x="9623138" y="4487177"/>
            <a:ext cx="1344954" cy="106231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0755311-A7EF-17F1-0FFB-9847841C018D}"/>
              </a:ext>
            </a:extLst>
          </p:cNvPr>
          <p:cNvCxnSpPr>
            <a:cxnSpLocks/>
          </p:cNvCxnSpPr>
          <p:nvPr/>
        </p:nvCxnSpPr>
        <p:spPr>
          <a:xfrm flipH="1" flipV="1">
            <a:off x="8372791" y="4899006"/>
            <a:ext cx="1115682" cy="66674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48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weak foot goal =2pts, 1 touch goal =2pts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are players able to control &amp; manipulate the ball in all situations with both feet? (notate technical corrections for next session)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What causes teams’ turnovers? Poor technique? Poor vision/decision making? Poor movement from team?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(8 yds long, 6 yds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8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676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Passing U8-U10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2 | SESSION 1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Teach players to pass and receive the ball with proper technique, and allow them apply their technique under pressure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42986" y="3070648"/>
          <a:ext cx="11825059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Ball Mastery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moving the ball from one player to another 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Pass with the inside of your foot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i="0" dirty="0"/>
                        <a:t>Plant (non-passing) foot should point to your target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i="0" dirty="0"/>
                        <a:t>Keep ankle locked – toe should be above heal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6CAC61FD-EE55-414F-DB9C-6000BF7C0CB3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Intercepting the ball (defending)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to read the pass, and step in to regain possession of the ball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Anticipate the pass in a certain direction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Take the angle to meet the ball in the passing lane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590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5494</TotalTime>
  <Words>8264</Words>
  <Application>Microsoft Office PowerPoint</Application>
  <PresentationFormat>Widescreen</PresentationFormat>
  <Paragraphs>2561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Forsythe</dc:creator>
  <cp:lastModifiedBy>Natalie Soper</cp:lastModifiedBy>
  <cp:revision>16</cp:revision>
  <dcterms:created xsi:type="dcterms:W3CDTF">2022-06-07T15:39:58Z</dcterms:created>
  <dcterms:modified xsi:type="dcterms:W3CDTF">2025-08-14T02:53:40Z</dcterms:modified>
</cp:coreProperties>
</file>