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7" r:id="rId2"/>
    <p:sldId id="290" r:id="rId3"/>
    <p:sldId id="289" r:id="rId4"/>
    <p:sldId id="302" r:id="rId5"/>
    <p:sldId id="292" r:id="rId6"/>
    <p:sldId id="297" r:id="rId7"/>
    <p:sldId id="291" r:id="rId8"/>
    <p:sldId id="298" r:id="rId9"/>
    <p:sldId id="305" r:id="rId10"/>
    <p:sldId id="287" r:id="rId11"/>
    <p:sldId id="286" r:id="rId12"/>
    <p:sldId id="285" r:id="rId13"/>
    <p:sldId id="303" r:id="rId14"/>
    <p:sldId id="299" r:id="rId15"/>
    <p:sldId id="300" r:id="rId16"/>
    <p:sldId id="296" r:id="rId17"/>
    <p:sldId id="304" r:id="rId18"/>
    <p:sldId id="288" r:id="rId19"/>
    <p:sldId id="274" r:id="rId20"/>
    <p:sldId id="268" r:id="rId21"/>
    <p:sldId id="261" r:id="rId22"/>
    <p:sldId id="301" r:id="rId23"/>
    <p:sldId id="295" r:id="rId24"/>
    <p:sldId id="29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19" autoAdjust="0"/>
    <p:restoredTop sz="70925" autoAdjust="0"/>
  </p:normalViewPr>
  <p:slideViewPr>
    <p:cSldViewPr snapToGrid="0">
      <p:cViewPr varScale="1">
        <p:scale>
          <a:sx n="55" d="100"/>
          <a:sy n="55" d="100"/>
        </p:scale>
        <p:origin x="17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32DFD2-9416-4045-8556-476D3F8F92F1}" type="datetimeFigureOut">
              <a:rPr lang="en-US" smtClean="0"/>
              <a:t>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E819EC-E201-490F-81DA-9F9EDD514313}" type="slidenum">
              <a:rPr lang="en-US" smtClean="0"/>
              <a:t>‹#›</a:t>
            </a:fld>
            <a:endParaRPr lang="en-US"/>
          </a:p>
        </p:txBody>
      </p:sp>
    </p:spTree>
    <p:extLst>
      <p:ext uri="{BB962C8B-B14F-4D97-AF65-F5344CB8AC3E}">
        <p14:creationId xmlns:p14="http://schemas.microsoft.com/office/powerpoint/2010/main" val="28842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Thank you for taking time out of your evening to join us</a:t>
            </a:r>
          </a:p>
          <a:p>
            <a:pPr marL="171450" indent="-171450">
              <a:buFont typeface="Arial" panose="020B0604020202020204" pitchFamily="34" charset="0"/>
              <a:buChar char="•"/>
            </a:pPr>
            <a:r>
              <a:rPr lang="en-US" dirty="0"/>
              <a:t>We won’t be recording this evening, but we will post the slide deck, including the Q&amp;A on the All Aboard page, which you can find on the dropdown menu under the Parents tab and under the Info tab</a:t>
            </a:r>
          </a:p>
          <a:p>
            <a:pPr marL="171450" indent="-171450">
              <a:buFont typeface="Arial" panose="020B0604020202020204" pitchFamily="34" charset="0"/>
              <a:buChar char="•"/>
            </a:pPr>
            <a:r>
              <a:rPr lang="en-US" dirty="0"/>
              <a:t>Just like last month, if you have a question, please type it in the Chat. </a:t>
            </a:r>
          </a:p>
          <a:p>
            <a:pPr marL="171450" indent="-171450">
              <a:buFont typeface="Arial" panose="020B0604020202020204" pitchFamily="34" charset="0"/>
              <a:buChar char="•"/>
            </a:pPr>
            <a:r>
              <a:rPr lang="en-US" dirty="0"/>
              <a:t>We’re going to do this a little differently this time. We’re going to be going over several new and important things, so I’m going to break for questions after each major topic rather than save it all </a:t>
            </a:r>
            <a:r>
              <a:rPr lang="en-US" dirty="0" err="1"/>
              <a:t>til</a:t>
            </a:r>
            <a:r>
              <a:rPr lang="en-US" dirty="0"/>
              <a:t> the end. </a:t>
            </a:r>
          </a:p>
          <a:p>
            <a:pPr marL="171450" indent="-171450">
              <a:buFont typeface="Arial" panose="020B0604020202020204" pitchFamily="34" charset="0"/>
              <a:buChar char="•"/>
            </a:pPr>
            <a:r>
              <a:rPr lang="en-US" dirty="0"/>
              <a:t>Once we finish the presentation, we’ll spend the rest of our time on additional questions</a:t>
            </a:r>
          </a:p>
          <a:p>
            <a:pPr marL="171450" indent="-171450">
              <a:buFont typeface="Arial" panose="020B0604020202020204" pitchFamily="34" charset="0"/>
              <a:buChar char="•"/>
            </a:pPr>
            <a:r>
              <a:rPr lang="en-US" dirty="0"/>
              <a:t>All the questions are being noted and we’ll add them to the slide deck before we post it on the website. </a:t>
            </a:r>
          </a:p>
          <a:p>
            <a:pPr marL="171450" indent="-171450">
              <a:buFont typeface="Arial" panose="020B0604020202020204" pitchFamily="34" charset="0"/>
              <a:buChar char="•"/>
            </a:pPr>
            <a:r>
              <a:rPr lang="en-US" dirty="0"/>
              <a:t>Please mute yourself during the presentation, but feel free to unmute once we go to Q&amp;A</a:t>
            </a:r>
          </a:p>
          <a:p>
            <a:pPr marL="171450" indent="-171450">
              <a:buFont typeface="Arial" panose="020B0604020202020204" pitchFamily="34" charset="0"/>
              <a:buChar char="•"/>
            </a:pPr>
            <a:r>
              <a:rPr lang="en-US" dirty="0"/>
              <a:t>This evening, we’ll be talking about:</a:t>
            </a:r>
          </a:p>
          <a:p>
            <a:pPr marL="628650" lvl="1" indent="-171450">
              <a:buFont typeface="Arial" panose="020B0604020202020204" pitchFamily="34" charset="0"/>
              <a:buChar char="•"/>
            </a:pPr>
            <a:r>
              <a:rPr lang="en-US" dirty="0"/>
              <a:t>Registration and Spring Break</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Ergathon and Erg Sprints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SafeSport Requirements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Spring Practice attendance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Season Kickoff Membership Meeting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Tag Day</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endParaRPr lang="en-US" dirty="0"/>
          </a:p>
          <a:p>
            <a:pPr marL="457200"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a:t>
            </a:fld>
            <a:endParaRPr lang="en-US"/>
          </a:p>
        </p:txBody>
      </p:sp>
    </p:spTree>
    <p:extLst>
      <p:ext uri="{BB962C8B-B14F-4D97-AF65-F5344CB8AC3E}">
        <p14:creationId xmlns:p14="http://schemas.microsoft.com/office/powerpoint/2010/main" val="1969299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SafeSport is a program designed to protect minor athletes from physical, verbal, or sexual abuse.  Compliance is mandatory as part of </a:t>
            </a:r>
            <a:r>
              <a:rPr lang="en-US" dirty="0" err="1"/>
              <a:t>USRowing</a:t>
            </a:r>
            <a:r>
              <a:rPr lang="en-US" dirty="0"/>
              <a:t>, our governing organization</a:t>
            </a:r>
          </a:p>
          <a:p>
            <a:pPr marL="171450" indent="-171450">
              <a:buFont typeface="Arial" panose="020B0604020202020204" pitchFamily="34" charset="0"/>
              <a:buChar char="•"/>
            </a:pPr>
            <a:r>
              <a:rPr lang="en-US" dirty="0"/>
              <a:t>Under SafeSport, all adult volunteers must be aware of, and have access to, the SafeSport policies</a:t>
            </a:r>
          </a:p>
          <a:p>
            <a:pPr marL="171450" indent="-171450">
              <a:buFont typeface="Arial" panose="020B0604020202020204" pitchFamily="34" charset="0"/>
              <a:buChar char="•"/>
            </a:pPr>
            <a:r>
              <a:rPr lang="en-US" dirty="0"/>
              <a:t>We have created a SafeSport page on the website, which can be accessed through dropdown menus under the Info tab and the Parent tab. This page has information on and links to the program. </a:t>
            </a:r>
          </a:p>
          <a:p>
            <a:pPr marL="171450" indent="-171450">
              <a:buFont typeface="Arial" panose="020B0604020202020204" pitchFamily="34" charset="0"/>
              <a:buChar char="•"/>
            </a:pPr>
            <a:r>
              <a:rPr lang="en-US" dirty="0"/>
              <a:t>SafeSport has two levels of clearance for compliance with SafeSport policies: awareness of MAAPP and SafeSport Certification, which requires a background check and online training, for anyone who has regular contact with minors</a:t>
            </a:r>
          </a:p>
        </p:txBody>
      </p:sp>
      <p:sp>
        <p:nvSpPr>
          <p:cNvPr id="4" name="Slide Number Placeholder 3"/>
          <p:cNvSpPr>
            <a:spLocks noGrp="1"/>
          </p:cNvSpPr>
          <p:nvPr>
            <p:ph type="sldNum" sz="quarter" idx="5"/>
          </p:nvPr>
        </p:nvSpPr>
        <p:spPr/>
        <p:txBody>
          <a:bodyPr/>
          <a:lstStyle/>
          <a:p>
            <a:fld id="{01E819EC-E201-490F-81DA-9F9EDD514313}" type="slidenum">
              <a:rPr lang="en-US" smtClean="0"/>
              <a:t>10</a:t>
            </a:fld>
            <a:endParaRPr lang="en-US"/>
          </a:p>
        </p:txBody>
      </p:sp>
    </p:spTree>
    <p:extLst>
      <p:ext uri="{BB962C8B-B14F-4D97-AF65-F5344CB8AC3E}">
        <p14:creationId xmlns:p14="http://schemas.microsoft.com/office/powerpoint/2010/main" val="3368428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 everyone will need to take the online training, but quite a lot of us will. We recommend at least one adult per family do the online training and background check. </a:t>
            </a:r>
          </a:p>
          <a:p>
            <a:pPr marL="171450" indent="-171450">
              <a:buFont typeface="Arial" panose="020B0604020202020204" pitchFamily="34" charset="0"/>
              <a:buChar char="•"/>
            </a:pPr>
            <a:r>
              <a:rPr lang="en-US" dirty="0"/>
              <a:t>It can be pretty easy to rack up 5 In-Program contacts</a:t>
            </a:r>
          </a:p>
          <a:p>
            <a:pPr marL="171450" indent="-171450">
              <a:buFont typeface="Arial" panose="020B0604020202020204" pitchFamily="34" charset="0"/>
              <a:buChar char="•"/>
            </a:pPr>
            <a:r>
              <a:rPr lang="en-US" dirty="0" err="1"/>
              <a:t>USRowing</a:t>
            </a:r>
            <a:r>
              <a:rPr lang="en-US" dirty="0"/>
              <a:t> has partnered with a company to provide background checks for $30. If you join the Board, you can get one through FCPS for free.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11</a:t>
            </a:fld>
            <a:endParaRPr lang="en-US"/>
          </a:p>
        </p:txBody>
      </p:sp>
    </p:spTree>
    <p:extLst>
      <p:ext uri="{BB962C8B-B14F-4D97-AF65-F5344CB8AC3E}">
        <p14:creationId xmlns:p14="http://schemas.microsoft.com/office/powerpoint/2010/main" val="4106195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You can volunteer for anything, safely</a:t>
            </a:r>
          </a:p>
          <a:p>
            <a:pPr marL="171450" indent="-171450">
              <a:buFont typeface="Arial" panose="020B0604020202020204" pitchFamily="34" charset="0"/>
              <a:buChar char="•"/>
            </a:pPr>
            <a:r>
              <a:rPr lang="en-US" dirty="0"/>
              <a:t>Board members are required to be fully certified, as are coaches</a:t>
            </a:r>
          </a:p>
          <a:p>
            <a:pPr marL="171450" indent="-171450">
              <a:buFont typeface="Arial" panose="020B0604020202020204" pitchFamily="34" charset="0"/>
              <a:buChar char="•"/>
            </a:pPr>
            <a:r>
              <a:rPr lang="en-US" dirty="0" err="1"/>
              <a:t>USRowing</a:t>
            </a:r>
            <a:r>
              <a:rPr lang="en-US" dirty="0"/>
              <a:t> sponsors all our regattas. If we don’t comply, we cannot participate</a:t>
            </a:r>
          </a:p>
          <a:p>
            <a:pPr marL="171450" indent="-171450">
              <a:buFont typeface="Arial" panose="020B0604020202020204" pitchFamily="34" charset="0"/>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90-minute online training is all based on common sense, it’s pretty easy, and it’s self-paced. If you’ve ever taken a security training for work, you’ll be familiar with this process. </a:t>
            </a:r>
          </a:p>
          <a:p>
            <a:pPr marL="171450" indent="-171450">
              <a:buFont typeface="Arial" panose="020B0604020202020204" pitchFamily="34" charset="0"/>
              <a:buChar char="•"/>
            </a:pPr>
            <a:r>
              <a:rPr lang="en-US" dirty="0"/>
              <a:t>Certification lasts for a year, so you’ll need to do the training every year. Sorry. At least the refresher training is only 30 minutes long. </a:t>
            </a:r>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12</a:t>
            </a:fld>
            <a:endParaRPr lang="en-US"/>
          </a:p>
        </p:txBody>
      </p:sp>
    </p:spTree>
    <p:extLst>
      <p:ext uri="{BB962C8B-B14F-4D97-AF65-F5344CB8AC3E}">
        <p14:creationId xmlns:p14="http://schemas.microsoft.com/office/powerpoint/2010/main" val="2403434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13</a:t>
            </a:fld>
            <a:endParaRPr lang="en-US"/>
          </a:p>
        </p:txBody>
      </p:sp>
    </p:spTree>
    <p:extLst>
      <p:ext uri="{BB962C8B-B14F-4D97-AF65-F5344CB8AC3E}">
        <p14:creationId xmlns:p14="http://schemas.microsoft.com/office/powerpoint/2010/main" val="445467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t>Now is the time that crew needs to take precedence over their other activities</a:t>
            </a:r>
          </a:p>
          <a:p>
            <a:pPr marL="628650" lvl="1" indent="-171450">
              <a:buFont typeface="Arial" panose="020B0604020202020204" pitchFamily="34" charset="0"/>
              <a:buChar char="•"/>
            </a:pPr>
            <a:r>
              <a:rPr lang="en-US" dirty="0"/>
              <a:t>During winter conditioning, missing practice was not such a big deal. In the spring, missing practice IS a big deal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more you practice, the better you get. The more you practice with the people you will race with, the better the boat gets.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One person missing practice changes the dynamic for the entire boat when racing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If your student has to miss practice with a planned absence, schedule it for Monday. Practices get more set on boat timing and dynamics as the week progresses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does not mean that it’s okay to miss Mondays. It just means that if your student has to miss a practice for a planned absence, make it a Monday.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It is easier for coaches to manage multiple absences if they’re on the same day. </a:t>
            </a:r>
          </a:p>
          <a:p>
            <a:pPr marL="457200"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14</a:t>
            </a:fld>
            <a:endParaRPr lang="en-US"/>
          </a:p>
        </p:txBody>
      </p:sp>
    </p:spTree>
    <p:extLst>
      <p:ext uri="{BB962C8B-B14F-4D97-AF65-F5344CB8AC3E}">
        <p14:creationId xmlns:p14="http://schemas.microsoft.com/office/powerpoint/2010/main" val="962593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Arial" panose="020B0604020202020204" pitchFamily="34" charset="0"/>
              <a:buNone/>
            </a:pPr>
            <a:r>
              <a:rPr lang="en-US" dirty="0"/>
              <a:t>You and your child both need to be aware of how the schedule impacts not only your student, but the other team members.</a:t>
            </a:r>
          </a:p>
          <a:p>
            <a:pPr marL="457200" lvl="1" indent="0">
              <a:buFont typeface="Arial" panose="020B0604020202020204" pitchFamily="34" charset="0"/>
              <a:buNone/>
            </a:pPr>
            <a:r>
              <a:rPr lang="en-US" dirty="0"/>
              <a:t>Plan any required absences for Monday</a:t>
            </a:r>
          </a:p>
          <a:p>
            <a:pPr marL="457200" lvl="1" indent="0">
              <a:buFont typeface="Arial" panose="020B0604020202020204" pitchFamily="34" charset="0"/>
              <a:buNone/>
            </a:pPr>
            <a:r>
              <a:rPr lang="en-US" dirty="0"/>
              <a:t>Again, this does not mean it’s okay to miss one day a week as long as it’s Monday. </a:t>
            </a:r>
          </a:p>
          <a:p>
            <a:pPr marL="457200" lvl="1" indent="0">
              <a:buFont typeface="Arial" panose="020B0604020202020204" pitchFamily="34" charset="0"/>
              <a:buNone/>
            </a:pPr>
            <a:r>
              <a:rPr lang="en-US" dirty="0"/>
              <a:t>it means that if you have to miss, make it Monday</a:t>
            </a:r>
          </a:p>
        </p:txBody>
      </p:sp>
      <p:sp>
        <p:nvSpPr>
          <p:cNvPr id="4" name="Slide Number Placeholder 3"/>
          <p:cNvSpPr>
            <a:spLocks noGrp="1"/>
          </p:cNvSpPr>
          <p:nvPr>
            <p:ph type="sldNum" sz="quarter" idx="5"/>
          </p:nvPr>
        </p:nvSpPr>
        <p:spPr/>
        <p:txBody>
          <a:bodyPr/>
          <a:lstStyle/>
          <a:p>
            <a:fld id="{01E819EC-E201-490F-81DA-9F9EDD514313}" type="slidenum">
              <a:rPr lang="en-US" smtClean="0"/>
              <a:t>15</a:t>
            </a:fld>
            <a:endParaRPr lang="en-US"/>
          </a:p>
        </p:txBody>
      </p:sp>
    </p:spTree>
    <p:extLst>
      <p:ext uri="{BB962C8B-B14F-4D97-AF65-F5344CB8AC3E}">
        <p14:creationId xmlns:p14="http://schemas.microsoft.com/office/powerpoint/2010/main" val="447796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coaches will build the attendance schedule in the next couple of weeks</a:t>
            </a:r>
          </a:p>
          <a:p>
            <a:r>
              <a:rPr lang="en-US" dirty="0"/>
              <a:t>The kids will have access to that schedule, not the parents, so they need to be responsible for keeping their attendance updated</a:t>
            </a:r>
          </a:p>
          <a:p>
            <a:r>
              <a:rPr lang="en-US" dirty="0"/>
              <a:t>The coaches and the club use it for different reasons, but we both depend on it being accurate</a:t>
            </a:r>
          </a:p>
          <a:p>
            <a:r>
              <a:rPr lang="en-US" dirty="0"/>
              <a:t>That third bus costs $500 per day, so we want to cancel it if we aren’t going to need it</a:t>
            </a:r>
          </a:p>
          <a:p>
            <a:endParaRPr lang="en-US" dirty="0"/>
          </a:p>
          <a:p>
            <a:r>
              <a:rPr lang="en-US" dirty="0"/>
              <a:t>Reinforce with your kids: </a:t>
            </a:r>
          </a:p>
          <a:p>
            <a:r>
              <a:rPr lang="en-US" dirty="0"/>
              <a:t>Post all absences when you know about them. That includes orchestra and choir concerts, etc. </a:t>
            </a:r>
          </a:p>
          <a:p>
            <a:r>
              <a:rPr lang="en-US" dirty="0"/>
              <a:t>If you need to change a post, do it as soon as you know and notify the coach via chat</a:t>
            </a:r>
          </a:p>
          <a:p>
            <a:r>
              <a:rPr lang="en-US" dirty="0"/>
              <a:t>For example, you’ve been good and scheduled your dentist appt for Monday and posted it in advance. Monday morning, the dentist has to reschedule, so you can go to practice. Don’t just show up at the bus at 3:15. Notify everyone by updating the schedule and </a:t>
            </a:r>
            <a:r>
              <a:rPr lang="en-US" dirty="0" err="1"/>
              <a:t>DMing</a:t>
            </a:r>
            <a:r>
              <a:rPr lang="en-US" dirty="0"/>
              <a:t> the coach</a:t>
            </a:r>
          </a:p>
          <a:p>
            <a:r>
              <a:rPr lang="en-US" dirty="0"/>
              <a:t>If you have an unplanned absence, post as soon as possible and chat it to the coach</a:t>
            </a:r>
          </a:p>
        </p:txBody>
      </p:sp>
      <p:sp>
        <p:nvSpPr>
          <p:cNvPr id="4" name="Slide Number Placeholder 3"/>
          <p:cNvSpPr>
            <a:spLocks noGrp="1"/>
          </p:cNvSpPr>
          <p:nvPr>
            <p:ph type="sldNum" sz="quarter" idx="5"/>
          </p:nvPr>
        </p:nvSpPr>
        <p:spPr/>
        <p:txBody>
          <a:bodyPr/>
          <a:lstStyle/>
          <a:p>
            <a:fld id="{01E819EC-E201-490F-81DA-9F9EDD514313}" type="slidenum">
              <a:rPr lang="en-US" smtClean="0"/>
              <a:t>16</a:t>
            </a:fld>
            <a:endParaRPr lang="en-US"/>
          </a:p>
        </p:txBody>
      </p:sp>
    </p:spTree>
    <p:extLst>
      <p:ext uri="{BB962C8B-B14F-4D97-AF65-F5344CB8AC3E}">
        <p14:creationId xmlns:p14="http://schemas.microsoft.com/office/powerpoint/2010/main" val="43643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17</a:t>
            </a:fld>
            <a:endParaRPr lang="en-US"/>
          </a:p>
        </p:txBody>
      </p:sp>
    </p:spTree>
    <p:extLst>
      <p:ext uri="{BB962C8B-B14F-4D97-AF65-F5344CB8AC3E}">
        <p14:creationId xmlns:p14="http://schemas.microsoft.com/office/powerpoint/2010/main" val="12895290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Each year we all meet to go over essential information for the upcoming season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It is mandatory for all rowers and at least one parent – it is essentially an All-Hands meeting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There is quite a bit of information, and the meeting is important. You really need to be there.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Dinner is provided for the rowers and available to purchase ($15) for parents.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You need to RSVP  When you RSVP, identify how many are attending and how many meals you’re purchasing. Include your rower.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RSVP for your rower, even if you aren’t purchasing a meal. We need a head count to feed them.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cs typeface="Times New Roman" panose="02020603050405020304" pitchFamily="18" charset="0"/>
              </a:rPr>
              <a:t>RSVP by January 18 – that’s next Wednesday.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18</a:t>
            </a:fld>
            <a:endParaRPr lang="en-US"/>
          </a:p>
        </p:txBody>
      </p:sp>
    </p:spTree>
    <p:extLst>
      <p:ext uri="{BB962C8B-B14F-4D97-AF65-F5344CB8AC3E}">
        <p14:creationId xmlns:p14="http://schemas.microsoft.com/office/powerpoint/2010/main" val="35708865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19</a:t>
            </a:fld>
            <a:endParaRPr lang="en-US"/>
          </a:p>
        </p:txBody>
      </p:sp>
    </p:spTree>
    <p:extLst>
      <p:ext uri="{BB962C8B-B14F-4D97-AF65-F5344CB8AC3E}">
        <p14:creationId xmlns:p14="http://schemas.microsoft.com/office/powerpoint/2010/main" val="2954033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Registration is nearly over, so here’s a few updates and reminders: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If you register and change your mind, you can get most of your money refunded if you notify us before end of day January 27. That’s 2 weeks from tomorrow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After January 27, there are no refunds, as we need to start paying bills, particularly for the buses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Registration end dates: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Booster Club registration via </a:t>
            </a:r>
            <a:r>
              <a:rPr lang="en-US" dirty="0" err="1"/>
              <a:t>SportsEngine</a:t>
            </a:r>
            <a:r>
              <a:rPr lang="en-US" dirty="0"/>
              <a:t> – the one where you pay. Register by January 27.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Langley – you have to have your registration complete by the time spring season begins on February 21. We are not the only group of students getting their Langley registration complete by February 21. Get it all done by February 13, so they have time to get your kid off the list of students unable to practice. On the 22</a:t>
            </a:r>
            <a:r>
              <a:rPr lang="en-US" baseline="30000" dirty="0"/>
              <a:t>nd</a:t>
            </a:r>
            <a:r>
              <a:rPr lang="en-US" dirty="0"/>
              <a:t>, the school will give us a list of who cannot participate. Kids on that list will not be on the bus.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err="1"/>
              <a:t>USRowing</a:t>
            </a:r>
            <a:r>
              <a:rPr lang="en-US" dirty="0"/>
              <a:t> – the kids have to be members to do the regattas. The first regatta they can row in is on March 25. Again, give </a:t>
            </a:r>
            <a:r>
              <a:rPr lang="en-US" dirty="0" err="1"/>
              <a:t>USRowing</a:t>
            </a:r>
            <a:r>
              <a:rPr lang="en-US" dirty="0"/>
              <a:t> time to process registrations and update the list well before the first regatta. Make sure this is done the week before, so there are no last-minute issues.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Details on how to do all of this are on the All Aboard page of the website, in the October 2022 slide deck</a:t>
            </a:r>
          </a:p>
        </p:txBody>
      </p:sp>
      <p:sp>
        <p:nvSpPr>
          <p:cNvPr id="4" name="Slide Number Placeholder 3"/>
          <p:cNvSpPr>
            <a:spLocks noGrp="1"/>
          </p:cNvSpPr>
          <p:nvPr>
            <p:ph type="sldNum" sz="quarter" idx="5"/>
          </p:nvPr>
        </p:nvSpPr>
        <p:spPr/>
        <p:txBody>
          <a:bodyPr/>
          <a:lstStyle/>
          <a:p>
            <a:fld id="{01E819EC-E201-490F-81DA-9F9EDD514313}" type="slidenum">
              <a:rPr lang="en-US" smtClean="0"/>
              <a:t>2</a:t>
            </a:fld>
            <a:endParaRPr lang="en-US"/>
          </a:p>
        </p:txBody>
      </p:sp>
    </p:spTree>
    <p:extLst>
      <p:ext uri="{BB962C8B-B14F-4D97-AF65-F5344CB8AC3E}">
        <p14:creationId xmlns:p14="http://schemas.microsoft.com/office/powerpoint/2010/main" val="7046111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Tag Day is a big day for us</a:t>
            </a:r>
          </a:p>
          <a:p>
            <a:pPr marL="171450" indent="-171450">
              <a:buFont typeface="Arial" panose="020B0604020202020204" pitchFamily="34" charset="0"/>
              <a:buChar char="•"/>
            </a:pPr>
            <a:r>
              <a:rPr lang="en-US" dirty="0"/>
              <a:t>The kids go door to door seeking donations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Parents drive them around assigned routes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We have 30 routes, so it’s an “all hands on deck” kind of thing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indent="-171450">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There are 2 shifts – 8:30 to 1 and 12:30 to 4:30 </a:t>
            </a:r>
          </a:p>
          <a:p>
            <a:pPr marL="171450" indent="-171450">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Sign up to drive either in the morning or the afternoon, or both. </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The kids can decide who they pair up with, and sign up via Signup Genius</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Neighborhood territories will be assigned by the location captains, </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We will take neighborhood residence into account but cannot promise any group a particular neighborhood. </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The morning driver make sure the kids get lunch and that everyone in the car is aware of the lunch arrangements before Tag Day</a:t>
            </a:r>
          </a:p>
          <a:p>
            <a:pPr marL="171450" lvl="0" indent="-171450">
              <a:buFont typeface="Arial" panose="020B0604020202020204" pitchFamily="34" charset="0"/>
              <a:buChar char="•"/>
            </a:pPr>
            <a:r>
              <a:rPr lang="en-US" dirty="0">
                <a:effectLst/>
                <a:latin typeface="Calibri" panose="020F0502020204030204" pitchFamily="34" charset="0"/>
                <a:cs typeface="Times New Roman" panose="02020603050405020304" pitchFamily="18" charset="0"/>
              </a:rPr>
              <a:t>We’ve had people take the kids to restaurants, take them to fast food places, take them someone’s home to eat. All that is okay as long as the kids are all together and the driver stays with them during lunch.</a:t>
            </a:r>
          </a:p>
          <a:p>
            <a:pPr marL="171450" lvl="0" indent="-171450">
              <a:buFont typeface="Arial" panose="020B0604020202020204" pitchFamily="34" charset="0"/>
              <a:buChar char="•"/>
            </a:pPr>
            <a:endParaRPr lang="en-US" dirty="0">
              <a:effectLst/>
              <a:latin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dirty="0"/>
              <a:t>Because there is cash involved, the kids MUST have a parent/guardian with them to take control of the cash and checks. The kids CANNOT hold on to it themselves</a:t>
            </a:r>
          </a:p>
          <a:p>
            <a:pPr marL="457200" lvl="1" indent="0">
              <a:buFont typeface="Arial" panose="020B0604020202020204" pitchFamily="34" charset="0"/>
              <a:buNone/>
            </a:pPr>
            <a:endParaRPr lang="en-US" dirty="0"/>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20</a:t>
            </a:fld>
            <a:endParaRPr lang="en-US"/>
          </a:p>
        </p:txBody>
      </p:sp>
    </p:spTree>
    <p:extLst>
      <p:ext uri="{BB962C8B-B14F-4D97-AF65-F5344CB8AC3E}">
        <p14:creationId xmlns:p14="http://schemas.microsoft.com/office/powerpoint/2010/main" val="100588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endParaRPr lang="en-US" dirty="0"/>
          </a:p>
          <a:p>
            <a:pPr marL="171450" lvl="0" indent="-171450">
              <a:buFont typeface="Arial" panose="020B0604020202020204" pitchFamily="34" charset="0"/>
              <a:buChar char="•"/>
            </a:pPr>
            <a:r>
              <a:rPr lang="en-US" dirty="0"/>
              <a:t>This is what their day is going to be</a:t>
            </a:r>
          </a:p>
          <a:p>
            <a:pPr marL="171450" lvl="0" indent="-171450">
              <a:buFont typeface="Arial" panose="020B0604020202020204" pitchFamily="34" charset="0"/>
              <a:buChar char="•"/>
            </a:pPr>
            <a:r>
              <a:rPr lang="en-US" dirty="0"/>
              <a:t>Someone in the group needs to be comfortable speaking to strangers</a:t>
            </a:r>
          </a:p>
          <a:p>
            <a:pPr marL="171450" lvl="0" indent="-171450">
              <a:buFont typeface="Arial" panose="020B0604020202020204" pitchFamily="34" charset="0"/>
              <a:buChar char="•"/>
            </a:pPr>
            <a:r>
              <a:rPr lang="en-US" dirty="0"/>
              <a:t>They should maybe practice their speech in the car so they know what they’re going to say and so it sounds more natural</a:t>
            </a:r>
          </a:p>
          <a:p>
            <a:pPr marL="457200" lvl="1" indent="0">
              <a:buFont typeface="Arial" panose="020B0604020202020204" pitchFamily="34" charset="0"/>
              <a:buNone/>
            </a:pPr>
            <a:endParaRPr lang="en-US" dirty="0"/>
          </a:p>
          <a:p>
            <a:pPr marL="171450" indent="-171450">
              <a:buFont typeface="Arial" panose="020B0604020202020204" pitchFamily="34" charset="0"/>
              <a:buChar char="•"/>
            </a:pPr>
            <a:r>
              <a:rPr lang="en-US" dirty="0"/>
              <a:t>We are holding training for parents next week, using the All Aboard meeting login but delaying the time until 8 pm to allow parents of boys to get home from practice. Every driver needs to attend. There’s more to this than just driving around neighborhoods and you need to know the specifics</a:t>
            </a:r>
          </a:p>
          <a:p>
            <a:pPr marL="457200"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21</a:t>
            </a:fld>
            <a:endParaRPr lang="en-US"/>
          </a:p>
        </p:txBody>
      </p:sp>
    </p:spTree>
    <p:extLst>
      <p:ext uri="{BB962C8B-B14F-4D97-AF65-F5344CB8AC3E}">
        <p14:creationId xmlns:p14="http://schemas.microsoft.com/office/powerpoint/2010/main" val="35844820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22</a:t>
            </a:fld>
            <a:endParaRPr lang="en-US"/>
          </a:p>
        </p:txBody>
      </p:sp>
    </p:spTree>
    <p:extLst>
      <p:ext uri="{BB962C8B-B14F-4D97-AF65-F5344CB8AC3E}">
        <p14:creationId xmlns:p14="http://schemas.microsoft.com/office/powerpoint/2010/main" val="38871216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23</a:t>
            </a:fld>
            <a:endParaRPr lang="en-US"/>
          </a:p>
        </p:txBody>
      </p:sp>
    </p:spTree>
    <p:extLst>
      <p:ext uri="{BB962C8B-B14F-4D97-AF65-F5344CB8AC3E}">
        <p14:creationId xmlns:p14="http://schemas.microsoft.com/office/powerpoint/2010/main" val="40897520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24</a:t>
            </a:fld>
            <a:endParaRPr lang="en-US"/>
          </a:p>
        </p:txBody>
      </p:sp>
    </p:spTree>
    <p:extLst>
      <p:ext uri="{BB962C8B-B14F-4D97-AF65-F5344CB8AC3E}">
        <p14:creationId xmlns:p14="http://schemas.microsoft.com/office/powerpoint/2010/main" val="2099045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Let’s talk about spring break. Yes, it’s 3 months away, but it’s never too early to discuss this because it’s a big deal. </a:t>
            </a:r>
          </a:p>
          <a:p>
            <a:pPr marL="171450" indent="-171450">
              <a:buFont typeface="Arial" panose="020B0604020202020204" pitchFamily="34" charset="0"/>
              <a:buChar char="•"/>
            </a:pPr>
            <a:r>
              <a:rPr lang="en-US" dirty="0"/>
              <a:t>Just like the football team practices in August, when school is not in session, we practice over spring break</a:t>
            </a:r>
          </a:p>
          <a:p>
            <a:pPr marL="171450" indent="-171450">
              <a:buFont typeface="Arial" panose="020B0604020202020204" pitchFamily="34" charset="0"/>
              <a:buChar char="•"/>
            </a:pPr>
            <a:r>
              <a:rPr lang="en-US" dirty="0"/>
              <a:t>So does every crew team we compete against. We’ll see them all down at the park that week. </a:t>
            </a:r>
          </a:p>
          <a:p>
            <a:pPr marL="171450" indent="-171450">
              <a:buFont typeface="Arial" panose="020B0604020202020204" pitchFamily="34" charset="0"/>
              <a:buChar char="•"/>
            </a:pPr>
            <a:r>
              <a:rPr lang="en-US" dirty="0"/>
              <a:t>We also have regattas the Saturday before and the Saturday after break. </a:t>
            </a:r>
          </a:p>
          <a:p>
            <a:pPr marL="171450" indent="-171450">
              <a:buFont typeface="Arial" panose="020B0604020202020204" pitchFamily="34" charset="0"/>
              <a:buChar char="•"/>
            </a:pPr>
            <a:r>
              <a:rPr lang="en-US" dirty="0"/>
              <a:t>Things to remember about spring break practice </a:t>
            </a:r>
          </a:p>
          <a:p>
            <a:pPr marL="628650" lvl="1" indent="-171450">
              <a:buFont typeface="Arial" panose="020B0604020202020204" pitchFamily="34" charset="0"/>
              <a:buChar char="•"/>
            </a:pPr>
            <a:r>
              <a:rPr lang="en-US" dirty="0"/>
              <a:t>Mandatory for returning rowers, highly encouraged for new rowers</a:t>
            </a:r>
          </a:p>
          <a:p>
            <a:pPr marL="628650" lvl="1" indent="-171450">
              <a:buFont typeface="Arial" panose="020B0604020202020204" pitchFamily="34" charset="0"/>
              <a:buChar char="•"/>
            </a:pPr>
            <a:r>
              <a:rPr lang="en-US" dirty="0"/>
              <a:t>There are no buses during spring break</a:t>
            </a:r>
          </a:p>
          <a:p>
            <a:pPr marL="628650" lvl="1" indent="-171450">
              <a:buFont typeface="Arial" panose="020B0604020202020204" pitchFamily="34" charset="0"/>
              <a:buChar char="•"/>
            </a:pPr>
            <a:r>
              <a:rPr lang="en-US" dirty="0"/>
              <a:t>They will be there most of the day</a:t>
            </a:r>
          </a:p>
          <a:p>
            <a:pPr marL="628650" lvl="1" indent="-171450">
              <a:buFont typeface="Arial" panose="020B0604020202020204" pitchFamily="34" charset="0"/>
              <a:buChar char="•"/>
            </a:pPr>
            <a:r>
              <a:rPr lang="en-US" dirty="0"/>
              <a:t>They will need to bring their own lunches</a:t>
            </a:r>
          </a:p>
          <a:p>
            <a:pPr marL="628650" lvl="1" indent="-171450">
              <a:buFont typeface="Arial" panose="020B0604020202020204" pitchFamily="34" charset="0"/>
              <a:buChar char="•"/>
            </a:pPr>
            <a:r>
              <a:rPr lang="en-US" dirty="0"/>
              <a:t>No, we don’t know the exact timing yet. It depends on the coaches’ schedules. </a:t>
            </a:r>
          </a:p>
          <a:p>
            <a:pPr marL="628650" lvl="1" indent="-171450">
              <a:buFont typeface="Arial" panose="020B0604020202020204" pitchFamily="34" charset="0"/>
              <a:buChar char="•"/>
            </a:pPr>
            <a:r>
              <a:rPr lang="en-US" dirty="0"/>
              <a:t>You will know the practice schedule in time to make carpool or other transportation arrangements</a:t>
            </a:r>
          </a:p>
          <a:p>
            <a:pPr marL="171450" lvl="0" indent="-171450">
              <a:buFont typeface="Arial" panose="020B0604020202020204" pitchFamily="34" charset="0"/>
              <a:buChar char="•"/>
            </a:pPr>
            <a:r>
              <a:rPr lang="en-US" dirty="0"/>
              <a:t>We will talk about this in great detail next month. Right now, I’m just repeating the warning you may have forgotten from earlier discussions</a:t>
            </a:r>
          </a:p>
          <a:p>
            <a:pPr marL="628650" lvl="1" indent="-171450">
              <a:buFont typeface="Arial" panose="020B0604020202020204" pitchFamily="34" charset="0"/>
              <a:buChar char="•"/>
            </a:pPr>
            <a:endParaRPr lang="en-US" dirty="0"/>
          </a:p>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3</a:t>
            </a:fld>
            <a:endParaRPr lang="en-US"/>
          </a:p>
        </p:txBody>
      </p:sp>
    </p:spTree>
    <p:extLst>
      <p:ext uri="{BB962C8B-B14F-4D97-AF65-F5344CB8AC3E}">
        <p14:creationId xmlns:p14="http://schemas.microsoft.com/office/powerpoint/2010/main" val="3780807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4</a:t>
            </a:fld>
            <a:endParaRPr lang="en-US"/>
          </a:p>
        </p:txBody>
      </p:sp>
    </p:spTree>
    <p:extLst>
      <p:ext uri="{BB962C8B-B14F-4D97-AF65-F5344CB8AC3E}">
        <p14:creationId xmlns:p14="http://schemas.microsoft.com/office/powerpoint/2010/main" val="489648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Now let’s start talking about what’s fun!</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 A fun competition with the semi-hated Spartans!</a:t>
            </a:r>
          </a:p>
          <a:p>
            <a:pPr marL="171450" indent="-171450">
              <a:buFont typeface="Arial" panose="020B0604020202020204" pitchFamily="34" charset="0"/>
              <a:buChar char="•"/>
            </a:pPr>
            <a:r>
              <a:rPr lang="en-US" dirty="0"/>
              <a:t>Kids look forward to it each year; it’s one of the highlights of the season and absolutely the highlight of winter conditioning</a:t>
            </a:r>
          </a:p>
          <a:p>
            <a:pPr marL="171450" indent="-171450">
              <a:buFont typeface="Arial" panose="020B0604020202020204" pitchFamily="34" charset="0"/>
              <a:buChar char="•"/>
            </a:pPr>
            <a:r>
              <a:rPr lang="en-US" dirty="0"/>
              <a:t>Makes a nice end to winter conditioning</a:t>
            </a:r>
          </a:p>
          <a:p>
            <a:pPr marL="171450" indent="-171450">
              <a:buFont typeface="Arial" panose="020B0604020202020204" pitchFamily="34" charset="0"/>
              <a:buChar char="•"/>
            </a:pPr>
            <a:r>
              <a:rPr lang="en-US" dirty="0"/>
              <a:t>You’ll get instructions as we get closer and we’ll go into this in more detail in the February All Aboard, but I wanted to put it on your radar</a:t>
            </a:r>
          </a:p>
        </p:txBody>
      </p:sp>
      <p:sp>
        <p:nvSpPr>
          <p:cNvPr id="4" name="Slide Number Placeholder 3"/>
          <p:cNvSpPr>
            <a:spLocks noGrp="1"/>
          </p:cNvSpPr>
          <p:nvPr>
            <p:ph type="sldNum" sz="quarter" idx="5"/>
          </p:nvPr>
        </p:nvSpPr>
        <p:spPr/>
        <p:txBody>
          <a:bodyPr/>
          <a:lstStyle/>
          <a:p>
            <a:fld id="{01E819EC-E201-490F-81DA-9F9EDD514313}" type="slidenum">
              <a:rPr lang="en-US" smtClean="0"/>
              <a:t>5</a:t>
            </a:fld>
            <a:endParaRPr lang="en-US"/>
          </a:p>
        </p:txBody>
      </p:sp>
    </p:spTree>
    <p:extLst>
      <p:ext uri="{BB962C8B-B14F-4D97-AF65-F5344CB8AC3E}">
        <p14:creationId xmlns:p14="http://schemas.microsoft.com/office/powerpoint/2010/main" val="3858514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 found video of the 2017 </a:t>
            </a:r>
            <a:r>
              <a:rPr lang="en-US" dirty="0" err="1"/>
              <a:t>ergathon</a:t>
            </a:r>
            <a:r>
              <a:rPr lang="en-US" dirty="0"/>
              <a:t>, so I’m going to share about 30 seconds of it with you so you can get an idea of what an erg competition looks like</a:t>
            </a:r>
          </a:p>
          <a:p>
            <a:pPr marL="171450" indent="-171450">
              <a:buFont typeface="Arial" panose="020B0604020202020204" pitchFamily="34" charset="0"/>
              <a:buChar char="•"/>
            </a:pPr>
            <a:r>
              <a:rPr lang="en-US" dirty="0"/>
              <a:t>The seat you see is the Ergathon trophy. It is an actual seat from someone’s old boat. </a:t>
            </a:r>
          </a:p>
          <a:p>
            <a:pPr marL="171450" indent="-171450">
              <a:buFont typeface="Arial" panose="020B0604020202020204" pitchFamily="34" charset="0"/>
              <a:buChar char="•"/>
            </a:pPr>
            <a:r>
              <a:rPr lang="en-US" dirty="0"/>
              <a:t>We held it from 2012 until 2021, but they won it last year. We plan to bring it home this year, as we see last year’s loss as simply a chance for them to feel good about themselves for a short time before we show them who’s who, just like we do on the water. </a:t>
            </a:r>
          </a:p>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6</a:t>
            </a:fld>
            <a:endParaRPr lang="en-US"/>
          </a:p>
        </p:txBody>
      </p:sp>
    </p:spTree>
    <p:extLst>
      <p:ext uri="{BB962C8B-B14F-4D97-AF65-F5344CB8AC3E}">
        <p14:creationId xmlns:p14="http://schemas.microsoft.com/office/powerpoint/2010/main" val="3783259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Please sign up to help out</a:t>
            </a:r>
          </a:p>
          <a:p>
            <a:pPr marL="171450" indent="-171450">
              <a:buFont typeface="Arial" panose="020B0604020202020204" pitchFamily="34" charset="0"/>
              <a:buChar char="•"/>
            </a:pPr>
            <a:r>
              <a:rPr lang="en-US" dirty="0"/>
              <a:t>It’s a fun way to get one of your volunteer requirements in while sharing something fun with your child</a:t>
            </a:r>
          </a:p>
          <a:p>
            <a:pPr marL="171450" indent="-171450">
              <a:buFont typeface="Arial" panose="020B0604020202020204" pitchFamily="34" charset="0"/>
              <a:buChar char="•"/>
            </a:pPr>
            <a:r>
              <a:rPr lang="en-US" dirty="0"/>
              <a:t>The erg reset, score log sheets, and the score table assignments are ridiculously easy to do. Super simple. </a:t>
            </a:r>
          </a:p>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7</a:t>
            </a:fld>
            <a:endParaRPr lang="en-US"/>
          </a:p>
        </p:txBody>
      </p:sp>
    </p:spTree>
    <p:extLst>
      <p:ext uri="{BB962C8B-B14F-4D97-AF65-F5344CB8AC3E}">
        <p14:creationId xmlns:p14="http://schemas.microsoft.com/office/powerpoint/2010/main" val="1339877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This is not mandatory, but it is a fun event, and a great break from practice. </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Those who don’t attend Erg Sprints will have the last Saturday practice of winter conditioning. In past years, the coaches have commemorated the last Saturday winter conditioning practice by planning an intense workout.</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The kids going to Erg Sprints will have more fun</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You need to enter individually and will need to create an account. Use your child’s information and make sure you affiliate with Langley. Register for the 2000m, 20 minute, 30 minute or coxswain race. </a:t>
            </a:r>
          </a:p>
          <a:p>
            <a:pPr marL="171450" indent="-171450">
              <a:buFont typeface="Arial" panose="020B0604020202020204" pitchFamily="34" charset="0"/>
              <a:buChar char="•"/>
            </a:pPr>
            <a:r>
              <a:rPr lang="en-US" sz="1200" dirty="0">
                <a:effectLst/>
                <a:latin typeface="Calibri" panose="020F0502020204030204" pitchFamily="34" charset="0"/>
                <a:cs typeface="Times New Roman" panose="02020603050405020304" pitchFamily="18" charset="0"/>
              </a:rPr>
              <a:t>Last day to register is January 27. Don’t make your kid suffer through a grueling workout because you forgot to register for the fun one. </a:t>
            </a: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8</a:t>
            </a:fld>
            <a:endParaRPr lang="en-US"/>
          </a:p>
        </p:txBody>
      </p:sp>
    </p:spTree>
    <p:extLst>
      <p:ext uri="{BB962C8B-B14F-4D97-AF65-F5344CB8AC3E}">
        <p14:creationId xmlns:p14="http://schemas.microsoft.com/office/powerpoint/2010/main" val="2429971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9</a:t>
            </a:fld>
            <a:endParaRPr lang="en-US"/>
          </a:p>
        </p:txBody>
      </p:sp>
    </p:spTree>
    <p:extLst>
      <p:ext uri="{BB962C8B-B14F-4D97-AF65-F5344CB8AC3E}">
        <p14:creationId xmlns:p14="http://schemas.microsoft.com/office/powerpoint/2010/main" val="3112120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7449-C03D-421D-8004-F38183AF6F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C04BC6-40A6-4CAC-96E6-1D7B5F379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652A5F-14F0-4FB6-A6F3-49CE5B397A6A}"/>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5" name="Footer Placeholder 4">
            <a:extLst>
              <a:ext uri="{FF2B5EF4-FFF2-40B4-BE49-F238E27FC236}">
                <a16:creationId xmlns:a16="http://schemas.microsoft.com/office/drawing/2014/main" id="{DF2DE92A-AD6C-4F5C-9580-92C180148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06C649-890A-4476-BEFD-955204F3ACD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50396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7EAB-84AE-4DE5-8C0C-40F73F27DA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3B7176-C200-4CA2-B795-994BEC3672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B97A-C4A3-4D7B-AAE4-3C8617F22790}"/>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5" name="Footer Placeholder 4">
            <a:extLst>
              <a:ext uri="{FF2B5EF4-FFF2-40B4-BE49-F238E27FC236}">
                <a16:creationId xmlns:a16="http://schemas.microsoft.com/office/drawing/2014/main" id="{7345C41B-5121-4363-A66E-DBBA607E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D3CD9-FE19-4A3E-8D2C-451E6F971E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1556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3F330-F0FE-4B70-84B5-A3C34759FD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A8123E-09F4-49BE-A91D-0953DEE570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24CBCC-2E06-48BB-B882-957991D96D81}"/>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5" name="Footer Placeholder 4">
            <a:extLst>
              <a:ext uri="{FF2B5EF4-FFF2-40B4-BE49-F238E27FC236}">
                <a16:creationId xmlns:a16="http://schemas.microsoft.com/office/drawing/2014/main" id="{BB77B16E-6476-4D30-B28F-A135473786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8C0AC-8667-4819-BA3C-B52A69030C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004408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1AE61-BED8-41EC-A243-F5B411B70D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EE236-7E6C-4E11-B908-18C04192CB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A284C-F2F4-41EA-9169-2FBCF78C493F}"/>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5" name="Footer Placeholder 4">
            <a:extLst>
              <a:ext uri="{FF2B5EF4-FFF2-40B4-BE49-F238E27FC236}">
                <a16:creationId xmlns:a16="http://schemas.microsoft.com/office/drawing/2014/main" id="{98C6E1EB-E9C0-4E34-BC2F-FB3270D43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A401F0-11E7-43D8-824A-37BD54EBC14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50815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7841-A437-4AE2-B29C-546CCAF8CF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0B4DC8-4C93-4F42-9FC8-BCC588DF17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7D661E-42CB-4B14-A4BE-C6DA6E067FA6}"/>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5" name="Footer Placeholder 4">
            <a:extLst>
              <a:ext uri="{FF2B5EF4-FFF2-40B4-BE49-F238E27FC236}">
                <a16:creationId xmlns:a16="http://schemas.microsoft.com/office/drawing/2014/main" id="{E3A94474-D288-48B5-BA40-F71E977A51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77FC2-7664-4B85-9D99-AC6A48D6008F}"/>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31271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D4E85-3590-4621-8FE9-F6CD2962FC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DF7AEC-8ED4-42C3-A0DB-996C42977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7C12D9-1319-41AA-8665-7C82B98A4B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5F66BC-2794-4E53-9B41-6F1CDE550CE7}"/>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6" name="Footer Placeholder 5">
            <a:extLst>
              <a:ext uri="{FF2B5EF4-FFF2-40B4-BE49-F238E27FC236}">
                <a16:creationId xmlns:a16="http://schemas.microsoft.com/office/drawing/2014/main" id="{5997D8CE-F74C-4D4B-AD7C-E16685271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813E4-2EC5-4D46-A9DF-DA92DA17D15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29563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4BBE3-E077-490C-AE60-01AE685C18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A5F613-B69F-42D3-925A-48E7A9DB5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C2AE13-FE71-4A02-97A4-C6A914C890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DDF458-8766-43CB-91F0-464B214C35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2D1430-BB97-4BEE-A727-37B0F81039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82DA8-1D63-465E-8AE4-08CB2F18B7F0}"/>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8" name="Footer Placeholder 7">
            <a:extLst>
              <a:ext uri="{FF2B5EF4-FFF2-40B4-BE49-F238E27FC236}">
                <a16:creationId xmlns:a16="http://schemas.microsoft.com/office/drawing/2014/main" id="{DB797299-395E-4021-9254-B9A6B49438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653421-8CC3-4ACC-8015-5F6973F6FBC4}"/>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937314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10D9-847D-48F1-95A6-F577C7A99D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495ED-B7A7-453A-BB03-265CF23B2270}"/>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4" name="Footer Placeholder 3">
            <a:extLst>
              <a:ext uri="{FF2B5EF4-FFF2-40B4-BE49-F238E27FC236}">
                <a16:creationId xmlns:a16="http://schemas.microsoft.com/office/drawing/2014/main" id="{DA3F2473-11FF-4E0B-A50F-CA8615BF3B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6032D5-C814-4D10-A293-580D9250910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49991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6D919-2B5A-41E8-9527-F2CF44006F61}"/>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3" name="Footer Placeholder 2">
            <a:extLst>
              <a:ext uri="{FF2B5EF4-FFF2-40B4-BE49-F238E27FC236}">
                <a16:creationId xmlns:a16="http://schemas.microsoft.com/office/drawing/2014/main" id="{1A94F148-F02E-4AEC-9709-8B44B5AF72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FEE4A8-943A-4114-B669-770A2656D433}"/>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657564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DCA8-733F-4C62-892E-68FC6D7BEF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5B9B50-DA57-4BB2-966A-F7EA7CDF00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266E22-7A3B-45AD-AE70-13F7E9DFFF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33AFC6-C04E-4F87-845B-949DAB8A23EB}"/>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6" name="Footer Placeholder 5">
            <a:extLst>
              <a:ext uri="{FF2B5EF4-FFF2-40B4-BE49-F238E27FC236}">
                <a16:creationId xmlns:a16="http://schemas.microsoft.com/office/drawing/2014/main" id="{AC7457AD-690D-4A64-AEE2-E8F6C9C2B3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AE38C-22AF-48D6-AC7E-1A8A3FF0E8F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625176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CB47-9411-43AC-B4E3-541FFDCD1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CCCBC3-5EDD-4F34-8DE4-72E0908D46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BB81C4-02B6-40DC-8FF4-C7FB6F3030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3FDCBA-D760-4C8F-B8E1-3FEA77EE76C9}"/>
              </a:ext>
            </a:extLst>
          </p:cNvPr>
          <p:cNvSpPr>
            <a:spLocks noGrp="1"/>
          </p:cNvSpPr>
          <p:nvPr>
            <p:ph type="dt" sz="half" idx="10"/>
          </p:nvPr>
        </p:nvSpPr>
        <p:spPr/>
        <p:txBody>
          <a:bodyPr/>
          <a:lstStyle/>
          <a:p>
            <a:fld id="{30642E25-58A8-4446-9DD3-685F55E25EC4}" type="datetimeFigureOut">
              <a:rPr lang="en-US" smtClean="0"/>
              <a:t>1/12/2023</a:t>
            </a:fld>
            <a:endParaRPr lang="en-US"/>
          </a:p>
        </p:txBody>
      </p:sp>
      <p:sp>
        <p:nvSpPr>
          <p:cNvPr id="6" name="Footer Placeholder 5">
            <a:extLst>
              <a:ext uri="{FF2B5EF4-FFF2-40B4-BE49-F238E27FC236}">
                <a16:creationId xmlns:a16="http://schemas.microsoft.com/office/drawing/2014/main" id="{40CF6217-10EF-46CE-9550-9D6A21395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55F46B-05C6-48FF-877A-B4861BFE0395}"/>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65781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236B89-7D28-4B60-B9D3-9944101492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7242E4-5BA7-4DF8-9806-4279BD6231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15EE46-D6B1-4CB5-9DF1-DEBAE84598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42E25-58A8-4446-9DD3-685F55E25EC4}" type="datetimeFigureOut">
              <a:rPr lang="en-US" smtClean="0"/>
              <a:t>1/12/2023</a:t>
            </a:fld>
            <a:endParaRPr lang="en-US"/>
          </a:p>
        </p:txBody>
      </p:sp>
      <p:sp>
        <p:nvSpPr>
          <p:cNvPr id="5" name="Footer Placeholder 4">
            <a:extLst>
              <a:ext uri="{FF2B5EF4-FFF2-40B4-BE49-F238E27FC236}">
                <a16:creationId xmlns:a16="http://schemas.microsoft.com/office/drawing/2014/main" id="{A26FEA08-C9E7-4F35-97C9-58420305E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F357B2-9BAA-4906-AC48-25DC00B2ED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884D1-0AD1-442C-979F-E07FECDB77FD}" type="slidenum">
              <a:rPr lang="en-US" smtClean="0"/>
              <a:t>‹#›</a:t>
            </a:fld>
            <a:endParaRPr lang="en-US"/>
          </a:p>
        </p:txBody>
      </p:sp>
    </p:spTree>
    <p:extLst>
      <p:ext uri="{BB962C8B-B14F-4D97-AF65-F5344CB8AC3E}">
        <p14:creationId xmlns:p14="http://schemas.microsoft.com/office/powerpoint/2010/main" val="3742783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mailto:langleyrowing@gmail.com" TargetMode="External"/><Relationship Id="rId4" Type="http://schemas.openxmlformats.org/officeDocument/2006/relationships/hyperlink" Target="http://www.langleycrew.com/safesport"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67f5jeMoX40?feature=oembed" TargetMode="External"/><Relationship Id="rId5" Type="http://schemas.openxmlformats.org/officeDocument/2006/relationships/image" Target="../media/image3.jpe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ECFB45ED-9A3D-474A-8D14-4E77095FDC96}"/>
              </a:ext>
            </a:extLst>
          </p:cNvPr>
          <p:cNvGrpSpPr/>
          <p:nvPr/>
        </p:nvGrpSpPr>
        <p:grpSpPr>
          <a:xfrm>
            <a:off x="643467" y="1389142"/>
            <a:ext cx="10905066" cy="4079716"/>
            <a:chOff x="607366" y="3418889"/>
            <a:chExt cx="7348742" cy="2749254"/>
          </a:xfrm>
        </p:grpSpPr>
        <p:sp>
          <p:nvSpPr>
            <p:cNvPr id="20" name="Right Triangle 19">
              <a:extLst>
                <a:ext uri="{FF2B5EF4-FFF2-40B4-BE49-F238E27FC236}">
                  <a16:creationId xmlns:a16="http://schemas.microsoft.com/office/drawing/2014/main" id="{7696C89B-79D7-46A6-AEE6-4EB6EF38E7B8}"/>
                </a:ext>
              </a:extLst>
            </p:cNvPr>
            <p:cNvSpPr/>
            <p:nvPr/>
          </p:nvSpPr>
          <p:spPr>
            <a:xfrm>
              <a:off x="613611" y="3429001"/>
              <a:ext cx="7342497" cy="2739142"/>
            </a:xfrm>
            <a:prstGeom prst="rtTriangle">
              <a:avLst/>
            </a:prstGeom>
            <a:solidFill>
              <a:schemeClr val="accent4">
                <a:lumMod val="60000"/>
                <a:lumOff val="4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F5CF6C13-7A33-4959-AF49-332EF5A46FDD}"/>
                </a:ext>
              </a:extLst>
            </p:cNvPr>
            <p:cNvSpPr/>
            <p:nvPr/>
          </p:nvSpPr>
          <p:spPr>
            <a:xfrm rot="10800000">
              <a:off x="613611" y="3421067"/>
              <a:ext cx="7342497" cy="2747075"/>
            </a:xfrm>
            <a:prstGeom prst="rtTriangl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00611A-3425-4958-A20F-AF21129D2AB4}"/>
                </a:ext>
              </a:extLst>
            </p:cNvPr>
            <p:cNvSpPr/>
            <p:nvPr/>
          </p:nvSpPr>
          <p:spPr>
            <a:xfrm>
              <a:off x="607366" y="3418889"/>
              <a:ext cx="555477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89AF564-8F8E-4865-86B4-8C24487CD5BD}"/>
                </a:ext>
              </a:extLst>
            </p:cNvPr>
            <p:cNvSpPr/>
            <p:nvPr/>
          </p:nvSpPr>
          <p:spPr>
            <a:xfrm>
              <a:off x="6175722" y="3421065"/>
              <a:ext cx="176680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EDE7538F-7BFC-40FB-95F4-D55F0EE84132}"/>
                </a:ext>
              </a:extLst>
            </p:cNvPr>
            <p:cNvSpPr txBox="1"/>
            <p:nvPr/>
          </p:nvSpPr>
          <p:spPr>
            <a:xfrm>
              <a:off x="6181965" y="3508166"/>
              <a:ext cx="1766807" cy="2646878"/>
            </a:xfrm>
            <a:prstGeom prst="rect">
              <a:avLst/>
            </a:prstGeom>
            <a:noFill/>
          </p:spPr>
          <p:txBody>
            <a:bodyPr wrap="square" rtlCol="0">
              <a:normAutofit lnSpcReduction="10000"/>
            </a:bodyPr>
            <a:lstStyle/>
            <a:p>
              <a:pPr>
                <a:lnSpc>
                  <a:spcPct val="90000"/>
                </a:lnSpc>
                <a:spcAft>
                  <a:spcPts val="600"/>
                </a:spcAft>
              </a:pPr>
              <a:r>
                <a:rPr lang="en-US" sz="2800" b="1" dirty="0">
                  <a:solidFill>
                    <a:schemeClr val="bg1">
                      <a:lumMod val="95000"/>
                    </a:schemeClr>
                  </a:solidFill>
                  <a:latin typeface="Lucida Sans Typewriter" panose="020B0509030504030204" pitchFamily="49" charset="0"/>
                </a:rPr>
                <a:t>ADMIT ONE</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b="1" dirty="0">
                  <a:solidFill>
                    <a:schemeClr val="bg1">
                      <a:lumMod val="95000"/>
                    </a:schemeClr>
                  </a:solidFill>
                  <a:latin typeface="Lucida Sans Typewriter" panose="020B0509030504030204" pitchFamily="49" charset="0"/>
                </a:rPr>
                <a:t>All Aboard</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dirty="0">
                  <a:solidFill>
                    <a:schemeClr val="bg1">
                      <a:lumMod val="95000"/>
                    </a:schemeClr>
                  </a:solidFill>
                  <a:latin typeface="Lucida Sans Typewriter" panose="020B0509030504030204" pitchFamily="49" charset="0"/>
                </a:rPr>
                <a:t>2</a:t>
              </a:r>
              <a:r>
                <a:rPr lang="en-US" sz="2800" baseline="30000" dirty="0">
                  <a:solidFill>
                    <a:schemeClr val="bg1">
                      <a:lumMod val="95000"/>
                    </a:schemeClr>
                  </a:solidFill>
                  <a:latin typeface="Lucida Sans Typewriter" panose="020B0509030504030204" pitchFamily="49" charset="0"/>
                </a:rPr>
                <a:t>nd</a:t>
              </a:r>
              <a:r>
                <a:rPr lang="en-US" sz="2800" dirty="0">
                  <a:solidFill>
                    <a:schemeClr val="bg1">
                      <a:lumMod val="95000"/>
                    </a:schemeClr>
                  </a:solidFill>
                  <a:latin typeface="Lucida Sans Typewriter" panose="020B0509030504030204" pitchFamily="49" charset="0"/>
                </a:rPr>
                <a:t> Thursday each month</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dirty="0">
                  <a:solidFill>
                    <a:schemeClr val="bg1">
                      <a:lumMod val="95000"/>
                    </a:schemeClr>
                  </a:solidFill>
                  <a:latin typeface="Lucida Sans Typewriter" panose="020B0509030504030204" pitchFamily="49" charset="0"/>
                </a:rPr>
                <a:t>7:30-8:30 pm </a:t>
              </a:r>
            </a:p>
            <a:p>
              <a:pPr>
                <a:lnSpc>
                  <a:spcPct val="90000"/>
                </a:lnSpc>
                <a:spcAft>
                  <a:spcPts val="600"/>
                </a:spcAft>
              </a:pPr>
              <a:endParaRPr lang="en-US" sz="2800" dirty="0"/>
            </a:p>
          </p:txBody>
        </p:sp>
        <p:pic>
          <p:nvPicPr>
            <p:cNvPr id="27" name="Picture 26" descr="Shape&#10;&#10;Description automatically generated with medium confidence">
              <a:extLst>
                <a:ext uri="{FF2B5EF4-FFF2-40B4-BE49-F238E27FC236}">
                  <a16:creationId xmlns:a16="http://schemas.microsoft.com/office/drawing/2014/main" id="{798B2DF0-9037-4136-ACAE-2CBAAA1B62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609" y="5673755"/>
              <a:ext cx="2252792" cy="481289"/>
            </a:xfrm>
            <a:prstGeom prst="rect">
              <a:avLst/>
            </a:prstGeom>
          </p:spPr>
        </p:pic>
        <p:sp>
          <p:nvSpPr>
            <p:cNvPr id="28" name="TextBox 27">
              <a:extLst>
                <a:ext uri="{FF2B5EF4-FFF2-40B4-BE49-F238E27FC236}">
                  <a16:creationId xmlns:a16="http://schemas.microsoft.com/office/drawing/2014/main" id="{6A72D61D-34A9-4A98-A6FD-C1902283D329}"/>
                </a:ext>
              </a:extLst>
            </p:cNvPr>
            <p:cNvSpPr txBox="1"/>
            <p:nvPr/>
          </p:nvSpPr>
          <p:spPr>
            <a:xfrm>
              <a:off x="2109860" y="3440575"/>
              <a:ext cx="3249545" cy="646331"/>
            </a:xfrm>
            <a:prstGeom prst="rect">
              <a:avLst/>
            </a:prstGeom>
            <a:noFill/>
          </p:spPr>
          <p:txBody>
            <a:bodyPr wrap="square" rtlCol="0">
              <a:normAutofit/>
            </a:bodyPr>
            <a:lstStyle/>
            <a:p>
              <a:pPr>
                <a:lnSpc>
                  <a:spcPct val="90000"/>
                </a:lnSpc>
                <a:spcAft>
                  <a:spcPts val="600"/>
                </a:spcAft>
              </a:pPr>
              <a:r>
                <a:rPr lang="en-US" sz="2400" b="1" i="1">
                  <a:solidFill>
                    <a:schemeClr val="bg1">
                      <a:lumMod val="95000"/>
                    </a:schemeClr>
                  </a:solidFill>
                  <a:latin typeface="Lucida Sans Typewriter" panose="020B0509030504030204" pitchFamily="49" charset="0"/>
                </a:rPr>
                <a:t>All Aboard: </a:t>
              </a:r>
              <a:r>
                <a:rPr lang="en-US" sz="2400">
                  <a:solidFill>
                    <a:schemeClr val="bg1">
                      <a:lumMod val="95000"/>
                    </a:schemeClr>
                  </a:solidFill>
                  <a:latin typeface="Lucida Sans Typewriter" panose="020B0509030504030204" pitchFamily="49" charset="0"/>
                </a:rPr>
                <a:t>A Parent’s </a:t>
              </a:r>
            </a:p>
            <a:p>
              <a:pPr>
                <a:lnSpc>
                  <a:spcPct val="90000"/>
                </a:lnSpc>
                <a:spcAft>
                  <a:spcPts val="600"/>
                </a:spcAft>
              </a:pPr>
              <a:r>
                <a:rPr lang="en-US" sz="2400">
                  <a:solidFill>
                    <a:schemeClr val="bg1">
                      <a:lumMod val="95000"/>
                    </a:schemeClr>
                  </a:solidFill>
                  <a:latin typeface="Lucida Sans Typewriter" panose="020B0509030504030204" pitchFamily="49" charset="0"/>
                </a:rPr>
                <a:t>Introduction to Crew</a:t>
              </a:r>
            </a:p>
          </p:txBody>
        </p:sp>
        <p:sp>
          <p:nvSpPr>
            <p:cNvPr id="29" name="TextBox 28">
              <a:extLst>
                <a:ext uri="{FF2B5EF4-FFF2-40B4-BE49-F238E27FC236}">
                  <a16:creationId xmlns:a16="http://schemas.microsoft.com/office/drawing/2014/main" id="{0760C955-060C-4A47-871D-8421087BC738}"/>
                </a:ext>
              </a:extLst>
            </p:cNvPr>
            <p:cNvSpPr txBox="1"/>
            <p:nvPr/>
          </p:nvSpPr>
          <p:spPr>
            <a:xfrm>
              <a:off x="4717600" y="4446498"/>
              <a:ext cx="1073971" cy="923330"/>
            </a:xfrm>
            <a:prstGeom prst="rect">
              <a:avLst/>
            </a:prstGeom>
            <a:noFill/>
          </p:spPr>
          <p:txBody>
            <a:bodyPr wrap="square" rtlCol="0">
              <a:normAutofit/>
            </a:bodyPr>
            <a:lstStyle/>
            <a:p>
              <a:pPr>
                <a:lnSpc>
                  <a:spcPct val="90000"/>
                </a:lnSpc>
                <a:spcAft>
                  <a:spcPts val="600"/>
                </a:spcAft>
              </a:pPr>
              <a:r>
                <a:rPr lang="en-US" sz="2800">
                  <a:solidFill>
                    <a:schemeClr val="bg1">
                      <a:lumMod val="95000"/>
                    </a:schemeClr>
                  </a:solidFill>
                  <a:latin typeface="Lucida Sans Typewriter" panose="020B0509030504030204" pitchFamily="49" charset="0"/>
                </a:rPr>
                <a:t>SEAT CLASS: </a:t>
              </a:r>
              <a:r>
                <a:rPr lang="en-US" sz="2800">
                  <a:latin typeface="Lucida Sans Typewriter" panose="020B0509030504030204" pitchFamily="49" charset="0"/>
                </a:rPr>
                <a:t>Parent</a:t>
              </a:r>
            </a:p>
          </p:txBody>
        </p:sp>
        <p:sp>
          <p:nvSpPr>
            <p:cNvPr id="30" name="TextBox 29">
              <a:extLst>
                <a:ext uri="{FF2B5EF4-FFF2-40B4-BE49-F238E27FC236}">
                  <a16:creationId xmlns:a16="http://schemas.microsoft.com/office/drawing/2014/main" id="{F1C04500-ACB1-4A78-9171-72B90E32AD0E}"/>
                </a:ext>
              </a:extLst>
            </p:cNvPr>
            <p:cNvSpPr txBox="1"/>
            <p:nvPr/>
          </p:nvSpPr>
          <p:spPr>
            <a:xfrm>
              <a:off x="2604687" y="4504773"/>
              <a:ext cx="1796471" cy="1075789"/>
            </a:xfrm>
            <a:prstGeom prst="rect">
              <a:avLst/>
            </a:prstGeom>
            <a:noFill/>
          </p:spPr>
          <p:txBody>
            <a:bodyPr wrap="square" rtlCol="0">
              <a:normAutofit lnSpcReduction="10000"/>
            </a:bodyPr>
            <a:lstStyle/>
            <a:p>
              <a:pPr>
                <a:lnSpc>
                  <a:spcPct val="90000"/>
                </a:lnSpc>
                <a:spcAft>
                  <a:spcPts val="600"/>
                </a:spcAft>
              </a:pPr>
              <a:r>
                <a:rPr lang="en-US" sz="2800" dirty="0">
                  <a:latin typeface="Lucida Sans Typewriter" panose="020B0509030504030204" pitchFamily="49" charset="0"/>
                </a:rPr>
                <a:t>SEAT ASSIGNMENT: </a:t>
              </a:r>
            </a:p>
            <a:p>
              <a:pPr>
                <a:lnSpc>
                  <a:spcPct val="90000"/>
                </a:lnSpc>
                <a:spcAft>
                  <a:spcPts val="600"/>
                </a:spcAft>
              </a:pPr>
              <a:r>
                <a:rPr lang="en-US" sz="2800" b="0" i="0" dirty="0">
                  <a:solidFill>
                    <a:srgbClr val="70757A"/>
                  </a:solidFill>
                  <a:effectLst/>
                  <a:latin typeface="Roboto" panose="02000000000000000000" pitchFamily="2" charset="0"/>
                </a:rPr>
                <a:t>meet.google.com/</a:t>
              </a:r>
              <a:r>
                <a:rPr lang="en-US" sz="2800" b="0" i="0" dirty="0" err="1">
                  <a:solidFill>
                    <a:srgbClr val="70757A"/>
                  </a:solidFill>
                  <a:effectLst/>
                  <a:latin typeface="Roboto" panose="02000000000000000000" pitchFamily="2" charset="0"/>
                </a:rPr>
                <a:t>yix-nfqb-hib</a:t>
              </a:r>
              <a:endParaRPr lang="en-US" sz="2800" dirty="0">
                <a:latin typeface="Lucida Sans Typewriter" panose="020B0509030504030204" pitchFamily="49" charset="0"/>
              </a:endParaRPr>
            </a:p>
          </p:txBody>
        </p:sp>
        <p:sp>
          <p:nvSpPr>
            <p:cNvPr id="31" name="TextBox 30">
              <a:extLst>
                <a:ext uri="{FF2B5EF4-FFF2-40B4-BE49-F238E27FC236}">
                  <a16:creationId xmlns:a16="http://schemas.microsoft.com/office/drawing/2014/main" id="{4E7AF703-4CB3-4F73-85C3-6A2AFCAFBC2D}"/>
                </a:ext>
              </a:extLst>
            </p:cNvPr>
            <p:cNvSpPr txBox="1"/>
            <p:nvPr/>
          </p:nvSpPr>
          <p:spPr>
            <a:xfrm>
              <a:off x="3183789" y="5764995"/>
              <a:ext cx="2929179" cy="307777"/>
            </a:xfrm>
            <a:prstGeom prst="rect">
              <a:avLst/>
            </a:prstGeom>
            <a:noFill/>
          </p:spPr>
          <p:txBody>
            <a:bodyPr wrap="square" rtlCol="0">
              <a:normAutofit/>
            </a:bodyPr>
            <a:lstStyle/>
            <a:p>
              <a:pPr>
                <a:lnSpc>
                  <a:spcPct val="90000"/>
                </a:lnSpc>
                <a:spcAft>
                  <a:spcPts val="600"/>
                </a:spcAft>
              </a:pPr>
              <a:r>
                <a:rPr lang="en-US" sz="2000">
                  <a:latin typeface="Lucida Sans Typewriter" panose="020B0509030504030204" pitchFamily="49" charset="0"/>
                </a:rPr>
                <a:t>Langley Crew Booster Club</a:t>
              </a:r>
            </a:p>
          </p:txBody>
        </p:sp>
        <p:sp>
          <p:nvSpPr>
            <p:cNvPr id="32" name="TextBox 31">
              <a:extLst>
                <a:ext uri="{FF2B5EF4-FFF2-40B4-BE49-F238E27FC236}">
                  <a16:creationId xmlns:a16="http://schemas.microsoft.com/office/drawing/2014/main" id="{AA3BDD9B-8A46-4779-BCB9-11B85C8FAD4D}"/>
                </a:ext>
              </a:extLst>
            </p:cNvPr>
            <p:cNvSpPr txBox="1"/>
            <p:nvPr/>
          </p:nvSpPr>
          <p:spPr>
            <a:xfrm>
              <a:off x="659974" y="4512708"/>
              <a:ext cx="1781978" cy="923330"/>
            </a:xfrm>
            <a:prstGeom prst="rect">
              <a:avLst/>
            </a:prstGeom>
            <a:noFill/>
          </p:spPr>
          <p:txBody>
            <a:bodyPr wrap="square" rtlCol="0">
              <a:normAutofit/>
            </a:bodyPr>
            <a:lstStyle/>
            <a:p>
              <a:pPr>
                <a:lnSpc>
                  <a:spcPct val="90000"/>
                </a:lnSpc>
                <a:spcAft>
                  <a:spcPts val="600"/>
                </a:spcAft>
              </a:pPr>
              <a:r>
                <a:rPr lang="en-US" sz="2800">
                  <a:latin typeface="Lucida Sans Typewriter" panose="020B0509030504030204" pitchFamily="49" charset="0"/>
                </a:rPr>
                <a:t>DEPARTURE:</a:t>
              </a:r>
            </a:p>
            <a:p>
              <a:pPr>
                <a:lnSpc>
                  <a:spcPct val="90000"/>
                </a:lnSpc>
                <a:spcAft>
                  <a:spcPts val="600"/>
                </a:spcAft>
              </a:pPr>
              <a:r>
                <a:rPr lang="en-US" sz="2800">
                  <a:latin typeface="Lucida Sans Typewriter" panose="020B0509030504030204" pitchFamily="49" charset="0"/>
                </a:rPr>
                <a:t>2</a:t>
              </a:r>
              <a:r>
                <a:rPr lang="en-US" sz="2800" baseline="30000">
                  <a:latin typeface="Lucida Sans Typewriter" panose="020B0509030504030204" pitchFamily="49" charset="0"/>
                </a:rPr>
                <a:t>nd</a:t>
              </a:r>
              <a:r>
                <a:rPr lang="en-US" sz="2800">
                  <a:latin typeface="Lucida Sans Typewriter" panose="020B0509030504030204" pitchFamily="49" charset="0"/>
                </a:rPr>
                <a:t> Thursday each month</a:t>
              </a:r>
            </a:p>
          </p:txBody>
        </p:sp>
      </p:grpSp>
    </p:spTree>
    <p:extLst>
      <p:ext uri="{BB962C8B-B14F-4D97-AF65-F5344CB8AC3E}">
        <p14:creationId xmlns:p14="http://schemas.microsoft.com/office/powerpoint/2010/main" val="245211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965D1723-846A-422D-9D5C-53AF1F39E78E}"/>
              </a:ext>
            </a:extLst>
          </p:cNvPr>
          <p:cNvSpPr txBox="1"/>
          <p:nvPr/>
        </p:nvSpPr>
        <p:spPr>
          <a:xfrm>
            <a:off x="278970" y="489733"/>
            <a:ext cx="8636430" cy="5878532"/>
          </a:xfrm>
          <a:prstGeom prst="rect">
            <a:avLst/>
          </a:prstGeom>
          <a:noFill/>
        </p:spPr>
        <p:txBody>
          <a:bodyPr wrap="square" rtlCol="0">
            <a:spAutoFit/>
          </a:bodyPr>
          <a:lstStyle/>
          <a:p>
            <a:pPr marL="0" marR="0">
              <a:spcBef>
                <a:spcPts val="0"/>
              </a:spcBef>
              <a:spcAft>
                <a:spcPts val="0"/>
              </a:spcAft>
            </a:pPr>
            <a:r>
              <a:rPr lang="en-US" sz="2800" b="1" dirty="0">
                <a:solidFill>
                  <a:srgbClr val="FF0000"/>
                </a:solidFill>
                <a:effectLst/>
                <a:ea typeface="Calibri" panose="020F0502020204030204" pitchFamily="34" charset="0"/>
                <a:cs typeface="Times New Roman" panose="02020603050405020304" pitchFamily="18" charset="0"/>
              </a:rPr>
              <a:t>SafeSport</a:t>
            </a:r>
            <a:endParaRPr lang="en-US" sz="2800" dirty="0">
              <a:solidFill>
                <a:srgbClr val="FF0000"/>
              </a:solidFill>
              <a:effectLst/>
              <a:ea typeface="Calibri" panose="020F0502020204030204" pitchFamily="34" charset="0"/>
              <a:cs typeface="Times New Roman" panose="02020603050405020304" pitchFamily="18" charset="0"/>
            </a:endParaRPr>
          </a:p>
          <a:p>
            <a:pPr marL="0" marR="0">
              <a:spcBef>
                <a:spcPts val="0"/>
              </a:spcBef>
              <a:spcAft>
                <a:spcPts val="0"/>
              </a:spcAft>
            </a:pPr>
            <a:endParaRPr lang="en-US" b="1"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ea typeface="Calibri" panose="020F0502020204030204" pitchFamily="34" charset="0"/>
                <a:cs typeface="Times New Roman" panose="02020603050405020304" pitchFamily="18" charset="0"/>
              </a:rPr>
              <a:t>What you need to know:</a:t>
            </a:r>
            <a:endParaRPr lang="en-US" sz="2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dirty="0" err="1">
                <a:solidFill>
                  <a:srgbClr val="000000"/>
                </a:solidFill>
                <a:effectLst/>
                <a:ea typeface="Calibri" panose="020F0502020204030204" pitchFamily="34" charset="0"/>
                <a:cs typeface="Times New Roman" panose="02020603050405020304" pitchFamily="18" charset="0"/>
              </a:rPr>
              <a:t>USRowing</a:t>
            </a:r>
            <a:r>
              <a:rPr lang="en-US" dirty="0">
                <a:solidFill>
                  <a:srgbClr val="000000"/>
                </a:solidFill>
                <a:effectLst/>
                <a:ea typeface="Calibri" panose="020F0502020204030204" pitchFamily="34" charset="0"/>
                <a:cs typeface="Times New Roman" panose="02020603050405020304" pitchFamily="18" charset="0"/>
              </a:rPr>
              <a:t> has adopted the SafeSport program to prevent abuse of minor athletes. As a member of </a:t>
            </a:r>
            <a:r>
              <a:rPr lang="en-US" dirty="0" err="1">
                <a:solidFill>
                  <a:srgbClr val="000000"/>
                </a:solidFill>
                <a:effectLst/>
                <a:ea typeface="Calibri" panose="020F0502020204030204" pitchFamily="34" charset="0"/>
                <a:cs typeface="Times New Roman" panose="02020603050405020304" pitchFamily="18" charset="0"/>
              </a:rPr>
              <a:t>USRowing</a:t>
            </a:r>
            <a:r>
              <a:rPr lang="en-US" dirty="0">
                <a:solidFill>
                  <a:srgbClr val="000000"/>
                </a:solidFill>
                <a:effectLst/>
                <a:ea typeface="Calibri" panose="020F0502020204030204" pitchFamily="34" charset="0"/>
                <a:cs typeface="Times New Roman" panose="02020603050405020304" pitchFamily="18" charset="0"/>
              </a:rPr>
              <a:t>, the adults involved in Langley Crew, including crew team parents and coaches, must comply with the SafeSport program.</a:t>
            </a:r>
            <a:endParaRPr lang="en-US"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dirty="0">
                <a:solidFill>
                  <a:srgbClr val="000000"/>
                </a:solidFill>
                <a:effectLst/>
                <a:ea typeface="Calibri" panose="020F0502020204030204" pitchFamily="34" charset="0"/>
                <a:cs typeface="Times New Roman" panose="02020603050405020304" pitchFamily="18" charset="0"/>
              </a:rPr>
              <a:t>All adult volunteers must have access to, and be aware of the contents of, the Minor Athlete Abuse Prevention Policies (MAAPP)</a:t>
            </a:r>
            <a:endParaRPr lang="en-US"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dirty="0">
                <a:solidFill>
                  <a:srgbClr val="000000"/>
                </a:solidFill>
                <a:effectLst/>
                <a:ea typeface="Calibri" panose="020F0502020204030204" pitchFamily="34" charset="0"/>
                <a:cs typeface="Times New Roman" panose="02020603050405020304" pitchFamily="18" charset="0"/>
              </a:rPr>
              <a:t>All coaches, Board members, and parent volunteers who have “regular contact” with the team members must be SafeSport certified:</a:t>
            </a:r>
            <a:endParaRPr lang="en-US" dirty="0">
              <a:effectLst/>
              <a:ea typeface="Calibri" panose="020F0502020204030204" pitchFamily="34" charset="0"/>
              <a:cs typeface="Times New Roman" panose="02020603050405020304" pitchFamily="18" charset="0"/>
            </a:endParaRPr>
          </a:p>
          <a:p>
            <a:pPr marL="742950" marR="0" lvl="1" indent="-285750">
              <a:spcBef>
                <a:spcPts val="0"/>
              </a:spcBef>
              <a:spcAft>
                <a:spcPts val="0"/>
              </a:spcAft>
              <a:buSzPts val="1000"/>
              <a:buFont typeface="Courier New" panose="02070309020205020404" pitchFamily="49" charset="0"/>
              <a:buChar char="o"/>
              <a:tabLst>
                <a:tab pos="914400" algn="l"/>
              </a:tabLst>
            </a:pPr>
            <a:r>
              <a:rPr lang="en-US" dirty="0">
                <a:solidFill>
                  <a:srgbClr val="000000"/>
                </a:solidFill>
                <a:effectLst/>
                <a:ea typeface="Calibri" panose="020F0502020204030204" pitchFamily="34" charset="0"/>
                <a:cs typeface="Times New Roman" panose="02020603050405020304" pitchFamily="18" charset="0"/>
              </a:rPr>
              <a:t>Be aware of the policies of MAAPP</a:t>
            </a:r>
            <a:endParaRPr lang="en-US" dirty="0">
              <a:effectLst/>
              <a:ea typeface="Calibri" panose="020F0502020204030204" pitchFamily="34" charset="0"/>
              <a:cs typeface="Times New Roman" panose="02020603050405020304" pitchFamily="18" charset="0"/>
            </a:endParaRPr>
          </a:p>
          <a:p>
            <a:pPr marL="742950" marR="0" lvl="1" indent="-285750">
              <a:spcBef>
                <a:spcPts val="0"/>
              </a:spcBef>
              <a:spcAft>
                <a:spcPts val="0"/>
              </a:spcAft>
              <a:buSzPts val="1000"/>
              <a:buFont typeface="Courier New" panose="02070309020205020404" pitchFamily="49" charset="0"/>
              <a:buChar char="o"/>
              <a:tabLst>
                <a:tab pos="914400" algn="l"/>
              </a:tabLst>
            </a:pPr>
            <a:r>
              <a:rPr lang="en-US" dirty="0">
                <a:solidFill>
                  <a:srgbClr val="000000"/>
                </a:solidFill>
                <a:effectLst/>
                <a:ea typeface="Calibri" panose="020F0502020204030204" pitchFamily="34" charset="0"/>
                <a:cs typeface="Times New Roman" panose="02020603050405020304" pitchFamily="18" charset="0"/>
              </a:rPr>
              <a:t>Complete online SafeSport training </a:t>
            </a:r>
            <a:r>
              <a:rPr lang="en-US" b="1" i="1" dirty="0">
                <a:solidFill>
                  <a:srgbClr val="000000"/>
                </a:solidFill>
                <a:effectLst/>
                <a:ea typeface="Calibri" panose="020F0502020204030204" pitchFamily="34" charset="0"/>
                <a:cs typeface="Times New Roman" panose="02020603050405020304" pitchFamily="18" charset="0"/>
              </a:rPr>
              <a:t>and</a:t>
            </a:r>
            <a:endParaRPr lang="en-US" dirty="0">
              <a:effectLst/>
              <a:ea typeface="Calibri" panose="020F0502020204030204" pitchFamily="34" charset="0"/>
              <a:cs typeface="Times New Roman" panose="02020603050405020304" pitchFamily="18" charset="0"/>
            </a:endParaRPr>
          </a:p>
          <a:p>
            <a:pPr marL="742950" marR="0" lvl="1" indent="-285750">
              <a:spcBef>
                <a:spcPts val="0"/>
              </a:spcBef>
              <a:spcAft>
                <a:spcPts val="0"/>
              </a:spcAft>
              <a:buSzPts val="1000"/>
              <a:buFont typeface="Courier New" panose="02070309020205020404" pitchFamily="49" charset="0"/>
              <a:buChar char="o"/>
              <a:tabLst>
                <a:tab pos="914400" algn="l"/>
              </a:tabLst>
            </a:pPr>
            <a:r>
              <a:rPr lang="en-US" dirty="0">
                <a:solidFill>
                  <a:srgbClr val="000000"/>
                </a:solidFill>
                <a:effectLst/>
                <a:ea typeface="Calibri" panose="020F0502020204030204" pitchFamily="34" charset="0"/>
                <a:cs typeface="Times New Roman" panose="02020603050405020304" pitchFamily="18" charset="0"/>
              </a:rPr>
              <a:t>Undergo a background check</a:t>
            </a:r>
            <a:endParaRPr lang="en-US" dirty="0">
              <a:effectLst/>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b="1" i="1" dirty="0">
                <a:solidFill>
                  <a:srgbClr val="666666"/>
                </a:solidFill>
                <a:effectLst/>
                <a:ea typeface="Times New Roman" panose="02020603050405020304" pitchFamily="18" charset="0"/>
                <a:cs typeface="Times New Roman" panose="02020603050405020304" pitchFamily="18" charset="0"/>
              </a:rPr>
              <a:t>Regular contact is defined as 5 “in-program” interactions with a minor athlete in any 12-month period. These 5 interactions rack up quickly. Most people will meet this.</a:t>
            </a:r>
          </a:p>
          <a:p>
            <a:pPr marL="285750" marR="0" indent="-285750">
              <a:spcBef>
                <a:spcPts val="0"/>
              </a:spcBef>
              <a:spcAft>
                <a:spcPts val="0"/>
              </a:spcAft>
              <a:buFont typeface="Arial" panose="020B0604020202020204" pitchFamily="34" charset="0"/>
              <a:buChar char="•"/>
            </a:pPr>
            <a:r>
              <a:rPr lang="en-US" b="1" i="1" dirty="0">
                <a:solidFill>
                  <a:srgbClr val="666666"/>
                </a:solidFill>
                <a:cs typeface="Times New Roman" panose="02020603050405020304" pitchFamily="18" charset="0"/>
              </a:rPr>
              <a:t>"In-Program Contact" is defined as "direct and active engagement (including communications, interactions, or activities) between an Adult Participant and any Minor Athlete(s) related to participation in sport. </a:t>
            </a:r>
          </a:p>
          <a:p>
            <a:pPr marL="285750" marR="0" indent="-285750">
              <a:spcBef>
                <a:spcPts val="0"/>
              </a:spcBef>
              <a:spcAft>
                <a:spcPts val="0"/>
              </a:spcAft>
              <a:buFont typeface="Arial" panose="020B0604020202020204" pitchFamily="34" charset="0"/>
              <a:buChar char="•"/>
            </a:pPr>
            <a:r>
              <a:rPr lang="en-US" dirty="0" err="1">
                <a:solidFill>
                  <a:srgbClr val="666666"/>
                </a:solidFill>
                <a:ea typeface="Times New Roman" panose="02020603050405020304" pitchFamily="18" charset="0"/>
                <a:cs typeface="Times New Roman" panose="02020603050405020304" pitchFamily="18" charset="0"/>
              </a:rPr>
              <a:t>USRowing</a:t>
            </a:r>
            <a:r>
              <a:rPr lang="en-US" dirty="0">
                <a:solidFill>
                  <a:srgbClr val="666666"/>
                </a:solidFill>
                <a:ea typeface="Times New Roman" panose="02020603050405020304" pitchFamily="18" charset="0"/>
                <a:cs typeface="Times New Roman" panose="02020603050405020304" pitchFamily="18" charset="0"/>
              </a:rPr>
              <a:t> has partnered with a company to provide low-cost background checks. See the SafeSport page on the website for details. </a:t>
            </a:r>
            <a:endParaRPr lang="en-US" dirty="0">
              <a:solidFill>
                <a:srgbClr val="666666"/>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4341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19607" y="268936"/>
            <a:ext cx="9765879" cy="1778621"/>
          </a:xfrm>
          <a:prstGeom prst="rect">
            <a:avLst/>
          </a:prstGeom>
        </p:spPr>
        <p:txBody>
          <a:bodyPr vert="horz" lIns="91440" tIns="45720" rIns="91440" bIns="45720" rtlCol="0" anchor="ctr">
            <a:no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Counts as In-Program Contact?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b="0" i="0" dirty="0">
                <a:solidFill>
                  <a:srgbClr val="000000"/>
                </a:solidFill>
                <a:effectLst/>
                <a:latin typeface="Source Sans Pro" panose="020B0503030403020204" pitchFamily="34" charset="0"/>
              </a:rPr>
              <a:t>“In-Program Contact is direct and active engagement (including communications, interactions, or activities) between an Adult Participant and any Minor Athlete(s) related to participation in sport.”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you have 5 or more “in-program contacts</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you need the background check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graphicFrame>
        <p:nvGraphicFramePr>
          <p:cNvPr id="8" name="Table 7">
            <a:extLst>
              <a:ext uri="{FF2B5EF4-FFF2-40B4-BE49-F238E27FC236}">
                <a16:creationId xmlns:a16="http://schemas.microsoft.com/office/drawing/2014/main" id="{78DE6146-89E1-40CE-9EF9-16B7A6D969AF}"/>
              </a:ext>
            </a:extLst>
          </p:cNvPr>
          <p:cNvGraphicFramePr>
            <a:graphicFrameLocks noGrp="1"/>
          </p:cNvGraphicFramePr>
          <p:nvPr>
            <p:extLst>
              <p:ext uri="{D42A27DB-BD31-4B8C-83A1-F6EECF244321}">
                <p14:modId xmlns:p14="http://schemas.microsoft.com/office/powerpoint/2010/main" val="2202952449"/>
              </p:ext>
            </p:extLst>
          </p:nvPr>
        </p:nvGraphicFramePr>
        <p:xfrm>
          <a:off x="527538" y="2047557"/>
          <a:ext cx="8387862" cy="4592921"/>
        </p:xfrm>
        <a:graphic>
          <a:graphicData uri="http://schemas.openxmlformats.org/drawingml/2006/table">
            <a:tbl>
              <a:tblPr firstRow="1" firstCol="1" bandRow="1">
                <a:tableStyleId>{5C22544A-7EE6-4342-B048-85BDC9FD1C3A}</a:tableStyleId>
              </a:tblPr>
              <a:tblGrid>
                <a:gridCol w="5850872">
                  <a:extLst>
                    <a:ext uri="{9D8B030D-6E8A-4147-A177-3AD203B41FA5}">
                      <a16:colId xmlns:a16="http://schemas.microsoft.com/office/drawing/2014/main" val="183262415"/>
                    </a:ext>
                  </a:extLst>
                </a:gridCol>
                <a:gridCol w="2536990">
                  <a:extLst>
                    <a:ext uri="{9D8B030D-6E8A-4147-A177-3AD203B41FA5}">
                      <a16:colId xmlns:a16="http://schemas.microsoft.com/office/drawing/2014/main" val="741974368"/>
                    </a:ext>
                  </a:extLst>
                </a:gridCol>
              </a:tblGrid>
              <a:tr h="857602">
                <a:tc>
                  <a:txBody>
                    <a:bodyPr/>
                    <a:lstStyle/>
                    <a:p>
                      <a:pPr marL="0" marR="0">
                        <a:spcBef>
                          <a:spcPts val="0"/>
                        </a:spcBef>
                        <a:spcAft>
                          <a:spcPts val="0"/>
                        </a:spcAft>
                      </a:pPr>
                      <a:endParaRPr lang="en-US" sz="2400" dirty="0">
                        <a:effectLst/>
                      </a:endParaRPr>
                    </a:p>
                    <a:p>
                      <a:pPr marL="0" marR="0">
                        <a:spcBef>
                          <a:spcPts val="0"/>
                        </a:spcBef>
                        <a:spcAft>
                          <a:spcPts val="0"/>
                        </a:spcAft>
                      </a:pPr>
                      <a:r>
                        <a:rPr lang="en-US" sz="2400" dirty="0">
                          <a:effectLst/>
                        </a:rPr>
                        <a:t>Volunteer Activity</a:t>
                      </a:r>
                    </a:p>
                    <a:p>
                      <a:pPr marL="0" marR="0">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endParaRPr lang="en-US" sz="2400" dirty="0">
                        <a:effectLst/>
                      </a:endParaRPr>
                    </a:p>
                    <a:p>
                      <a:pPr marL="0" marR="0">
                        <a:spcBef>
                          <a:spcPts val="0"/>
                        </a:spcBef>
                        <a:spcAft>
                          <a:spcPts val="0"/>
                        </a:spcAft>
                      </a:pPr>
                      <a:r>
                        <a:rPr lang="en-US" sz="2400" dirty="0">
                          <a:effectLst/>
                        </a:rPr>
                        <a:t>Is this In-Program?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6813067"/>
                  </a:ext>
                </a:extLst>
              </a:tr>
              <a:tr h="442062">
                <a:tc>
                  <a:txBody>
                    <a:bodyPr/>
                    <a:lstStyle/>
                    <a:p>
                      <a:pPr marL="0" marR="0" algn="l">
                        <a:spcBef>
                          <a:spcPts val="0"/>
                        </a:spcBef>
                        <a:spcAft>
                          <a:spcPts val="0"/>
                        </a:spcAft>
                      </a:pPr>
                      <a:r>
                        <a:rPr lang="en-US" sz="1800" dirty="0">
                          <a:effectLst/>
                        </a:rPr>
                        <a:t>Set up for team dinner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FF0000"/>
                          </a:solidFill>
                          <a:effectLst/>
                        </a:rPr>
                        <a:t>No</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8833139"/>
                  </a:ext>
                </a:extLst>
              </a:tr>
              <a:tr h="403363">
                <a:tc>
                  <a:txBody>
                    <a:bodyPr/>
                    <a:lstStyle/>
                    <a:p>
                      <a:pPr marL="0" marR="0">
                        <a:spcBef>
                          <a:spcPts val="0"/>
                        </a:spcBef>
                        <a:spcAft>
                          <a:spcPts val="0"/>
                        </a:spcAft>
                      </a:pPr>
                      <a:r>
                        <a:rPr lang="en-US" sz="1800" dirty="0">
                          <a:effectLst/>
                        </a:rPr>
                        <a:t>Serve at every other team dinner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FF0000"/>
                          </a:solidFill>
                          <a:effectLst/>
                        </a:rPr>
                        <a:t>No</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7032965"/>
                  </a:ext>
                </a:extLst>
              </a:tr>
              <a:tr h="442062">
                <a:tc>
                  <a:txBody>
                    <a:bodyPr/>
                    <a:lstStyle/>
                    <a:p>
                      <a:pPr marL="0" marR="0">
                        <a:spcBef>
                          <a:spcPts val="0"/>
                        </a:spcBef>
                        <a:spcAft>
                          <a:spcPts val="0"/>
                        </a:spcAft>
                      </a:pPr>
                      <a:r>
                        <a:rPr lang="en-US" sz="1800" dirty="0">
                          <a:effectLst/>
                        </a:rPr>
                        <a:t>Fundraising, including Tag Day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00B050"/>
                          </a:solidFill>
                          <a:effectLst/>
                        </a:rPr>
                        <a:t>Yes</a:t>
                      </a:r>
                      <a:endPar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5718526"/>
                  </a:ext>
                </a:extLst>
              </a:tr>
              <a:tr h="442062">
                <a:tc>
                  <a:txBody>
                    <a:bodyPr/>
                    <a:lstStyle/>
                    <a:p>
                      <a:pPr marL="0" marR="0">
                        <a:spcBef>
                          <a:spcPts val="0"/>
                        </a:spcBef>
                        <a:spcAft>
                          <a:spcPts val="0"/>
                        </a:spcAft>
                      </a:pPr>
                      <a:r>
                        <a:rPr lang="en-US" sz="1800" dirty="0">
                          <a:effectLst/>
                        </a:rPr>
                        <a:t>Chaperone the bus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00B050"/>
                          </a:solidFill>
                          <a:effectLst/>
                        </a:rPr>
                        <a:t>Yes</a:t>
                      </a:r>
                      <a:endPar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91533094"/>
                  </a:ext>
                </a:extLst>
              </a:tr>
              <a:tr h="442062">
                <a:tc>
                  <a:txBody>
                    <a:bodyPr/>
                    <a:lstStyle/>
                    <a:p>
                      <a:pPr marL="0" marR="0">
                        <a:spcBef>
                          <a:spcPts val="0"/>
                        </a:spcBef>
                        <a:spcAft>
                          <a:spcPts val="0"/>
                        </a:spcAft>
                      </a:pPr>
                      <a:r>
                        <a:rPr lang="en-US" sz="1800" dirty="0">
                          <a:effectLst/>
                        </a:rPr>
                        <a:t>Attending a practice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00B050"/>
                          </a:solidFill>
                          <a:effectLst/>
                        </a:rPr>
                        <a:t>Yes</a:t>
                      </a:r>
                      <a:endPar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15187296"/>
                  </a:ext>
                </a:extLst>
              </a:tr>
              <a:tr h="442062">
                <a:tc>
                  <a:txBody>
                    <a:bodyPr/>
                    <a:lstStyle/>
                    <a:p>
                      <a:pPr marL="0" marR="0">
                        <a:spcBef>
                          <a:spcPts val="0"/>
                        </a:spcBef>
                        <a:spcAft>
                          <a:spcPts val="0"/>
                        </a:spcAft>
                      </a:pPr>
                      <a:r>
                        <a:rPr lang="en-US" sz="1800" dirty="0">
                          <a:effectLst/>
                        </a:rPr>
                        <a:t>Attending a boat dinner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00B050"/>
                          </a:solidFill>
                          <a:effectLst/>
                        </a:rPr>
                        <a:t>Yes</a:t>
                      </a:r>
                      <a:endPar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3391914"/>
                  </a:ext>
                </a:extLst>
              </a:tr>
              <a:tr h="515472">
                <a:tc>
                  <a:txBody>
                    <a:bodyPr/>
                    <a:lstStyle/>
                    <a:p>
                      <a:pPr marL="0" marR="0">
                        <a:spcBef>
                          <a:spcPts val="0"/>
                        </a:spcBef>
                        <a:spcAft>
                          <a:spcPts val="0"/>
                        </a:spcAft>
                      </a:pPr>
                      <a:r>
                        <a:rPr lang="en-US" sz="1800" dirty="0">
                          <a:effectLst/>
                        </a:rPr>
                        <a:t>Volunteering at the regatta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solidFill>
                            <a:srgbClr val="FF0000"/>
                          </a:solidFill>
                          <a:effectLst/>
                        </a:rPr>
                        <a:t>No</a:t>
                      </a:r>
                      <a:endPar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10575826"/>
                  </a:ext>
                </a:extLst>
              </a:tr>
              <a:tr h="366496">
                <a:tc>
                  <a: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Attending a banquet or awards ceremony</a:t>
                      </a:r>
                    </a:p>
                  </a:txBody>
                  <a:tcPr marL="68580" marR="68580" marT="0" marB="0" anchor="ctr"/>
                </a:tc>
                <a:tc>
                  <a:txBody>
                    <a:bodyPr/>
                    <a:lstStyle/>
                    <a:p>
                      <a:pPr marL="0" marR="0" algn="ctr">
                        <a:spcBef>
                          <a:spcPts val="0"/>
                        </a:spcBef>
                        <a:spcAft>
                          <a:spcPts val="0"/>
                        </a:spcAft>
                      </a:pPr>
                      <a:r>
                        <a:rPr lang="en-US" sz="1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Yes</a:t>
                      </a:r>
                    </a:p>
                  </a:txBody>
                  <a:tcPr marL="68580" marR="68580" marT="0" marB="0" anchor="ctr"/>
                </a:tc>
                <a:extLst>
                  <a:ext uri="{0D108BD9-81ED-4DB2-BD59-A6C34878D82A}">
                    <a16:rowId xmlns:a16="http://schemas.microsoft.com/office/drawing/2014/main" val="2164074336"/>
                  </a:ext>
                </a:extLst>
              </a:tr>
            </a:tbl>
          </a:graphicData>
        </a:graphic>
      </p:graphicFrame>
    </p:spTree>
    <p:extLst>
      <p:ext uri="{BB962C8B-B14F-4D97-AF65-F5344CB8AC3E}">
        <p14:creationId xmlns:p14="http://schemas.microsoft.com/office/powerpoint/2010/main" val="4129938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58FD341F-2E1F-4AFE-B17F-47EEE27ECEE1}"/>
              </a:ext>
            </a:extLst>
          </p:cNvPr>
          <p:cNvSpPr txBox="1"/>
          <p:nvPr/>
        </p:nvSpPr>
        <p:spPr>
          <a:xfrm>
            <a:off x="155661" y="764264"/>
            <a:ext cx="8938235" cy="6013377"/>
          </a:xfrm>
          <a:prstGeom prst="rect">
            <a:avLst/>
          </a:prstGeom>
          <a:noFill/>
        </p:spPr>
        <p:txBody>
          <a:bodyPr wrap="square" numCol="1">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this mean for you?</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You’ll be able to volunteer for any event or activity without having to determine SafeSport requirements each time you want to volunteer</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You are able to serve on the LCBC Board</a:t>
            </a:r>
          </a:p>
          <a:p>
            <a:pPr marL="342900" marR="0" lvl="0" indent="-342900">
              <a:lnSpc>
                <a:spcPct val="107000"/>
              </a:lnSpc>
              <a:spcBef>
                <a:spcPts val="0"/>
              </a:spcBef>
              <a:spcAft>
                <a:spcPts val="0"/>
              </a:spcAft>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You’ll be ensuring Langley Crew meets </a:t>
            </a:r>
            <a:r>
              <a:rPr lang="en-US" dirty="0" err="1">
                <a:latin typeface="Calibri" panose="020F0502020204030204" pitchFamily="34" charset="0"/>
                <a:ea typeface="Calibri" panose="020F0502020204030204" pitchFamily="34" charset="0"/>
                <a:cs typeface="Times New Roman" panose="02020603050405020304" pitchFamily="18" charset="0"/>
              </a:rPr>
              <a:t>USRowing</a:t>
            </a:r>
            <a:r>
              <a:rPr lang="en-US" dirty="0">
                <a:latin typeface="Calibri" panose="020F0502020204030204" pitchFamily="34" charset="0"/>
                <a:ea typeface="Calibri" panose="020F0502020204030204" pitchFamily="34" charset="0"/>
                <a:cs typeface="Times New Roman" panose="02020603050405020304" pitchFamily="18" charset="0"/>
              </a:rPr>
              <a:t> requirements to participate in regattas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this mean for your kid?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team can participate in regattas</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will be enough volunteers to make all their crew activities and events possible. </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 you need to do?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Take the SafeSport online training course. Instructions are on the website: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www.langleycrew.com/safesport</a:t>
            </a:r>
            <a:endPar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Send a PDF of your completion certificate to us at </a:t>
            </a:r>
            <a:r>
              <a:rPr lang="en-US" dirty="0">
                <a:latin typeface="Calibri" panose="020F0502020204030204" pitchFamily="34" charset="0"/>
                <a:ea typeface="Calibri" panose="020F0502020204030204" pitchFamily="34" charset="0"/>
                <a:cs typeface="Times New Roman" panose="02020603050405020304" pitchFamily="18" charset="0"/>
                <a:hlinkClick r:id="rId5"/>
              </a:rPr>
              <a:t>langleyrowing@gmail.com</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Get the background check from </a:t>
            </a:r>
            <a:r>
              <a:rPr lang="en-US" dirty="0" err="1">
                <a:latin typeface="Calibri" panose="020F0502020204030204" pitchFamily="34" charset="0"/>
                <a:ea typeface="Calibri" panose="020F0502020204030204" pitchFamily="34" charset="0"/>
                <a:cs typeface="Times New Roman" panose="02020603050405020304" pitchFamily="18" charset="0"/>
              </a:rPr>
              <a:t>USRowing’s</a:t>
            </a:r>
            <a:r>
              <a:rPr lang="en-US" dirty="0">
                <a:latin typeface="Calibri" panose="020F0502020204030204" pitchFamily="34" charset="0"/>
                <a:ea typeface="Calibri" panose="020F0502020204030204" pitchFamily="34" charset="0"/>
                <a:cs typeface="Times New Roman" panose="02020603050405020304" pitchFamily="18" charset="0"/>
              </a:rPr>
              <a:t> partner company. Start the process by </a:t>
            </a:r>
            <a:r>
              <a:rPr lang="en-US" b="0" i="0" dirty="0">
                <a:solidFill>
                  <a:srgbClr val="000000"/>
                </a:solidFill>
                <a:effectLst/>
                <a:latin typeface="Source Sans Pro" panose="020B0503030403020204" pitchFamily="34" charset="0"/>
              </a:rPr>
              <a:t>emailing support@ncsisafe.com. Please provide your name and contact information, as well as the name and address of your rowing club to the NCSI team.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3445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2326515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144319" y="279399"/>
            <a:ext cx="8432039" cy="6703583"/>
          </a:xfrm>
          <a:prstGeom prst="rect">
            <a:avLst/>
          </a:prstGeom>
        </p:spPr>
        <p:txBody>
          <a:bodyPr vert="horz" lIns="91440" tIns="45720" rIns="91440" bIns="45720" rtlCol="0" anchor="ctr">
            <a:noAutofit/>
          </a:bodyPr>
          <a:lstStyle/>
          <a:p>
            <a:pPr>
              <a:lnSpc>
                <a:spcPct val="90000"/>
              </a:lnSpc>
              <a:spcAft>
                <a:spcPts val="600"/>
              </a:spcAft>
            </a:pPr>
            <a:endParaRPr lang="en-US" b="1" dirty="0"/>
          </a:p>
          <a:p>
            <a:pPr marL="0" marR="0">
              <a:spcBef>
                <a:spcPts val="0"/>
              </a:spcBef>
              <a:spcAft>
                <a:spcPts val="0"/>
              </a:spcAft>
            </a:pPr>
            <a:r>
              <a:rPr lang="en-US" sz="1400" dirty="0">
                <a:effectLst/>
                <a:ea typeface="Calibri" panose="020F0502020204030204" pitchFamily="34" charset="0"/>
                <a:cs typeface="Times New Roman" panose="02020603050405020304" pitchFamily="18" charset="0"/>
              </a:rPr>
              <a:t> </a:t>
            </a:r>
          </a:p>
          <a:p>
            <a:pPr>
              <a:lnSpc>
                <a:spcPct val="90000"/>
              </a:lnSpc>
              <a:spcAft>
                <a:spcPts val="600"/>
              </a:spcAft>
            </a:pPr>
            <a:endParaRPr lang="en-US" sz="1400" dirty="0"/>
          </a:p>
          <a:p>
            <a:pPr>
              <a:lnSpc>
                <a:spcPct val="90000"/>
              </a:lnSpc>
              <a:spcAft>
                <a:spcPts val="600"/>
              </a:spcAft>
            </a:pPr>
            <a:endParaRPr lang="en-US" sz="14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3" name="TextBox 2">
            <a:extLst>
              <a:ext uri="{FF2B5EF4-FFF2-40B4-BE49-F238E27FC236}">
                <a16:creationId xmlns:a16="http://schemas.microsoft.com/office/drawing/2014/main" id="{530D761B-C95C-427A-BCA8-6703046C6B54}"/>
              </a:ext>
            </a:extLst>
          </p:cNvPr>
          <p:cNvSpPr txBox="1"/>
          <p:nvPr/>
        </p:nvSpPr>
        <p:spPr>
          <a:xfrm>
            <a:off x="364832" y="279399"/>
            <a:ext cx="9201199" cy="6555641"/>
          </a:xfrm>
          <a:prstGeom prst="rect">
            <a:avLst/>
          </a:prstGeom>
          <a:noFill/>
        </p:spPr>
        <p:txBody>
          <a:bodyPr wrap="square" rtlCol="0">
            <a:spAutoFit/>
          </a:bodyPr>
          <a:lstStyle/>
          <a:p>
            <a:r>
              <a:rPr lang="en-US" sz="24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Spring Practice Attendance</a:t>
            </a:r>
          </a:p>
          <a:p>
            <a:endParaRPr lang="en-US" b="1" dirty="0">
              <a:latin typeface="Calibri" panose="020F0502020204030204" pitchFamily="34" charset="0"/>
              <a:ea typeface="Calibri" panose="020F0502020204030204" pitchFamily="34" charset="0"/>
              <a:cs typeface="Times New Roman" panose="02020603050405020304" pitchFamily="18" charset="0"/>
            </a:endParaRPr>
          </a:p>
          <a:p>
            <a:r>
              <a:rPr lang="en-US" b="1" dirty="0">
                <a:latin typeface="Calibri" panose="020F0502020204030204" pitchFamily="34" charset="0"/>
                <a:ea typeface="Calibri" panose="020F0502020204030204" pitchFamily="34" charset="0"/>
                <a:cs typeface="Times New Roman" panose="02020603050405020304" pitchFamily="18" charset="0"/>
              </a:rPr>
              <a:t>What you need to know: </a:t>
            </a:r>
          </a:p>
          <a:p>
            <a:r>
              <a:rPr lang="en-US" dirty="0">
                <a:latin typeface="Calibri" panose="020F0502020204030204" pitchFamily="34" charset="0"/>
                <a:ea typeface="Calibri" panose="020F0502020204030204" pitchFamily="34" charset="0"/>
                <a:cs typeface="Times New Roman" panose="02020603050405020304" pitchFamily="18" charset="0"/>
              </a:rPr>
              <a:t>A major factor in boat lineups is attendance at practice. Timing and speed are everything, and lack of timing destroys speed. </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Inconsistent attendance will most likely mean that your child is in a lower-ranked boat</a:t>
            </a:r>
          </a:p>
          <a:p>
            <a:r>
              <a:rPr lang="en-US" dirty="0">
                <a:latin typeface="Calibri" panose="020F0502020204030204" pitchFamily="34" charset="0"/>
                <a:ea typeface="Calibri" panose="020F0502020204030204" pitchFamily="34" charset="0"/>
                <a:cs typeface="Times New Roman" panose="02020603050405020304" pitchFamily="18" charset="0"/>
              </a:rPr>
              <a:t>Consistent attendance will most likely mean that your child is in a higher-ranked boat, as </a:t>
            </a:r>
          </a:p>
          <a:p>
            <a:r>
              <a:rPr lang="en-US" dirty="0">
                <a:latin typeface="Calibri" panose="020F0502020204030204" pitchFamily="34" charset="0"/>
                <a:ea typeface="Calibri" panose="020F0502020204030204" pitchFamily="34" charset="0"/>
                <a:cs typeface="Times New Roman" panose="02020603050405020304" pitchFamily="18" charset="0"/>
              </a:rPr>
              <a:t>they have more practice with their boatmates. </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b="1" dirty="0">
                <a:latin typeface="Calibri" panose="020F0502020204030204" pitchFamily="34" charset="0"/>
                <a:ea typeface="Calibri" panose="020F0502020204030204" pitchFamily="34" charset="0"/>
                <a:cs typeface="Times New Roman" panose="02020603050405020304" pitchFamily="18" charset="0"/>
              </a:rPr>
              <a:t>Planned v Unplanned Absences: </a:t>
            </a:r>
          </a:p>
          <a:p>
            <a:r>
              <a:rPr lang="en-US" dirty="0">
                <a:effectLst/>
                <a:latin typeface="Calibri" panose="020F0502020204030204" pitchFamily="34" charset="0"/>
                <a:ea typeface="Calibri" panose="020F0502020204030204" pitchFamily="34" charset="0"/>
                <a:cs typeface="Times New Roman" panose="02020603050405020304" pitchFamily="18" charset="0"/>
              </a:rPr>
              <a:t>Planned: </a:t>
            </a:r>
            <a:r>
              <a:rPr lang="en-US" dirty="0">
                <a:latin typeface="Calibri" panose="020F0502020204030204" pitchFamily="34" charset="0"/>
                <a:ea typeface="Calibri" panose="020F0502020204030204" pitchFamily="34" charset="0"/>
                <a:cs typeface="Times New Roman" panose="02020603050405020304" pitchFamily="18" charset="0"/>
              </a:rPr>
              <a:t>anything that is scheduled ahead of time. Dentist/Dr. appointments, SAT tutoring, choir practice, instrument practice, scouting/club activities, driving lessons, group school projects</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effectLst/>
                <a:latin typeface="Calibri" panose="020F0502020204030204" pitchFamily="34" charset="0"/>
                <a:ea typeface="Calibri" panose="020F0502020204030204" pitchFamily="34" charset="0"/>
                <a:cs typeface="Times New Roman" panose="02020603050405020304" pitchFamily="18" charset="0"/>
              </a:rPr>
              <a:t>Unplanned: anything that just crops up. Illness, accidents, urgent appointment, family emergency</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latin typeface="Calibri" panose="020F0502020204030204" pitchFamily="34" charset="0"/>
                <a:ea typeface="Calibri" panose="020F0502020204030204" pitchFamily="34" charset="0"/>
                <a:cs typeface="Times New Roman" panose="02020603050405020304" pitchFamily="18" charset="0"/>
              </a:rPr>
              <a:t>If you MUST have a planned absence, it is scheduled for Mondays</a:t>
            </a:r>
            <a:r>
              <a:rPr lang="en-US" dirty="0">
                <a:latin typeface="Calibri" panose="020F0502020204030204" pitchFamily="34" charset="0"/>
                <a:ea typeface="Calibri" panose="020F0502020204030204" pitchFamily="34" charset="0"/>
                <a:cs typeface="Times New Roman" panose="02020603050405020304" pitchFamily="18" charset="0"/>
              </a:rPr>
              <a:t>. Tuesdays are the next best choice. </a:t>
            </a:r>
            <a:r>
              <a:rPr lang="en-US" b="1" dirty="0">
                <a:latin typeface="Calibri" panose="020F0502020204030204" pitchFamily="34" charset="0"/>
                <a:ea typeface="Calibri" panose="020F0502020204030204" pitchFamily="34" charset="0"/>
                <a:cs typeface="Times New Roman" panose="02020603050405020304" pitchFamily="18" charset="0"/>
              </a:rPr>
              <a:t>Do not schedule planned absences for Wednesdays, Thursdays, or Fridays</a:t>
            </a:r>
            <a:r>
              <a:rPr lang="en-US" dirty="0">
                <a:latin typeface="Calibri" panose="020F0502020204030204" pitchFamily="34" charset="0"/>
                <a:ea typeface="Calibri" panose="020F0502020204030204" pitchFamily="34" charset="0"/>
                <a:cs typeface="Times New Roman" panose="02020603050405020304" pitchFamily="18" charset="0"/>
              </a:rPr>
              <a:t>, as the coaches are focusing on race prep and strategy those days and need the race lineups to practice together as we get closer to Saturday. </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8123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144319" y="279399"/>
            <a:ext cx="8432039" cy="6703583"/>
          </a:xfrm>
          <a:prstGeom prst="rect">
            <a:avLst/>
          </a:prstGeom>
        </p:spPr>
        <p:txBody>
          <a:bodyPr vert="horz" lIns="91440" tIns="45720" rIns="91440" bIns="45720" rtlCol="0" anchor="ctr">
            <a:noAutofit/>
          </a:bodyPr>
          <a:lstStyle/>
          <a:p>
            <a:pPr>
              <a:lnSpc>
                <a:spcPct val="90000"/>
              </a:lnSpc>
              <a:spcAft>
                <a:spcPts val="600"/>
              </a:spcAft>
            </a:pPr>
            <a:endParaRPr lang="en-US" b="1" dirty="0"/>
          </a:p>
          <a:p>
            <a:pPr marL="0" marR="0">
              <a:spcBef>
                <a:spcPts val="0"/>
              </a:spcBef>
              <a:spcAft>
                <a:spcPts val="0"/>
              </a:spcAft>
            </a:pPr>
            <a:r>
              <a:rPr lang="en-US" sz="1400" dirty="0">
                <a:effectLst/>
                <a:ea typeface="Calibri" panose="020F0502020204030204" pitchFamily="34" charset="0"/>
                <a:cs typeface="Times New Roman" panose="02020603050405020304" pitchFamily="18" charset="0"/>
              </a:rPr>
              <a:t> </a:t>
            </a:r>
          </a:p>
          <a:p>
            <a:pPr>
              <a:lnSpc>
                <a:spcPct val="90000"/>
              </a:lnSpc>
              <a:spcAft>
                <a:spcPts val="600"/>
              </a:spcAft>
            </a:pPr>
            <a:endParaRPr lang="en-US" sz="1400" dirty="0"/>
          </a:p>
          <a:p>
            <a:pPr>
              <a:lnSpc>
                <a:spcPct val="90000"/>
              </a:lnSpc>
              <a:spcAft>
                <a:spcPts val="600"/>
              </a:spcAft>
            </a:pPr>
            <a:endParaRPr lang="en-US" sz="14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3" name="TextBox 2">
            <a:extLst>
              <a:ext uri="{FF2B5EF4-FFF2-40B4-BE49-F238E27FC236}">
                <a16:creationId xmlns:a16="http://schemas.microsoft.com/office/drawing/2014/main" id="{530D761B-C95C-427A-BCA8-6703046C6B54}"/>
              </a:ext>
            </a:extLst>
          </p:cNvPr>
          <p:cNvSpPr txBox="1"/>
          <p:nvPr/>
        </p:nvSpPr>
        <p:spPr>
          <a:xfrm>
            <a:off x="364832" y="279399"/>
            <a:ext cx="9201199" cy="5786199"/>
          </a:xfrm>
          <a:prstGeom prst="rect">
            <a:avLst/>
          </a:prstGeom>
          <a:noFill/>
        </p:spPr>
        <p:txBody>
          <a:bodyPr wrap="square" rtlCol="0">
            <a:spAutoFit/>
          </a:bodyPr>
          <a:lstStyle/>
          <a:p>
            <a:r>
              <a:rPr lang="en-US" b="1" dirty="0">
                <a:latin typeface="Calibri" panose="020F0502020204030204" pitchFamily="34" charset="0"/>
                <a:ea typeface="Calibri" panose="020F0502020204030204" pitchFamily="34" charset="0"/>
                <a:cs typeface="Times New Roman" panose="02020603050405020304" pitchFamily="18" charset="0"/>
              </a:rPr>
              <a:t>What does this mean for you?</a:t>
            </a:r>
          </a:p>
          <a:p>
            <a:r>
              <a:rPr lang="en-US" dirty="0">
                <a:effectLst/>
                <a:latin typeface="Calibri" panose="020F0502020204030204" pitchFamily="34" charset="0"/>
                <a:ea typeface="Calibri" panose="020F0502020204030204" pitchFamily="34" charset="0"/>
                <a:cs typeface="Times New Roman" panose="02020603050405020304" pitchFamily="18" charset="0"/>
              </a:rPr>
              <a:t>You’ll need to be aware of the need to schedule things with regatta participation in mind. You may need to help them with time planning for projects.</a:t>
            </a:r>
          </a:p>
          <a:p>
            <a:endParaRPr lang="en-US" b="1" dirty="0">
              <a:latin typeface="Calibri" panose="020F0502020204030204" pitchFamily="34" charset="0"/>
              <a:ea typeface="Calibri" panose="020F0502020204030204" pitchFamily="34" charset="0"/>
              <a:cs typeface="Times New Roman" panose="02020603050405020304" pitchFamily="18" charset="0"/>
            </a:endParaRPr>
          </a:p>
          <a:p>
            <a:r>
              <a:rPr lang="en-US" b="1" dirty="0">
                <a:effectLst/>
                <a:latin typeface="Calibri" panose="020F0502020204030204" pitchFamily="34" charset="0"/>
                <a:ea typeface="Calibri" panose="020F0502020204030204" pitchFamily="34" charset="0"/>
                <a:cs typeface="Times New Roman" panose="02020603050405020304" pitchFamily="18" charset="0"/>
              </a:rPr>
              <a:t>What does this mean for your kid?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They need to be aware of schedules and due dates, and plan accordingly.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b="1" dirty="0">
                <a:latin typeface="Calibri" panose="020F0502020204030204" pitchFamily="34" charset="0"/>
                <a:ea typeface="Calibri" panose="020F0502020204030204" pitchFamily="34" charset="0"/>
                <a:cs typeface="Times New Roman" panose="02020603050405020304" pitchFamily="18" charset="0"/>
              </a:rPr>
              <a:t>What do you need to do? </a:t>
            </a:r>
          </a:p>
          <a:p>
            <a:r>
              <a:rPr lang="en-US" dirty="0">
                <a:effectLst/>
                <a:latin typeface="Calibri" panose="020F0502020204030204" pitchFamily="34" charset="0"/>
                <a:ea typeface="Calibri" panose="020F0502020204030204" pitchFamily="34" charset="0"/>
                <a:cs typeface="Times New Roman" panose="02020603050405020304" pitchFamily="18" charset="0"/>
              </a:rPr>
              <a:t>Schedule any </a:t>
            </a:r>
            <a:r>
              <a:rPr lang="en-US" dirty="0">
                <a:latin typeface="Calibri" panose="020F0502020204030204" pitchFamily="34" charset="0"/>
                <a:ea typeface="Calibri" panose="020F0502020204030204" pitchFamily="34" charset="0"/>
                <a:cs typeface="Times New Roman" panose="02020603050405020304" pitchFamily="18" charset="0"/>
              </a:rPr>
              <a:t>planned absences for Monday, if possible, Tuesday if not</a:t>
            </a:r>
          </a:p>
          <a:p>
            <a:r>
              <a:rPr lang="en-US" dirty="0">
                <a:effectLst/>
                <a:latin typeface="Calibri" panose="020F0502020204030204" pitchFamily="34" charset="0"/>
                <a:ea typeface="Calibri" panose="020F0502020204030204" pitchFamily="34" charset="0"/>
                <a:cs typeface="Times New Roman" panose="02020603050405020304" pitchFamily="18" charset="0"/>
              </a:rPr>
              <a:t>Do not schedule planned absences for Wednesday, Thursday, or Friday</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b="1" dirty="0">
                <a:effectLst/>
                <a:latin typeface="Calibri" panose="020F0502020204030204" pitchFamily="34" charset="0"/>
                <a:ea typeface="Calibri" panose="020F0502020204030204" pitchFamily="34" charset="0"/>
                <a:cs typeface="Times New Roman" panose="02020603050405020304" pitchFamily="18" charset="0"/>
              </a:rPr>
              <a:t>What does your kid need to do?</a:t>
            </a:r>
          </a:p>
          <a:p>
            <a:r>
              <a:rPr lang="en-US" dirty="0">
                <a:effectLst/>
                <a:latin typeface="Calibri" panose="020F0502020204030204" pitchFamily="34" charset="0"/>
                <a:ea typeface="Calibri" panose="020F0502020204030204" pitchFamily="34" charset="0"/>
                <a:cs typeface="Times New Roman" panose="02020603050405020304" pitchFamily="18" charset="0"/>
              </a:rPr>
              <a:t>Same</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sz="2800" b="1" dirty="0">
                <a:latin typeface="Calibri" panose="020F0502020204030204" pitchFamily="34" charset="0"/>
                <a:ea typeface="Calibri" panose="020F0502020204030204" pitchFamily="34" charset="0"/>
                <a:cs typeface="Times New Roman" panose="02020603050405020304" pitchFamily="18" charset="0"/>
              </a:rPr>
              <a:t>Quick Note on Holidays</a:t>
            </a:r>
            <a:br>
              <a:rPr lang="en-US" dirty="0">
                <a:latin typeface="Calibri" panose="020F0502020204030204" pitchFamily="34" charset="0"/>
                <a:ea typeface="Calibri" panose="020F0502020204030204" pitchFamily="34" charset="0"/>
                <a:cs typeface="Times New Roman" panose="02020603050405020304" pitchFamily="18" charset="0"/>
              </a:rPr>
            </a:br>
            <a:r>
              <a:rPr lang="en-US" dirty="0">
                <a:latin typeface="Calibri" panose="020F0502020204030204" pitchFamily="34" charset="0"/>
                <a:ea typeface="Calibri" panose="020F0502020204030204" pitchFamily="34" charset="0"/>
                <a:cs typeface="Times New Roman" panose="02020603050405020304" pitchFamily="18" charset="0"/>
              </a:rPr>
              <a:t>If it is a school holiday – where the building is closed – there is no practice</a:t>
            </a:r>
          </a:p>
          <a:p>
            <a:r>
              <a:rPr lang="en-US" dirty="0">
                <a:effectLst/>
                <a:latin typeface="Calibri" panose="020F0502020204030204" pitchFamily="34" charset="0"/>
                <a:ea typeface="Calibri" panose="020F0502020204030204" pitchFamily="34" charset="0"/>
                <a:cs typeface="Times New Roman" panose="02020603050405020304" pitchFamily="18" charset="0"/>
              </a:rPr>
              <a:t>If it </a:t>
            </a:r>
            <a:r>
              <a:rPr lang="en-US" dirty="0">
                <a:latin typeface="Calibri" panose="020F0502020204030204" pitchFamily="34" charset="0"/>
                <a:ea typeface="Calibri" panose="020F0502020204030204" pitchFamily="34" charset="0"/>
                <a:cs typeface="Times New Roman" panose="02020603050405020304" pitchFamily="18" charset="0"/>
              </a:rPr>
              <a:t>is a student holiday – where the building is open and staff are working – we have practice, but no buses</a:t>
            </a:r>
          </a:p>
          <a:p>
            <a:r>
              <a:rPr lang="en-US" dirty="0">
                <a:effectLst/>
                <a:latin typeface="Calibri" panose="020F0502020204030204" pitchFamily="34" charset="0"/>
                <a:ea typeface="Calibri" panose="020F0502020204030204" pitchFamily="34" charset="0"/>
                <a:cs typeface="Times New Roman" panose="02020603050405020304" pitchFamily="18" charset="0"/>
              </a:rPr>
              <a:t>If it is an early release day, we have practice but not buses</a:t>
            </a:r>
          </a:p>
        </p:txBody>
      </p:sp>
    </p:spTree>
    <p:extLst>
      <p:ext uri="{BB962C8B-B14F-4D97-AF65-F5344CB8AC3E}">
        <p14:creationId xmlns:p14="http://schemas.microsoft.com/office/powerpoint/2010/main" val="198891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3" name="TextBox 2">
            <a:extLst>
              <a:ext uri="{FF2B5EF4-FFF2-40B4-BE49-F238E27FC236}">
                <a16:creationId xmlns:a16="http://schemas.microsoft.com/office/drawing/2014/main" id="{38E1FFC0-0053-1BDC-4520-26ED0CEF4C90}"/>
              </a:ext>
            </a:extLst>
          </p:cNvPr>
          <p:cNvSpPr txBox="1"/>
          <p:nvPr/>
        </p:nvSpPr>
        <p:spPr>
          <a:xfrm>
            <a:off x="532059" y="419920"/>
            <a:ext cx="8722383" cy="6093976"/>
          </a:xfrm>
          <a:prstGeom prst="rect">
            <a:avLst/>
          </a:prstGeom>
          <a:noFill/>
        </p:spPr>
        <p:txBody>
          <a:bodyPr wrap="square">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Spring Practice Attendance Schedules</a:t>
            </a:r>
          </a:p>
          <a:p>
            <a:pPr marL="0" marR="0">
              <a:spcBef>
                <a:spcPts val="0"/>
              </a:spcBef>
              <a:spcAft>
                <a:spcPts val="0"/>
              </a:spcAft>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b="1" dirty="0">
                <a:effectLst/>
                <a:latin typeface="Calibri" panose="020F0502020204030204" pitchFamily="34" charset="0"/>
                <a:ea typeface="Calibri" panose="020F0502020204030204" pitchFamily="34" charset="0"/>
                <a:cs typeface="Times New Roman" panose="02020603050405020304" pitchFamily="18" charset="0"/>
              </a:rPr>
              <a:t>What you need to know: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coaches keep an attendance sheet for both the men’s and women’s teams for spring practices on the water.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All athletes are expected to post any absences from practice on the attendance sheet as soon as possible. </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Coaches use the attendance sheets to help determine</a:t>
            </a:r>
          </a:p>
          <a:p>
            <a:pPr marL="742950" lvl="1"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What drills/exercises they will schedule</a:t>
            </a:r>
          </a:p>
          <a:p>
            <a:pPr marL="742950" lvl="1" indent="-285750">
              <a:buFont typeface="Arial" panose="020B0604020202020204" pitchFamily="34" charset="0"/>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Who will be in which boat for practice</a:t>
            </a:r>
          </a:p>
          <a:p>
            <a:pPr marL="742950" lvl="1"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Who will be in which boat for regattas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a:t>
            </a:r>
            <a:r>
              <a:rPr lang="en-US" sz="1800" dirty="0">
                <a:effectLst/>
                <a:latin typeface="Calibri" panose="020F0502020204030204" pitchFamily="34" charset="0"/>
                <a:ea typeface="Calibri" panose="020F0502020204030204" pitchFamily="34" charset="0"/>
                <a:cs typeface="Times New Roman" panose="02020603050405020304" pitchFamily="18" charset="0"/>
              </a:rPr>
              <a:t>he club uses them to determine the need for a third bus</a:t>
            </a:r>
          </a:p>
          <a:p>
            <a:pPr marL="742950" lvl="1"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If we can cancel a bus 24 hours in advance, we save the fee</a:t>
            </a:r>
          </a:p>
          <a:p>
            <a:pPr marL="285750" indent="-285750">
              <a:buFont typeface="Arial" panose="020B0604020202020204" pitchFamily="34" charset="0"/>
              <a:buChar char="•"/>
            </a:pPr>
            <a:r>
              <a:rPr lang="en-US" dirty="0">
                <a:latin typeface="Calibri" panose="020F0502020204030204" pitchFamily="34" charset="0"/>
                <a:ea typeface="Calibri" panose="020F0502020204030204" pitchFamily="34" charset="0"/>
                <a:cs typeface="Times New Roman" panose="02020603050405020304" pitchFamily="18" charset="0"/>
              </a:rPr>
              <a:t>The attendance sheet will be available to the students in early February</a:t>
            </a:r>
          </a:p>
          <a:p>
            <a:pPr marL="285750" indent="-285750">
              <a:buFont typeface="Arial" panose="020B060402020202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b="1" dirty="0">
                <a:latin typeface="Calibri" panose="020F0502020204030204" pitchFamily="34" charset="0"/>
                <a:ea typeface="Calibri" panose="020F0502020204030204" pitchFamily="34" charset="0"/>
                <a:cs typeface="Times New Roman" panose="02020603050405020304" pitchFamily="18" charset="0"/>
              </a:rPr>
              <a:t>What do you need to do?</a:t>
            </a:r>
          </a:p>
          <a:p>
            <a:r>
              <a:rPr lang="en-US" dirty="0">
                <a:latin typeface="Calibri" panose="020F0502020204030204" pitchFamily="34" charset="0"/>
                <a:ea typeface="Calibri" panose="020F0502020204030204" pitchFamily="34" charset="0"/>
                <a:cs typeface="Times New Roman" panose="02020603050405020304" pitchFamily="18" charset="0"/>
              </a:rPr>
              <a:t>Remind your kid to update the schedule when needed</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b="1" dirty="0">
                <a:latin typeface="Calibri" panose="020F0502020204030204" pitchFamily="34" charset="0"/>
                <a:ea typeface="Calibri" panose="020F0502020204030204" pitchFamily="34" charset="0"/>
                <a:cs typeface="Times New Roman" panose="02020603050405020304" pitchFamily="18" charset="0"/>
              </a:rPr>
              <a:t>What does your kid need to do?</a:t>
            </a:r>
          </a:p>
          <a:p>
            <a:r>
              <a:rPr lang="en-US" dirty="0">
                <a:latin typeface="Calibri" panose="020F0502020204030204" pitchFamily="34" charset="0"/>
                <a:ea typeface="Calibri" panose="020F0502020204030204" pitchFamily="34" charset="0"/>
                <a:cs typeface="Times New Roman" panose="02020603050405020304" pitchFamily="18" charset="0"/>
              </a:rPr>
              <a:t>Post all absences on the schedule as soon as they know about them</a:t>
            </a:r>
          </a:p>
          <a:p>
            <a:r>
              <a:rPr lang="en-US" dirty="0">
                <a:latin typeface="Calibri" panose="020F0502020204030204" pitchFamily="34" charset="0"/>
                <a:ea typeface="Calibri" panose="020F0502020204030204" pitchFamily="34" charset="0"/>
                <a:cs typeface="Times New Roman" panose="02020603050405020304" pitchFamily="18" charset="0"/>
              </a:rPr>
              <a:t>Post all changes to absences on the schedule as soon as they know, and update the coach specifically</a:t>
            </a:r>
          </a:p>
        </p:txBody>
      </p:sp>
    </p:spTree>
    <p:extLst>
      <p:ext uri="{BB962C8B-B14F-4D97-AF65-F5344CB8AC3E}">
        <p14:creationId xmlns:p14="http://schemas.microsoft.com/office/powerpoint/2010/main" val="2411957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482152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916983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3" name="TextBox 2">
            <a:extLst>
              <a:ext uri="{FF2B5EF4-FFF2-40B4-BE49-F238E27FC236}">
                <a16:creationId xmlns:a16="http://schemas.microsoft.com/office/drawing/2014/main" id="{E7D7D37C-2A43-4B7A-B6C8-C2CA5EDCF5EB}"/>
              </a:ext>
            </a:extLst>
          </p:cNvPr>
          <p:cNvSpPr txBox="1"/>
          <p:nvPr/>
        </p:nvSpPr>
        <p:spPr>
          <a:xfrm>
            <a:off x="200792" y="139484"/>
            <a:ext cx="9248007" cy="6551024"/>
          </a:xfrm>
          <a:prstGeom prst="rect">
            <a:avLst/>
          </a:prstGeom>
          <a:noFill/>
        </p:spPr>
        <p:txBody>
          <a:bodyPr wrap="square" rtlCol="0">
            <a:spAutoFit/>
          </a:bodyPr>
          <a:lstStyle/>
          <a:p>
            <a:pPr marL="0" marR="0">
              <a:spcBef>
                <a:spcPts val="0"/>
              </a:spcBef>
              <a:spcAft>
                <a:spcPts val="0"/>
              </a:spcAft>
            </a:pPr>
            <a:r>
              <a:rPr lang="en-US" sz="2600" b="1" dirty="0">
                <a:effectLst/>
                <a:latin typeface="Calibri" panose="020F0502020204030204" pitchFamily="34" charset="0"/>
                <a:ea typeface="Calibri" panose="020F0502020204030204" pitchFamily="34" charset="0"/>
                <a:cs typeface="Times New Roman" panose="02020603050405020304" pitchFamily="18" charset="0"/>
              </a:rPr>
              <a:t>Season Kickoff Membership Meeting</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Tuesday, January 24, 7 pm – 9 pm, Langley Cafeteria</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What you need to know: </a:t>
            </a:r>
          </a:p>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This All-</a:t>
            </a:r>
            <a:r>
              <a:rPr lang="en-US" sz="2000" b="1" dirty="0">
                <a:latin typeface="Calibri" panose="020F0502020204030204" pitchFamily="34" charset="0"/>
                <a:ea typeface="Calibri" panose="020F0502020204030204" pitchFamily="34" charset="0"/>
                <a:cs typeface="Times New Roman" panose="02020603050405020304" pitchFamily="18" charset="0"/>
              </a:rPr>
              <a:t>Hands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meeting is mandatory for all rowers and at least one parent/guardian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What does this mean for you?</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You’ll learn what to expect as far as crew for the next four months:</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Information about regattas we participate in, including out-of-town regattas</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Spring Break plans so far</a:t>
            </a:r>
          </a:p>
          <a:p>
            <a:pPr marL="342900" marR="0" lvl="0" indent="-342900">
              <a:lnSpc>
                <a:spcPct val="107000"/>
              </a:lnSpc>
              <a:spcBef>
                <a:spcPts val="0"/>
              </a:spcBef>
              <a:buSzPts val="1000"/>
              <a:buFont typeface="Symbol" panose="05050102010706020507" pitchFamily="18" charset="2"/>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Registration/administration requirements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Calibri" panose="020F0502020204030204" pitchFamily="34" charset="0"/>
                <a:ea typeface="Calibri" panose="020F0502020204030204" pitchFamily="34" charset="0"/>
                <a:cs typeface="Times New Roman" panose="02020603050405020304" pitchFamily="18" charset="0"/>
              </a:rPr>
              <a:t>Bus/attendance rules and procedures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What does this mean for your kid?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Same thing</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What do I need to do?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Attend the meeting</a:t>
            </a:r>
          </a:p>
          <a:p>
            <a:pPr marL="0"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RSVP for attendance count and purchase any meals for family members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200" b="1" dirty="0">
                <a:effectLst/>
                <a:latin typeface="Calibri" panose="020F0502020204030204" pitchFamily="34" charset="0"/>
                <a:ea typeface="Calibri" panose="020F0502020204030204" pitchFamily="34" charset="0"/>
                <a:cs typeface="Times New Roman" panose="02020603050405020304" pitchFamily="18" charset="0"/>
              </a:rPr>
              <a:t>What does my kid need to do?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RSVP that they are attending, and attend the meeting</a:t>
            </a:r>
          </a:p>
        </p:txBody>
      </p:sp>
    </p:spTree>
    <p:extLst>
      <p:ext uri="{BB962C8B-B14F-4D97-AF65-F5344CB8AC3E}">
        <p14:creationId xmlns:p14="http://schemas.microsoft.com/office/powerpoint/2010/main" val="355825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304319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CA403195-BFD1-45E3-AECF-4753F8B5B02C}"/>
              </a:ext>
            </a:extLst>
          </p:cNvPr>
          <p:cNvSpPr txBox="1"/>
          <p:nvPr/>
        </p:nvSpPr>
        <p:spPr>
          <a:xfrm>
            <a:off x="389412" y="591803"/>
            <a:ext cx="8865030" cy="6063198"/>
          </a:xfrm>
          <a:prstGeom prst="rect">
            <a:avLst/>
          </a:prstGeom>
          <a:noFill/>
        </p:spPr>
        <p:txBody>
          <a:bodyPr wrap="square">
            <a:spAutoFit/>
          </a:bodyPr>
          <a:lstStyle/>
          <a:p>
            <a:pPr marL="0" marR="0">
              <a:spcBef>
                <a:spcPts val="0"/>
              </a:spcBef>
              <a:spcAft>
                <a:spcPts val="0"/>
              </a:spcAft>
            </a:pPr>
            <a:r>
              <a:rPr lang="en-US" sz="2800" b="1" dirty="0">
                <a:latin typeface="Calibri" panose="020F0502020204030204" pitchFamily="34" charset="0"/>
                <a:ea typeface="Calibri" panose="020F0502020204030204" pitchFamily="34" charset="0"/>
                <a:cs typeface="Times New Roman" panose="02020603050405020304" pitchFamily="18" charset="0"/>
              </a:rPr>
              <a:t>Registration</a:t>
            </a:r>
            <a:endParaRPr lang="en-US" sz="2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Registration Cancellations and Refunds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final day to withdraw your registration and request a refund is January 27. Refunds requested before that date will be for the full amount, minus the $50 processing fee that we are charged. There are no partial refunds. </a:t>
            </a:r>
          </a:p>
          <a:p>
            <a:pPr marL="0" marR="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Last Day to Register</a:t>
            </a: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Crew Booster Club: </a:t>
            </a:r>
            <a:r>
              <a:rPr lang="en-US" sz="1800" dirty="0">
                <a:effectLst/>
                <a:latin typeface="Calibri" panose="020F0502020204030204" pitchFamily="34" charset="0"/>
                <a:ea typeface="Calibri" panose="020F0502020204030204" pitchFamily="34" charset="0"/>
                <a:cs typeface="Times New Roman" panose="02020603050405020304" pitchFamily="18" charset="0"/>
              </a:rPr>
              <a:t>Register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by </a:t>
            </a:r>
            <a:r>
              <a:rPr lang="en-US" b="1" dirty="0">
                <a:latin typeface="Calibri" panose="020F0502020204030204" pitchFamily="34" charset="0"/>
                <a:ea typeface="Calibri" panose="020F0502020204030204" pitchFamily="34" charset="0"/>
                <a:cs typeface="Times New Roman" panose="02020603050405020304" pitchFamily="18" charset="0"/>
              </a:rPr>
              <a:t>January 27; </a:t>
            </a:r>
            <a:r>
              <a:rPr lang="en-US" dirty="0">
                <a:latin typeface="Calibri" panose="020F0502020204030204" pitchFamily="34" charset="0"/>
                <a:ea typeface="Calibri" panose="020F0502020204030204" pitchFamily="34" charset="0"/>
                <a:cs typeface="Times New Roman" panose="02020603050405020304" pitchFamily="18" charset="0"/>
              </a:rPr>
              <a:t>this is also the refund cutoff date </a:t>
            </a:r>
          </a:p>
          <a:p>
            <a:pPr marL="0" marR="0">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Langley Athletics Office: </a:t>
            </a:r>
            <a:r>
              <a:rPr lang="en-US" dirty="0">
                <a:latin typeface="Calibri" panose="020F0502020204030204" pitchFamily="34" charset="0"/>
                <a:ea typeface="Calibri" panose="020F0502020204030204" pitchFamily="34" charset="0"/>
                <a:cs typeface="Times New Roman" panose="02020603050405020304" pitchFamily="18" charset="0"/>
              </a:rPr>
              <a:t>Your child must be fully registered with LHS Activities Office, including submitting a current physical, to begin spring practice on February 21. If your child’s registration is not complete, they will send us a list of kids unable to participate, and we will not be able to allow them to practice. Make sure everything is done </a:t>
            </a:r>
            <a:r>
              <a:rPr lang="en-US" b="1" dirty="0">
                <a:latin typeface="Calibri" panose="020F0502020204030204" pitchFamily="34" charset="0"/>
                <a:ea typeface="Calibri" panose="020F0502020204030204" pitchFamily="34" charset="0"/>
                <a:cs typeface="Times New Roman" panose="02020603050405020304" pitchFamily="18" charset="0"/>
              </a:rPr>
              <a:t>by February 13. </a:t>
            </a:r>
          </a:p>
          <a:p>
            <a:pPr marL="0" marR="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err="1">
                <a:effectLst/>
                <a:latin typeface="Calibri" panose="020F0502020204030204" pitchFamily="34" charset="0"/>
                <a:ea typeface="Calibri" panose="020F0502020204030204" pitchFamily="34" charset="0"/>
                <a:cs typeface="Times New Roman" panose="02020603050405020304" pitchFamily="18" charset="0"/>
              </a:rPr>
              <a:t>USRowing</a:t>
            </a:r>
            <a:r>
              <a:rPr lang="en-US" b="1" dirty="0">
                <a:latin typeface="Calibri" panose="020F0502020204030204" pitchFamily="34" charset="0"/>
                <a:ea typeface="Calibri" panose="020F0502020204030204" pitchFamily="34" charset="0"/>
                <a:cs typeface="Times New Roman" panose="02020603050405020304" pitchFamily="18" charset="0"/>
              </a:rPr>
              <a:t>:</a:t>
            </a:r>
            <a:r>
              <a:rPr lang="en-US" dirty="0">
                <a:latin typeface="Calibri" panose="020F0502020204030204" pitchFamily="34" charset="0"/>
                <a:ea typeface="Calibri" panose="020F0502020204030204" pitchFamily="34" charset="0"/>
                <a:cs typeface="Times New Roman" panose="02020603050405020304" pitchFamily="18" charset="0"/>
              </a:rPr>
              <a:t> Your child must be registered </a:t>
            </a:r>
            <a:r>
              <a:rPr lang="en-US" b="1" dirty="0">
                <a:latin typeface="Calibri" panose="020F0502020204030204" pitchFamily="34" charset="0"/>
                <a:ea typeface="Calibri" panose="020F0502020204030204" pitchFamily="34" charset="0"/>
                <a:cs typeface="Times New Roman" panose="02020603050405020304" pitchFamily="18" charset="0"/>
              </a:rPr>
              <a:t>by March 17 </a:t>
            </a:r>
            <a:r>
              <a:rPr lang="en-US" dirty="0">
                <a:latin typeface="Calibri" panose="020F0502020204030204" pitchFamily="34" charset="0"/>
                <a:ea typeface="Calibri" panose="020F0502020204030204" pitchFamily="34" charset="0"/>
                <a:cs typeface="Times New Roman" panose="02020603050405020304" pitchFamily="18" charset="0"/>
              </a:rPr>
              <a:t>to participate in the regattas</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a lot of boxes to check, so if you hear from us that something is missing and you think that’s incorrect, please reach out. For information on exactly what to do to register, please download the October 2022 All Aboar</a:t>
            </a:r>
            <a:r>
              <a:rPr lang="en-US" dirty="0">
                <a:latin typeface="Calibri" panose="020F0502020204030204" pitchFamily="34" charset="0"/>
                <a:ea typeface="Calibri" panose="020F0502020204030204" pitchFamily="34" charset="0"/>
                <a:cs typeface="Times New Roman" panose="02020603050405020304" pitchFamily="18" charset="0"/>
              </a:rPr>
              <a:t>d slide deck from the website’s All Aboard page.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1764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0AEA6ED6-0F53-49BD-A54B-F6750692BA89}"/>
              </a:ext>
            </a:extLst>
          </p:cNvPr>
          <p:cNvSpPr txBox="1"/>
          <p:nvPr/>
        </p:nvSpPr>
        <p:spPr>
          <a:xfrm>
            <a:off x="393010" y="129771"/>
            <a:ext cx="8522390" cy="6931769"/>
          </a:xfrm>
          <a:prstGeom prst="rect">
            <a:avLst/>
          </a:prstGeom>
          <a:noFill/>
        </p:spPr>
        <p:txBody>
          <a:bodyPr wrap="square">
            <a:spAutoFit/>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Times New Roman" panose="02020603050405020304" pitchFamily="18" charset="0"/>
              </a:rPr>
              <a:t>Tag Day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Saturday, January 21 5, 8:30 am – 4:30 pm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you need to know:</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Tag Day is the most important day in the crew calendar - the year’s biggest fundraiser. On Saturday, January 21, there will be no practice. Instead, crew athletes will canvas the neighborhoods in Great Falls and McLean, requesting donations for the Langley Crew program. Adults drive two to four athletes to pre-arranged neighborhoods. Athletes will go door-to-door in pairs. Tags are hung on doors where no one is home, giving the fundraiser its name.  Volunteer drivers will be able to choose a morning,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afternoon, or full day shift.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ALL ATHLETES ARE EXPECTED TO PARTICIPATE FOR THE ENTIRE DAY.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effectLst/>
                <a:latin typeface="Calibri" panose="020F0502020204030204" pitchFamily="34" charset="0"/>
                <a:ea typeface="Calibri" panose="020F0502020204030204" pitchFamily="34" charset="0"/>
                <a:cs typeface="Times New Roman" panose="02020603050405020304" pitchFamily="18" charset="0"/>
              </a:rPr>
              <a:t>The morning session is from 8:30 am to 1 pm, including an hour for lunch, and the afternoon session is from 12:30 pm to 4:30 pm.</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this mean for you?</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We need volunteers to drive the kids around pre-assigned territories</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Because it’s a school-related event involving money, a parent must be present the entire time and in control of cash or checks</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12726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144319" y="279399"/>
            <a:ext cx="8432039" cy="6703583"/>
          </a:xfrm>
          <a:prstGeom prst="rect">
            <a:avLst/>
          </a:prstGeom>
        </p:spPr>
        <p:txBody>
          <a:bodyPr vert="horz" lIns="91440" tIns="45720" rIns="91440" bIns="45720" rtlCol="0" anchor="ctr">
            <a:noAutofit/>
          </a:bodyPr>
          <a:lstStyle/>
          <a:p>
            <a:pPr>
              <a:lnSpc>
                <a:spcPct val="90000"/>
              </a:lnSpc>
              <a:spcAft>
                <a:spcPts val="600"/>
              </a:spcAft>
            </a:pPr>
            <a:endParaRPr lang="en-US" b="1" dirty="0"/>
          </a:p>
          <a:p>
            <a:pPr marL="0" marR="0">
              <a:spcBef>
                <a:spcPts val="0"/>
              </a:spcBef>
              <a:spcAft>
                <a:spcPts val="0"/>
              </a:spcAft>
            </a:pPr>
            <a:r>
              <a:rPr lang="en-US" sz="1400" dirty="0">
                <a:effectLst/>
                <a:ea typeface="Calibri" panose="020F0502020204030204" pitchFamily="34" charset="0"/>
                <a:cs typeface="Times New Roman" panose="02020603050405020304" pitchFamily="18" charset="0"/>
              </a:rPr>
              <a:t> </a:t>
            </a:r>
          </a:p>
          <a:p>
            <a:pPr>
              <a:lnSpc>
                <a:spcPct val="90000"/>
              </a:lnSpc>
              <a:spcAft>
                <a:spcPts val="600"/>
              </a:spcAft>
            </a:pPr>
            <a:endParaRPr lang="en-US" sz="1400" dirty="0"/>
          </a:p>
          <a:p>
            <a:pPr>
              <a:lnSpc>
                <a:spcPct val="90000"/>
              </a:lnSpc>
              <a:spcAft>
                <a:spcPts val="600"/>
              </a:spcAft>
            </a:pPr>
            <a:endParaRPr lang="en-US" sz="14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3" name="TextBox 2">
            <a:extLst>
              <a:ext uri="{FF2B5EF4-FFF2-40B4-BE49-F238E27FC236}">
                <a16:creationId xmlns:a16="http://schemas.microsoft.com/office/drawing/2014/main" id="{530D761B-C95C-427A-BCA8-6703046C6B54}"/>
              </a:ext>
            </a:extLst>
          </p:cNvPr>
          <p:cNvSpPr txBox="1"/>
          <p:nvPr/>
        </p:nvSpPr>
        <p:spPr>
          <a:xfrm>
            <a:off x="364832" y="279399"/>
            <a:ext cx="8550567" cy="1930337"/>
          </a:xfrm>
          <a:prstGeom prst="rect">
            <a:avLst/>
          </a:prstGeom>
          <a:noFill/>
        </p:spPr>
        <p:txBody>
          <a:bodyPr wrap="square" rtlCol="0">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this mean for your kid?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They are expected to participate for the entire day</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They will need to dress for the weather – they’re going to be in and out of the car and walking from house to house.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This is an excellent time to break out that crew swag!!!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Each group should have at least one person who is comfortable speaking to strangers</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They should familiarize themselves with why donations are so important to the team </a:t>
            </a:r>
          </a:p>
        </p:txBody>
      </p:sp>
      <p:sp>
        <p:nvSpPr>
          <p:cNvPr id="6" name="TextBox 5">
            <a:extLst>
              <a:ext uri="{FF2B5EF4-FFF2-40B4-BE49-F238E27FC236}">
                <a16:creationId xmlns:a16="http://schemas.microsoft.com/office/drawing/2014/main" id="{8CA44655-7346-35F9-EBDF-C6FB7DAF9A44}"/>
              </a:ext>
            </a:extLst>
          </p:cNvPr>
          <p:cNvSpPr txBox="1"/>
          <p:nvPr/>
        </p:nvSpPr>
        <p:spPr>
          <a:xfrm>
            <a:off x="276426" y="2460161"/>
            <a:ext cx="8808495" cy="4077848"/>
          </a:xfrm>
          <a:prstGeom prst="rect">
            <a:avLst/>
          </a:prstGeom>
          <a:noFill/>
        </p:spPr>
        <p:txBody>
          <a:bodyPr wrap="square">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 you need to do?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287338" marR="0" lvl="0" indent="-287338">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Sign up to drive in the morning, afternoon, or both. </a:t>
            </a:r>
          </a:p>
          <a:p>
            <a:pPr marL="285750" indent="-285750">
              <a:lnSpc>
                <a:spcPct val="107000"/>
              </a:lnSpc>
              <a:buFont typeface="Symbol" panose="05050102010706020507" pitchFamily="18" charset="2"/>
              <a:buChar char=""/>
            </a:pPr>
            <a:r>
              <a:rPr lang="en-US" b="1" dirty="0">
                <a:effectLst/>
                <a:latin typeface="Calibri" panose="020F0502020204030204" pitchFamily="34" charset="0"/>
                <a:ea typeface="Calibri" panose="020F0502020204030204" pitchFamily="34" charset="0"/>
                <a:cs typeface="Times New Roman" panose="02020603050405020304" pitchFamily="18" charset="0"/>
              </a:rPr>
              <a:t>Attend the online training session next week, Thursday, January 19 at 8 pm</a:t>
            </a:r>
            <a:r>
              <a:rPr lang="en-US" dirty="0">
                <a:effectLst/>
                <a:latin typeface="Calibri" panose="020F0502020204030204" pitchFamily="34" charset="0"/>
                <a:ea typeface="Calibri" panose="020F0502020204030204" pitchFamily="34" charset="0"/>
                <a:cs typeface="Times New Roman" panose="02020603050405020304" pitchFamily="18" charset="0"/>
              </a:rPr>
              <a:t>. We will use the All Aboard login for this meeting but delay the time to allow for the boys’ practice.</a:t>
            </a:r>
          </a:p>
          <a:p>
            <a:pPr marL="285750" indent="-285750">
              <a:lnSpc>
                <a:spcPct val="107000"/>
              </a:lnSpc>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Arrive at the meeting location </a:t>
            </a:r>
            <a:r>
              <a:rPr lang="en-US" b="1" dirty="0">
                <a:effectLst/>
                <a:latin typeface="Calibri" panose="020F0502020204030204" pitchFamily="34" charset="0"/>
                <a:ea typeface="Calibri" panose="020F0502020204030204" pitchFamily="34" charset="0"/>
                <a:cs typeface="Times New Roman" panose="02020603050405020304" pitchFamily="18" charset="0"/>
              </a:rPr>
              <a:t>at 8:30 am or 12:30 pm</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Meet with the location captain regarding instructions and route assignment</a:t>
            </a:r>
          </a:p>
          <a:p>
            <a:pPr marL="285750" indent="-285750">
              <a:lnSpc>
                <a:spcPct val="107000"/>
              </a:lnSpc>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Return to the meeting location at the end of shift</a:t>
            </a:r>
          </a:p>
          <a:p>
            <a:pPr marL="285750" indent="-285750">
              <a:lnSpc>
                <a:spcPct val="107000"/>
              </a:lnSpc>
              <a:buFont typeface="Symbol" panose="05050102010706020507" pitchFamily="18" charset="2"/>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your kid need to do?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Attend the Tag Day training session at practice on </a:t>
            </a:r>
            <a:r>
              <a:rPr lang="en-US" b="1" dirty="0">
                <a:latin typeface="Calibri" panose="020F0502020204030204" pitchFamily="34" charset="0"/>
                <a:ea typeface="Calibri" panose="020F0502020204030204" pitchFamily="34" charset="0"/>
                <a:cs typeface="Times New Roman" panose="02020603050405020304" pitchFamily="18" charset="0"/>
              </a:rPr>
              <a:t>Thursday and Friday, January 19 &amp; 20</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Knock on each door in the route, identify themselves as members of Langley Crew</a:t>
            </a:r>
            <a:r>
              <a:rPr lang="en-US" dirty="0">
                <a:latin typeface="Calibri" panose="020F0502020204030204" pitchFamily="34" charset="0"/>
                <a:ea typeface="Calibri" panose="020F0502020204030204" pitchFamily="34" charset="0"/>
                <a:cs typeface="Times New Roman" panose="02020603050405020304" pitchFamily="18" charset="0"/>
              </a:rPr>
              <a:t> and, per their training, </a:t>
            </a:r>
            <a:r>
              <a:rPr lang="en-US" sz="1800" dirty="0">
                <a:effectLst/>
                <a:latin typeface="Calibri" panose="020F0502020204030204" pitchFamily="34" charset="0"/>
                <a:ea typeface="Calibri" panose="020F0502020204030204" pitchFamily="34" charset="0"/>
                <a:cs typeface="Times New Roman" panose="02020603050405020304" pitchFamily="18" charset="0"/>
              </a:rPr>
              <a:t>ask the person if they would be interested in supporting Langley Crew</a:t>
            </a:r>
          </a:p>
          <a:p>
            <a:pPr marL="285750" indent="-285750">
              <a:lnSpc>
                <a:spcPct val="107000"/>
              </a:lnSpc>
              <a:buFont typeface="Symbol" panose="05050102010706020507" pitchFamily="18" charset="2"/>
              <a:buChar char=""/>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6417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250380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73482" cy="6489916"/>
          </a:xfrm>
          <a:prstGeom prst="rect">
            <a:avLst/>
          </a:prstGeom>
        </p:spPr>
        <p:txBody>
          <a:bodyPr vert="horz" lIns="91440" tIns="45720" rIns="91440" bIns="45720" rtlCol="0" anchor="ctr">
            <a:noAutofit/>
          </a:bodyPr>
          <a:lstStyle/>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FEE8E487-87BA-8E43-D26C-FC57ED303C9B}"/>
              </a:ext>
            </a:extLst>
          </p:cNvPr>
          <p:cNvSpPr txBox="1"/>
          <p:nvPr/>
        </p:nvSpPr>
        <p:spPr>
          <a:xfrm>
            <a:off x="756138" y="879231"/>
            <a:ext cx="8498304" cy="1323439"/>
          </a:xfrm>
          <a:prstGeom prst="rect">
            <a:avLst/>
          </a:prstGeom>
          <a:noFill/>
        </p:spPr>
        <p:txBody>
          <a:bodyPr wrap="square" rtlCol="0">
            <a:spAutoFit/>
          </a:bodyPr>
          <a:lstStyle/>
          <a:p>
            <a:r>
              <a:rPr lang="en-US" sz="2000" b="1" dirty="0"/>
              <a:t>Q: Do you have to do the SafeSport certification before you can drive for Tag Day? </a:t>
            </a:r>
          </a:p>
          <a:p>
            <a:r>
              <a:rPr lang="en-US" sz="2000" dirty="0"/>
              <a:t>A: No. You only have to do the certification before you hit the 5 interactions. You can’t do a sixth thing until the SafeSport requirements are complete.</a:t>
            </a:r>
          </a:p>
        </p:txBody>
      </p:sp>
    </p:spTree>
    <p:extLst>
      <p:ext uri="{BB962C8B-B14F-4D97-AF65-F5344CB8AC3E}">
        <p14:creationId xmlns:p14="http://schemas.microsoft.com/office/powerpoint/2010/main" val="88814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2307990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8" name="TextBox 7">
            <a:extLst>
              <a:ext uri="{FF2B5EF4-FFF2-40B4-BE49-F238E27FC236}">
                <a16:creationId xmlns:a16="http://schemas.microsoft.com/office/drawing/2014/main" id="{77C60808-907E-4073-8757-D69FAD1349A2}"/>
              </a:ext>
            </a:extLst>
          </p:cNvPr>
          <p:cNvSpPr txBox="1"/>
          <p:nvPr/>
        </p:nvSpPr>
        <p:spPr>
          <a:xfrm>
            <a:off x="219891" y="210026"/>
            <a:ext cx="8865030" cy="5724644"/>
          </a:xfrm>
          <a:prstGeom prst="rect">
            <a:avLst/>
          </a:prstGeom>
          <a:noFill/>
        </p:spPr>
        <p:txBody>
          <a:bodyPr wrap="square">
            <a:spAutoFit/>
          </a:bodyPr>
          <a:lstStyle/>
          <a:p>
            <a:pPr marL="0" marR="0">
              <a:spcBef>
                <a:spcPts val="0"/>
              </a:spcBef>
              <a:spcAft>
                <a:spcPts val="0"/>
              </a:spcAft>
            </a:pPr>
            <a:r>
              <a:rPr lang="en-US"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Spring Break</a:t>
            </a:r>
            <a:endParaRPr lang="en-US"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Spring Break is April 3-7, in the middle of regatta season. We practice every weekday that week. We also have regattas on April 1 and April 8, the Saturdays before and after break. As returning parents know, we take full advantage of these days off to get in some very intensive practice time. The kids row for a couple of hours in the morning, break for lunch, then row for a couple of hours in the afternoon. They will be spending a large part of the day at the park.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These practices are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mandatory</a:t>
            </a:r>
            <a:r>
              <a:rPr lang="en-US" sz="1800" dirty="0">
                <a:effectLst/>
                <a:latin typeface="Calibri" panose="020F0502020204030204" pitchFamily="34" charset="0"/>
                <a:ea typeface="Calibri" panose="020F0502020204030204" pitchFamily="34" charset="0"/>
                <a:cs typeface="Times New Roman" panose="02020603050405020304" pitchFamily="18" charset="0"/>
              </a:rPr>
              <a:t> for returning rowers and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very, very strongly encouraged </a:t>
            </a:r>
            <a:r>
              <a:rPr lang="en-US" sz="1800" dirty="0">
                <a:effectLst/>
                <a:latin typeface="Calibri" panose="020F0502020204030204" pitchFamily="34" charset="0"/>
                <a:ea typeface="Calibri" panose="020F0502020204030204" pitchFamily="34" charset="0"/>
                <a:cs typeface="Times New Roman" panose="02020603050405020304" pitchFamily="18" charset="0"/>
              </a:rPr>
              <a:t>for new rowers. If you have not already made vacation plans for spring break, we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highly</a:t>
            </a:r>
            <a:r>
              <a:rPr lang="en-US" sz="1800" dirty="0">
                <a:effectLst/>
                <a:latin typeface="Calibri" panose="020F0502020204030204" pitchFamily="34" charset="0"/>
                <a:ea typeface="Calibri" panose="020F0502020204030204" pitchFamily="34" charset="0"/>
                <a:cs typeface="Times New Roman" panose="02020603050405020304" pitchFamily="18" charset="0"/>
              </a:rPr>
              <a:t> recommend you plan on having your student join the team for practice.  It’s important for boat unity and timing, as well as boat placement. </a:t>
            </a:r>
          </a:p>
          <a:p>
            <a:pPr marL="0" marR="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do not know the schedule yet and will not until we get a sense of coach availability and timing. In previous years, we’ve practiced from 9 am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til</a:t>
            </a:r>
            <a:r>
              <a:rPr lang="en-US" sz="1800" dirty="0">
                <a:effectLst/>
                <a:latin typeface="Calibri" panose="020F0502020204030204" pitchFamily="34" charset="0"/>
                <a:ea typeface="Calibri" panose="020F0502020204030204" pitchFamily="34" charset="0"/>
                <a:cs typeface="Times New Roman" panose="02020603050405020304" pitchFamily="18" charset="0"/>
              </a:rPr>
              <a:t> 2 pm, but last year it was from 2 pm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til</a:t>
            </a:r>
            <a:r>
              <a:rPr lang="en-US" sz="1800" dirty="0">
                <a:effectLst/>
                <a:latin typeface="Calibri" panose="020F0502020204030204" pitchFamily="34" charset="0"/>
                <a:ea typeface="Calibri" panose="020F0502020204030204" pitchFamily="34" charset="0"/>
                <a:cs typeface="Times New Roman" panose="02020603050405020304" pitchFamily="18" charset="0"/>
              </a:rPr>
              <a:t> 6 pm. We will know more by mid-March and will let you know as soon as we do. </a:t>
            </a:r>
          </a:p>
          <a:p>
            <a:pPr marL="0" marR="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WE DO NOT PROVIDE TRANSPORTATION FOR SPRING BREAK PRACTICES – YOU WILL NEED TO ARRANGE TO GET YOUR CHILD TO THE PARK EACH DAY.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8748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378680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6B6ED95B-7B47-424C-8659-D211985A2E4F}"/>
              </a:ext>
            </a:extLst>
          </p:cNvPr>
          <p:cNvSpPr txBox="1"/>
          <p:nvPr/>
        </p:nvSpPr>
        <p:spPr>
          <a:xfrm>
            <a:off x="278970" y="263329"/>
            <a:ext cx="8601560" cy="4770537"/>
          </a:xfrm>
          <a:prstGeom prst="rect">
            <a:avLst/>
          </a:prstGeom>
          <a:noFill/>
        </p:spPr>
        <p:txBody>
          <a:bodyPr wrap="square">
            <a:spAutoFit/>
          </a:bodyPr>
          <a:lstStyle/>
          <a:p>
            <a:pPr marL="0" marR="0">
              <a:spcBef>
                <a:spcPts val="0"/>
              </a:spcBef>
              <a:spcAft>
                <a:spcPts val="0"/>
              </a:spcAft>
            </a:pPr>
            <a:r>
              <a:rPr lang="en-US" sz="2800" b="1" dirty="0">
                <a:effectLst/>
                <a:latin typeface="Calibri" panose="020F0502020204030204" pitchFamily="34" charset="0"/>
                <a:ea typeface="Calibri" panose="020F0502020204030204" pitchFamily="34" charset="0"/>
                <a:cs typeface="Times New Roman" panose="02020603050405020304" pitchFamily="18" charset="0"/>
              </a:rPr>
              <a:t>Ergathon</a:t>
            </a:r>
          </a:p>
          <a:p>
            <a:r>
              <a:rPr lang="en-US" sz="1800" b="1" dirty="0">
                <a:effectLst/>
                <a:latin typeface="Calibri" panose="020F0502020204030204" pitchFamily="34" charset="0"/>
                <a:ea typeface="Calibri" panose="020F0502020204030204" pitchFamily="34" charset="0"/>
                <a:cs typeface="Times New Roman" panose="02020603050405020304" pitchFamily="18" charset="0"/>
              </a:rPr>
              <a:t>Saturday, February 11, 8 am – 3 pm	West Springfield Cafeteria</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What you need to know: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Every February, Langley participates in an erg competition with friendly rivals West Springfield. The kids generally need to be there around 8 am, the first competitions start at 9, and it usually ends at around 2 pm. </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What does this mean for me?</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gives you a chance to see what your student has been doing with their afternoons</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It’s an opportunity to meet one of your four volunteer requirements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000" b="1" dirty="0">
                <a:effectLst/>
                <a:latin typeface="Calibri" panose="020F0502020204030204" pitchFamily="34" charset="0"/>
                <a:ea typeface="Calibri" panose="020F0502020204030204" pitchFamily="34" charset="0"/>
                <a:cs typeface="Times New Roman" panose="02020603050405020304" pitchFamily="18" charset="0"/>
              </a:rPr>
              <a:t>What does this mean for my kid?</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 helps them get in the competitive spirit a few weeks before regatta season starts</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It’s a fun team-building opportunity</a:t>
            </a:r>
          </a:p>
          <a:p>
            <a:pPr marL="0" marR="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0140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pic>
        <p:nvPicPr>
          <p:cNvPr id="6" name="Online Media 2" title="Ergathon '17">
            <a:hlinkClick r:id="" action="ppaction://media"/>
            <a:extLst>
              <a:ext uri="{FF2B5EF4-FFF2-40B4-BE49-F238E27FC236}">
                <a16:creationId xmlns:a16="http://schemas.microsoft.com/office/drawing/2014/main" id="{91FC5571-560E-471A-A76C-3A20A79370F5}"/>
              </a:ext>
            </a:extLst>
          </p:cNvPr>
          <p:cNvPicPr>
            <a:picLocks noRot="1" noChangeAspect="1"/>
          </p:cNvPicPr>
          <p:nvPr>
            <a:videoFile r:link="rId1"/>
          </p:nvPr>
        </p:nvPicPr>
        <p:blipFill>
          <a:blip r:embed="rId5"/>
          <a:stretch>
            <a:fillRect/>
          </a:stretch>
        </p:blipFill>
        <p:spPr>
          <a:xfrm>
            <a:off x="105988" y="919228"/>
            <a:ext cx="8846464" cy="5159026"/>
          </a:xfrm>
          <a:prstGeom prst="rect">
            <a:avLst/>
          </a:prstGeom>
        </p:spPr>
      </p:pic>
    </p:spTree>
    <p:extLst>
      <p:ext uri="{BB962C8B-B14F-4D97-AF65-F5344CB8AC3E}">
        <p14:creationId xmlns:p14="http://schemas.microsoft.com/office/powerpoint/2010/main" val="203720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6"/>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6"/>
                                        </p:tgtEl>
                                      </p:cBhvr>
                                    </p:cmd>
                                  </p:childTnLst>
                                </p:cTn>
                              </p:par>
                            </p:childTnLst>
                          </p:cTn>
                        </p:par>
                      </p:childTnLst>
                    </p:cTn>
                  </p:par>
                </p:childTnLst>
              </p:cTn>
              <p:nextCondLst>
                <p:cond evt="onClick" delay="0">
                  <p:tgtEl>
                    <p:spTgt spid="6"/>
                  </p:tgtEl>
                </p:cond>
              </p:nextCondLst>
            </p:seq>
            <p:video>
              <p:cMediaNode vol="80000">
                <p:cTn id="12" fill="hold" display="0">
                  <p:stCondLst>
                    <p:cond delay="indefinite"/>
                  </p:stCondLst>
                </p:cTn>
                <p:tgtEl>
                  <p:spTgt spid="6"/>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C3CA11FB-D3D0-45A3-A06B-8D9E036A2831}"/>
              </a:ext>
            </a:extLst>
          </p:cNvPr>
          <p:cNvSpPr txBox="1"/>
          <p:nvPr/>
        </p:nvSpPr>
        <p:spPr>
          <a:xfrm>
            <a:off x="278970" y="755354"/>
            <a:ext cx="8865030" cy="4708981"/>
          </a:xfrm>
          <a:prstGeom prst="rect">
            <a:avLst/>
          </a:prstGeom>
          <a:noFill/>
        </p:spPr>
        <p:txBody>
          <a:bodyPr wrap="square">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 I need to do?</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Sign up to help out. Volunteer opportunities include:</a:t>
            </a:r>
          </a:p>
          <a:p>
            <a:pPr marL="742950" marR="0" indent="-285750">
              <a:spcBef>
                <a:spcPts val="0"/>
              </a:spcBef>
              <a:spcAft>
                <a:spcPts val="0"/>
              </a:spcAft>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Setup/Takedown </a:t>
            </a:r>
            <a:r>
              <a:rPr lang="en-US" sz="1800" dirty="0">
                <a:effectLst/>
                <a:latin typeface="Calibri" panose="020F0502020204030204" pitchFamily="34" charset="0"/>
                <a:ea typeface="Calibri" panose="020F0502020204030204" pitchFamily="34" charset="0"/>
                <a:cs typeface="Times New Roman" panose="02020603050405020304" pitchFamily="18" charset="0"/>
              </a:rPr>
              <a:t>– help set up/clean up equipment, folding tables, and chairs. </a:t>
            </a:r>
          </a:p>
          <a:p>
            <a:pPr marL="742950" marR="0" indent="-285750">
              <a:spcBef>
                <a:spcPts val="0"/>
              </a:spcBef>
              <a:spcAft>
                <a:spcPts val="0"/>
              </a:spcAft>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Concession/Snack Table Monitors</a:t>
            </a:r>
            <a:r>
              <a:rPr lang="en-US" sz="1800" dirty="0">
                <a:effectLst/>
                <a:latin typeface="Calibri" panose="020F0502020204030204" pitchFamily="34" charset="0"/>
                <a:ea typeface="Calibri" panose="020F0502020204030204" pitchFamily="34" charset="0"/>
                <a:cs typeface="Times New Roman" panose="02020603050405020304" pitchFamily="18" charset="0"/>
              </a:rPr>
              <a:t> – the host school runs a concession stand for non-athletes, with snacks and drinks for sale. The visiting school provides a table with free snacks and drinks for the athletes.</a:t>
            </a:r>
          </a:p>
          <a:p>
            <a:pPr marL="742950" marR="0" indent="-285750">
              <a:spcBef>
                <a:spcPts val="0"/>
              </a:spcBef>
              <a:spcAft>
                <a:spcPts val="0"/>
              </a:spcAft>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Erg Reset/Score Log Sheets</a:t>
            </a:r>
            <a:r>
              <a:rPr lang="en-US" sz="1800" dirty="0">
                <a:effectLst/>
                <a:latin typeface="Calibri" panose="020F0502020204030204" pitchFamily="34" charset="0"/>
                <a:ea typeface="Calibri" panose="020F0502020204030204" pitchFamily="34" charset="0"/>
                <a:cs typeface="Times New Roman" panose="02020603050405020304" pitchFamily="18" charset="0"/>
              </a:rPr>
              <a:t> – write down the results from each of the ergs on the score sheets and reset the ergs for the next race, then give the score sheets to the score table.</a:t>
            </a:r>
          </a:p>
          <a:p>
            <a:pPr marL="742950" marR="0" indent="-285750">
              <a:spcBef>
                <a:spcPts val="0"/>
              </a:spcBef>
              <a:spcAft>
                <a:spcPts val="0"/>
              </a:spcAft>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Score Table</a:t>
            </a:r>
            <a:r>
              <a:rPr lang="en-US" sz="1800" dirty="0">
                <a:effectLst/>
                <a:latin typeface="Calibri" panose="020F0502020204030204" pitchFamily="34" charset="0"/>
                <a:ea typeface="Calibri" panose="020F0502020204030204" pitchFamily="34" charset="0"/>
                <a:cs typeface="Times New Roman" panose="02020603050405020304" pitchFamily="18" charset="0"/>
              </a:rPr>
              <a:t> – enter information from the score sheets at the end of each heat. Basic Excel knowledge is required.</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Watch for the signup genius in the next week or so.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my kid need to do?</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Come to the event and row their little hearts out – get that stupid trophy back and intimidate the bejesus out of West Springfield in the process!</a:t>
            </a:r>
          </a:p>
        </p:txBody>
      </p:sp>
    </p:spTree>
    <p:extLst>
      <p:ext uri="{BB962C8B-B14F-4D97-AF65-F5344CB8AC3E}">
        <p14:creationId xmlns:p14="http://schemas.microsoft.com/office/powerpoint/2010/main" val="4011380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C3CA11FB-D3D0-45A3-A06B-8D9E036A2831}"/>
              </a:ext>
            </a:extLst>
          </p:cNvPr>
          <p:cNvSpPr txBox="1"/>
          <p:nvPr/>
        </p:nvSpPr>
        <p:spPr>
          <a:xfrm>
            <a:off x="278970" y="428177"/>
            <a:ext cx="8865030" cy="6001643"/>
          </a:xfrm>
          <a:prstGeom prst="rect">
            <a:avLst/>
          </a:prstGeom>
          <a:noFill/>
        </p:spPr>
        <p:txBody>
          <a:bodyPr wrap="square">
            <a:sp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Regional Mid-Atlantic Erg Sprints</a:t>
            </a:r>
          </a:p>
          <a:p>
            <a:pPr marR="0">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Saturday, February 4</a:t>
            </a:r>
          </a:p>
          <a:p>
            <a:pPr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Alexandria City Hi</a:t>
            </a:r>
            <a:r>
              <a:rPr lang="en-US" b="1" dirty="0">
                <a:latin typeface="Calibri" panose="020F0502020204030204" pitchFamily="34" charset="0"/>
                <a:ea typeface="Calibri" panose="020F0502020204030204" pitchFamily="34" charset="0"/>
                <a:cs typeface="Times New Roman" panose="02020603050405020304" pitchFamily="18" charset="0"/>
              </a:rPr>
              <a:t>gh School (formerly TC Williams)</a:t>
            </a:r>
          </a:p>
          <a:p>
            <a:pPr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1" dirty="0">
                <a:effectLst/>
                <a:latin typeface="Calibri" panose="020F0502020204030204" pitchFamily="34" charset="0"/>
                <a:ea typeface="Calibri" panose="020F0502020204030204" pitchFamily="34" charset="0"/>
                <a:cs typeface="Times New Roman" panose="02020603050405020304" pitchFamily="18" charset="0"/>
              </a:rPr>
              <a:t>What you need to know: </a:t>
            </a:r>
          </a:p>
          <a:p>
            <a:pPr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Similar to Ergathon with WSHS, but it involves all the high school rowing teams in the Mid-Atlantic region. There are also a huge number of categories, for teen and adult rowers. </a:t>
            </a:r>
          </a:p>
          <a:p>
            <a:pPr marR="0">
              <a:spcBef>
                <a:spcPts val="0"/>
              </a:spcBef>
              <a:spcAft>
                <a:spcPts val="0"/>
              </a:spcAft>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What does it mean for you?</a:t>
            </a:r>
          </a:p>
          <a:p>
            <a:pPr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A day at the event. As we get closer, coaches will advise when you need to be there. </a:t>
            </a:r>
          </a:p>
          <a:p>
            <a:pPr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What does it mean for your child?</a:t>
            </a:r>
          </a:p>
          <a:p>
            <a:pPr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Same thing.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What do you need to do?</a:t>
            </a:r>
          </a:p>
          <a:p>
            <a:pPr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Register your child, pay the fee, and prepare for a fun day. Registration ends January 27 </a:t>
            </a:r>
            <a:r>
              <a:rPr lang="en-US" b="1" dirty="0">
                <a:latin typeface="Calibri" panose="020F0502020204030204" pitchFamily="34" charset="0"/>
                <a:ea typeface="Calibri" panose="020F0502020204030204" pitchFamily="34" charset="0"/>
                <a:cs typeface="Times New Roman" panose="02020603050405020304" pitchFamily="18" charset="0"/>
              </a:rPr>
              <a:t>https://www.regattacentral.com/user/registration/?job_id=7937</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r>
              <a:rPr lang="en-US" b="1" dirty="0">
                <a:latin typeface="Calibri" panose="020F0502020204030204" pitchFamily="34" charset="0"/>
                <a:ea typeface="Calibri" panose="020F0502020204030204" pitchFamily="34" charset="0"/>
                <a:cs typeface="Times New Roman" panose="02020603050405020304" pitchFamily="18" charset="0"/>
              </a:rPr>
              <a:t>What does your child need to do?</a:t>
            </a:r>
          </a:p>
          <a:p>
            <a:pPr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Prepare for a fun day of a different sort of practice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9706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935763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38518</TotalTime>
  <Words>4776</Words>
  <Application>Microsoft Office PowerPoint</Application>
  <PresentationFormat>Widescreen</PresentationFormat>
  <Paragraphs>382</Paragraphs>
  <Slides>24</Slides>
  <Notes>24</Notes>
  <HiddenSlides>0</HiddenSlides>
  <MMClips>1</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Calibri Light</vt:lpstr>
      <vt:lpstr>Courier New</vt:lpstr>
      <vt:lpstr>Lucida Sans Typewriter</vt:lpstr>
      <vt:lpstr>Roboto</vt:lpstr>
      <vt:lpstr>Source Sans Pro</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Davenport</dc:creator>
  <cp:lastModifiedBy>Suzanne Davenport</cp:lastModifiedBy>
  <cp:revision>64</cp:revision>
  <cp:lastPrinted>2022-01-21T00:34:53Z</cp:lastPrinted>
  <dcterms:created xsi:type="dcterms:W3CDTF">2021-08-25T17:30:07Z</dcterms:created>
  <dcterms:modified xsi:type="dcterms:W3CDTF">2023-01-18T19:06:02Z</dcterms:modified>
</cp:coreProperties>
</file>