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4" r:id="rId3"/>
    <p:sldId id="258" r:id="rId4"/>
    <p:sldId id="273" r:id="rId5"/>
    <p:sldId id="26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92" r:id="rId19"/>
    <p:sldId id="288" r:id="rId20"/>
    <p:sldId id="287" r:id="rId21"/>
    <p:sldId id="289" r:id="rId22"/>
    <p:sldId id="290"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E"/>
    <a:srgbClr val="EBF0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varScale="1">
        <p:scale>
          <a:sx n="59" d="100"/>
          <a:sy n="59" d="100"/>
        </p:scale>
        <p:origin x="8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Tara" userId="568c1467-ef40-4dce-b207-18011434c4b6" providerId="ADAL" clId="{C050463A-3F92-4388-853E-91B156273F25}"/>
    <pc:docChg chg="modSld">
      <pc:chgData name="Miller, Tara" userId="568c1467-ef40-4dce-b207-18011434c4b6" providerId="ADAL" clId="{C050463A-3F92-4388-853E-91B156273F25}" dt="2026-04-07T13:44:27.491" v="8" actId="20577"/>
      <pc:docMkLst>
        <pc:docMk/>
      </pc:docMkLst>
      <pc:sldChg chg="modSp mod">
        <pc:chgData name="Miller, Tara" userId="568c1467-ef40-4dce-b207-18011434c4b6" providerId="ADAL" clId="{C050463A-3F92-4388-853E-91B156273F25}" dt="2026-04-07T13:44:27.491" v="8" actId="20577"/>
        <pc:sldMkLst>
          <pc:docMk/>
          <pc:sldMk cId="435096015" sldId="274"/>
        </pc:sldMkLst>
        <pc:spChg chg="mod">
          <ac:chgData name="Miller, Tara" userId="568c1467-ef40-4dce-b207-18011434c4b6" providerId="ADAL" clId="{C050463A-3F92-4388-853E-91B156273F25}" dt="2026-04-07T13:44:27.491" v="8" actId="20577"/>
          <ac:spMkLst>
            <pc:docMk/>
            <pc:sldMk cId="435096015" sldId="274"/>
            <ac:spMk id="12" creationId="{55EFB5C6-11AB-1B55-77F4-6E6D269021F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ichiganstate-my.sharepoint.com/personal/tacm_msu_edu/Documents/Desktop/DeWitt%20Junior%20Panthers%20(DJP)/1%20CURRENT%20-%202026/2026%20Parent%20Meeting/PieChartData_ParentMtg20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ichiganstate-my.sharepoint.com/personal/tacm_msu_edu/Documents/Desktop/DeWitt%20Junior%20Panthers%20(DJP)/1%20CURRENT%20-%202026/2026%20Parent%20Meeting/PieChartData_ParentMtg202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a:t>DJP Expenses - 2025</a:t>
            </a:r>
          </a:p>
        </c:rich>
      </c:tx>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5BBE-4F46-B364-F5346B63CBF4}"/>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5BBE-4F46-B364-F5346B63CBF4}"/>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5BBE-4F46-B364-F5346B63CBF4}"/>
              </c:ext>
            </c:extLst>
          </c:dPt>
          <c:dLbls>
            <c:dLbl>
              <c:idx val="0"/>
              <c:layout>
                <c:manualLayout>
                  <c:x val="-0.1853584037132851"/>
                  <c:y val="-0.21434442566621534"/>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fld id="{0509F275-2038-47F6-9EFF-7FC3FF211649}" type="CATEGORYNAME">
                      <a:rPr lang="en-US" sz="1050" dirty="0"/>
                      <a:pPr>
                        <a:defRPr/>
                      </a:pPr>
                      <a:t>[CATEGORY NAME]</a:t>
                    </a:fld>
                    <a:endParaRPr lang="en-US"/>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0079513116513889"/>
                      <c:h val="0.10667269546654014"/>
                    </c:manualLayout>
                  </c15:layout>
                  <c15:dlblFieldTable/>
                  <c15:showDataLabelsRange val="0"/>
                </c:ext>
                <c:ext xmlns:c16="http://schemas.microsoft.com/office/drawing/2014/chart" uri="{C3380CC4-5D6E-409C-BE32-E72D297353CC}">
                  <c16:uniqueId val="{00000001-5BBE-4F46-B364-F5346B63CBF4}"/>
                </c:ext>
              </c:extLst>
            </c:dLbl>
            <c:dLbl>
              <c:idx val="1"/>
              <c:layout>
                <c:manualLayout>
                  <c:x val="0.15671334778556695"/>
                  <c:y val="7.7606522524540728E-2"/>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E-4F46-B364-F5346B63CBF4}"/>
                </c:ext>
              </c:extLst>
            </c:dLbl>
            <c:dLbl>
              <c:idx val="2"/>
              <c:layout>
                <c:manualLayout>
                  <c:x val="0.11818946352652919"/>
                  <c:y val="0.10156825666654587"/>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BE-4F46-B364-F5346B63CBF4}"/>
                </c:ext>
              </c:extLst>
            </c:dLbl>
            <c:spPr>
              <a:solidFill>
                <a:sysClr val="window" lastClr="FFFFFF">
                  <a:alpha val="90000"/>
                </a:sysClr>
              </a:solidFill>
              <a:ln w="12700" cap="flat" cmpd="sng" algn="ctr">
                <a:solidFill>
                  <a:srgbClr val="156082"/>
                </a:solidFill>
                <a:round/>
              </a:ln>
              <a:effectLst>
                <a:outerShdw blurRad="50800" dist="38100" dir="2700000" algn="tl" rotWithShape="0">
                  <a:srgbClr val="156082">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Sheet1!$A$26:$A$28</c:f>
              <c:strCache>
                <c:ptCount val="3"/>
                <c:pt idx="0">
                  <c:v>Program Expenses</c:v>
                </c:pt>
                <c:pt idx="1">
                  <c:v>Football Expenses</c:v>
                </c:pt>
                <c:pt idx="2">
                  <c:v>Cheer Expenses</c:v>
                </c:pt>
              </c:strCache>
            </c:strRef>
          </c:cat>
          <c:val>
            <c:numRef>
              <c:f>Sheet1!$B$26:$B$28</c:f>
              <c:numCache>
                <c:formatCode>_("$"* #,##0.00_);_("$"* \(#,##0.00\);_("$"* "-"??_);_(@_)</c:formatCode>
                <c:ptCount val="3"/>
                <c:pt idx="0">
                  <c:v>73685.2</c:v>
                </c:pt>
                <c:pt idx="1">
                  <c:v>14259.310000000001</c:v>
                </c:pt>
                <c:pt idx="2">
                  <c:v>10241.76</c:v>
                </c:pt>
              </c:numCache>
            </c:numRef>
          </c:val>
          <c:extLst>
            <c:ext xmlns:c16="http://schemas.microsoft.com/office/drawing/2014/chart" uri="{C3380CC4-5D6E-409C-BE32-E72D297353CC}">
              <c16:uniqueId val="{00000006-5BBE-4F46-B364-F5346B63CBF4}"/>
            </c:ext>
          </c:extLst>
        </c:ser>
        <c:ser>
          <c:idx val="1"/>
          <c:order val="1"/>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8-5BBE-4F46-B364-F5346B63CBF4}"/>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A-5BBE-4F46-B364-F5346B63CBF4}"/>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C-5BBE-4F46-B364-F5346B63CBF4}"/>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8-5BBE-4F46-B364-F5346B63CBF4}"/>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A-5BBE-4F46-B364-F5346B63CBF4}"/>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C-5BBE-4F46-B364-F5346B63CBF4}"/>
                </c:ext>
              </c:extLst>
            </c:dLbl>
            <c:spPr>
              <a:solidFill>
                <a:sysClr val="window" lastClr="FFFFFF">
                  <a:alpha val="90000"/>
                </a:sysClr>
              </a:solidFill>
              <a:ln w="12700" cap="flat" cmpd="sng" algn="ctr">
                <a:solidFill>
                  <a:srgbClr val="E97132"/>
                </a:solidFill>
                <a:round/>
              </a:ln>
              <a:effectLst>
                <a:outerShdw blurRad="50800" dist="38100" dir="2700000" algn="tl" rotWithShape="0">
                  <a:srgbClr val="E97132">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Sheet1!$A$26:$A$28</c:f>
              <c:strCache>
                <c:ptCount val="3"/>
                <c:pt idx="0">
                  <c:v>Program Expenses</c:v>
                </c:pt>
                <c:pt idx="1">
                  <c:v>Football Expenses</c:v>
                </c:pt>
                <c:pt idx="2">
                  <c:v>Cheer Expenses</c:v>
                </c:pt>
              </c:strCache>
            </c:strRef>
          </c:cat>
          <c:val>
            <c:numRef>
              <c:f>Sheet1!$C$26:$C$28</c:f>
              <c:numCache>
                <c:formatCode>0%</c:formatCode>
                <c:ptCount val="3"/>
                <c:pt idx="0">
                  <c:v>0.75046337945213726</c:v>
                </c:pt>
                <c:pt idx="1">
                  <c:v>0.14522712798846521</c:v>
                </c:pt>
                <c:pt idx="2">
                  <c:v>0.10430949255939757</c:v>
                </c:pt>
              </c:numCache>
            </c:numRef>
          </c:val>
          <c:extLst>
            <c:ext xmlns:c16="http://schemas.microsoft.com/office/drawing/2014/chart" uri="{C3380CC4-5D6E-409C-BE32-E72D297353CC}">
              <c16:uniqueId val="{0000000D-5BBE-4F46-B364-F5346B63CBF4}"/>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a:t>Program Expenses - DJP - 2025</a:t>
            </a:r>
          </a:p>
        </c:rich>
      </c:tx>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Amount</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1036-4FC5-9231-D872E8E8F171}"/>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1036-4FC5-9231-D872E8E8F171}"/>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1036-4FC5-9231-D872E8E8F171}"/>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1036-4FC5-9231-D872E8E8F171}"/>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1036-4FC5-9231-D872E8E8F171}"/>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1036-4FC5-9231-D872E8E8F171}"/>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D-1036-4FC5-9231-D872E8E8F171}"/>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0F-1036-4FC5-9231-D872E8E8F171}"/>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11-1036-4FC5-9231-D872E8E8F171}"/>
              </c:ext>
            </c:extLst>
          </c:dPt>
          <c:dLbls>
            <c:dLbl>
              <c:idx val="0"/>
              <c:layout>
                <c:manualLayout>
                  <c:x val="-0.18264060777502755"/>
                  <c:y val="0.12700174890586235"/>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36-4FC5-9231-D872E8E8F171}"/>
                </c:ext>
              </c:extLst>
            </c:dLbl>
            <c:dLbl>
              <c:idx val="1"/>
              <c:layout>
                <c:manualLayout>
                  <c:x val="-0.17832374801533651"/>
                  <c:y val="-0.15699980516229564"/>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6-4FC5-9231-D872E8E8F171}"/>
                </c:ext>
              </c:extLst>
            </c:dLbl>
            <c:dLbl>
              <c:idx val="2"/>
              <c:layout>
                <c:manualLayout>
                  <c:x val="-1.3727111369955141E-2"/>
                  <c:y val="-4.5401586919509219E-2"/>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6-4FC5-9231-D872E8E8F171}"/>
                </c:ext>
              </c:extLst>
            </c:dLbl>
            <c:dLbl>
              <c:idx val="3"/>
              <c:layout>
                <c:manualLayout>
                  <c:x val="-2.032850080773204E-2"/>
                  <c:y val="-2.4991816121395349E-2"/>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6-4FC5-9231-D872E8E8F171}"/>
                </c:ext>
              </c:extLst>
            </c:dLbl>
            <c:dLbl>
              <c:idx val="4"/>
              <c:layout>
                <c:manualLayout>
                  <c:x val="-8.5307307952751724E-3"/>
                  <c:y val="-5.8128357967599596E-2"/>
                </c:manualLayout>
              </c:layout>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036-4FC5-9231-D872E8E8F171}"/>
                </c:ext>
              </c:extLst>
            </c:dLbl>
            <c:dLbl>
              <c:idx val="5"/>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6"/>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B-1036-4FC5-9231-D872E8E8F171}"/>
                </c:ext>
              </c:extLst>
            </c:dLbl>
            <c:dLbl>
              <c:idx val="6"/>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D-1036-4FC5-9231-D872E8E8F171}"/>
                </c:ext>
              </c:extLst>
            </c:dLbl>
            <c:dLbl>
              <c:idx val="7"/>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F-1036-4FC5-9231-D872E8E8F171}"/>
                </c:ext>
              </c:extLst>
            </c:dLbl>
            <c:dLbl>
              <c:idx val="8"/>
              <c:layout>
                <c:manualLayout>
                  <c:x val="0.10618773009963184"/>
                  <c:y val="0.10757033675878559"/>
                </c:manualLayout>
              </c:layout>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036-4FC5-9231-D872E8E8F171}"/>
                </c:ext>
              </c:extLst>
            </c:dLbl>
            <c:spPr>
              <a:solidFill>
                <a:sysClr val="window" lastClr="FFFFFF">
                  <a:alpha val="90000"/>
                </a:sysClr>
              </a:solidFill>
              <a:ln w="12700" cap="flat" cmpd="sng" algn="ctr">
                <a:solidFill>
                  <a:srgbClr val="156082"/>
                </a:solidFill>
                <a:round/>
              </a:ln>
              <a:effectLst>
                <a:outerShdw blurRad="50800" dist="38100" dir="2700000" algn="tl" rotWithShape="0">
                  <a:srgbClr val="156082">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Sheet1!$A$2:$A$10</c:f>
              <c:strCache>
                <c:ptCount val="9"/>
                <c:pt idx="0">
                  <c:v>Field Maintenance &amp; Facilities</c:v>
                </c:pt>
                <c:pt idx="1">
                  <c:v>Annual Participation </c:v>
                </c:pt>
                <c:pt idx="2">
                  <c:v>AED Equipment</c:v>
                </c:pt>
                <c:pt idx="3">
                  <c:v>Athletic Training On-Site</c:v>
                </c:pt>
                <c:pt idx="4">
                  <c:v>Program Memberships &amp; Registrations</c:v>
                </c:pt>
                <c:pt idx="5">
                  <c:v>Athlete Insurance</c:v>
                </c:pt>
                <c:pt idx="6">
                  <c:v>Ref fees</c:v>
                </c:pt>
                <c:pt idx="7">
                  <c:v>Concessions</c:v>
                </c:pt>
                <c:pt idx="8">
                  <c:v>OTHER</c:v>
                </c:pt>
              </c:strCache>
            </c:strRef>
          </c:cat>
          <c:val>
            <c:numRef>
              <c:f>Sheet1!$B$2:$B$10</c:f>
              <c:numCache>
                <c:formatCode>_("$"* #,##0.00_);_("$"* \(#,##0.00\);_("$"* "-"??_);_(@_)</c:formatCode>
                <c:ptCount val="9"/>
                <c:pt idx="0">
                  <c:v>19566.739999999998</c:v>
                </c:pt>
                <c:pt idx="1">
                  <c:v>8746.7900000000009</c:v>
                </c:pt>
                <c:pt idx="2">
                  <c:v>2676.43</c:v>
                </c:pt>
                <c:pt idx="3">
                  <c:v>1740</c:v>
                </c:pt>
                <c:pt idx="4">
                  <c:v>7929.88</c:v>
                </c:pt>
                <c:pt idx="5">
                  <c:v>5624.34</c:v>
                </c:pt>
                <c:pt idx="6">
                  <c:v>7940</c:v>
                </c:pt>
                <c:pt idx="7">
                  <c:v>4226.0600000000004</c:v>
                </c:pt>
                <c:pt idx="8">
                  <c:v>15234.960000000006</c:v>
                </c:pt>
              </c:numCache>
            </c:numRef>
          </c:val>
          <c:extLst>
            <c:ext xmlns:c16="http://schemas.microsoft.com/office/drawing/2014/chart" uri="{C3380CC4-5D6E-409C-BE32-E72D297353CC}">
              <c16:uniqueId val="{00000012-1036-4FC5-9231-D872E8E8F171}"/>
            </c:ext>
          </c:extLst>
        </c:ser>
        <c:ser>
          <c:idx val="1"/>
          <c:order val="1"/>
          <c:tx>
            <c:strRef>
              <c:f>Sheet1!$C$1</c:f>
              <c:strCache>
                <c:ptCount val="1"/>
                <c:pt idx="0">
                  <c:v>Percentage of Program Budget</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14-1036-4FC5-9231-D872E8E8F171}"/>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16-1036-4FC5-9231-D872E8E8F171}"/>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18-1036-4FC5-9231-D872E8E8F171}"/>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1A-1036-4FC5-9231-D872E8E8F171}"/>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1C-1036-4FC5-9231-D872E8E8F171}"/>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1E-1036-4FC5-9231-D872E8E8F171}"/>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20-1036-4FC5-9231-D872E8E8F171}"/>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22-1036-4FC5-9231-D872E8E8F171}"/>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24-1036-4FC5-9231-D872E8E8F171}"/>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14-1036-4FC5-9231-D872E8E8F171}"/>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16-1036-4FC5-9231-D872E8E8F171}"/>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18-1036-4FC5-9231-D872E8E8F171}"/>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1A-1036-4FC5-9231-D872E8E8F171}"/>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1C-1036-4FC5-9231-D872E8E8F171}"/>
                </c:ext>
              </c:extLst>
            </c:dLbl>
            <c:dLbl>
              <c:idx val="5"/>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6"/>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1E-1036-4FC5-9231-D872E8E8F171}"/>
                </c:ext>
              </c:extLst>
            </c:dLbl>
            <c:dLbl>
              <c:idx val="6"/>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20-1036-4FC5-9231-D872E8E8F171}"/>
                </c:ext>
              </c:extLst>
            </c:dLbl>
            <c:dLbl>
              <c:idx val="7"/>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22-1036-4FC5-9231-D872E8E8F171}"/>
                </c:ext>
              </c:extLst>
            </c:dLbl>
            <c:dLbl>
              <c:idx val="8"/>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24-1036-4FC5-9231-D872E8E8F171}"/>
                </c:ext>
              </c:extLst>
            </c:dLbl>
            <c:spPr>
              <a:solidFill>
                <a:sysClr val="window" lastClr="FFFFFF">
                  <a:alpha val="90000"/>
                </a:sysClr>
              </a:solidFill>
              <a:ln w="12700" cap="flat" cmpd="sng" algn="ctr">
                <a:solidFill>
                  <a:srgbClr val="E97132"/>
                </a:solidFill>
                <a:round/>
              </a:ln>
              <a:effectLst>
                <a:outerShdw blurRad="50800" dist="38100" dir="2700000" algn="tl" rotWithShape="0">
                  <a:srgbClr val="E97132">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Sheet1!$A$2:$A$10</c:f>
              <c:strCache>
                <c:ptCount val="9"/>
                <c:pt idx="0">
                  <c:v>Field Maintenance &amp; Facilities</c:v>
                </c:pt>
                <c:pt idx="1">
                  <c:v>Annual Participation </c:v>
                </c:pt>
                <c:pt idx="2">
                  <c:v>AED Equipment</c:v>
                </c:pt>
                <c:pt idx="3">
                  <c:v>Athletic Training On-Site</c:v>
                </c:pt>
                <c:pt idx="4">
                  <c:v>Program Memberships &amp; Registrations</c:v>
                </c:pt>
                <c:pt idx="5">
                  <c:v>Athlete Insurance</c:v>
                </c:pt>
                <c:pt idx="6">
                  <c:v>Ref fees</c:v>
                </c:pt>
                <c:pt idx="7">
                  <c:v>Concessions</c:v>
                </c:pt>
                <c:pt idx="8">
                  <c:v>OTHER</c:v>
                </c:pt>
              </c:strCache>
            </c:strRef>
          </c:cat>
          <c:val>
            <c:numRef>
              <c:f>Sheet1!$C$2:$C$10</c:f>
              <c:numCache>
                <c:formatCode>0.00%</c:formatCode>
                <c:ptCount val="9"/>
                <c:pt idx="0">
                  <c:v>0.26554504839506438</c:v>
                </c:pt>
                <c:pt idx="1">
                  <c:v>0.11870484167784034</c:v>
                </c:pt>
                <c:pt idx="2">
                  <c:v>3.6322490812266232E-2</c:v>
                </c:pt>
                <c:pt idx="3">
                  <c:v>2.3613968612421491E-2</c:v>
                </c:pt>
                <c:pt idx="4">
                  <c:v>0.10761835483923503</c:v>
                </c:pt>
                <c:pt idx="5">
                  <c:v>7.6329303577923391E-2</c:v>
                </c:pt>
                <c:pt idx="6">
                  <c:v>0.10775569585208428</c:v>
                </c:pt>
                <c:pt idx="7">
                  <c:v>5.7352901261040215E-2</c:v>
                </c:pt>
                <c:pt idx="8">
                  <c:v>0.20675739497212475</c:v>
                </c:pt>
              </c:numCache>
            </c:numRef>
          </c:val>
          <c:extLst>
            <c:ext xmlns:c16="http://schemas.microsoft.com/office/drawing/2014/chart" uri="{C3380CC4-5D6E-409C-BE32-E72D297353CC}">
              <c16:uniqueId val="{00000025-1036-4FC5-9231-D872E8E8F171}"/>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a:t>DJP</a:t>
            </a:r>
            <a:r>
              <a:rPr lang="en-US" baseline="0"/>
              <a:t> INCOME - 2025</a:t>
            </a:r>
            <a:endParaRPr lang="en-US"/>
          </a:p>
        </c:rich>
      </c:tx>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1E83-4C23-B2DB-8608939329C1}"/>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1E83-4C23-B2DB-8608939329C1}"/>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1E83-4C23-B2DB-8608939329C1}"/>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1E83-4C23-B2DB-8608939329C1}"/>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1E83-4C23-B2DB-8608939329C1}"/>
              </c:ext>
            </c:extLst>
          </c:dPt>
          <c:dLbls>
            <c:dLbl>
              <c:idx val="0"/>
              <c:layout>
                <c:manualLayout>
                  <c:x val="-0.20403499562554692"/>
                  <c:y val="-4.5967476891475526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9951377952755909"/>
                      <c:h val="0.11917391304347826"/>
                    </c:manualLayout>
                  </c15:layout>
                </c:ext>
                <c:ext xmlns:c16="http://schemas.microsoft.com/office/drawing/2014/chart" uri="{C3380CC4-5D6E-409C-BE32-E72D297353CC}">
                  <c16:uniqueId val="{00000001-1E83-4C23-B2DB-8608939329C1}"/>
                </c:ext>
              </c:extLst>
            </c:dLbl>
            <c:dLbl>
              <c:idx val="1"/>
              <c:layout>
                <c:manualLayout>
                  <c:x val="1.4310367454068242E-2"/>
                  <c:y val="-8.0323861691201648E-2"/>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83-4C23-B2DB-8608939329C1}"/>
                </c:ext>
              </c:extLst>
            </c:dLbl>
            <c:dLbl>
              <c:idx val="2"/>
              <c:layout>
                <c:manualLayout>
                  <c:x val="6.4620297462817153E-2"/>
                  <c:y val="-6.3250941458404653E-2"/>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83-4C23-B2DB-8608939329C1}"/>
                </c:ext>
              </c:extLst>
            </c:dLbl>
            <c:dLbl>
              <c:idx val="3"/>
              <c:layout>
                <c:manualLayout>
                  <c:x val="4.2891513560804874E-2"/>
                  <c:y val="2.6859979459089352E-2"/>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E83-4C23-B2DB-8608939329C1}"/>
                </c:ext>
              </c:extLst>
            </c:dLbl>
            <c:dLbl>
              <c:idx val="4"/>
              <c:layout>
                <c:manualLayout>
                  <c:x val="0.19272856197253094"/>
                  <c:y val="0.10459434361699553"/>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fld id="{E5C32D32-FCB3-4EFD-B244-36B5B70F8319}" type="CATEGORYNAME">
                      <a:rPr lang="en-US" sz="900">
                        <a:solidFill>
                          <a:schemeClr val="accent6">
                            <a:lumMod val="75000"/>
                          </a:schemeClr>
                        </a:solidFill>
                      </a:rPr>
                      <a:pPr>
                        <a:defRPr>
                          <a:solidFill>
                            <a:schemeClr val="accent1"/>
                          </a:solidFill>
                        </a:defRPr>
                      </a:pPr>
                      <a:t>[CATEGORY NAME]</a:t>
                    </a:fld>
                    <a:endParaRPr lang="en-US"/>
                  </a:p>
                </c:rich>
              </c:tx>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7605072903441124"/>
                      <c:h val="6.2619448881701387E-2"/>
                    </c:manualLayout>
                  </c15:layout>
                  <c15:dlblFieldTable/>
                  <c15:showDataLabelsRange val="0"/>
                </c:ext>
                <c:ext xmlns:c16="http://schemas.microsoft.com/office/drawing/2014/chart" uri="{C3380CC4-5D6E-409C-BE32-E72D297353CC}">
                  <c16:uniqueId val="{00000009-1E83-4C23-B2DB-8608939329C1}"/>
                </c:ext>
              </c:extLst>
            </c:dLbl>
            <c:spPr>
              <a:solidFill>
                <a:sysClr val="window" lastClr="FFFFFF">
                  <a:alpha val="90000"/>
                </a:sysClr>
              </a:solidFill>
              <a:ln w="12700" cap="flat" cmpd="sng" algn="ctr">
                <a:solidFill>
                  <a:srgbClr val="156082"/>
                </a:solidFill>
                <a:round/>
              </a:ln>
              <a:effectLst>
                <a:outerShdw blurRad="50800" dist="38100" dir="2700000" algn="tl" rotWithShape="0">
                  <a:srgbClr val="156082">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Sheet1!$A$16:$A$20</c:f>
              <c:strCache>
                <c:ptCount val="5"/>
                <c:pt idx="0">
                  <c:v>Athlete Registration</c:v>
                </c:pt>
                <c:pt idx="1">
                  <c:v>Yard Sign Sales</c:v>
                </c:pt>
                <c:pt idx="2">
                  <c:v>Fundraising</c:v>
                </c:pt>
                <c:pt idx="3">
                  <c:v>Annual Sponsorships</c:v>
                </c:pt>
                <c:pt idx="4">
                  <c:v>Concessions &amp; Spiritwear</c:v>
                </c:pt>
              </c:strCache>
            </c:strRef>
          </c:cat>
          <c:val>
            <c:numRef>
              <c:f>Sheet1!$B$16:$B$20</c:f>
              <c:numCache>
                <c:formatCode>_("$"* #,##0.00_);_("$"* \(#,##0.00\);_("$"* "-"??_);_(@_)</c:formatCode>
                <c:ptCount val="5"/>
                <c:pt idx="0">
                  <c:v>64682.97</c:v>
                </c:pt>
                <c:pt idx="1">
                  <c:v>1719.75</c:v>
                </c:pt>
                <c:pt idx="2">
                  <c:v>20817.39</c:v>
                </c:pt>
                <c:pt idx="3">
                  <c:v>9039.58</c:v>
                </c:pt>
                <c:pt idx="4">
                  <c:v>11708.15</c:v>
                </c:pt>
              </c:numCache>
            </c:numRef>
          </c:val>
          <c:extLst>
            <c:ext xmlns:c16="http://schemas.microsoft.com/office/drawing/2014/chart" uri="{C3380CC4-5D6E-409C-BE32-E72D297353CC}">
              <c16:uniqueId val="{0000000A-1E83-4C23-B2DB-8608939329C1}"/>
            </c:ext>
          </c:extLst>
        </c:ser>
        <c:ser>
          <c:idx val="1"/>
          <c:order val="1"/>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C-1E83-4C23-B2DB-8608939329C1}"/>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E-1E83-4C23-B2DB-8608939329C1}"/>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10-1E83-4C23-B2DB-8608939329C1}"/>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12-1E83-4C23-B2DB-8608939329C1}"/>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14-1E83-4C23-B2DB-8608939329C1}"/>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C-1E83-4C23-B2DB-8608939329C1}"/>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E-1E83-4C23-B2DB-8608939329C1}"/>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10-1E83-4C23-B2DB-8608939329C1}"/>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12-1E83-4C23-B2DB-8608939329C1}"/>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14-1E83-4C23-B2DB-8608939329C1}"/>
                </c:ext>
              </c:extLst>
            </c:dLbl>
            <c:spPr>
              <a:solidFill>
                <a:sysClr val="window" lastClr="FFFFFF">
                  <a:alpha val="90000"/>
                </a:sysClr>
              </a:solidFill>
              <a:ln w="12700" cap="flat" cmpd="sng" algn="ctr">
                <a:solidFill>
                  <a:srgbClr val="E97132"/>
                </a:solidFill>
                <a:round/>
              </a:ln>
              <a:effectLst>
                <a:outerShdw blurRad="50800" dist="38100" dir="2700000" algn="tl" rotWithShape="0">
                  <a:srgbClr val="E97132">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Sheet1!$A$16:$A$20</c:f>
              <c:strCache>
                <c:ptCount val="5"/>
                <c:pt idx="0">
                  <c:v>Athlete Registration</c:v>
                </c:pt>
                <c:pt idx="1">
                  <c:v>Yard Sign Sales</c:v>
                </c:pt>
                <c:pt idx="2">
                  <c:v>Fundraising</c:v>
                </c:pt>
                <c:pt idx="3">
                  <c:v>Annual Sponsorships</c:v>
                </c:pt>
                <c:pt idx="4">
                  <c:v>Concessions &amp; Spiritwear</c:v>
                </c:pt>
              </c:strCache>
            </c:strRef>
          </c:cat>
          <c:val>
            <c:numRef>
              <c:f>Sheet1!$C$16:$C$20</c:f>
              <c:numCache>
                <c:formatCode>0.00%</c:formatCode>
                <c:ptCount val="5"/>
                <c:pt idx="0">
                  <c:v>0.59909478600294308</c:v>
                </c:pt>
                <c:pt idx="1">
                  <c:v>1.592835422103471E-2</c:v>
                </c:pt>
                <c:pt idx="2">
                  <c:v>0.19281102594994953</c:v>
                </c:pt>
                <c:pt idx="3">
                  <c:v>8.3724746183678395E-2</c:v>
                </c:pt>
                <c:pt idx="4">
                  <c:v>0.10844108764239425</c:v>
                </c:pt>
              </c:numCache>
            </c:numRef>
          </c:val>
          <c:extLst>
            <c:ext xmlns:c16="http://schemas.microsoft.com/office/drawing/2014/chart" uri="{C3380CC4-5D6E-409C-BE32-E72D297353CC}">
              <c16:uniqueId val="{00000015-1E83-4C23-B2DB-8608939329C1}"/>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DC180-1C27-45C3-85D7-56EAA65C281B}"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1F888-118A-4687-B210-D5F38791B398}" type="slidenum">
              <a:rPr lang="en-US" smtClean="0"/>
              <a:t>‹#›</a:t>
            </a:fld>
            <a:endParaRPr lang="en-US"/>
          </a:p>
        </p:txBody>
      </p:sp>
    </p:spTree>
    <p:extLst>
      <p:ext uri="{BB962C8B-B14F-4D97-AF65-F5344CB8AC3E}">
        <p14:creationId xmlns:p14="http://schemas.microsoft.com/office/powerpoint/2010/main" val="2066015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learning that other community football programs offer pads and helmets with their program for similar pricing. However, those programs do not pay their respective schools to use school facilities, nor do they pay to maintain any of their facilities themselves. </a:t>
            </a:r>
          </a:p>
          <a:p>
            <a:endParaRPr lang="en-US" dirty="0"/>
          </a:p>
        </p:txBody>
      </p:sp>
      <p:sp>
        <p:nvSpPr>
          <p:cNvPr id="4" name="Slide Number Placeholder 3"/>
          <p:cNvSpPr>
            <a:spLocks noGrp="1"/>
          </p:cNvSpPr>
          <p:nvPr>
            <p:ph type="sldNum" sz="quarter" idx="5"/>
          </p:nvPr>
        </p:nvSpPr>
        <p:spPr/>
        <p:txBody>
          <a:bodyPr/>
          <a:lstStyle/>
          <a:p>
            <a:fld id="{0401F888-118A-4687-B210-D5F38791B398}" type="slidenum">
              <a:rPr lang="en-US" smtClean="0"/>
              <a:t>7</a:t>
            </a:fld>
            <a:endParaRPr lang="en-US"/>
          </a:p>
        </p:txBody>
      </p:sp>
    </p:spTree>
    <p:extLst>
      <p:ext uri="{BB962C8B-B14F-4D97-AF65-F5344CB8AC3E}">
        <p14:creationId xmlns:p14="http://schemas.microsoft.com/office/powerpoint/2010/main" val="221372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107F4-2754-8AB3-36BC-CF21A9A5B7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6B5550-27B9-444F-2A5C-494C366D97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FBBEF9-69B6-732C-A04D-16E02B12362F}"/>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5" name="Footer Placeholder 4">
            <a:extLst>
              <a:ext uri="{FF2B5EF4-FFF2-40B4-BE49-F238E27FC236}">
                <a16:creationId xmlns:a16="http://schemas.microsoft.com/office/drawing/2014/main" id="{E9576D96-EC68-0F6B-5F7F-E299C5144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7C3E6-4B84-666B-9162-4830FB8F7A98}"/>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336553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F202-E29D-6D32-6E5C-6AA3CF6658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7F9DD0-3C08-6225-6DCD-8B36E181CC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1C7F1-CDE2-985A-D1A7-299B6D39C5D1}"/>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5" name="Footer Placeholder 4">
            <a:extLst>
              <a:ext uri="{FF2B5EF4-FFF2-40B4-BE49-F238E27FC236}">
                <a16:creationId xmlns:a16="http://schemas.microsoft.com/office/drawing/2014/main" id="{2E2998FD-1FB7-F420-0AFC-0A89ED51D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FE580-0062-50F5-CB7C-07DC15E3ABD0}"/>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260486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6A49FE-251E-7E97-1A4A-691E0E1B0F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A80696-E2E9-DB57-466A-CC77A27477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8DCF8-E747-2102-F966-F06E09616B3B}"/>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5" name="Footer Placeholder 4">
            <a:extLst>
              <a:ext uri="{FF2B5EF4-FFF2-40B4-BE49-F238E27FC236}">
                <a16:creationId xmlns:a16="http://schemas.microsoft.com/office/drawing/2014/main" id="{96C092C5-4863-2849-DFCB-994F15866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1F2D9-82D2-F7F4-C76C-BA177CDD8FB7}"/>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1825631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061F3-2ACA-2093-FEFB-B928214FD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4B1274-15BC-C51B-2599-3BD2016F3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D83E9-8FFD-DC74-F3A9-9CF8B3575ED0}"/>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5" name="Footer Placeholder 4">
            <a:extLst>
              <a:ext uri="{FF2B5EF4-FFF2-40B4-BE49-F238E27FC236}">
                <a16:creationId xmlns:a16="http://schemas.microsoft.com/office/drawing/2014/main" id="{4D770D06-BC2C-D503-B626-2AC2ADBE2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70832-FF1D-D63B-FDB3-51BE03241F3F}"/>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217381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062EA-8F57-D95D-089F-7EBA5DA348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D3FD7F-5BC6-2CC1-279B-D7AFC7311E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2C126-76BF-BB2B-14DA-49D6A97DB71A}"/>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5" name="Footer Placeholder 4">
            <a:extLst>
              <a:ext uri="{FF2B5EF4-FFF2-40B4-BE49-F238E27FC236}">
                <a16:creationId xmlns:a16="http://schemas.microsoft.com/office/drawing/2014/main" id="{D1DF6256-D6FC-0D70-0FF8-3697D11D5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9E8E1-69B1-3A18-D832-65BD9B445D06}"/>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1961038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79E9-F48C-59F2-5C51-36D442BEB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C0D37A-29B5-7F64-A83A-346D83372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51FCA6-D1CC-66F8-C586-68840D384C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CE788A-F99A-1918-3704-D22DA5E94F14}"/>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6" name="Footer Placeholder 5">
            <a:extLst>
              <a:ext uri="{FF2B5EF4-FFF2-40B4-BE49-F238E27FC236}">
                <a16:creationId xmlns:a16="http://schemas.microsoft.com/office/drawing/2014/main" id="{30CE25CC-7ACC-BDC3-86BF-E1EF96613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E08FB2-4924-00C9-349D-E2977639D8B9}"/>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348648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FE46-DBD4-911E-1EE9-7E4105538F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F33161-62D3-D38B-4017-53EC99A04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8306B8-4B4A-A6D2-BE25-38F61C75BB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CF2095-4AF8-0432-51A8-927984857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248BA9-4CC1-56E5-FFDD-95BE09EE55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0AD305-491C-0C1B-36C9-0C58265D6651}"/>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8" name="Footer Placeholder 7">
            <a:extLst>
              <a:ext uri="{FF2B5EF4-FFF2-40B4-BE49-F238E27FC236}">
                <a16:creationId xmlns:a16="http://schemas.microsoft.com/office/drawing/2014/main" id="{75ED6450-E9A9-F5EB-4052-7E233CF487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38B718-B25E-6867-D1E0-751FAF25D09C}"/>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351677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84A4-E331-78D8-342D-98E3C4466C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BC2F0A-D426-359C-9680-A7A9867068B9}"/>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4" name="Footer Placeholder 3">
            <a:extLst>
              <a:ext uri="{FF2B5EF4-FFF2-40B4-BE49-F238E27FC236}">
                <a16:creationId xmlns:a16="http://schemas.microsoft.com/office/drawing/2014/main" id="{46928C77-B178-DE34-BA8C-4DDAC5353A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CBD42-5B94-9736-B56E-563D579CBC05}"/>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68289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6348C8-85DA-2BC4-CD8E-3356ABCA8DED}"/>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3" name="Footer Placeholder 2">
            <a:extLst>
              <a:ext uri="{FF2B5EF4-FFF2-40B4-BE49-F238E27FC236}">
                <a16:creationId xmlns:a16="http://schemas.microsoft.com/office/drawing/2014/main" id="{7CB0E332-54E9-72FD-F316-2576490F48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B4B51F-4307-F5A0-B968-DA289BB7ECBF}"/>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329510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37D9-17BE-0C01-3419-AEEE27C33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55CF86-CCDC-A6A1-F322-9394961EB6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05AE1-4BC8-937B-0A95-84F3780FC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29601-B75D-4399-53DF-D01ED9DDB832}"/>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6" name="Footer Placeholder 5">
            <a:extLst>
              <a:ext uri="{FF2B5EF4-FFF2-40B4-BE49-F238E27FC236}">
                <a16:creationId xmlns:a16="http://schemas.microsoft.com/office/drawing/2014/main" id="{01A8B538-4F3E-54DE-0BA4-462FD0D81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DF0DDA-13FC-EF62-287D-37DF076B25A5}"/>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403620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C6CE-DD39-2317-BBE0-2A675EDB50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D8CE17-8666-5190-CD0A-8942E8C103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96F8EC-94FB-30C4-D709-95A2BCEB4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D5BA4-509C-58FE-CC1C-E4D9FEFE8368}"/>
              </a:ext>
            </a:extLst>
          </p:cNvPr>
          <p:cNvSpPr>
            <a:spLocks noGrp="1"/>
          </p:cNvSpPr>
          <p:nvPr>
            <p:ph type="dt" sz="half" idx="10"/>
          </p:nvPr>
        </p:nvSpPr>
        <p:spPr/>
        <p:txBody>
          <a:bodyPr/>
          <a:lstStyle/>
          <a:p>
            <a:fld id="{F638D3B8-B852-441E-B48A-691B3AB0B296}" type="datetimeFigureOut">
              <a:rPr lang="en-US" smtClean="0"/>
              <a:t>4/7/2026</a:t>
            </a:fld>
            <a:endParaRPr lang="en-US"/>
          </a:p>
        </p:txBody>
      </p:sp>
      <p:sp>
        <p:nvSpPr>
          <p:cNvPr id="6" name="Footer Placeholder 5">
            <a:extLst>
              <a:ext uri="{FF2B5EF4-FFF2-40B4-BE49-F238E27FC236}">
                <a16:creationId xmlns:a16="http://schemas.microsoft.com/office/drawing/2014/main" id="{B4C5566B-67A9-F8F0-8714-0E9C5A6F08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5F51C-8EF1-2078-5B68-2235AD1BF535}"/>
              </a:ext>
            </a:extLst>
          </p:cNvPr>
          <p:cNvSpPr>
            <a:spLocks noGrp="1"/>
          </p:cNvSpPr>
          <p:nvPr>
            <p:ph type="sldNum" sz="quarter" idx="12"/>
          </p:nvPr>
        </p:nvSpPr>
        <p:spPr/>
        <p:txBody>
          <a:bodyPr/>
          <a:lstStyle/>
          <a:p>
            <a:fld id="{147954FC-F6ED-4FFF-BA18-504336534B79}" type="slidenum">
              <a:rPr lang="en-US" smtClean="0"/>
              <a:t>‹#›</a:t>
            </a:fld>
            <a:endParaRPr lang="en-US"/>
          </a:p>
        </p:txBody>
      </p:sp>
    </p:spTree>
    <p:extLst>
      <p:ext uri="{BB962C8B-B14F-4D97-AF65-F5344CB8AC3E}">
        <p14:creationId xmlns:p14="http://schemas.microsoft.com/office/powerpoint/2010/main" val="957648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5CD05-828D-B496-8A72-FE0698382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3B873D-CA6B-6A97-A91A-6259FEA2C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FD77B-5811-8814-D24E-F2763FD1F7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8D3B8-B852-441E-B48A-691B3AB0B296}" type="datetimeFigureOut">
              <a:rPr lang="en-US" smtClean="0"/>
              <a:t>4/7/2026</a:t>
            </a:fld>
            <a:endParaRPr lang="en-US"/>
          </a:p>
        </p:txBody>
      </p:sp>
      <p:sp>
        <p:nvSpPr>
          <p:cNvPr id="5" name="Footer Placeholder 4">
            <a:extLst>
              <a:ext uri="{FF2B5EF4-FFF2-40B4-BE49-F238E27FC236}">
                <a16:creationId xmlns:a16="http://schemas.microsoft.com/office/drawing/2014/main" id="{7F0E3B8A-3CDB-9118-6AD6-D1EEC13C01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3C2A0C-BED4-DF3B-CB0E-DC7002C7A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954FC-F6ED-4FFF-BA18-504336534B79}" type="slidenum">
              <a:rPr lang="en-US" smtClean="0"/>
              <a:t>‹#›</a:t>
            </a:fld>
            <a:endParaRPr lang="en-US"/>
          </a:p>
        </p:txBody>
      </p:sp>
    </p:spTree>
    <p:extLst>
      <p:ext uri="{BB962C8B-B14F-4D97-AF65-F5344CB8AC3E}">
        <p14:creationId xmlns:p14="http://schemas.microsoft.com/office/powerpoint/2010/main" val="3617028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Dewittjuniorpanthers@gmail.com" TargetMode="Externa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dewittjrpanthers.org/" TargetMode="External"/><Relationship Id="rId7"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35AA-5746-1B4E-DCFB-EA4152B89B1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1C1B33A-DD43-2DD9-0CBD-BCAF82BDCD1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25C182F-57AF-B183-1A16-B4EE4F56ACD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0551FFA-F376-9CC3-E410-311DBDA2CF1D}"/>
              </a:ext>
            </a:extLst>
          </p:cNvPr>
          <p:cNvSpPr txBox="1"/>
          <p:nvPr/>
        </p:nvSpPr>
        <p:spPr>
          <a:xfrm>
            <a:off x="2791905" y="1363136"/>
            <a:ext cx="6608189" cy="3785652"/>
          </a:xfrm>
          <a:prstGeom prst="rect">
            <a:avLst/>
          </a:prstGeom>
          <a:noFill/>
        </p:spPr>
        <p:txBody>
          <a:bodyPr wrap="square" rtlCol="0">
            <a:spAutoFit/>
          </a:bodyPr>
          <a:lstStyle/>
          <a:p>
            <a:pPr algn="ctr"/>
            <a:r>
              <a:rPr lang="en-US" sz="4800" dirty="0">
                <a:solidFill>
                  <a:schemeClr val="bg1"/>
                </a:solidFill>
              </a:rPr>
              <a:t>Dewitt Junior Panthers Sideline Cheer Information Meeting</a:t>
            </a:r>
          </a:p>
          <a:p>
            <a:pPr algn="ctr"/>
            <a:endParaRPr lang="en-US" sz="4800" dirty="0">
              <a:solidFill>
                <a:schemeClr val="bg1"/>
              </a:solidFill>
            </a:endParaRPr>
          </a:p>
          <a:p>
            <a:pPr algn="ctr"/>
            <a:r>
              <a:rPr lang="en-US" sz="4800" dirty="0">
                <a:solidFill>
                  <a:schemeClr val="bg1"/>
                </a:solidFill>
              </a:rPr>
              <a:t>April 7, 2026 @6:00pm</a:t>
            </a:r>
          </a:p>
        </p:txBody>
      </p:sp>
    </p:spTree>
    <p:extLst>
      <p:ext uri="{BB962C8B-B14F-4D97-AF65-F5344CB8AC3E}">
        <p14:creationId xmlns:p14="http://schemas.microsoft.com/office/powerpoint/2010/main" val="2818651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70D9753-A331-BC2F-2C0E-CB942A6E1BE7}"/>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2026 DJP Fundraising </a:t>
            </a:r>
          </a:p>
        </p:txBody>
      </p:sp>
      <p:pic>
        <p:nvPicPr>
          <p:cNvPr id="7" name="Content Placeholder 6">
            <a:extLst>
              <a:ext uri="{FF2B5EF4-FFF2-40B4-BE49-F238E27FC236}">
                <a16:creationId xmlns:a16="http://schemas.microsoft.com/office/drawing/2014/main" id="{F2E36A6E-D6B9-BD3A-51C3-5AEC2011E66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8012" r="14728"/>
          <a:stretch>
            <a:fillRect/>
          </a:stretch>
        </p:blipFill>
        <p:spPr>
          <a:xfrm>
            <a:off x="1" y="10"/>
            <a:ext cx="6936390" cy="6857990"/>
          </a:xfrm>
          <a:prstGeom prst="rect">
            <a:avLst/>
          </a:prstGeom>
        </p:spPr>
      </p:pic>
      <p:sp>
        <p:nvSpPr>
          <p:cNvPr id="5" name="Content Placeholder 4">
            <a:extLst>
              <a:ext uri="{FF2B5EF4-FFF2-40B4-BE49-F238E27FC236}">
                <a16:creationId xmlns:a16="http://schemas.microsoft.com/office/drawing/2014/main" id="{FD25E927-FF4E-34A6-6201-0C2B38CD0851}"/>
              </a:ext>
            </a:extLst>
          </p:cNvPr>
          <p:cNvSpPr>
            <a:spLocks noGrp="1"/>
          </p:cNvSpPr>
          <p:nvPr>
            <p:ph sz="half" idx="1"/>
          </p:nvPr>
        </p:nvSpPr>
        <p:spPr>
          <a:xfrm>
            <a:off x="7531610" y="2434201"/>
            <a:ext cx="3822189" cy="3742762"/>
          </a:xfrm>
        </p:spPr>
        <p:txBody>
          <a:bodyPr vert="horz" lIns="91440" tIns="45720" rIns="91440" bIns="45720" rtlCol="0">
            <a:normAutofit/>
          </a:bodyPr>
          <a:lstStyle/>
          <a:p>
            <a:pPr marL="0"/>
            <a:r>
              <a:rPr lang="en-US" sz="2000"/>
              <a:t>**New for 2026** </a:t>
            </a:r>
          </a:p>
          <a:p>
            <a:pPr marL="0"/>
            <a:r>
              <a:rPr lang="en-US" sz="2000"/>
              <a:t>Mrs. Fields Cookie Dough Sales</a:t>
            </a:r>
          </a:p>
          <a:p>
            <a:pPr marL="0"/>
            <a:endParaRPr lang="en-US" sz="2000"/>
          </a:p>
          <a:p>
            <a:pPr marL="0"/>
            <a:r>
              <a:rPr lang="en-US" sz="2000"/>
              <a:t>**New for 2026** </a:t>
            </a:r>
          </a:p>
          <a:p>
            <a:pPr marL="0"/>
            <a:r>
              <a:rPr lang="en-US" sz="2000"/>
              <a:t>Team – Fi Calendar Fundraiser</a:t>
            </a:r>
          </a:p>
        </p:txBody>
      </p:sp>
    </p:spTree>
    <p:extLst>
      <p:ext uri="{BB962C8B-B14F-4D97-AF65-F5344CB8AC3E}">
        <p14:creationId xmlns:p14="http://schemas.microsoft.com/office/powerpoint/2010/main" val="2724979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5457AA27-8B30-C9AE-2FF7-894AC22AE562}"/>
              </a:ext>
            </a:extLst>
          </p:cNvPr>
          <p:cNvPicPr>
            <a:picLocks noGrp="1" noChangeAspect="1"/>
          </p:cNvPicPr>
          <p:nvPr>
            <p:ph sz="half" idx="2"/>
          </p:nvPr>
        </p:nvPicPr>
        <p:blipFill>
          <a:blip r:embed="rId2">
            <a:alphaModFix amt="60000"/>
            <a:extLst>
              <a:ext uri="{28A0092B-C50C-407E-A947-70E740481C1C}">
                <a14:useLocalDpi xmlns:a14="http://schemas.microsoft.com/office/drawing/2010/main" val="0"/>
              </a:ext>
            </a:extLst>
          </a:blip>
          <a:srcRect t="26145" b="37996"/>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BD3A465C-0958-1E58-C5CF-2DD0ACE0F7DF}"/>
              </a:ext>
            </a:extLst>
          </p:cNvPr>
          <p:cNvSpPr>
            <a:spLocks noGrp="1"/>
          </p:cNvSpPr>
          <p:nvPr>
            <p:ph type="title"/>
          </p:nvPr>
        </p:nvSpPr>
        <p:spPr>
          <a:xfrm>
            <a:off x="838199" y="557189"/>
            <a:ext cx="3327401" cy="5571899"/>
          </a:xfrm>
        </p:spPr>
        <p:txBody>
          <a:bodyPr vert="horz" lIns="91440" tIns="45720" rIns="91440" bIns="45720" rtlCol="0" anchor="ctr">
            <a:normAutofit/>
          </a:bodyPr>
          <a:lstStyle/>
          <a:p>
            <a:r>
              <a:rPr lang="en-US" dirty="0">
                <a:solidFill>
                  <a:srgbClr val="FFFFFF"/>
                </a:solidFill>
              </a:rPr>
              <a:t>2026-2028 DJP Fundraising Plan</a:t>
            </a:r>
          </a:p>
        </p:txBody>
      </p:sp>
      <p:sp>
        <p:nvSpPr>
          <p:cNvPr id="3" name="Content Placeholder 2">
            <a:extLst>
              <a:ext uri="{FF2B5EF4-FFF2-40B4-BE49-F238E27FC236}">
                <a16:creationId xmlns:a16="http://schemas.microsoft.com/office/drawing/2014/main" id="{46A5C3B4-06C4-B96C-9938-9CCFFA40C050}"/>
              </a:ext>
            </a:extLst>
          </p:cNvPr>
          <p:cNvSpPr>
            <a:spLocks noGrp="1"/>
          </p:cNvSpPr>
          <p:nvPr>
            <p:ph sz="half" idx="1"/>
          </p:nvPr>
        </p:nvSpPr>
        <p:spPr>
          <a:xfrm>
            <a:off x="3784600" y="557189"/>
            <a:ext cx="7569199" cy="6300801"/>
          </a:xfrm>
        </p:spPr>
        <p:txBody>
          <a:bodyPr vert="horz" lIns="91440" tIns="45720" rIns="91440" bIns="45720" rtlCol="0" anchor="ctr">
            <a:normAutofit/>
          </a:bodyPr>
          <a:lstStyle/>
          <a:p>
            <a:pPr algn="ctr"/>
            <a:r>
              <a:rPr lang="en-US" sz="2400" dirty="0">
                <a:solidFill>
                  <a:srgbClr val="FFFFFF"/>
                </a:solidFill>
                <a:cs typeface="Arial" panose="020B0604020202020204" pitchFamily="34" charset="0"/>
              </a:rPr>
              <a:t>2-Year Phase In Approach for New Athlete Uniforms </a:t>
            </a:r>
          </a:p>
          <a:p>
            <a:pPr algn="ctr"/>
            <a:r>
              <a:rPr lang="en-US" sz="2400" dirty="0">
                <a:solidFill>
                  <a:srgbClr val="FFFFFF"/>
                </a:solidFill>
                <a:cs typeface="Arial" panose="020B0604020202020204" pitchFamily="34" charset="0"/>
              </a:rPr>
              <a:t>Football Jerseys – 2 Year Phase-In Approach </a:t>
            </a:r>
          </a:p>
          <a:p>
            <a:pPr lvl="1" algn="ctr"/>
            <a:r>
              <a:rPr lang="en-US" dirty="0">
                <a:solidFill>
                  <a:srgbClr val="FFFFFF"/>
                </a:solidFill>
                <a:cs typeface="Arial" panose="020B0604020202020204" pitchFamily="34" charset="0"/>
              </a:rPr>
              <a:t>2026 – 7</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&amp; 8</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Grade</a:t>
            </a:r>
          </a:p>
          <a:p>
            <a:pPr lvl="1" algn="ctr"/>
            <a:r>
              <a:rPr lang="en-US" dirty="0">
                <a:solidFill>
                  <a:srgbClr val="FFFFFF"/>
                </a:solidFill>
                <a:cs typeface="Arial" panose="020B0604020202020204" pitchFamily="34" charset="0"/>
              </a:rPr>
              <a:t>2027 – 4</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 6</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Grade</a:t>
            </a:r>
          </a:p>
          <a:p>
            <a:pPr lvl="1" algn="ctr"/>
            <a:r>
              <a:rPr lang="en-US" dirty="0">
                <a:solidFill>
                  <a:srgbClr val="FFFFFF"/>
                </a:solidFill>
                <a:cs typeface="Arial" panose="020B0604020202020204" pitchFamily="34" charset="0"/>
              </a:rPr>
              <a:t>Estimated Total for New Football Uniforms = $17,500</a:t>
            </a:r>
          </a:p>
          <a:p>
            <a:pPr algn="ctr"/>
            <a:r>
              <a:rPr lang="en-US" sz="2400" dirty="0">
                <a:solidFill>
                  <a:srgbClr val="FFFFFF"/>
                </a:solidFill>
                <a:cs typeface="Arial" panose="020B0604020202020204" pitchFamily="34" charset="0"/>
              </a:rPr>
              <a:t>New Cheer Uniforms – 3 Year Phase-In Approach</a:t>
            </a:r>
          </a:p>
          <a:p>
            <a:pPr lvl="1" algn="ctr"/>
            <a:r>
              <a:rPr lang="en-US" dirty="0">
                <a:solidFill>
                  <a:srgbClr val="FFFFFF"/>
                </a:solidFill>
                <a:cs typeface="Arial" panose="020B0604020202020204" pitchFamily="34" charset="0"/>
              </a:rPr>
              <a:t>2026 – Replenishment of 4</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 6</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Grade</a:t>
            </a:r>
          </a:p>
          <a:p>
            <a:pPr lvl="1" algn="ctr"/>
            <a:r>
              <a:rPr lang="en-US" dirty="0">
                <a:solidFill>
                  <a:srgbClr val="FFFFFF"/>
                </a:solidFill>
                <a:cs typeface="Arial" panose="020B0604020202020204" pitchFamily="34" charset="0"/>
              </a:rPr>
              <a:t>2027 – Remainder of 4</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 6</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 Replenishment of 7</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&amp; 8</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Grade</a:t>
            </a:r>
          </a:p>
          <a:p>
            <a:pPr lvl="1" algn="ctr"/>
            <a:r>
              <a:rPr lang="en-US" dirty="0">
                <a:solidFill>
                  <a:srgbClr val="FFFFFF"/>
                </a:solidFill>
                <a:cs typeface="Arial" panose="020B0604020202020204" pitchFamily="34" charset="0"/>
              </a:rPr>
              <a:t>2028 – Remainder of 7</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&amp; 8</a:t>
            </a:r>
            <a:r>
              <a:rPr lang="en-US" baseline="30000" dirty="0">
                <a:solidFill>
                  <a:srgbClr val="FFFFFF"/>
                </a:solidFill>
                <a:cs typeface="Arial" panose="020B0604020202020204" pitchFamily="34" charset="0"/>
              </a:rPr>
              <a:t>th</a:t>
            </a:r>
            <a:r>
              <a:rPr lang="en-US" dirty="0">
                <a:solidFill>
                  <a:srgbClr val="FFFFFF"/>
                </a:solidFill>
                <a:cs typeface="Arial" panose="020B0604020202020204" pitchFamily="34" charset="0"/>
              </a:rPr>
              <a:t> </a:t>
            </a:r>
          </a:p>
          <a:p>
            <a:pPr lvl="1" algn="ctr"/>
            <a:r>
              <a:rPr lang="en-US" dirty="0">
                <a:solidFill>
                  <a:srgbClr val="FFFFFF"/>
                </a:solidFill>
                <a:cs typeface="Arial" panose="020B0604020202020204" pitchFamily="34" charset="0"/>
              </a:rPr>
              <a:t>Estimated total for New Cheer Uniforms $35,000 </a:t>
            </a:r>
          </a:p>
          <a:p>
            <a:pPr algn="ctr"/>
            <a:r>
              <a:rPr lang="en-US" sz="2400" dirty="0">
                <a:solidFill>
                  <a:srgbClr val="FFFFFF"/>
                </a:solidFill>
                <a:cs typeface="Arial" panose="020B0604020202020204" pitchFamily="34" charset="0"/>
              </a:rPr>
              <a:t>2026 Fundraising NEED = $17500 GOAL = $20,000</a:t>
            </a:r>
          </a:p>
          <a:p>
            <a:pPr algn="ctr"/>
            <a:r>
              <a:rPr lang="en-US" sz="2400" dirty="0">
                <a:solidFill>
                  <a:srgbClr val="FFFFFF"/>
                </a:solidFill>
                <a:cs typeface="Arial" panose="020B0604020202020204" pitchFamily="34" charset="0"/>
              </a:rPr>
              <a:t>2027 Fundraising NEED = $20,000 GOAL = $22,000</a:t>
            </a:r>
          </a:p>
          <a:p>
            <a:pPr algn="ctr"/>
            <a:r>
              <a:rPr lang="en-US" sz="2400" dirty="0">
                <a:solidFill>
                  <a:srgbClr val="FFFFFF"/>
                </a:solidFill>
                <a:cs typeface="Arial" panose="020B0604020202020204" pitchFamily="34" charset="0"/>
              </a:rPr>
              <a:t>2028 Fundraising NEED = $15,000 GOAL = $17,500</a:t>
            </a:r>
          </a:p>
          <a:p>
            <a:pPr lvl="1"/>
            <a:endParaRPr lang="en-US" sz="1700" dirty="0">
              <a:solidFill>
                <a:srgbClr val="FFFFFF"/>
              </a:solidFill>
            </a:endParaRPr>
          </a:p>
        </p:txBody>
      </p:sp>
    </p:spTree>
    <p:extLst>
      <p:ext uri="{BB962C8B-B14F-4D97-AF65-F5344CB8AC3E}">
        <p14:creationId xmlns:p14="http://schemas.microsoft.com/office/powerpoint/2010/main" val="2454142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DE984-8E96-4BFA-D778-1F7ABF37EAEF}"/>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How does DJP Use It’s Funds?</a:t>
            </a:r>
          </a:p>
        </p:txBody>
      </p:sp>
      <p:sp>
        <p:nvSpPr>
          <p:cNvPr id="3" name="Content Placeholder 2">
            <a:extLst>
              <a:ext uri="{FF2B5EF4-FFF2-40B4-BE49-F238E27FC236}">
                <a16:creationId xmlns:a16="http://schemas.microsoft.com/office/drawing/2014/main" id="{BA3ADE07-0896-877C-BC2A-0DD88719EED5}"/>
              </a:ext>
            </a:extLst>
          </p:cNvPr>
          <p:cNvSpPr>
            <a:spLocks noGrp="1"/>
          </p:cNvSpPr>
          <p:nvPr>
            <p:ph sz="half" idx="1"/>
          </p:nvPr>
        </p:nvSpPr>
        <p:spPr>
          <a:xfrm>
            <a:off x="838201" y="2962279"/>
            <a:ext cx="3799425" cy="3143241"/>
          </a:xfrm>
        </p:spPr>
        <p:txBody>
          <a:bodyPr vert="horz" lIns="91440" tIns="45720" rIns="91440" bIns="45720" rtlCol="0">
            <a:normAutofit/>
          </a:bodyPr>
          <a:lstStyle/>
          <a:p>
            <a:r>
              <a:rPr lang="en-US" sz="2000"/>
              <a:t>2026 – Concession Stand Repair &amp; Maintenance </a:t>
            </a:r>
          </a:p>
          <a:p>
            <a:r>
              <a:rPr lang="en-US" sz="2000"/>
              <a:t>2027 – Press Box Roof Repair &amp; Maintenance </a:t>
            </a:r>
          </a:p>
          <a:p>
            <a:r>
              <a:rPr lang="en-US" sz="2000"/>
              <a:t>Football Practice Pads, Sleds, Footballs and other Equipment</a:t>
            </a:r>
          </a:p>
          <a:p>
            <a:r>
              <a:rPr lang="en-US" sz="2000"/>
              <a:t>Accessibility plan (with DPS?)</a:t>
            </a:r>
          </a:p>
        </p:txBody>
      </p:sp>
      <p:pic>
        <p:nvPicPr>
          <p:cNvPr id="8" name="Content Placeholder 7">
            <a:extLst>
              <a:ext uri="{FF2B5EF4-FFF2-40B4-BE49-F238E27FC236}">
                <a16:creationId xmlns:a16="http://schemas.microsoft.com/office/drawing/2014/main" id="{11ABC939-6B1C-CE65-4106-5995EBA189A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780" r="27795" b="-2"/>
          <a:stretch>
            <a:fillRect/>
          </a:stretch>
        </p:blipFill>
        <p:spPr>
          <a:xfrm>
            <a:off x="5010386" y="10"/>
            <a:ext cx="7181613" cy="6857990"/>
          </a:xfrm>
          <a:prstGeom prst="rect">
            <a:avLst/>
          </a:prstGeom>
          <a:effectLst/>
        </p:spPr>
      </p:pic>
    </p:spTree>
    <p:extLst>
      <p:ext uri="{BB962C8B-B14F-4D97-AF65-F5344CB8AC3E}">
        <p14:creationId xmlns:p14="http://schemas.microsoft.com/office/powerpoint/2010/main" val="1987544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722094-6008-8D4F-07E3-92136EF06460}"/>
              </a:ext>
            </a:extLst>
          </p:cNvPr>
          <p:cNvSpPr>
            <a:spLocks noGrp="1"/>
          </p:cNvSpPr>
          <p:nvPr>
            <p:ph type="title"/>
          </p:nvPr>
        </p:nvSpPr>
        <p:spPr>
          <a:xfrm>
            <a:off x="839788" y="457200"/>
            <a:ext cx="3932237" cy="1193800"/>
          </a:xfrm>
        </p:spPr>
        <p:txBody>
          <a:bodyPr anchor="ctr"/>
          <a:lstStyle/>
          <a:p>
            <a:pPr algn="ctr"/>
            <a:r>
              <a:rPr lang="en-US" dirty="0">
                <a:latin typeface="+mn-lt"/>
                <a:cs typeface="Arial" panose="020B0604020202020204" pitchFamily="34" charset="0"/>
              </a:rPr>
              <a:t>DJP Registration </a:t>
            </a:r>
          </a:p>
        </p:txBody>
      </p:sp>
      <p:sp>
        <p:nvSpPr>
          <p:cNvPr id="5" name="Content Placeholder 4">
            <a:extLst>
              <a:ext uri="{FF2B5EF4-FFF2-40B4-BE49-F238E27FC236}">
                <a16:creationId xmlns:a16="http://schemas.microsoft.com/office/drawing/2014/main" id="{032167F5-49C0-552E-CACA-0A1C2A5C2205}"/>
              </a:ext>
            </a:extLst>
          </p:cNvPr>
          <p:cNvSpPr>
            <a:spLocks noGrp="1"/>
          </p:cNvSpPr>
          <p:nvPr>
            <p:ph idx="1"/>
          </p:nvPr>
        </p:nvSpPr>
        <p:spPr>
          <a:xfrm>
            <a:off x="599787" y="1346068"/>
            <a:ext cx="5259388" cy="5394703"/>
          </a:xfrm>
        </p:spPr>
        <p:txBody>
          <a:bodyPr>
            <a:normAutofit fontScale="85000" lnSpcReduction="10000"/>
          </a:bodyPr>
          <a:lstStyle/>
          <a:p>
            <a:r>
              <a:rPr lang="en-US" dirty="0">
                <a:cs typeface="Arial" panose="020B0604020202020204" pitchFamily="34" charset="0"/>
              </a:rPr>
              <a:t>Early Bird Registration (NOW – April 30) Cost </a:t>
            </a:r>
            <a:r>
              <a:rPr lang="en-US" b="1" dirty="0">
                <a:cs typeface="Arial" panose="020B0604020202020204" pitchFamily="34" charset="0"/>
              </a:rPr>
              <a:t>= $175</a:t>
            </a:r>
          </a:p>
          <a:p>
            <a:r>
              <a:rPr lang="en-US" dirty="0">
                <a:cs typeface="Arial" panose="020B0604020202020204" pitchFamily="34" charset="0"/>
              </a:rPr>
              <a:t>Registration (May 1 – May 31) Cost </a:t>
            </a:r>
            <a:r>
              <a:rPr lang="en-US" b="1" dirty="0">
                <a:cs typeface="Arial" panose="020B0604020202020204" pitchFamily="34" charset="0"/>
              </a:rPr>
              <a:t>= $200 </a:t>
            </a:r>
          </a:p>
          <a:p>
            <a:r>
              <a:rPr lang="en-US" dirty="0">
                <a:cs typeface="Arial" panose="020B0604020202020204" pitchFamily="34" charset="0"/>
              </a:rPr>
              <a:t>Late Registration (June 1 – June 30) Cost </a:t>
            </a:r>
            <a:r>
              <a:rPr lang="en-US" b="1" dirty="0">
                <a:cs typeface="Arial" panose="020B0604020202020204" pitchFamily="34" charset="0"/>
              </a:rPr>
              <a:t>= $250</a:t>
            </a:r>
          </a:p>
          <a:p>
            <a:r>
              <a:rPr lang="en-US" dirty="0">
                <a:cs typeface="Arial" panose="020B0604020202020204" pitchFamily="34" charset="0"/>
              </a:rPr>
              <a:t>Payment is due in full at time of registration OR via payment plan with a down payment. </a:t>
            </a:r>
          </a:p>
          <a:p>
            <a:r>
              <a:rPr lang="en-US" dirty="0">
                <a:cs typeface="Arial" panose="020B0604020202020204" pitchFamily="34" charset="0"/>
              </a:rPr>
              <a:t>Scholarship Assistance – Please contact us at:</a:t>
            </a:r>
          </a:p>
          <a:p>
            <a:pPr lvl="1"/>
            <a:r>
              <a:rPr lang="en-US" dirty="0">
                <a:cs typeface="Arial" panose="020B0604020202020204" pitchFamily="34" charset="0"/>
                <a:hlinkClick r:id="rId2"/>
              </a:rPr>
              <a:t>Dewittjuniorpanthers@gmail.com</a:t>
            </a:r>
            <a:r>
              <a:rPr lang="en-US" dirty="0">
                <a:cs typeface="Arial" panose="020B0604020202020204" pitchFamily="34" charset="0"/>
              </a:rPr>
              <a:t> </a:t>
            </a:r>
          </a:p>
          <a:p>
            <a:pPr lvl="1"/>
            <a:r>
              <a:rPr lang="en-US" dirty="0">
                <a:cs typeface="Arial" panose="020B0604020202020204" pitchFamily="34" charset="0"/>
              </a:rPr>
              <a:t>Subject: Scholarship Assistance </a:t>
            </a:r>
          </a:p>
          <a:p>
            <a:pPr lvl="1"/>
            <a:r>
              <a:rPr lang="en-US" dirty="0">
                <a:cs typeface="Arial" panose="020B0604020202020204" pitchFamily="34" charset="0"/>
              </a:rPr>
              <a:t>Attn: Tara Miller - Treasurer</a:t>
            </a:r>
          </a:p>
        </p:txBody>
      </p:sp>
      <p:sp>
        <p:nvSpPr>
          <p:cNvPr id="6" name="Content Placeholder 5">
            <a:extLst>
              <a:ext uri="{FF2B5EF4-FFF2-40B4-BE49-F238E27FC236}">
                <a16:creationId xmlns:a16="http://schemas.microsoft.com/office/drawing/2014/main" id="{B44CEB9E-EBAA-FBBC-1009-E74C381E2643}"/>
              </a:ext>
            </a:extLst>
          </p:cNvPr>
          <p:cNvSpPr>
            <a:spLocks noGrp="1"/>
          </p:cNvSpPr>
          <p:nvPr>
            <p:ph type="body" sz="half" idx="2"/>
          </p:nvPr>
        </p:nvSpPr>
        <p:spPr>
          <a:xfrm>
            <a:off x="5036456" y="2398164"/>
            <a:ext cx="3932237" cy="3811588"/>
          </a:xfrm>
        </p:spPr>
        <p:txBody>
          <a:bodyPr>
            <a:normAutofit/>
          </a:bodyPr>
          <a:lstStyle/>
          <a:p>
            <a:pPr marL="0" indent="0" algn="ctr">
              <a:buNone/>
            </a:pPr>
            <a:r>
              <a:rPr lang="en-US" b="1" dirty="0">
                <a:latin typeface="Arial" panose="020B0604020202020204" pitchFamily="34" charset="0"/>
                <a:cs typeface="Arial" panose="020B0604020202020204" pitchFamily="34" charset="0"/>
              </a:rPr>
              <a:t>Register Here! </a:t>
            </a:r>
          </a:p>
          <a:p>
            <a:endParaRPr lang="en-US" dirty="0"/>
          </a:p>
          <a:p>
            <a:endParaRPr lang="en-US" dirty="0"/>
          </a:p>
        </p:txBody>
      </p:sp>
      <p:pic>
        <p:nvPicPr>
          <p:cNvPr id="7" name="Picture 6">
            <a:extLst>
              <a:ext uri="{FF2B5EF4-FFF2-40B4-BE49-F238E27FC236}">
                <a16:creationId xmlns:a16="http://schemas.microsoft.com/office/drawing/2014/main" id="{AAA51545-3E4E-08A6-88BF-746BE80DDEA5}"/>
              </a:ext>
            </a:extLst>
          </p:cNvPr>
          <p:cNvPicPr>
            <a:picLocks noChangeAspect="1"/>
          </p:cNvPicPr>
          <p:nvPr/>
        </p:nvPicPr>
        <p:blipFill>
          <a:blip r:embed="rId3"/>
          <a:stretch>
            <a:fillRect/>
          </a:stretch>
        </p:blipFill>
        <p:spPr>
          <a:xfrm>
            <a:off x="5859175" y="2751714"/>
            <a:ext cx="2062207" cy="2068343"/>
          </a:xfrm>
          <a:prstGeom prst="rect">
            <a:avLst/>
          </a:prstGeom>
        </p:spPr>
      </p:pic>
      <p:pic>
        <p:nvPicPr>
          <p:cNvPr id="17" name="Picture 16">
            <a:extLst>
              <a:ext uri="{FF2B5EF4-FFF2-40B4-BE49-F238E27FC236}">
                <a16:creationId xmlns:a16="http://schemas.microsoft.com/office/drawing/2014/main" id="{28A33B2D-BB05-A602-B7CA-A8608BE93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973" y="1166320"/>
            <a:ext cx="4046027" cy="5394703"/>
          </a:xfrm>
          <a:prstGeom prst="rect">
            <a:avLst/>
          </a:prstGeom>
        </p:spPr>
      </p:pic>
    </p:spTree>
    <p:extLst>
      <p:ext uri="{BB962C8B-B14F-4D97-AF65-F5344CB8AC3E}">
        <p14:creationId xmlns:p14="http://schemas.microsoft.com/office/powerpoint/2010/main" val="2948819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1" name="Content Placeholder 10">
            <a:extLst>
              <a:ext uri="{FF2B5EF4-FFF2-40B4-BE49-F238E27FC236}">
                <a16:creationId xmlns:a16="http://schemas.microsoft.com/office/drawing/2014/main" id="{8D9CA633-585D-01A0-FBED-B272A177C22E}"/>
              </a:ext>
            </a:extLst>
          </p:cNvPr>
          <p:cNvPicPr>
            <a:picLocks noGrp="1" noChangeAspect="1"/>
          </p:cNvPicPr>
          <p:nvPr>
            <p:ph sz="half" idx="2"/>
          </p:nvPr>
        </p:nvPicPr>
        <p:blipFill>
          <a:blip r:embed="rId2">
            <a:alphaModFix amt="60000"/>
            <a:extLst>
              <a:ext uri="{28A0092B-C50C-407E-A947-70E740481C1C}">
                <a14:useLocalDpi xmlns:a14="http://schemas.microsoft.com/office/drawing/2010/main" val="0"/>
              </a:ext>
            </a:extLst>
          </a:blip>
          <a:srcRect t="10000"/>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E063FB66-C362-343B-545E-D1105EEFE250}"/>
              </a:ext>
            </a:extLst>
          </p:cNvPr>
          <p:cNvSpPr>
            <a:spLocks noGrp="1"/>
          </p:cNvSpPr>
          <p:nvPr>
            <p:ph type="title"/>
          </p:nvPr>
        </p:nvSpPr>
        <p:spPr>
          <a:xfrm>
            <a:off x="1198181" y="728906"/>
            <a:ext cx="9792471" cy="2057037"/>
          </a:xfrm>
        </p:spPr>
        <p:txBody>
          <a:bodyPr vert="horz" lIns="91440" tIns="45720" rIns="91440" bIns="45720" rtlCol="0" anchor="ctr">
            <a:normAutofit/>
          </a:bodyPr>
          <a:lstStyle/>
          <a:p>
            <a:pPr algn="ctr"/>
            <a:r>
              <a:rPr lang="en-US" dirty="0">
                <a:solidFill>
                  <a:srgbClr val="FFFFFF"/>
                </a:solidFill>
              </a:rPr>
              <a:t>Cheer Required Equipment – Cheerleader Provided:</a:t>
            </a:r>
          </a:p>
        </p:txBody>
      </p:sp>
      <p:sp>
        <p:nvSpPr>
          <p:cNvPr id="3" name="Content Placeholder 2">
            <a:extLst>
              <a:ext uri="{FF2B5EF4-FFF2-40B4-BE49-F238E27FC236}">
                <a16:creationId xmlns:a16="http://schemas.microsoft.com/office/drawing/2014/main" id="{6366055A-711D-C8E0-1A8E-18937A120BA2}"/>
              </a:ext>
            </a:extLst>
          </p:cNvPr>
          <p:cNvSpPr>
            <a:spLocks noGrp="1"/>
          </p:cNvSpPr>
          <p:nvPr>
            <p:ph sz="half" idx="1"/>
          </p:nvPr>
        </p:nvSpPr>
        <p:spPr>
          <a:xfrm>
            <a:off x="1198181" y="2957665"/>
            <a:ext cx="9792471" cy="3171423"/>
          </a:xfrm>
        </p:spPr>
        <p:txBody>
          <a:bodyPr vert="horz" lIns="91440" tIns="45720" rIns="91440" bIns="45720" numCol="2" rtlCol="0">
            <a:normAutofit/>
          </a:bodyPr>
          <a:lstStyle/>
          <a:p>
            <a:pPr algn="ctr"/>
            <a:r>
              <a:rPr lang="en-US" sz="3200" dirty="0">
                <a:solidFill>
                  <a:srgbClr val="FFFFFF"/>
                </a:solidFill>
                <a:cs typeface="Arial" panose="020B0604020202020204" pitchFamily="34" charset="0"/>
              </a:rPr>
              <a:t>Navy Bodysuit</a:t>
            </a:r>
          </a:p>
          <a:p>
            <a:pPr algn="ctr"/>
            <a:r>
              <a:rPr lang="en-US" sz="3200" dirty="0">
                <a:solidFill>
                  <a:srgbClr val="FFFFFF"/>
                </a:solidFill>
                <a:cs typeface="Arial" panose="020B0604020202020204" pitchFamily="34" charset="0"/>
              </a:rPr>
              <a:t>Navy </a:t>
            </a:r>
            <a:r>
              <a:rPr lang="en-US" sz="3200" dirty="0" err="1">
                <a:solidFill>
                  <a:srgbClr val="FFFFFF"/>
                </a:solidFill>
                <a:cs typeface="Arial" panose="020B0604020202020204" pitchFamily="34" charset="0"/>
              </a:rPr>
              <a:t>Lollies</a:t>
            </a:r>
            <a:endParaRPr lang="en-US" sz="3200" dirty="0">
              <a:solidFill>
                <a:srgbClr val="FFFFFF"/>
              </a:solidFill>
              <a:cs typeface="Arial" panose="020B0604020202020204" pitchFamily="34" charset="0"/>
            </a:endParaRPr>
          </a:p>
          <a:p>
            <a:pPr algn="ctr"/>
            <a:r>
              <a:rPr lang="en-US" sz="3200" dirty="0">
                <a:solidFill>
                  <a:srgbClr val="FFFFFF"/>
                </a:solidFill>
                <a:cs typeface="Arial" panose="020B0604020202020204" pitchFamily="34" charset="0"/>
              </a:rPr>
              <a:t>Navy Tank Top </a:t>
            </a:r>
          </a:p>
          <a:p>
            <a:pPr algn="ctr"/>
            <a:r>
              <a:rPr lang="en-US" sz="3200" dirty="0">
                <a:solidFill>
                  <a:srgbClr val="FFFFFF"/>
                </a:solidFill>
                <a:cs typeface="Arial" panose="020B0604020202020204" pitchFamily="34" charset="0"/>
              </a:rPr>
              <a:t>Navy Legging </a:t>
            </a:r>
          </a:p>
          <a:p>
            <a:pPr algn="ctr"/>
            <a:r>
              <a:rPr lang="en-US" sz="3200" dirty="0">
                <a:solidFill>
                  <a:srgbClr val="FFFFFF"/>
                </a:solidFill>
                <a:cs typeface="Arial" panose="020B0604020202020204" pitchFamily="34" charset="0"/>
              </a:rPr>
              <a:t>White Cheer Shoes</a:t>
            </a:r>
          </a:p>
          <a:p>
            <a:pPr algn="ctr"/>
            <a:r>
              <a:rPr lang="en-US" sz="3200" dirty="0">
                <a:solidFill>
                  <a:srgbClr val="FFFFFF"/>
                </a:solidFill>
                <a:cs typeface="Arial" panose="020B0604020202020204" pitchFamily="34" charset="0"/>
              </a:rPr>
              <a:t>White No Show Socks</a:t>
            </a:r>
          </a:p>
          <a:p>
            <a:pPr algn="ctr"/>
            <a:r>
              <a:rPr lang="en-US" sz="3200" dirty="0">
                <a:solidFill>
                  <a:srgbClr val="FFFFFF"/>
                </a:solidFill>
                <a:cs typeface="Arial" panose="020B0604020202020204" pitchFamily="34" charset="0"/>
              </a:rPr>
              <a:t>Poms (order during registration)</a:t>
            </a:r>
          </a:p>
          <a:p>
            <a:pPr algn="ctr"/>
            <a:r>
              <a:rPr lang="en-US" sz="3200" dirty="0">
                <a:solidFill>
                  <a:srgbClr val="FFFFFF"/>
                </a:solidFill>
                <a:cs typeface="Arial" panose="020B0604020202020204" pitchFamily="34" charset="0"/>
              </a:rPr>
              <a:t>Donations Welcome </a:t>
            </a:r>
          </a:p>
          <a:p>
            <a:pPr algn="ctr"/>
            <a:r>
              <a:rPr lang="en-US" sz="3200" dirty="0">
                <a:solidFill>
                  <a:srgbClr val="FFFFFF"/>
                </a:solidFill>
                <a:cs typeface="Arial" panose="020B0604020202020204" pitchFamily="34" charset="0"/>
              </a:rPr>
              <a:t>Assistance Available</a:t>
            </a:r>
          </a:p>
        </p:txBody>
      </p:sp>
    </p:spTree>
    <p:extLst>
      <p:ext uri="{BB962C8B-B14F-4D97-AF65-F5344CB8AC3E}">
        <p14:creationId xmlns:p14="http://schemas.microsoft.com/office/powerpoint/2010/main" val="377241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BCDDC90-64D6-C043-1329-A16EDCB95FE8}"/>
              </a:ext>
            </a:extLst>
          </p:cNvPr>
          <p:cNvSpPr>
            <a:spLocks noGrp="1"/>
          </p:cNvSpPr>
          <p:nvPr>
            <p:ph type="title"/>
          </p:nvPr>
        </p:nvSpPr>
        <p:spPr>
          <a:xfrm>
            <a:off x="836679" y="723898"/>
            <a:ext cx="6002110" cy="1495425"/>
          </a:xfrm>
        </p:spPr>
        <p:txBody>
          <a:bodyPr vert="horz" lIns="91440" tIns="45720" rIns="91440" bIns="45720" rtlCol="0" anchor="ctr">
            <a:normAutofit/>
          </a:bodyPr>
          <a:lstStyle/>
          <a:p>
            <a:pPr algn="ctr"/>
            <a:r>
              <a:rPr lang="en-US" sz="4000" dirty="0"/>
              <a:t>Cheer Uniforms</a:t>
            </a:r>
          </a:p>
        </p:txBody>
      </p:sp>
      <p:sp>
        <p:nvSpPr>
          <p:cNvPr id="6" name="Content Placeholder 5">
            <a:extLst>
              <a:ext uri="{FF2B5EF4-FFF2-40B4-BE49-F238E27FC236}">
                <a16:creationId xmlns:a16="http://schemas.microsoft.com/office/drawing/2014/main" id="{10F74B8E-726A-6EE0-0106-DD6615389CE2}"/>
              </a:ext>
            </a:extLst>
          </p:cNvPr>
          <p:cNvSpPr>
            <a:spLocks noGrp="1"/>
          </p:cNvSpPr>
          <p:nvPr>
            <p:ph sz="half" idx="1"/>
          </p:nvPr>
        </p:nvSpPr>
        <p:spPr>
          <a:xfrm>
            <a:off x="836680" y="2405067"/>
            <a:ext cx="6002110" cy="3729034"/>
          </a:xfrm>
        </p:spPr>
        <p:txBody>
          <a:bodyPr vert="horz" lIns="91440" tIns="45720" rIns="91440" bIns="45720" numCol="1" rtlCol="0">
            <a:normAutofit/>
          </a:bodyPr>
          <a:lstStyle/>
          <a:p>
            <a:pPr algn="ctr"/>
            <a:r>
              <a:rPr lang="en-US" sz="2000" dirty="0"/>
              <a:t>Vest</a:t>
            </a:r>
          </a:p>
          <a:p>
            <a:pPr algn="ctr"/>
            <a:r>
              <a:rPr lang="en-US" sz="2000" dirty="0"/>
              <a:t>Skirt </a:t>
            </a:r>
          </a:p>
          <a:p>
            <a:pPr algn="ctr"/>
            <a:r>
              <a:rPr lang="en-US" sz="2000" dirty="0"/>
              <a:t>Bow </a:t>
            </a:r>
          </a:p>
          <a:p>
            <a:pPr algn="ctr"/>
            <a:r>
              <a:rPr lang="en-US" sz="2000" dirty="0"/>
              <a:t>Cheer T-Shirt</a:t>
            </a:r>
          </a:p>
          <a:p>
            <a:pPr algn="ctr"/>
            <a:r>
              <a:rPr lang="en-US" sz="2000" dirty="0"/>
              <a:t>Duffle (As Available)</a:t>
            </a:r>
          </a:p>
          <a:p>
            <a:pPr algn="ctr"/>
            <a:r>
              <a:rPr lang="en-US" sz="2000" dirty="0"/>
              <a:t>Sweatshirt </a:t>
            </a:r>
          </a:p>
          <a:p>
            <a:pPr algn="ctr"/>
            <a:r>
              <a:rPr lang="en-US" sz="2000" dirty="0"/>
              <a:t>Gloves </a:t>
            </a:r>
          </a:p>
          <a:p>
            <a:pPr algn="ctr"/>
            <a:r>
              <a:rPr lang="en-US" sz="2000" dirty="0"/>
              <a:t>Headband</a:t>
            </a:r>
          </a:p>
          <a:p>
            <a:endParaRPr lang="en-US" sz="2000" dirty="0"/>
          </a:p>
          <a:p>
            <a:pPr marL="0" indent="0">
              <a:buNone/>
            </a:pPr>
            <a:endParaRPr lang="en-US" sz="2000" dirty="0"/>
          </a:p>
        </p:txBody>
      </p:sp>
      <p:pic>
        <p:nvPicPr>
          <p:cNvPr id="7" name="Content Placeholder 6">
            <a:extLst>
              <a:ext uri="{FF2B5EF4-FFF2-40B4-BE49-F238E27FC236}">
                <a16:creationId xmlns:a16="http://schemas.microsoft.com/office/drawing/2014/main" id="{50DDAD9F-24A7-93B3-A7C1-2DD33F13370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2935"/>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2347898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2BD691-51C2-49EE-E11E-88879B6CDC60}"/>
              </a:ext>
            </a:extLst>
          </p:cNvPr>
          <p:cNvSpPr>
            <a:spLocks noGrp="1"/>
          </p:cNvSpPr>
          <p:nvPr>
            <p:ph type="title"/>
          </p:nvPr>
        </p:nvSpPr>
        <p:spPr>
          <a:xfrm>
            <a:off x="836679" y="723898"/>
            <a:ext cx="6002110" cy="1495425"/>
          </a:xfrm>
        </p:spPr>
        <p:txBody>
          <a:bodyPr vert="horz" lIns="91440" tIns="45720" rIns="91440" bIns="45720" rtlCol="0" anchor="ctr">
            <a:normAutofit/>
          </a:bodyPr>
          <a:lstStyle/>
          <a:p>
            <a:pPr algn="ctr"/>
            <a:r>
              <a:rPr lang="en-US" sz="4000" dirty="0"/>
              <a:t>Sports Physicals</a:t>
            </a:r>
          </a:p>
        </p:txBody>
      </p:sp>
      <p:sp>
        <p:nvSpPr>
          <p:cNvPr id="3" name="Content Placeholder 2">
            <a:extLst>
              <a:ext uri="{FF2B5EF4-FFF2-40B4-BE49-F238E27FC236}">
                <a16:creationId xmlns:a16="http://schemas.microsoft.com/office/drawing/2014/main" id="{7AC56089-82E9-269E-08D1-89BB61BA05AA}"/>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000"/>
              <a:t>DJP will follow MHSAA policy dates for 2026-2027 Season. </a:t>
            </a:r>
          </a:p>
          <a:p>
            <a:r>
              <a:rPr lang="en-US" sz="2000"/>
              <a:t>Must have a recent physical dated on or after 4/15/2026.</a:t>
            </a:r>
          </a:p>
          <a:p>
            <a:r>
              <a:rPr lang="en-US" sz="2000"/>
              <a:t>DJP will need a </a:t>
            </a:r>
            <a:r>
              <a:rPr lang="en-US" sz="2000" b="1" u="sng"/>
              <a:t>copy</a:t>
            </a:r>
            <a:r>
              <a:rPr lang="en-US" sz="2000"/>
              <a:t> of both sides of your child's physical form.</a:t>
            </a:r>
          </a:p>
          <a:p>
            <a:r>
              <a:rPr lang="en-US" sz="2000"/>
              <a:t>Players will not be allowed to start practicing if a </a:t>
            </a:r>
            <a:r>
              <a:rPr lang="en-US" sz="2000" b="1" u="sng"/>
              <a:t>copy </a:t>
            </a:r>
            <a:r>
              <a:rPr lang="en-US" sz="2000"/>
              <a:t>of their physical is not turned in.</a:t>
            </a:r>
          </a:p>
        </p:txBody>
      </p:sp>
      <p:pic>
        <p:nvPicPr>
          <p:cNvPr id="8" name="Content Placeholder 7">
            <a:extLst>
              <a:ext uri="{FF2B5EF4-FFF2-40B4-BE49-F238E27FC236}">
                <a16:creationId xmlns:a16="http://schemas.microsoft.com/office/drawing/2014/main" id="{FE627AE1-E55D-08F0-5045-EB92F36EBB7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7314" r="5239"/>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2181783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4A0888E3-3DAF-A27A-D3BC-EEFA5596F570}"/>
              </a:ext>
            </a:extLst>
          </p:cNvPr>
          <p:cNvPicPr>
            <a:picLocks noGrp="1" noChangeAspect="1"/>
          </p:cNvPicPr>
          <p:nvPr>
            <p:ph sz="half" idx="2"/>
          </p:nvPr>
        </p:nvPicPr>
        <p:blipFill>
          <a:blip r:embed="rId2">
            <a:alphaModFix amt="60000"/>
            <a:extLst>
              <a:ext uri="{28A0092B-C50C-407E-A947-70E740481C1C}">
                <a14:useLocalDpi xmlns:a14="http://schemas.microsoft.com/office/drawing/2010/main" val="0"/>
              </a:ext>
            </a:extLst>
          </a:blip>
          <a:srcRect t="16518" b="8482"/>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64FF44F6-FA98-661E-65B4-C023D2AAAEAC}"/>
              </a:ext>
            </a:extLst>
          </p:cNvPr>
          <p:cNvSpPr>
            <a:spLocks noGrp="1"/>
          </p:cNvSpPr>
          <p:nvPr>
            <p:ph type="title"/>
          </p:nvPr>
        </p:nvSpPr>
        <p:spPr>
          <a:xfrm>
            <a:off x="838199" y="557189"/>
            <a:ext cx="5155263" cy="5571899"/>
          </a:xfrm>
        </p:spPr>
        <p:txBody>
          <a:bodyPr vert="horz" lIns="91440" tIns="45720" rIns="91440" bIns="45720" rtlCol="0" anchor="ctr">
            <a:normAutofit/>
          </a:bodyPr>
          <a:lstStyle/>
          <a:p>
            <a:pPr algn="ctr"/>
            <a:r>
              <a:rPr lang="en-US" dirty="0">
                <a:solidFill>
                  <a:srgbClr val="FFFFFF"/>
                </a:solidFill>
              </a:rPr>
              <a:t>Important Dates</a:t>
            </a:r>
          </a:p>
        </p:txBody>
      </p:sp>
      <p:sp>
        <p:nvSpPr>
          <p:cNvPr id="3" name="Content Placeholder 2">
            <a:extLst>
              <a:ext uri="{FF2B5EF4-FFF2-40B4-BE49-F238E27FC236}">
                <a16:creationId xmlns:a16="http://schemas.microsoft.com/office/drawing/2014/main" id="{2CAB250B-1DEC-4B3E-20DE-1F7BD52B3567}"/>
              </a:ext>
            </a:extLst>
          </p:cNvPr>
          <p:cNvSpPr>
            <a:spLocks noGrp="1"/>
          </p:cNvSpPr>
          <p:nvPr>
            <p:ph sz="half" idx="1"/>
          </p:nvPr>
        </p:nvSpPr>
        <p:spPr>
          <a:xfrm>
            <a:off x="6195375" y="557189"/>
            <a:ext cx="5158424" cy="6166996"/>
          </a:xfrm>
        </p:spPr>
        <p:txBody>
          <a:bodyPr vert="horz" lIns="91440" tIns="45720" rIns="91440" bIns="45720" numCol="2" rtlCol="0" anchor="ctr">
            <a:normAutofit/>
          </a:bodyPr>
          <a:lstStyle/>
          <a:p>
            <a:pPr marL="0"/>
            <a:r>
              <a:rPr lang="en-US" sz="2400" b="1" dirty="0">
                <a:solidFill>
                  <a:srgbClr val="FFFFFF"/>
                </a:solidFill>
              </a:rPr>
              <a:t>Dead Periods (No coach/cheerleader contact) </a:t>
            </a:r>
          </a:p>
          <a:p>
            <a:r>
              <a:rPr lang="en-US" sz="2400" i="1" dirty="0">
                <a:solidFill>
                  <a:srgbClr val="FFFFFF"/>
                </a:solidFill>
              </a:rPr>
              <a:t>Grades 4</a:t>
            </a:r>
            <a:r>
              <a:rPr lang="en-US" sz="2400" i="1" baseline="30000" dirty="0">
                <a:solidFill>
                  <a:srgbClr val="FFFFFF"/>
                </a:solidFill>
              </a:rPr>
              <a:t>th</a:t>
            </a:r>
            <a:r>
              <a:rPr lang="en-US" sz="2400" i="1" dirty="0">
                <a:solidFill>
                  <a:srgbClr val="FFFFFF"/>
                </a:solidFill>
              </a:rPr>
              <a:t>-6</a:t>
            </a:r>
            <a:r>
              <a:rPr lang="en-US" sz="2400" i="1" baseline="30000" dirty="0">
                <a:solidFill>
                  <a:srgbClr val="FFFFFF"/>
                </a:solidFill>
              </a:rPr>
              <a:t>th</a:t>
            </a:r>
            <a:r>
              <a:rPr lang="en-US" sz="2400" i="1" dirty="0">
                <a:solidFill>
                  <a:srgbClr val="FFFFFF"/>
                </a:solidFill>
              </a:rPr>
              <a:t> </a:t>
            </a:r>
          </a:p>
          <a:p>
            <a:pPr lvl="1"/>
            <a:r>
              <a:rPr lang="en-US" dirty="0">
                <a:solidFill>
                  <a:srgbClr val="FFFFFF"/>
                </a:solidFill>
              </a:rPr>
              <a:t>June 29 – July 5</a:t>
            </a:r>
          </a:p>
          <a:p>
            <a:pPr lvl="1"/>
            <a:r>
              <a:rPr lang="en-US" dirty="0">
                <a:solidFill>
                  <a:srgbClr val="FFFFFF"/>
                </a:solidFill>
              </a:rPr>
              <a:t>August 3 – August 9</a:t>
            </a:r>
          </a:p>
          <a:p>
            <a:r>
              <a:rPr lang="en-US" sz="2400" i="1" dirty="0">
                <a:solidFill>
                  <a:srgbClr val="FFFFFF"/>
                </a:solidFill>
              </a:rPr>
              <a:t>Grades 7</a:t>
            </a:r>
            <a:r>
              <a:rPr lang="en-US" sz="2400" i="1" baseline="30000" dirty="0">
                <a:solidFill>
                  <a:srgbClr val="FFFFFF"/>
                </a:solidFill>
              </a:rPr>
              <a:t>th</a:t>
            </a:r>
            <a:r>
              <a:rPr lang="en-US" sz="2400" i="1" dirty="0">
                <a:solidFill>
                  <a:srgbClr val="FFFFFF"/>
                </a:solidFill>
              </a:rPr>
              <a:t> -8</a:t>
            </a:r>
            <a:r>
              <a:rPr lang="en-US" sz="2400" i="1" baseline="30000" dirty="0">
                <a:solidFill>
                  <a:srgbClr val="FFFFFF"/>
                </a:solidFill>
              </a:rPr>
              <a:t>th</a:t>
            </a:r>
            <a:r>
              <a:rPr lang="en-US" sz="2400" i="1" dirty="0">
                <a:solidFill>
                  <a:srgbClr val="FFFFFF"/>
                </a:solidFill>
              </a:rPr>
              <a:t> </a:t>
            </a:r>
          </a:p>
          <a:p>
            <a:pPr lvl="1"/>
            <a:r>
              <a:rPr lang="en-US" dirty="0">
                <a:solidFill>
                  <a:srgbClr val="FFFFFF"/>
                </a:solidFill>
              </a:rPr>
              <a:t>June 29 – July 5</a:t>
            </a:r>
          </a:p>
          <a:p>
            <a:pPr lvl="1"/>
            <a:r>
              <a:rPr lang="en-US" dirty="0">
                <a:solidFill>
                  <a:srgbClr val="FFFFFF"/>
                </a:solidFill>
              </a:rPr>
              <a:t>August 10 – August 23</a:t>
            </a:r>
          </a:p>
          <a:p>
            <a:pPr lvl="1"/>
            <a:endParaRPr lang="en-US" dirty="0">
              <a:solidFill>
                <a:srgbClr val="FFFFFF"/>
              </a:solidFill>
            </a:endParaRPr>
          </a:p>
          <a:p>
            <a:pPr lvl="1"/>
            <a:endParaRPr lang="en-US" dirty="0">
              <a:solidFill>
                <a:srgbClr val="FFFFFF"/>
              </a:solidFill>
            </a:endParaRPr>
          </a:p>
          <a:p>
            <a:pPr lvl="1"/>
            <a:endParaRPr lang="en-US" dirty="0">
              <a:solidFill>
                <a:srgbClr val="FFFFFF"/>
              </a:solidFill>
            </a:endParaRPr>
          </a:p>
          <a:p>
            <a:pPr marL="0"/>
            <a:r>
              <a:rPr lang="en-US" sz="2400" b="1" dirty="0">
                <a:solidFill>
                  <a:srgbClr val="FFFFFF"/>
                </a:solidFill>
              </a:rPr>
              <a:t>First week of practice(s)</a:t>
            </a:r>
          </a:p>
          <a:p>
            <a:r>
              <a:rPr lang="en-US" sz="2400" i="1" dirty="0">
                <a:solidFill>
                  <a:srgbClr val="FFFFFF"/>
                </a:solidFill>
              </a:rPr>
              <a:t>Grades 4</a:t>
            </a:r>
            <a:r>
              <a:rPr lang="en-US" sz="2400" i="1" baseline="30000" dirty="0">
                <a:solidFill>
                  <a:srgbClr val="FFFFFF"/>
                </a:solidFill>
              </a:rPr>
              <a:t>th</a:t>
            </a:r>
            <a:r>
              <a:rPr lang="en-US" sz="2400" i="1" dirty="0">
                <a:solidFill>
                  <a:srgbClr val="FFFFFF"/>
                </a:solidFill>
              </a:rPr>
              <a:t> – 6th : </a:t>
            </a:r>
            <a:r>
              <a:rPr lang="en-US" sz="2400" dirty="0">
                <a:solidFill>
                  <a:srgbClr val="FFFFFF"/>
                </a:solidFill>
              </a:rPr>
              <a:t>Week of August 10</a:t>
            </a:r>
            <a:r>
              <a:rPr lang="en-US" sz="2400" baseline="30000" dirty="0">
                <a:solidFill>
                  <a:srgbClr val="FFFFFF"/>
                </a:solidFill>
              </a:rPr>
              <a:t>th</a:t>
            </a:r>
            <a:r>
              <a:rPr lang="en-US" sz="2400" dirty="0">
                <a:solidFill>
                  <a:srgbClr val="FFFFFF"/>
                </a:solidFill>
              </a:rPr>
              <a:t> </a:t>
            </a:r>
          </a:p>
          <a:p>
            <a:r>
              <a:rPr lang="en-US" sz="2400" i="1" dirty="0">
                <a:solidFill>
                  <a:srgbClr val="FFFFFF"/>
                </a:solidFill>
              </a:rPr>
              <a:t>Grades 7</a:t>
            </a:r>
            <a:r>
              <a:rPr lang="en-US" sz="2400" i="1" baseline="30000" dirty="0">
                <a:solidFill>
                  <a:srgbClr val="FFFFFF"/>
                </a:solidFill>
              </a:rPr>
              <a:t>th</a:t>
            </a:r>
            <a:r>
              <a:rPr lang="en-US" sz="2400" i="1" dirty="0">
                <a:solidFill>
                  <a:srgbClr val="FFFFFF"/>
                </a:solidFill>
              </a:rPr>
              <a:t> – 8</a:t>
            </a:r>
            <a:r>
              <a:rPr lang="en-US" sz="2400" i="1" baseline="30000" dirty="0">
                <a:solidFill>
                  <a:srgbClr val="FFFFFF"/>
                </a:solidFill>
              </a:rPr>
              <a:t>th</a:t>
            </a:r>
            <a:r>
              <a:rPr lang="en-US" sz="2400" i="1" dirty="0">
                <a:solidFill>
                  <a:srgbClr val="FFFFFF"/>
                </a:solidFill>
              </a:rPr>
              <a:t> : </a:t>
            </a:r>
            <a:r>
              <a:rPr lang="en-US" sz="2400" dirty="0">
                <a:solidFill>
                  <a:srgbClr val="FFFFFF"/>
                </a:solidFill>
              </a:rPr>
              <a:t>Week of August 24</a:t>
            </a:r>
            <a:r>
              <a:rPr lang="en-US" sz="2400" baseline="30000" dirty="0">
                <a:solidFill>
                  <a:srgbClr val="FFFFFF"/>
                </a:solidFill>
              </a:rPr>
              <a:t>th</a:t>
            </a:r>
            <a:r>
              <a:rPr lang="en-US" sz="2400" dirty="0">
                <a:solidFill>
                  <a:srgbClr val="FFFFFF"/>
                </a:solidFill>
              </a:rPr>
              <a:t> </a:t>
            </a:r>
          </a:p>
          <a:p>
            <a:pPr marL="0"/>
            <a:r>
              <a:rPr lang="en-US" sz="2400" b="1" dirty="0">
                <a:solidFill>
                  <a:srgbClr val="FFFFFF"/>
                </a:solidFill>
              </a:rPr>
              <a:t>First Games:</a:t>
            </a:r>
          </a:p>
          <a:p>
            <a:r>
              <a:rPr lang="en-US" sz="2400" i="1" dirty="0">
                <a:solidFill>
                  <a:srgbClr val="FFFFFF"/>
                </a:solidFill>
              </a:rPr>
              <a:t>Grades 4</a:t>
            </a:r>
            <a:r>
              <a:rPr lang="en-US" sz="2400" i="1" baseline="30000" dirty="0">
                <a:solidFill>
                  <a:srgbClr val="FFFFFF"/>
                </a:solidFill>
              </a:rPr>
              <a:t>th</a:t>
            </a:r>
            <a:r>
              <a:rPr lang="en-US" sz="2400" i="1" dirty="0">
                <a:solidFill>
                  <a:srgbClr val="FFFFFF"/>
                </a:solidFill>
              </a:rPr>
              <a:t> – 6</a:t>
            </a:r>
            <a:r>
              <a:rPr lang="en-US" sz="2400" i="1" baseline="30000" dirty="0">
                <a:solidFill>
                  <a:srgbClr val="FFFFFF"/>
                </a:solidFill>
              </a:rPr>
              <a:t>th</a:t>
            </a:r>
            <a:r>
              <a:rPr lang="en-US" sz="2400" i="1" dirty="0">
                <a:solidFill>
                  <a:srgbClr val="FFFFFF"/>
                </a:solidFill>
              </a:rPr>
              <a:t> : </a:t>
            </a:r>
            <a:r>
              <a:rPr lang="en-US" sz="2400" dirty="0">
                <a:solidFill>
                  <a:srgbClr val="FFFFFF"/>
                </a:solidFill>
              </a:rPr>
              <a:t>Saturday, September 5</a:t>
            </a:r>
            <a:r>
              <a:rPr lang="en-US" sz="2400" baseline="30000" dirty="0">
                <a:solidFill>
                  <a:srgbClr val="FFFFFF"/>
                </a:solidFill>
              </a:rPr>
              <a:t>th</a:t>
            </a:r>
            <a:r>
              <a:rPr lang="en-US" sz="2400" dirty="0">
                <a:solidFill>
                  <a:srgbClr val="FFFFFF"/>
                </a:solidFill>
              </a:rPr>
              <a:t> </a:t>
            </a:r>
          </a:p>
          <a:p>
            <a:r>
              <a:rPr lang="en-US" sz="2400" i="1" dirty="0">
                <a:solidFill>
                  <a:srgbClr val="FFFFFF"/>
                </a:solidFill>
              </a:rPr>
              <a:t>Grades 7</a:t>
            </a:r>
            <a:r>
              <a:rPr lang="en-US" sz="2400" i="1" baseline="30000" dirty="0">
                <a:solidFill>
                  <a:srgbClr val="FFFFFF"/>
                </a:solidFill>
              </a:rPr>
              <a:t>th</a:t>
            </a:r>
            <a:r>
              <a:rPr lang="en-US" sz="2400" i="1" dirty="0">
                <a:solidFill>
                  <a:srgbClr val="FFFFFF"/>
                </a:solidFill>
              </a:rPr>
              <a:t> – 8th: </a:t>
            </a:r>
            <a:r>
              <a:rPr lang="en-US" sz="2400" dirty="0">
                <a:solidFill>
                  <a:srgbClr val="FFFFFF"/>
                </a:solidFill>
              </a:rPr>
              <a:t>Wednesday, September 9th</a:t>
            </a:r>
          </a:p>
        </p:txBody>
      </p:sp>
    </p:spTree>
    <p:extLst>
      <p:ext uri="{BB962C8B-B14F-4D97-AF65-F5344CB8AC3E}">
        <p14:creationId xmlns:p14="http://schemas.microsoft.com/office/powerpoint/2010/main" val="3024124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1706DC-0501-BEA2-AB09-53A637EE475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Typical Practices/Games</a:t>
            </a:r>
            <a:endParaRPr lang="en-US" sz="4000"/>
          </a:p>
        </p:txBody>
      </p:sp>
      <p:pic>
        <p:nvPicPr>
          <p:cNvPr id="8" name="Content Placeholder 7">
            <a:extLst>
              <a:ext uri="{FF2B5EF4-FFF2-40B4-BE49-F238E27FC236}">
                <a16:creationId xmlns:a16="http://schemas.microsoft.com/office/drawing/2014/main" id="{32C80DC8-9999-06E1-F2CB-E223505E52A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236" r="-1" b="-1"/>
          <a:stretch>
            <a:fillRect/>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9D60F93F-A3F2-F733-E495-F1EB2CBE2B07}"/>
              </a:ext>
            </a:extLst>
          </p:cNvPr>
          <p:cNvSpPr>
            <a:spLocks noGrp="1"/>
          </p:cNvSpPr>
          <p:nvPr>
            <p:ph sz="half" idx="1"/>
          </p:nvPr>
        </p:nvSpPr>
        <p:spPr>
          <a:xfrm>
            <a:off x="7531610" y="2434201"/>
            <a:ext cx="3822189" cy="3742762"/>
          </a:xfrm>
        </p:spPr>
        <p:txBody>
          <a:bodyPr vert="horz" lIns="91440" tIns="45720" rIns="91440" bIns="45720" rtlCol="0">
            <a:normAutofit/>
          </a:bodyPr>
          <a:lstStyle/>
          <a:p>
            <a:r>
              <a:rPr lang="en-US" sz="2000"/>
              <a:t>2-3 Days a week for 1-2 Hours </a:t>
            </a:r>
          </a:p>
          <a:p>
            <a:r>
              <a:rPr lang="en-US" sz="2000"/>
              <a:t>Warm up (running, Stretching, Sit Ups, etc) </a:t>
            </a:r>
          </a:p>
          <a:p>
            <a:r>
              <a:rPr lang="en-US" sz="2000"/>
              <a:t>Stunting as appropriate per grade and skill</a:t>
            </a:r>
          </a:p>
          <a:p>
            <a:r>
              <a:rPr lang="en-US" sz="2000"/>
              <a:t>Schedule TBD</a:t>
            </a:r>
          </a:p>
        </p:txBody>
      </p:sp>
    </p:spTree>
    <p:extLst>
      <p:ext uri="{BB962C8B-B14F-4D97-AF65-F5344CB8AC3E}">
        <p14:creationId xmlns:p14="http://schemas.microsoft.com/office/powerpoint/2010/main" val="387361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80B09C-02DA-C940-0168-B73C63A41970}"/>
              </a:ext>
            </a:extLst>
          </p:cNvPr>
          <p:cNvSpPr>
            <a:spLocks noGrp="1"/>
          </p:cNvSpPr>
          <p:nvPr>
            <p:ph type="title"/>
          </p:nvPr>
        </p:nvSpPr>
        <p:spPr>
          <a:xfrm>
            <a:off x="8643193" y="489507"/>
            <a:ext cx="3091607" cy="1655483"/>
          </a:xfrm>
        </p:spPr>
        <p:txBody>
          <a:bodyPr vert="horz" lIns="91440" tIns="45720" rIns="91440" bIns="45720" rtlCol="0" anchor="ctr">
            <a:normAutofit/>
          </a:bodyPr>
          <a:lstStyle/>
          <a:p>
            <a:pPr algn="ctr"/>
            <a:r>
              <a:rPr lang="en-US" sz="4000" dirty="0"/>
              <a:t>Activities</a:t>
            </a:r>
          </a:p>
        </p:txBody>
      </p:sp>
      <p:pic>
        <p:nvPicPr>
          <p:cNvPr id="6" name="Content Placeholder 5">
            <a:extLst>
              <a:ext uri="{FF2B5EF4-FFF2-40B4-BE49-F238E27FC236}">
                <a16:creationId xmlns:a16="http://schemas.microsoft.com/office/drawing/2014/main" id="{345A1751-1D97-7A5A-CC39-9F3B4D0D98D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5022"/>
          <a:stretch>
            <a:fillRect/>
          </a:stretch>
        </p:blipFill>
        <p:spPr>
          <a:xfrm>
            <a:off x="19" y="431"/>
            <a:ext cx="8684203" cy="6857567"/>
          </a:xfrm>
          <a:prstGeom prst="rect">
            <a:avLst/>
          </a:prstGeom>
        </p:spPr>
      </p:pic>
      <p:sp>
        <p:nvSpPr>
          <p:cNvPr id="3" name="Content Placeholder 2">
            <a:extLst>
              <a:ext uri="{FF2B5EF4-FFF2-40B4-BE49-F238E27FC236}">
                <a16:creationId xmlns:a16="http://schemas.microsoft.com/office/drawing/2014/main" id="{C2CB09CA-3E93-AE6B-5B65-A2C7ED6A59D7}"/>
              </a:ext>
            </a:extLst>
          </p:cNvPr>
          <p:cNvSpPr>
            <a:spLocks noGrp="1"/>
          </p:cNvSpPr>
          <p:nvPr>
            <p:ph sz="half" idx="1"/>
          </p:nvPr>
        </p:nvSpPr>
        <p:spPr>
          <a:xfrm>
            <a:off x="8791987" y="1752600"/>
            <a:ext cx="2942813" cy="4091423"/>
          </a:xfrm>
        </p:spPr>
        <p:txBody>
          <a:bodyPr vert="horz" lIns="91440" tIns="45720" rIns="91440" bIns="45720" rtlCol="0">
            <a:normAutofit/>
          </a:bodyPr>
          <a:lstStyle/>
          <a:p>
            <a:r>
              <a:rPr lang="en-US" dirty="0"/>
              <a:t>Parade Prep Practice </a:t>
            </a:r>
          </a:p>
          <a:p>
            <a:r>
              <a:rPr lang="en-US" dirty="0"/>
              <a:t>Ox Roast Parade </a:t>
            </a:r>
          </a:p>
          <a:p>
            <a:r>
              <a:rPr lang="en-US" dirty="0"/>
              <a:t>Homecoming Parade </a:t>
            </a:r>
          </a:p>
          <a:p>
            <a:r>
              <a:rPr lang="en-US" dirty="0"/>
              <a:t>End of Season Showcase</a:t>
            </a:r>
          </a:p>
        </p:txBody>
      </p:sp>
      <p:sp>
        <p:nvSpPr>
          <p:cNvPr id="27" name="Rectangle 2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2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3469AC-B373-3B72-71A6-9AD0B3F59925}"/>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DBAD32FF-9021-4FBC-4D8F-A536F9B08B1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Introductions </a:t>
            </a:r>
            <a:endParaRPr lang="en-US" sz="4000"/>
          </a:p>
        </p:txBody>
      </p:sp>
      <p:sp>
        <p:nvSpPr>
          <p:cNvPr id="12" name="Text Placeholder 11">
            <a:extLst>
              <a:ext uri="{FF2B5EF4-FFF2-40B4-BE49-F238E27FC236}">
                <a16:creationId xmlns:a16="http://schemas.microsoft.com/office/drawing/2014/main" id="{55EFB5C6-11AB-1B55-77F4-6E6D269021F2}"/>
              </a:ext>
            </a:extLst>
          </p:cNvPr>
          <p:cNvSpPr>
            <a:spLocks noGrp="1"/>
          </p:cNvSpPr>
          <p:nvPr>
            <p:ph type="body" sz="half" idx="2"/>
          </p:nvPr>
        </p:nvSpPr>
        <p:spPr>
          <a:xfrm>
            <a:off x="836680" y="2405067"/>
            <a:ext cx="6002110" cy="3729034"/>
          </a:xfrm>
        </p:spPr>
        <p:txBody>
          <a:bodyPr vert="horz" lIns="91440" tIns="45720" rIns="91440" bIns="45720" rtlCol="0">
            <a:normAutofit/>
          </a:bodyPr>
          <a:lstStyle/>
          <a:p>
            <a:pPr indent="-228600">
              <a:buFont typeface="Arial" panose="020B0604020202020204" pitchFamily="34" charset="0"/>
              <a:buChar char="•"/>
            </a:pPr>
            <a:r>
              <a:rPr lang="en-US" sz="2000" b="1" i="1" dirty="0"/>
              <a:t>President</a:t>
            </a:r>
            <a:r>
              <a:rPr lang="en-US" sz="2000" dirty="0"/>
              <a:t> – Corey Feldpausch</a:t>
            </a:r>
          </a:p>
          <a:p>
            <a:pPr indent="-228600">
              <a:buFont typeface="Arial" panose="020B0604020202020204" pitchFamily="34" charset="0"/>
              <a:buChar char="•"/>
            </a:pPr>
            <a:r>
              <a:rPr lang="en-US" sz="2000" b="1" i="1" dirty="0"/>
              <a:t>Vice President </a:t>
            </a:r>
            <a:r>
              <a:rPr lang="en-US" sz="2000" dirty="0"/>
              <a:t>– Bruce Gallagher </a:t>
            </a:r>
          </a:p>
          <a:p>
            <a:pPr indent="-228600">
              <a:buFont typeface="Arial" panose="020B0604020202020204" pitchFamily="34" charset="0"/>
              <a:buChar char="•"/>
            </a:pPr>
            <a:r>
              <a:rPr lang="en-US" sz="2000" b="1" i="1" dirty="0"/>
              <a:t>Treasurer</a:t>
            </a:r>
            <a:r>
              <a:rPr lang="en-US" sz="2000" dirty="0"/>
              <a:t> – Tara Miller </a:t>
            </a:r>
          </a:p>
          <a:p>
            <a:pPr indent="-228600">
              <a:buFont typeface="Arial" panose="020B0604020202020204" pitchFamily="34" charset="0"/>
              <a:buChar char="•"/>
            </a:pPr>
            <a:r>
              <a:rPr lang="en-US" sz="2000" b="1" i="1" dirty="0"/>
              <a:t>Secretary</a:t>
            </a:r>
            <a:r>
              <a:rPr lang="en-US" sz="2000" dirty="0"/>
              <a:t> – Kristen Hampton </a:t>
            </a:r>
          </a:p>
          <a:p>
            <a:pPr indent="-228600">
              <a:buFont typeface="Arial" panose="020B0604020202020204" pitchFamily="34" charset="0"/>
              <a:buChar char="•"/>
            </a:pPr>
            <a:r>
              <a:rPr lang="en-US" sz="2000" b="1" i="1" dirty="0"/>
              <a:t>	Board Members</a:t>
            </a:r>
          </a:p>
          <a:p>
            <a:r>
              <a:rPr lang="en-US" sz="2000" dirty="0"/>
              <a:t>Heidi Lenneman   April Babb       Krista Cornell </a:t>
            </a:r>
          </a:p>
          <a:p>
            <a:r>
              <a:rPr lang="en-US" sz="2000" dirty="0"/>
              <a:t>Kristi Coe    Leah Clark   Tyler Thelen     Whitney Cichocki </a:t>
            </a:r>
          </a:p>
          <a:p>
            <a:r>
              <a:rPr lang="en-US" sz="2000" dirty="0" err="1"/>
              <a:t>Jafi</a:t>
            </a:r>
            <a:r>
              <a:rPr lang="en-US" sz="2000" dirty="0"/>
              <a:t> Roskey  Stephanie Elliot    Amber Shoemaker</a:t>
            </a:r>
          </a:p>
        </p:txBody>
      </p:sp>
      <p:pic>
        <p:nvPicPr>
          <p:cNvPr id="3" name="Picture 2">
            <a:extLst>
              <a:ext uri="{FF2B5EF4-FFF2-40B4-BE49-F238E27FC236}">
                <a16:creationId xmlns:a16="http://schemas.microsoft.com/office/drawing/2014/main" id="{AAF2D22C-A8B3-CC1C-0665-57C9ADAC9EAF}"/>
              </a:ext>
            </a:extLst>
          </p:cNvPr>
          <p:cNvPicPr>
            <a:picLocks noChangeAspect="1"/>
          </p:cNvPicPr>
          <p:nvPr/>
        </p:nvPicPr>
        <p:blipFill>
          <a:blip r:embed="rId2">
            <a:extLst>
              <a:ext uri="{28A0092B-C50C-407E-A947-70E740481C1C}">
                <a14:useLocalDpi xmlns:a14="http://schemas.microsoft.com/office/drawing/2010/main" val="0"/>
              </a:ext>
            </a:extLst>
          </a:blip>
          <a:srcRect r="2935"/>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435096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DE13A-435E-D92D-2E28-3D8DE09E2400}"/>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Grade Checks for 7</a:t>
            </a:r>
            <a:r>
              <a:rPr lang="en-US" sz="4000" baseline="30000" dirty="0"/>
              <a:t>th</a:t>
            </a:r>
            <a:r>
              <a:rPr lang="en-US" sz="4000" dirty="0"/>
              <a:t> &amp; 8</a:t>
            </a:r>
            <a:r>
              <a:rPr lang="en-US" sz="4000" baseline="30000" dirty="0"/>
              <a:t>th</a:t>
            </a:r>
            <a:r>
              <a:rPr lang="en-US" sz="4000" dirty="0"/>
              <a:t> Grade:</a:t>
            </a:r>
            <a:endParaRPr lang="en-US" sz="4000"/>
          </a:p>
        </p:txBody>
      </p:sp>
      <p:sp>
        <p:nvSpPr>
          <p:cNvPr id="3" name="Content Placeholder 2">
            <a:extLst>
              <a:ext uri="{FF2B5EF4-FFF2-40B4-BE49-F238E27FC236}">
                <a16:creationId xmlns:a16="http://schemas.microsoft.com/office/drawing/2014/main" id="{57EAA1CC-EE3D-DF24-DECD-53199A2231D9}"/>
              </a:ext>
            </a:extLst>
          </p:cNvPr>
          <p:cNvSpPr>
            <a:spLocks noGrp="1"/>
          </p:cNvSpPr>
          <p:nvPr>
            <p:ph sz="half" idx="1"/>
          </p:nvPr>
        </p:nvSpPr>
        <p:spPr>
          <a:xfrm>
            <a:off x="836680" y="2405067"/>
            <a:ext cx="6002110" cy="3729034"/>
          </a:xfrm>
        </p:spPr>
        <p:txBody>
          <a:bodyPr vert="horz" lIns="91440" tIns="45720" rIns="91440" bIns="45720" rtlCol="0">
            <a:normAutofit/>
          </a:bodyPr>
          <a:lstStyle/>
          <a:p>
            <a:pPr marL="285750"/>
            <a:r>
              <a:rPr lang="en-US" sz="2000" dirty="0"/>
              <a:t>We are required to check grades for eligibility for our 7</a:t>
            </a:r>
            <a:r>
              <a:rPr lang="en-US" sz="2000" baseline="30000" dirty="0"/>
              <a:t>th</a:t>
            </a:r>
            <a:r>
              <a:rPr lang="en-US" sz="2000" dirty="0"/>
              <a:t> &amp; 8</a:t>
            </a:r>
            <a:r>
              <a:rPr lang="en-US" sz="2000" baseline="30000" dirty="0"/>
              <a:t>th</a:t>
            </a:r>
            <a:r>
              <a:rPr lang="en-US" sz="2000" dirty="0"/>
              <a:t> grade cheerleaders.</a:t>
            </a:r>
          </a:p>
          <a:p>
            <a:pPr marL="285750"/>
            <a:r>
              <a:rPr lang="en-US" sz="2000" dirty="0"/>
              <a:t>Grades will be reported on Fridays. If a student is failing one class they will be ineligible to cheer for the next week’s game. </a:t>
            </a:r>
          </a:p>
          <a:p>
            <a:pPr marL="285750"/>
            <a:r>
              <a:rPr lang="en-US" sz="2000" dirty="0"/>
              <a:t>They can attend practice. They are expected to attend the game, but they are not allowed to be in uniform.</a:t>
            </a:r>
          </a:p>
          <a:p>
            <a:endParaRPr lang="en-US" sz="2000" dirty="0"/>
          </a:p>
        </p:txBody>
      </p:sp>
      <p:pic>
        <p:nvPicPr>
          <p:cNvPr id="8" name="Content Placeholder 7">
            <a:extLst>
              <a:ext uri="{FF2B5EF4-FFF2-40B4-BE49-F238E27FC236}">
                <a16:creationId xmlns:a16="http://schemas.microsoft.com/office/drawing/2014/main" id="{0ED2EA9F-CF81-C288-6FA0-C6FB2275C0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2935"/>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4140342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073E1-CC65-E77D-7E71-8107854A6E8D}"/>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Equipment Swap &amp; Vintage Uniform Sale </a:t>
            </a:r>
          </a:p>
        </p:txBody>
      </p:sp>
      <p:pic>
        <p:nvPicPr>
          <p:cNvPr id="8" name="Content Placeholder 7">
            <a:extLst>
              <a:ext uri="{FF2B5EF4-FFF2-40B4-BE49-F238E27FC236}">
                <a16:creationId xmlns:a16="http://schemas.microsoft.com/office/drawing/2014/main" id="{768CDFFC-2B4F-F34B-B05E-D528D58B334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7183" r="16959"/>
          <a:stretch>
            <a:fillRect/>
          </a:stretch>
        </p:blipFill>
        <p:spPr>
          <a:xfrm>
            <a:off x="0" y="10"/>
            <a:ext cx="6936391" cy="6857990"/>
          </a:xfrm>
          <a:prstGeom prst="rect">
            <a:avLst/>
          </a:prstGeom>
        </p:spPr>
      </p:pic>
      <p:sp>
        <p:nvSpPr>
          <p:cNvPr id="3" name="Content Placeholder 2">
            <a:extLst>
              <a:ext uri="{FF2B5EF4-FFF2-40B4-BE49-F238E27FC236}">
                <a16:creationId xmlns:a16="http://schemas.microsoft.com/office/drawing/2014/main" id="{E8A5B851-5B69-E3A9-374F-0EE006EE23DF}"/>
              </a:ext>
            </a:extLst>
          </p:cNvPr>
          <p:cNvSpPr>
            <a:spLocks noGrp="1"/>
          </p:cNvSpPr>
          <p:nvPr>
            <p:ph sz="half" idx="1"/>
          </p:nvPr>
        </p:nvSpPr>
        <p:spPr>
          <a:xfrm>
            <a:off x="7531610" y="2434201"/>
            <a:ext cx="3822189" cy="3742762"/>
          </a:xfrm>
        </p:spPr>
        <p:txBody>
          <a:bodyPr vert="horz" lIns="91440" tIns="45720" rIns="91440" bIns="45720" rtlCol="0">
            <a:normAutofit/>
          </a:bodyPr>
          <a:lstStyle/>
          <a:p>
            <a:pPr marL="0"/>
            <a:r>
              <a:rPr lang="en-US" sz="1400"/>
              <a:t>DJP will be selling old Football and Cheer Uniforms during the summer months. </a:t>
            </a:r>
          </a:p>
          <a:p>
            <a:pPr marL="0"/>
            <a:r>
              <a:rPr lang="en-US" sz="1400"/>
              <a:t>Will be Available for purchase during respective uniform fitting. </a:t>
            </a:r>
          </a:p>
          <a:p>
            <a:pPr marL="0"/>
            <a:endParaRPr lang="en-US" sz="1400"/>
          </a:p>
          <a:p>
            <a:pPr marL="0"/>
            <a:r>
              <a:rPr lang="en-US" sz="1400" b="1"/>
              <a:t>Football:</a:t>
            </a:r>
          </a:p>
          <a:p>
            <a:pPr marL="0"/>
            <a:r>
              <a:rPr lang="en-US" sz="1400"/>
              <a:t>$30 – Home &amp; Away Jersey Kit</a:t>
            </a:r>
          </a:p>
          <a:p>
            <a:pPr marL="0"/>
            <a:r>
              <a:rPr lang="en-US" sz="1400"/>
              <a:t>$20 per individual piece </a:t>
            </a:r>
          </a:p>
          <a:p>
            <a:pPr marL="0"/>
            <a:endParaRPr lang="en-US" sz="1400"/>
          </a:p>
          <a:p>
            <a:pPr marL="0"/>
            <a:r>
              <a:rPr lang="en-US" sz="1400" b="1"/>
              <a:t>Cheer:</a:t>
            </a:r>
          </a:p>
          <a:p>
            <a:pPr marL="0"/>
            <a:r>
              <a:rPr lang="en-US" sz="1400"/>
              <a:t>$30 Shell and Skirt Kit </a:t>
            </a:r>
          </a:p>
          <a:p>
            <a:pPr marL="0"/>
            <a:r>
              <a:rPr lang="en-US" sz="1400"/>
              <a:t>$20 per individual Piece</a:t>
            </a:r>
          </a:p>
        </p:txBody>
      </p:sp>
    </p:spTree>
    <p:extLst>
      <p:ext uri="{BB962C8B-B14F-4D97-AF65-F5344CB8AC3E}">
        <p14:creationId xmlns:p14="http://schemas.microsoft.com/office/powerpoint/2010/main" val="2490012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E52797-6BA4-964A-3856-0969138208AD}"/>
              </a:ext>
            </a:extLst>
          </p:cNvPr>
          <p:cNvSpPr>
            <a:spLocks noGrp="1"/>
          </p:cNvSpPr>
          <p:nvPr>
            <p:ph type="title"/>
          </p:nvPr>
        </p:nvSpPr>
        <p:spPr>
          <a:xfrm>
            <a:off x="4553733" y="548465"/>
            <a:ext cx="6798541" cy="848536"/>
          </a:xfrm>
        </p:spPr>
        <p:txBody>
          <a:bodyPr vert="horz" lIns="91440" tIns="45720" rIns="91440" bIns="45720" rtlCol="0" anchor="b">
            <a:normAutofit/>
          </a:bodyPr>
          <a:lstStyle/>
          <a:p>
            <a:pPr algn="ctr"/>
            <a:r>
              <a:rPr lang="en-US" sz="4000" dirty="0"/>
              <a:t>Communication</a:t>
            </a:r>
          </a:p>
        </p:txBody>
      </p:sp>
      <p:pic>
        <p:nvPicPr>
          <p:cNvPr id="6" name="Content Placeholder 5">
            <a:extLst>
              <a:ext uri="{FF2B5EF4-FFF2-40B4-BE49-F238E27FC236}">
                <a16:creationId xmlns:a16="http://schemas.microsoft.com/office/drawing/2014/main" id="{0650E6CC-D497-662C-8407-86AEA903CEB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4014"/>
          <a:stretch>
            <a:fillRect/>
          </a:stretch>
        </p:blipFill>
        <p:spPr>
          <a:xfrm>
            <a:off x="0" y="0"/>
            <a:ext cx="4196496" cy="6857990"/>
          </a:xfrm>
          <a:prstGeom prst="rect">
            <a:avLst/>
          </a:prstGeom>
          <a:effectLst/>
        </p:spPr>
      </p:pic>
      <p:sp>
        <p:nvSpPr>
          <p:cNvPr id="3" name="Content Placeholder 2">
            <a:extLst>
              <a:ext uri="{FF2B5EF4-FFF2-40B4-BE49-F238E27FC236}">
                <a16:creationId xmlns:a16="http://schemas.microsoft.com/office/drawing/2014/main" id="{105D7CE3-0547-9908-49B7-2EDC3EAE0F0B}"/>
              </a:ext>
            </a:extLst>
          </p:cNvPr>
          <p:cNvSpPr>
            <a:spLocks noGrp="1"/>
          </p:cNvSpPr>
          <p:nvPr>
            <p:ph sz="half" idx="1"/>
          </p:nvPr>
        </p:nvSpPr>
        <p:spPr>
          <a:xfrm>
            <a:off x="4553734" y="1397002"/>
            <a:ext cx="6798539" cy="4718046"/>
          </a:xfrm>
        </p:spPr>
        <p:txBody>
          <a:bodyPr vert="horz" lIns="91440" tIns="45720" rIns="91440" bIns="45720" rtlCol="0">
            <a:normAutofit/>
          </a:bodyPr>
          <a:lstStyle/>
          <a:p>
            <a:r>
              <a:rPr lang="en-US" sz="2000" dirty="0"/>
              <a:t>DJP Website – </a:t>
            </a:r>
            <a:r>
              <a:rPr lang="en-US" sz="2000" dirty="0">
                <a:hlinkClick r:id="rId3"/>
              </a:rPr>
              <a:t>www.dewittjrpanthers.org</a:t>
            </a:r>
            <a:endParaRPr lang="en-US" sz="2000" dirty="0"/>
          </a:p>
          <a:p>
            <a:r>
              <a:rPr lang="en-US" sz="2000" dirty="0"/>
              <a:t>Join our Facebook Page! </a:t>
            </a:r>
          </a:p>
          <a:p>
            <a:r>
              <a:rPr lang="en-US" sz="2000" dirty="0"/>
              <a:t>Instagram</a:t>
            </a:r>
          </a:p>
          <a:p>
            <a:pPr lvl="1"/>
            <a:r>
              <a:rPr lang="en-US" sz="2000" dirty="0"/>
              <a:t>Dewitt Cheer has an Instagram</a:t>
            </a:r>
          </a:p>
          <a:p>
            <a:pPr lvl="1"/>
            <a:r>
              <a:rPr lang="en-US" sz="2000" dirty="0">
                <a:solidFill>
                  <a:srgbClr val="FF0000"/>
                </a:solidFill>
              </a:rPr>
              <a:t>**New for 2026** </a:t>
            </a:r>
            <a:r>
              <a:rPr lang="en-US" sz="2000" dirty="0"/>
              <a:t>DJP Instagram Page – Coming Soon</a:t>
            </a:r>
          </a:p>
          <a:p>
            <a:r>
              <a:rPr lang="en-US" sz="2000" dirty="0"/>
              <a:t>Join our Facebook DJP Equipment Buy and Sell Page </a:t>
            </a:r>
          </a:p>
          <a:p>
            <a:r>
              <a:rPr lang="en-US" sz="2000" dirty="0"/>
              <a:t>Coach or Team Parent Representatives</a:t>
            </a:r>
          </a:p>
          <a:p>
            <a:r>
              <a:rPr lang="en-US" sz="2000" b="1" dirty="0"/>
              <a:t>If you have a concern: </a:t>
            </a:r>
          </a:p>
          <a:p>
            <a:pPr marL="914400" lvl="1"/>
            <a:r>
              <a:rPr lang="en-US" sz="2000" dirty="0"/>
              <a:t>24- hour rule </a:t>
            </a:r>
          </a:p>
          <a:p>
            <a:pPr marL="914400" lvl="1"/>
            <a:r>
              <a:rPr lang="en-US" sz="2000" dirty="0"/>
              <a:t>Contact Coach </a:t>
            </a:r>
          </a:p>
          <a:p>
            <a:pPr marL="914400" lvl="1"/>
            <a:r>
              <a:rPr lang="en-US" sz="2000" dirty="0"/>
              <a:t>A Formal Complaint Form is available on the DJP Website. These will be reviewed by the board</a:t>
            </a:r>
          </a:p>
        </p:txBody>
      </p:sp>
      <p:pic>
        <p:nvPicPr>
          <p:cNvPr id="7" name="Picture 6">
            <a:extLst>
              <a:ext uri="{FF2B5EF4-FFF2-40B4-BE49-F238E27FC236}">
                <a16:creationId xmlns:a16="http://schemas.microsoft.com/office/drawing/2014/main" id="{AAA94558-D9E6-39AC-BD14-DA7102D33CC9}"/>
              </a:ext>
            </a:extLst>
          </p:cNvPr>
          <p:cNvPicPr>
            <a:picLocks noChangeAspect="1"/>
          </p:cNvPicPr>
          <p:nvPr/>
        </p:nvPicPr>
        <p:blipFill>
          <a:blip r:embed="rId4"/>
          <a:stretch>
            <a:fillRect/>
          </a:stretch>
        </p:blipFill>
        <p:spPr>
          <a:xfrm>
            <a:off x="76200" y="97964"/>
            <a:ext cx="1276255" cy="1276255"/>
          </a:xfrm>
          <a:prstGeom prst="rect">
            <a:avLst/>
          </a:prstGeom>
        </p:spPr>
      </p:pic>
      <p:sp>
        <p:nvSpPr>
          <p:cNvPr id="8" name="TextBox 7">
            <a:extLst>
              <a:ext uri="{FF2B5EF4-FFF2-40B4-BE49-F238E27FC236}">
                <a16:creationId xmlns:a16="http://schemas.microsoft.com/office/drawing/2014/main" id="{1B14C995-D86E-1D93-AB80-1537B0B099F6}"/>
              </a:ext>
            </a:extLst>
          </p:cNvPr>
          <p:cNvSpPr txBox="1"/>
          <p:nvPr/>
        </p:nvSpPr>
        <p:spPr>
          <a:xfrm rot="10800000" flipV="1">
            <a:off x="1476754" y="384666"/>
            <a:ext cx="2938258" cy="400110"/>
          </a:xfrm>
          <a:prstGeom prst="rect">
            <a:avLst/>
          </a:prstGeom>
          <a:noFill/>
        </p:spPr>
        <p:txBody>
          <a:bodyPr wrap="square" rtlCol="0">
            <a:spAutoFit/>
          </a:bodyPr>
          <a:lstStyle/>
          <a:p>
            <a:r>
              <a:rPr lang="en-US" sz="2000" b="1" dirty="0">
                <a:solidFill>
                  <a:schemeClr val="bg1"/>
                </a:solidFill>
              </a:rPr>
              <a:t>DJP Facebook Page</a:t>
            </a:r>
          </a:p>
        </p:txBody>
      </p:sp>
      <p:pic>
        <p:nvPicPr>
          <p:cNvPr id="10" name="Picture 9">
            <a:extLst>
              <a:ext uri="{FF2B5EF4-FFF2-40B4-BE49-F238E27FC236}">
                <a16:creationId xmlns:a16="http://schemas.microsoft.com/office/drawing/2014/main" id="{F6BA8CC7-9D07-BFBF-15A3-D7F8F81293D5}"/>
              </a:ext>
            </a:extLst>
          </p:cNvPr>
          <p:cNvPicPr>
            <a:picLocks noChangeAspect="1"/>
          </p:cNvPicPr>
          <p:nvPr/>
        </p:nvPicPr>
        <p:blipFill>
          <a:blip r:embed="rId5"/>
          <a:stretch>
            <a:fillRect/>
          </a:stretch>
        </p:blipFill>
        <p:spPr>
          <a:xfrm>
            <a:off x="2727366" y="1397001"/>
            <a:ext cx="1203865" cy="1246106"/>
          </a:xfrm>
          <a:prstGeom prst="rect">
            <a:avLst/>
          </a:prstGeom>
        </p:spPr>
      </p:pic>
      <p:sp>
        <p:nvSpPr>
          <p:cNvPr id="12" name="TextBox 11">
            <a:extLst>
              <a:ext uri="{FF2B5EF4-FFF2-40B4-BE49-F238E27FC236}">
                <a16:creationId xmlns:a16="http://schemas.microsoft.com/office/drawing/2014/main" id="{A790C625-19D2-E5E7-5974-94B53A2A078B}"/>
              </a:ext>
            </a:extLst>
          </p:cNvPr>
          <p:cNvSpPr txBox="1"/>
          <p:nvPr/>
        </p:nvSpPr>
        <p:spPr>
          <a:xfrm>
            <a:off x="329790" y="1569551"/>
            <a:ext cx="2293929" cy="707886"/>
          </a:xfrm>
          <a:prstGeom prst="rect">
            <a:avLst/>
          </a:prstGeom>
          <a:noFill/>
        </p:spPr>
        <p:txBody>
          <a:bodyPr wrap="square" rtlCol="0">
            <a:spAutoFit/>
          </a:bodyPr>
          <a:lstStyle/>
          <a:p>
            <a:r>
              <a:rPr lang="en-US" sz="2000" b="1" dirty="0">
                <a:solidFill>
                  <a:schemeClr val="bg1"/>
                </a:solidFill>
              </a:rPr>
              <a:t>DJP Buy and Sell </a:t>
            </a:r>
          </a:p>
          <a:p>
            <a:r>
              <a:rPr lang="en-US" sz="2000" b="1" dirty="0">
                <a:solidFill>
                  <a:schemeClr val="bg1"/>
                </a:solidFill>
              </a:rPr>
              <a:t>Facebook Page</a:t>
            </a:r>
          </a:p>
        </p:txBody>
      </p:sp>
      <p:pic>
        <p:nvPicPr>
          <p:cNvPr id="14" name="Picture 13">
            <a:extLst>
              <a:ext uri="{FF2B5EF4-FFF2-40B4-BE49-F238E27FC236}">
                <a16:creationId xmlns:a16="http://schemas.microsoft.com/office/drawing/2014/main" id="{462E17B1-40F6-7907-39B2-465303F0E399}"/>
              </a:ext>
            </a:extLst>
          </p:cNvPr>
          <p:cNvPicPr>
            <a:picLocks noChangeAspect="1"/>
          </p:cNvPicPr>
          <p:nvPr/>
        </p:nvPicPr>
        <p:blipFill>
          <a:blip r:embed="rId6"/>
          <a:stretch>
            <a:fillRect/>
          </a:stretch>
        </p:blipFill>
        <p:spPr>
          <a:xfrm>
            <a:off x="329790" y="2571697"/>
            <a:ext cx="1276255" cy="1246107"/>
          </a:xfrm>
          <a:prstGeom prst="rect">
            <a:avLst/>
          </a:prstGeom>
        </p:spPr>
      </p:pic>
      <p:sp>
        <p:nvSpPr>
          <p:cNvPr id="15" name="TextBox 14">
            <a:extLst>
              <a:ext uri="{FF2B5EF4-FFF2-40B4-BE49-F238E27FC236}">
                <a16:creationId xmlns:a16="http://schemas.microsoft.com/office/drawing/2014/main" id="{F882C0A0-CBAD-AD1E-B893-4167E17EC862}"/>
              </a:ext>
            </a:extLst>
          </p:cNvPr>
          <p:cNvSpPr txBox="1"/>
          <p:nvPr/>
        </p:nvSpPr>
        <p:spPr>
          <a:xfrm>
            <a:off x="1879575" y="2874020"/>
            <a:ext cx="2043392" cy="461665"/>
          </a:xfrm>
          <a:prstGeom prst="rect">
            <a:avLst/>
          </a:prstGeom>
          <a:noFill/>
        </p:spPr>
        <p:txBody>
          <a:bodyPr wrap="square" rtlCol="0">
            <a:spAutoFit/>
          </a:bodyPr>
          <a:lstStyle/>
          <a:p>
            <a:r>
              <a:rPr lang="en-US" sz="2400" b="1" dirty="0">
                <a:solidFill>
                  <a:schemeClr val="bg1"/>
                </a:solidFill>
              </a:rPr>
              <a:t>Website</a:t>
            </a:r>
            <a:endParaRPr lang="en-US" sz="2400" dirty="0"/>
          </a:p>
        </p:txBody>
      </p:sp>
      <p:pic>
        <p:nvPicPr>
          <p:cNvPr id="17" name="Picture 16">
            <a:extLst>
              <a:ext uri="{FF2B5EF4-FFF2-40B4-BE49-F238E27FC236}">
                <a16:creationId xmlns:a16="http://schemas.microsoft.com/office/drawing/2014/main" id="{20441479-EBD0-5331-28A4-80411193AB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9549" y="4475082"/>
            <a:ext cx="2043393" cy="2065247"/>
          </a:xfrm>
          <a:prstGeom prst="rect">
            <a:avLst/>
          </a:prstGeom>
        </p:spPr>
      </p:pic>
      <p:sp>
        <p:nvSpPr>
          <p:cNvPr id="18" name="TextBox 17">
            <a:extLst>
              <a:ext uri="{FF2B5EF4-FFF2-40B4-BE49-F238E27FC236}">
                <a16:creationId xmlns:a16="http://schemas.microsoft.com/office/drawing/2014/main" id="{1A8CEE5D-987A-8071-2291-E29A97610072}"/>
              </a:ext>
            </a:extLst>
          </p:cNvPr>
          <p:cNvSpPr txBox="1"/>
          <p:nvPr/>
        </p:nvSpPr>
        <p:spPr>
          <a:xfrm>
            <a:off x="0" y="4475082"/>
            <a:ext cx="1810560" cy="707886"/>
          </a:xfrm>
          <a:prstGeom prst="rect">
            <a:avLst/>
          </a:prstGeom>
          <a:noFill/>
        </p:spPr>
        <p:txBody>
          <a:bodyPr wrap="none" rtlCol="0">
            <a:spAutoFit/>
          </a:bodyPr>
          <a:lstStyle/>
          <a:p>
            <a:r>
              <a:rPr lang="en-US" sz="2000" b="1" dirty="0">
                <a:solidFill>
                  <a:schemeClr val="bg1"/>
                </a:solidFill>
              </a:rPr>
              <a:t>DJP Cheer </a:t>
            </a:r>
          </a:p>
          <a:p>
            <a:r>
              <a:rPr lang="en-US" sz="2000" b="1" dirty="0">
                <a:solidFill>
                  <a:schemeClr val="bg1"/>
                </a:solidFill>
              </a:rPr>
              <a:t>Instagram Page</a:t>
            </a:r>
          </a:p>
        </p:txBody>
      </p:sp>
    </p:spTree>
    <p:extLst>
      <p:ext uri="{BB962C8B-B14F-4D97-AF65-F5344CB8AC3E}">
        <p14:creationId xmlns:p14="http://schemas.microsoft.com/office/powerpoint/2010/main" val="3177303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2">
            <a:extLst>
              <a:ext uri="{FF2B5EF4-FFF2-40B4-BE49-F238E27FC236}">
                <a16:creationId xmlns:a16="http://schemas.microsoft.com/office/drawing/2014/main" id="{78990E02-FF84-2B0B-E1A7-F8A9D3BC93B1}"/>
              </a:ext>
            </a:extLst>
          </p:cNvPr>
          <p:cNvSpPr>
            <a:spLocks noGrp="1"/>
          </p:cNvSpPr>
          <p:nvPr>
            <p:ph idx="1"/>
          </p:nvPr>
        </p:nvSpPr>
        <p:spPr>
          <a:xfrm>
            <a:off x="1137034" y="2207977"/>
            <a:ext cx="3968365" cy="4046401"/>
          </a:xfrm>
        </p:spPr>
        <p:txBody>
          <a:bodyPr anchor="ctr">
            <a:normAutofit/>
          </a:bodyPr>
          <a:lstStyle/>
          <a:p>
            <a:pPr marL="0" indent="0" algn="ctr">
              <a:buNone/>
            </a:pPr>
            <a:r>
              <a:rPr lang="en-US" sz="4400" dirty="0">
                <a:solidFill>
                  <a:schemeClr val="tx1">
                    <a:lumMod val="85000"/>
                    <a:lumOff val="15000"/>
                  </a:schemeClr>
                </a:solidFill>
              </a:rPr>
              <a:t>Questions?</a:t>
            </a:r>
          </a:p>
        </p:txBody>
      </p:sp>
      <p:pic>
        <p:nvPicPr>
          <p:cNvPr id="13" name="Content Placeholder 12">
            <a:extLst>
              <a:ext uri="{FF2B5EF4-FFF2-40B4-BE49-F238E27FC236}">
                <a16:creationId xmlns:a16="http://schemas.microsoft.com/office/drawing/2014/main" id="{A27EA39C-7E50-6E8B-C687-9D0B5C91D966}"/>
              </a:ext>
            </a:extLst>
          </p:cNvPr>
          <p:cNvPicPr>
            <a:picLocks noChangeAspect="1"/>
          </p:cNvPicPr>
          <p:nvPr/>
        </p:nvPicPr>
        <p:blipFill>
          <a:blip r:embed="rId2">
            <a:extLst>
              <a:ext uri="{28A0092B-C50C-407E-A947-70E740481C1C}">
                <a14:useLocalDpi xmlns:a14="http://schemas.microsoft.com/office/drawing/2010/main" val="0"/>
              </a:ext>
            </a:extLst>
          </a:blip>
          <a:srcRect t="18059" r="3" b="11494"/>
          <a:stretch>
            <a:fillRect/>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15" name="Content Placeholder 14">
            <a:extLst>
              <a:ext uri="{FF2B5EF4-FFF2-40B4-BE49-F238E27FC236}">
                <a16:creationId xmlns:a16="http://schemas.microsoft.com/office/drawing/2014/main" id="{36423956-B4FF-E52A-0011-84596478A151}"/>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t="26087" r="-3" b="-3"/>
          <a:stretch>
            <a:fillRect/>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3724616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51F17525-2997-FCD3-6D79-B7938B6C56B1}"/>
              </a:ext>
            </a:extLst>
          </p:cNvPr>
          <p:cNvSpPr>
            <a:spLocks noGrp="1"/>
          </p:cNvSpPr>
          <p:nvPr>
            <p:ph type="title"/>
          </p:nvPr>
        </p:nvSpPr>
        <p:spPr>
          <a:xfrm>
            <a:off x="4553733" y="548464"/>
            <a:ext cx="6798541" cy="1675623"/>
          </a:xfrm>
        </p:spPr>
        <p:txBody>
          <a:bodyPr vert="horz" lIns="91440" tIns="45720" rIns="91440" bIns="45720" rtlCol="0" anchor="b">
            <a:normAutofit/>
          </a:bodyPr>
          <a:lstStyle/>
          <a:p>
            <a:r>
              <a:rPr lang="en-US" sz="4000"/>
              <a:t>Overview of DJP	</a:t>
            </a:r>
            <a:r>
              <a:rPr lang="en-US" sz="4000" dirty="0"/>
              <a:t>	</a:t>
            </a:r>
            <a:endParaRPr lang="en-US" sz="4000"/>
          </a:p>
        </p:txBody>
      </p:sp>
      <p:pic>
        <p:nvPicPr>
          <p:cNvPr id="5" name="Content Placeholder 4">
            <a:extLst>
              <a:ext uri="{FF2B5EF4-FFF2-40B4-BE49-F238E27FC236}">
                <a16:creationId xmlns:a16="http://schemas.microsoft.com/office/drawing/2014/main" id="{D2117293-E381-1FAC-880A-0321D2D3186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212" r="8199"/>
          <a:stretch>
            <a:fillRect/>
          </a:stretch>
        </p:blipFill>
        <p:spPr>
          <a:xfrm>
            <a:off x="1" y="10"/>
            <a:ext cx="4196496" cy="6857990"/>
          </a:xfrm>
          <a:prstGeom prst="rect">
            <a:avLst/>
          </a:prstGeom>
          <a:effectLst/>
        </p:spPr>
      </p:pic>
      <p:sp>
        <p:nvSpPr>
          <p:cNvPr id="19" name="Content Placeholder 18">
            <a:extLst>
              <a:ext uri="{FF2B5EF4-FFF2-40B4-BE49-F238E27FC236}">
                <a16:creationId xmlns:a16="http://schemas.microsoft.com/office/drawing/2014/main" id="{FB2829E0-72DA-9F1D-BB10-6E222E9A5BEB}"/>
              </a:ext>
            </a:extLst>
          </p:cNvPr>
          <p:cNvSpPr>
            <a:spLocks noGrp="1"/>
          </p:cNvSpPr>
          <p:nvPr>
            <p:ph sz="half" idx="1"/>
          </p:nvPr>
        </p:nvSpPr>
        <p:spPr>
          <a:xfrm>
            <a:off x="4553734" y="2409830"/>
            <a:ext cx="6798539" cy="3705217"/>
          </a:xfrm>
        </p:spPr>
        <p:txBody>
          <a:bodyPr vert="horz" lIns="91440" tIns="45720" rIns="91440" bIns="45720" rtlCol="0">
            <a:normAutofit/>
          </a:bodyPr>
          <a:lstStyle/>
          <a:p>
            <a:pPr marL="342900" lvl="0">
              <a:spcAft>
                <a:spcPts val="600"/>
              </a:spcAft>
              <a:buClr>
                <a:schemeClr val="accent2"/>
              </a:buClr>
              <a:buSzPts val="2400"/>
            </a:pPr>
            <a:r>
              <a:rPr lang="en-US" sz="2000">
                <a:sym typeface="Calibri"/>
              </a:rPr>
              <a:t>Established in 1995 to promote organized and structured football and cheerleading within the community of DeWitt.</a:t>
            </a:r>
          </a:p>
          <a:p>
            <a:pPr marL="342900" lvl="0">
              <a:spcAft>
                <a:spcPts val="600"/>
              </a:spcAft>
              <a:buClr>
                <a:schemeClr val="accent2"/>
              </a:buClr>
              <a:buSzPts val="2400"/>
            </a:pPr>
            <a:r>
              <a:rPr lang="en-US" sz="2000">
                <a:sym typeface="Calibri"/>
              </a:rPr>
              <a:t>A feeder program to prepare athletes for the DeWitt High School Football and Cheer teams.</a:t>
            </a:r>
          </a:p>
          <a:p>
            <a:pPr marL="342900" lvl="0">
              <a:spcAft>
                <a:spcPts val="600"/>
              </a:spcAft>
              <a:buClr>
                <a:schemeClr val="accent2"/>
              </a:buClr>
              <a:buSzPts val="2400"/>
            </a:pPr>
            <a:r>
              <a:rPr lang="en-US" sz="2000">
                <a:sym typeface="Calibri"/>
              </a:rPr>
              <a:t>Encourage all those who desire and are able to participate.</a:t>
            </a:r>
            <a:endParaRPr lang="en-US" sz="2000">
              <a:sym typeface="Arial"/>
            </a:endParaRPr>
          </a:p>
          <a:p>
            <a:pPr marL="0"/>
            <a:endParaRPr lang="en-US" sz="2000" dirty="0"/>
          </a:p>
        </p:txBody>
      </p:sp>
    </p:spTree>
    <p:extLst>
      <p:ext uri="{BB962C8B-B14F-4D97-AF65-F5344CB8AC3E}">
        <p14:creationId xmlns:p14="http://schemas.microsoft.com/office/powerpoint/2010/main" val="40174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976810-42A7-0110-4897-A3D22F68849B}"/>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F4647BB6-2307-172C-EAB2-8D7C431D18AC}"/>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gn="ctr"/>
            <a:r>
              <a:rPr lang="en-US" sz="4000" dirty="0"/>
              <a:t>Cheer Parent Expectations </a:t>
            </a:r>
          </a:p>
        </p:txBody>
      </p:sp>
      <p:pic>
        <p:nvPicPr>
          <p:cNvPr id="18" name="Content Placeholder 17">
            <a:extLst>
              <a:ext uri="{FF2B5EF4-FFF2-40B4-BE49-F238E27FC236}">
                <a16:creationId xmlns:a16="http://schemas.microsoft.com/office/drawing/2014/main" id="{902B1A14-3CC2-713A-2D09-8D6AC5FD4E6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r="24143"/>
          <a:stretch>
            <a:fillRect/>
          </a:stretch>
        </p:blipFill>
        <p:spPr>
          <a:xfrm>
            <a:off x="1" y="10"/>
            <a:ext cx="6936390" cy="6857990"/>
          </a:xfrm>
          <a:prstGeom prst="rect">
            <a:avLst/>
          </a:prstGeom>
        </p:spPr>
      </p:pic>
      <p:sp>
        <p:nvSpPr>
          <p:cNvPr id="16" name="Content Placeholder 15">
            <a:extLst>
              <a:ext uri="{FF2B5EF4-FFF2-40B4-BE49-F238E27FC236}">
                <a16:creationId xmlns:a16="http://schemas.microsoft.com/office/drawing/2014/main" id="{3E2151C7-B69E-B364-CB90-AEFB11BE0712}"/>
              </a:ext>
            </a:extLst>
          </p:cNvPr>
          <p:cNvSpPr>
            <a:spLocks noGrp="1"/>
          </p:cNvSpPr>
          <p:nvPr>
            <p:ph sz="half" idx="2"/>
          </p:nvPr>
        </p:nvSpPr>
        <p:spPr>
          <a:xfrm>
            <a:off x="7531610" y="1947333"/>
            <a:ext cx="3983057" cy="4545542"/>
          </a:xfrm>
        </p:spPr>
        <p:txBody>
          <a:bodyPr vert="horz" lIns="91440" tIns="45720" rIns="91440" bIns="45720" rtlCol="0">
            <a:normAutofit/>
          </a:bodyPr>
          <a:lstStyle/>
          <a:p>
            <a:pPr marL="0" indent="0">
              <a:buNone/>
            </a:pPr>
            <a:r>
              <a:rPr lang="en-US" sz="1800" dirty="0"/>
              <a:t>Parents should refrain from staying at cheer practices. Parents should expect to drop their cheerleader off at practice and pick them up afterward.</a:t>
            </a:r>
          </a:p>
          <a:p>
            <a:pPr marL="0" indent="0">
              <a:buNone/>
            </a:pPr>
            <a:r>
              <a:rPr lang="en-US" sz="1800" dirty="0"/>
              <a:t>DJP’s primary focus during practice is to provide cheerleaders an opportunity to develop their skills, focus on learning, and work together as a team in an environment free from distractions.</a:t>
            </a:r>
          </a:p>
          <a:p>
            <a:pPr marL="0" indent="0">
              <a:buNone/>
            </a:pPr>
            <a:r>
              <a:rPr lang="en-US" sz="1800" dirty="0"/>
              <a:t>Allowing cheerleaders to engage fully in practice fosters independence, responsibility, and concentration, while also ensuring that our coaching staff gives their full attention to player development without external interruptions.</a:t>
            </a:r>
          </a:p>
          <a:p>
            <a:endParaRPr lang="en-US" sz="1600" dirty="0"/>
          </a:p>
        </p:txBody>
      </p:sp>
    </p:spTree>
    <p:extLst>
      <p:ext uri="{BB962C8B-B14F-4D97-AF65-F5344CB8AC3E}">
        <p14:creationId xmlns:p14="http://schemas.microsoft.com/office/powerpoint/2010/main" val="287778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BA2EDE6-E4E2-A076-DF29-09DBF49479F3}"/>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Cheer Parent Volunteer Expectations</a:t>
            </a:r>
          </a:p>
        </p:txBody>
      </p:sp>
      <p:pic>
        <p:nvPicPr>
          <p:cNvPr id="10" name="Content Placeholder 9">
            <a:extLst>
              <a:ext uri="{FF2B5EF4-FFF2-40B4-BE49-F238E27FC236}">
                <a16:creationId xmlns:a16="http://schemas.microsoft.com/office/drawing/2014/main" id="{077B0DF1-114A-5165-98DD-292B486E062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7004" r="1" b="17249"/>
          <a:stretch>
            <a:fillRect/>
          </a:stretch>
        </p:blipFill>
        <p:spPr>
          <a:xfrm>
            <a:off x="1" y="10"/>
            <a:ext cx="6936390" cy="6857990"/>
          </a:xfrm>
          <a:prstGeom prst="rect">
            <a:avLst/>
          </a:prstGeom>
        </p:spPr>
      </p:pic>
      <p:sp>
        <p:nvSpPr>
          <p:cNvPr id="12" name="Content Placeholder 11">
            <a:extLst>
              <a:ext uri="{FF2B5EF4-FFF2-40B4-BE49-F238E27FC236}">
                <a16:creationId xmlns:a16="http://schemas.microsoft.com/office/drawing/2014/main" id="{81D29767-0529-18A2-692E-A28123C9205A}"/>
              </a:ext>
            </a:extLst>
          </p:cNvPr>
          <p:cNvSpPr>
            <a:spLocks noGrp="1"/>
          </p:cNvSpPr>
          <p:nvPr>
            <p:ph sz="half" idx="1"/>
          </p:nvPr>
        </p:nvSpPr>
        <p:spPr>
          <a:xfrm>
            <a:off x="7531610" y="2434201"/>
            <a:ext cx="3822189" cy="3742762"/>
          </a:xfrm>
        </p:spPr>
        <p:txBody>
          <a:bodyPr vert="horz" lIns="91440" tIns="45720" rIns="91440" bIns="45720" rtlCol="0">
            <a:normAutofit/>
          </a:bodyPr>
          <a:lstStyle/>
          <a:p>
            <a:pPr marL="0"/>
            <a:r>
              <a:rPr lang="en-US" sz="1700">
                <a:highlight>
                  <a:srgbClr val="FFFF00"/>
                </a:highlight>
              </a:rPr>
              <a:t>**Games cannot happen without game day parent volunteers**</a:t>
            </a:r>
          </a:p>
          <a:p>
            <a:r>
              <a:rPr lang="en-US" sz="1700"/>
              <a:t>Parents are expected to volunteer a minimum of 6 hours each season</a:t>
            </a:r>
          </a:p>
          <a:p>
            <a:r>
              <a:rPr lang="en-US" sz="1700"/>
              <a:t>Typical game day volunteer needs:</a:t>
            </a:r>
          </a:p>
          <a:p>
            <a:pPr lvl="1"/>
            <a:r>
              <a:rPr lang="en-US" sz="1700"/>
              <a:t>Concessions (2-3) </a:t>
            </a:r>
          </a:p>
          <a:p>
            <a:pPr lvl="1"/>
            <a:r>
              <a:rPr lang="en-US" sz="1700"/>
              <a:t>Announcer (1) </a:t>
            </a:r>
          </a:p>
          <a:p>
            <a:pPr lvl="1"/>
            <a:r>
              <a:rPr lang="en-US" sz="1700"/>
              <a:t>Game Clock (1) </a:t>
            </a:r>
          </a:p>
          <a:p>
            <a:pPr lvl="1"/>
            <a:r>
              <a:rPr lang="en-US" sz="1700"/>
              <a:t>Spotter (1) </a:t>
            </a:r>
          </a:p>
          <a:p>
            <a:pPr lvl="1"/>
            <a:r>
              <a:rPr lang="en-US" sz="1700"/>
              <a:t>Chain Gang (2) </a:t>
            </a:r>
          </a:p>
          <a:p>
            <a:r>
              <a:rPr lang="en-US" sz="1700"/>
              <a:t>Parent Representative (Team Parent) </a:t>
            </a:r>
          </a:p>
          <a:p>
            <a:r>
              <a:rPr lang="en-US" sz="1700"/>
              <a:t>Assist with Fundraising</a:t>
            </a:r>
          </a:p>
        </p:txBody>
      </p:sp>
    </p:spTree>
    <p:extLst>
      <p:ext uri="{BB962C8B-B14F-4D97-AF65-F5344CB8AC3E}">
        <p14:creationId xmlns:p14="http://schemas.microsoft.com/office/powerpoint/2010/main" val="2465378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88DD4-3BA2-73A6-FF91-F3677D6D4E3D}"/>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3700"/>
              <a:t>What’s DJP’s Structure and How does it function?</a:t>
            </a:r>
          </a:p>
        </p:txBody>
      </p:sp>
      <p:sp>
        <p:nvSpPr>
          <p:cNvPr id="4" name="Content Placeholder 3">
            <a:extLst>
              <a:ext uri="{FF2B5EF4-FFF2-40B4-BE49-F238E27FC236}">
                <a16:creationId xmlns:a16="http://schemas.microsoft.com/office/drawing/2014/main" id="{123BE834-CE49-BF22-50F0-2B3808943A2F}"/>
              </a:ext>
            </a:extLst>
          </p:cNvPr>
          <p:cNvSpPr>
            <a:spLocks noGrp="1"/>
          </p:cNvSpPr>
          <p:nvPr>
            <p:ph sz="half" idx="2"/>
          </p:nvPr>
        </p:nvSpPr>
        <p:spPr>
          <a:xfrm>
            <a:off x="838201" y="2962279"/>
            <a:ext cx="3799425" cy="3143241"/>
          </a:xfrm>
        </p:spPr>
        <p:txBody>
          <a:bodyPr vert="horz" lIns="91440" tIns="45720" rIns="91440" bIns="45720" rtlCol="0">
            <a:normAutofit/>
          </a:bodyPr>
          <a:lstStyle/>
          <a:p>
            <a:r>
              <a:rPr lang="en-US" sz="2000"/>
              <a:t>DJP is independently supported and is 100% Self-Funded. </a:t>
            </a:r>
          </a:p>
          <a:p>
            <a:r>
              <a:rPr lang="en-US" sz="2000"/>
              <a:t>DJP is not financially supported by DeWitt Public Schools (DPS)</a:t>
            </a:r>
          </a:p>
          <a:p>
            <a:r>
              <a:rPr lang="en-US" sz="2000"/>
              <a:t>DJP pays annual player fee to DPS *AND* Pays DPS for indoor and outdoor space usage.</a:t>
            </a:r>
          </a:p>
        </p:txBody>
      </p:sp>
      <p:pic>
        <p:nvPicPr>
          <p:cNvPr id="8" name="Content Placeholder 7">
            <a:extLst>
              <a:ext uri="{FF2B5EF4-FFF2-40B4-BE49-F238E27FC236}">
                <a16:creationId xmlns:a16="http://schemas.microsoft.com/office/drawing/2014/main" id="{E71AD86C-7E9F-B334-B349-BD2862D795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r="1" b="7134"/>
          <a:stretch>
            <a:fillRect/>
          </a:stretch>
        </p:blipFill>
        <p:spPr>
          <a:xfrm>
            <a:off x="5010386" y="10"/>
            <a:ext cx="7181613" cy="6857990"/>
          </a:xfrm>
          <a:prstGeom prst="rect">
            <a:avLst/>
          </a:prstGeom>
          <a:effectLst/>
        </p:spPr>
      </p:pic>
    </p:spTree>
    <p:extLst>
      <p:ext uri="{BB962C8B-B14F-4D97-AF65-F5344CB8AC3E}">
        <p14:creationId xmlns:p14="http://schemas.microsoft.com/office/powerpoint/2010/main" val="3423862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6CE26-BD8F-9840-29DC-55673FBA9CAD}"/>
              </a:ext>
            </a:extLst>
          </p:cNvPr>
          <p:cNvSpPr>
            <a:spLocks noGrp="1"/>
          </p:cNvSpPr>
          <p:nvPr>
            <p:ph type="title"/>
          </p:nvPr>
        </p:nvSpPr>
        <p:spPr/>
        <p:txBody>
          <a:bodyPr/>
          <a:lstStyle/>
          <a:p>
            <a:pPr algn="ctr"/>
            <a:r>
              <a:rPr lang="en-US" dirty="0">
                <a:latin typeface="+mn-lt"/>
                <a:cs typeface="Arial" panose="020B0604020202020204" pitchFamily="34" charset="0"/>
              </a:rPr>
              <a:t>2025 DJP Budget Expenditures</a:t>
            </a:r>
          </a:p>
        </p:txBody>
      </p:sp>
      <p:graphicFrame>
        <p:nvGraphicFramePr>
          <p:cNvPr id="5" name="Content Placeholder 4">
            <a:extLst>
              <a:ext uri="{FF2B5EF4-FFF2-40B4-BE49-F238E27FC236}">
                <a16:creationId xmlns:a16="http://schemas.microsoft.com/office/drawing/2014/main" id="{3280C9E6-303D-8D99-465C-BC3A5683A090}"/>
              </a:ext>
            </a:extLst>
          </p:cNvPr>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84232C97-471C-F481-416A-5005CCCD8727}"/>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237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6A62F6-7FA1-8685-267A-AB064E537CF1}"/>
              </a:ext>
            </a:extLst>
          </p:cNvPr>
          <p:cNvSpPr>
            <a:spLocks noGrp="1"/>
          </p:cNvSpPr>
          <p:nvPr>
            <p:ph type="title"/>
          </p:nvPr>
        </p:nvSpPr>
        <p:spPr>
          <a:xfrm>
            <a:off x="836679" y="723898"/>
            <a:ext cx="6002110" cy="1495425"/>
          </a:xfrm>
        </p:spPr>
        <p:txBody>
          <a:bodyPr vert="horz" lIns="91440" tIns="45720" rIns="91440" bIns="45720" rtlCol="0" anchor="ctr">
            <a:normAutofit/>
          </a:bodyPr>
          <a:lstStyle/>
          <a:p>
            <a:pPr algn="ctr"/>
            <a:r>
              <a:rPr lang="en-US" sz="4000" dirty="0">
                <a:latin typeface="+mn-lt"/>
                <a:cs typeface="Arial" panose="020B0604020202020204" pitchFamily="34" charset="0"/>
              </a:rPr>
              <a:t>How does DJP Generate Income?</a:t>
            </a:r>
          </a:p>
        </p:txBody>
      </p:sp>
      <p:sp>
        <p:nvSpPr>
          <p:cNvPr id="3" name="Content Placeholder 2">
            <a:extLst>
              <a:ext uri="{FF2B5EF4-FFF2-40B4-BE49-F238E27FC236}">
                <a16:creationId xmlns:a16="http://schemas.microsoft.com/office/drawing/2014/main" id="{CE9DFB17-D6D6-0AC4-7FFF-6DE07FAE4F2E}"/>
              </a:ext>
            </a:extLst>
          </p:cNvPr>
          <p:cNvSpPr>
            <a:spLocks noGrp="1"/>
          </p:cNvSpPr>
          <p:nvPr>
            <p:ph sz="half" idx="1"/>
          </p:nvPr>
        </p:nvSpPr>
        <p:spPr>
          <a:xfrm>
            <a:off x="836680" y="2405067"/>
            <a:ext cx="6002110" cy="3729034"/>
          </a:xfrm>
        </p:spPr>
        <p:txBody>
          <a:bodyPr vert="horz" lIns="91440" tIns="45720" rIns="91440" bIns="45720" rtlCol="0">
            <a:noAutofit/>
          </a:bodyPr>
          <a:lstStyle/>
          <a:p>
            <a:r>
              <a:rPr lang="en-US" sz="2400" dirty="0">
                <a:cs typeface="Arial" panose="020B0604020202020204" pitchFamily="34" charset="0"/>
              </a:rPr>
              <a:t>Athlete Registration </a:t>
            </a:r>
          </a:p>
          <a:p>
            <a:r>
              <a:rPr lang="en-US" sz="2400" dirty="0">
                <a:cs typeface="Arial" panose="020B0604020202020204" pitchFamily="34" charset="0"/>
              </a:rPr>
              <a:t>Personal Donations </a:t>
            </a:r>
          </a:p>
          <a:p>
            <a:r>
              <a:rPr lang="en-US" sz="2400" dirty="0">
                <a:cs typeface="Arial" panose="020B0604020202020204" pitchFamily="34" charset="0"/>
              </a:rPr>
              <a:t>Corporate Sponsorships</a:t>
            </a:r>
          </a:p>
          <a:p>
            <a:r>
              <a:rPr lang="en-US" sz="2400" dirty="0">
                <a:cs typeface="Arial" panose="020B0604020202020204" pitchFamily="34" charset="0"/>
              </a:rPr>
              <a:t>Fundraising</a:t>
            </a:r>
          </a:p>
          <a:p>
            <a:r>
              <a:rPr lang="en-US" sz="2400" dirty="0">
                <a:cs typeface="Arial" panose="020B0604020202020204" pitchFamily="34" charset="0"/>
              </a:rPr>
              <a:t>Concession Stand Sales</a:t>
            </a:r>
          </a:p>
          <a:p>
            <a:r>
              <a:rPr lang="en-US" sz="2400" dirty="0">
                <a:cs typeface="Arial" panose="020B0604020202020204" pitchFamily="34" charset="0"/>
              </a:rPr>
              <a:t>50/50 Raffles (when we have the volunteers!)</a:t>
            </a:r>
          </a:p>
          <a:p>
            <a:r>
              <a:rPr lang="en-US" sz="2400" b="1" dirty="0">
                <a:solidFill>
                  <a:srgbClr val="FF0000"/>
                </a:solidFill>
                <a:cs typeface="Arial" panose="020B0604020202020204" pitchFamily="34" charset="0"/>
              </a:rPr>
              <a:t>**New for 2026** </a:t>
            </a:r>
            <a:r>
              <a:rPr lang="en-US" sz="2400" dirty="0">
                <a:cs typeface="Arial" panose="020B0604020202020204" pitchFamily="34" charset="0"/>
              </a:rPr>
              <a:t>Spirit Wear &amp; Vintage Uniform Sales</a:t>
            </a:r>
          </a:p>
        </p:txBody>
      </p:sp>
      <p:pic>
        <p:nvPicPr>
          <p:cNvPr id="6" name="Content Placeholder 5">
            <a:extLst>
              <a:ext uri="{FF2B5EF4-FFF2-40B4-BE49-F238E27FC236}">
                <a16:creationId xmlns:a16="http://schemas.microsoft.com/office/drawing/2014/main" id="{67F3FA7B-C592-BD28-5020-D1DFF0F37B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90" r="2" b="12142"/>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331925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6BCC2DC-32FC-7C6D-A056-0EBF7FB4FB9A}"/>
              </a:ext>
            </a:extLst>
          </p:cNvPr>
          <p:cNvSpPr>
            <a:spLocks noGrp="1"/>
          </p:cNvSpPr>
          <p:nvPr>
            <p:ph type="title"/>
          </p:nvPr>
        </p:nvSpPr>
        <p:spPr>
          <a:xfrm>
            <a:off x="838200" y="556995"/>
            <a:ext cx="10515600" cy="1133693"/>
          </a:xfrm>
        </p:spPr>
        <p:txBody>
          <a:bodyPr>
            <a:normAutofit/>
          </a:bodyPr>
          <a:lstStyle/>
          <a:p>
            <a:pPr algn="ctr"/>
            <a:r>
              <a:rPr lang="en-US" sz="5200" dirty="0">
                <a:latin typeface="+mn-lt"/>
                <a:cs typeface="Arial" panose="020B0604020202020204" pitchFamily="34" charset="0"/>
              </a:rPr>
              <a:t>How does DJP Generate Income?</a:t>
            </a:r>
          </a:p>
        </p:txBody>
      </p:sp>
      <p:graphicFrame>
        <p:nvGraphicFramePr>
          <p:cNvPr id="7" name="Content Placeholder 6">
            <a:extLst>
              <a:ext uri="{FF2B5EF4-FFF2-40B4-BE49-F238E27FC236}">
                <a16:creationId xmlns:a16="http://schemas.microsoft.com/office/drawing/2014/main" id="{194744A8-339C-E0A9-7D89-FCA62D6A8883}"/>
              </a:ext>
            </a:extLst>
          </p:cNvPr>
          <p:cNvGraphicFramePr>
            <a:graphicFrameLocks noGrp="1"/>
          </p:cNvGraphicFramePr>
          <p:nvPr>
            <p:ph idx="1"/>
            <p:extLst>
              <p:ext uri="{D42A27DB-BD31-4B8C-83A1-F6EECF244321}">
                <p14:modId xmlns:p14="http://schemas.microsoft.com/office/powerpoint/2010/main" val="3838840057"/>
              </p:ext>
            </p:extLst>
          </p:nvPr>
        </p:nvGraphicFramePr>
        <p:xfrm>
          <a:off x="838199" y="1825625"/>
          <a:ext cx="11032067" cy="4475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0608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366</TotalTime>
  <Words>1132</Words>
  <Application>Microsoft Office PowerPoint</Application>
  <PresentationFormat>Widescreen</PresentationFormat>
  <Paragraphs>172</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Arial</vt:lpstr>
      <vt:lpstr>Calibri</vt:lpstr>
      <vt:lpstr>Calibri Light</vt:lpstr>
      <vt:lpstr>Office Theme</vt:lpstr>
      <vt:lpstr>PowerPoint Presentation</vt:lpstr>
      <vt:lpstr>Introductions </vt:lpstr>
      <vt:lpstr>Overview of DJP  </vt:lpstr>
      <vt:lpstr>Cheer Parent Expectations </vt:lpstr>
      <vt:lpstr>Cheer Parent Volunteer Expectations</vt:lpstr>
      <vt:lpstr>What’s DJP’s Structure and How does it function?</vt:lpstr>
      <vt:lpstr>2025 DJP Budget Expenditures</vt:lpstr>
      <vt:lpstr>How does DJP Generate Income?</vt:lpstr>
      <vt:lpstr>How does DJP Generate Income?</vt:lpstr>
      <vt:lpstr>2026 DJP Fundraising </vt:lpstr>
      <vt:lpstr>2026-2028 DJP Fundraising Plan</vt:lpstr>
      <vt:lpstr>How does DJP Use It’s Funds?</vt:lpstr>
      <vt:lpstr>DJP Registration </vt:lpstr>
      <vt:lpstr>Cheer Required Equipment – Cheerleader Provided:</vt:lpstr>
      <vt:lpstr>Cheer Uniforms</vt:lpstr>
      <vt:lpstr>Sports Physicals</vt:lpstr>
      <vt:lpstr>Important Dates</vt:lpstr>
      <vt:lpstr>Typical Practices/Games</vt:lpstr>
      <vt:lpstr>Activities</vt:lpstr>
      <vt:lpstr>Grade Checks for 7th &amp; 8th Grade:</vt:lpstr>
      <vt:lpstr>Equipment Swap &amp; Vintage Uniform Sale </vt:lpstr>
      <vt:lpstr>Communication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Kristi Bennett</dc:creator>
  <cp:lastModifiedBy>Miller, Tara</cp:lastModifiedBy>
  <cp:revision>7</cp:revision>
  <dcterms:created xsi:type="dcterms:W3CDTF">2025-03-24T00:01:03Z</dcterms:created>
  <dcterms:modified xsi:type="dcterms:W3CDTF">2026-04-07T13:44:36Z</dcterms:modified>
</cp:coreProperties>
</file>