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12192000"/>
  <p:notesSz cx="6858000" cy="9144000"/>
  <p:embeddedFontLst>
    <p:embeddedFont>
      <p:font typeface="Arial Black"/>
      <p:regular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iijusz2UxffnMkzz6aXZVLh9bR0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33D207-EA2E-4E9C-8BDF-18241849A26B}">
  <a:tblStyle styleId="{D133D207-EA2E-4E9C-8BDF-18241849A26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ArialBlack-regular.fntdata"/><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4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4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4"/>
          <p:cNvSpPr/>
          <p:nvPr>
            <p:ph idx="2" type="pic"/>
          </p:nvPr>
        </p:nvSpPr>
        <p:spPr>
          <a:xfrm>
            <a:off x="5183188" y="987425"/>
            <a:ext cx="6172200" cy="4873625"/>
          </a:xfrm>
          <a:prstGeom prst="rect">
            <a:avLst/>
          </a:prstGeom>
          <a:noFill/>
          <a:ln>
            <a:noFill/>
          </a:ln>
        </p:spPr>
      </p:sp>
      <p:sp>
        <p:nvSpPr>
          <p:cNvPr id="64" name="Google Shape;64;p4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 name="Shape 5"/>
        <p:cNvGrpSpPr/>
        <p:nvPr/>
      </p:nvGrpSpPr>
      <p:grpSpPr>
        <a:xfrm>
          <a:off x="0" y="0"/>
          <a:ext cx="0" cy="0"/>
          <a:chOff x="0" y="0"/>
          <a:chExt cx="0" cy="0"/>
        </a:xfrm>
      </p:grpSpPr>
      <p:sp>
        <p:nvSpPr>
          <p:cNvPr id="6" name="Google Shape;6;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www.facebook.com/priorlakegirlssoftball" TargetMode="External"/><Relationship Id="rId4" Type="http://schemas.openxmlformats.org/officeDocument/2006/relationships/hyperlink" Target="http://www.southsuburbanconference.org/" TargetMode="External"/><Relationship Id="rId5" Type="http://schemas.openxmlformats.org/officeDocument/2006/relationships/image" Target="../media/image4.png"/><Relationship Id="rId6"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mailto:thurkjl@gmail.com" TargetMode="External"/><Relationship Id="rId4" Type="http://schemas.openxmlformats.org/officeDocument/2006/relationships/hyperlink" Target="mailto:e.duchene@yahoo.com" TargetMode="External"/><Relationship Id="rId5" Type="http://schemas.openxmlformats.org/officeDocument/2006/relationships/hyperlink" Target="mailto:jim.a.erickson1@gmail.com" TargetMode="External"/><Relationship Id="rId6" Type="http://schemas.openxmlformats.org/officeDocument/2006/relationships/hyperlink" Target="mailto:Chambers.plsoftball@gmail.com" TargetMode="External"/><Relationship Id="rId7" Type="http://schemas.openxmlformats.org/officeDocument/2006/relationships/hyperlink" Target="mailto:tiffanyolson12@Hotmail.com" TargetMode="External"/><Relationship Id="rId8"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jpg"/><Relationship Id="rId4" Type="http://schemas.openxmlformats.org/officeDocument/2006/relationships/image" Target="../media/image1.png"/><Relationship Id="rId5"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28.jpg"/><Relationship Id="rId5"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5.jpg"/><Relationship Id="rId5"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6.jpg"/><Relationship Id="rId5" Type="http://schemas.openxmlformats.org/officeDocument/2006/relationships/image" Target="../media/image9.png"/><Relationship Id="rId6" Type="http://schemas.openxmlformats.org/officeDocument/2006/relationships/image" Target="../media/image30.png"/><Relationship Id="rId7"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8.jpg"/><Relationship Id="rId13" Type="http://schemas.openxmlformats.org/officeDocument/2006/relationships/image" Target="../media/image14.jpg"/><Relationship Id="rId12"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0.jpg"/><Relationship Id="rId9" Type="http://schemas.openxmlformats.org/officeDocument/2006/relationships/image" Target="../media/image19.png"/><Relationship Id="rId1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jp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mailto:softball.plhs@gmail.com" TargetMode="External"/><Relationship Id="rId4" Type="http://schemas.openxmlformats.org/officeDocument/2006/relationships/image" Target="../media/image4.png"/><Relationship Id="rId5"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mailto:adajoygerhardt@gmail.com" TargetMode="External"/><Relationship Id="rId4" Type="http://schemas.openxmlformats.org/officeDocument/2006/relationships/hyperlink" Target="mailto:liddlebrynn@gmail.com" TargetMode="External"/><Relationship Id="rId5" Type="http://schemas.openxmlformats.org/officeDocument/2006/relationships/hyperlink" Target="mailto:lilyahopkins@gmail.com" TargetMode="External"/><Relationship Id="rId6" Type="http://schemas.openxmlformats.org/officeDocument/2006/relationships/hyperlink" Target="mailto:peytonraechambers@gmail.com" TargetMode="External"/><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1"/>
          <p:cNvSpPr txBox="1"/>
          <p:nvPr>
            <p:ph type="ctrTitle"/>
          </p:nvPr>
        </p:nvSpPr>
        <p:spPr>
          <a:xfrm>
            <a:off x="9267909" y="2023110"/>
            <a:ext cx="2469624" cy="284607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400"/>
              <a:buFont typeface="Arial Black"/>
              <a:buNone/>
            </a:pPr>
            <a:r>
              <a:rPr lang="en-US" sz="3400">
                <a:solidFill>
                  <a:srgbClr val="1F3864"/>
                </a:solidFill>
                <a:latin typeface="Arial Black"/>
                <a:ea typeface="Arial Black"/>
                <a:cs typeface="Arial Black"/>
                <a:sym typeface="Arial Black"/>
              </a:rPr>
              <a:t>2026 KICKOFF MEETING</a:t>
            </a:r>
            <a:endParaRPr/>
          </a:p>
        </p:txBody>
      </p:sp>
      <p:sp>
        <p:nvSpPr>
          <p:cNvPr id="86" name="Google Shape;86;p1"/>
          <p:cNvSpPr/>
          <p:nvPr/>
        </p:nvSpPr>
        <p:spPr>
          <a:xfrm rot="-5400000">
            <a:off x="3433973" y="-827233"/>
            <a:ext cx="1715478" cy="858342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1"/>
          <p:cNvSpPr/>
          <p:nvPr/>
        </p:nvSpPr>
        <p:spPr>
          <a:xfrm>
            <a:off x="302085" y="664308"/>
            <a:ext cx="8082632" cy="5600340"/>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1"/>
          <p:cNvSpPr/>
          <p:nvPr/>
        </p:nvSpPr>
        <p:spPr>
          <a:xfrm rot="5400000">
            <a:off x="7950447" y="3392097"/>
            <a:ext cx="1719072"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ue and yellow text on a black background&#10;&#10;AI-generated content may be incorrect." id="89" name="Google Shape;89;p1"/>
          <p:cNvPicPr preferRelativeResize="0"/>
          <p:nvPr/>
        </p:nvPicPr>
        <p:blipFill rotWithShape="1">
          <a:blip r:embed="rId3">
            <a:alphaModFix/>
          </a:blip>
          <a:srcRect b="0" l="0" r="0" t="0"/>
          <a:stretch/>
        </p:blipFill>
        <p:spPr>
          <a:xfrm>
            <a:off x="862712" y="35477"/>
            <a:ext cx="6858000" cy="6858000"/>
          </a:xfrm>
          <a:prstGeom prst="rect">
            <a:avLst/>
          </a:prstGeom>
          <a:noFill/>
          <a:ln>
            <a:noFill/>
          </a:ln>
        </p:spPr>
      </p:pic>
      <p:pic>
        <p:nvPicPr>
          <p:cNvPr descr="A blue and white logo with a baseball and anchor&#10;&#10;AI-generated content may be incorrect." id="90" name="Google Shape;90;p1"/>
          <p:cNvPicPr preferRelativeResize="0"/>
          <p:nvPr/>
        </p:nvPicPr>
        <p:blipFill rotWithShape="1">
          <a:blip r:embed="rId4">
            <a:alphaModFix/>
          </a:blip>
          <a:srcRect b="0" l="0" r="0" t="0"/>
          <a:stretch/>
        </p:blipFill>
        <p:spPr>
          <a:xfrm>
            <a:off x="10990397" y="5704114"/>
            <a:ext cx="997584" cy="9975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sp>
        <p:nvSpPr>
          <p:cNvPr id="207" name="Google Shape;207;p1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8" name="Google Shape;208;p10"/>
          <p:cNvSpPr txBox="1"/>
          <p:nvPr>
            <p:ph type="title"/>
          </p:nvPr>
        </p:nvSpPr>
        <p:spPr>
          <a:xfrm>
            <a:off x="793660" y="494011"/>
            <a:ext cx="9236700"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PRACTICE/GAME UNI’S</a:t>
            </a:r>
            <a:br>
              <a:rPr lang="en-US" sz="5400">
                <a:solidFill>
                  <a:srgbClr val="1F3864"/>
                </a:solidFill>
                <a:latin typeface="Arial Black"/>
                <a:ea typeface="Arial Black"/>
                <a:cs typeface="Arial Black"/>
                <a:sym typeface="Arial Black"/>
              </a:rPr>
            </a:br>
            <a:r>
              <a:rPr lang="en-US" sz="4000">
                <a:solidFill>
                  <a:srgbClr val="1F3864"/>
                </a:solidFill>
                <a:latin typeface="Calibri"/>
                <a:ea typeface="Calibri"/>
                <a:cs typeface="Calibri"/>
                <a:sym typeface="Calibri"/>
              </a:rPr>
              <a:t>NECESSARY UNIFORM ITEMS</a:t>
            </a:r>
            <a:endParaRPr sz="5400">
              <a:solidFill>
                <a:srgbClr val="1F3864"/>
              </a:solidFill>
              <a:latin typeface="Arial Black"/>
              <a:ea typeface="Arial Black"/>
              <a:cs typeface="Arial Black"/>
              <a:sym typeface="Arial Black"/>
            </a:endParaRPr>
          </a:p>
        </p:txBody>
      </p:sp>
      <p:grpSp>
        <p:nvGrpSpPr>
          <p:cNvPr id="209" name="Google Shape;209;p10"/>
          <p:cNvGrpSpPr/>
          <p:nvPr/>
        </p:nvGrpSpPr>
        <p:grpSpPr>
          <a:xfrm>
            <a:off x="-2" y="1998368"/>
            <a:ext cx="11695083" cy="782176"/>
            <a:chOff x="-2" y="1998368"/>
            <a:chExt cx="11695083" cy="782176"/>
          </a:xfrm>
        </p:grpSpPr>
        <p:sp>
          <p:nvSpPr>
            <p:cNvPr id="210" name="Google Shape;210;p10"/>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1" name="Google Shape;211;p10"/>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12" name="Google Shape;212;p10"/>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3" name="Google Shape;213;p10"/>
          <p:cNvSpPr txBox="1"/>
          <p:nvPr>
            <p:ph idx="1" type="body"/>
          </p:nvPr>
        </p:nvSpPr>
        <p:spPr>
          <a:xfrm>
            <a:off x="465133" y="2288852"/>
            <a:ext cx="10612433" cy="408980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en-US" sz="3200"/>
              <a:t>NECESSARY GAME UNIFORM ITEMS:</a:t>
            </a:r>
            <a:endParaRPr sz="2400"/>
          </a:p>
          <a:p>
            <a:pPr indent="-228600" lvl="1" marL="685800" rtl="0" algn="l">
              <a:lnSpc>
                <a:spcPct val="90000"/>
              </a:lnSpc>
              <a:spcBef>
                <a:spcPts val="500"/>
              </a:spcBef>
              <a:spcAft>
                <a:spcPts val="0"/>
              </a:spcAft>
              <a:buClr>
                <a:schemeClr val="dk1"/>
              </a:buClr>
              <a:buSzPts val="2800"/>
              <a:buChar char="•"/>
            </a:pPr>
            <a:r>
              <a:rPr b="1" lang="en-US" sz="2800"/>
              <a:t>Navy &amp; White:</a:t>
            </a:r>
            <a:r>
              <a:rPr lang="en-US" sz="2800"/>
              <a:t> Socks, Belts, Softball Pants, Undersleeves</a:t>
            </a:r>
            <a:endParaRPr/>
          </a:p>
          <a:p>
            <a:pPr indent="-228600" lvl="1" marL="685800" rtl="0" algn="l">
              <a:lnSpc>
                <a:spcPct val="90000"/>
              </a:lnSpc>
              <a:spcBef>
                <a:spcPts val="500"/>
              </a:spcBef>
              <a:spcAft>
                <a:spcPts val="0"/>
              </a:spcAft>
              <a:buClr>
                <a:schemeClr val="dk1"/>
              </a:buClr>
              <a:buSzPts val="2800"/>
              <a:buChar char="•"/>
            </a:pPr>
            <a:r>
              <a:rPr b="1" lang="en-US" sz="2800"/>
              <a:t>Navy</a:t>
            </a:r>
            <a:r>
              <a:rPr lang="en-US" sz="2800"/>
              <a:t> WristCoaches Wrist Band – Amazon WristCoaches Football Play Wristbands</a:t>
            </a:r>
            <a:endParaRPr/>
          </a:p>
          <a:p>
            <a:pPr indent="-228600" lvl="1" marL="685800" rtl="0" algn="l">
              <a:lnSpc>
                <a:spcPct val="90000"/>
              </a:lnSpc>
              <a:spcBef>
                <a:spcPts val="500"/>
              </a:spcBef>
              <a:spcAft>
                <a:spcPts val="0"/>
              </a:spcAft>
              <a:buClr>
                <a:schemeClr val="dk1"/>
              </a:buClr>
              <a:buSzPts val="2800"/>
              <a:buChar char="•"/>
            </a:pPr>
            <a:r>
              <a:rPr b="1" lang="en-US" sz="2800"/>
              <a:t>White</a:t>
            </a:r>
            <a:r>
              <a:rPr lang="en-US" sz="2800"/>
              <a:t> Matte Helmet – Navy/White helmets are grandfathered in</a:t>
            </a:r>
            <a:endParaRPr/>
          </a:p>
          <a:p>
            <a:pPr indent="-228600" lvl="1" marL="685800" rtl="0" algn="l">
              <a:lnSpc>
                <a:spcPct val="90000"/>
              </a:lnSpc>
              <a:spcBef>
                <a:spcPts val="500"/>
              </a:spcBef>
              <a:spcAft>
                <a:spcPts val="0"/>
              </a:spcAft>
              <a:buClr>
                <a:schemeClr val="dk1"/>
              </a:buClr>
              <a:buSzPts val="2800"/>
              <a:buChar char="•"/>
            </a:pPr>
            <a:r>
              <a:rPr b="1" lang="en-US" sz="2800"/>
              <a:t>Stirrups </a:t>
            </a:r>
            <a:r>
              <a:rPr lang="en-US" sz="2800"/>
              <a:t>– these will be for purchase through boosters</a:t>
            </a:r>
            <a:endParaRPr b="1" sz="2800"/>
          </a:p>
          <a:p>
            <a:pPr indent="0" lvl="0" marL="0" rtl="0" algn="l">
              <a:lnSpc>
                <a:spcPct val="90000"/>
              </a:lnSpc>
              <a:spcBef>
                <a:spcPts val="1000"/>
              </a:spcBef>
              <a:spcAft>
                <a:spcPts val="0"/>
              </a:spcAft>
              <a:buClr>
                <a:schemeClr val="dk1"/>
              </a:buClr>
              <a:buSzPts val="2800"/>
              <a:buNone/>
            </a:pPr>
            <a:r>
              <a:rPr b="1" lang="en-US"/>
              <a:t>*Prior Lake Softball uniforms are to be tucked in and worn as intended during games.</a:t>
            </a:r>
            <a:endParaRPr/>
          </a:p>
        </p:txBody>
      </p:sp>
      <p:pic>
        <p:nvPicPr>
          <p:cNvPr descr="A blue anchor with yellow text&#10;&#10;Description automatically generated" id="214" name="Google Shape;214;p10"/>
          <p:cNvPicPr preferRelativeResize="0"/>
          <p:nvPr/>
        </p:nvPicPr>
        <p:blipFill rotWithShape="1">
          <a:blip r:embed="rId3">
            <a:alphaModFix/>
          </a:blip>
          <a:srcRect b="3065" l="0" r="4" t="0"/>
          <a:stretch/>
        </p:blipFill>
        <p:spPr>
          <a:xfrm>
            <a:off x="8588796" y="134357"/>
            <a:ext cx="1848645" cy="1792043"/>
          </a:xfrm>
          <a:prstGeom prst="rect">
            <a:avLst/>
          </a:prstGeom>
          <a:noFill/>
          <a:ln>
            <a:noFill/>
          </a:ln>
        </p:spPr>
      </p:pic>
      <p:pic>
        <p:nvPicPr>
          <p:cNvPr descr="A blue and white logo with a baseball and anchor&#10;&#10;AI-generated content may be incorrect." id="215" name="Google Shape;215;p10"/>
          <p:cNvPicPr preferRelativeResize="0"/>
          <p:nvPr/>
        </p:nvPicPr>
        <p:blipFill rotWithShape="1">
          <a:blip r:embed="rId4">
            <a:alphaModFix/>
          </a:blip>
          <a:srcRect b="0" l="0" r="0" t="0"/>
          <a:stretch/>
        </p:blipFill>
        <p:spPr>
          <a:xfrm>
            <a:off x="10168352" y="311376"/>
            <a:ext cx="1438003" cy="14380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1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1" name="Google Shape;221;p11"/>
          <p:cNvSpPr txBox="1"/>
          <p:nvPr>
            <p:ph type="title"/>
          </p:nvPr>
        </p:nvSpPr>
        <p:spPr>
          <a:xfrm>
            <a:off x="704450" y="621734"/>
            <a:ext cx="9236700"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PRACTICE &amp; GAME SCHEDULES</a:t>
            </a:r>
            <a:endParaRPr/>
          </a:p>
        </p:txBody>
      </p:sp>
      <p:grpSp>
        <p:nvGrpSpPr>
          <p:cNvPr id="222" name="Google Shape;222;p11"/>
          <p:cNvGrpSpPr/>
          <p:nvPr/>
        </p:nvGrpSpPr>
        <p:grpSpPr>
          <a:xfrm>
            <a:off x="-2" y="1998368"/>
            <a:ext cx="11695083" cy="782176"/>
            <a:chOff x="-2" y="1998368"/>
            <a:chExt cx="11695083" cy="782176"/>
          </a:xfrm>
        </p:grpSpPr>
        <p:sp>
          <p:nvSpPr>
            <p:cNvPr id="223" name="Google Shape;223;p11"/>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4" name="Google Shape;224;p11"/>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25" name="Google Shape;225;p11"/>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6" name="Google Shape;226;p11"/>
          <p:cNvSpPr txBox="1"/>
          <p:nvPr>
            <p:ph idx="1" type="body"/>
          </p:nvPr>
        </p:nvSpPr>
        <p:spPr>
          <a:xfrm>
            <a:off x="704450" y="2371113"/>
            <a:ext cx="10638294" cy="408980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b="1" lang="en-US" sz="2000"/>
              <a:t>2026 PL SOFTBALL PRACTICE SCHEDULE:</a:t>
            </a:r>
            <a:endParaRPr sz="2000"/>
          </a:p>
          <a:p>
            <a:pPr indent="-228600" lvl="0" marL="228600" rtl="0" algn="l">
              <a:lnSpc>
                <a:spcPct val="90000"/>
              </a:lnSpc>
              <a:spcBef>
                <a:spcPts val="1000"/>
              </a:spcBef>
              <a:spcAft>
                <a:spcPts val="0"/>
              </a:spcAft>
              <a:buClr>
                <a:schemeClr val="dk1"/>
              </a:buClr>
              <a:buSzPts val="1600"/>
              <a:buChar char="•"/>
            </a:pPr>
            <a:r>
              <a:rPr b="1" lang="en-US" sz="1600"/>
              <a:t>Days: </a:t>
            </a:r>
            <a:r>
              <a:rPr lang="en-US" sz="1600"/>
              <a:t>Monday – Friday (Non-Game Days)</a:t>
            </a:r>
            <a:endParaRPr/>
          </a:p>
          <a:p>
            <a:pPr indent="-228600" lvl="0" marL="228600" rtl="0" algn="l">
              <a:lnSpc>
                <a:spcPct val="90000"/>
              </a:lnSpc>
              <a:spcBef>
                <a:spcPts val="1000"/>
              </a:spcBef>
              <a:spcAft>
                <a:spcPts val="0"/>
              </a:spcAft>
              <a:buClr>
                <a:schemeClr val="dk1"/>
              </a:buClr>
              <a:buSzPts val="1600"/>
              <a:buChar char="•"/>
            </a:pPr>
            <a:r>
              <a:rPr b="1" lang="en-US" sz="1600"/>
              <a:t>Times: </a:t>
            </a:r>
            <a:r>
              <a:rPr lang="en-US" sz="1600"/>
              <a:t>3:30 PM – 5:30 PM</a:t>
            </a:r>
            <a:endParaRPr/>
          </a:p>
          <a:p>
            <a:pPr indent="-228600" lvl="0" marL="228600" rtl="0" algn="l">
              <a:lnSpc>
                <a:spcPct val="90000"/>
              </a:lnSpc>
              <a:spcBef>
                <a:spcPts val="1000"/>
              </a:spcBef>
              <a:spcAft>
                <a:spcPts val="0"/>
              </a:spcAft>
              <a:buClr>
                <a:schemeClr val="dk1"/>
              </a:buClr>
              <a:buSzPts val="1600"/>
              <a:buChar char="•"/>
            </a:pPr>
            <a:r>
              <a:rPr b="1" lang="en-US" sz="1600"/>
              <a:t>Location:</a:t>
            </a:r>
            <a:r>
              <a:rPr lang="en-US" sz="1600"/>
              <a:t> PLHS Activities Center &amp; Daggit Field/JV Field</a:t>
            </a:r>
            <a:endParaRPr/>
          </a:p>
          <a:p>
            <a:pPr indent="-228600" lvl="1" marL="685800" rtl="0" algn="l">
              <a:lnSpc>
                <a:spcPct val="90000"/>
              </a:lnSpc>
              <a:spcBef>
                <a:spcPts val="500"/>
              </a:spcBef>
              <a:spcAft>
                <a:spcPts val="0"/>
              </a:spcAft>
              <a:buClr>
                <a:schemeClr val="dk1"/>
              </a:buClr>
              <a:buSzPts val="1400"/>
              <a:buChar char="•"/>
            </a:pPr>
            <a:r>
              <a:rPr lang="en-US" sz="1400"/>
              <a:t>Times remain the same on early release dates unless otherwise notified.</a:t>
            </a:r>
            <a:endParaRPr/>
          </a:p>
          <a:p>
            <a:pPr indent="0" lvl="0" marL="0" rtl="0" algn="l">
              <a:lnSpc>
                <a:spcPct val="90000"/>
              </a:lnSpc>
              <a:spcBef>
                <a:spcPts val="1000"/>
              </a:spcBef>
              <a:spcAft>
                <a:spcPts val="0"/>
              </a:spcAft>
              <a:buClr>
                <a:schemeClr val="dk1"/>
              </a:buClr>
              <a:buSzPts val="1600"/>
              <a:buNone/>
            </a:pPr>
            <a:r>
              <a:rPr lang="en-US" sz="1600"/>
              <a:t>There will be days where teams will practice together, especially inside, but once we are outside and games begin we typically practice separately.</a:t>
            </a:r>
            <a:endParaRPr/>
          </a:p>
          <a:p>
            <a:pPr indent="0" lvl="1" marL="457200" rtl="0" algn="l">
              <a:lnSpc>
                <a:spcPct val="90000"/>
              </a:lnSpc>
              <a:spcBef>
                <a:spcPts val="500"/>
              </a:spcBef>
              <a:spcAft>
                <a:spcPts val="0"/>
              </a:spcAft>
              <a:buClr>
                <a:schemeClr val="dk1"/>
              </a:buClr>
              <a:buSzPts val="1400"/>
              <a:buNone/>
            </a:pPr>
            <a:r>
              <a:t/>
            </a:r>
            <a:endParaRPr sz="1400"/>
          </a:p>
          <a:p>
            <a:pPr indent="0" lvl="0" marL="0" rtl="0" algn="l">
              <a:lnSpc>
                <a:spcPct val="90000"/>
              </a:lnSpc>
              <a:spcBef>
                <a:spcPts val="1000"/>
              </a:spcBef>
              <a:spcAft>
                <a:spcPts val="0"/>
              </a:spcAft>
              <a:buClr>
                <a:schemeClr val="dk1"/>
              </a:buClr>
              <a:buSzPts val="2000"/>
              <a:buNone/>
            </a:pPr>
            <a:r>
              <a:rPr b="1" lang="en-US" sz="2000"/>
              <a:t>2026 PL SOFTBALL GAME SCHEDULES:</a:t>
            </a:r>
            <a:endParaRPr sz="2000"/>
          </a:p>
          <a:p>
            <a:pPr indent="-228600" lvl="0" marL="228600" rtl="0" algn="l">
              <a:lnSpc>
                <a:spcPct val="90000"/>
              </a:lnSpc>
              <a:spcBef>
                <a:spcPts val="1000"/>
              </a:spcBef>
              <a:spcAft>
                <a:spcPts val="0"/>
              </a:spcAft>
              <a:buClr>
                <a:schemeClr val="dk1"/>
              </a:buClr>
              <a:buSzPts val="1600"/>
              <a:buChar char="•"/>
            </a:pPr>
            <a:r>
              <a:rPr lang="en-US" sz="1600"/>
              <a:t>All games will continue to get updates on South Suburban Conference Website – southsuburbanconference.org</a:t>
            </a:r>
            <a:endParaRPr sz="1600"/>
          </a:p>
          <a:p>
            <a:pPr indent="-228600" lvl="0" marL="228600" rtl="0" algn="l">
              <a:lnSpc>
                <a:spcPct val="90000"/>
              </a:lnSpc>
              <a:spcBef>
                <a:spcPts val="1000"/>
              </a:spcBef>
              <a:spcAft>
                <a:spcPts val="0"/>
              </a:spcAft>
              <a:buClr>
                <a:schemeClr val="dk1"/>
              </a:buClr>
              <a:buSzPts val="1600"/>
              <a:buChar char="•"/>
            </a:pPr>
            <a:r>
              <a:rPr lang="en-US" sz="1600"/>
              <a:t>All levels of games are almost fully up to date online – 9</a:t>
            </a:r>
            <a:r>
              <a:rPr baseline="30000" lang="en-US" sz="1600"/>
              <a:t>th</a:t>
            </a:r>
            <a:r>
              <a:rPr lang="en-US" sz="1600"/>
              <a:t> &amp; B-Squad games will continue to be adjusted in the case that a team is unable to be formed from other schools.</a:t>
            </a:r>
            <a:endParaRPr b="1" sz="1400"/>
          </a:p>
          <a:p>
            <a:pPr indent="0" lvl="1" marL="457200" rtl="0" algn="l">
              <a:lnSpc>
                <a:spcPct val="90000"/>
              </a:lnSpc>
              <a:spcBef>
                <a:spcPts val="500"/>
              </a:spcBef>
              <a:spcAft>
                <a:spcPts val="0"/>
              </a:spcAft>
              <a:buClr>
                <a:schemeClr val="dk1"/>
              </a:buClr>
              <a:buSzPts val="1800"/>
              <a:buNone/>
            </a:pPr>
            <a:r>
              <a:t/>
            </a:r>
            <a:endParaRPr b="1" sz="1800"/>
          </a:p>
        </p:txBody>
      </p:sp>
      <p:pic>
        <p:nvPicPr>
          <p:cNvPr descr="A blue anchor with yellow text&#10;&#10;Description automatically generated" id="227" name="Google Shape;227;p11"/>
          <p:cNvPicPr preferRelativeResize="0"/>
          <p:nvPr/>
        </p:nvPicPr>
        <p:blipFill rotWithShape="1">
          <a:blip r:embed="rId3">
            <a:alphaModFix/>
          </a:blip>
          <a:srcRect b="3065" l="0" r="4" t="0"/>
          <a:stretch/>
        </p:blipFill>
        <p:spPr>
          <a:xfrm>
            <a:off x="8588796" y="134357"/>
            <a:ext cx="1848645" cy="1792043"/>
          </a:xfrm>
          <a:prstGeom prst="rect">
            <a:avLst/>
          </a:prstGeom>
          <a:noFill/>
          <a:ln>
            <a:noFill/>
          </a:ln>
        </p:spPr>
      </p:pic>
      <p:pic>
        <p:nvPicPr>
          <p:cNvPr descr="A blue and white logo with a baseball and anchor&#10;&#10;AI-generated content may be incorrect." id="228" name="Google Shape;228;p11"/>
          <p:cNvPicPr preferRelativeResize="0"/>
          <p:nvPr/>
        </p:nvPicPr>
        <p:blipFill rotWithShape="1">
          <a:blip r:embed="rId4">
            <a:alphaModFix/>
          </a:blip>
          <a:srcRect b="0" l="0" r="0" t="0"/>
          <a:stretch/>
        </p:blipFill>
        <p:spPr>
          <a:xfrm>
            <a:off x="10168352" y="311376"/>
            <a:ext cx="1438003" cy="14380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sp>
        <p:nvSpPr>
          <p:cNvPr id="233" name="Google Shape;233;p1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4" name="Google Shape;234;p12"/>
          <p:cNvSpPr txBox="1"/>
          <p:nvPr>
            <p:ph type="title"/>
          </p:nvPr>
        </p:nvSpPr>
        <p:spPr>
          <a:xfrm>
            <a:off x="793660" y="494011"/>
            <a:ext cx="9236700"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2026 SPRING BREAK</a:t>
            </a:r>
            <a:br>
              <a:rPr lang="en-US" sz="5400">
                <a:solidFill>
                  <a:srgbClr val="1F3864"/>
                </a:solidFill>
                <a:latin typeface="Arial Black"/>
                <a:ea typeface="Arial Black"/>
                <a:cs typeface="Arial Black"/>
                <a:sym typeface="Arial Black"/>
              </a:rPr>
            </a:br>
            <a:r>
              <a:rPr lang="en-US" sz="4000">
                <a:solidFill>
                  <a:srgbClr val="1F3864"/>
                </a:solidFill>
                <a:latin typeface="Calibri"/>
                <a:ea typeface="Calibri"/>
                <a:cs typeface="Calibri"/>
                <a:sym typeface="Calibri"/>
              </a:rPr>
              <a:t>INFORMATION &amp; UPDATE</a:t>
            </a:r>
            <a:endParaRPr sz="5400">
              <a:solidFill>
                <a:srgbClr val="1F3864"/>
              </a:solidFill>
              <a:latin typeface="Arial Black"/>
              <a:ea typeface="Arial Black"/>
              <a:cs typeface="Arial Black"/>
              <a:sym typeface="Arial Black"/>
            </a:endParaRPr>
          </a:p>
        </p:txBody>
      </p:sp>
      <p:grpSp>
        <p:nvGrpSpPr>
          <p:cNvPr id="235" name="Google Shape;235;p12"/>
          <p:cNvGrpSpPr/>
          <p:nvPr/>
        </p:nvGrpSpPr>
        <p:grpSpPr>
          <a:xfrm>
            <a:off x="-2" y="1998368"/>
            <a:ext cx="11695083" cy="782176"/>
            <a:chOff x="-2" y="1998368"/>
            <a:chExt cx="11695083" cy="782176"/>
          </a:xfrm>
        </p:grpSpPr>
        <p:sp>
          <p:nvSpPr>
            <p:cNvPr id="236" name="Google Shape;236;p12"/>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7" name="Google Shape;237;p12"/>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38" name="Google Shape;238;p12"/>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9" name="Google Shape;239;p12"/>
          <p:cNvSpPr txBox="1"/>
          <p:nvPr>
            <p:ph idx="1" type="body"/>
          </p:nvPr>
        </p:nvSpPr>
        <p:spPr>
          <a:xfrm>
            <a:off x="496919" y="2141776"/>
            <a:ext cx="10574724" cy="422221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000"/>
              <a:buNone/>
            </a:pPr>
            <a:r>
              <a:rPr b="1" lang="en-US" sz="2000"/>
              <a:t>Prior Lake High School Spring Break begins Monday, 3/30 and concludes on Friday, 4/3.</a:t>
            </a:r>
            <a:endParaRPr b="1" sz="900"/>
          </a:p>
          <a:p>
            <a:pPr indent="0" lvl="0" marL="0" rtl="0" algn="ctr">
              <a:lnSpc>
                <a:spcPct val="90000"/>
              </a:lnSpc>
              <a:spcBef>
                <a:spcPts val="1000"/>
              </a:spcBef>
              <a:spcAft>
                <a:spcPts val="0"/>
              </a:spcAft>
              <a:buClr>
                <a:schemeClr val="dk1"/>
              </a:buClr>
              <a:buSzPts val="1800"/>
              <a:buNone/>
            </a:pPr>
            <a:r>
              <a:rPr lang="en-US" sz="1800"/>
              <a:t>There will be no 9th, 10</a:t>
            </a:r>
            <a:r>
              <a:rPr baseline="30000" lang="en-US" sz="1800"/>
              <a:t>th</a:t>
            </a:r>
            <a:r>
              <a:rPr lang="en-US" sz="1800"/>
              <a:t>/B-Squad, and JV practices throughout this period of time.</a:t>
            </a:r>
            <a:endParaRPr/>
          </a:p>
          <a:p>
            <a:pPr indent="0" lvl="0" marL="0" rtl="0" algn="l">
              <a:lnSpc>
                <a:spcPct val="90000"/>
              </a:lnSpc>
              <a:spcBef>
                <a:spcPts val="1000"/>
              </a:spcBef>
              <a:spcAft>
                <a:spcPts val="0"/>
              </a:spcAft>
              <a:buClr>
                <a:schemeClr val="dk1"/>
              </a:buClr>
              <a:buSzPts val="1800"/>
              <a:buNone/>
            </a:pPr>
            <a:r>
              <a:t/>
            </a:r>
            <a:endParaRPr sz="1800"/>
          </a:p>
          <a:p>
            <a:pPr indent="0" lvl="0" marL="0" rtl="0" algn="l">
              <a:lnSpc>
                <a:spcPct val="90000"/>
              </a:lnSpc>
              <a:spcBef>
                <a:spcPts val="1000"/>
              </a:spcBef>
              <a:spcAft>
                <a:spcPts val="0"/>
              </a:spcAft>
              <a:buClr>
                <a:schemeClr val="dk1"/>
              </a:buClr>
              <a:buSzPts val="2000"/>
              <a:buNone/>
            </a:pPr>
            <a:r>
              <a:rPr b="1" lang="en-US" sz="2000" u="sng"/>
              <a:t>Varsity ONLY:</a:t>
            </a:r>
            <a:endParaRPr sz="2000" u="sng"/>
          </a:p>
          <a:p>
            <a:pPr indent="-228600" lvl="1" marL="685800" rtl="0" algn="l">
              <a:lnSpc>
                <a:spcPct val="90000"/>
              </a:lnSpc>
              <a:spcBef>
                <a:spcPts val="500"/>
              </a:spcBef>
              <a:spcAft>
                <a:spcPts val="0"/>
              </a:spcAft>
              <a:buClr>
                <a:schemeClr val="dk1"/>
              </a:buClr>
              <a:buSzPts val="1800"/>
              <a:buChar char="•"/>
            </a:pPr>
            <a:r>
              <a:rPr lang="en-US" sz="1800"/>
              <a:t>There will be no practices for Varsity from Monday, 3/30 – Tuesday, 3/31.</a:t>
            </a:r>
            <a:endParaRPr/>
          </a:p>
          <a:p>
            <a:pPr indent="-228600" lvl="1" marL="685800" rtl="0" algn="l">
              <a:lnSpc>
                <a:spcPct val="90000"/>
              </a:lnSpc>
              <a:spcBef>
                <a:spcPts val="500"/>
              </a:spcBef>
              <a:spcAft>
                <a:spcPts val="0"/>
              </a:spcAft>
              <a:buClr>
                <a:schemeClr val="dk1"/>
              </a:buClr>
              <a:buSzPts val="1800"/>
              <a:buChar char="•"/>
            </a:pPr>
            <a:r>
              <a:rPr lang="en-US" sz="1800"/>
              <a:t>There will be </a:t>
            </a:r>
            <a:r>
              <a:rPr b="1" lang="en-US" sz="1800"/>
              <a:t>OPTIONAL</a:t>
            </a:r>
            <a:r>
              <a:rPr lang="en-US" sz="1800"/>
              <a:t> practices (time TBD) on Wednesday, 4/1 - Friday 4/3.</a:t>
            </a:r>
            <a:endParaRPr/>
          </a:p>
          <a:p>
            <a:pPr indent="-228600" lvl="1" marL="685800" rtl="0" algn="l">
              <a:lnSpc>
                <a:spcPct val="90000"/>
              </a:lnSpc>
              <a:spcBef>
                <a:spcPts val="500"/>
              </a:spcBef>
              <a:spcAft>
                <a:spcPts val="0"/>
              </a:spcAft>
              <a:buClr>
                <a:schemeClr val="dk1"/>
              </a:buClr>
              <a:buSzPts val="1800"/>
              <a:buChar char="•"/>
            </a:pPr>
            <a:r>
              <a:rPr lang="en-US" sz="1800"/>
              <a:t>There will be a varsity scrimmage vs. EP on either Thursday, 4/2 or Friday 4/3 @ Eden Prairie Dome</a:t>
            </a:r>
            <a:endParaRPr/>
          </a:p>
          <a:p>
            <a:pPr indent="-228600" lvl="2" marL="1143000" rtl="0" algn="l">
              <a:lnSpc>
                <a:spcPct val="90000"/>
              </a:lnSpc>
              <a:spcBef>
                <a:spcPts val="500"/>
              </a:spcBef>
              <a:spcAft>
                <a:spcPts val="0"/>
              </a:spcAft>
              <a:buClr>
                <a:schemeClr val="dk1"/>
              </a:buClr>
              <a:buSzPts val="1600"/>
              <a:buChar char="•"/>
            </a:pPr>
            <a:r>
              <a:rPr lang="en-US" sz="1600"/>
              <a:t>We will form this team with those that are in town</a:t>
            </a:r>
            <a:endParaRPr/>
          </a:p>
          <a:p>
            <a:pPr indent="-228600" lvl="2" marL="1143000" rtl="0" algn="l">
              <a:lnSpc>
                <a:spcPct val="90000"/>
              </a:lnSpc>
              <a:spcBef>
                <a:spcPts val="500"/>
              </a:spcBef>
              <a:spcAft>
                <a:spcPts val="0"/>
              </a:spcAft>
              <a:buClr>
                <a:schemeClr val="dk1"/>
              </a:buClr>
              <a:buSzPts val="1600"/>
              <a:buChar char="•"/>
            </a:pPr>
            <a:r>
              <a:rPr lang="en-US" sz="1600"/>
              <a:t>This is the best opportunity to showcase your skillset and earn you an opportunity to be on the Varsity roster</a:t>
            </a:r>
            <a:endParaRPr/>
          </a:p>
          <a:p>
            <a:pPr indent="-228600" lvl="2" marL="1143000" rtl="0" algn="l">
              <a:lnSpc>
                <a:spcPct val="90000"/>
              </a:lnSpc>
              <a:spcBef>
                <a:spcPts val="500"/>
              </a:spcBef>
              <a:spcAft>
                <a:spcPts val="0"/>
              </a:spcAft>
              <a:buClr>
                <a:schemeClr val="dk1"/>
              </a:buClr>
              <a:buSzPts val="1600"/>
              <a:buChar char="•"/>
            </a:pPr>
            <a:r>
              <a:rPr lang="en-US" sz="1600"/>
              <a:t>Not attending does not have a negative impact on your playing time, but participating does have a potential positive impact on your Varsity opportunities.</a:t>
            </a:r>
            <a:endParaRPr/>
          </a:p>
          <a:p>
            <a:pPr indent="0" lvl="1" marL="457200" rtl="0" algn="l">
              <a:lnSpc>
                <a:spcPct val="90000"/>
              </a:lnSpc>
              <a:spcBef>
                <a:spcPts val="500"/>
              </a:spcBef>
              <a:spcAft>
                <a:spcPts val="0"/>
              </a:spcAft>
              <a:buClr>
                <a:schemeClr val="dk1"/>
              </a:buClr>
              <a:buSzPts val="1050"/>
              <a:buNone/>
            </a:pPr>
            <a:r>
              <a:t/>
            </a:r>
            <a:endParaRPr sz="1050"/>
          </a:p>
        </p:txBody>
      </p:sp>
      <p:pic>
        <p:nvPicPr>
          <p:cNvPr descr="A blue anchor with yellow text&#10;&#10;Description automatically generated" id="240" name="Google Shape;240;p12"/>
          <p:cNvPicPr preferRelativeResize="0"/>
          <p:nvPr/>
        </p:nvPicPr>
        <p:blipFill rotWithShape="1">
          <a:blip r:embed="rId3">
            <a:alphaModFix/>
          </a:blip>
          <a:srcRect b="3065" l="0" r="4" t="0"/>
          <a:stretch/>
        </p:blipFill>
        <p:spPr>
          <a:xfrm>
            <a:off x="8588796" y="134357"/>
            <a:ext cx="1848645" cy="1792043"/>
          </a:xfrm>
          <a:prstGeom prst="rect">
            <a:avLst/>
          </a:prstGeom>
          <a:noFill/>
          <a:ln>
            <a:noFill/>
          </a:ln>
        </p:spPr>
      </p:pic>
      <p:pic>
        <p:nvPicPr>
          <p:cNvPr descr="A blue and white logo with a baseball and anchor&#10;&#10;AI-generated content may be incorrect." id="241" name="Google Shape;241;p12"/>
          <p:cNvPicPr preferRelativeResize="0"/>
          <p:nvPr/>
        </p:nvPicPr>
        <p:blipFill rotWithShape="1">
          <a:blip r:embed="rId4">
            <a:alphaModFix/>
          </a:blip>
          <a:srcRect b="0" l="0" r="0" t="0"/>
          <a:stretch/>
        </p:blipFill>
        <p:spPr>
          <a:xfrm>
            <a:off x="10168352" y="311376"/>
            <a:ext cx="1438003" cy="14380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1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7" name="Google Shape;247;p13"/>
          <p:cNvSpPr txBox="1"/>
          <p:nvPr>
            <p:ph type="title"/>
          </p:nvPr>
        </p:nvSpPr>
        <p:spPr>
          <a:xfrm>
            <a:off x="793660" y="654431"/>
            <a:ext cx="9236700"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IN-SEASON TRANSPORTATION</a:t>
            </a:r>
            <a:endParaRPr/>
          </a:p>
        </p:txBody>
      </p:sp>
      <p:grpSp>
        <p:nvGrpSpPr>
          <p:cNvPr id="248" name="Google Shape;248;p13"/>
          <p:cNvGrpSpPr/>
          <p:nvPr/>
        </p:nvGrpSpPr>
        <p:grpSpPr>
          <a:xfrm>
            <a:off x="-2" y="1998368"/>
            <a:ext cx="11695083" cy="782176"/>
            <a:chOff x="-2" y="1998368"/>
            <a:chExt cx="11695083" cy="782176"/>
          </a:xfrm>
        </p:grpSpPr>
        <p:sp>
          <p:nvSpPr>
            <p:cNvPr id="249" name="Google Shape;249;p13"/>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0" name="Google Shape;250;p13"/>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51" name="Google Shape;251;p13"/>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2" name="Google Shape;252;p13"/>
          <p:cNvSpPr txBox="1"/>
          <p:nvPr>
            <p:ph idx="1" type="body"/>
          </p:nvPr>
        </p:nvSpPr>
        <p:spPr>
          <a:xfrm>
            <a:off x="222994" y="2521109"/>
            <a:ext cx="11160368" cy="4034050"/>
          </a:xfrm>
          <a:prstGeom prst="rect">
            <a:avLst/>
          </a:prstGeom>
          <a:noFill/>
          <a:ln>
            <a:noFill/>
          </a:ln>
        </p:spPr>
        <p:txBody>
          <a:bodyPr anchorCtr="0" anchor="ctr" bIns="45700" lIns="91425" spcFirstLastPara="1" rIns="91425" wrap="square" tIns="45700">
            <a:normAutofit fontScale="92500" lnSpcReduction="20000"/>
          </a:bodyPr>
          <a:lstStyle/>
          <a:p>
            <a:pPr indent="-228600" lvl="0" marL="228600" rtl="0" algn="l">
              <a:lnSpc>
                <a:spcPct val="110000"/>
              </a:lnSpc>
              <a:spcBef>
                <a:spcPts val="0"/>
              </a:spcBef>
              <a:spcAft>
                <a:spcPts val="0"/>
              </a:spcAft>
              <a:buClr>
                <a:schemeClr val="dk1"/>
              </a:buClr>
              <a:buSzPct val="100000"/>
              <a:buChar char="•"/>
            </a:pPr>
            <a:r>
              <a:rPr lang="en-US" sz="2000"/>
              <a:t>All athletes are required to ride the bus to away games. If there are conflicts with this, the exception must be submitted to the Activities Office and approved.</a:t>
            </a:r>
            <a:endParaRPr/>
          </a:p>
          <a:p>
            <a:pPr indent="-228600" lvl="0" marL="228600" rtl="0" algn="l">
              <a:lnSpc>
                <a:spcPct val="110000"/>
              </a:lnSpc>
              <a:spcBef>
                <a:spcPts val="1000"/>
              </a:spcBef>
              <a:spcAft>
                <a:spcPts val="0"/>
              </a:spcAft>
              <a:buClr>
                <a:schemeClr val="dk1"/>
              </a:buClr>
              <a:buSzPct val="100000"/>
              <a:buChar char="•"/>
            </a:pPr>
            <a:r>
              <a:rPr lang="en-US" sz="2000"/>
              <a:t>Players are expected to ride the bus back to PLHS but are welcome to submit requests to ride home with parents/guardians </a:t>
            </a:r>
            <a:r>
              <a:rPr b="1" lang="en-US" sz="2000" u="sng"/>
              <a:t>ONLY</a:t>
            </a:r>
            <a:r>
              <a:rPr lang="en-US" sz="2000"/>
              <a:t>. Head coaches must be notified and must approve beforehand.</a:t>
            </a:r>
            <a:endParaRPr/>
          </a:p>
          <a:p>
            <a:pPr indent="-228600" lvl="1" marL="685800" rtl="0" algn="l">
              <a:lnSpc>
                <a:spcPct val="110000"/>
              </a:lnSpc>
              <a:spcBef>
                <a:spcPts val="500"/>
              </a:spcBef>
              <a:spcAft>
                <a:spcPts val="0"/>
              </a:spcAft>
              <a:buClr>
                <a:schemeClr val="dk1"/>
              </a:buClr>
              <a:buSzPct val="100000"/>
              <a:buChar char="•"/>
            </a:pPr>
            <a:r>
              <a:rPr lang="en-US" sz="1600"/>
              <a:t>Players that choose to ride home with parents/guardians are required to help bring equipment back onto the bus before leaving.</a:t>
            </a:r>
            <a:endParaRPr/>
          </a:p>
          <a:p>
            <a:pPr indent="-228600" lvl="0" marL="228600" rtl="0" algn="l">
              <a:lnSpc>
                <a:spcPct val="110000"/>
              </a:lnSpc>
              <a:spcBef>
                <a:spcPts val="1000"/>
              </a:spcBef>
              <a:spcAft>
                <a:spcPts val="0"/>
              </a:spcAft>
              <a:buClr>
                <a:schemeClr val="dk1"/>
              </a:buClr>
              <a:buSzPct val="100000"/>
              <a:buChar char="•"/>
            </a:pPr>
            <a:r>
              <a:rPr lang="en-US" sz="2000"/>
              <a:t>Any inappropriate behavior on the buses will be met with disciplinary action including, but not limited to, suspension from team, game, and/or practices.</a:t>
            </a:r>
            <a:endParaRPr/>
          </a:p>
          <a:p>
            <a:pPr indent="-228600" lvl="0" marL="228600" rtl="0" algn="l">
              <a:lnSpc>
                <a:spcPct val="110000"/>
              </a:lnSpc>
              <a:spcBef>
                <a:spcPts val="1000"/>
              </a:spcBef>
              <a:spcAft>
                <a:spcPts val="0"/>
              </a:spcAft>
              <a:buClr>
                <a:schemeClr val="dk1"/>
              </a:buClr>
              <a:buSzPct val="100000"/>
              <a:buChar char="•"/>
            </a:pPr>
            <a:r>
              <a:rPr lang="en-US" sz="2000"/>
              <a:t>Phones are expected to be put away into individual bags before we exit the bus and get to the field – no phones allowed in the dugout.</a:t>
            </a:r>
            <a:endParaRPr/>
          </a:p>
          <a:p>
            <a:pPr indent="-228600" lvl="0" marL="228600" rtl="0" algn="l">
              <a:lnSpc>
                <a:spcPct val="110000"/>
              </a:lnSpc>
              <a:spcBef>
                <a:spcPts val="1000"/>
              </a:spcBef>
              <a:spcAft>
                <a:spcPts val="0"/>
              </a:spcAft>
              <a:buClr>
                <a:schemeClr val="dk1"/>
              </a:buClr>
              <a:buSzPct val="100000"/>
              <a:buChar char="•"/>
            </a:pPr>
            <a:r>
              <a:rPr lang="en-US" sz="2000"/>
              <a:t>Middle school pick-up will be communicated for away games beforehand. Typically, pick up will be at TOMS. </a:t>
            </a:r>
            <a:r>
              <a:rPr b="1" lang="en-US" sz="2000"/>
              <a:t>It is required for middle school athletes to use the Activities bus for transportation to the high school for game days.</a:t>
            </a:r>
            <a:endParaRPr sz="2000"/>
          </a:p>
          <a:p>
            <a:pPr indent="0" lvl="0" marL="0" rtl="0" algn="l">
              <a:lnSpc>
                <a:spcPct val="90000"/>
              </a:lnSpc>
              <a:spcBef>
                <a:spcPts val="1000"/>
              </a:spcBef>
              <a:spcAft>
                <a:spcPts val="0"/>
              </a:spcAft>
              <a:buClr>
                <a:schemeClr val="dk1"/>
              </a:buClr>
              <a:buSzPct val="100000"/>
              <a:buNone/>
            </a:pPr>
            <a:r>
              <a:t/>
            </a:r>
            <a:endParaRPr sz="1800"/>
          </a:p>
          <a:p>
            <a:pPr indent="-134620" lvl="0" marL="228600" rtl="0" algn="l">
              <a:lnSpc>
                <a:spcPct val="90000"/>
              </a:lnSpc>
              <a:spcBef>
                <a:spcPts val="1000"/>
              </a:spcBef>
              <a:spcAft>
                <a:spcPts val="0"/>
              </a:spcAft>
              <a:buClr>
                <a:schemeClr val="dk1"/>
              </a:buClr>
              <a:buSzPct val="100000"/>
              <a:buNone/>
            </a:pPr>
            <a:r>
              <a:t/>
            </a:r>
            <a:endParaRPr sz="1600"/>
          </a:p>
        </p:txBody>
      </p:sp>
      <p:pic>
        <p:nvPicPr>
          <p:cNvPr descr="A blue anchor with yellow text&#10;&#10;Description automatically generated" id="253" name="Google Shape;253;p13"/>
          <p:cNvPicPr preferRelativeResize="0"/>
          <p:nvPr/>
        </p:nvPicPr>
        <p:blipFill rotWithShape="1">
          <a:blip r:embed="rId3">
            <a:alphaModFix/>
          </a:blip>
          <a:srcRect b="3065" l="0" r="4" t="0"/>
          <a:stretch/>
        </p:blipFill>
        <p:spPr>
          <a:xfrm>
            <a:off x="8588796" y="134357"/>
            <a:ext cx="1848645" cy="1792043"/>
          </a:xfrm>
          <a:prstGeom prst="rect">
            <a:avLst/>
          </a:prstGeom>
          <a:noFill/>
          <a:ln>
            <a:noFill/>
          </a:ln>
        </p:spPr>
      </p:pic>
      <p:pic>
        <p:nvPicPr>
          <p:cNvPr descr="A blue and white logo with a baseball and anchor&#10;&#10;AI-generated content may be incorrect." id="254" name="Google Shape;254;p13"/>
          <p:cNvPicPr preferRelativeResize="0"/>
          <p:nvPr/>
        </p:nvPicPr>
        <p:blipFill rotWithShape="1">
          <a:blip r:embed="rId4">
            <a:alphaModFix/>
          </a:blip>
          <a:srcRect b="0" l="0" r="0" t="0"/>
          <a:stretch/>
        </p:blipFill>
        <p:spPr>
          <a:xfrm>
            <a:off x="10168352" y="311376"/>
            <a:ext cx="1438003" cy="14380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 name="Shape 258"/>
        <p:cNvGrpSpPr/>
        <p:nvPr/>
      </p:nvGrpSpPr>
      <p:grpSpPr>
        <a:xfrm>
          <a:off x="0" y="0"/>
          <a:ext cx="0" cy="0"/>
          <a:chOff x="0" y="0"/>
          <a:chExt cx="0" cy="0"/>
        </a:xfrm>
      </p:grpSpPr>
      <p:sp>
        <p:nvSpPr>
          <p:cNvPr id="259" name="Google Shape;259;p1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0" name="Google Shape;260;p14"/>
          <p:cNvSpPr txBox="1"/>
          <p:nvPr>
            <p:ph type="title"/>
          </p:nvPr>
        </p:nvSpPr>
        <p:spPr>
          <a:xfrm>
            <a:off x="360523" y="435903"/>
            <a:ext cx="8831561"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ABSENCE DEFINITIONS</a:t>
            </a:r>
            <a:endParaRPr/>
          </a:p>
        </p:txBody>
      </p:sp>
      <p:grpSp>
        <p:nvGrpSpPr>
          <p:cNvPr id="261" name="Google Shape;261;p14"/>
          <p:cNvGrpSpPr/>
          <p:nvPr/>
        </p:nvGrpSpPr>
        <p:grpSpPr>
          <a:xfrm>
            <a:off x="-2" y="1998368"/>
            <a:ext cx="11695083" cy="782176"/>
            <a:chOff x="-2" y="1998368"/>
            <a:chExt cx="11695083" cy="782176"/>
          </a:xfrm>
        </p:grpSpPr>
        <p:sp>
          <p:nvSpPr>
            <p:cNvPr id="262" name="Google Shape;262;p14"/>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3" name="Google Shape;263;p14"/>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64" name="Google Shape;264;p14"/>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5" name="Google Shape;265;p14"/>
          <p:cNvSpPr txBox="1"/>
          <p:nvPr>
            <p:ph idx="1" type="body"/>
          </p:nvPr>
        </p:nvSpPr>
        <p:spPr>
          <a:xfrm>
            <a:off x="222994" y="2389218"/>
            <a:ext cx="11160368" cy="4157406"/>
          </a:xfrm>
          <a:prstGeom prst="rect">
            <a:avLst/>
          </a:prstGeom>
          <a:noFill/>
          <a:ln>
            <a:noFill/>
          </a:ln>
        </p:spPr>
        <p:txBody>
          <a:bodyPr anchorCtr="0" anchor="ctr" bIns="45700" lIns="91425" spcFirstLastPara="1" rIns="91425" wrap="square" tIns="45700">
            <a:normAutofit fontScale="62500" lnSpcReduction="20000"/>
          </a:bodyPr>
          <a:lstStyle/>
          <a:p>
            <a:pPr indent="-228600" lvl="0" marL="228600" rtl="0" algn="l">
              <a:lnSpc>
                <a:spcPct val="120000"/>
              </a:lnSpc>
              <a:spcBef>
                <a:spcPts val="0"/>
              </a:spcBef>
              <a:spcAft>
                <a:spcPts val="0"/>
              </a:spcAft>
              <a:buClr>
                <a:schemeClr val="dk1"/>
              </a:buClr>
              <a:buSzPct val="100000"/>
              <a:buChar char="•"/>
            </a:pPr>
            <a:r>
              <a:rPr b="1" lang="en-US" sz="3200" u="sng"/>
              <a:t>Excused Practice Absences </a:t>
            </a:r>
            <a:r>
              <a:rPr lang="en-US" sz="3200"/>
              <a:t>- If there is an excused absence, the player's coach must receive an at least 24 hours in advance, and ASAP in the case of illness.</a:t>
            </a:r>
            <a:endParaRPr/>
          </a:p>
          <a:p>
            <a:pPr indent="-228600" lvl="1" marL="685800" rtl="0" algn="l">
              <a:lnSpc>
                <a:spcPct val="120000"/>
              </a:lnSpc>
              <a:spcBef>
                <a:spcPts val="500"/>
              </a:spcBef>
              <a:spcAft>
                <a:spcPts val="0"/>
              </a:spcAft>
              <a:buClr>
                <a:schemeClr val="dk1"/>
              </a:buClr>
              <a:buSzPct val="100000"/>
              <a:buChar char="•"/>
            </a:pPr>
            <a:r>
              <a:rPr lang="en-US" sz="2600"/>
              <a:t>School events (ie. choir or band concert)</a:t>
            </a:r>
            <a:endParaRPr/>
          </a:p>
          <a:p>
            <a:pPr indent="-228600" lvl="1" marL="685800" rtl="0" algn="l">
              <a:lnSpc>
                <a:spcPct val="120000"/>
              </a:lnSpc>
              <a:spcBef>
                <a:spcPts val="500"/>
              </a:spcBef>
              <a:spcAft>
                <a:spcPts val="0"/>
              </a:spcAft>
              <a:buClr>
                <a:schemeClr val="dk1"/>
              </a:buClr>
              <a:buSzPct val="100000"/>
              <a:buChar char="•"/>
            </a:pPr>
            <a:r>
              <a:rPr lang="en-US" sz="2600"/>
              <a:t>Funerals</a:t>
            </a:r>
            <a:endParaRPr/>
          </a:p>
          <a:p>
            <a:pPr indent="-228600" lvl="1" marL="685800" rtl="0" algn="l">
              <a:lnSpc>
                <a:spcPct val="120000"/>
              </a:lnSpc>
              <a:spcBef>
                <a:spcPts val="500"/>
              </a:spcBef>
              <a:spcAft>
                <a:spcPts val="0"/>
              </a:spcAft>
              <a:buClr>
                <a:schemeClr val="dk1"/>
              </a:buClr>
              <a:buSzPct val="100000"/>
              <a:buChar char="•"/>
            </a:pPr>
            <a:r>
              <a:rPr lang="en-US" sz="2600"/>
              <a:t>Religion obligations</a:t>
            </a:r>
            <a:endParaRPr/>
          </a:p>
          <a:p>
            <a:pPr indent="-228600" lvl="1" marL="685800" rtl="0" algn="l">
              <a:lnSpc>
                <a:spcPct val="120000"/>
              </a:lnSpc>
              <a:spcBef>
                <a:spcPts val="500"/>
              </a:spcBef>
              <a:spcAft>
                <a:spcPts val="0"/>
              </a:spcAft>
              <a:buClr>
                <a:schemeClr val="dk1"/>
              </a:buClr>
              <a:buSzPct val="100000"/>
              <a:buChar char="•"/>
            </a:pPr>
            <a:r>
              <a:rPr lang="en-US" sz="2600"/>
              <a:t>Extreme illness</a:t>
            </a:r>
            <a:endParaRPr/>
          </a:p>
          <a:p>
            <a:pPr indent="0" lvl="0" marL="0" rtl="0" algn="l">
              <a:lnSpc>
                <a:spcPct val="120000"/>
              </a:lnSpc>
              <a:spcBef>
                <a:spcPts val="1000"/>
              </a:spcBef>
              <a:spcAft>
                <a:spcPts val="0"/>
              </a:spcAft>
              <a:buClr>
                <a:schemeClr val="dk1"/>
              </a:buClr>
              <a:buSzPct val="100000"/>
              <a:buNone/>
            </a:pPr>
            <a:r>
              <a:rPr b="1" lang="en-US" sz="3200" u="sng"/>
              <a:t>Unexcused Practice Absences</a:t>
            </a:r>
            <a:endParaRPr/>
          </a:p>
          <a:p>
            <a:pPr indent="-228600" lvl="1" marL="685800" rtl="0" algn="l">
              <a:lnSpc>
                <a:spcPct val="120000"/>
              </a:lnSpc>
              <a:spcBef>
                <a:spcPts val="500"/>
              </a:spcBef>
              <a:spcAft>
                <a:spcPts val="0"/>
              </a:spcAft>
              <a:buClr>
                <a:schemeClr val="dk1"/>
              </a:buClr>
              <a:buSzPct val="100000"/>
              <a:buChar char="•"/>
            </a:pPr>
            <a:r>
              <a:rPr lang="en-US" sz="2600"/>
              <a:t>Vacation</a:t>
            </a:r>
            <a:endParaRPr/>
          </a:p>
          <a:p>
            <a:pPr indent="-228600" lvl="1" marL="685800" rtl="0" algn="l">
              <a:lnSpc>
                <a:spcPct val="120000"/>
              </a:lnSpc>
              <a:spcBef>
                <a:spcPts val="500"/>
              </a:spcBef>
              <a:spcAft>
                <a:spcPts val="0"/>
              </a:spcAft>
              <a:buClr>
                <a:schemeClr val="dk1"/>
              </a:buClr>
              <a:buSzPct val="100000"/>
              <a:buChar char="•"/>
            </a:pPr>
            <a:r>
              <a:rPr lang="en-US" sz="2600"/>
              <a:t>Homework</a:t>
            </a:r>
            <a:endParaRPr/>
          </a:p>
          <a:p>
            <a:pPr indent="-228600" lvl="1" marL="685800" rtl="0" algn="l">
              <a:lnSpc>
                <a:spcPct val="120000"/>
              </a:lnSpc>
              <a:spcBef>
                <a:spcPts val="500"/>
              </a:spcBef>
              <a:spcAft>
                <a:spcPts val="0"/>
              </a:spcAft>
              <a:buClr>
                <a:schemeClr val="dk1"/>
              </a:buClr>
              <a:buSzPct val="100000"/>
              <a:buChar char="•"/>
            </a:pPr>
            <a:r>
              <a:rPr lang="en-US" sz="2600"/>
              <a:t>Other sport/team practices</a:t>
            </a:r>
            <a:endParaRPr/>
          </a:p>
          <a:p>
            <a:pPr indent="-228600" lvl="1" marL="685800" rtl="0" algn="l">
              <a:lnSpc>
                <a:spcPct val="120000"/>
              </a:lnSpc>
              <a:spcBef>
                <a:spcPts val="500"/>
              </a:spcBef>
              <a:spcAft>
                <a:spcPts val="0"/>
              </a:spcAft>
              <a:buClr>
                <a:schemeClr val="dk1"/>
              </a:buClr>
              <a:buSzPct val="100000"/>
              <a:buChar char="•"/>
            </a:pPr>
            <a:r>
              <a:rPr lang="en-US" sz="2600"/>
              <a:t>Work</a:t>
            </a:r>
            <a:endParaRPr/>
          </a:p>
          <a:p>
            <a:pPr indent="-228600" lvl="1" marL="685800" rtl="0" algn="l">
              <a:lnSpc>
                <a:spcPct val="120000"/>
              </a:lnSpc>
              <a:spcBef>
                <a:spcPts val="500"/>
              </a:spcBef>
              <a:spcAft>
                <a:spcPts val="0"/>
              </a:spcAft>
              <a:buClr>
                <a:schemeClr val="dk1"/>
              </a:buClr>
              <a:buSzPct val="100000"/>
              <a:buChar char="•"/>
            </a:pPr>
            <a:r>
              <a:rPr lang="en-US" sz="2600"/>
              <a:t>Other events that could be rescheduled around practice or games</a:t>
            </a:r>
            <a:br>
              <a:rPr lang="en-US" sz="2000"/>
            </a:br>
            <a:endParaRPr sz="1800"/>
          </a:p>
          <a:p>
            <a:pPr indent="-165100" lvl="0" marL="228600" rtl="0" algn="l">
              <a:lnSpc>
                <a:spcPct val="90000"/>
              </a:lnSpc>
              <a:spcBef>
                <a:spcPts val="1000"/>
              </a:spcBef>
              <a:spcAft>
                <a:spcPts val="0"/>
              </a:spcAft>
              <a:buClr>
                <a:schemeClr val="dk1"/>
              </a:buClr>
              <a:buSzPct val="100000"/>
              <a:buNone/>
            </a:pPr>
            <a:r>
              <a:t/>
            </a:r>
            <a:endParaRPr sz="1600"/>
          </a:p>
        </p:txBody>
      </p:sp>
      <p:pic>
        <p:nvPicPr>
          <p:cNvPr descr="A blue anchor with yellow text&#10;&#10;Description automatically generated" id="266" name="Google Shape;266;p14"/>
          <p:cNvPicPr preferRelativeResize="0"/>
          <p:nvPr/>
        </p:nvPicPr>
        <p:blipFill rotWithShape="1">
          <a:blip r:embed="rId3">
            <a:alphaModFix/>
          </a:blip>
          <a:srcRect b="3065" l="0" r="4" t="0"/>
          <a:stretch/>
        </p:blipFill>
        <p:spPr>
          <a:xfrm>
            <a:off x="8588796" y="134357"/>
            <a:ext cx="1848645" cy="1792043"/>
          </a:xfrm>
          <a:prstGeom prst="rect">
            <a:avLst/>
          </a:prstGeom>
          <a:noFill/>
          <a:ln>
            <a:noFill/>
          </a:ln>
        </p:spPr>
      </p:pic>
      <p:pic>
        <p:nvPicPr>
          <p:cNvPr descr="A blue and white logo with a baseball and anchor&#10;&#10;AI-generated content may be incorrect." id="267" name="Google Shape;267;p14"/>
          <p:cNvPicPr preferRelativeResize="0"/>
          <p:nvPr/>
        </p:nvPicPr>
        <p:blipFill rotWithShape="1">
          <a:blip r:embed="rId4">
            <a:alphaModFix/>
          </a:blip>
          <a:srcRect b="0" l="0" r="0" t="0"/>
          <a:stretch/>
        </p:blipFill>
        <p:spPr>
          <a:xfrm>
            <a:off x="10168352" y="311376"/>
            <a:ext cx="1438003" cy="14380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1" name="Shape 271"/>
        <p:cNvGrpSpPr/>
        <p:nvPr/>
      </p:nvGrpSpPr>
      <p:grpSpPr>
        <a:xfrm>
          <a:off x="0" y="0"/>
          <a:ext cx="0" cy="0"/>
          <a:chOff x="0" y="0"/>
          <a:chExt cx="0" cy="0"/>
        </a:xfrm>
      </p:grpSpPr>
      <p:sp>
        <p:nvSpPr>
          <p:cNvPr id="272" name="Google Shape;272;p1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3" name="Google Shape;273;p15"/>
          <p:cNvSpPr txBox="1"/>
          <p:nvPr>
            <p:ph type="title"/>
          </p:nvPr>
        </p:nvSpPr>
        <p:spPr>
          <a:xfrm>
            <a:off x="360523" y="435903"/>
            <a:ext cx="8831561"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UNEXCUSED ABSENCES</a:t>
            </a:r>
            <a:endParaRPr/>
          </a:p>
        </p:txBody>
      </p:sp>
      <p:grpSp>
        <p:nvGrpSpPr>
          <p:cNvPr id="274" name="Google Shape;274;p15"/>
          <p:cNvGrpSpPr/>
          <p:nvPr/>
        </p:nvGrpSpPr>
        <p:grpSpPr>
          <a:xfrm>
            <a:off x="-2" y="1998368"/>
            <a:ext cx="11695083" cy="782176"/>
            <a:chOff x="-2" y="1998368"/>
            <a:chExt cx="11695083" cy="782176"/>
          </a:xfrm>
        </p:grpSpPr>
        <p:sp>
          <p:nvSpPr>
            <p:cNvPr id="275" name="Google Shape;275;p15"/>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6" name="Google Shape;276;p15"/>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77" name="Google Shape;277;p15"/>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8" name="Google Shape;278;p15"/>
          <p:cNvSpPr txBox="1"/>
          <p:nvPr>
            <p:ph idx="1" type="body"/>
          </p:nvPr>
        </p:nvSpPr>
        <p:spPr>
          <a:xfrm>
            <a:off x="222994" y="2310541"/>
            <a:ext cx="11160368" cy="44131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Missing practices and/or games, without prior notification to the coaching staff, will be treated the same as missing a school day on game days.</a:t>
            </a:r>
            <a:endParaRPr/>
          </a:p>
          <a:p>
            <a:pPr indent="-285750" lvl="1" marL="742950" marR="0" rtl="0" algn="l">
              <a:lnSpc>
                <a:spcPct val="107000"/>
              </a:lnSpc>
              <a:spcBef>
                <a:spcPts val="0"/>
              </a:spcBef>
              <a:spcAft>
                <a:spcPts val="0"/>
              </a:spcAft>
              <a:buClr>
                <a:schemeClr val="dk1"/>
              </a:buClr>
              <a:buSzPts val="1800"/>
              <a:buFont typeface="Courier New"/>
              <a:buChar char="o"/>
            </a:pPr>
            <a:r>
              <a:rPr lang="en-US" sz="1800">
                <a:latin typeface="Calibri"/>
                <a:ea typeface="Calibri"/>
                <a:cs typeface="Calibri"/>
                <a:sym typeface="Calibri"/>
              </a:rPr>
              <a:t>1</a:t>
            </a:r>
            <a:r>
              <a:rPr baseline="30000" lang="en-US" sz="1800">
                <a:latin typeface="Calibri"/>
                <a:ea typeface="Calibri"/>
                <a:cs typeface="Calibri"/>
                <a:sym typeface="Calibri"/>
              </a:rPr>
              <a:t>st</a:t>
            </a:r>
            <a:r>
              <a:rPr lang="en-US" sz="1800">
                <a:latin typeface="Calibri"/>
                <a:ea typeface="Calibri"/>
                <a:cs typeface="Calibri"/>
                <a:sym typeface="Calibri"/>
              </a:rPr>
              <a:t> Offense: 3 inning suspension, meeting with athlete &amp; coaching staff</a:t>
            </a:r>
            <a:endParaRPr/>
          </a:p>
          <a:p>
            <a:pPr indent="-285750" lvl="1" marL="742950" marR="0" rtl="0" algn="l">
              <a:lnSpc>
                <a:spcPct val="107000"/>
              </a:lnSpc>
              <a:spcBef>
                <a:spcPts val="800"/>
              </a:spcBef>
              <a:spcAft>
                <a:spcPts val="0"/>
              </a:spcAft>
              <a:buClr>
                <a:schemeClr val="dk1"/>
              </a:buClr>
              <a:buSzPts val="1800"/>
              <a:buFont typeface="Courier New"/>
              <a:buChar char="o"/>
            </a:pPr>
            <a:r>
              <a:rPr lang="en-US" sz="1800">
                <a:latin typeface="Calibri"/>
                <a:ea typeface="Calibri"/>
                <a:cs typeface="Calibri"/>
                <a:sym typeface="Calibri"/>
              </a:rPr>
              <a:t>2</a:t>
            </a:r>
            <a:r>
              <a:rPr baseline="30000" lang="en-US" sz="1800">
                <a:latin typeface="Calibri"/>
                <a:ea typeface="Calibri"/>
                <a:cs typeface="Calibri"/>
                <a:sym typeface="Calibri"/>
              </a:rPr>
              <a:t>nd</a:t>
            </a:r>
            <a:r>
              <a:rPr lang="en-US" sz="1800">
                <a:latin typeface="Calibri"/>
                <a:ea typeface="Calibri"/>
                <a:cs typeface="Calibri"/>
                <a:sym typeface="Calibri"/>
              </a:rPr>
              <a:t> Offense: 1 game suspension, meeting with athlete, parent/guardian, &amp; coaching staff</a:t>
            </a:r>
            <a:endParaRPr/>
          </a:p>
          <a:p>
            <a:pPr indent="-285750" lvl="1" marL="742950" marR="0" rtl="0" algn="l">
              <a:lnSpc>
                <a:spcPct val="107000"/>
              </a:lnSpc>
              <a:spcBef>
                <a:spcPts val="800"/>
              </a:spcBef>
              <a:spcAft>
                <a:spcPts val="0"/>
              </a:spcAft>
              <a:buClr>
                <a:schemeClr val="dk1"/>
              </a:buClr>
              <a:buSzPts val="1800"/>
              <a:buFont typeface="Courier New"/>
              <a:buChar char="o"/>
            </a:pPr>
            <a:r>
              <a:rPr lang="en-US" sz="1800">
                <a:latin typeface="Calibri"/>
                <a:ea typeface="Calibri"/>
                <a:cs typeface="Calibri"/>
                <a:sym typeface="Calibri"/>
              </a:rPr>
              <a:t>3</a:t>
            </a:r>
            <a:r>
              <a:rPr baseline="30000" lang="en-US" sz="1800">
                <a:latin typeface="Calibri"/>
                <a:ea typeface="Calibri"/>
                <a:cs typeface="Calibri"/>
                <a:sym typeface="Calibri"/>
              </a:rPr>
              <a:t>rd</a:t>
            </a:r>
            <a:r>
              <a:rPr lang="en-US" sz="1800">
                <a:latin typeface="Calibri"/>
                <a:ea typeface="Calibri"/>
                <a:cs typeface="Calibri"/>
                <a:sym typeface="Calibri"/>
              </a:rPr>
              <a:t> Offense: 3 game suspension, meeting with athlete, parent/guardian, Activities Director &amp; coaching staff</a:t>
            </a:r>
            <a:endParaRPr/>
          </a:p>
          <a:p>
            <a:pPr indent="-285750" lvl="1" marL="742950" marR="0" rtl="0" algn="l">
              <a:lnSpc>
                <a:spcPct val="107000"/>
              </a:lnSpc>
              <a:spcBef>
                <a:spcPts val="800"/>
              </a:spcBef>
              <a:spcAft>
                <a:spcPts val="0"/>
              </a:spcAft>
              <a:buClr>
                <a:schemeClr val="dk1"/>
              </a:buClr>
              <a:buSzPts val="1800"/>
              <a:buFont typeface="Courier New"/>
              <a:buChar char="o"/>
            </a:pPr>
            <a:r>
              <a:rPr lang="en-US" sz="1800">
                <a:latin typeface="Calibri"/>
                <a:ea typeface="Calibri"/>
                <a:cs typeface="Calibri"/>
                <a:sym typeface="Calibri"/>
              </a:rPr>
              <a:t>4</a:t>
            </a:r>
            <a:r>
              <a:rPr baseline="30000" lang="en-US" sz="1800">
                <a:latin typeface="Calibri"/>
                <a:ea typeface="Calibri"/>
                <a:cs typeface="Calibri"/>
                <a:sym typeface="Calibri"/>
              </a:rPr>
              <a:t>th</a:t>
            </a:r>
            <a:r>
              <a:rPr lang="en-US" sz="1800">
                <a:latin typeface="Calibri"/>
                <a:ea typeface="Calibri"/>
                <a:cs typeface="Calibri"/>
                <a:sym typeface="Calibri"/>
              </a:rPr>
              <a:t> Offense: Dismissal from program</a:t>
            </a:r>
            <a:endParaRPr/>
          </a:p>
          <a:p>
            <a:pPr indent="-228600" lvl="0" marL="228600" rtl="0" algn="l">
              <a:lnSpc>
                <a:spcPct val="90000"/>
              </a:lnSpc>
              <a:spcBef>
                <a:spcPts val="1800"/>
              </a:spcBef>
              <a:spcAft>
                <a:spcPts val="0"/>
              </a:spcAft>
              <a:buClr>
                <a:schemeClr val="dk1"/>
              </a:buClr>
              <a:buSzPts val="1800"/>
              <a:buChar char="•"/>
            </a:pPr>
            <a:r>
              <a:rPr lang="en-US" sz="1800">
                <a:latin typeface="Calibri"/>
                <a:ea typeface="Calibri"/>
                <a:cs typeface="Calibri"/>
                <a:sym typeface="Calibri"/>
              </a:rPr>
              <a:t>Players may not participate in practice or games if they have an unexcused absence from a class. Exceptions can only be approved by the Activities Office.</a:t>
            </a:r>
            <a:endParaRPr/>
          </a:p>
          <a:p>
            <a:pPr indent="-228600" lvl="0" marL="228600" rtl="0" algn="l">
              <a:lnSpc>
                <a:spcPct val="90000"/>
              </a:lnSpc>
              <a:spcBef>
                <a:spcPts val="1000"/>
              </a:spcBef>
              <a:spcAft>
                <a:spcPts val="0"/>
              </a:spcAft>
              <a:buClr>
                <a:schemeClr val="dk1"/>
              </a:buClr>
              <a:buSzPts val="1800"/>
              <a:buChar char="•"/>
            </a:pPr>
            <a:r>
              <a:rPr lang="en-US" sz="1800">
                <a:latin typeface="Calibri"/>
                <a:ea typeface="Calibri"/>
                <a:cs typeface="Calibri"/>
                <a:sym typeface="Calibri"/>
              </a:rPr>
              <a:t>Athletes will be held accountable with grades and attendance in classes. Class and grade checks will be frequent, please make sure any absence is excused.</a:t>
            </a:r>
            <a:endParaRPr sz="1800">
              <a:latin typeface="Calibri"/>
              <a:ea typeface="Calibri"/>
              <a:cs typeface="Calibri"/>
              <a:sym typeface="Calibri"/>
            </a:endParaRPr>
          </a:p>
          <a:p>
            <a:pPr indent="0" lvl="0" marL="0" rtl="0" algn="l">
              <a:lnSpc>
                <a:spcPct val="90000"/>
              </a:lnSpc>
              <a:spcBef>
                <a:spcPts val="1000"/>
              </a:spcBef>
              <a:spcAft>
                <a:spcPts val="0"/>
              </a:spcAft>
              <a:buClr>
                <a:schemeClr val="dk1"/>
              </a:buClr>
              <a:buSzPts val="1800"/>
              <a:buNone/>
            </a:pPr>
            <a:r>
              <a:t/>
            </a:r>
            <a:endParaRPr sz="1800"/>
          </a:p>
          <a:p>
            <a:pPr indent="-127000" lvl="0" marL="228600" rtl="0" algn="l">
              <a:lnSpc>
                <a:spcPct val="90000"/>
              </a:lnSpc>
              <a:spcBef>
                <a:spcPts val="1000"/>
              </a:spcBef>
              <a:spcAft>
                <a:spcPts val="0"/>
              </a:spcAft>
              <a:buClr>
                <a:schemeClr val="dk1"/>
              </a:buClr>
              <a:buSzPts val="1600"/>
              <a:buNone/>
            </a:pPr>
            <a:r>
              <a:t/>
            </a:r>
            <a:endParaRPr sz="1600"/>
          </a:p>
        </p:txBody>
      </p:sp>
      <p:pic>
        <p:nvPicPr>
          <p:cNvPr descr="A blue anchor with yellow text&#10;&#10;Description automatically generated" id="279" name="Google Shape;279;p15"/>
          <p:cNvPicPr preferRelativeResize="0"/>
          <p:nvPr/>
        </p:nvPicPr>
        <p:blipFill rotWithShape="1">
          <a:blip r:embed="rId3">
            <a:alphaModFix/>
          </a:blip>
          <a:srcRect b="3065" l="0" r="4" t="0"/>
          <a:stretch/>
        </p:blipFill>
        <p:spPr>
          <a:xfrm>
            <a:off x="8588796" y="134357"/>
            <a:ext cx="1848645" cy="1792043"/>
          </a:xfrm>
          <a:prstGeom prst="rect">
            <a:avLst/>
          </a:prstGeom>
          <a:noFill/>
          <a:ln>
            <a:noFill/>
          </a:ln>
        </p:spPr>
      </p:pic>
      <p:pic>
        <p:nvPicPr>
          <p:cNvPr descr="A blue and white logo with a baseball and anchor&#10;&#10;AI-generated content may be incorrect." id="280" name="Google Shape;280;p15"/>
          <p:cNvPicPr preferRelativeResize="0"/>
          <p:nvPr/>
        </p:nvPicPr>
        <p:blipFill rotWithShape="1">
          <a:blip r:embed="rId4">
            <a:alphaModFix/>
          </a:blip>
          <a:srcRect b="0" l="0" r="0" t="0"/>
          <a:stretch/>
        </p:blipFill>
        <p:spPr>
          <a:xfrm>
            <a:off x="10168352" y="311376"/>
            <a:ext cx="1438003" cy="14380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sp>
        <p:nvSpPr>
          <p:cNvPr id="285" name="Google Shape;285;p1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6" name="Google Shape;286;p16"/>
          <p:cNvSpPr txBox="1"/>
          <p:nvPr>
            <p:ph type="title"/>
          </p:nvPr>
        </p:nvSpPr>
        <p:spPr>
          <a:xfrm>
            <a:off x="376565" y="636987"/>
            <a:ext cx="8831561"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VARSITY ROSTER FORMATION</a:t>
            </a:r>
            <a:endParaRPr/>
          </a:p>
        </p:txBody>
      </p:sp>
      <p:grpSp>
        <p:nvGrpSpPr>
          <p:cNvPr id="287" name="Google Shape;287;p16"/>
          <p:cNvGrpSpPr/>
          <p:nvPr/>
        </p:nvGrpSpPr>
        <p:grpSpPr>
          <a:xfrm>
            <a:off x="-2" y="1998368"/>
            <a:ext cx="11695083" cy="782176"/>
            <a:chOff x="-2" y="1998368"/>
            <a:chExt cx="11695083" cy="782176"/>
          </a:xfrm>
        </p:grpSpPr>
        <p:sp>
          <p:nvSpPr>
            <p:cNvPr id="288" name="Google Shape;288;p16"/>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9" name="Google Shape;289;p16"/>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90" name="Google Shape;290;p16"/>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1" name="Google Shape;291;p16"/>
          <p:cNvSpPr txBox="1"/>
          <p:nvPr>
            <p:ph idx="1" type="body"/>
          </p:nvPr>
        </p:nvSpPr>
        <p:spPr>
          <a:xfrm>
            <a:off x="222994" y="2758976"/>
            <a:ext cx="11160368" cy="3732170"/>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110000"/>
              </a:lnSpc>
              <a:spcBef>
                <a:spcPts val="0"/>
              </a:spcBef>
              <a:spcAft>
                <a:spcPts val="0"/>
              </a:spcAft>
              <a:buClr>
                <a:schemeClr val="dk1"/>
              </a:buClr>
              <a:buSzPct val="100000"/>
              <a:buNone/>
            </a:pPr>
            <a:r>
              <a:rPr lang="en-US" sz="2000"/>
              <a:t>Please take the time to read our 2026 PL Softball Handbook that will be sent out after this meeting along with this PowerPoint.</a:t>
            </a:r>
            <a:endParaRPr sz="2000"/>
          </a:p>
          <a:p>
            <a:pPr indent="0" lvl="0" marL="0" rtl="0" algn="l">
              <a:lnSpc>
                <a:spcPct val="110000"/>
              </a:lnSpc>
              <a:spcBef>
                <a:spcPts val="1000"/>
              </a:spcBef>
              <a:spcAft>
                <a:spcPts val="0"/>
              </a:spcAft>
              <a:buClr>
                <a:schemeClr val="dk1"/>
              </a:buClr>
              <a:buSzPct val="100000"/>
              <a:buNone/>
            </a:pPr>
            <a:r>
              <a:rPr b="1" lang="en-US" sz="1800"/>
              <a:t>Varsity Roster Expectations: </a:t>
            </a:r>
            <a:r>
              <a:rPr lang="en-US" sz="1800"/>
              <a:t>Our Varsity coaching staff will be making final decisions on player placement onto the roster. Our staff will prioritize skill, leadership, and quality of teammate first. If there is an athlete that is viewed of the same caliber as another athlete in all three of those facets, our staff will then prioritize the older athlete for our Varsity team for roster selection. </a:t>
            </a:r>
            <a:endParaRPr/>
          </a:p>
          <a:p>
            <a:pPr indent="0" lvl="0" marL="0" rtl="0" algn="l">
              <a:lnSpc>
                <a:spcPct val="110000"/>
              </a:lnSpc>
              <a:spcBef>
                <a:spcPts val="1000"/>
              </a:spcBef>
              <a:spcAft>
                <a:spcPts val="0"/>
              </a:spcAft>
              <a:buClr>
                <a:schemeClr val="dk1"/>
              </a:buClr>
              <a:buSzPct val="100000"/>
              <a:buNone/>
            </a:pPr>
            <a:r>
              <a:rPr b="1" lang="en-US" sz="1800"/>
              <a:t>Varsity Playing Time: </a:t>
            </a:r>
            <a:r>
              <a:rPr lang="en-US" sz="1800"/>
              <a:t>This will be at the entire Varsity coaching staff’s discretion and by the following criteria: skill level, in-game &amp; practice performance, work ethic, attitude, and off-field conduct. The players who have earned it will play. We are playing to win – age/grade does not play a role in playing time. There is no guarantee of playing time when you are on the Varsity roster and in the dugout. Roster numbers on the Varsity team will vary by game. A select group of players will share time on both JV and Varsity.</a:t>
            </a:r>
            <a:endParaRPr/>
          </a:p>
          <a:p>
            <a:pPr indent="0" lvl="0" marL="0" rtl="0" algn="l">
              <a:lnSpc>
                <a:spcPct val="110000"/>
              </a:lnSpc>
              <a:spcBef>
                <a:spcPts val="1000"/>
              </a:spcBef>
              <a:spcAft>
                <a:spcPts val="0"/>
              </a:spcAft>
              <a:buClr>
                <a:schemeClr val="dk1"/>
              </a:buClr>
              <a:buSzPct val="100000"/>
              <a:buNone/>
            </a:pPr>
            <a:r>
              <a:rPr b="1" lang="en-US" sz="1800">
                <a:highlight>
                  <a:srgbClr val="FFFF00"/>
                </a:highlight>
              </a:rPr>
              <a:t>All ages of athletes (7th grade – 12th grade) are eligible to be a Varsity player AND play/start on our roster.</a:t>
            </a:r>
            <a:endParaRPr/>
          </a:p>
          <a:p>
            <a:pPr indent="0" lvl="0" marL="0" rtl="0" algn="l">
              <a:lnSpc>
                <a:spcPct val="90000"/>
              </a:lnSpc>
              <a:spcBef>
                <a:spcPts val="1000"/>
              </a:spcBef>
              <a:spcAft>
                <a:spcPts val="0"/>
              </a:spcAft>
              <a:buClr>
                <a:schemeClr val="dk1"/>
              </a:buClr>
              <a:buSzPct val="100000"/>
              <a:buNone/>
            </a:pPr>
            <a:r>
              <a:t/>
            </a:r>
            <a:endParaRPr sz="1800">
              <a:latin typeface="Calibri"/>
              <a:ea typeface="Calibri"/>
              <a:cs typeface="Calibri"/>
              <a:sym typeface="Calibri"/>
            </a:endParaRPr>
          </a:p>
          <a:p>
            <a:pPr indent="0" lvl="0" marL="0" rtl="0" algn="l">
              <a:lnSpc>
                <a:spcPct val="90000"/>
              </a:lnSpc>
              <a:spcBef>
                <a:spcPts val="1000"/>
              </a:spcBef>
              <a:spcAft>
                <a:spcPts val="0"/>
              </a:spcAft>
              <a:buClr>
                <a:schemeClr val="dk1"/>
              </a:buClr>
              <a:buSzPct val="100000"/>
              <a:buNone/>
            </a:pPr>
            <a:r>
              <a:t/>
            </a:r>
            <a:endParaRPr sz="1800"/>
          </a:p>
          <a:p>
            <a:pPr indent="-134620" lvl="0" marL="228600" rtl="0" algn="l">
              <a:lnSpc>
                <a:spcPct val="90000"/>
              </a:lnSpc>
              <a:spcBef>
                <a:spcPts val="1000"/>
              </a:spcBef>
              <a:spcAft>
                <a:spcPts val="0"/>
              </a:spcAft>
              <a:buClr>
                <a:schemeClr val="dk1"/>
              </a:buClr>
              <a:buSzPct val="100000"/>
              <a:buNone/>
            </a:pPr>
            <a:r>
              <a:t/>
            </a:r>
            <a:endParaRPr sz="1600"/>
          </a:p>
        </p:txBody>
      </p:sp>
      <p:pic>
        <p:nvPicPr>
          <p:cNvPr descr="A blue anchor with yellow text&#10;&#10;Description automatically generated" id="292" name="Google Shape;292;p16"/>
          <p:cNvPicPr preferRelativeResize="0"/>
          <p:nvPr/>
        </p:nvPicPr>
        <p:blipFill rotWithShape="1">
          <a:blip r:embed="rId3">
            <a:alphaModFix/>
          </a:blip>
          <a:srcRect b="3065" l="0" r="4" t="0"/>
          <a:stretch/>
        </p:blipFill>
        <p:spPr>
          <a:xfrm>
            <a:off x="7922891" y="154935"/>
            <a:ext cx="1848645" cy="1792043"/>
          </a:xfrm>
          <a:prstGeom prst="rect">
            <a:avLst/>
          </a:prstGeom>
          <a:noFill/>
          <a:ln>
            <a:noFill/>
          </a:ln>
        </p:spPr>
      </p:pic>
      <p:pic>
        <p:nvPicPr>
          <p:cNvPr descr="A blue and white logo with a baseball and anchor&#10;&#10;AI-generated content may be incorrect." id="293" name="Google Shape;293;p16"/>
          <p:cNvPicPr preferRelativeResize="0"/>
          <p:nvPr/>
        </p:nvPicPr>
        <p:blipFill rotWithShape="1">
          <a:blip r:embed="rId4">
            <a:alphaModFix/>
          </a:blip>
          <a:srcRect b="0" l="0" r="0" t="0"/>
          <a:stretch/>
        </p:blipFill>
        <p:spPr>
          <a:xfrm>
            <a:off x="9543764" y="324023"/>
            <a:ext cx="1438003" cy="14380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1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9" name="Google Shape;299;p17"/>
          <p:cNvSpPr txBox="1"/>
          <p:nvPr>
            <p:ph type="title"/>
          </p:nvPr>
        </p:nvSpPr>
        <p:spPr>
          <a:xfrm>
            <a:off x="650420" y="696800"/>
            <a:ext cx="8499806" cy="117213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F3864"/>
              </a:buClr>
              <a:buSzPts val="5400"/>
              <a:buFont typeface="Arial Black"/>
              <a:buNone/>
            </a:pPr>
            <a:r>
              <a:rPr lang="en-US" sz="5400">
                <a:solidFill>
                  <a:srgbClr val="1F3864"/>
                </a:solidFill>
                <a:latin typeface="Arial Black"/>
                <a:ea typeface="Arial Black"/>
                <a:cs typeface="Arial Black"/>
                <a:sym typeface="Arial Black"/>
              </a:rPr>
              <a:t>PLAYER TEAM ASSIGNMENTS</a:t>
            </a:r>
            <a:endParaRPr/>
          </a:p>
        </p:txBody>
      </p:sp>
      <p:grpSp>
        <p:nvGrpSpPr>
          <p:cNvPr id="300" name="Google Shape;300;p17"/>
          <p:cNvGrpSpPr/>
          <p:nvPr/>
        </p:nvGrpSpPr>
        <p:grpSpPr>
          <a:xfrm>
            <a:off x="-2" y="1998368"/>
            <a:ext cx="11695083" cy="782176"/>
            <a:chOff x="-2" y="1998368"/>
            <a:chExt cx="11695083" cy="782176"/>
          </a:xfrm>
        </p:grpSpPr>
        <p:sp>
          <p:nvSpPr>
            <p:cNvPr id="301" name="Google Shape;301;p17"/>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2" name="Google Shape;302;p17"/>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303" name="Google Shape;303;p17"/>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4" name="Google Shape;304;p17"/>
          <p:cNvSpPr txBox="1"/>
          <p:nvPr>
            <p:ph idx="1" type="body"/>
          </p:nvPr>
        </p:nvSpPr>
        <p:spPr>
          <a:xfrm>
            <a:off x="222994" y="2429030"/>
            <a:ext cx="11160368" cy="373217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Clr>
                <a:schemeClr val="dk1"/>
              </a:buClr>
              <a:buSzPts val="2000"/>
              <a:buNone/>
            </a:pPr>
            <a:r>
              <a:rPr lang="en-US" sz="2000"/>
              <a:t>There will no longer be any players labeled as ”bubble” that move from one team to another. </a:t>
            </a:r>
            <a:endParaRPr/>
          </a:p>
          <a:p>
            <a:pPr indent="0" lvl="0" marL="0" rtl="0" algn="l">
              <a:lnSpc>
                <a:spcPct val="110000"/>
              </a:lnSpc>
              <a:spcBef>
                <a:spcPts val="1000"/>
              </a:spcBef>
              <a:spcAft>
                <a:spcPts val="0"/>
              </a:spcAft>
              <a:buClr>
                <a:schemeClr val="dk1"/>
              </a:buClr>
              <a:buSzPts val="2000"/>
              <a:buNone/>
            </a:pPr>
            <a:r>
              <a:rPr lang="en-US" sz="2000"/>
              <a:t>All athletes will be assigned to a team after tryouts conclude. Athletes will be asked individually, if necessary, to help a need on any of our teams due to injury, position need, players missing, etc. </a:t>
            </a:r>
            <a:endParaRPr/>
          </a:p>
          <a:p>
            <a:pPr indent="0" lvl="0" marL="0" rtl="0" algn="l">
              <a:lnSpc>
                <a:spcPct val="110000"/>
              </a:lnSpc>
              <a:spcBef>
                <a:spcPts val="1000"/>
              </a:spcBef>
              <a:spcAft>
                <a:spcPts val="0"/>
              </a:spcAft>
              <a:buClr>
                <a:schemeClr val="dk1"/>
              </a:buClr>
              <a:buSzPts val="2000"/>
              <a:buNone/>
            </a:pPr>
            <a:r>
              <a:t/>
            </a:r>
            <a:endParaRPr sz="2000"/>
          </a:p>
          <a:p>
            <a:pPr indent="0" lvl="0" marL="0" rtl="0" algn="l">
              <a:lnSpc>
                <a:spcPct val="110000"/>
              </a:lnSpc>
              <a:spcBef>
                <a:spcPts val="1000"/>
              </a:spcBef>
              <a:spcAft>
                <a:spcPts val="0"/>
              </a:spcAft>
              <a:buClr>
                <a:schemeClr val="dk1"/>
              </a:buClr>
              <a:buSzPts val="2000"/>
              <a:buNone/>
            </a:pPr>
            <a:r>
              <a:rPr b="1" lang="en-US" sz="2000"/>
              <a:t>The 2026 Sections Roster will be selected based on coaching staff recommendations, performance, position needs (specifically pitchers, catchers, and baserunners), and attitude/effort/leadership on your respective teams.</a:t>
            </a:r>
            <a:endParaRPr/>
          </a:p>
          <a:p>
            <a:pPr indent="0" lvl="0" marL="0" rtl="0" algn="l">
              <a:lnSpc>
                <a:spcPct val="90000"/>
              </a:lnSpc>
              <a:spcBef>
                <a:spcPts val="1000"/>
              </a:spcBef>
              <a:spcAft>
                <a:spcPts val="0"/>
              </a:spcAft>
              <a:buClr>
                <a:schemeClr val="dk1"/>
              </a:buClr>
              <a:buSzPts val="1800"/>
              <a:buNone/>
            </a:pPr>
            <a:r>
              <a:t/>
            </a:r>
            <a:endParaRPr sz="1800">
              <a:latin typeface="Calibri"/>
              <a:ea typeface="Calibri"/>
              <a:cs typeface="Calibri"/>
              <a:sym typeface="Calibri"/>
            </a:endParaRPr>
          </a:p>
          <a:p>
            <a:pPr indent="0" lvl="0" marL="0" rtl="0" algn="l">
              <a:lnSpc>
                <a:spcPct val="90000"/>
              </a:lnSpc>
              <a:spcBef>
                <a:spcPts val="1000"/>
              </a:spcBef>
              <a:spcAft>
                <a:spcPts val="0"/>
              </a:spcAft>
              <a:buClr>
                <a:schemeClr val="dk1"/>
              </a:buClr>
              <a:buSzPts val="1800"/>
              <a:buNone/>
            </a:pPr>
            <a:r>
              <a:t/>
            </a:r>
            <a:endParaRPr sz="1800"/>
          </a:p>
          <a:p>
            <a:pPr indent="-127000" lvl="0" marL="228600" rtl="0" algn="l">
              <a:lnSpc>
                <a:spcPct val="90000"/>
              </a:lnSpc>
              <a:spcBef>
                <a:spcPts val="1000"/>
              </a:spcBef>
              <a:spcAft>
                <a:spcPts val="0"/>
              </a:spcAft>
              <a:buClr>
                <a:schemeClr val="dk1"/>
              </a:buClr>
              <a:buSzPts val="1600"/>
              <a:buNone/>
            </a:pPr>
            <a:r>
              <a:t/>
            </a:r>
            <a:endParaRPr sz="1600"/>
          </a:p>
        </p:txBody>
      </p:sp>
      <p:pic>
        <p:nvPicPr>
          <p:cNvPr descr="A blue anchor with yellow text&#10;&#10;Description automatically generated" id="305" name="Google Shape;305;p17"/>
          <p:cNvPicPr preferRelativeResize="0"/>
          <p:nvPr/>
        </p:nvPicPr>
        <p:blipFill rotWithShape="1">
          <a:blip r:embed="rId3">
            <a:alphaModFix/>
          </a:blip>
          <a:srcRect b="3065" l="0" r="4" t="0"/>
          <a:stretch/>
        </p:blipFill>
        <p:spPr>
          <a:xfrm>
            <a:off x="7927095" y="147002"/>
            <a:ext cx="1848645" cy="1792043"/>
          </a:xfrm>
          <a:prstGeom prst="rect">
            <a:avLst/>
          </a:prstGeom>
          <a:noFill/>
          <a:ln>
            <a:noFill/>
          </a:ln>
        </p:spPr>
      </p:pic>
      <p:pic>
        <p:nvPicPr>
          <p:cNvPr descr="A blue and white logo with a baseball and anchor&#10;&#10;AI-generated content may be incorrect." id="306" name="Google Shape;306;p17"/>
          <p:cNvPicPr preferRelativeResize="0"/>
          <p:nvPr/>
        </p:nvPicPr>
        <p:blipFill rotWithShape="1">
          <a:blip r:embed="rId4">
            <a:alphaModFix/>
          </a:blip>
          <a:srcRect b="0" l="0" r="0" t="0"/>
          <a:stretch/>
        </p:blipFill>
        <p:spPr>
          <a:xfrm>
            <a:off x="9543764" y="324023"/>
            <a:ext cx="1438003" cy="14380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0" name="Shape 310"/>
        <p:cNvGrpSpPr/>
        <p:nvPr/>
      </p:nvGrpSpPr>
      <p:grpSpPr>
        <a:xfrm>
          <a:off x="0" y="0"/>
          <a:ext cx="0" cy="0"/>
          <a:chOff x="0" y="0"/>
          <a:chExt cx="0" cy="0"/>
        </a:xfrm>
      </p:grpSpPr>
      <p:sp>
        <p:nvSpPr>
          <p:cNvPr id="311" name="Google Shape;311;p1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2" name="Google Shape;312;p18"/>
          <p:cNvSpPr txBox="1"/>
          <p:nvPr>
            <p:ph type="title"/>
          </p:nvPr>
        </p:nvSpPr>
        <p:spPr>
          <a:xfrm>
            <a:off x="347273" y="470124"/>
            <a:ext cx="8831561" cy="118895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3864"/>
              </a:buClr>
              <a:buSzPts val="5400"/>
              <a:buFont typeface="Arial Black"/>
              <a:buNone/>
            </a:pPr>
            <a:r>
              <a:rPr lang="en-US" sz="5400">
                <a:solidFill>
                  <a:srgbClr val="1F3864"/>
                </a:solidFill>
                <a:latin typeface="Arial Black"/>
                <a:ea typeface="Arial Black"/>
                <a:cs typeface="Arial Black"/>
                <a:sym typeface="Arial Black"/>
              </a:rPr>
              <a:t>24 HOUR RULE &amp; LOC</a:t>
            </a:r>
            <a:endParaRPr/>
          </a:p>
        </p:txBody>
      </p:sp>
      <p:grpSp>
        <p:nvGrpSpPr>
          <p:cNvPr id="313" name="Google Shape;313;p18"/>
          <p:cNvGrpSpPr/>
          <p:nvPr/>
        </p:nvGrpSpPr>
        <p:grpSpPr>
          <a:xfrm>
            <a:off x="-2" y="1998368"/>
            <a:ext cx="11695083" cy="782176"/>
            <a:chOff x="-2" y="1998368"/>
            <a:chExt cx="11695083" cy="782176"/>
          </a:xfrm>
        </p:grpSpPr>
        <p:sp>
          <p:nvSpPr>
            <p:cNvPr id="314" name="Google Shape;314;p18"/>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5" name="Google Shape;315;p18"/>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316" name="Google Shape;316;p18"/>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7" name="Google Shape;317;p18"/>
          <p:cNvSpPr txBox="1"/>
          <p:nvPr>
            <p:ph idx="1" type="body"/>
          </p:nvPr>
        </p:nvSpPr>
        <p:spPr>
          <a:xfrm>
            <a:off x="158826" y="2758976"/>
            <a:ext cx="11160368" cy="388448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10000"/>
              </a:lnSpc>
              <a:spcBef>
                <a:spcPts val="0"/>
              </a:spcBef>
              <a:spcAft>
                <a:spcPts val="0"/>
              </a:spcAft>
              <a:buClr>
                <a:schemeClr val="dk1"/>
              </a:buClr>
              <a:buSzPct val="100000"/>
              <a:buNone/>
            </a:pPr>
            <a:r>
              <a:rPr lang="en-US" sz="2600"/>
              <a:t>It is required that a player and/or parent wait a total of </a:t>
            </a:r>
            <a:r>
              <a:rPr b="1" lang="en-US" sz="2600" u="sng"/>
              <a:t>24 HOURS </a:t>
            </a:r>
            <a:r>
              <a:rPr lang="en-US" sz="2600"/>
              <a:t>from the conclusion of a tournament, doubleheader, or game/competition to contact the coaching staff on issues or questions surrounding playing time. This includes contact in person, by phone, or by email.</a:t>
            </a:r>
            <a:endParaRPr/>
          </a:p>
          <a:p>
            <a:pPr indent="0" lvl="0" marL="0" rtl="0" algn="l">
              <a:lnSpc>
                <a:spcPct val="110000"/>
              </a:lnSpc>
              <a:spcBef>
                <a:spcPts val="1000"/>
              </a:spcBef>
              <a:spcAft>
                <a:spcPts val="0"/>
              </a:spcAft>
              <a:buClr>
                <a:schemeClr val="dk1"/>
              </a:buClr>
              <a:buSzPct val="100000"/>
              <a:buNone/>
            </a:pPr>
            <a:r>
              <a:t/>
            </a:r>
            <a:endParaRPr sz="2000"/>
          </a:p>
          <a:p>
            <a:pPr indent="0" lvl="0" marL="0" rtl="0" algn="l">
              <a:lnSpc>
                <a:spcPct val="110000"/>
              </a:lnSpc>
              <a:spcBef>
                <a:spcPts val="1000"/>
              </a:spcBef>
              <a:spcAft>
                <a:spcPts val="0"/>
              </a:spcAft>
              <a:buClr>
                <a:schemeClr val="dk1"/>
              </a:buClr>
              <a:buSzPct val="100000"/>
              <a:buNone/>
            </a:pPr>
            <a:r>
              <a:rPr b="1" lang="en-US" sz="2600" u="sng"/>
              <a:t>LINE OF COMMUNICATION: </a:t>
            </a:r>
            <a:r>
              <a:rPr lang="en-US" sz="2600"/>
              <a:t>It is required and essential that our line of communication is followed by players, family members, and coaching staff.</a:t>
            </a:r>
            <a:endParaRPr/>
          </a:p>
          <a:p>
            <a:pPr indent="-514350" lvl="1" marL="971550" rtl="0" algn="l">
              <a:lnSpc>
                <a:spcPct val="110000"/>
              </a:lnSpc>
              <a:spcBef>
                <a:spcPts val="500"/>
              </a:spcBef>
              <a:spcAft>
                <a:spcPts val="0"/>
              </a:spcAft>
              <a:buClr>
                <a:schemeClr val="dk1"/>
              </a:buClr>
              <a:buSzPct val="100000"/>
              <a:buAutoNum type="arabicPeriod"/>
            </a:pPr>
            <a:r>
              <a:rPr lang="en-US" sz="2600"/>
              <a:t>Athlete and Head Coach</a:t>
            </a:r>
            <a:endParaRPr/>
          </a:p>
          <a:p>
            <a:pPr indent="-514350" lvl="1" marL="971550" rtl="0" algn="l">
              <a:lnSpc>
                <a:spcPct val="110000"/>
              </a:lnSpc>
              <a:spcBef>
                <a:spcPts val="500"/>
              </a:spcBef>
              <a:spcAft>
                <a:spcPts val="0"/>
              </a:spcAft>
              <a:buClr>
                <a:schemeClr val="dk1"/>
              </a:buClr>
              <a:buSzPct val="100000"/>
              <a:buAutoNum type="arabicPeriod"/>
            </a:pPr>
            <a:r>
              <a:rPr lang="en-US" sz="2600"/>
              <a:t>Athlete, Coaching Staff, and Parents</a:t>
            </a:r>
            <a:endParaRPr/>
          </a:p>
          <a:p>
            <a:pPr indent="-514350" lvl="1" marL="971550" rtl="0" algn="l">
              <a:lnSpc>
                <a:spcPct val="110000"/>
              </a:lnSpc>
              <a:spcBef>
                <a:spcPts val="500"/>
              </a:spcBef>
              <a:spcAft>
                <a:spcPts val="0"/>
              </a:spcAft>
              <a:buClr>
                <a:schemeClr val="dk1"/>
              </a:buClr>
              <a:buSzPct val="100000"/>
              <a:buAutoNum type="arabicPeriod"/>
            </a:pPr>
            <a:r>
              <a:rPr lang="en-US" sz="2600"/>
              <a:t>Athlete, Coaching Staff, Parents, and Activities Director</a:t>
            </a:r>
            <a:endParaRPr/>
          </a:p>
          <a:p>
            <a:pPr indent="0" lvl="0" marL="0" rtl="0" algn="l">
              <a:lnSpc>
                <a:spcPct val="90000"/>
              </a:lnSpc>
              <a:spcBef>
                <a:spcPts val="1000"/>
              </a:spcBef>
              <a:spcAft>
                <a:spcPts val="0"/>
              </a:spcAft>
              <a:buClr>
                <a:schemeClr val="dk1"/>
              </a:buClr>
              <a:buSzPct val="100000"/>
              <a:buNone/>
            </a:pPr>
            <a:r>
              <a:t/>
            </a:r>
            <a:endParaRPr sz="2600">
              <a:latin typeface="Calibri"/>
              <a:ea typeface="Calibri"/>
              <a:cs typeface="Calibri"/>
              <a:sym typeface="Calibri"/>
            </a:endParaRPr>
          </a:p>
          <a:p>
            <a:pPr indent="0" lvl="0" marL="0" rtl="0" algn="l">
              <a:lnSpc>
                <a:spcPct val="90000"/>
              </a:lnSpc>
              <a:spcBef>
                <a:spcPts val="1000"/>
              </a:spcBef>
              <a:spcAft>
                <a:spcPts val="0"/>
              </a:spcAft>
              <a:buClr>
                <a:schemeClr val="dk1"/>
              </a:buClr>
              <a:buSzPct val="100000"/>
              <a:buNone/>
            </a:pPr>
            <a:r>
              <a:t/>
            </a:r>
            <a:endParaRPr sz="1800"/>
          </a:p>
          <a:p>
            <a:pPr indent="-134620" lvl="0" marL="228600" rtl="0" algn="l">
              <a:lnSpc>
                <a:spcPct val="90000"/>
              </a:lnSpc>
              <a:spcBef>
                <a:spcPts val="1000"/>
              </a:spcBef>
              <a:spcAft>
                <a:spcPts val="0"/>
              </a:spcAft>
              <a:buClr>
                <a:schemeClr val="dk1"/>
              </a:buClr>
              <a:buSzPct val="100000"/>
              <a:buNone/>
            </a:pPr>
            <a:r>
              <a:t/>
            </a:r>
            <a:endParaRPr sz="1600"/>
          </a:p>
        </p:txBody>
      </p:sp>
      <p:pic>
        <p:nvPicPr>
          <p:cNvPr descr="A blue anchor with yellow text&#10;&#10;Description automatically generated" id="318" name="Google Shape;318;p18"/>
          <p:cNvPicPr preferRelativeResize="0"/>
          <p:nvPr/>
        </p:nvPicPr>
        <p:blipFill rotWithShape="1">
          <a:blip r:embed="rId3">
            <a:alphaModFix/>
          </a:blip>
          <a:srcRect b="3065" l="0" r="4" t="0"/>
          <a:stretch/>
        </p:blipFill>
        <p:spPr>
          <a:xfrm>
            <a:off x="8725679" y="214544"/>
            <a:ext cx="1848645" cy="1792043"/>
          </a:xfrm>
          <a:prstGeom prst="rect">
            <a:avLst/>
          </a:prstGeom>
          <a:noFill/>
          <a:ln>
            <a:noFill/>
          </a:ln>
        </p:spPr>
      </p:pic>
      <p:pic>
        <p:nvPicPr>
          <p:cNvPr descr="A blue and white logo with a baseball and anchor&#10;&#10;AI-generated content may be incorrect." id="319" name="Google Shape;319;p18"/>
          <p:cNvPicPr preferRelativeResize="0"/>
          <p:nvPr/>
        </p:nvPicPr>
        <p:blipFill rotWithShape="1">
          <a:blip r:embed="rId4">
            <a:alphaModFix/>
          </a:blip>
          <a:srcRect b="0" l="0" r="0" t="0"/>
          <a:stretch/>
        </p:blipFill>
        <p:spPr>
          <a:xfrm>
            <a:off x="10257078" y="324023"/>
            <a:ext cx="1438003" cy="14380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sp>
        <p:nvSpPr>
          <p:cNvPr id="324" name="Google Shape;324;p1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5" name="Google Shape;325;p19"/>
          <p:cNvSpPr txBox="1"/>
          <p:nvPr>
            <p:ph type="title"/>
          </p:nvPr>
        </p:nvSpPr>
        <p:spPr>
          <a:xfrm>
            <a:off x="761575" y="660466"/>
            <a:ext cx="10781124"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PLAYER &amp; FAMILY EXPECTATIONS</a:t>
            </a:r>
            <a:endParaRPr/>
          </a:p>
        </p:txBody>
      </p:sp>
      <p:grpSp>
        <p:nvGrpSpPr>
          <p:cNvPr id="326" name="Google Shape;326;p19"/>
          <p:cNvGrpSpPr/>
          <p:nvPr/>
        </p:nvGrpSpPr>
        <p:grpSpPr>
          <a:xfrm>
            <a:off x="-2" y="1998368"/>
            <a:ext cx="11695083" cy="782176"/>
            <a:chOff x="-2" y="1998368"/>
            <a:chExt cx="11695083" cy="782176"/>
          </a:xfrm>
        </p:grpSpPr>
        <p:sp>
          <p:nvSpPr>
            <p:cNvPr id="327" name="Google Shape;327;p19"/>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8" name="Google Shape;328;p19"/>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329" name="Google Shape;329;p19"/>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0" name="Google Shape;330;p19"/>
          <p:cNvSpPr txBox="1"/>
          <p:nvPr>
            <p:ph idx="1" type="body"/>
          </p:nvPr>
        </p:nvSpPr>
        <p:spPr>
          <a:xfrm>
            <a:off x="222994" y="2501430"/>
            <a:ext cx="11160368" cy="4222213"/>
          </a:xfrm>
          <a:prstGeom prst="rect">
            <a:avLst/>
          </a:prstGeom>
          <a:noFill/>
          <a:ln>
            <a:noFill/>
          </a:ln>
        </p:spPr>
        <p:txBody>
          <a:bodyPr anchorCtr="0" anchor="ctr" bIns="45700" lIns="91425" spcFirstLastPara="1" rIns="91425" wrap="square" tIns="45700">
            <a:normAutofit fontScale="92500" lnSpcReduction="20000"/>
          </a:bodyPr>
          <a:lstStyle/>
          <a:p>
            <a:pPr indent="-342900" lvl="0" marL="342900" marR="0" rtl="0" algn="l">
              <a:lnSpc>
                <a:spcPct val="107000"/>
              </a:lnSpc>
              <a:spcBef>
                <a:spcPts val="0"/>
              </a:spcBef>
              <a:spcAft>
                <a:spcPts val="0"/>
              </a:spcAft>
              <a:buClr>
                <a:schemeClr val="dk1"/>
              </a:buClr>
              <a:buSzPct val="100000"/>
              <a:buFont typeface="Noto Sans Symbols"/>
              <a:buChar char="∙"/>
            </a:pPr>
            <a:r>
              <a:rPr lang="en-US" sz="1800">
                <a:latin typeface="Calibri"/>
                <a:ea typeface="Calibri"/>
                <a:cs typeface="Calibri"/>
                <a:sym typeface="Calibri"/>
              </a:rPr>
              <a:t>It is required that all players respect their parents/family members, coaches, teammates, officials, and the competition. We have ZERO tolerance for any unsportsmanlike behavior or bullying.</a:t>
            </a:r>
            <a:endParaRPr/>
          </a:p>
          <a:p>
            <a:pPr indent="-342900" lvl="0" marL="342900" marR="0" rtl="0" algn="l">
              <a:lnSpc>
                <a:spcPct val="107000"/>
              </a:lnSpc>
              <a:spcBef>
                <a:spcPts val="800"/>
              </a:spcBef>
              <a:spcAft>
                <a:spcPts val="0"/>
              </a:spcAft>
              <a:buClr>
                <a:schemeClr val="dk1"/>
              </a:buClr>
              <a:buSzPct val="100000"/>
              <a:buFont typeface="Noto Sans Symbols"/>
              <a:buChar char="∙"/>
            </a:pPr>
            <a:r>
              <a:rPr lang="en-US" sz="1800">
                <a:latin typeface="Calibri"/>
                <a:ea typeface="Calibri"/>
                <a:cs typeface="Calibri"/>
                <a:sym typeface="Calibri"/>
              </a:rPr>
              <a:t>All players are required to help with equipment. If coaches or staff see the same players picking up or helping with equipment each practice or game, we will be implementing an equipment schedule for athletes. Leave facilities better than you found them!</a:t>
            </a:r>
            <a:endParaRPr/>
          </a:p>
          <a:p>
            <a:pPr indent="-342900" lvl="0" marL="342900" marR="0" rtl="0" algn="l">
              <a:lnSpc>
                <a:spcPct val="107000"/>
              </a:lnSpc>
              <a:spcBef>
                <a:spcPts val="800"/>
              </a:spcBef>
              <a:spcAft>
                <a:spcPts val="0"/>
              </a:spcAft>
              <a:buClr>
                <a:schemeClr val="dk1"/>
              </a:buClr>
              <a:buSzPct val="100000"/>
              <a:buFont typeface="Noto Sans Symbols"/>
              <a:buChar char="∙"/>
            </a:pPr>
            <a:r>
              <a:rPr lang="en-US" sz="1800">
                <a:latin typeface="Calibri"/>
                <a:ea typeface="Calibri"/>
                <a:cs typeface="Calibri"/>
                <a:sym typeface="Calibri"/>
              </a:rPr>
              <a:t>Players are expected to follow all MSHSL and Prior Lake High School rules &amp; regulations – this includes and is not limited to: drug &amp; alcohol policies, grade requirements, attendance requirements, etc. Failure to do so will result in suspension and/or dismissal from the softball program.</a:t>
            </a:r>
            <a:endParaRPr/>
          </a:p>
          <a:p>
            <a:pPr indent="-342900" lvl="0" marL="342900" marR="0" rtl="0" algn="l">
              <a:lnSpc>
                <a:spcPct val="107000"/>
              </a:lnSpc>
              <a:spcBef>
                <a:spcPts val="800"/>
              </a:spcBef>
              <a:spcAft>
                <a:spcPts val="0"/>
              </a:spcAft>
              <a:buClr>
                <a:schemeClr val="dk1"/>
              </a:buClr>
              <a:buSzPct val="100000"/>
              <a:buFont typeface="Noto Sans Symbols"/>
              <a:buChar char="∙"/>
            </a:pPr>
            <a:r>
              <a:rPr lang="en-US" sz="1800">
                <a:latin typeface="Calibri"/>
                <a:ea typeface="Calibri"/>
                <a:cs typeface="Calibri"/>
                <a:sym typeface="Calibri"/>
              </a:rPr>
              <a:t>Teamwork is not a preference; it is a requirement – encourage one another.</a:t>
            </a:r>
            <a:endParaRPr/>
          </a:p>
          <a:p>
            <a:pPr indent="-342900" lvl="0" marL="342900" marR="0" rtl="0" algn="l">
              <a:lnSpc>
                <a:spcPct val="107000"/>
              </a:lnSpc>
              <a:spcBef>
                <a:spcPts val="800"/>
              </a:spcBef>
              <a:spcAft>
                <a:spcPts val="0"/>
              </a:spcAft>
              <a:buClr>
                <a:schemeClr val="dk1"/>
              </a:buClr>
              <a:buSzPct val="100000"/>
              <a:buFont typeface="Noto Sans Symbols"/>
              <a:buChar char="∙"/>
            </a:pPr>
            <a:r>
              <a:rPr lang="en-US" sz="1800">
                <a:latin typeface="Calibri"/>
                <a:ea typeface="Calibri"/>
                <a:cs typeface="Calibri"/>
                <a:sym typeface="Calibri"/>
              </a:rPr>
              <a:t>Expect the most from yourself, your teammates, and coaches – hold each other accountable.</a:t>
            </a:r>
            <a:endParaRPr/>
          </a:p>
          <a:p>
            <a:pPr indent="-342900" lvl="0" marL="342900" marR="0" rtl="0" algn="l">
              <a:lnSpc>
                <a:spcPct val="107000"/>
              </a:lnSpc>
              <a:spcBef>
                <a:spcPts val="800"/>
              </a:spcBef>
              <a:spcAft>
                <a:spcPts val="0"/>
              </a:spcAft>
              <a:buClr>
                <a:schemeClr val="dk1"/>
              </a:buClr>
              <a:buSzPct val="100000"/>
              <a:buFont typeface="Noto Sans Symbols"/>
              <a:buChar char="∙"/>
            </a:pPr>
            <a:r>
              <a:rPr lang="en-US" sz="1800">
                <a:latin typeface="Calibri"/>
                <a:ea typeface="Calibri"/>
                <a:cs typeface="Calibri"/>
                <a:sym typeface="Calibri"/>
              </a:rPr>
              <a:t>Do your best. When you fail, fail HARD! Learn, adjust, and grow from failure.</a:t>
            </a:r>
            <a:endParaRPr/>
          </a:p>
          <a:p>
            <a:pPr indent="-342900" lvl="0" marL="342900" marR="0" rtl="0" algn="l">
              <a:lnSpc>
                <a:spcPct val="107000"/>
              </a:lnSpc>
              <a:spcBef>
                <a:spcPts val="800"/>
              </a:spcBef>
              <a:spcAft>
                <a:spcPts val="0"/>
              </a:spcAft>
              <a:buClr>
                <a:schemeClr val="dk1"/>
              </a:buClr>
              <a:buSzPct val="100000"/>
              <a:buFont typeface="Noto Sans Symbols"/>
              <a:buChar char="∙"/>
            </a:pPr>
            <a:r>
              <a:rPr lang="en-US" sz="1800">
                <a:latin typeface="Calibri"/>
                <a:ea typeface="Calibri"/>
                <a:cs typeface="Calibri"/>
                <a:sym typeface="Calibri"/>
              </a:rPr>
              <a:t>Players are asked to stay in the dugout during games and competitions – only communicate with family members to grab water, snacks, etc.</a:t>
            </a:r>
            <a:endParaRPr/>
          </a:p>
          <a:p>
            <a:pPr indent="-342900" lvl="0" marL="342900" marR="0" rtl="0" algn="l">
              <a:lnSpc>
                <a:spcPct val="107000"/>
              </a:lnSpc>
              <a:spcBef>
                <a:spcPts val="800"/>
              </a:spcBef>
              <a:spcAft>
                <a:spcPts val="0"/>
              </a:spcAft>
              <a:buClr>
                <a:schemeClr val="dk1"/>
              </a:buClr>
              <a:buSzPct val="100000"/>
              <a:buFont typeface="Noto Sans Symbols"/>
              <a:buChar char="∙"/>
            </a:pPr>
            <a:r>
              <a:rPr lang="en-US" sz="1800">
                <a:latin typeface="Calibri"/>
                <a:ea typeface="Calibri"/>
                <a:cs typeface="Calibri"/>
                <a:sym typeface="Calibri"/>
              </a:rPr>
              <a:t>No cell phone use or connected watch use allowed during practices and games.</a:t>
            </a:r>
            <a:endParaRPr/>
          </a:p>
          <a:p>
            <a:pPr indent="-237172" lvl="0" marL="342900" marR="0" rtl="0" algn="l">
              <a:lnSpc>
                <a:spcPct val="107000"/>
              </a:lnSpc>
              <a:spcBef>
                <a:spcPts val="800"/>
              </a:spcBef>
              <a:spcAft>
                <a:spcPts val="0"/>
              </a:spcAft>
              <a:buClr>
                <a:schemeClr val="dk1"/>
              </a:buClr>
              <a:buSzPct val="100000"/>
              <a:buFont typeface="Noto Sans Symbols"/>
              <a:buNone/>
            </a:pPr>
            <a:r>
              <a:t/>
            </a:r>
            <a:endParaRPr sz="1800">
              <a:latin typeface="Calibri"/>
              <a:ea typeface="Calibri"/>
              <a:cs typeface="Calibri"/>
              <a:sym typeface="Calibri"/>
            </a:endParaRPr>
          </a:p>
          <a:p>
            <a:pPr indent="-134620" lvl="0" marL="228600" rtl="0" algn="l">
              <a:lnSpc>
                <a:spcPct val="90000"/>
              </a:lnSpc>
              <a:spcBef>
                <a:spcPts val="1800"/>
              </a:spcBef>
              <a:spcAft>
                <a:spcPts val="0"/>
              </a:spcAft>
              <a:buClr>
                <a:schemeClr val="dk1"/>
              </a:buClr>
              <a:buSzPct val="100000"/>
              <a:buNone/>
            </a:pPr>
            <a:r>
              <a:t/>
            </a:r>
            <a:endParaRPr sz="1600"/>
          </a:p>
        </p:txBody>
      </p:sp>
      <p:pic>
        <p:nvPicPr>
          <p:cNvPr descr="A blue anchor with yellow text&#10;&#10;Description automatically generated" id="331" name="Google Shape;331;p19"/>
          <p:cNvPicPr preferRelativeResize="0"/>
          <p:nvPr/>
        </p:nvPicPr>
        <p:blipFill rotWithShape="1">
          <a:blip r:embed="rId3">
            <a:alphaModFix/>
          </a:blip>
          <a:srcRect b="3065" l="0" r="4" t="0"/>
          <a:stretch/>
        </p:blipFill>
        <p:spPr>
          <a:xfrm>
            <a:off x="8203786" y="134357"/>
            <a:ext cx="1848645" cy="1792043"/>
          </a:xfrm>
          <a:prstGeom prst="rect">
            <a:avLst/>
          </a:prstGeom>
          <a:noFill/>
          <a:ln>
            <a:noFill/>
          </a:ln>
        </p:spPr>
      </p:pic>
      <p:pic>
        <p:nvPicPr>
          <p:cNvPr descr="A blue and white logo with a baseball and anchor&#10;&#10;AI-generated content may be incorrect." id="332" name="Google Shape;332;p19"/>
          <p:cNvPicPr preferRelativeResize="0"/>
          <p:nvPr/>
        </p:nvPicPr>
        <p:blipFill rotWithShape="1">
          <a:blip r:embed="rId4">
            <a:alphaModFix/>
          </a:blip>
          <a:srcRect b="0" l="0" r="0" t="0"/>
          <a:stretch/>
        </p:blipFill>
        <p:spPr>
          <a:xfrm>
            <a:off x="9852573" y="311376"/>
            <a:ext cx="1438003" cy="14380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 name="Shape 94"/>
        <p:cNvGrpSpPr/>
        <p:nvPr/>
      </p:nvGrpSpPr>
      <p:grpSpPr>
        <a:xfrm>
          <a:off x="0" y="0"/>
          <a:ext cx="0" cy="0"/>
          <a:chOff x="0" y="0"/>
          <a:chExt cx="0" cy="0"/>
        </a:xfrm>
      </p:grpSpPr>
      <p:sp>
        <p:nvSpPr>
          <p:cNvPr id="95" name="Google Shape;95;p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 name="Google Shape;96;p2"/>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100"/>
              <a:buFont typeface="Arial Black"/>
              <a:buNone/>
            </a:pPr>
            <a:r>
              <a:rPr lang="en-US" sz="3100">
                <a:solidFill>
                  <a:srgbClr val="1F3864"/>
                </a:solidFill>
                <a:latin typeface="Arial Black"/>
                <a:ea typeface="Arial Black"/>
                <a:cs typeface="Arial Black"/>
                <a:sym typeface="Arial Black"/>
              </a:rPr>
              <a:t>2026 KICKOFF MEETING AGENDA</a:t>
            </a:r>
            <a:endParaRPr/>
          </a:p>
        </p:txBody>
      </p:sp>
      <p:grpSp>
        <p:nvGrpSpPr>
          <p:cNvPr id="97" name="Google Shape;97;p2"/>
          <p:cNvGrpSpPr/>
          <p:nvPr/>
        </p:nvGrpSpPr>
        <p:grpSpPr>
          <a:xfrm>
            <a:off x="0" y="1083484"/>
            <a:ext cx="355196" cy="673460"/>
            <a:chOff x="0" y="823811"/>
            <a:chExt cx="355196" cy="673460"/>
          </a:xfrm>
        </p:grpSpPr>
        <p:sp>
          <p:nvSpPr>
            <p:cNvPr id="98" name="Google Shape;98;p2"/>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2"/>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00" name="Google Shape;100;p2"/>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2"/>
          <p:cNvSpPr txBox="1"/>
          <p:nvPr>
            <p:ph idx="1" type="body"/>
          </p:nvPr>
        </p:nvSpPr>
        <p:spPr>
          <a:xfrm>
            <a:off x="590719" y="2330505"/>
            <a:ext cx="4559425"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Introduction to PL Staff &amp; Captains</a:t>
            </a:r>
            <a:endParaRPr/>
          </a:p>
          <a:p>
            <a:pPr indent="-228600" lvl="0" marL="228600" rtl="0" algn="l">
              <a:lnSpc>
                <a:spcPct val="90000"/>
              </a:lnSpc>
              <a:spcBef>
                <a:spcPts val="1000"/>
              </a:spcBef>
              <a:spcAft>
                <a:spcPts val="0"/>
              </a:spcAft>
              <a:buClr>
                <a:schemeClr val="dk1"/>
              </a:buClr>
              <a:buSzPts val="2000"/>
              <a:buChar char="•"/>
            </a:pPr>
            <a:r>
              <a:rPr lang="en-US" sz="2000"/>
              <a:t>Purpose, Mission, &amp; Philosophies</a:t>
            </a:r>
            <a:endParaRPr/>
          </a:p>
          <a:p>
            <a:pPr indent="-228600" lvl="0" marL="228600" rtl="0" algn="l">
              <a:lnSpc>
                <a:spcPct val="90000"/>
              </a:lnSpc>
              <a:spcBef>
                <a:spcPts val="1000"/>
              </a:spcBef>
              <a:spcAft>
                <a:spcPts val="0"/>
              </a:spcAft>
              <a:buClr>
                <a:schemeClr val="dk1"/>
              </a:buClr>
              <a:buSzPts val="2000"/>
              <a:buChar char="•"/>
            </a:pPr>
            <a:r>
              <a:rPr lang="en-US" sz="2000"/>
              <a:t>Tryout Information &amp; Expectations</a:t>
            </a:r>
            <a:endParaRPr/>
          </a:p>
          <a:p>
            <a:pPr indent="-228600" lvl="0" marL="228600" rtl="0" algn="l">
              <a:lnSpc>
                <a:spcPct val="90000"/>
              </a:lnSpc>
              <a:spcBef>
                <a:spcPts val="1000"/>
              </a:spcBef>
              <a:spcAft>
                <a:spcPts val="0"/>
              </a:spcAft>
              <a:buClr>
                <a:schemeClr val="dk1"/>
              </a:buClr>
              <a:buSzPts val="2000"/>
              <a:buChar char="•"/>
            </a:pPr>
            <a:r>
              <a:rPr lang="en-US" sz="2000"/>
              <a:t>Practice &amp; Game Uniform Information</a:t>
            </a:r>
            <a:endParaRPr/>
          </a:p>
          <a:p>
            <a:pPr indent="-228600" lvl="0" marL="228600" rtl="0" algn="l">
              <a:lnSpc>
                <a:spcPct val="90000"/>
              </a:lnSpc>
              <a:spcBef>
                <a:spcPts val="1000"/>
              </a:spcBef>
              <a:spcAft>
                <a:spcPts val="0"/>
              </a:spcAft>
              <a:buClr>
                <a:schemeClr val="dk1"/>
              </a:buClr>
              <a:buSzPts val="2000"/>
              <a:buChar char="•"/>
            </a:pPr>
            <a:r>
              <a:rPr lang="en-US" sz="2000"/>
              <a:t>Practice Schedules &amp; Spring Break</a:t>
            </a:r>
            <a:endParaRPr/>
          </a:p>
          <a:p>
            <a:pPr indent="-228600" lvl="0" marL="228600" rtl="0" algn="l">
              <a:lnSpc>
                <a:spcPct val="90000"/>
              </a:lnSpc>
              <a:spcBef>
                <a:spcPts val="1000"/>
              </a:spcBef>
              <a:spcAft>
                <a:spcPts val="0"/>
              </a:spcAft>
              <a:buClr>
                <a:schemeClr val="dk1"/>
              </a:buClr>
              <a:buSzPts val="2000"/>
              <a:buChar char="•"/>
            </a:pPr>
            <a:r>
              <a:rPr lang="en-US" sz="2000"/>
              <a:t>PL Softball Handbook – Parents &amp; Players</a:t>
            </a:r>
            <a:endParaRPr/>
          </a:p>
          <a:p>
            <a:pPr indent="-228600" lvl="0" marL="228600" rtl="0" algn="l">
              <a:lnSpc>
                <a:spcPct val="90000"/>
              </a:lnSpc>
              <a:spcBef>
                <a:spcPts val="1000"/>
              </a:spcBef>
              <a:spcAft>
                <a:spcPts val="0"/>
              </a:spcAft>
              <a:buClr>
                <a:schemeClr val="dk1"/>
              </a:buClr>
              <a:buSzPts val="2000"/>
              <a:buChar char="•"/>
            </a:pPr>
            <a:r>
              <a:rPr lang="en-US" sz="2000"/>
              <a:t>Fundraising / Sponsorships</a:t>
            </a:r>
            <a:endParaRPr/>
          </a:p>
          <a:p>
            <a:pPr indent="-228600" lvl="0" marL="228600" rtl="0" algn="l">
              <a:lnSpc>
                <a:spcPct val="90000"/>
              </a:lnSpc>
              <a:spcBef>
                <a:spcPts val="1000"/>
              </a:spcBef>
              <a:spcAft>
                <a:spcPts val="0"/>
              </a:spcAft>
              <a:buClr>
                <a:schemeClr val="dk1"/>
              </a:buClr>
              <a:buSzPts val="2000"/>
              <a:buChar char="•"/>
            </a:pPr>
            <a:r>
              <a:rPr lang="en-US" sz="2000"/>
              <a:t>Miscellaneous</a:t>
            </a:r>
            <a:endParaRPr/>
          </a:p>
          <a:p>
            <a:pPr indent="-228600" lvl="0" marL="228600" rtl="0" algn="l">
              <a:lnSpc>
                <a:spcPct val="90000"/>
              </a:lnSpc>
              <a:spcBef>
                <a:spcPts val="1000"/>
              </a:spcBef>
              <a:spcAft>
                <a:spcPts val="0"/>
              </a:spcAft>
              <a:buClr>
                <a:schemeClr val="dk1"/>
              </a:buClr>
              <a:buSzPts val="2000"/>
              <a:buChar char="•"/>
            </a:pPr>
            <a:r>
              <a:rPr lang="en-US" sz="2000"/>
              <a:t>Closing &amp; Northern Life Wellness</a:t>
            </a:r>
            <a:endParaRPr/>
          </a:p>
        </p:txBody>
      </p:sp>
      <p:sp>
        <p:nvSpPr>
          <p:cNvPr id="102" name="Google Shape;102;p2"/>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2"/>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ue anchor with yellow text&#10;&#10;Description automatically generated" id="104" name="Google Shape;104;p2"/>
          <p:cNvPicPr preferRelativeResize="0"/>
          <p:nvPr/>
        </p:nvPicPr>
        <p:blipFill rotWithShape="1">
          <a:blip r:embed="rId3">
            <a:alphaModFix/>
          </a:blip>
          <a:srcRect b="3065" l="0" r="4" t="0"/>
          <a:stretch/>
        </p:blipFill>
        <p:spPr>
          <a:xfrm>
            <a:off x="5977788" y="799352"/>
            <a:ext cx="5425410" cy="525929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 name="Shape 336"/>
        <p:cNvGrpSpPr/>
        <p:nvPr/>
      </p:nvGrpSpPr>
      <p:grpSpPr>
        <a:xfrm>
          <a:off x="0" y="0"/>
          <a:ext cx="0" cy="0"/>
          <a:chOff x="0" y="0"/>
          <a:chExt cx="0" cy="0"/>
        </a:xfrm>
      </p:grpSpPr>
      <p:sp>
        <p:nvSpPr>
          <p:cNvPr id="337" name="Google Shape;337;p2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8" name="Google Shape;338;p20"/>
          <p:cNvSpPr txBox="1"/>
          <p:nvPr>
            <p:ph type="title"/>
          </p:nvPr>
        </p:nvSpPr>
        <p:spPr>
          <a:xfrm>
            <a:off x="761575" y="660466"/>
            <a:ext cx="10781124"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PARENT </a:t>
            </a:r>
            <a:br>
              <a:rPr lang="en-US" sz="5400">
                <a:solidFill>
                  <a:srgbClr val="1F3864"/>
                </a:solidFill>
                <a:latin typeface="Arial Black"/>
                <a:ea typeface="Arial Black"/>
                <a:cs typeface="Arial Black"/>
                <a:sym typeface="Arial Black"/>
              </a:rPr>
            </a:br>
            <a:r>
              <a:rPr lang="en-US" sz="5400">
                <a:solidFill>
                  <a:srgbClr val="1F3864"/>
                </a:solidFill>
                <a:latin typeface="Arial Black"/>
                <a:ea typeface="Arial Black"/>
                <a:cs typeface="Arial Black"/>
                <a:sym typeface="Arial Black"/>
              </a:rPr>
              <a:t>EXPECTATIONS</a:t>
            </a:r>
            <a:endParaRPr/>
          </a:p>
        </p:txBody>
      </p:sp>
      <p:grpSp>
        <p:nvGrpSpPr>
          <p:cNvPr id="339" name="Google Shape;339;p20"/>
          <p:cNvGrpSpPr/>
          <p:nvPr/>
        </p:nvGrpSpPr>
        <p:grpSpPr>
          <a:xfrm>
            <a:off x="-2" y="1998368"/>
            <a:ext cx="11695083" cy="782176"/>
            <a:chOff x="-2" y="1998368"/>
            <a:chExt cx="11695083" cy="782176"/>
          </a:xfrm>
        </p:grpSpPr>
        <p:sp>
          <p:nvSpPr>
            <p:cNvPr id="340" name="Google Shape;340;p20"/>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1" name="Google Shape;341;p20"/>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342" name="Google Shape;342;p20"/>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3" name="Google Shape;343;p20"/>
          <p:cNvSpPr txBox="1"/>
          <p:nvPr>
            <p:ph idx="1" type="body"/>
          </p:nvPr>
        </p:nvSpPr>
        <p:spPr>
          <a:xfrm>
            <a:off x="222994" y="2501430"/>
            <a:ext cx="11160368" cy="4222213"/>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107000"/>
              </a:lnSpc>
              <a:spcBef>
                <a:spcPts val="0"/>
              </a:spcBef>
              <a:spcAft>
                <a:spcPts val="0"/>
              </a:spcAft>
              <a:buClr>
                <a:schemeClr val="dk1"/>
              </a:buClr>
              <a:buSzPts val="1800"/>
              <a:buNone/>
            </a:pPr>
            <a:r>
              <a:rPr lang="en-US" sz="1800">
                <a:latin typeface="Calibri"/>
                <a:ea typeface="Calibri"/>
                <a:cs typeface="Calibri"/>
                <a:sym typeface="Calibri"/>
              </a:rPr>
              <a:t>THANK YOU for all you do in your involvement and supporting your daughter, her team, our coaching staff, and our program. We ask all our families to understand our following expectations for parents/guardians as well as family members:</a:t>
            </a:r>
            <a:endParaRPr/>
          </a:p>
          <a:p>
            <a:pPr indent="-342900" lvl="0" marL="342900" marR="0" rtl="0" algn="l">
              <a:lnSpc>
                <a:spcPct val="107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Support your athletes at </a:t>
            </a:r>
            <a:r>
              <a:rPr b="1" lang="en-US" sz="1800">
                <a:latin typeface="Calibri"/>
                <a:ea typeface="Calibri"/>
                <a:cs typeface="Calibri"/>
                <a:sym typeface="Calibri"/>
              </a:rPr>
              <a:t>home</a:t>
            </a:r>
            <a:r>
              <a:rPr lang="en-US" sz="1800">
                <a:latin typeface="Calibri"/>
                <a:ea typeface="Calibri"/>
                <a:cs typeface="Calibri"/>
                <a:sym typeface="Calibri"/>
              </a:rPr>
              <a:t> and at the field.</a:t>
            </a:r>
            <a:endParaRPr/>
          </a:p>
          <a:p>
            <a:pPr indent="-342900" lvl="0" marL="342900" marR="0" rtl="0" algn="l">
              <a:lnSpc>
                <a:spcPct val="107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We will only tolerate positive comments and cheering for our team, opponents, and officials.</a:t>
            </a:r>
            <a:endParaRPr/>
          </a:p>
          <a:p>
            <a:pPr indent="-342900" lvl="0" marL="342900" marR="0" rtl="0" algn="l">
              <a:lnSpc>
                <a:spcPct val="107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No parents allowed in the dugout – let our coaches coach.</a:t>
            </a:r>
            <a:endParaRPr/>
          </a:p>
          <a:p>
            <a:pPr indent="-342900" lvl="0" marL="342900" marR="0" rtl="0" algn="l">
              <a:lnSpc>
                <a:spcPct val="107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Respect the 24 Hour Rule and Line of Communication</a:t>
            </a:r>
            <a:endParaRPr/>
          </a:p>
          <a:p>
            <a:pPr indent="-342900" lvl="0" marL="342900" marR="0" rtl="0" algn="l">
              <a:lnSpc>
                <a:spcPct val="107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Get involved – volunteer opportunities and creating community.</a:t>
            </a:r>
            <a:endParaRPr/>
          </a:p>
          <a:p>
            <a:pPr indent="-342900" lvl="0" marL="342900" marR="0" rtl="0" algn="l">
              <a:lnSpc>
                <a:spcPct val="107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Let athletes address their coaches first before you step in.</a:t>
            </a:r>
            <a:endParaRPr/>
          </a:p>
          <a:p>
            <a:pPr indent="-342900" lvl="0" marL="342900" marR="0" rtl="0" algn="l">
              <a:lnSpc>
                <a:spcPct val="107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Be positive role models and advocates for academics and athletics at PLHS.</a:t>
            </a:r>
            <a:endParaRPr/>
          </a:p>
          <a:p>
            <a:pPr indent="-342900" lvl="0" marL="342900" marR="0" rtl="0" algn="l">
              <a:lnSpc>
                <a:spcPct val="107000"/>
              </a:lnSpc>
              <a:spcBef>
                <a:spcPts val="800"/>
              </a:spcBef>
              <a:spcAft>
                <a:spcPts val="0"/>
              </a:spcAft>
              <a:buClr>
                <a:schemeClr val="dk1"/>
              </a:buClr>
              <a:buSzPts val="1800"/>
              <a:buFont typeface="Noto Sans Symbols"/>
              <a:buChar char="∙"/>
            </a:pPr>
            <a:r>
              <a:rPr lang="en-US" sz="1800">
                <a:latin typeface="Calibri"/>
                <a:ea typeface="Calibri"/>
                <a:cs typeface="Calibri"/>
                <a:sym typeface="Calibri"/>
              </a:rPr>
              <a:t>Any parent working GameChanger has </a:t>
            </a:r>
            <a:r>
              <a:rPr b="1" lang="en-US" sz="1800" u="sng">
                <a:latin typeface="Calibri"/>
                <a:ea typeface="Calibri"/>
                <a:cs typeface="Calibri"/>
                <a:sym typeface="Calibri"/>
              </a:rPr>
              <a:t>ZERO</a:t>
            </a:r>
            <a:r>
              <a:rPr b="1" lang="en-US" sz="1800">
                <a:latin typeface="Calibri"/>
                <a:ea typeface="Calibri"/>
                <a:cs typeface="Calibri"/>
                <a:sym typeface="Calibri"/>
              </a:rPr>
              <a:t> </a:t>
            </a:r>
            <a:r>
              <a:rPr lang="en-US" sz="1800">
                <a:latin typeface="Calibri"/>
                <a:ea typeface="Calibri"/>
                <a:cs typeface="Calibri"/>
                <a:sym typeface="Calibri"/>
              </a:rPr>
              <a:t>authority to change statistics.</a:t>
            </a:r>
            <a:endParaRPr sz="1800">
              <a:latin typeface="Calibri"/>
              <a:ea typeface="Calibri"/>
              <a:cs typeface="Calibri"/>
              <a:sym typeface="Calibri"/>
            </a:endParaRPr>
          </a:p>
          <a:p>
            <a:pPr indent="-228600" lvl="0" marL="342900" marR="0" rtl="0" algn="l">
              <a:lnSpc>
                <a:spcPct val="107000"/>
              </a:lnSpc>
              <a:spcBef>
                <a:spcPts val="800"/>
              </a:spcBef>
              <a:spcAft>
                <a:spcPts val="0"/>
              </a:spcAft>
              <a:buClr>
                <a:schemeClr val="dk1"/>
              </a:buClr>
              <a:buSzPts val="1800"/>
              <a:buFont typeface="Noto Sans Symbols"/>
              <a:buNone/>
            </a:pPr>
            <a:r>
              <a:t/>
            </a:r>
            <a:endParaRPr sz="1800">
              <a:latin typeface="Calibri"/>
              <a:ea typeface="Calibri"/>
              <a:cs typeface="Calibri"/>
              <a:sym typeface="Calibri"/>
            </a:endParaRPr>
          </a:p>
          <a:p>
            <a:pPr indent="-127000" lvl="0" marL="228600" rtl="0" algn="l">
              <a:lnSpc>
                <a:spcPct val="90000"/>
              </a:lnSpc>
              <a:spcBef>
                <a:spcPts val="1800"/>
              </a:spcBef>
              <a:spcAft>
                <a:spcPts val="0"/>
              </a:spcAft>
              <a:buClr>
                <a:schemeClr val="dk1"/>
              </a:buClr>
              <a:buSzPts val="1600"/>
              <a:buNone/>
            </a:pPr>
            <a:r>
              <a:t/>
            </a:r>
            <a:endParaRPr sz="1600"/>
          </a:p>
        </p:txBody>
      </p:sp>
      <p:pic>
        <p:nvPicPr>
          <p:cNvPr descr="A blue anchor with yellow text&#10;&#10;Description automatically generated" id="344" name="Google Shape;344;p20"/>
          <p:cNvPicPr preferRelativeResize="0"/>
          <p:nvPr/>
        </p:nvPicPr>
        <p:blipFill rotWithShape="1">
          <a:blip r:embed="rId3">
            <a:alphaModFix/>
          </a:blip>
          <a:srcRect b="3065" l="0" r="4" t="0"/>
          <a:stretch/>
        </p:blipFill>
        <p:spPr>
          <a:xfrm>
            <a:off x="8203786" y="134357"/>
            <a:ext cx="1848645" cy="1792043"/>
          </a:xfrm>
          <a:prstGeom prst="rect">
            <a:avLst/>
          </a:prstGeom>
          <a:noFill/>
          <a:ln>
            <a:noFill/>
          </a:ln>
        </p:spPr>
      </p:pic>
      <p:pic>
        <p:nvPicPr>
          <p:cNvPr descr="A blue and white logo with a baseball and anchor&#10;&#10;AI-generated content may be incorrect." id="345" name="Google Shape;345;p20"/>
          <p:cNvPicPr preferRelativeResize="0"/>
          <p:nvPr/>
        </p:nvPicPr>
        <p:blipFill rotWithShape="1">
          <a:blip r:embed="rId4">
            <a:alphaModFix/>
          </a:blip>
          <a:srcRect b="0" l="0" r="0" t="0"/>
          <a:stretch/>
        </p:blipFill>
        <p:spPr>
          <a:xfrm>
            <a:off x="9824108" y="311376"/>
            <a:ext cx="1438003" cy="143800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9" name="Shape 349"/>
        <p:cNvGrpSpPr/>
        <p:nvPr/>
      </p:nvGrpSpPr>
      <p:grpSpPr>
        <a:xfrm>
          <a:off x="0" y="0"/>
          <a:ext cx="0" cy="0"/>
          <a:chOff x="0" y="0"/>
          <a:chExt cx="0" cy="0"/>
        </a:xfrm>
      </p:grpSpPr>
      <p:sp>
        <p:nvSpPr>
          <p:cNvPr id="350" name="Google Shape;350;p2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1" name="Google Shape;351;p21"/>
          <p:cNvSpPr txBox="1"/>
          <p:nvPr>
            <p:ph type="title"/>
          </p:nvPr>
        </p:nvSpPr>
        <p:spPr>
          <a:xfrm>
            <a:off x="761575" y="660466"/>
            <a:ext cx="10781124"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RAINOUTS/SCHEDULE CHANGES</a:t>
            </a:r>
            <a:endParaRPr/>
          </a:p>
        </p:txBody>
      </p:sp>
      <p:grpSp>
        <p:nvGrpSpPr>
          <p:cNvPr id="352" name="Google Shape;352;p21"/>
          <p:cNvGrpSpPr/>
          <p:nvPr/>
        </p:nvGrpSpPr>
        <p:grpSpPr>
          <a:xfrm>
            <a:off x="-2" y="1998368"/>
            <a:ext cx="11695083" cy="782176"/>
            <a:chOff x="-2" y="1998368"/>
            <a:chExt cx="11695083" cy="782176"/>
          </a:xfrm>
        </p:grpSpPr>
        <p:sp>
          <p:nvSpPr>
            <p:cNvPr id="353" name="Google Shape;353;p21"/>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4" name="Google Shape;354;p21"/>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355" name="Google Shape;355;p21"/>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6" name="Google Shape;356;p21"/>
          <p:cNvSpPr txBox="1"/>
          <p:nvPr>
            <p:ph idx="1" type="body"/>
          </p:nvPr>
        </p:nvSpPr>
        <p:spPr>
          <a:xfrm>
            <a:off x="222994" y="2331162"/>
            <a:ext cx="11011063" cy="4222213"/>
          </a:xfrm>
          <a:prstGeom prst="rect">
            <a:avLst/>
          </a:prstGeom>
          <a:noFill/>
          <a:ln>
            <a:noFill/>
          </a:ln>
        </p:spPr>
        <p:txBody>
          <a:bodyPr anchorCtr="0" anchor="ctr" bIns="45700" lIns="91425" spcFirstLastPara="1" rIns="91425" wrap="square" tIns="45700">
            <a:normAutofit/>
          </a:bodyPr>
          <a:lstStyle/>
          <a:p>
            <a:pPr indent="0" lvl="0" marL="0" marR="0" rtl="0" algn="l">
              <a:lnSpc>
                <a:spcPct val="107000"/>
              </a:lnSpc>
              <a:spcBef>
                <a:spcPts val="0"/>
              </a:spcBef>
              <a:spcAft>
                <a:spcPts val="0"/>
              </a:spcAft>
              <a:buClr>
                <a:schemeClr val="dk1"/>
              </a:buClr>
              <a:buSzPts val="1800"/>
              <a:buNone/>
            </a:pPr>
            <a:r>
              <a:rPr lang="en-US" sz="1800">
                <a:latin typeface="Calibri"/>
                <a:ea typeface="Calibri"/>
                <a:cs typeface="Calibri"/>
                <a:sym typeface="Calibri"/>
              </a:rPr>
              <a:t>Minnesota Springs are unpredictable! We strongly recommend that parents and players follow Prior Lake Softball on a social media outlets. This is where the first reports will be shared with families, and we will follow up via email. Any game cancellations are typically decided by noon day of.  The information will be shared on the message boards at school. </a:t>
            </a:r>
            <a:endParaRPr/>
          </a:p>
          <a:p>
            <a:pPr indent="0" lvl="0" marL="0" marR="0" rtl="0" algn="l">
              <a:lnSpc>
                <a:spcPct val="107000"/>
              </a:lnSpc>
              <a:spcBef>
                <a:spcPts val="800"/>
              </a:spcBef>
              <a:spcAft>
                <a:spcPts val="0"/>
              </a:spcAft>
              <a:buClr>
                <a:schemeClr val="dk1"/>
              </a:buClr>
              <a:buSzPts val="1800"/>
              <a:buNone/>
            </a:pPr>
            <a:r>
              <a:rPr lang="en-US" sz="1800">
                <a:latin typeface="Calibri"/>
                <a:ea typeface="Calibri"/>
                <a:cs typeface="Calibri"/>
                <a:sym typeface="Calibri"/>
              </a:rPr>
              <a:t>Players will be added to their team specific GroupMe’s, we will also provide updates immediately via GroupMe text to them on any changes we may receive.</a:t>
            </a:r>
            <a:endParaRPr/>
          </a:p>
          <a:p>
            <a:pPr indent="0" lvl="0" marL="0" marR="0" rtl="0" algn="l">
              <a:lnSpc>
                <a:spcPct val="107000"/>
              </a:lnSpc>
              <a:spcBef>
                <a:spcPts val="800"/>
              </a:spcBef>
              <a:spcAft>
                <a:spcPts val="0"/>
              </a:spcAft>
              <a:buClr>
                <a:schemeClr val="dk1"/>
              </a:buClr>
              <a:buSzPts val="1800"/>
              <a:buNone/>
            </a:pPr>
            <a:r>
              <a:rPr lang="en-US" sz="1800">
                <a:latin typeface="Calibri"/>
                <a:ea typeface="Calibri"/>
                <a:cs typeface="Calibri"/>
                <a:sym typeface="Calibri"/>
              </a:rPr>
              <a:t>Please follow us on the following social media platforms for immediate updates:</a:t>
            </a:r>
            <a:endParaRPr/>
          </a:p>
          <a:p>
            <a:pPr indent="-228600" lvl="0" marL="228600" rtl="0" algn="l">
              <a:lnSpc>
                <a:spcPct val="107000"/>
              </a:lnSpc>
              <a:spcBef>
                <a:spcPts val="800"/>
              </a:spcBef>
              <a:spcAft>
                <a:spcPts val="0"/>
              </a:spcAft>
              <a:buClr>
                <a:schemeClr val="dk1"/>
              </a:buClr>
              <a:buSzPts val="1800"/>
              <a:buChar char="•"/>
            </a:pPr>
            <a:r>
              <a:rPr lang="en-US" sz="1800">
                <a:latin typeface="Calibri"/>
                <a:ea typeface="Calibri"/>
                <a:cs typeface="Calibri"/>
                <a:sym typeface="Calibri"/>
              </a:rPr>
              <a:t>X (formerly Twitter): @pl_softball</a:t>
            </a:r>
            <a:endParaRPr/>
          </a:p>
          <a:p>
            <a:pPr indent="-228600" lvl="0" marL="228600" rtl="0" algn="l">
              <a:lnSpc>
                <a:spcPct val="107000"/>
              </a:lnSpc>
              <a:spcBef>
                <a:spcPts val="800"/>
              </a:spcBef>
              <a:spcAft>
                <a:spcPts val="0"/>
              </a:spcAft>
              <a:buClr>
                <a:schemeClr val="dk1"/>
              </a:buClr>
              <a:buSzPts val="1800"/>
              <a:buChar char="•"/>
            </a:pPr>
            <a:r>
              <a:rPr lang="en-US" sz="1800">
                <a:latin typeface="Calibri"/>
                <a:ea typeface="Calibri"/>
                <a:cs typeface="Calibri"/>
                <a:sym typeface="Calibri"/>
              </a:rPr>
              <a:t>Instagram: @pl_softball</a:t>
            </a:r>
            <a:endParaRPr/>
          </a:p>
          <a:p>
            <a:pPr indent="-228600" lvl="0" marL="228600" rtl="0" algn="l">
              <a:lnSpc>
                <a:spcPct val="107000"/>
              </a:lnSpc>
              <a:spcBef>
                <a:spcPts val="800"/>
              </a:spcBef>
              <a:spcAft>
                <a:spcPts val="0"/>
              </a:spcAft>
              <a:buClr>
                <a:schemeClr val="dk1"/>
              </a:buClr>
              <a:buSzPts val="1800"/>
              <a:buChar char="•"/>
            </a:pPr>
            <a:r>
              <a:rPr lang="en-US" sz="1800">
                <a:latin typeface="Calibri"/>
                <a:ea typeface="Calibri"/>
                <a:cs typeface="Calibri"/>
                <a:sym typeface="Calibri"/>
              </a:rPr>
              <a:t>Facebook: </a:t>
            </a:r>
            <a:r>
              <a:rPr lang="en-US" sz="1800" u="sng">
                <a:solidFill>
                  <a:schemeClr val="hlink"/>
                </a:solidFill>
                <a:latin typeface="Calibri"/>
                <a:ea typeface="Calibri"/>
                <a:cs typeface="Calibri"/>
                <a:sym typeface="Calibri"/>
                <a:hlinkClick r:id="rId3"/>
              </a:rPr>
              <a:t>www.facebook.com/priorlakegirlssoftball</a:t>
            </a:r>
            <a:endParaRPr sz="1800">
              <a:latin typeface="Calibri"/>
              <a:ea typeface="Calibri"/>
              <a:cs typeface="Calibri"/>
              <a:sym typeface="Calibri"/>
            </a:endParaRPr>
          </a:p>
          <a:p>
            <a:pPr indent="0" lvl="0" marL="0" rtl="0" algn="l">
              <a:lnSpc>
                <a:spcPct val="107000"/>
              </a:lnSpc>
              <a:spcBef>
                <a:spcPts val="800"/>
              </a:spcBef>
              <a:spcAft>
                <a:spcPts val="0"/>
              </a:spcAft>
              <a:buClr>
                <a:schemeClr val="dk1"/>
              </a:buClr>
              <a:buSzPts val="1800"/>
              <a:buNone/>
            </a:pPr>
            <a:r>
              <a:rPr lang="en-US" sz="1800">
                <a:latin typeface="Calibri"/>
                <a:ea typeface="Calibri"/>
                <a:cs typeface="Calibri"/>
                <a:sym typeface="Calibri"/>
              </a:rPr>
              <a:t>Games can be downloaded to your calendar and notify you on changes at </a:t>
            </a:r>
            <a:r>
              <a:rPr lang="en-US" sz="1800" u="sng">
                <a:solidFill>
                  <a:schemeClr val="hlink"/>
                </a:solidFill>
                <a:latin typeface="Calibri"/>
                <a:ea typeface="Calibri"/>
                <a:cs typeface="Calibri"/>
                <a:sym typeface="Calibri"/>
                <a:hlinkClick r:id="rId4"/>
              </a:rPr>
              <a:t>www.southsuburbanconference.org</a:t>
            </a:r>
            <a:r>
              <a:rPr lang="en-US" sz="1800">
                <a:latin typeface="Calibri"/>
                <a:ea typeface="Calibri"/>
                <a:cs typeface="Calibri"/>
                <a:sym typeface="Calibri"/>
              </a:rPr>
              <a:t> </a:t>
            </a:r>
            <a:endParaRPr sz="1800">
              <a:latin typeface="Calibri"/>
              <a:ea typeface="Calibri"/>
              <a:cs typeface="Calibri"/>
              <a:sym typeface="Calibri"/>
            </a:endParaRPr>
          </a:p>
          <a:p>
            <a:pPr indent="-127000" lvl="0" marL="228600" rtl="0" algn="l">
              <a:lnSpc>
                <a:spcPct val="90000"/>
              </a:lnSpc>
              <a:spcBef>
                <a:spcPts val="1800"/>
              </a:spcBef>
              <a:spcAft>
                <a:spcPts val="0"/>
              </a:spcAft>
              <a:buClr>
                <a:schemeClr val="dk1"/>
              </a:buClr>
              <a:buSzPts val="1600"/>
              <a:buNone/>
            </a:pPr>
            <a:r>
              <a:t/>
            </a:r>
            <a:endParaRPr sz="1600"/>
          </a:p>
        </p:txBody>
      </p:sp>
      <p:pic>
        <p:nvPicPr>
          <p:cNvPr descr="A blue anchor with yellow text&#10;&#10;Description automatically generated" id="357" name="Google Shape;357;p21"/>
          <p:cNvPicPr preferRelativeResize="0"/>
          <p:nvPr/>
        </p:nvPicPr>
        <p:blipFill rotWithShape="1">
          <a:blip r:embed="rId5">
            <a:alphaModFix/>
          </a:blip>
          <a:srcRect b="3065" l="0" r="4" t="0"/>
          <a:stretch/>
        </p:blipFill>
        <p:spPr>
          <a:xfrm>
            <a:off x="8542638" y="134357"/>
            <a:ext cx="1848645" cy="1792043"/>
          </a:xfrm>
          <a:prstGeom prst="rect">
            <a:avLst/>
          </a:prstGeom>
          <a:noFill/>
          <a:ln>
            <a:noFill/>
          </a:ln>
        </p:spPr>
      </p:pic>
      <p:pic>
        <p:nvPicPr>
          <p:cNvPr descr="A blue and white logo with a baseball and anchor&#10;&#10;AI-generated content may be incorrect." id="358" name="Google Shape;358;p21"/>
          <p:cNvPicPr preferRelativeResize="0"/>
          <p:nvPr/>
        </p:nvPicPr>
        <p:blipFill rotWithShape="1">
          <a:blip r:embed="rId6">
            <a:alphaModFix/>
          </a:blip>
          <a:srcRect b="0" l="0" r="0" t="0"/>
          <a:stretch/>
        </p:blipFill>
        <p:spPr>
          <a:xfrm>
            <a:off x="10104696" y="311376"/>
            <a:ext cx="1438003" cy="14380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p2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4" name="Google Shape;364;p22"/>
          <p:cNvSpPr txBox="1"/>
          <p:nvPr>
            <p:ph type="title"/>
          </p:nvPr>
        </p:nvSpPr>
        <p:spPr>
          <a:xfrm>
            <a:off x="602238" y="507076"/>
            <a:ext cx="10781124" cy="118895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3864"/>
              </a:buClr>
              <a:buSzPts val="5400"/>
              <a:buFont typeface="Arial Black"/>
              <a:buNone/>
            </a:pPr>
            <a:r>
              <a:rPr lang="en-US" sz="5400">
                <a:solidFill>
                  <a:srgbClr val="1F3864"/>
                </a:solidFill>
                <a:latin typeface="Arial Black"/>
                <a:ea typeface="Arial Black"/>
                <a:cs typeface="Arial Black"/>
                <a:sym typeface="Arial Black"/>
              </a:rPr>
              <a:t>FAN / TEAM STORE</a:t>
            </a:r>
            <a:endParaRPr/>
          </a:p>
        </p:txBody>
      </p:sp>
      <p:grpSp>
        <p:nvGrpSpPr>
          <p:cNvPr id="365" name="Google Shape;365;p22"/>
          <p:cNvGrpSpPr/>
          <p:nvPr/>
        </p:nvGrpSpPr>
        <p:grpSpPr>
          <a:xfrm>
            <a:off x="-2" y="1998368"/>
            <a:ext cx="11695083" cy="782176"/>
            <a:chOff x="-2" y="1998368"/>
            <a:chExt cx="11695083" cy="782176"/>
          </a:xfrm>
        </p:grpSpPr>
        <p:sp>
          <p:nvSpPr>
            <p:cNvPr id="366" name="Google Shape;366;p22"/>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7" name="Google Shape;367;p22"/>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368" name="Google Shape;368;p22"/>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9" name="Google Shape;369;p22"/>
          <p:cNvSpPr txBox="1"/>
          <p:nvPr>
            <p:ph idx="1" type="body"/>
          </p:nvPr>
        </p:nvSpPr>
        <p:spPr>
          <a:xfrm>
            <a:off x="222994" y="2437262"/>
            <a:ext cx="11160368" cy="4222213"/>
          </a:xfrm>
          <a:prstGeom prst="rect">
            <a:avLst/>
          </a:prstGeom>
          <a:noFill/>
          <a:ln>
            <a:noFill/>
          </a:ln>
        </p:spPr>
        <p:txBody>
          <a:bodyPr anchorCtr="0" anchor="ctr" bIns="45700" lIns="91425" spcFirstLastPara="1" rIns="91425" wrap="square" tIns="45700">
            <a:normAutofit/>
          </a:bodyPr>
          <a:lstStyle/>
          <a:p>
            <a:pPr indent="0" lvl="0" marL="0" marR="0" rtl="0" algn="l">
              <a:lnSpc>
                <a:spcPct val="107000"/>
              </a:lnSpc>
              <a:spcBef>
                <a:spcPts val="0"/>
              </a:spcBef>
              <a:spcAft>
                <a:spcPts val="0"/>
              </a:spcAft>
              <a:buClr>
                <a:schemeClr val="dk1"/>
              </a:buClr>
              <a:buSzPts val="2400"/>
              <a:buNone/>
            </a:pPr>
            <a:r>
              <a:rPr b="1" lang="en-US" sz="2400">
                <a:latin typeface="Calibri"/>
                <a:ea typeface="Calibri"/>
                <a:cs typeface="Calibri"/>
                <a:sym typeface="Calibri"/>
              </a:rPr>
              <a:t>Our PL Softball Fan Apparel / Team Store will be open early February.</a:t>
            </a:r>
            <a:endParaRPr/>
          </a:p>
          <a:p>
            <a:pPr indent="-228600" lvl="0" marL="228600" rtl="0" algn="l">
              <a:lnSpc>
                <a:spcPct val="107000"/>
              </a:lnSpc>
              <a:spcBef>
                <a:spcPts val="800"/>
              </a:spcBef>
              <a:spcAft>
                <a:spcPts val="0"/>
              </a:spcAft>
              <a:buClr>
                <a:schemeClr val="dk1"/>
              </a:buClr>
              <a:buSzPts val="2400"/>
              <a:buChar char="•"/>
            </a:pPr>
            <a:r>
              <a:rPr lang="en-US" sz="2400">
                <a:latin typeface="Calibri"/>
                <a:ea typeface="Calibri"/>
                <a:cs typeface="Calibri"/>
                <a:sym typeface="Calibri"/>
              </a:rPr>
              <a:t>We will be releasing the link onto our PL Softball website. </a:t>
            </a:r>
            <a:endParaRPr/>
          </a:p>
          <a:p>
            <a:pPr indent="-228600" lvl="0" marL="228600" rtl="0" algn="l">
              <a:lnSpc>
                <a:spcPct val="107000"/>
              </a:lnSpc>
              <a:spcBef>
                <a:spcPts val="800"/>
              </a:spcBef>
              <a:spcAft>
                <a:spcPts val="0"/>
              </a:spcAft>
              <a:buClr>
                <a:schemeClr val="dk1"/>
              </a:buClr>
              <a:buSzPts val="2400"/>
              <a:buChar char="•"/>
            </a:pPr>
            <a:r>
              <a:rPr lang="en-US" sz="2400">
                <a:latin typeface="Calibri"/>
                <a:ea typeface="Calibri"/>
                <a:cs typeface="Calibri"/>
                <a:sym typeface="Calibri"/>
              </a:rPr>
              <a:t>Delivery will be about 2-4 weeks after the store closes.</a:t>
            </a:r>
            <a:endParaRPr/>
          </a:p>
          <a:p>
            <a:pPr indent="-228600" lvl="0" marL="228600" rtl="0" algn="l">
              <a:lnSpc>
                <a:spcPct val="107000"/>
              </a:lnSpc>
              <a:spcBef>
                <a:spcPts val="800"/>
              </a:spcBef>
              <a:spcAft>
                <a:spcPts val="0"/>
              </a:spcAft>
              <a:buClr>
                <a:schemeClr val="dk1"/>
              </a:buClr>
              <a:buSzPts val="2400"/>
              <a:buChar char="•"/>
            </a:pPr>
            <a:r>
              <a:rPr lang="en-US" sz="2400">
                <a:latin typeface="Calibri"/>
                <a:ea typeface="Calibri"/>
                <a:cs typeface="Calibri"/>
                <a:sym typeface="Calibri"/>
              </a:rPr>
              <a:t>All items from each store will be picked up by the boosters and then pickup will be arranged at PLHS.</a:t>
            </a:r>
            <a:endParaRPr/>
          </a:p>
          <a:p>
            <a:pPr indent="-228600" lvl="0" marL="228600" rtl="0" algn="l">
              <a:lnSpc>
                <a:spcPct val="107000"/>
              </a:lnSpc>
              <a:spcBef>
                <a:spcPts val="800"/>
              </a:spcBef>
              <a:spcAft>
                <a:spcPts val="0"/>
              </a:spcAft>
              <a:buClr>
                <a:schemeClr val="dk1"/>
              </a:buClr>
              <a:buSzPts val="2400"/>
              <a:buChar char="•"/>
            </a:pPr>
            <a:r>
              <a:rPr lang="en-US" sz="2400">
                <a:latin typeface="Calibri"/>
                <a:ea typeface="Calibri"/>
                <a:cs typeface="Calibri"/>
                <a:sym typeface="Calibri"/>
              </a:rPr>
              <a:t>A second ordering window will open after tryouts and teams are made in case you miss this round!</a:t>
            </a:r>
            <a:endParaRPr/>
          </a:p>
          <a:p>
            <a:pPr indent="-228600" lvl="0" marL="342900" marR="0" rtl="0" algn="l">
              <a:lnSpc>
                <a:spcPct val="107000"/>
              </a:lnSpc>
              <a:spcBef>
                <a:spcPts val="800"/>
              </a:spcBef>
              <a:spcAft>
                <a:spcPts val="0"/>
              </a:spcAft>
              <a:buClr>
                <a:schemeClr val="dk1"/>
              </a:buClr>
              <a:buSzPts val="1800"/>
              <a:buFont typeface="Noto Sans Symbols"/>
              <a:buNone/>
            </a:pPr>
            <a:r>
              <a:t/>
            </a:r>
            <a:endParaRPr sz="1800">
              <a:latin typeface="Calibri"/>
              <a:ea typeface="Calibri"/>
              <a:cs typeface="Calibri"/>
              <a:sym typeface="Calibri"/>
            </a:endParaRPr>
          </a:p>
          <a:p>
            <a:pPr indent="-127000" lvl="0" marL="228600" rtl="0" algn="l">
              <a:lnSpc>
                <a:spcPct val="90000"/>
              </a:lnSpc>
              <a:spcBef>
                <a:spcPts val="1800"/>
              </a:spcBef>
              <a:spcAft>
                <a:spcPts val="0"/>
              </a:spcAft>
              <a:buClr>
                <a:schemeClr val="dk1"/>
              </a:buClr>
              <a:buSzPts val="1600"/>
              <a:buNone/>
            </a:pPr>
            <a:r>
              <a:t/>
            </a:r>
            <a:endParaRPr sz="1600"/>
          </a:p>
        </p:txBody>
      </p:sp>
      <p:pic>
        <p:nvPicPr>
          <p:cNvPr descr="A blue anchor with yellow text&#10;&#10;Description automatically generated" id="370" name="Google Shape;370;p22"/>
          <p:cNvPicPr preferRelativeResize="0"/>
          <p:nvPr/>
        </p:nvPicPr>
        <p:blipFill rotWithShape="1">
          <a:blip r:embed="rId3">
            <a:alphaModFix/>
          </a:blip>
          <a:srcRect b="3065" l="0" r="4" t="0"/>
          <a:stretch/>
        </p:blipFill>
        <p:spPr>
          <a:xfrm>
            <a:off x="8203786" y="134357"/>
            <a:ext cx="1848645" cy="1792043"/>
          </a:xfrm>
          <a:prstGeom prst="rect">
            <a:avLst/>
          </a:prstGeom>
          <a:noFill/>
          <a:ln>
            <a:noFill/>
          </a:ln>
        </p:spPr>
      </p:pic>
      <p:pic>
        <p:nvPicPr>
          <p:cNvPr descr="A blue and white logo with a baseball and anchor&#10;&#10;AI-generated content may be incorrect." id="371" name="Google Shape;371;p22"/>
          <p:cNvPicPr preferRelativeResize="0"/>
          <p:nvPr/>
        </p:nvPicPr>
        <p:blipFill rotWithShape="1">
          <a:blip r:embed="rId4">
            <a:alphaModFix/>
          </a:blip>
          <a:srcRect b="0" l="0" r="0" t="0"/>
          <a:stretch/>
        </p:blipFill>
        <p:spPr>
          <a:xfrm>
            <a:off x="9891823" y="311376"/>
            <a:ext cx="1438003" cy="14380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5" name="Shape 375"/>
        <p:cNvGrpSpPr/>
        <p:nvPr/>
      </p:nvGrpSpPr>
      <p:grpSpPr>
        <a:xfrm>
          <a:off x="0" y="0"/>
          <a:ext cx="0" cy="0"/>
          <a:chOff x="0" y="0"/>
          <a:chExt cx="0" cy="0"/>
        </a:xfrm>
      </p:grpSpPr>
      <p:sp>
        <p:nvSpPr>
          <p:cNvPr id="376" name="Google Shape;376;p2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377" name="Google Shape;377;p23"/>
          <p:cNvGrpSpPr/>
          <p:nvPr/>
        </p:nvGrpSpPr>
        <p:grpSpPr>
          <a:xfrm>
            <a:off x="74300" y="2385102"/>
            <a:ext cx="574091" cy="2087796"/>
            <a:chOff x="209668" y="2857422"/>
            <a:chExt cx="463662" cy="2087796"/>
          </a:xfrm>
        </p:grpSpPr>
        <p:sp>
          <p:nvSpPr>
            <p:cNvPr id="378" name="Google Shape;378;p23"/>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379" name="Google Shape;379;p23"/>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380" name="Google Shape;380;p23"/>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1" name="Google Shape;381;p23"/>
          <p:cNvSpPr/>
          <p:nvPr/>
        </p:nvSpPr>
        <p:spPr>
          <a:xfrm>
            <a:off x="579528" y="631767"/>
            <a:ext cx="11111729"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aphicFrame>
        <p:nvGraphicFramePr>
          <p:cNvPr id="382" name="Google Shape;382;p23"/>
          <p:cNvGraphicFramePr/>
          <p:nvPr/>
        </p:nvGraphicFramePr>
        <p:xfrm>
          <a:off x="1328821" y="1953728"/>
          <a:ext cx="3000000" cy="3000000"/>
        </p:xfrm>
        <a:graphic>
          <a:graphicData uri="http://schemas.openxmlformats.org/drawingml/2006/table">
            <a:tbl>
              <a:tblPr bandRow="1" firstRow="1">
                <a:noFill/>
                <a:tableStyleId>{D133D207-EA2E-4E9C-8BDF-18241849A26B}</a:tableStyleId>
              </a:tblPr>
              <a:tblGrid>
                <a:gridCol w="2801300"/>
                <a:gridCol w="3422575"/>
                <a:gridCol w="3389250"/>
              </a:tblGrid>
              <a:tr h="256925">
                <a:tc gridSpan="3">
                  <a:txBody>
                    <a:bodyPr/>
                    <a:lstStyle/>
                    <a:p>
                      <a:pPr indent="0" lvl="0" marL="0" marR="0" rtl="0" algn="ctr">
                        <a:spcBef>
                          <a:spcPts val="0"/>
                        </a:spcBef>
                        <a:spcAft>
                          <a:spcPts val="0"/>
                        </a:spcAft>
                        <a:buNone/>
                      </a:pPr>
                      <a:r>
                        <a:rPr lang="en-US" sz="1800" u="none" cap="none" strike="noStrike">
                          <a:solidFill>
                            <a:srgbClr val="1F3864"/>
                          </a:solidFill>
                        </a:rPr>
                        <a:t>2026 PRIOR LAKE SOFTALL BOOSTER MEMBERS</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hMerge="1"/>
                <a:tc hMerge="1"/>
              </a:tr>
              <a:tr h="260475">
                <a:tc>
                  <a:txBody>
                    <a:bodyPr/>
                    <a:lstStyle/>
                    <a:p>
                      <a:pPr indent="0" lvl="0" marL="0" marR="0" rtl="0" algn="ctr">
                        <a:spcBef>
                          <a:spcPts val="0"/>
                        </a:spcBef>
                        <a:spcAft>
                          <a:spcPts val="0"/>
                        </a:spcAft>
                        <a:buNone/>
                      </a:pPr>
                      <a:r>
                        <a:rPr b="1" lang="en-US" sz="1800" u="none" cap="none" strike="noStrike"/>
                        <a:t>President</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Lisa Thurk</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sng" cap="none" strike="noStrike">
                          <a:solidFill>
                            <a:schemeClr val="hlink"/>
                          </a:solidFill>
                          <a:hlinkClick r:id="rId3"/>
                        </a:rPr>
                        <a:t>thurkjl@gmail.com</a:t>
                      </a:r>
                      <a:r>
                        <a:rPr lang="en-US" sz="1800" u="none" cap="none" strike="noStrike"/>
                        <a:t> </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r h="260475">
                <a:tc>
                  <a:txBody>
                    <a:bodyPr/>
                    <a:lstStyle/>
                    <a:p>
                      <a:pPr indent="0" lvl="0" marL="0" marR="0" rtl="0" algn="ctr">
                        <a:lnSpc>
                          <a:spcPct val="100000"/>
                        </a:lnSpc>
                        <a:spcBef>
                          <a:spcPts val="0"/>
                        </a:spcBef>
                        <a:spcAft>
                          <a:spcPts val="0"/>
                        </a:spcAft>
                        <a:buClr>
                          <a:schemeClr val="dk1"/>
                        </a:buClr>
                        <a:buSzPts val="1800"/>
                        <a:buFont typeface="Calibri"/>
                        <a:buNone/>
                      </a:pPr>
                      <a:r>
                        <a:rPr b="1" lang="en-US" sz="1800" u="none" cap="none" strike="noStrike"/>
                        <a:t>LABC Representative</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Eric Duchene</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sng" cap="none" strike="noStrike">
                          <a:solidFill>
                            <a:schemeClr val="hlink"/>
                          </a:solidFill>
                          <a:hlinkClick r:id="rId4"/>
                        </a:rPr>
                        <a:t>e.duchene@yahoo.com</a:t>
                      </a:r>
                      <a:r>
                        <a:rPr lang="en-US" sz="1800" u="none" cap="none" strike="noStrike"/>
                        <a:t> </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r h="260475">
                <a:tc>
                  <a:txBody>
                    <a:bodyPr/>
                    <a:lstStyle/>
                    <a:p>
                      <a:pPr indent="0" lvl="0" marL="0" marR="0" rtl="0" algn="ctr">
                        <a:spcBef>
                          <a:spcPts val="0"/>
                        </a:spcBef>
                        <a:spcAft>
                          <a:spcPts val="0"/>
                        </a:spcAft>
                        <a:buNone/>
                      </a:pPr>
                      <a:r>
                        <a:rPr b="1" lang="en-US" sz="1800" u="none" cap="none" strike="noStrike"/>
                        <a:t>Treasurer (OUTGOING)</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Jim Erickson</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sng" cap="none" strike="noStrike">
                          <a:solidFill>
                            <a:schemeClr val="hlink"/>
                          </a:solidFill>
                          <a:hlinkClick r:id="rId5"/>
                        </a:rPr>
                        <a:t>jim.a.erickson1@gmail.com</a:t>
                      </a:r>
                      <a:endParaRPr sz="1800" u="none" cap="none" strike="noStrike"/>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r h="260475">
                <a:tc>
                  <a:txBody>
                    <a:bodyPr/>
                    <a:lstStyle/>
                    <a:p>
                      <a:pPr indent="0" lvl="0" marL="0" marR="0" rtl="0" algn="ctr">
                        <a:spcBef>
                          <a:spcPts val="0"/>
                        </a:spcBef>
                        <a:spcAft>
                          <a:spcPts val="0"/>
                        </a:spcAft>
                        <a:buNone/>
                      </a:pPr>
                      <a:r>
                        <a:rPr b="1" lang="en-US" sz="1800" u="none" cap="none" strike="noStrike"/>
                        <a:t>Sponsorships</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Tyler Chambers</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sng" cap="none" strike="noStrike">
                          <a:solidFill>
                            <a:schemeClr val="hlink"/>
                          </a:solidFill>
                          <a:hlinkClick r:id="rId6"/>
                        </a:rPr>
                        <a:t>chambers.plsoftball@gmail.com</a:t>
                      </a:r>
                      <a:r>
                        <a:rPr lang="en-US" sz="1800" u="none" cap="none" strike="noStrike"/>
                        <a:t> </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r h="260475">
                <a:tc>
                  <a:txBody>
                    <a:bodyPr/>
                    <a:lstStyle/>
                    <a:p>
                      <a:pPr indent="0" lvl="0" marL="0" marR="0" rtl="0" algn="ctr">
                        <a:lnSpc>
                          <a:spcPct val="100000"/>
                        </a:lnSpc>
                        <a:spcBef>
                          <a:spcPts val="0"/>
                        </a:spcBef>
                        <a:spcAft>
                          <a:spcPts val="0"/>
                        </a:spcAft>
                        <a:buClr>
                          <a:schemeClr val="dk1"/>
                        </a:buClr>
                        <a:buSzPts val="1800"/>
                        <a:buFont typeface="Calibri"/>
                        <a:buNone/>
                      </a:pPr>
                      <a:r>
                        <a:rPr b="1" lang="en-US" sz="1800" u="none" cap="none" strike="noStrike"/>
                        <a:t>Marketing</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Tiffany Olson</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sng" cap="none" strike="noStrike">
                          <a:solidFill>
                            <a:schemeClr val="hlink"/>
                          </a:solidFill>
                          <a:hlinkClick r:id="rId7"/>
                        </a:rPr>
                        <a:t>tiffanyolson12@hotmail.com</a:t>
                      </a:r>
                      <a:endParaRPr sz="1800" u="none" cap="none" strike="noStrike"/>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bl>
          </a:graphicData>
        </a:graphic>
      </p:graphicFrame>
      <p:sp>
        <p:nvSpPr>
          <p:cNvPr id="383" name="Google Shape;383;p23"/>
          <p:cNvSpPr txBox="1"/>
          <p:nvPr>
            <p:ph type="title"/>
          </p:nvPr>
        </p:nvSpPr>
        <p:spPr>
          <a:xfrm>
            <a:off x="1190146" y="765247"/>
            <a:ext cx="9811701" cy="112806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F3864"/>
              </a:buClr>
              <a:buSzPts val="7200"/>
              <a:buFont typeface="Arial Black"/>
              <a:buNone/>
            </a:pPr>
            <a:r>
              <a:rPr lang="en-US" sz="7200">
                <a:solidFill>
                  <a:srgbClr val="1F3864"/>
                </a:solidFill>
                <a:latin typeface="Arial Black"/>
                <a:ea typeface="Arial Black"/>
                <a:cs typeface="Arial Black"/>
                <a:sym typeface="Arial Black"/>
              </a:rPr>
              <a:t>BOOSTER CLUB</a:t>
            </a:r>
            <a:endParaRPr/>
          </a:p>
        </p:txBody>
      </p:sp>
      <p:sp>
        <p:nvSpPr>
          <p:cNvPr id="384" name="Google Shape;384;p23"/>
          <p:cNvSpPr txBox="1"/>
          <p:nvPr>
            <p:ph idx="1" type="body"/>
          </p:nvPr>
        </p:nvSpPr>
        <p:spPr>
          <a:xfrm>
            <a:off x="718325" y="4222332"/>
            <a:ext cx="10755342" cy="2087794"/>
          </a:xfrm>
          <a:prstGeom prst="rect">
            <a:avLst/>
          </a:prstGeom>
          <a:noFill/>
          <a:ln>
            <a:noFill/>
          </a:ln>
        </p:spPr>
        <p:txBody>
          <a:bodyPr anchorCtr="0" anchor="ctr" bIns="45700" lIns="91425" spcFirstLastPara="1" rIns="91425" wrap="square" tIns="45700">
            <a:normAutofit fontScale="85000" lnSpcReduction="20000"/>
          </a:bodyPr>
          <a:lstStyle/>
          <a:p>
            <a:pPr indent="-228600" lvl="0" marL="228600" rtl="0" algn="l">
              <a:lnSpc>
                <a:spcPct val="120000"/>
              </a:lnSpc>
              <a:spcBef>
                <a:spcPts val="0"/>
              </a:spcBef>
              <a:spcAft>
                <a:spcPts val="0"/>
              </a:spcAft>
              <a:buClr>
                <a:schemeClr val="dk1"/>
              </a:buClr>
              <a:buSzPct val="100000"/>
              <a:buChar char="•"/>
            </a:pPr>
            <a:r>
              <a:rPr b="1" lang="en-US" sz="2000"/>
              <a:t>We are looking for a Treasurer to shadow and take over for the 2026-2027 season – please contact Booster President Lisa Thurk if you are interested!</a:t>
            </a:r>
            <a:endParaRPr/>
          </a:p>
          <a:p>
            <a:pPr indent="-228600" lvl="0" marL="228600" rtl="0" algn="l">
              <a:lnSpc>
                <a:spcPct val="90000"/>
              </a:lnSpc>
              <a:spcBef>
                <a:spcPts val="1000"/>
              </a:spcBef>
              <a:spcAft>
                <a:spcPts val="0"/>
              </a:spcAft>
              <a:buClr>
                <a:schemeClr val="dk1"/>
              </a:buClr>
              <a:buSzPct val="100000"/>
              <a:buChar char="•"/>
            </a:pPr>
            <a:r>
              <a:rPr lang="en-US" sz="2000"/>
              <a:t>We will need volunteers for all our special nights:</a:t>
            </a:r>
            <a:endParaRPr/>
          </a:p>
          <a:p>
            <a:pPr indent="-228600" lvl="1" marL="685800" rtl="0" algn="l">
              <a:lnSpc>
                <a:spcPct val="90000"/>
              </a:lnSpc>
              <a:spcBef>
                <a:spcPts val="500"/>
              </a:spcBef>
              <a:spcAft>
                <a:spcPts val="0"/>
              </a:spcAft>
              <a:buClr>
                <a:schemeClr val="dk1"/>
              </a:buClr>
              <a:buSzPct val="100000"/>
              <a:buChar char="•"/>
            </a:pPr>
            <a:r>
              <a:rPr lang="en-US" sz="1600"/>
              <a:t>Wednesday, 5/13: Senior Night vs. Rosemount</a:t>
            </a:r>
            <a:endParaRPr/>
          </a:p>
          <a:p>
            <a:pPr indent="-228600" lvl="1" marL="685800" rtl="0" algn="l">
              <a:lnSpc>
                <a:spcPct val="90000"/>
              </a:lnSpc>
              <a:spcBef>
                <a:spcPts val="500"/>
              </a:spcBef>
              <a:spcAft>
                <a:spcPts val="0"/>
              </a:spcAft>
              <a:buClr>
                <a:schemeClr val="dk1"/>
              </a:buClr>
              <a:buSzPct val="100000"/>
              <a:buChar char="•"/>
            </a:pPr>
            <a:r>
              <a:rPr lang="en-US" sz="1600"/>
              <a:t>TBD – Strike Out Cancer &amp; PLAY Youth Night @ PONDS</a:t>
            </a:r>
            <a:endParaRPr/>
          </a:p>
          <a:p>
            <a:pPr indent="-228600" lvl="1" marL="685800" rtl="0" algn="l">
              <a:lnSpc>
                <a:spcPct val="90000"/>
              </a:lnSpc>
              <a:spcBef>
                <a:spcPts val="500"/>
              </a:spcBef>
              <a:spcAft>
                <a:spcPts val="0"/>
              </a:spcAft>
              <a:buClr>
                <a:schemeClr val="dk1"/>
              </a:buClr>
              <a:buSzPct val="100000"/>
              <a:buChar char="•"/>
            </a:pPr>
            <a:r>
              <a:rPr lang="en-US" sz="1600"/>
              <a:t>TBD – Teacher Appreciation Night</a:t>
            </a:r>
            <a:endParaRPr/>
          </a:p>
          <a:p>
            <a:pPr indent="-228600" lvl="1" marL="685800" rtl="0" algn="l">
              <a:lnSpc>
                <a:spcPct val="90000"/>
              </a:lnSpc>
              <a:spcBef>
                <a:spcPts val="500"/>
              </a:spcBef>
              <a:spcAft>
                <a:spcPts val="0"/>
              </a:spcAft>
              <a:buClr>
                <a:schemeClr val="dk1"/>
              </a:buClr>
              <a:buSzPct val="100000"/>
              <a:buChar char="•"/>
            </a:pPr>
            <a:r>
              <a:rPr lang="en-US" sz="1600"/>
              <a:t>TBD – Mental Health Awareness Night</a:t>
            </a:r>
            <a:endParaRPr/>
          </a:p>
          <a:p>
            <a:pPr indent="-228600" lvl="1" marL="685800" rtl="0" algn="l">
              <a:lnSpc>
                <a:spcPct val="90000"/>
              </a:lnSpc>
              <a:spcBef>
                <a:spcPts val="500"/>
              </a:spcBef>
              <a:spcAft>
                <a:spcPts val="0"/>
              </a:spcAft>
              <a:buClr>
                <a:schemeClr val="dk1"/>
              </a:buClr>
              <a:buSzPct val="100000"/>
              <a:buChar char="•"/>
            </a:pPr>
            <a:r>
              <a:rPr lang="en-US" sz="1600"/>
              <a:t>TBD – Banquet</a:t>
            </a:r>
            <a:endParaRPr/>
          </a:p>
        </p:txBody>
      </p:sp>
      <p:pic>
        <p:nvPicPr>
          <p:cNvPr descr="A blue and white logo with a baseball and anchor&#10;&#10;AI-generated content may be incorrect." id="385" name="Google Shape;385;p23"/>
          <p:cNvPicPr preferRelativeResize="0"/>
          <p:nvPr/>
        </p:nvPicPr>
        <p:blipFill rotWithShape="1">
          <a:blip r:embed="rId8">
            <a:alphaModFix/>
          </a:blip>
          <a:srcRect b="0" l="0" r="0" t="0"/>
          <a:stretch/>
        </p:blipFill>
        <p:spPr>
          <a:xfrm>
            <a:off x="10952653" y="5665823"/>
            <a:ext cx="1120819" cy="112081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2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391" name="Google Shape;391;p24"/>
          <p:cNvGrpSpPr/>
          <p:nvPr/>
        </p:nvGrpSpPr>
        <p:grpSpPr>
          <a:xfrm>
            <a:off x="74300" y="2385102"/>
            <a:ext cx="574091" cy="2087796"/>
            <a:chOff x="209668" y="2857422"/>
            <a:chExt cx="463662" cy="2087796"/>
          </a:xfrm>
        </p:grpSpPr>
        <p:sp>
          <p:nvSpPr>
            <p:cNvPr id="392" name="Google Shape;392;p24"/>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393" name="Google Shape;393;p24"/>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394" name="Google Shape;394;p24"/>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5" name="Google Shape;395;p24"/>
          <p:cNvSpPr/>
          <p:nvPr/>
        </p:nvSpPr>
        <p:spPr>
          <a:xfrm>
            <a:off x="579528" y="631767"/>
            <a:ext cx="11111729"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6" name="Google Shape;396;p24"/>
          <p:cNvSpPr txBox="1"/>
          <p:nvPr>
            <p:ph type="title"/>
          </p:nvPr>
        </p:nvSpPr>
        <p:spPr>
          <a:xfrm>
            <a:off x="579527" y="252076"/>
            <a:ext cx="9811701" cy="112806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Arial Black"/>
              <a:buNone/>
            </a:pPr>
            <a:r>
              <a:rPr lang="en-US" sz="5400" u="sng">
                <a:solidFill>
                  <a:srgbClr val="1F3864"/>
                </a:solidFill>
                <a:latin typeface="Arial Black"/>
                <a:ea typeface="Arial Black"/>
                <a:cs typeface="Arial Black"/>
                <a:sym typeface="Arial Black"/>
              </a:rPr>
              <a:t>FIELD IMPROVEMENTS</a:t>
            </a:r>
            <a:endParaRPr/>
          </a:p>
        </p:txBody>
      </p:sp>
      <p:pic>
        <p:nvPicPr>
          <p:cNvPr descr="A blue and white building&#10;&#10;Description automatically generated" id="397" name="Google Shape;397;p24"/>
          <p:cNvPicPr preferRelativeResize="0"/>
          <p:nvPr/>
        </p:nvPicPr>
        <p:blipFill rotWithShape="1">
          <a:blip r:embed="rId3">
            <a:alphaModFix/>
          </a:blip>
          <a:srcRect b="0" l="0" r="0" t="0"/>
          <a:stretch/>
        </p:blipFill>
        <p:spPr>
          <a:xfrm>
            <a:off x="6281198" y="1289304"/>
            <a:ext cx="4965192" cy="4965192"/>
          </a:xfrm>
          <a:prstGeom prst="rect">
            <a:avLst/>
          </a:prstGeom>
          <a:noFill/>
          <a:ln>
            <a:noFill/>
          </a:ln>
        </p:spPr>
      </p:pic>
      <p:sp>
        <p:nvSpPr>
          <p:cNvPr id="398" name="Google Shape;398;p24"/>
          <p:cNvSpPr txBox="1"/>
          <p:nvPr/>
        </p:nvSpPr>
        <p:spPr>
          <a:xfrm>
            <a:off x="913703" y="1434393"/>
            <a:ext cx="5157787" cy="368458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Fall Clean up</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Dugout refresh, new paint</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Wind screen roll up </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Field clean up  </a:t>
            </a:r>
            <a:endParaRPr/>
          </a:p>
        </p:txBody>
      </p:sp>
      <p:pic>
        <p:nvPicPr>
          <p:cNvPr descr="A blue and white logo with a baseball and anchor&#10;&#10;AI-generated content may be incorrect." id="399" name="Google Shape;399;p24"/>
          <p:cNvPicPr preferRelativeResize="0"/>
          <p:nvPr/>
        </p:nvPicPr>
        <p:blipFill rotWithShape="1">
          <a:blip r:embed="rId4">
            <a:alphaModFix/>
          </a:blip>
          <a:srcRect b="0" l="0" r="0" t="0"/>
          <a:stretch/>
        </p:blipFill>
        <p:spPr>
          <a:xfrm>
            <a:off x="10952653" y="5665823"/>
            <a:ext cx="1120819" cy="1120819"/>
          </a:xfrm>
          <a:prstGeom prst="rect">
            <a:avLst/>
          </a:prstGeom>
          <a:noFill/>
          <a:ln>
            <a:noFill/>
          </a:ln>
        </p:spPr>
      </p:pic>
      <p:pic>
        <p:nvPicPr>
          <p:cNvPr descr="A scoreboard on a baseball field&#10;&#10;AI-generated content may be incorrect." id="400" name="Google Shape;400;p24"/>
          <p:cNvPicPr preferRelativeResize="0"/>
          <p:nvPr/>
        </p:nvPicPr>
        <p:blipFill rotWithShape="1">
          <a:blip r:embed="rId5">
            <a:alphaModFix/>
          </a:blip>
          <a:srcRect b="0" l="16121" r="39792" t="0"/>
          <a:stretch/>
        </p:blipFill>
        <p:spPr>
          <a:xfrm rot="5400000">
            <a:off x="2045817" y="2243466"/>
            <a:ext cx="2948910" cy="501662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sp>
        <p:nvSpPr>
          <p:cNvPr id="405" name="Google Shape;405;p2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06" name="Google Shape;406;p25"/>
          <p:cNvGrpSpPr/>
          <p:nvPr/>
        </p:nvGrpSpPr>
        <p:grpSpPr>
          <a:xfrm>
            <a:off x="74300" y="2385102"/>
            <a:ext cx="574091" cy="2087796"/>
            <a:chOff x="209668" y="2857422"/>
            <a:chExt cx="463662" cy="2087796"/>
          </a:xfrm>
        </p:grpSpPr>
        <p:sp>
          <p:nvSpPr>
            <p:cNvPr id="407" name="Google Shape;407;p25"/>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408" name="Google Shape;408;p25"/>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409" name="Google Shape;409;p25"/>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0" name="Google Shape;410;p25"/>
          <p:cNvSpPr/>
          <p:nvPr/>
        </p:nvSpPr>
        <p:spPr>
          <a:xfrm>
            <a:off x="579528" y="631767"/>
            <a:ext cx="11111729"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1" name="Google Shape;411;p25"/>
          <p:cNvSpPr txBox="1"/>
          <p:nvPr>
            <p:ph type="title"/>
          </p:nvPr>
        </p:nvSpPr>
        <p:spPr>
          <a:xfrm>
            <a:off x="579527" y="473828"/>
            <a:ext cx="9811701" cy="112806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Arial Black"/>
              <a:buNone/>
            </a:pPr>
            <a:r>
              <a:rPr lang="en-US" sz="5400" u="sng">
                <a:solidFill>
                  <a:srgbClr val="1F3864"/>
                </a:solidFill>
                <a:latin typeface="Arial Black"/>
                <a:ea typeface="Arial Black"/>
                <a:cs typeface="Arial Black"/>
                <a:sym typeface="Arial Black"/>
              </a:rPr>
              <a:t>FIELD IMPROVEMENTS</a:t>
            </a:r>
            <a:endParaRPr/>
          </a:p>
        </p:txBody>
      </p:sp>
      <p:sp>
        <p:nvSpPr>
          <p:cNvPr id="412" name="Google Shape;412;p25"/>
          <p:cNvSpPr txBox="1"/>
          <p:nvPr/>
        </p:nvSpPr>
        <p:spPr>
          <a:xfrm>
            <a:off x="810629" y="1672807"/>
            <a:ext cx="5157787" cy="368458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3600"/>
              <a:buFont typeface="Arial"/>
              <a:buChar char="•"/>
            </a:pPr>
            <a:r>
              <a:rPr b="0" i="0" lang="en-US" sz="3600" u="none" cap="none" strike="noStrike">
                <a:solidFill>
                  <a:schemeClr val="dk1"/>
                </a:solidFill>
                <a:latin typeface="Calibri"/>
                <a:ea typeface="Calibri"/>
                <a:cs typeface="Calibri"/>
                <a:sym typeface="Calibri"/>
              </a:rPr>
              <a:t>Windscreen Upgrade</a:t>
            </a:r>
            <a:endParaRPr/>
          </a:p>
          <a:p>
            <a:pPr indent="-228600" lvl="1" marL="685800" marR="0" rtl="0" algn="l">
              <a:lnSpc>
                <a:spcPct val="90000"/>
              </a:lnSpc>
              <a:spcBef>
                <a:spcPts val="50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Full replacements on JV &amp; Varsity fields</a:t>
            </a:r>
            <a:endParaRPr/>
          </a:p>
        </p:txBody>
      </p:sp>
      <p:pic>
        <p:nvPicPr>
          <p:cNvPr descr="A blue and white logo with a baseball and anchor&#10;&#10;AI-generated content may be incorrect." id="413" name="Google Shape;413;p25"/>
          <p:cNvPicPr preferRelativeResize="0"/>
          <p:nvPr/>
        </p:nvPicPr>
        <p:blipFill rotWithShape="1">
          <a:blip r:embed="rId3">
            <a:alphaModFix/>
          </a:blip>
          <a:srcRect b="0" l="0" r="0" t="0"/>
          <a:stretch/>
        </p:blipFill>
        <p:spPr>
          <a:xfrm>
            <a:off x="10952653" y="5665823"/>
            <a:ext cx="1120819" cy="1120819"/>
          </a:xfrm>
          <a:prstGeom prst="rect">
            <a:avLst/>
          </a:prstGeom>
          <a:noFill/>
          <a:ln>
            <a:noFill/>
          </a:ln>
        </p:spPr>
      </p:pic>
      <p:pic>
        <p:nvPicPr>
          <p:cNvPr descr="A baseball field with a fence&#10;&#10;AI-generated content may be incorrect." id="414" name="Google Shape;414;p25"/>
          <p:cNvPicPr preferRelativeResize="0"/>
          <p:nvPr/>
        </p:nvPicPr>
        <p:blipFill rotWithShape="1">
          <a:blip r:embed="rId4">
            <a:alphaModFix/>
          </a:blip>
          <a:srcRect b="7574" l="0" r="0" t="26725"/>
          <a:stretch/>
        </p:blipFill>
        <p:spPr>
          <a:xfrm>
            <a:off x="813532" y="3515736"/>
            <a:ext cx="5358127" cy="2640172"/>
          </a:xfrm>
          <a:prstGeom prst="rect">
            <a:avLst/>
          </a:prstGeom>
          <a:noFill/>
          <a:ln>
            <a:noFill/>
          </a:ln>
        </p:spPr>
      </p:pic>
      <p:pic>
        <p:nvPicPr>
          <p:cNvPr descr="A person on a lift working on a fence&#10;&#10;AI-generated content may be incorrect." id="415" name="Google Shape;415;p25"/>
          <p:cNvPicPr preferRelativeResize="0"/>
          <p:nvPr/>
        </p:nvPicPr>
        <p:blipFill rotWithShape="1">
          <a:blip r:embed="rId5">
            <a:alphaModFix/>
          </a:blip>
          <a:srcRect b="0" l="10805" r="0" t="23382"/>
          <a:stretch/>
        </p:blipFill>
        <p:spPr>
          <a:xfrm>
            <a:off x="6174562" y="1759836"/>
            <a:ext cx="5328403" cy="34327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p2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21" name="Google Shape;421;p26"/>
          <p:cNvGrpSpPr/>
          <p:nvPr/>
        </p:nvGrpSpPr>
        <p:grpSpPr>
          <a:xfrm>
            <a:off x="74300" y="2385102"/>
            <a:ext cx="574091" cy="2087796"/>
            <a:chOff x="209668" y="2857422"/>
            <a:chExt cx="463662" cy="2087796"/>
          </a:xfrm>
        </p:grpSpPr>
        <p:sp>
          <p:nvSpPr>
            <p:cNvPr id="422" name="Google Shape;422;p26"/>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423" name="Google Shape;423;p26"/>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424" name="Google Shape;424;p26"/>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5" name="Google Shape;425;p26"/>
          <p:cNvSpPr/>
          <p:nvPr/>
        </p:nvSpPr>
        <p:spPr>
          <a:xfrm>
            <a:off x="579528" y="631767"/>
            <a:ext cx="11111729"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6" name="Google Shape;426;p26"/>
          <p:cNvSpPr txBox="1"/>
          <p:nvPr>
            <p:ph type="title"/>
          </p:nvPr>
        </p:nvSpPr>
        <p:spPr>
          <a:xfrm>
            <a:off x="579527" y="252076"/>
            <a:ext cx="9811701" cy="112806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Arial Black"/>
              <a:buNone/>
            </a:pPr>
            <a:r>
              <a:rPr lang="en-US" sz="5400" u="sng">
                <a:solidFill>
                  <a:srgbClr val="1F3864"/>
                </a:solidFill>
                <a:latin typeface="Arial Black"/>
                <a:ea typeface="Arial Black"/>
                <a:cs typeface="Arial Black"/>
                <a:sym typeface="Arial Black"/>
              </a:rPr>
              <a:t>FIELD IMPROVEMENTS</a:t>
            </a:r>
            <a:endParaRPr/>
          </a:p>
        </p:txBody>
      </p:sp>
      <p:sp>
        <p:nvSpPr>
          <p:cNvPr id="427" name="Google Shape;427;p26"/>
          <p:cNvSpPr txBox="1"/>
          <p:nvPr/>
        </p:nvSpPr>
        <p:spPr>
          <a:xfrm>
            <a:off x="913703" y="1531719"/>
            <a:ext cx="5157787" cy="368458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Complete infield reset</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JV &amp; Varsity dirt</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New Tractor &amp; Drag</a:t>
            </a:r>
            <a:endParaRPr/>
          </a:p>
        </p:txBody>
      </p:sp>
      <p:pic>
        <p:nvPicPr>
          <p:cNvPr descr="A blue and white logo with a baseball and anchor&#10;&#10;AI-generated content may be incorrect." id="428" name="Google Shape;428;p26"/>
          <p:cNvPicPr preferRelativeResize="0"/>
          <p:nvPr/>
        </p:nvPicPr>
        <p:blipFill rotWithShape="1">
          <a:blip r:embed="rId3">
            <a:alphaModFix/>
          </a:blip>
          <a:srcRect b="0" l="0" r="0" t="0"/>
          <a:stretch/>
        </p:blipFill>
        <p:spPr>
          <a:xfrm>
            <a:off x="10952653" y="5665823"/>
            <a:ext cx="1120819" cy="1120819"/>
          </a:xfrm>
          <a:prstGeom prst="rect">
            <a:avLst/>
          </a:prstGeom>
          <a:noFill/>
          <a:ln>
            <a:noFill/>
          </a:ln>
        </p:spPr>
      </p:pic>
      <p:pic>
        <p:nvPicPr>
          <p:cNvPr descr="A dirt field with a bulldozer&#10;&#10;AI-generated content may be incorrect." id="429" name="Google Shape;429;p26"/>
          <p:cNvPicPr preferRelativeResize="0"/>
          <p:nvPr/>
        </p:nvPicPr>
        <p:blipFill rotWithShape="1">
          <a:blip r:embed="rId4">
            <a:alphaModFix/>
          </a:blip>
          <a:srcRect b="0" l="0" r="0" t="0"/>
          <a:stretch/>
        </p:blipFill>
        <p:spPr>
          <a:xfrm>
            <a:off x="5541626" y="1256550"/>
            <a:ext cx="5792351" cy="4344263"/>
          </a:xfrm>
          <a:prstGeom prst="rect">
            <a:avLst/>
          </a:prstGeom>
          <a:noFill/>
          <a:ln>
            <a:noFill/>
          </a:ln>
        </p:spPr>
      </p:pic>
      <p:pic>
        <p:nvPicPr>
          <p:cNvPr descr="A person driving a tractor&#10;&#10;AI-generated content may be incorrect." id="430" name="Google Shape;430;p26"/>
          <p:cNvPicPr preferRelativeResize="0"/>
          <p:nvPr/>
        </p:nvPicPr>
        <p:blipFill rotWithShape="1">
          <a:blip r:embed="rId5">
            <a:alphaModFix/>
          </a:blip>
          <a:srcRect b="0" l="22721" r="33737" t="0"/>
          <a:stretch/>
        </p:blipFill>
        <p:spPr>
          <a:xfrm rot="5400000">
            <a:off x="1802220" y="2043647"/>
            <a:ext cx="2668855" cy="459707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 name="Shape 434"/>
        <p:cNvGrpSpPr/>
        <p:nvPr/>
      </p:nvGrpSpPr>
      <p:grpSpPr>
        <a:xfrm>
          <a:off x="0" y="0"/>
          <a:ext cx="0" cy="0"/>
          <a:chOff x="0" y="0"/>
          <a:chExt cx="0" cy="0"/>
        </a:xfrm>
      </p:grpSpPr>
      <p:sp>
        <p:nvSpPr>
          <p:cNvPr id="435" name="Google Shape;435;p2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6" name="Google Shape;436;p27"/>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600"/>
              <a:buFont typeface="Arial Black"/>
              <a:buNone/>
            </a:pPr>
            <a:r>
              <a:rPr lang="en-US" sz="3600">
                <a:solidFill>
                  <a:srgbClr val="1F3864"/>
                </a:solidFill>
                <a:latin typeface="Arial Black"/>
                <a:ea typeface="Arial Black"/>
                <a:cs typeface="Arial Black"/>
                <a:sym typeface="Arial Black"/>
              </a:rPr>
              <a:t>OUR FUTURE GOALS &amp; PLANS</a:t>
            </a:r>
            <a:endParaRPr sz="3400"/>
          </a:p>
        </p:txBody>
      </p:sp>
      <p:grpSp>
        <p:nvGrpSpPr>
          <p:cNvPr id="437" name="Google Shape;437;p27"/>
          <p:cNvGrpSpPr/>
          <p:nvPr/>
        </p:nvGrpSpPr>
        <p:grpSpPr>
          <a:xfrm>
            <a:off x="0" y="1083484"/>
            <a:ext cx="355196" cy="673460"/>
            <a:chOff x="0" y="823811"/>
            <a:chExt cx="355196" cy="673460"/>
          </a:xfrm>
        </p:grpSpPr>
        <p:sp>
          <p:nvSpPr>
            <p:cNvPr id="438" name="Google Shape;438;p27"/>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9" name="Google Shape;439;p27"/>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440" name="Google Shape;440;p27"/>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1" name="Google Shape;441;p27"/>
          <p:cNvSpPr txBox="1"/>
          <p:nvPr/>
        </p:nvSpPr>
        <p:spPr>
          <a:xfrm>
            <a:off x="563193" y="1984248"/>
            <a:ext cx="4559425" cy="3979585"/>
          </a:xfrm>
          <a:prstGeom prst="rect">
            <a:avLst/>
          </a:prstGeom>
          <a:noFill/>
          <a:ln>
            <a:noFill/>
          </a:ln>
        </p:spPr>
        <p:txBody>
          <a:bodyPr anchorCtr="0" anchor="ctr"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New Batting cages/bullpen ($60K+) </a:t>
            </a:r>
            <a:endParaRPr/>
          </a:p>
          <a:p>
            <a:pPr indent="-228600" lvl="0" marL="228600" marR="0" rtl="0" algn="l">
              <a:lnSpc>
                <a:spcPct val="90000"/>
              </a:lnSpc>
              <a:spcBef>
                <a:spcPts val="100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Field Lights ($200K)</a:t>
            </a:r>
            <a:endParaRPr/>
          </a:p>
          <a:p>
            <a:pPr indent="-228600" lvl="0" marL="228600" marR="0" rtl="0" algn="l">
              <a:lnSpc>
                <a:spcPct val="90000"/>
              </a:lnSpc>
              <a:spcBef>
                <a:spcPts val="100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New Softball Equipment</a:t>
            </a:r>
            <a:endParaRPr/>
          </a:p>
          <a:p>
            <a:pPr indent="-228600" lvl="0" marL="228600" marR="0" rtl="0" algn="l">
              <a:lnSpc>
                <a:spcPct val="90000"/>
              </a:lnSpc>
              <a:spcBef>
                <a:spcPts val="100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Additional coaches</a:t>
            </a:r>
            <a:endParaRPr/>
          </a:p>
        </p:txBody>
      </p:sp>
      <p:sp>
        <p:nvSpPr>
          <p:cNvPr id="442" name="Google Shape;442;p27"/>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3" name="Google Shape;443;p27"/>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aseball field with a net&#10;&#10;AI-generated content may be incorrect." id="444" name="Google Shape;444;p27"/>
          <p:cNvPicPr preferRelativeResize="0"/>
          <p:nvPr/>
        </p:nvPicPr>
        <p:blipFill rotWithShape="1">
          <a:blip r:embed="rId3">
            <a:alphaModFix/>
          </a:blip>
          <a:srcRect b="2" l="0" r="27297" t="0"/>
          <a:stretch/>
        </p:blipFill>
        <p:spPr>
          <a:xfrm rot="5400000">
            <a:off x="6060845" y="716295"/>
            <a:ext cx="5259296" cy="5425410"/>
          </a:xfrm>
          <a:prstGeom prst="rect">
            <a:avLst/>
          </a:prstGeom>
          <a:noFill/>
          <a:ln>
            <a:noFill/>
          </a:ln>
        </p:spPr>
      </p:pic>
      <p:pic>
        <p:nvPicPr>
          <p:cNvPr descr="A blue and white logo with a baseball and anchor&#10;&#10;AI-generated content may be incorrect." id="445" name="Google Shape;445;p27"/>
          <p:cNvPicPr preferRelativeResize="0"/>
          <p:nvPr/>
        </p:nvPicPr>
        <p:blipFill rotWithShape="1">
          <a:blip r:embed="rId4">
            <a:alphaModFix/>
          </a:blip>
          <a:srcRect b="0" l="0" r="0" t="0"/>
          <a:stretch/>
        </p:blipFill>
        <p:spPr>
          <a:xfrm>
            <a:off x="10952653" y="5665823"/>
            <a:ext cx="1120819" cy="112081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sp>
        <p:nvSpPr>
          <p:cNvPr id="450" name="Google Shape;450;p2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51" name="Google Shape;451;p28"/>
          <p:cNvGrpSpPr/>
          <p:nvPr/>
        </p:nvGrpSpPr>
        <p:grpSpPr>
          <a:xfrm>
            <a:off x="74300" y="2385102"/>
            <a:ext cx="574091" cy="2087796"/>
            <a:chOff x="209668" y="2857422"/>
            <a:chExt cx="463662" cy="2087796"/>
          </a:xfrm>
        </p:grpSpPr>
        <p:sp>
          <p:nvSpPr>
            <p:cNvPr id="452" name="Google Shape;452;p28"/>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453" name="Google Shape;453;p28"/>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454" name="Google Shape;454;p28"/>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5" name="Google Shape;455;p28"/>
          <p:cNvSpPr/>
          <p:nvPr/>
        </p:nvSpPr>
        <p:spPr>
          <a:xfrm>
            <a:off x="579528" y="631767"/>
            <a:ext cx="11111729"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6" name="Google Shape;456;p28"/>
          <p:cNvSpPr txBox="1"/>
          <p:nvPr>
            <p:ph type="title"/>
          </p:nvPr>
        </p:nvSpPr>
        <p:spPr>
          <a:xfrm>
            <a:off x="579527" y="362953"/>
            <a:ext cx="9811701" cy="112806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4800"/>
              <a:buFont typeface="Arial Black"/>
              <a:buNone/>
            </a:pPr>
            <a:r>
              <a:rPr lang="en-US" sz="4800" u="sng">
                <a:solidFill>
                  <a:srgbClr val="1F3864"/>
                </a:solidFill>
                <a:latin typeface="Arial Black"/>
                <a:ea typeface="Arial Black"/>
                <a:cs typeface="Arial Black"/>
                <a:sym typeface="Arial Black"/>
              </a:rPr>
              <a:t>SCOREBOARD SPONSORS</a:t>
            </a:r>
            <a:endParaRPr/>
          </a:p>
        </p:txBody>
      </p:sp>
      <p:pic>
        <p:nvPicPr>
          <p:cNvPr descr="A blue and white logo with a baseball and anchor&#10;&#10;AI-generated content may be incorrect." id="457" name="Google Shape;457;p28"/>
          <p:cNvPicPr preferRelativeResize="0"/>
          <p:nvPr/>
        </p:nvPicPr>
        <p:blipFill rotWithShape="1">
          <a:blip r:embed="rId3">
            <a:alphaModFix/>
          </a:blip>
          <a:srcRect b="0" l="0" r="0" t="0"/>
          <a:stretch/>
        </p:blipFill>
        <p:spPr>
          <a:xfrm>
            <a:off x="10952653" y="5665823"/>
            <a:ext cx="1120819" cy="1120819"/>
          </a:xfrm>
          <a:prstGeom prst="rect">
            <a:avLst/>
          </a:prstGeom>
          <a:noFill/>
          <a:ln>
            <a:noFill/>
          </a:ln>
        </p:spPr>
      </p:pic>
      <p:pic>
        <p:nvPicPr>
          <p:cNvPr descr="A logo for a sports team&#10;&#10;Description automatically generated" id="458" name="Google Shape;458;p28"/>
          <p:cNvPicPr preferRelativeResize="0"/>
          <p:nvPr/>
        </p:nvPicPr>
        <p:blipFill rotWithShape="1">
          <a:blip r:embed="rId4">
            <a:alphaModFix/>
          </a:blip>
          <a:srcRect b="0" l="0" r="0" t="0"/>
          <a:stretch/>
        </p:blipFill>
        <p:spPr>
          <a:xfrm>
            <a:off x="1088569" y="1919601"/>
            <a:ext cx="2755545" cy="2221992"/>
          </a:xfrm>
          <a:prstGeom prst="rect">
            <a:avLst/>
          </a:prstGeom>
          <a:noFill/>
          <a:ln>
            <a:noFill/>
          </a:ln>
        </p:spPr>
      </p:pic>
      <p:pic>
        <p:nvPicPr>
          <p:cNvPr id="459" name="Google Shape;459;p28"/>
          <p:cNvPicPr preferRelativeResize="0"/>
          <p:nvPr/>
        </p:nvPicPr>
        <p:blipFill rotWithShape="1">
          <a:blip r:embed="rId5">
            <a:alphaModFix/>
          </a:blip>
          <a:srcRect b="0" l="0" r="0" t="0"/>
          <a:stretch/>
        </p:blipFill>
        <p:spPr>
          <a:xfrm>
            <a:off x="4494468" y="1919601"/>
            <a:ext cx="2143125" cy="2143125"/>
          </a:xfrm>
          <a:prstGeom prst="rect">
            <a:avLst/>
          </a:prstGeom>
          <a:noFill/>
          <a:ln>
            <a:noFill/>
          </a:ln>
        </p:spPr>
      </p:pic>
      <p:pic>
        <p:nvPicPr>
          <p:cNvPr descr="A black and blue logo&#10;&#10;AI-generated content may be incorrect." id="460" name="Google Shape;460;p28"/>
          <p:cNvPicPr preferRelativeResize="0"/>
          <p:nvPr/>
        </p:nvPicPr>
        <p:blipFill rotWithShape="1">
          <a:blip r:embed="rId6">
            <a:alphaModFix/>
          </a:blip>
          <a:srcRect b="0" l="0" r="0" t="0"/>
          <a:stretch/>
        </p:blipFill>
        <p:spPr>
          <a:xfrm>
            <a:off x="6927857" y="1745244"/>
            <a:ext cx="4279420" cy="2567652"/>
          </a:xfrm>
          <a:prstGeom prst="rect">
            <a:avLst/>
          </a:prstGeom>
          <a:noFill/>
          <a:ln>
            <a:noFill/>
          </a:ln>
        </p:spPr>
      </p:pic>
      <p:pic>
        <p:nvPicPr>
          <p:cNvPr descr="A close up of a sign&#10;&#10;Description automatically generated" id="461" name="Google Shape;461;p28"/>
          <p:cNvPicPr preferRelativeResize="0"/>
          <p:nvPr/>
        </p:nvPicPr>
        <p:blipFill rotWithShape="1">
          <a:blip r:embed="rId7">
            <a:alphaModFix/>
          </a:blip>
          <a:srcRect b="0" l="0" r="0" t="0"/>
          <a:stretch/>
        </p:blipFill>
        <p:spPr>
          <a:xfrm>
            <a:off x="1944235" y="4600395"/>
            <a:ext cx="7620000" cy="1143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5" name="Shape 465"/>
        <p:cNvGrpSpPr/>
        <p:nvPr/>
      </p:nvGrpSpPr>
      <p:grpSpPr>
        <a:xfrm>
          <a:off x="0" y="0"/>
          <a:ext cx="0" cy="0"/>
          <a:chOff x="0" y="0"/>
          <a:chExt cx="0" cy="0"/>
        </a:xfrm>
      </p:grpSpPr>
      <p:sp>
        <p:nvSpPr>
          <p:cNvPr id="466" name="Google Shape;466;p2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7" name="Google Shape;467;p29"/>
          <p:cNvSpPr txBox="1"/>
          <p:nvPr>
            <p:ph type="title"/>
          </p:nvPr>
        </p:nvSpPr>
        <p:spPr>
          <a:xfrm>
            <a:off x="380898" y="268941"/>
            <a:ext cx="6095997" cy="205590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FENCE SIGN SPONSORSHIPS</a:t>
            </a:r>
            <a:endParaRPr sz="5400"/>
          </a:p>
        </p:txBody>
      </p:sp>
      <p:sp>
        <p:nvSpPr>
          <p:cNvPr id="468" name="Google Shape;468;p29"/>
          <p:cNvSpPr txBox="1"/>
          <p:nvPr/>
        </p:nvSpPr>
        <p:spPr>
          <a:xfrm>
            <a:off x="330789" y="2111208"/>
            <a:ext cx="6196214" cy="3769835"/>
          </a:xfrm>
          <a:prstGeom prst="rect">
            <a:avLst/>
          </a:prstGeom>
          <a:noFill/>
          <a:ln>
            <a:noFill/>
          </a:ln>
        </p:spPr>
        <p:txBody>
          <a:bodyPr anchorCtr="0" anchor="ctr" bIns="45700" lIns="91425" spcFirstLastPara="1" rIns="91425" wrap="square" tIns="45700">
            <a:normAutofit fontScale="92500"/>
          </a:bodyPr>
          <a:lstStyle/>
          <a:p>
            <a:pPr indent="-228600" lvl="0" marL="285750" marR="0" rtl="0" algn="l">
              <a:lnSpc>
                <a:spcPct val="90000"/>
              </a:lnSpc>
              <a:spcBef>
                <a:spcPts val="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We are looking for additional sign sponsors </a:t>
            </a:r>
            <a:endParaRPr/>
          </a:p>
          <a:p>
            <a:pPr indent="-228600" lvl="1" marL="742950" marR="0" rtl="0" algn="l">
              <a:lnSpc>
                <a:spcPct val="90000"/>
              </a:lnSpc>
              <a:spcBef>
                <a:spcPts val="5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Do you own a business? </a:t>
            </a:r>
            <a:endParaRPr/>
          </a:p>
          <a:p>
            <a:pPr indent="-228600" lvl="1" marL="742950" marR="0" rtl="0" algn="l">
              <a:lnSpc>
                <a:spcPct val="90000"/>
              </a:lnSpc>
              <a:spcBef>
                <a:spcPts val="5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Do you know a local business owner? </a:t>
            </a:r>
            <a:endParaRPr/>
          </a:p>
          <a:p>
            <a:pPr indent="-228600" lvl="1" marL="742950" marR="0" rtl="0" algn="l">
              <a:lnSpc>
                <a:spcPct val="90000"/>
              </a:lnSpc>
              <a:spcBef>
                <a:spcPts val="5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Does your company do sponsorships?</a:t>
            </a:r>
            <a:endParaRPr/>
          </a:p>
          <a:p>
            <a:pPr indent="-64134" lvl="1" marL="742950" marR="0" rtl="0" algn="l">
              <a:lnSpc>
                <a:spcPct val="90000"/>
              </a:lnSpc>
              <a:spcBef>
                <a:spcPts val="500"/>
              </a:spcBef>
              <a:spcAft>
                <a:spcPts val="0"/>
              </a:spcAft>
              <a:buClr>
                <a:schemeClr val="dk1"/>
              </a:buClr>
              <a:buSzPct val="100000"/>
              <a:buFont typeface="Arial"/>
              <a:buNone/>
            </a:pPr>
            <a:r>
              <a:t/>
            </a:r>
            <a:endParaRPr b="0" i="0" sz="2800" u="none" cap="none" strike="noStrike">
              <a:solidFill>
                <a:schemeClr val="dk1"/>
              </a:solidFill>
              <a:latin typeface="Calibri"/>
              <a:ea typeface="Calibri"/>
              <a:cs typeface="Calibri"/>
              <a:sym typeface="Calibri"/>
            </a:endParaRPr>
          </a:p>
          <a:p>
            <a:pPr indent="-228600" lvl="0" marL="285750" marR="0" rtl="0" algn="l">
              <a:lnSpc>
                <a:spcPct val="90000"/>
              </a:lnSpc>
              <a:spcBef>
                <a:spcPts val="10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All donations are tax deductible</a:t>
            </a:r>
            <a:endParaRPr/>
          </a:p>
          <a:p>
            <a:pPr indent="-228600" lvl="1" marL="742950" marR="0" rtl="0" algn="l">
              <a:lnSpc>
                <a:spcPct val="90000"/>
              </a:lnSpc>
              <a:spcBef>
                <a:spcPts val="5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LABC is a 501c3</a:t>
            </a:r>
            <a:endParaRPr/>
          </a:p>
        </p:txBody>
      </p:sp>
      <p:pic>
        <p:nvPicPr>
          <p:cNvPr descr="A poster for a baseball game&#10;&#10;AI-generated content may be incorrect." id="469" name="Google Shape;469;p29"/>
          <p:cNvPicPr preferRelativeResize="0"/>
          <p:nvPr/>
        </p:nvPicPr>
        <p:blipFill rotWithShape="1">
          <a:blip r:embed="rId3">
            <a:alphaModFix/>
          </a:blip>
          <a:srcRect b="0" l="0" r="0" t="0"/>
          <a:stretch/>
        </p:blipFill>
        <p:spPr>
          <a:xfrm>
            <a:off x="6713300" y="236835"/>
            <a:ext cx="4937754" cy="63843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sp>
        <p:nvSpPr>
          <p:cNvPr id="109" name="Google Shape;109;p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10" name="Google Shape;110;p3"/>
          <p:cNvGrpSpPr/>
          <p:nvPr/>
        </p:nvGrpSpPr>
        <p:grpSpPr>
          <a:xfrm>
            <a:off x="74300" y="2385102"/>
            <a:ext cx="574091" cy="2087796"/>
            <a:chOff x="209668" y="2857422"/>
            <a:chExt cx="463662" cy="2087796"/>
          </a:xfrm>
        </p:grpSpPr>
        <p:sp>
          <p:nvSpPr>
            <p:cNvPr id="111" name="Google Shape;111;p3"/>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112" name="Google Shape;112;p3"/>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113" name="Google Shape;113;p3"/>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4" name="Google Shape;114;p3"/>
          <p:cNvSpPr/>
          <p:nvPr/>
        </p:nvSpPr>
        <p:spPr>
          <a:xfrm>
            <a:off x="579528" y="631767"/>
            <a:ext cx="11111729"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aphicFrame>
        <p:nvGraphicFramePr>
          <p:cNvPr id="115" name="Google Shape;115;p3"/>
          <p:cNvGraphicFramePr/>
          <p:nvPr/>
        </p:nvGraphicFramePr>
        <p:xfrm>
          <a:off x="1235419" y="1208407"/>
          <a:ext cx="3000000" cy="3000000"/>
        </p:xfrm>
        <a:graphic>
          <a:graphicData uri="http://schemas.openxmlformats.org/drawingml/2006/table">
            <a:tbl>
              <a:tblPr bandRow="1" firstRow="1">
                <a:noFill/>
                <a:tableStyleId>{D133D207-EA2E-4E9C-8BDF-18241849A26B}</a:tableStyleId>
              </a:tblPr>
              <a:tblGrid>
                <a:gridCol w="2049575"/>
                <a:gridCol w="2671050"/>
                <a:gridCol w="4892525"/>
              </a:tblGrid>
              <a:tr h="256925">
                <a:tc gridSpan="3">
                  <a:txBody>
                    <a:bodyPr/>
                    <a:lstStyle/>
                    <a:p>
                      <a:pPr indent="0" lvl="0" marL="0" marR="0" rtl="0" algn="ctr">
                        <a:spcBef>
                          <a:spcPts val="0"/>
                        </a:spcBef>
                        <a:spcAft>
                          <a:spcPts val="0"/>
                        </a:spcAft>
                        <a:buNone/>
                      </a:pPr>
                      <a:r>
                        <a:rPr lang="en-US" sz="1800" u="none" cap="none" strike="noStrike">
                          <a:solidFill>
                            <a:srgbClr val="1F3864"/>
                          </a:solidFill>
                        </a:rPr>
                        <a:t>VARSITY COACHING STAFF</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hMerge="1"/>
                <a:tc hMerge="1"/>
              </a:tr>
              <a:tr h="260475">
                <a:tc>
                  <a:txBody>
                    <a:bodyPr/>
                    <a:lstStyle/>
                    <a:p>
                      <a:pPr indent="0" lvl="0" marL="0" marR="0" rtl="0" algn="ctr">
                        <a:spcBef>
                          <a:spcPts val="0"/>
                        </a:spcBef>
                        <a:spcAft>
                          <a:spcPts val="0"/>
                        </a:spcAft>
                        <a:buNone/>
                      </a:pPr>
                      <a:r>
                        <a:rPr b="1" lang="en-US" sz="1800" u="none" cap="none" strike="noStrike"/>
                        <a:t>HEAD COACH</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Erika Smyth</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softball.plhs@gmail.com</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r h="260475">
                <a:tc>
                  <a:txBody>
                    <a:bodyPr/>
                    <a:lstStyle/>
                    <a:p>
                      <a:pPr indent="0" lvl="0" marL="0" marR="0" rtl="0" algn="ctr">
                        <a:spcBef>
                          <a:spcPts val="0"/>
                        </a:spcBef>
                        <a:spcAft>
                          <a:spcPts val="0"/>
                        </a:spcAft>
                        <a:buNone/>
                      </a:pPr>
                      <a:r>
                        <a:rPr b="1" lang="en-US" sz="1800" u="none" cap="none" strike="noStrike"/>
                        <a:t>ASSISTANT COACH</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Taylor Elasky</a:t>
                      </a:r>
                      <a:endParaRPr sz="1800" u="none" cap="none" strike="noStrike"/>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telasky28@gmail.com</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r h="260475">
                <a:tc>
                  <a:txBody>
                    <a:bodyPr/>
                    <a:lstStyle/>
                    <a:p>
                      <a:pPr indent="0" lvl="0" marL="0" marR="0" rtl="0" algn="ctr">
                        <a:spcBef>
                          <a:spcPts val="0"/>
                        </a:spcBef>
                        <a:spcAft>
                          <a:spcPts val="0"/>
                        </a:spcAft>
                        <a:buNone/>
                      </a:pPr>
                      <a:r>
                        <a:rPr b="1" lang="en-US" sz="1800" u="none" cap="none" strike="noStrike"/>
                        <a:t>ASSISTANT COACH</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Katie Young</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kyoung@plsas.org</a:t>
                      </a:r>
                      <a:endParaRPr sz="1800" u="none" cap="none" strike="noStrike"/>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bl>
          </a:graphicData>
        </a:graphic>
      </p:graphicFrame>
      <p:graphicFrame>
        <p:nvGraphicFramePr>
          <p:cNvPr id="116" name="Google Shape;116;p3"/>
          <p:cNvGraphicFramePr/>
          <p:nvPr/>
        </p:nvGraphicFramePr>
        <p:xfrm>
          <a:off x="1235419" y="2829392"/>
          <a:ext cx="3000000" cy="3000000"/>
        </p:xfrm>
        <a:graphic>
          <a:graphicData uri="http://schemas.openxmlformats.org/drawingml/2006/table">
            <a:tbl>
              <a:tblPr bandRow="1" firstRow="1">
                <a:noFill/>
                <a:tableStyleId>{D133D207-EA2E-4E9C-8BDF-18241849A26B}</a:tableStyleId>
              </a:tblPr>
              <a:tblGrid>
                <a:gridCol w="2049575"/>
                <a:gridCol w="2671050"/>
                <a:gridCol w="4892525"/>
              </a:tblGrid>
              <a:tr h="256925">
                <a:tc gridSpan="3">
                  <a:txBody>
                    <a:bodyPr/>
                    <a:lstStyle/>
                    <a:p>
                      <a:pPr indent="0" lvl="0" marL="0" marR="0" rtl="0" algn="ctr">
                        <a:spcBef>
                          <a:spcPts val="0"/>
                        </a:spcBef>
                        <a:spcAft>
                          <a:spcPts val="0"/>
                        </a:spcAft>
                        <a:buNone/>
                      </a:pPr>
                      <a:r>
                        <a:rPr lang="en-US" sz="1800" u="none" cap="none" strike="noStrike">
                          <a:solidFill>
                            <a:srgbClr val="1F3864"/>
                          </a:solidFill>
                        </a:rPr>
                        <a:t>JUNIOR VARSITY COACHING STAFF</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hMerge="1"/>
                <a:tc hMerge="1"/>
              </a:tr>
              <a:tr h="260475">
                <a:tc>
                  <a:txBody>
                    <a:bodyPr/>
                    <a:lstStyle/>
                    <a:p>
                      <a:pPr indent="0" lvl="0" marL="0" marR="0" rtl="0" algn="ctr">
                        <a:spcBef>
                          <a:spcPts val="0"/>
                        </a:spcBef>
                        <a:spcAft>
                          <a:spcPts val="0"/>
                        </a:spcAft>
                        <a:buNone/>
                      </a:pPr>
                      <a:r>
                        <a:rPr b="1" lang="en-US" sz="1800" u="none" cap="none" strike="noStrike"/>
                        <a:t>HEAD COACH</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Jon Tolbert</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jtolbert@plsas.org</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bl>
          </a:graphicData>
        </a:graphic>
      </p:graphicFrame>
      <p:graphicFrame>
        <p:nvGraphicFramePr>
          <p:cNvPr id="117" name="Google Shape;117;p3"/>
          <p:cNvGraphicFramePr/>
          <p:nvPr/>
        </p:nvGraphicFramePr>
        <p:xfrm>
          <a:off x="1227917" y="3718850"/>
          <a:ext cx="3000000" cy="3000000"/>
        </p:xfrm>
        <a:graphic>
          <a:graphicData uri="http://schemas.openxmlformats.org/drawingml/2006/table">
            <a:tbl>
              <a:tblPr bandRow="1" firstRow="1">
                <a:noFill/>
                <a:tableStyleId>{D133D207-EA2E-4E9C-8BDF-18241849A26B}</a:tableStyleId>
              </a:tblPr>
              <a:tblGrid>
                <a:gridCol w="2049575"/>
                <a:gridCol w="2671050"/>
                <a:gridCol w="4892525"/>
              </a:tblGrid>
              <a:tr h="256925">
                <a:tc gridSpan="3">
                  <a:txBody>
                    <a:bodyPr/>
                    <a:lstStyle/>
                    <a:p>
                      <a:pPr indent="0" lvl="0" marL="0" marR="0" rtl="0" algn="ctr">
                        <a:spcBef>
                          <a:spcPts val="0"/>
                        </a:spcBef>
                        <a:spcAft>
                          <a:spcPts val="0"/>
                        </a:spcAft>
                        <a:buNone/>
                      </a:pPr>
                      <a:r>
                        <a:rPr lang="en-US" sz="1800" u="none" cap="none" strike="noStrike">
                          <a:solidFill>
                            <a:srgbClr val="1F3864"/>
                          </a:solidFill>
                        </a:rPr>
                        <a:t>B-SQUAD COACHING STAFF</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hMerge="1"/>
                <a:tc hMerge="1"/>
              </a:tr>
              <a:tr h="256925">
                <a:tc>
                  <a:txBody>
                    <a:bodyPr/>
                    <a:lstStyle/>
                    <a:p>
                      <a:pPr indent="0" lvl="0" marL="0" marR="0" rtl="0" algn="ctr">
                        <a:spcBef>
                          <a:spcPts val="0"/>
                        </a:spcBef>
                        <a:spcAft>
                          <a:spcPts val="0"/>
                        </a:spcAft>
                        <a:buNone/>
                      </a:pPr>
                      <a:r>
                        <a:rPr b="1" lang="en-US" sz="1800" u="none" cap="none" strike="noStrike"/>
                        <a:t>HEAD COACH</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TBA</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TBA</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bl>
          </a:graphicData>
        </a:graphic>
      </p:graphicFrame>
      <p:graphicFrame>
        <p:nvGraphicFramePr>
          <p:cNvPr id="118" name="Google Shape;118;p3"/>
          <p:cNvGraphicFramePr/>
          <p:nvPr/>
        </p:nvGraphicFramePr>
        <p:xfrm>
          <a:off x="1227917" y="4605255"/>
          <a:ext cx="3000000" cy="3000000"/>
        </p:xfrm>
        <a:graphic>
          <a:graphicData uri="http://schemas.openxmlformats.org/drawingml/2006/table">
            <a:tbl>
              <a:tblPr bandRow="1" firstRow="1">
                <a:noFill/>
                <a:tableStyleId>{D133D207-EA2E-4E9C-8BDF-18241849A26B}</a:tableStyleId>
              </a:tblPr>
              <a:tblGrid>
                <a:gridCol w="2049575"/>
                <a:gridCol w="2671050"/>
                <a:gridCol w="4892525"/>
              </a:tblGrid>
              <a:tr h="256925">
                <a:tc gridSpan="3">
                  <a:txBody>
                    <a:bodyPr/>
                    <a:lstStyle/>
                    <a:p>
                      <a:pPr indent="0" lvl="0" marL="0" marR="0" rtl="0" algn="ctr">
                        <a:spcBef>
                          <a:spcPts val="0"/>
                        </a:spcBef>
                        <a:spcAft>
                          <a:spcPts val="0"/>
                        </a:spcAft>
                        <a:buNone/>
                      </a:pPr>
                      <a:r>
                        <a:rPr lang="en-US" sz="1800" u="none" cap="none" strike="noStrike">
                          <a:solidFill>
                            <a:srgbClr val="1F3864"/>
                          </a:solidFill>
                        </a:rPr>
                        <a:t>9</a:t>
                      </a:r>
                      <a:r>
                        <a:rPr baseline="30000" lang="en-US" sz="1800" u="none" cap="none" strike="noStrike">
                          <a:solidFill>
                            <a:srgbClr val="1F3864"/>
                          </a:solidFill>
                        </a:rPr>
                        <a:t>TH</a:t>
                      </a:r>
                      <a:r>
                        <a:rPr lang="en-US" sz="1800" u="none" cap="none" strike="noStrike">
                          <a:solidFill>
                            <a:srgbClr val="1F3864"/>
                          </a:solidFill>
                        </a:rPr>
                        <a:t> GRADE COACHING STAFF</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hMerge="1"/>
                <a:tc hMerge="1"/>
              </a:tr>
              <a:tr h="256925">
                <a:tc>
                  <a:txBody>
                    <a:bodyPr/>
                    <a:lstStyle/>
                    <a:p>
                      <a:pPr indent="0" lvl="0" marL="0" marR="0" rtl="0" algn="ctr">
                        <a:spcBef>
                          <a:spcPts val="0"/>
                        </a:spcBef>
                        <a:spcAft>
                          <a:spcPts val="0"/>
                        </a:spcAft>
                        <a:buNone/>
                      </a:pPr>
                      <a:r>
                        <a:rPr b="1" lang="en-US" sz="1800" u="none" cap="none" strike="noStrike"/>
                        <a:t>HEAD COACH</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Beth Fuller</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bfuller@plsas.org</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bl>
          </a:graphicData>
        </a:graphic>
      </p:graphicFrame>
      <p:sp>
        <p:nvSpPr>
          <p:cNvPr id="119" name="Google Shape;119;p3"/>
          <p:cNvSpPr txBox="1"/>
          <p:nvPr>
            <p:ph type="title"/>
          </p:nvPr>
        </p:nvSpPr>
        <p:spPr>
          <a:xfrm>
            <a:off x="885969" y="328490"/>
            <a:ext cx="9811701" cy="112806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2026 PL SOFTBALL STAFF</a:t>
            </a:r>
            <a:endParaRPr/>
          </a:p>
        </p:txBody>
      </p:sp>
      <p:pic>
        <p:nvPicPr>
          <p:cNvPr descr="A blue and white logo with a baseball and anchor&#10;&#10;AI-generated content may be incorrect." id="120" name="Google Shape;120;p3"/>
          <p:cNvPicPr preferRelativeResize="0"/>
          <p:nvPr/>
        </p:nvPicPr>
        <p:blipFill rotWithShape="1">
          <a:blip r:embed="rId3">
            <a:alphaModFix/>
          </a:blip>
          <a:srcRect b="0" l="0" r="0" t="0"/>
          <a:stretch/>
        </p:blipFill>
        <p:spPr>
          <a:xfrm>
            <a:off x="11001849" y="5631749"/>
            <a:ext cx="1033850" cy="1033850"/>
          </a:xfrm>
          <a:prstGeom prst="rect">
            <a:avLst/>
          </a:prstGeom>
          <a:noFill/>
          <a:ln>
            <a:noFill/>
          </a:ln>
        </p:spPr>
      </p:pic>
      <p:graphicFrame>
        <p:nvGraphicFramePr>
          <p:cNvPr id="121" name="Google Shape;121;p3"/>
          <p:cNvGraphicFramePr/>
          <p:nvPr/>
        </p:nvGraphicFramePr>
        <p:xfrm>
          <a:off x="1227917" y="5494713"/>
          <a:ext cx="3000000" cy="3000000"/>
        </p:xfrm>
        <a:graphic>
          <a:graphicData uri="http://schemas.openxmlformats.org/drawingml/2006/table">
            <a:tbl>
              <a:tblPr bandRow="1" firstRow="1">
                <a:noFill/>
                <a:tableStyleId>{D133D207-EA2E-4E9C-8BDF-18241849A26B}</a:tableStyleId>
              </a:tblPr>
              <a:tblGrid>
                <a:gridCol w="2049575"/>
                <a:gridCol w="2671050"/>
                <a:gridCol w="4892525"/>
              </a:tblGrid>
              <a:tr h="256925">
                <a:tc gridSpan="3">
                  <a:txBody>
                    <a:bodyPr/>
                    <a:lstStyle/>
                    <a:p>
                      <a:pPr indent="0" lvl="0" marL="0" marR="0" rtl="0" algn="ctr">
                        <a:spcBef>
                          <a:spcPts val="0"/>
                        </a:spcBef>
                        <a:spcAft>
                          <a:spcPts val="0"/>
                        </a:spcAft>
                        <a:buNone/>
                      </a:pPr>
                      <a:r>
                        <a:rPr lang="en-US" sz="1800" u="none" cap="none" strike="noStrike">
                          <a:solidFill>
                            <a:srgbClr val="1F3864"/>
                          </a:solidFill>
                        </a:rPr>
                        <a:t>PROGRAM PLAYER DEVELOPMENT COACH</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hMerge="1"/>
                <a:tc hMerge="1"/>
              </a:tr>
              <a:tr h="256925">
                <a:tc>
                  <a:txBody>
                    <a:bodyPr/>
                    <a:lstStyle/>
                    <a:p>
                      <a:pPr indent="0" lvl="0" marL="0" marR="0" rtl="0" algn="ctr">
                        <a:spcBef>
                          <a:spcPts val="0"/>
                        </a:spcBef>
                        <a:spcAft>
                          <a:spcPts val="0"/>
                        </a:spcAft>
                        <a:buNone/>
                      </a:pPr>
                      <a:r>
                        <a:rPr b="1" lang="en-US" sz="1800" u="none" cap="none" strike="noStrike"/>
                        <a:t>PD COACH</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Taylor Krapf</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taylorkrapf21@outlook.com</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3" name="Shape 473"/>
        <p:cNvGrpSpPr/>
        <p:nvPr/>
      </p:nvGrpSpPr>
      <p:grpSpPr>
        <a:xfrm>
          <a:off x="0" y="0"/>
          <a:ext cx="0" cy="0"/>
          <a:chOff x="0" y="0"/>
          <a:chExt cx="0" cy="0"/>
        </a:xfrm>
      </p:grpSpPr>
      <p:sp>
        <p:nvSpPr>
          <p:cNvPr id="474" name="Google Shape;474;p3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75" name="Google Shape;475;p30"/>
          <p:cNvGrpSpPr/>
          <p:nvPr/>
        </p:nvGrpSpPr>
        <p:grpSpPr>
          <a:xfrm>
            <a:off x="74300" y="2385102"/>
            <a:ext cx="574091" cy="2087796"/>
            <a:chOff x="209668" y="2857422"/>
            <a:chExt cx="463662" cy="2087796"/>
          </a:xfrm>
        </p:grpSpPr>
        <p:sp>
          <p:nvSpPr>
            <p:cNvPr id="476" name="Google Shape;476;p30"/>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477" name="Google Shape;477;p30"/>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478" name="Google Shape;478;p30"/>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9" name="Google Shape;479;p30"/>
          <p:cNvSpPr/>
          <p:nvPr/>
        </p:nvSpPr>
        <p:spPr>
          <a:xfrm>
            <a:off x="579528" y="631767"/>
            <a:ext cx="11111729"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0" name="Google Shape;480;p30"/>
          <p:cNvSpPr txBox="1"/>
          <p:nvPr>
            <p:ph type="title"/>
          </p:nvPr>
        </p:nvSpPr>
        <p:spPr>
          <a:xfrm>
            <a:off x="579527" y="362953"/>
            <a:ext cx="9811701" cy="112806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4800"/>
              <a:buFont typeface="Arial Black"/>
              <a:buNone/>
            </a:pPr>
            <a:r>
              <a:rPr lang="en-US" sz="4800" u="sng">
                <a:solidFill>
                  <a:srgbClr val="1F3864"/>
                </a:solidFill>
                <a:latin typeface="Arial Black"/>
                <a:ea typeface="Arial Black"/>
                <a:cs typeface="Arial Black"/>
                <a:sym typeface="Arial Black"/>
              </a:rPr>
              <a:t>F</a:t>
            </a:r>
            <a:r>
              <a:rPr lang="en-US" sz="4800" u="sng">
                <a:solidFill>
                  <a:srgbClr val="1F3864"/>
                </a:solidFill>
                <a:latin typeface="Arial Black"/>
                <a:ea typeface="Arial Black"/>
                <a:cs typeface="Arial Black"/>
                <a:sym typeface="Arial Black"/>
              </a:rPr>
              <a:t>ENCE SIGN SPONSORS</a:t>
            </a:r>
            <a:endParaRPr/>
          </a:p>
        </p:txBody>
      </p:sp>
      <p:pic>
        <p:nvPicPr>
          <p:cNvPr descr="A blue and white logo with a baseball and anchor&#10;&#10;AI-generated content may be incorrect." id="481" name="Google Shape;481;p30"/>
          <p:cNvPicPr preferRelativeResize="0"/>
          <p:nvPr/>
        </p:nvPicPr>
        <p:blipFill rotWithShape="1">
          <a:blip r:embed="rId3">
            <a:alphaModFix/>
          </a:blip>
          <a:srcRect b="0" l="0" r="0" t="0"/>
          <a:stretch/>
        </p:blipFill>
        <p:spPr>
          <a:xfrm>
            <a:off x="10952653" y="5665823"/>
            <a:ext cx="1120819" cy="1120819"/>
          </a:xfrm>
          <a:prstGeom prst="rect">
            <a:avLst/>
          </a:prstGeom>
          <a:noFill/>
          <a:ln>
            <a:noFill/>
          </a:ln>
        </p:spPr>
      </p:pic>
      <p:pic>
        <p:nvPicPr>
          <p:cNvPr descr="A logo with text on it&#10;&#10;Description automatically generated" id="482" name="Google Shape;482;p30"/>
          <p:cNvPicPr preferRelativeResize="0"/>
          <p:nvPr/>
        </p:nvPicPr>
        <p:blipFill rotWithShape="1">
          <a:blip r:embed="rId4">
            <a:alphaModFix/>
          </a:blip>
          <a:srcRect b="0" l="0" r="0" t="0"/>
          <a:stretch/>
        </p:blipFill>
        <p:spPr>
          <a:xfrm>
            <a:off x="913703" y="1491021"/>
            <a:ext cx="1764387" cy="992698"/>
          </a:xfrm>
          <a:prstGeom prst="rect">
            <a:avLst/>
          </a:prstGeom>
          <a:noFill/>
          <a:ln>
            <a:noFill/>
          </a:ln>
        </p:spPr>
      </p:pic>
      <p:pic>
        <p:nvPicPr>
          <p:cNvPr id="483" name="Google Shape;483;p30"/>
          <p:cNvPicPr preferRelativeResize="0"/>
          <p:nvPr/>
        </p:nvPicPr>
        <p:blipFill rotWithShape="1">
          <a:blip r:embed="rId5">
            <a:alphaModFix/>
          </a:blip>
          <a:srcRect b="0" l="0" r="0" t="0"/>
          <a:stretch/>
        </p:blipFill>
        <p:spPr>
          <a:xfrm>
            <a:off x="2844607" y="1499739"/>
            <a:ext cx="1764387" cy="876645"/>
          </a:xfrm>
          <a:prstGeom prst="rect">
            <a:avLst/>
          </a:prstGeom>
          <a:noFill/>
          <a:ln>
            <a:noFill/>
          </a:ln>
        </p:spPr>
      </p:pic>
      <p:pic>
        <p:nvPicPr>
          <p:cNvPr id="484" name="Google Shape;484;p30"/>
          <p:cNvPicPr preferRelativeResize="0"/>
          <p:nvPr/>
        </p:nvPicPr>
        <p:blipFill rotWithShape="1">
          <a:blip r:embed="rId6">
            <a:alphaModFix/>
          </a:blip>
          <a:srcRect b="0" l="0" r="0" t="0"/>
          <a:stretch/>
        </p:blipFill>
        <p:spPr>
          <a:xfrm>
            <a:off x="6992424" y="1485738"/>
            <a:ext cx="1181167" cy="1181167"/>
          </a:xfrm>
          <a:prstGeom prst="rect">
            <a:avLst/>
          </a:prstGeom>
          <a:noFill/>
          <a:ln>
            <a:noFill/>
          </a:ln>
        </p:spPr>
      </p:pic>
      <p:pic>
        <p:nvPicPr>
          <p:cNvPr id="485" name="Google Shape;485;p30"/>
          <p:cNvPicPr preferRelativeResize="0"/>
          <p:nvPr/>
        </p:nvPicPr>
        <p:blipFill rotWithShape="1">
          <a:blip r:embed="rId7">
            <a:alphaModFix/>
          </a:blip>
          <a:srcRect b="0" l="0" r="0" t="0"/>
          <a:stretch/>
        </p:blipFill>
        <p:spPr>
          <a:xfrm>
            <a:off x="8257555" y="1478139"/>
            <a:ext cx="1613276" cy="1355694"/>
          </a:xfrm>
          <a:prstGeom prst="rect">
            <a:avLst/>
          </a:prstGeom>
          <a:noFill/>
          <a:ln>
            <a:noFill/>
          </a:ln>
        </p:spPr>
      </p:pic>
      <p:pic>
        <p:nvPicPr>
          <p:cNvPr id="486" name="Google Shape;486;p30"/>
          <p:cNvPicPr preferRelativeResize="0"/>
          <p:nvPr/>
        </p:nvPicPr>
        <p:blipFill rotWithShape="1">
          <a:blip r:embed="rId8">
            <a:alphaModFix/>
          </a:blip>
          <a:srcRect b="0" l="0" r="0" t="0"/>
          <a:stretch/>
        </p:blipFill>
        <p:spPr>
          <a:xfrm>
            <a:off x="875194" y="2839689"/>
            <a:ext cx="2924175" cy="589311"/>
          </a:xfrm>
          <a:prstGeom prst="rect">
            <a:avLst/>
          </a:prstGeom>
          <a:noFill/>
          <a:ln>
            <a:noFill/>
          </a:ln>
        </p:spPr>
      </p:pic>
      <p:sp>
        <p:nvSpPr>
          <p:cNvPr id="487" name="Google Shape;487;p30"/>
          <p:cNvSpPr txBox="1"/>
          <p:nvPr/>
        </p:nvSpPr>
        <p:spPr>
          <a:xfrm>
            <a:off x="4189776" y="2861639"/>
            <a:ext cx="481803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chemeClr val="dk1"/>
                </a:solidFill>
                <a:latin typeface="Calibri"/>
                <a:ea typeface="Calibri"/>
                <a:cs typeface="Calibri"/>
                <a:sym typeface="Calibri"/>
              </a:rPr>
              <a:t>The Barkleys /  </a:t>
            </a:r>
            <a:endParaRPr/>
          </a:p>
        </p:txBody>
      </p:sp>
      <p:pic>
        <p:nvPicPr>
          <p:cNvPr id="488" name="Google Shape;488;p30"/>
          <p:cNvPicPr preferRelativeResize="0"/>
          <p:nvPr/>
        </p:nvPicPr>
        <p:blipFill rotWithShape="1">
          <a:blip r:embed="rId9">
            <a:alphaModFix/>
          </a:blip>
          <a:srcRect b="0" l="0" r="0" t="0"/>
          <a:stretch/>
        </p:blipFill>
        <p:spPr>
          <a:xfrm>
            <a:off x="6732184" y="3028567"/>
            <a:ext cx="2145222" cy="384323"/>
          </a:xfrm>
          <a:prstGeom prst="rect">
            <a:avLst/>
          </a:prstGeom>
          <a:noFill/>
          <a:ln>
            <a:noFill/>
          </a:ln>
        </p:spPr>
      </p:pic>
      <p:pic>
        <p:nvPicPr>
          <p:cNvPr descr="A black text on a white background&#10;&#10;Description automatically generated" id="489" name="Google Shape;489;p30"/>
          <p:cNvPicPr preferRelativeResize="0"/>
          <p:nvPr/>
        </p:nvPicPr>
        <p:blipFill rotWithShape="1">
          <a:blip r:embed="rId10">
            <a:alphaModFix/>
          </a:blip>
          <a:srcRect b="0" l="0" r="0" t="0"/>
          <a:stretch/>
        </p:blipFill>
        <p:spPr>
          <a:xfrm>
            <a:off x="9073346" y="2833564"/>
            <a:ext cx="2417505" cy="701029"/>
          </a:xfrm>
          <a:prstGeom prst="rect">
            <a:avLst/>
          </a:prstGeom>
          <a:noFill/>
          <a:ln>
            <a:noFill/>
          </a:ln>
        </p:spPr>
      </p:pic>
      <p:pic>
        <p:nvPicPr>
          <p:cNvPr id="490" name="Google Shape;490;p30"/>
          <p:cNvPicPr preferRelativeResize="0"/>
          <p:nvPr/>
        </p:nvPicPr>
        <p:blipFill rotWithShape="1">
          <a:blip r:embed="rId11">
            <a:alphaModFix/>
          </a:blip>
          <a:srcRect b="0" l="0" r="0" t="0"/>
          <a:stretch/>
        </p:blipFill>
        <p:spPr>
          <a:xfrm>
            <a:off x="9908536" y="1462578"/>
            <a:ext cx="1496007" cy="1105193"/>
          </a:xfrm>
          <a:prstGeom prst="rect">
            <a:avLst/>
          </a:prstGeom>
          <a:noFill/>
          <a:ln>
            <a:noFill/>
          </a:ln>
        </p:spPr>
      </p:pic>
      <p:sp>
        <p:nvSpPr>
          <p:cNvPr id="491" name="Google Shape;491;p30"/>
          <p:cNvSpPr/>
          <p:nvPr/>
        </p:nvSpPr>
        <p:spPr>
          <a:xfrm>
            <a:off x="4755799" y="1624169"/>
            <a:ext cx="2147577" cy="1181167"/>
          </a:xfrm>
          <a:prstGeom prst="rect">
            <a:avLst/>
          </a:prstGeom>
          <a:noFill/>
          <a:ln>
            <a:noFill/>
          </a:ln>
        </p:spPr>
      </p:sp>
      <p:sp>
        <p:nvSpPr>
          <p:cNvPr id="492" name="Google Shape;492;p30"/>
          <p:cNvSpPr/>
          <p:nvPr/>
        </p:nvSpPr>
        <p:spPr>
          <a:xfrm>
            <a:off x="713923" y="3342973"/>
            <a:ext cx="2321582" cy="1276870"/>
          </a:xfrm>
          <a:prstGeom prst="rect">
            <a:avLst/>
          </a:prstGeom>
          <a:noFill/>
          <a:ln>
            <a:noFill/>
          </a:ln>
        </p:spPr>
      </p:sp>
      <p:sp>
        <p:nvSpPr>
          <p:cNvPr id="493" name="Google Shape;493;p30"/>
          <p:cNvSpPr/>
          <p:nvPr/>
        </p:nvSpPr>
        <p:spPr>
          <a:xfrm>
            <a:off x="3186826" y="3586824"/>
            <a:ext cx="1913360" cy="1052348"/>
          </a:xfrm>
          <a:prstGeom prst="rect">
            <a:avLst/>
          </a:prstGeom>
          <a:noFill/>
          <a:ln>
            <a:noFill/>
          </a:ln>
        </p:spPr>
      </p:sp>
      <p:sp>
        <p:nvSpPr>
          <p:cNvPr id="494" name="Google Shape;494;p30"/>
          <p:cNvSpPr/>
          <p:nvPr/>
        </p:nvSpPr>
        <p:spPr>
          <a:xfrm>
            <a:off x="4353209" y="2666905"/>
            <a:ext cx="3330256" cy="3330256"/>
          </a:xfrm>
          <a:prstGeom prst="rect">
            <a:avLst/>
          </a:prstGeom>
          <a:solidFill>
            <a:srgbClr val="FFFFFF"/>
          </a:solidFill>
          <a:ln>
            <a:noFill/>
          </a:ln>
        </p:spPr>
      </p:sp>
      <p:pic>
        <p:nvPicPr>
          <p:cNvPr descr="A close-up of a sign&#10;&#10;AI-generated content may be incorrect." id="495" name="Google Shape;495;p30"/>
          <p:cNvPicPr preferRelativeResize="0"/>
          <p:nvPr/>
        </p:nvPicPr>
        <p:blipFill rotWithShape="1">
          <a:blip r:embed="rId12">
            <a:alphaModFix/>
          </a:blip>
          <a:srcRect b="0" l="0" r="0" t="0"/>
          <a:stretch/>
        </p:blipFill>
        <p:spPr>
          <a:xfrm>
            <a:off x="6925816" y="3641148"/>
            <a:ext cx="2495550" cy="1079500"/>
          </a:xfrm>
          <a:prstGeom prst="rect">
            <a:avLst/>
          </a:prstGeom>
          <a:noFill/>
          <a:ln>
            <a:noFill/>
          </a:ln>
        </p:spPr>
      </p:pic>
      <p:sp>
        <p:nvSpPr>
          <p:cNvPr id="496" name="Google Shape;496;p30"/>
          <p:cNvSpPr/>
          <p:nvPr/>
        </p:nvSpPr>
        <p:spPr>
          <a:xfrm>
            <a:off x="9421366" y="3480540"/>
            <a:ext cx="2173247" cy="1195286"/>
          </a:xfrm>
          <a:prstGeom prst="rect">
            <a:avLst/>
          </a:prstGeom>
          <a:noFill/>
          <a:ln>
            <a:noFill/>
          </a:ln>
        </p:spPr>
      </p:sp>
      <p:sp>
        <p:nvSpPr>
          <p:cNvPr id="497" name="Google Shape;497;p30"/>
          <p:cNvSpPr/>
          <p:nvPr/>
        </p:nvSpPr>
        <p:spPr>
          <a:xfrm>
            <a:off x="913703" y="4515047"/>
            <a:ext cx="1973918" cy="986959"/>
          </a:xfrm>
          <a:prstGeom prst="rect">
            <a:avLst/>
          </a:prstGeom>
          <a:noFill/>
          <a:ln>
            <a:noFill/>
          </a:ln>
        </p:spPr>
      </p:sp>
      <p:sp>
        <p:nvSpPr>
          <p:cNvPr id="498" name="Google Shape;498;p30"/>
          <p:cNvSpPr/>
          <p:nvPr/>
        </p:nvSpPr>
        <p:spPr>
          <a:xfrm>
            <a:off x="8043523" y="4937642"/>
            <a:ext cx="2119038" cy="1059519"/>
          </a:xfrm>
          <a:prstGeom prst="rect">
            <a:avLst/>
          </a:prstGeom>
          <a:noFill/>
          <a:ln>
            <a:noFill/>
          </a:ln>
        </p:spPr>
      </p:sp>
      <p:pic>
        <p:nvPicPr>
          <p:cNvPr descr="Eide Bailly Unveils New Brand Identity to Reflect Firm's Growth and  Continued Commitment to Connection" id="499" name="Google Shape;499;p30"/>
          <p:cNvPicPr preferRelativeResize="0"/>
          <p:nvPr/>
        </p:nvPicPr>
        <p:blipFill rotWithShape="1">
          <a:blip r:embed="rId13">
            <a:alphaModFix/>
          </a:blip>
          <a:srcRect b="0" l="0" r="0" t="0"/>
          <a:stretch/>
        </p:blipFill>
        <p:spPr>
          <a:xfrm>
            <a:off x="3034180" y="4824010"/>
            <a:ext cx="2186852" cy="1355993"/>
          </a:xfrm>
          <a:prstGeom prst="rect">
            <a:avLst/>
          </a:prstGeom>
          <a:noFill/>
          <a:ln>
            <a:noFill/>
          </a:ln>
        </p:spPr>
      </p:pic>
      <p:sp>
        <p:nvSpPr>
          <p:cNvPr id="500" name="Google Shape;500;p30"/>
          <p:cNvSpPr/>
          <p:nvPr/>
        </p:nvSpPr>
        <p:spPr>
          <a:xfrm>
            <a:off x="5581090" y="4848413"/>
            <a:ext cx="2178644" cy="1307186"/>
          </a:xfrm>
          <a:prstGeom prst="rect">
            <a:avLst/>
          </a:prstGeom>
          <a:noFill/>
          <a:ln>
            <a:noFill/>
          </a:ln>
        </p:spPr>
      </p:sp>
      <p:pic>
        <p:nvPicPr>
          <p:cNvPr id="501" name="Google Shape;501;p30" title="Screenshot 2026-01-25 at 2.47.33 PM.png"/>
          <p:cNvPicPr preferRelativeResize="0"/>
          <p:nvPr/>
        </p:nvPicPr>
        <p:blipFill>
          <a:blip r:embed="rId14">
            <a:alphaModFix/>
          </a:blip>
          <a:stretch>
            <a:fillRect/>
          </a:stretch>
        </p:blipFill>
        <p:spPr>
          <a:xfrm>
            <a:off x="21093" y="0"/>
            <a:ext cx="12149811" cy="6857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5" name="Shape 505"/>
        <p:cNvGrpSpPr/>
        <p:nvPr/>
      </p:nvGrpSpPr>
      <p:grpSpPr>
        <a:xfrm>
          <a:off x="0" y="0"/>
          <a:ext cx="0" cy="0"/>
          <a:chOff x="0" y="0"/>
          <a:chExt cx="0" cy="0"/>
        </a:xfrm>
      </p:grpSpPr>
      <p:sp>
        <p:nvSpPr>
          <p:cNvPr id="506" name="Google Shape;506;p3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31"/>
          <p:cNvSpPr txBox="1"/>
          <p:nvPr>
            <p:ph type="title"/>
          </p:nvPr>
        </p:nvSpPr>
        <p:spPr>
          <a:xfrm>
            <a:off x="-48210" y="570528"/>
            <a:ext cx="8584793" cy="1189562"/>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1F3864"/>
              </a:buClr>
              <a:buSzPct val="100000"/>
              <a:buFont typeface="Arial Black"/>
              <a:buNone/>
            </a:pPr>
            <a:r>
              <a:rPr lang="en-US" sz="4800">
                <a:solidFill>
                  <a:srgbClr val="1F3864"/>
                </a:solidFill>
                <a:latin typeface="Arial Black"/>
                <a:ea typeface="Arial Black"/>
                <a:cs typeface="Arial Black"/>
                <a:sym typeface="Arial Black"/>
              </a:rPr>
              <a:t>FUNDRAISING GOAL:</a:t>
            </a:r>
            <a:br>
              <a:rPr lang="en-US" sz="4800">
                <a:solidFill>
                  <a:srgbClr val="1F3864"/>
                </a:solidFill>
                <a:latin typeface="Arial Black"/>
                <a:ea typeface="Arial Black"/>
                <a:cs typeface="Arial Black"/>
                <a:sym typeface="Arial Black"/>
              </a:rPr>
            </a:br>
            <a:r>
              <a:rPr lang="en-US" sz="4800">
                <a:solidFill>
                  <a:srgbClr val="1F3864"/>
                </a:solidFill>
                <a:latin typeface="Arial Black"/>
                <a:ea typeface="Arial Black"/>
                <a:cs typeface="Arial Black"/>
                <a:sym typeface="Arial Black"/>
              </a:rPr>
              <a:t>$300,000</a:t>
            </a:r>
            <a:endParaRPr/>
          </a:p>
        </p:txBody>
      </p:sp>
      <p:grpSp>
        <p:nvGrpSpPr>
          <p:cNvPr id="508" name="Google Shape;508;p31"/>
          <p:cNvGrpSpPr/>
          <p:nvPr/>
        </p:nvGrpSpPr>
        <p:grpSpPr>
          <a:xfrm>
            <a:off x="-2" y="1998368"/>
            <a:ext cx="11695083" cy="782176"/>
            <a:chOff x="-2" y="1998368"/>
            <a:chExt cx="11695083" cy="782176"/>
          </a:xfrm>
        </p:grpSpPr>
        <p:sp>
          <p:nvSpPr>
            <p:cNvPr id="509" name="Google Shape;509;p31"/>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31"/>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11" name="Google Shape;511;p31"/>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lue anchor with yellow text&#10;&#10;Description automatically generated" id="512" name="Google Shape;512;p31"/>
          <p:cNvPicPr preferRelativeResize="0"/>
          <p:nvPr/>
        </p:nvPicPr>
        <p:blipFill rotWithShape="1">
          <a:blip r:embed="rId3">
            <a:alphaModFix/>
          </a:blip>
          <a:srcRect b="3065" l="0" r="4" t="0"/>
          <a:stretch/>
        </p:blipFill>
        <p:spPr>
          <a:xfrm>
            <a:off x="8203786" y="134357"/>
            <a:ext cx="1848645" cy="1792043"/>
          </a:xfrm>
          <a:prstGeom prst="rect">
            <a:avLst/>
          </a:prstGeom>
          <a:noFill/>
          <a:ln>
            <a:noFill/>
          </a:ln>
        </p:spPr>
      </p:pic>
      <p:pic>
        <p:nvPicPr>
          <p:cNvPr descr="A blue and white logo with a baseball and anchor&#10;&#10;AI-generated content may be incorrect." id="513" name="Google Shape;513;p31"/>
          <p:cNvPicPr preferRelativeResize="0"/>
          <p:nvPr/>
        </p:nvPicPr>
        <p:blipFill rotWithShape="1">
          <a:blip r:embed="rId4">
            <a:alphaModFix/>
          </a:blip>
          <a:srcRect b="0" l="0" r="0" t="0"/>
          <a:stretch/>
        </p:blipFill>
        <p:spPr>
          <a:xfrm>
            <a:off x="9891823" y="311376"/>
            <a:ext cx="1438003" cy="1438003"/>
          </a:xfrm>
          <a:prstGeom prst="rect">
            <a:avLst/>
          </a:prstGeom>
          <a:noFill/>
          <a:ln>
            <a:noFill/>
          </a:ln>
        </p:spPr>
      </p:pic>
      <p:sp>
        <p:nvSpPr>
          <p:cNvPr id="514" name="Google Shape;514;p31"/>
          <p:cNvSpPr txBox="1"/>
          <p:nvPr/>
        </p:nvSpPr>
        <p:spPr>
          <a:xfrm>
            <a:off x="808638" y="2506662"/>
            <a:ext cx="10515600" cy="435133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1" lang="en-US" sz="2800">
                <a:solidFill>
                  <a:schemeClr val="dk1"/>
                </a:solidFill>
                <a:latin typeface="Calibri"/>
                <a:ea typeface="Calibri"/>
                <a:cs typeface="Calibri"/>
                <a:sym typeface="Calibri"/>
              </a:rPr>
              <a:t>Current Financial Standing </a:t>
            </a:r>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Basketball Tournament: estimated $10,000-$12,000 </a:t>
            </a:r>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Score Board Sponsors: $24,000 over 3 year </a:t>
            </a:r>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Fence Signs: $11,000 Currently (max would be $45,000)</a:t>
            </a:r>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BBQ &amp; Brews Event: TBD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8" name="Shape 518"/>
        <p:cNvGrpSpPr/>
        <p:nvPr/>
      </p:nvGrpSpPr>
      <p:grpSpPr>
        <a:xfrm>
          <a:off x="0" y="0"/>
          <a:ext cx="0" cy="0"/>
          <a:chOff x="0" y="0"/>
          <a:chExt cx="0" cy="0"/>
        </a:xfrm>
      </p:grpSpPr>
      <p:sp>
        <p:nvSpPr>
          <p:cNvPr id="519" name="Google Shape;519;p3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32"/>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000"/>
              <a:buFont typeface="Arial Black"/>
              <a:buNone/>
            </a:pPr>
            <a:r>
              <a:rPr lang="en-US" sz="4000">
                <a:solidFill>
                  <a:srgbClr val="1F3864"/>
                </a:solidFill>
                <a:latin typeface="Arial Black"/>
                <a:ea typeface="Arial Black"/>
                <a:cs typeface="Arial Black"/>
                <a:sym typeface="Arial Black"/>
              </a:rPr>
              <a:t>BBQ &amp; BREWS</a:t>
            </a:r>
            <a:endParaRPr b="1" sz="4000" u="sng"/>
          </a:p>
        </p:txBody>
      </p:sp>
      <p:grpSp>
        <p:nvGrpSpPr>
          <p:cNvPr id="521" name="Google Shape;521;p32"/>
          <p:cNvGrpSpPr/>
          <p:nvPr/>
        </p:nvGrpSpPr>
        <p:grpSpPr>
          <a:xfrm>
            <a:off x="0" y="1083484"/>
            <a:ext cx="355196" cy="673460"/>
            <a:chOff x="0" y="823811"/>
            <a:chExt cx="355196" cy="673460"/>
          </a:xfrm>
        </p:grpSpPr>
        <p:sp>
          <p:nvSpPr>
            <p:cNvPr id="522" name="Google Shape;522;p32"/>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32"/>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24" name="Google Shape;524;p32"/>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32"/>
          <p:cNvSpPr txBox="1"/>
          <p:nvPr/>
        </p:nvSpPr>
        <p:spPr>
          <a:xfrm>
            <a:off x="590719" y="2330505"/>
            <a:ext cx="4559425" cy="3979585"/>
          </a:xfrm>
          <a:prstGeom prst="rect">
            <a:avLst/>
          </a:prstGeom>
          <a:noFill/>
          <a:ln>
            <a:noFill/>
          </a:ln>
        </p:spPr>
        <p:txBody>
          <a:bodyPr anchorCtr="0" anchor="ctr"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Mandatory for returners to our PLHS softball program – highly encouraged for newcomers!</a:t>
            </a:r>
            <a:endParaRPr/>
          </a:p>
          <a:p>
            <a:pPr indent="-228600" lvl="1" marL="685800" marR="0" rtl="0" algn="l">
              <a:lnSpc>
                <a:spcPct val="90000"/>
              </a:lnSpc>
              <a:spcBef>
                <a:spcPts val="5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Date: Sunday, 2/22</a:t>
            </a:r>
            <a:endParaRPr/>
          </a:p>
          <a:p>
            <a:pPr indent="-228600" lvl="1" marL="685800" marR="0" rtl="0" algn="l">
              <a:lnSpc>
                <a:spcPct val="90000"/>
              </a:lnSpc>
              <a:spcBef>
                <a:spcPts val="5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Time: 12:00 PM – 4:00 PM</a:t>
            </a:r>
            <a:endParaRPr/>
          </a:p>
          <a:p>
            <a:pPr indent="-228600" lvl="1" marL="685800" marR="0" rtl="0" algn="l">
              <a:lnSpc>
                <a:spcPct val="90000"/>
              </a:lnSpc>
              <a:spcBef>
                <a:spcPts val="5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Location: Savage Tap</a:t>
            </a:r>
            <a:endParaRPr/>
          </a:p>
          <a:p>
            <a:pPr indent="-228600" lvl="1" marL="685800" marR="0" rtl="0" algn="l">
              <a:lnSpc>
                <a:spcPct val="90000"/>
              </a:lnSpc>
              <a:spcBef>
                <a:spcPts val="5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Players are required to purchase and sell 10 tickets to the event</a:t>
            </a:r>
            <a:endParaRPr/>
          </a:p>
          <a:p>
            <a:pPr indent="-228600" lvl="1" marL="685800" marR="0" rtl="0" algn="l">
              <a:lnSpc>
                <a:spcPct val="90000"/>
              </a:lnSpc>
              <a:spcBef>
                <a:spcPts val="5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Ticket Cost: $15</a:t>
            </a:r>
            <a:endParaRPr/>
          </a:p>
          <a:p>
            <a:pPr indent="-228600" lvl="0" marL="228600" marR="0" rtl="0" algn="l">
              <a:lnSpc>
                <a:spcPct val="90000"/>
              </a:lnSpc>
              <a:spcBef>
                <a:spcPts val="10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Silent Auction, Meet the Lakers, and specialty brew crafted just for PLHS Softball!</a:t>
            </a:r>
            <a:endParaRPr/>
          </a:p>
          <a:p>
            <a:pPr indent="-127000" lvl="1" marL="685800" marR="0" rtl="0" algn="l">
              <a:lnSpc>
                <a:spcPct val="90000"/>
              </a:lnSpc>
              <a:spcBef>
                <a:spcPts val="50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1" marL="457200" marR="0" rtl="0" algn="l">
              <a:lnSpc>
                <a:spcPct val="90000"/>
              </a:lnSpc>
              <a:spcBef>
                <a:spcPts val="50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526" name="Google Shape;526;p32"/>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32"/>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posing for a photo&#10;&#10;AI-generated content may be incorrect." id="528" name="Google Shape;528;p32"/>
          <p:cNvPicPr preferRelativeResize="0"/>
          <p:nvPr/>
        </p:nvPicPr>
        <p:blipFill rotWithShape="1">
          <a:blip r:embed="rId3">
            <a:alphaModFix/>
          </a:blip>
          <a:srcRect b="4" l="0" r="4" t="-2280"/>
          <a:stretch/>
        </p:blipFill>
        <p:spPr>
          <a:xfrm>
            <a:off x="5977788" y="589780"/>
            <a:ext cx="5425410" cy="5549078"/>
          </a:xfrm>
          <a:prstGeom prst="rect">
            <a:avLst/>
          </a:prstGeom>
          <a:noFill/>
          <a:ln>
            <a:noFill/>
          </a:ln>
        </p:spPr>
      </p:pic>
      <p:pic>
        <p:nvPicPr>
          <p:cNvPr descr="A blue and white logo with a baseball and anchor&#10;&#10;AI-generated content may be incorrect." id="529" name="Google Shape;529;p32"/>
          <p:cNvPicPr preferRelativeResize="0"/>
          <p:nvPr/>
        </p:nvPicPr>
        <p:blipFill rotWithShape="1">
          <a:blip r:embed="rId4">
            <a:alphaModFix/>
          </a:blip>
          <a:srcRect b="0" l="0" r="0" t="0"/>
          <a:stretch/>
        </p:blipFill>
        <p:spPr>
          <a:xfrm>
            <a:off x="10952653" y="5665823"/>
            <a:ext cx="1120819" cy="112081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3" name="Shape 533"/>
        <p:cNvGrpSpPr/>
        <p:nvPr/>
      </p:nvGrpSpPr>
      <p:grpSpPr>
        <a:xfrm>
          <a:off x="0" y="0"/>
          <a:ext cx="0" cy="0"/>
          <a:chOff x="0" y="0"/>
          <a:chExt cx="0" cy="0"/>
        </a:xfrm>
      </p:grpSpPr>
      <p:sp>
        <p:nvSpPr>
          <p:cNvPr id="534" name="Google Shape;534;p3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33"/>
          <p:cNvSpPr txBox="1"/>
          <p:nvPr>
            <p:ph type="title"/>
          </p:nvPr>
        </p:nvSpPr>
        <p:spPr>
          <a:xfrm>
            <a:off x="602238" y="507076"/>
            <a:ext cx="10781124" cy="118895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1F3864"/>
              </a:buClr>
              <a:buSzPts val="5400"/>
              <a:buFont typeface="Arial Black"/>
              <a:buNone/>
            </a:pPr>
            <a:r>
              <a:rPr lang="en-US" sz="5400">
                <a:solidFill>
                  <a:srgbClr val="1F3864"/>
                </a:solidFill>
                <a:latin typeface="Arial Black"/>
                <a:ea typeface="Arial Black"/>
                <a:cs typeface="Arial Black"/>
                <a:sym typeface="Arial Black"/>
              </a:rPr>
              <a:t>FINAL THOUGHTS</a:t>
            </a:r>
            <a:endParaRPr/>
          </a:p>
        </p:txBody>
      </p:sp>
      <p:grpSp>
        <p:nvGrpSpPr>
          <p:cNvPr id="536" name="Google Shape;536;p33"/>
          <p:cNvGrpSpPr/>
          <p:nvPr/>
        </p:nvGrpSpPr>
        <p:grpSpPr>
          <a:xfrm>
            <a:off x="-2" y="1998368"/>
            <a:ext cx="11695083" cy="782176"/>
            <a:chOff x="-2" y="1998368"/>
            <a:chExt cx="11695083" cy="782176"/>
          </a:xfrm>
        </p:grpSpPr>
        <p:sp>
          <p:nvSpPr>
            <p:cNvPr id="537" name="Google Shape;537;p33"/>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8" name="Google Shape;538;p33"/>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39" name="Google Shape;539;p33"/>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33"/>
          <p:cNvSpPr txBox="1"/>
          <p:nvPr>
            <p:ph idx="1" type="body"/>
          </p:nvPr>
        </p:nvSpPr>
        <p:spPr>
          <a:xfrm>
            <a:off x="191166" y="2256455"/>
            <a:ext cx="11160368" cy="4222213"/>
          </a:xfrm>
          <a:prstGeom prst="rect">
            <a:avLst/>
          </a:prstGeom>
          <a:noFill/>
          <a:ln>
            <a:noFill/>
          </a:ln>
        </p:spPr>
        <p:txBody>
          <a:bodyPr anchorCtr="0" anchor="ctr" bIns="45700" lIns="91425" spcFirstLastPara="1" rIns="91425" wrap="square" tIns="45700">
            <a:normAutofit/>
          </a:bodyPr>
          <a:lstStyle/>
          <a:p>
            <a:pPr indent="0" lvl="0" marL="0" rtl="0" algn="ctr">
              <a:lnSpc>
                <a:spcPct val="107000"/>
              </a:lnSpc>
              <a:spcBef>
                <a:spcPts val="0"/>
              </a:spcBef>
              <a:spcAft>
                <a:spcPts val="0"/>
              </a:spcAft>
              <a:buClr>
                <a:schemeClr val="dk1"/>
              </a:buClr>
              <a:buSzPts val="2000"/>
              <a:buNone/>
            </a:pPr>
            <a:r>
              <a:rPr b="1" lang="en-US" sz="2000">
                <a:latin typeface="Calibri"/>
                <a:ea typeface="Calibri"/>
                <a:cs typeface="Calibri"/>
                <a:sym typeface="Calibri"/>
              </a:rPr>
              <a:t>PLEASE REVIEW OUR 2026 PL SOFTBALL HANDBOOK – UPDATED ONE WILL BE LOCATED ON OUR WEBSITE FOR IN DEPTH INFORMATION ON OUR PROGRAM NEXT WEEK.</a:t>
            </a:r>
            <a:endParaRPr/>
          </a:p>
          <a:p>
            <a:pPr indent="-228600" lvl="0" marL="228600" rtl="0" algn="l">
              <a:lnSpc>
                <a:spcPct val="107000"/>
              </a:lnSpc>
              <a:spcBef>
                <a:spcPts val="800"/>
              </a:spcBef>
              <a:spcAft>
                <a:spcPts val="0"/>
              </a:spcAft>
              <a:buClr>
                <a:schemeClr val="dk1"/>
              </a:buClr>
              <a:buSzPts val="2000"/>
              <a:buChar char="•"/>
            </a:pPr>
            <a:r>
              <a:rPr lang="en-US" sz="2000">
                <a:latin typeface="Calibri"/>
                <a:ea typeface="Calibri"/>
                <a:cs typeface="Calibri"/>
                <a:sym typeface="Calibri"/>
              </a:rPr>
              <a:t>Please email </a:t>
            </a:r>
            <a:r>
              <a:rPr lang="en-US" sz="2000" u="sng">
                <a:solidFill>
                  <a:schemeClr val="hlink"/>
                </a:solidFill>
                <a:latin typeface="Calibri"/>
                <a:ea typeface="Calibri"/>
                <a:cs typeface="Calibri"/>
                <a:sym typeface="Calibri"/>
                <a:hlinkClick r:id="rId3"/>
              </a:rPr>
              <a:t>softball.plhs@gmail.com</a:t>
            </a:r>
            <a:r>
              <a:rPr lang="en-US" sz="2000">
                <a:latin typeface="Calibri"/>
                <a:ea typeface="Calibri"/>
                <a:cs typeface="Calibri"/>
                <a:sym typeface="Calibri"/>
              </a:rPr>
              <a:t> with any questions.</a:t>
            </a:r>
            <a:endParaRPr/>
          </a:p>
          <a:p>
            <a:pPr indent="-228600" lvl="0" marL="228600" rtl="0" algn="l">
              <a:lnSpc>
                <a:spcPct val="107000"/>
              </a:lnSpc>
              <a:spcBef>
                <a:spcPts val="800"/>
              </a:spcBef>
              <a:spcAft>
                <a:spcPts val="0"/>
              </a:spcAft>
              <a:buClr>
                <a:schemeClr val="dk1"/>
              </a:buClr>
              <a:buSzPts val="2000"/>
              <a:buChar char="•"/>
            </a:pPr>
            <a:r>
              <a:rPr lang="en-US" sz="2000">
                <a:latin typeface="Calibri"/>
                <a:ea typeface="Calibri"/>
                <a:cs typeface="Calibri"/>
                <a:sym typeface="Calibri"/>
              </a:rPr>
              <a:t>Volunteering for the basketball tournament is </a:t>
            </a:r>
            <a:r>
              <a:rPr b="1" lang="en-US" sz="2000" u="sng">
                <a:latin typeface="Calibri"/>
                <a:ea typeface="Calibri"/>
                <a:cs typeface="Calibri"/>
                <a:sym typeface="Calibri"/>
              </a:rPr>
              <a:t>mandatory</a:t>
            </a:r>
            <a:r>
              <a:rPr b="1" lang="en-US" sz="2000">
                <a:latin typeface="Calibri"/>
                <a:ea typeface="Calibri"/>
                <a:cs typeface="Calibri"/>
                <a:sym typeface="Calibri"/>
              </a:rPr>
              <a:t> </a:t>
            </a:r>
            <a:r>
              <a:rPr lang="en-US" sz="2000">
                <a:latin typeface="Calibri"/>
                <a:ea typeface="Calibri"/>
                <a:cs typeface="Calibri"/>
                <a:sym typeface="Calibri"/>
              </a:rPr>
              <a:t>for your player and one parent!</a:t>
            </a:r>
            <a:endParaRPr/>
          </a:p>
          <a:p>
            <a:pPr indent="-228600" lvl="0" marL="228600" rtl="0" algn="l">
              <a:lnSpc>
                <a:spcPct val="107000"/>
              </a:lnSpc>
              <a:spcBef>
                <a:spcPts val="800"/>
              </a:spcBef>
              <a:spcAft>
                <a:spcPts val="0"/>
              </a:spcAft>
              <a:buClr>
                <a:schemeClr val="dk1"/>
              </a:buClr>
              <a:buSzPts val="2000"/>
              <a:buChar char="•"/>
            </a:pPr>
            <a:r>
              <a:rPr lang="en-US" sz="2000">
                <a:latin typeface="Calibri"/>
                <a:ea typeface="Calibri"/>
                <a:cs typeface="Calibri"/>
                <a:sym typeface="Calibri"/>
              </a:rPr>
              <a:t>BBQ &amp; Brews ticket sales are </a:t>
            </a:r>
            <a:r>
              <a:rPr b="1" lang="en-US" sz="2000" u="sng">
                <a:latin typeface="Calibri"/>
                <a:ea typeface="Calibri"/>
                <a:cs typeface="Calibri"/>
                <a:sym typeface="Calibri"/>
              </a:rPr>
              <a:t>mandatory</a:t>
            </a:r>
            <a:r>
              <a:rPr lang="en-US" sz="2000">
                <a:latin typeface="Calibri"/>
                <a:ea typeface="Calibri"/>
                <a:cs typeface="Calibri"/>
                <a:sym typeface="Calibri"/>
              </a:rPr>
              <a:t> for returning players – 10 tickets must be purchased at $15.</a:t>
            </a:r>
            <a:endParaRPr sz="2000">
              <a:latin typeface="Calibri"/>
              <a:ea typeface="Calibri"/>
              <a:cs typeface="Calibri"/>
              <a:sym typeface="Calibri"/>
            </a:endParaRPr>
          </a:p>
          <a:p>
            <a:pPr indent="-228600" lvl="0" marL="228600" rtl="0" algn="l">
              <a:lnSpc>
                <a:spcPct val="107000"/>
              </a:lnSpc>
              <a:spcBef>
                <a:spcPts val="800"/>
              </a:spcBef>
              <a:spcAft>
                <a:spcPts val="0"/>
              </a:spcAft>
              <a:buClr>
                <a:schemeClr val="dk1"/>
              </a:buClr>
              <a:buSzPts val="2000"/>
              <a:buChar char="•"/>
            </a:pPr>
            <a:r>
              <a:rPr b="1" lang="en-US" sz="2000">
                <a:latin typeface="Calibri"/>
                <a:ea typeface="Calibri"/>
                <a:cs typeface="Calibri"/>
                <a:sym typeface="Calibri"/>
              </a:rPr>
              <a:t>PLEASE REGISTER IN FEBRUARY! </a:t>
            </a:r>
            <a:r>
              <a:rPr lang="en-US" sz="2000">
                <a:latin typeface="Calibri"/>
                <a:ea typeface="Calibri"/>
                <a:cs typeface="Calibri"/>
                <a:sym typeface="Calibri"/>
              </a:rPr>
              <a:t>It is so important for us to know what numbers we are looking at so we can best determine our tryout planning and team planning.</a:t>
            </a:r>
            <a:endParaRPr/>
          </a:p>
          <a:p>
            <a:pPr indent="0" lvl="0" marL="0" rtl="0" algn="l">
              <a:lnSpc>
                <a:spcPct val="107000"/>
              </a:lnSpc>
              <a:spcBef>
                <a:spcPts val="800"/>
              </a:spcBef>
              <a:spcAft>
                <a:spcPts val="0"/>
              </a:spcAft>
              <a:buClr>
                <a:schemeClr val="dk1"/>
              </a:buClr>
              <a:buSzPts val="2000"/>
              <a:buNone/>
            </a:pPr>
            <a:r>
              <a:t/>
            </a:r>
            <a:endParaRPr b="1" sz="2000">
              <a:latin typeface="Calibri"/>
              <a:ea typeface="Calibri"/>
              <a:cs typeface="Calibri"/>
              <a:sym typeface="Calibri"/>
            </a:endParaRPr>
          </a:p>
          <a:p>
            <a:pPr indent="0" lvl="0" marL="0" marR="0" rtl="0" algn="l">
              <a:lnSpc>
                <a:spcPct val="107000"/>
              </a:lnSpc>
              <a:spcBef>
                <a:spcPts val="800"/>
              </a:spcBef>
              <a:spcAft>
                <a:spcPts val="0"/>
              </a:spcAft>
              <a:buClr>
                <a:schemeClr val="dk1"/>
              </a:buClr>
              <a:buSzPts val="1800"/>
              <a:buNone/>
            </a:pPr>
            <a:r>
              <a:t/>
            </a:r>
            <a:endParaRPr sz="1800">
              <a:latin typeface="Calibri"/>
              <a:ea typeface="Calibri"/>
              <a:cs typeface="Calibri"/>
              <a:sym typeface="Calibri"/>
            </a:endParaRPr>
          </a:p>
          <a:p>
            <a:pPr indent="-127000" lvl="0" marL="228600" rtl="0" algn="l">
              <a:lnSpc>
                <a:spcPct val="90000"/>
              </a:lnSpc>
              <a:spcBef>
                <a:spcPts val="1800"/>
              </a:spcBef>
              <a:spcAft>
                <a:spcPts val="0"/>
              </a:spcAft>
              <a:buClr>
                <a:schemeClr val="dk1"/>
              </a:buClr>
              <a:buSzPts val="1600"/>
              <a:buNone/>
            </a:pPr>
            <a:r>
              <a:t/>
            </a:r>
            <a:endParaRPr sz="1600"/>
          </a:p>
        </p:txBody>
      </p:sp>
      <p:pic>
        <p:nvPicPr>
          <p:cNvPr descr="A blue anchor with yellow text&#10;&#10;Description automatically generated" id="541" name="Google Shape;541;p33"/>
          <p:cNvPicPr preferRelativeResize="0"/>
          <p:nvPr/>
        </p:nvPicPr>
        <p:blipFill rotWithShape="1">
          <a:blip r:embed="rId4">
            <a:alphaModFix/>
          </a:blip>
          <a:srcRect b="3065" l="0" r="4" t="0"/>
          <a:stretch/>
        </p:blipFill>
        <p:spPr>
          <a:xfrm>
            <a:off x="8203786" y="134357"/>
            <a:ext cx="1848645" cy="1792043"/>
          </a:xfrm>
          <a:prstGeom prst="rect">
            <a:avLst/>
          </a:prstGeom>
          <a:noFill/>
          <a:ln>
            <a:noFill/>
          </a:ln>
        </p:spPr>
      </p:pic>
      <p:pic>
        <p:nvPicPr>
          <p:cNvPr descr="A blue and white logo with a baseball and anchor&#10;&#10;AI-generated content may be incorrect." id="542" name="Google Shape;542;p33"/>
          <p:cNvPicPr preferRelativeResize="0"/>
          <p:nvPr/>
        </p:nvPicPr>
        <p:blipFill rotWithShape="1">
          <a:blip r:embed="rId5">
            <a:alphaModFix/>
          </a:blip>
          <a:srcRect b="0" l="0" r="0" t="0"/>
          <a:stretch/>
        </p:blipFill>
        <p:spPr>
          <a:xfrm>
            <a:off x="9891823" y="311376"/>
            <a:ext cx="1438003" cy="143800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4"/>
          <p:cNvSpPr txBox="1"/>
          <p:nvPr>
            <p:ph type="title"/>
          </p:nvPr>
        </p:nvSpPr>
        <p:spPr>
          <a:xfrm>
            <a:off x="705438" y="1343655"/>
            <a:ext cx="10781124" cy="118895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1F3864"/>
              </a:buClr>
              <a:buSzPts val="8000"/>
              <a:buFont typeface="Arial Black"/>
              <a:buNone/>
            </a:pPr>
            <a:r>
              <a:rPr lang="en-US" sz="8000">
                <a:solidFill>
                  <a:srgbClr val="1F3864"/>
                </a:solidFill>
                <a:latin typeface="Arial Black"/>
                <a:ea typeface="Arial Black"/>
                <a:cs typeface="Arial Black"/>
                <a:sym typeface="Arial Black"/>
              </a:rPr>
              <a:t>WELCOME </a:t>
            </a:r>
            <a:endParaRPr/>
          </a:p>
        </p:txBody>
      </p:sp>
      <p:pic>
        <p:nvPicPr>
          <p:cNvPr descr="Burnsville Chiropractor, MN | Northern Life Wellness" id="548" name="Google Shape;548;p34"/>
          <p:cNvPicPr preferRelativeResize="0"/>
          <p:nvPr/>
        </p:nvPicPr>
        <p:blipFill rotWithShape="1">
          <a:blip r:embed="rId3">
            <a:alphaModFix/>
          </a:blip>
          <a:srcRect b="0" l="0" r="0" t="0"/>
          <a:stretch/>
        </p:blipFill>
        <p:spPr>
          <a:xfrm>
            <a:off x="583126" y="2101174"/>
            <a:ext cx="11025748" cy="31550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p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27" name="Google Shape;127;p4"/>
          <p:cNvGrpSpPr/>
          <p:nvPr/>
        </p:nvGrpSpPr>
        <p:grpSpPr>
          <a:xfrm>
            <a:off x="74300" y="2385102"/>
            <a:ext cx="574091" cy="2087796"/>
            <a:chOff x="209668" y="2857422"/>
            <a:chExt cx="463662" cy="2087796"/>
          </a:xfrm>
        </p:grpSpPr>
        <p:sp>
          <p:nvSpPr>
            <p:cNvPr id="128" name="Google Shape;128;p4"/>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129" name="Google Shape;129;p4"/>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130" name="Google Shape;130;p4"/>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1" name="Google Shape;131;p4"/>
          <p:cNvSpPr/>
          <p:nvPr/>
        </p:nvSpPr>
        <p:spPr>
          <a:xfrm>
            <a:off x="579528" y="631767"/>
            <a:ext cx="11111729"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aphicFrame>
        <p:nvGraphicFramePr>
          <p:cNvPr id="132" name="Google Shape;132;p4"/>
          <p:cNvGraphicFramePr/>
          <p:nvPr/>
        </p:nvGraphicFramePr>
        <p:xfrm>
          <a:off x="1289427" y="2044929"/>
          <a:ext cx="3000000" cy="3000000"/>
        </p:xfrm>
        <a:graphic>
          <a:graphicData uri="http://schemas.openxmlformats.org/drawingml/2006/table">
            <a:tbl>
              <a:tblPr bandRow="1" firstRow="1">
                <a:noFill/>
                <a:tableStyleId>{D133D207-EA2E-4E9C-8BDF-18241849A26B}</a:tableStyleId>
              </a:tblPr>
              <a:tblGrid>
                <a:gridCol w="3450225"/>
                <a:gridCol w="2773675"/>
                <a:gridCol w="3396425"/>
              </a:tblGrid>
              <a:tr h="256925">
                <a:tc gridSpan="3">
                  <a:txBody>
                    <a:bodyPr/>
                    <a:lstStyle/>
                    <a:p>
                      <a:pPr indent="0" lvl="0" marL="0" marR="0" rtl="0" algn="ctr">
                        <a:spcBef>
                          <a:spcPts val="0"/>
                        </a:spcBef>
                        <a:spcAft>
                          <a:spcPts val="0"/>
                        </a:spcAft>
                        <a:buNone/>
                      </a:pPr>
                      <a:r>
                        <a:rPr lang="en-US" sz="1800" u="none" cap="none" strike="noStrike">
                          <a:solidFill>
                            <a:srgbClr val="1F3864"/>
                          </a:solidFill>
                        </a:rPr>
                        <a:t>2026 PRIOR LAKE SOFTALL CAPTAINS</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hMerge="1"/>
                <a:tc hMerge="1"/>
              </a:tr>
              <a:tr h="260475">
                <a:tc>
                  <a:txBody>
                    <a:bodyPr/>
                    <a:lstStyle/>
                    <a:p>
                      <a:pPr indent="0" lvl="0" marL="0" marR="0" rtl="0" algn="ctr">
                        <a:spcBef>
                          <a:spcPts val="0"/>
                        </a:spcBef>
                        <a:spcAft>
                          <a:spcPts val="0"/>
                        </a:spcAft>
                        <a:buNone/>
                      </a:pPr>
                      <a:r>
                        <a:rPr b="1" lang="en-US" sz="1800" u="none" cap="none" strike="noStrike"/>
                        <a:t>Ada Joy Gerhardt</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612-356-7546</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sng" cap="none" strike="noStrike">
                          <a:solidFill>
                            <a:schemeClr val="hlink"/>
                          </a:solidFill>
                          <a:hlinkClick r:id="rId3"/>
                        </a:rPr>
                        <a:t>adajoygerhardt@gmail.com</a:t>
                      </a:r>
                      <a:endParaRPr sz="1800" u="none" cap="none" strike="noStrike"/>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r h="260475">
                <a:tc>
                  <a:txBody>
                    <a:bodyPr/>
                    <a:lstStyle/>
                    <a:p>
                      <a:pPr indent="0" lvl="0" marL="0" marR="0" rtl="0" algn="ctr">
                        <a:spcBef>
                          <a:spcPts val="0"/>
                        </a:spcBef>
                        <a:spcAft>
                          <a:spcPts val="0"/>
                        </a:spcAft>
                        <a:buNone/>
                      </a:pPr>
                      <a:r>
                        <a:rPr b="1" lang="en-US" sz="1800" u="none" cap="none" strike="noStrike"/>
                        <a:t>Brynn Liddle</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612-353-7963</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sng" cap="none" strike="noStrike">
                          <a:solidFill>
                            <a:schemeClr val="hlink"/>
                          </a:solidFill>
                          <a:hlinkClick r:id="rId4"/>
                        </a:rPr>
                        <a:t>liddlebrynn@gmail.com</a:t>
                      </a:r>
                      <a:r>
                        <a:rPr lang="en-US" sz="1800" u="none" cap="none" strike="noStrike"/>
                        <a:t> </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r h="260475">
                <a:tc>
                  <a:txBody>
                    <a:bodyPr/>
                    <a:lstStyle/>
                    <a:p>
                      <a:pPr indent="0" lvl="0" marL="0" marR="0" rtl="0" algn="ctr">
                        <a:spcBef>
                          <a:spcPts val="0"/>
                        </a:spcBef>
                        <a:spcAft>
                          <a:spcPts val="0"/>
                        </a:spcAft>
                        <a:buNone/>
                      </a:pPr>
                      <a:r>
                        <a:rPr b="1" lang="en-US" sz="1800" u="none" cap="none" strike="noStrike"/>
                        <a:t>Lily Hopkins</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651-274-3331</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sng" cap="none" strike="noStrike">
                          <a:solidFill>
                            <a:schemeClr val="hlink"/>
                          </a:solidFill>
                          <a:hlinkClick r:id="rId5"/>
                        </a:rPr>
                        <a:t>lilyahopkins@gmail.com</a:t>
                      </a:r>
                      <a:endParaRPr sz="1800" u="none" cap="none" strike="noStrike"/>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r h="260475">
                <a:tc>
                  <a:txBody>
                    <a:bodyPr/>
                    <a:lstStyle/>
                    <a:p>
                      <a:pPr indent="0" lvl="0" marL="0" marR="0" rtl="0" algn="ctr">
                        <a:spcBef>
                          <a:spcPts val="0"/>
                        </a:spcBef>
                        <a:spcAft>
                          <a:spcPts val="0"/>
                        </a:spcAft>
                        <a:buNone/>
                      </a:pPr>
                      <a:r>
                        <a:rPr b="1" lang="en-US" sz="1800" u="none" cap="none" strike="noStrike"/>
                        <a:t>Peyton Chambers</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none" cap="none" strike="noStrike"/>
                        <a:t>612-400-3564</a:t>
                      </a:r>
                      <a:endParaRPr/>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c>
                  <a:txBody>
                    <a:bodyPr/>
                    <a:lstStyle/>
                    <a:p>
                      <a:pPr indent="0" lvl="0" marL="0" marR="0" rtl="0" algn="ctr">
                        <a:spcBef>
                          <a:spcPts val="0"/>
                        </a:spcBef>
                        <a:spcAft>
                          <a:spcPts val="0"/>
                        </a:spcAft>
                        <a:buNone/>
                      </a:pPr>
                      <a:r>
                        <a:rPr lang="en-US" sz="1800" u="sng" cap="none" strike="noStrike">
                          <a:solidFill>
                            <a:schemeClr val="hlink"/>
                          </a:solidFill>
                          <a:hlinkClick r:id="rId6"/>
                        </a:rPr>
                        <a:t>peytonraechambers@gmail.com</a:t>
                      </a:r>
                      <a:endParaRPr sz="1800" u="none" cap="none" strike="noStrike"/>
                    </a:p>
                  </a:txBody>
                  <a:tcPr marT="45725" marB="45725" marR="91450" marL="91450">
                    <a:lnL cap="flat" cmpd="sng" w="12700">
                      <a:solidFill>
                        <a:srgbClr val="1F3864"/>
                      </a:solidFill>
                      <a:prstDash val="solid"/>
                      <a:round/>
                      <a:headEnd len="sm" w="sm" type="none"/>
                      <a:tailEnd len="sm" w="sm" type="none"/>
                    </a:lnL>
                    <a:lnR cap="flat" cmpd="sng" w="12700">
                      <a:solidFill>
                        <a:srgbClr val="1F3864"/>
                      </a:solidFill>
                      <a:prstDash val="solid"/>
                      <a:round/>
                      <a:headEnd len="sm" w="sm" type="none"/>
                      <a:tailEnd len="sm" w="sm" type="none"/>
                    </a:lnR>
                    <a:lnT cap="flat" cmpd="sng" w="12700">
                      <a:solidFill>
                        <a:srgbClr val="1F3864"/>
                      </a:solidFill>
                      <a:prstDash val="solid"/>
                      <a:round/>
                      <a:headEnd len="sm" w="sm" type="none"/>
                      <a:tailEnd len="sm" w="sm" type="none"/>
                    </a:lnT>
                    <a:lnB cap="flat" cmpd="sng" w="12700">
                      <a:solidFill>
                        <a:srgbClr val="1F3864"/>
                      </a:solidFill>
                      <a:prstDash val="solid"/>
                      <a:round/>
                      <a:headEnd len="sm" w="sm" type="none"/>
                      <a:tailEnd len="sm" w="sm" type="none"/>
                    </a:lnB>
                    <a:noFill/>
                  </a:tcPr>
                </a:tc>
              </a:tr>
            </a:tbl>
          </a:graphicData>
        </a:graphic>
      </p:graphicFrame>
      <p:sp>
        <p:nvSpPr>
          <p:cNvPr id="133" name="Google Shape;133;p4"/>
          <p:cNvSpPr txBox="1"/>
          <p:nvPr>
            <p:ph type="title"/>
          </p:nvPr>
        </p:nvSpPr>
        <p:spPr>
          <a:xfrm>
            <a:off x="1190146" y="765247"/>
            <a:ext cx="9811701" cy="112806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F3864"/>
              </a:buClr>
              <a:buSzPts val="7200"/>
              <a:buFont typeface="Arial Black"/>
              <a:buNone/>
            </a:pPr>
            <a:r>
              <a:rPr lang="en-US" sz="7200">
                <a:solidFill>
                  <a:srgbClr val="1F3864"/>
                </a:solidFill>
                <a:latin typeface="Arial Black"/>
                <a:ea typeface="Arial Black"/>
                <a:cs typeface="Arial Black"/>
                <a:sym typeface="Arial Black"/>
              </a:rPr>
              <a:t>2026 PL CAPTAINS</a:t>
            </a:r>
            <a:endParaRPr/>
          </a:p>
        </p:txBody>
      </p:sp>
      <p:sp>
        <p:nvSpPr>
          <p:cNvPr id="134" name="Google Shape;134;p4"/>
          <p:cNvSpPr txBox="1"/>
          <p:nvPr>
            <p:ph idx="1" type="body"/>
          </p:nvPr>
        </p:nvSpPr>
        <p:spPr>
          <a:xfrm>
            <a:off x="757721" y="4189972"/>
            <a:ext cx="10755342" cy="182880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If players have not done so already, please make sure to contact a PL softball captain to get into the PLHS Softball GroupMe for any important updates.</a:t>
            </a:r>
            <a:endParaRPr/>
          </a:p>
          <a:p>
            <a:pPr indent="-228600" lvl="0" marL="228600" rtl="0" algn="l">
              <a:lnSpc>
                <a:spcPct val="90000"/>
              </a:lnSpc>
              <a:spcBef>
                <a:spcPts val="1000"/>
              </a:spcBef>
              <a:spcAft>
                <a:spcPts val="0"/>
              </a:spcAft>
              <a:buClr>
                <a:schemeClr val="dk1"/>
              </a:buClr>
              <a:buSzPts val="2000"/>
              <a:buChar char="•"/>
            </a:pPr>
            <a:r>
              <a:rPr lang="en-US" sz="2000"/>
              <a:t>Captains Practices: Please make sure to attend these as it is the best way to prepare for tryouts.</a:t>
            </a:r>
            <a:endParaRPr/>
          </a:p>
          <a:p>
            <a:pPr indent="-228600" lvl="1" marL="685800" rtl="0" algn="l">
              <a:lnSpc>
                <a:spcPct val="90000"/>
              </a:lnSpc>
              <a:spcBef>
                <a:spcPts val="500"/>
              </a:spcBef>
              <a:spcAft>
                <a:spcPts val="0"/>
              </a:spcAft>
              <a:buClr>
                <a:schemeClr val="dk1"/>
              </a:buClr>
              <a:buSzPts val="2000"/>
              <a:buChar char="•"/>
            </a:pPr>
            <a:r>
              <a:rPr b="1" lang="en-US" sz="2000"/>
              <a:t>Monday nights from 7:00 PM – 9:00 PM in the Activities Center</a:t>
            </a:r>
            <a:endParaRPr/>
          </a:p>
        </p:txBody>
      </p:sp>
      <p:pic>
        <p:nvPicPr>
          <p:cNvPr descr="A blue and white logo with a baseball and anchor&#10;&#10;AI-generated content may be incorrect." id="135" name="Google Shape;135;p4"/>
          <p:cNvPicPr preferRelativeResize="0"/>
          <p:nvPr/>
        </p:nvPicPr>
        <p:blipFill rotWithShape="1">
          <a:blip r:embed="rId7">
            <a:alphaModFix/>
          </a:blip>
          <a:srcRect b="0" l="0" r="0" t="0"/>
          <a:stretch/>
        </p:blipFill>
        <p:spPr>
          <a:xfrm>
            <a:off x="10953814" y="5597586"/>
            <a:ext cx="1033850" cy="1033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p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1" name="Google Shape;141;p5"/>
          <p:cNvSpPr txBox="1"/>
          <p:nvPr>
            <p:ph type="title"/>
          </p:nvPr>
        </p:nvSpPr>
        <p:spPr>
          <a:xfrm>
            <a:off x="793660" y="494011"/>
            <a:ext cx="9236700"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PURPOSE &amp; MISSION</a:t>
            </a:r>
            <a:br>
              <a:rPr lang="en-US" sz="5400">
                <a:solidFill>
                  <a:srgbClr val="1F3864"/>
                </a:solidFill>
                <a:latin typeface="Arial Black"/>
                <a:ea typeface="Arial Black"/>
                <a:cs typeface="Arial Black"/>
                <a:sym typeface="Arial Black"/>
              </a:rPr>
            </a:br>
            <a:r>
              <a:rPr lang="en-US" sz="4000">
                <a:solidFill>
                  <a:srgbClr val="1F3864"/>
                </a:solidFill>
                <a:latin typeface="Calibri"/>
                <a:ea typeface="Calibri"/>
                <a:cs typeface="Calibri"/>
                <a:sym typeface="Calibri"/>
              </a:rPr>
              <a:t>2026 PL SOFTBALL PHILOSOPHIES</a:t>
            </a:r>
            <a:endParaRPr sz="5400">
              <a:solidFill>
                <a:srgbClr val="1F3864"/>
              </a:solidFill>
              <a:latin typeface="Arial Black"/>
              <a:ea typeface="Arial Black"/>
              <a:cs typeface="Arial Black"/>
              <a:sym typeface="Arial Black"/>
            </a:endParaRPr>
          </a:p>
        </p:txBody>
      </p:sp>
      <p:grpSp>
        <p:nvGrpSpPr>
          <p:cNvPr id="142" name="Google Shape;142;p5"/>
          <p:cNvGrpSpPr/>
          <p:nvPr/>
        </p:nvGrpSpPr>
        <p:grpSpPr>
          <a:xfrm>
            <a:off x="-2" y="1998368"/>
            <a:ext cx="11695083" cy="782176"/>
            <a:chOff x="-2" y="1998368"/>
            <a:chExt cx="11695083" cy="782176"/>
          </a:xfrm>
        </p:grpSpPr>
        <p:sp>
          <p:nvSpPr>
            <p:cNvPr id="143" name="Google Shape;143;p5"/>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4" name="Google Shape;144;p5"/>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45" name="Google Shape;145;p5"/>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6" name="Google Shape;146;p5"/>
          <p:cNvSpPr txBox="1"/>
          <p:nvPr>
            <p:ph idx="1" type="body"/>
          </p:nvPr>
        </p:nvSpPr>
        <p:spPr>
          <a:xfrm>
            <a:off x="808638" y="2347967"/>
            <a:ext cx="10143668" cy="3858068"/>
          </a:xfrm>
          <a:prstGeom prst="rect">
            <a:avLst/>
          </a:prstGeom>
          <a:noFill/>
          <a:ln>
            <a:noFill/>
          </a:ln>
        </p:spPr>
        <p:txBody>
          <a:bodyPr anchorCtr="0" anchor="ctr" bIns="45700" lIns="91425" spcFirstLastPara="1" rIns="91425" wrap="square" tIns="45700">
            <a:normAutofit fontScale="85000" lnSpcReduction="20000"/>
          </a:bodyPr>
          <a:lstStyle/>
          <a:p>
            <a:pPr indent="-228600" lvl="0" marL="228600" rtl="0" algn="l">
              <a:lnSpc>
                <a:spcPct val="110000"/>
              </a:lnSpc>
              <a:spcBef>
                <a:spcPts val="0"/>
              </a:spcBef>
              <a:spcAft>
                <a:spcPts val="0"/>
              </a:spcAft>
              <a:buClr>
                <a:schemeClr val="dk1"/>
              </a:buClr>
              <a:buSzPct val="100000"/>
              <a:buChar char="•"/>
            </a:pPr>
            <a:r>
              <a:rPr b="1" lang="en-US" sz="2400" u="sng"/>
              <a:t>PURPOSE:</a:t>
            </a:r>
            <a:r>
              <a:rPr lang="en-US" sz="2400" u="sng"/>
              <a:t> </a:t>
            </a:r>
            <a:r>
              <a:rPr lang="en-US" sz="2400"/>
              <a:t>To help navigate student-athletes unlock their potential in both sport and life in a way that inspires and demonstrates empathy, authenticity, and hardwork.</a:t>
            </a:r>
            <a:endParaRPr/>
          </a:p>
          <a:p>
            <a:pPr indent="0" lvl="0" marL="0" rtl="0" algn="l">
              <a:lnSpc>
                <a:spcPct val="110000"/>
              </a:lnSpc>
              <a:spcBef>
                <a:spcPts val="1000"/>
              </a:spcBef>
              <a:spcAft>
                <a:spcPts val="0"/>
              </a:spcAft>
              <a:buClr>
                <a:schemeClr val="dk1"/>
              </a:buClr>
              <a:buSzPct val="100000"/>
              <a:buNone/>
            </a:pPr>
            <a:r>
              <a:t/>
            </a:r>
            <a:endParaRPr sz="2400"/>
          </a:p>
          <a:p>
            <a:pPr indent="-228600" lvl="0" marL="228600" rtl="0" algn="l">
              <a:lnSpc>
                <a:spcPct val="110000"/>
              </a:lnSpc>
              <a:spcBef>
                <a:spcPts val="1000"/>
              </a:spcBef>
              <a:spcAft>
                <a:spcPts val="0"/>
              </a:spcAft>
              <a:buClr>
                <a:schemeClr val="dk1"/>
              </a:buClr>
              <a:buSzPct val="100000"/>
              <a:buChar char="•"/>
            </a:pPr>
            <a:r>
              <a:rPr b="1" lang="en-US" sz="2400" u="sng"/>
              <a:t>MISSION:</a:t>
            </a:r>
            <a:r>
              <a:rPr lang="en-US" sz="2400" u="sng"/>
              <a:t> </a:t>
            </a:r>
            <a:r>
              <a:rPr lang="en-US" sz="2400"/>
              <a:t>To create and maintain a positive softball environment that encourages teamwork &amp; development mentally, physically, and academically.</a:t>
            </a:r>
            <a:endParaRPr/>
          </a:p>
          <a:p>
            <a:pPr indent="-99060" lvl="0" marL="228600" rtl="0" algn="l">
              <a:lnSpc>
                <a:spcPct val="110000"/>
              </a:lnSpc>
              <a:spcBef>
                <a:spcPts val="1000"/>
              </a:spcBef>
              <a:spcAft>
                <a:spcPts val="0"/>
              </a:spcAft>
              <a:buClr>
                <a:schemeClr val="dk1"/>
              </a:buClr>
              <a:buSzPct val="100000"/>
              <a:buNone/>
            </a:pPr>
            <a:r>
              <a:t/>
            </a:r>
            <a:endParaRPr sz="2400"/>
          </a:p>
          <a:p>
            <a:pPr indent="-228600" lvl="0" marL="228600" rtl="0" algn="l">
              <a:lnSpc>
                <a:spcPct val="110000"/>
              </a:lnSpc>
              <a:spcBef>
                <a:spcPts val="1000"/>
              </a:spcBef>
              <a:spcAft>
                <a:spcPts val="0"/>
              </a:spcAft>
              <a:buClr>
                <a:schemeClr val="dk1"/>
              </a:buClr>
              <a:buSzPct val="100000"/>
              <a:buChar char="•"/>
            </a:pPr>
            <a:r>
              <a:rPr b="1" lang="en-US" sz="2400" u="sng"/>
              <a:t>PHILOSOPHY:</a:t>
            </a:r>
            <a:r>
              <a:rPr lang="en-US" sz="2400" u="sng"/>
              <a:t> </a:t>
            </a:r>
            <a:r>
              <a:rPr lang="en-US" sz="2400"/>
              <a:t>Our coaching staff will always prioritize building outstanding people first and foremost.</a:t>
            </a:r>
            <a:endParaRPr/>
          </a:p>
          <a:p>
            <a:pPr indent="-228600" lvl="1" marL="685800" rtl="0" algn="l">
              <a:lnSpc>
                <a:spcPct val="110000"/>
              </a:lnSpc>
              <a:spcBef>
                <a:spcPts val="500"/>
              </a:spcBef>
              <a:spcAft>
                <a:spcPts val="0"/>
              </a:spcAft>
              <a:buClr>
                <a:schemeClr val="dk1"/>
              </a:buClr>
              <a:buSzPct val="100000"/>
              <a:buChar char="•"/>
            </a:pPr>
            <a:r>
              <a:rPr lang="en-US" sz="2000"/>
              <a:t>We will be honest and build relationships through positive leadership.</a:t>
            </a:r>
            <a:endParaRPr/>
          </a:p>
          <a:p>
            <a:pPr indent="-228600" lvl="1" marL="685800" rtl="0" algn="l">
              <a:lnSpc>
                <a:spcPct val="110000"/>
              </a:lnSpc>
              <a:spcBef>
                <a:spcPts val="500"/>
              </a:spcBef>
              <a:spcAft>
                <a:spcPts val="0"/>
              </a:spcAft>
              <a:buClr>
                <a:schemeClr val="dk1"/>
              </a:buClr>
              <a:buSzPct val="100000"/>
              <a:buChar char="•"/>
            </a:pPr>
            <a:r>
              <a:rPr lang="en-US" sz="2000"/>
              <a:t>We will create an open line of communication between staff, athletes, and families.</a:t>
            </a:r>
            <a:endParaRPr/>
          </a:p>
          <a:p>
            <a:pPr indent="-228600" lvl="1" marL="685800" rtl="0" algn="l">
              <a:lnSpc>
                <a:spcPct val="110000"/>
              </a:lnSpc>
              <a:spcBef>
                <a:spcPts val="500"/>
              </a:spcBef>
              <a:spcAft>
                <a:spcPts val="0"/>
              </a:spcAft>
              <a:buClr>
                <a:schemeClr val="dk1"/>
              </a:buClr>
              <a:buSzPct val="100000"/>
              <a:buChar char="•"/>
            </a:pPr>
            <a:r>
              <a:rPr lang="en-US" sz="2000"/>
              <a:t>We will teach the highest level of softball knowledge, fundamentals, and strategies.</a:t>
            </a:r>
            <a:endParaRPr/>
          </a:p>
        </p:txBody>
      </p:sp>
      <p:pic>
        <p:nvPicPr>
          <p:cNvPr descr="A blue anchor with yellow text&#10;&#10;Description automatically generated" id="147" name="Google Shape;147;p5"/>
          <p:cNvPicPr preferRelativeResize="0"/>
          <p:nvPr/>
        </p:nvPicPr>
        <p:blipFill rotWithShape="1">
          <a:blip r:embed="rId3">
            <a:alphaModFix/>
          </a:blip>
          <a:srcRect b="3065" l="0" r="4" t="0"/>
          <a:stretch/>
        </p:blipFill>
        <p:spPr>
          <a:xfrm>
            <a:off x="8405916" y="134358"/>
            <a:ext cx="1848645" cy="1792043"/>
          </a:xfrm>
          <a:prstGeom prst="rect">
            <a:avLst/>
          </a:prstGeom>
          <a:noFill/>
          <a:ln>
            <a:noFill/>
          </a:ln>
        </p:spPr>
      </p:pic>
      <p:pic>
        <p:nvPicPr>
          <p:cNvPr descr="A blue and white logo with a baseball and anchor&#10;&#10;AI-generated content may be incorrect." id="148" name="Google Shape;148;p5"/>
          <p:cNvPicPr preferRelativeResize="0"/>
          <p:nvPr/>
        </p:nvPicPr>
        <p:blipFill rotWithShape="1">
          <a:blip r:embed="rId4">
            <a:alphaModFix/>
          </a:blip>
          <a:srcRect b="0" l="0" r="0" t="0"/>
          <a:stretch/>
        </p:blipFill>
        <p:spPr>
          <a:xfrm>
            <a:off x="10030360" y="311377"/>
            <a:ext cx="1438003" cy="14380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p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4" name="Google Shape;154;p6"/>
          <p:cNvSpPr txBox="1"/>
          <p:nvPr>
            <p:ph type="title"/>
          </p:nvPr>
        </p:nvSpPr>
        <p:spPr>
          <a:xfrm>
            <a:off x="793660" y="494011"/>
            <a:ext cx="9236700"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2026 PLGSB TRYOUTS</a:t>
            </a:r>
            <a:br>
              <a:rPr lang="en-US" sz="5400">
                <a:solidFill>
                  <a:srgbClr val="1F3864"/>
                </a:solidFill>
                <a:latin typeface="Arial Black"/>
                <a:ea typeface="Arial Black"/>
                <a:cs typeface="Arial Black"/>
                <a:sym typeface="Arial Black"/>
              </a:rPr>
            </a:br>
            <a:r>
              <a:rPr lang="en-US" sz="4000">
                <a:solidFill>
                  <a:srgbClr val="1F3864"/>
                </a:solidFill>
                <a:latin typeface="Calibri"/>
                <a:ea typeface="Calibri"/>
                <a:cs typeface="Calibri"/>
                <a:sym typeface="Calibri"/>
              </a:rPr>
              <a:t>WHAT TO EXPECT &amp; WHAT TO GET DONE</a:t>
            </a:r>
            <a:endParaRPr sz="5400">
              <a:solidFill>
                <a:srgbClr val="1F3864"/>
              </a:solidFill>
              <a:latin typeface="Arial Black"/>
              <a:ea typeface="Arial Black"/>
              <a:cs typeface="Arial Black"/>
              <a:sym typeface="Arial Black"/>
            </a:endParaRPr>
          </a:p>
        </p:txBody>
      </p:sp>
      <p:grpSp>
        <p:nvGrpSpPr>
          <p:cNvPr id="155" name="Google Shape;155;p6"/>
          <p:cNvGrpSpPr/>
          <p:nvPr/>
        </p:nvGrpSpPr>
        <p:grpSpPr>
          <a:xfrm>
            <a:off x="-2" y="1998368"/>
            <a:ext cx="11695083" cy="782176"/>
            <a:chOff x="-2" y="1998368"/>
            <a:chExt cx="11695083" cy="782176"/>
          </a:xfrm>
        </p:grpSpPr>
        <p:sp>
          <p:nvSpPr>
            <p:cNvPr id="156" name="Google Shape;156;p6"/>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7" name="Google Shape;157;p6"/>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58" name="Google Shape;158;p6"/>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9" name="Google Shape;159;p6"/>
          <p:cNvSpPr txBox="1"/>
          <p:nvPr>
            <p:ph idx="1" type="body"/>
          </p:nvPr>
        </p:nvSpPr>
        <p:spPr>
          <a:xfrm>
            <a:off x="808638" y="2286053"/>
            <a:ext cx="10143668" cy="406487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en-US" sz="2400"/>
              <a:t>All athletes must have the following documents in the Activities Office before our first tryout date. Failure to do so will result in the player not being able to participate.</a:t>
            </a:r>
            <a:endParaRPr/>
          </a:p>
          <a:p>
            <a:pPr indent="-457200" lvl="1" marL="914400" rtl="0" algn="l">
              <a:lnSpc>
                <a:spcPct val="90000"/>
              </a:lnSpc>
              <a:spcBef>
                <a:spcPts val="500"/>
              </a:spcBef>
              <a:spcAft>
                <a:spcPts val="0"/>
              </a:spcAft>
              <a:buClr>
                <a:schemeClr val="dk1"/>
              </a:buClr>
              <a:buSzPts val="2000"/>
              <a:buAutoNum type="arabicPeriod"/>
            </a:pPr>
            <a:r>
              <a:rPr b="1" lang="en-US" sz="2000"/>
              <a:t>Current athletic physical</a:t>
            </a:r>
            <a:endParaRPr/>
          </a:p>
          <a:p>
            <a:pPr indent="-457200" lvl="1" marL="914400" rtl="0" algn="l">
              <a:lnSpc>
                <a:spcPct val="90000"/>
              </a:lnSpc>
              <a:spcBef>
                <a:spcPts val="500"/>
              </a:spcBef>
              <a:spcAft>
                <a:spcPts val="0"/>
              </a:spcAft>
              <a:buClr>
                <a:schemeClr val="dk1"/>
              </a:buClr>
              <a:buSzPts val="2000"/>
              <a:buAutoNum type="arabicPeriod"/>
            </a:pPr>
            <a:r>
              <a:rPr b="1" lang="en-US" sz="2000"/>
              <a:t>Completed health questionnaire</a:t>
            </a:r>
            <a:endParaRPr/>
          </a:p>
          <a:p>
            <a:pPr indent="-457200" lvl="1" marL="914400" rtl="0" algn="l">
              <a:lnSpc>
                <a:spcPct val="90000"/>
              </a:lnSpc>
              <a:spcBef>
                <a:spcPts val="500"/>
              </a:spcBef>
              <a:spcAft>
                <a:spcPts val="0"/>
              </a:spcAft>
              <a:buClr>
                <a:schemeClr val="dk1"/>
              </a:buClr>
              <a:buSzPts val="2000"/>
              <a:buAutoNum type="arabicPeriod"/>
            </a:pPr>
            <a:r>
              <a:rPr b="1" lang="en-US" sz="2000"/>
              <a:t>Signed MSHSL eligibility statement</a:t>
            </a:r>
            <a:endParaRPr/>
          </a:p>
          <a:p>
            <a:pPr indent="-457200" lvl="1" marL="914400" rtl="0" algn="l">
              <a:lnSpc>
                <a:spcPct val="90000"/>
              </a:lnSpc>
              <a:spcBef>
                <a:spcPts val="500"/>
              </a:spcBef>
              <a:spcAft>
                <a:spcPts val="0"/>
              </a:spcAft>
              <a:buClr>
                <a:schemeClr val="dk1"/>
              </a:buClr>
              <a:buSzPts val="2000"/>
              <a:buAutoNum type="arabicPeriod"/>
            </a:pPr>
            <a:r>
              <a:rPr b="1" lang="en-US" sz="2000"/>
              <a:t>Athletic fee paid or arrangements made</a:t>
            </a:r>
            <a:endParaRPr/>
          </a:p>
          <a:p>
            <a:pPr indent="0" lvl="1" marL="457200" rtl="0" algn="l">
              <a:lnSpc>
                <a:spcPct val="90000"/>
              </a:lnSpc>
              <a:spcBef>
                <a:spcPts val="500"/>
              </a:spcBef>
              <a:spcAft>
                <a:spcPts val="0"/>
              </a:spcAft>
              <a:buClr>
                <a:schemeClr val="dk1"/>
              </a:buClr>
              <a:buSzPts val="1050"/>
              <a:buNone/>
            </a:pPr>
            <a:r>
              <a:t/>
            </a:r>
            <a:endParaRPr b="1" sz="1050"/>
          </a:p>
          <a:p>
            <a:pPr indent="-228600" lvl="0" marL="228600" rtl="0" algn="l">
              <a:lnSpc>
                <a:spcPct val="90000"/>
              </a:lnSpc>
              <a:spcBef>
                <a:spcPts val="1000"/>
              </a:spcBef>
              <a:spcAft>
                <a:spcPts val="0"/>
              </a:spcAft>
              <a:buClr>
                <a:schemeClr val="dk1"/>
              </a:buClr>
              <a:buSzPts val="2400"/>
              <a:buChar char="•"/>
            </a:pPr>
            <a:r>
              <a:rPr lang="en-US" sz="2400"/>
              <a:t>Tryouts are open to all positions 8</a:t>
            </a:r>
            <a:r>
              <a:rPr baseline="30000" lang="en-US" sz="2400"/>
              <a:t>th</a:t>
            </a:r>
            <a:r>
              <a:rPr lang="en-US" sz="2400"/>
              <a:t> grade – 12</a:t>
            </a:r>
            <a:r>
              <a:rPr baseline="30000" lang="en-US" sz="2400"/>
              <a:t>th</a:t>
            </a:r>
            <a:r>
              <a:rPr lang="en-US" sz="2400"/>
              <a:t> grade, and pitchers &amp; catchers in 7</a:t>
            </a:r>
            <a:r>
              <a:rPr baseline="30000" lang="en-US" sz="2400"/>
              <a:t>th</a:t>
            </a:r>
            <a:r>
              <a:rPr lang="en-US" sz="2400"/>
              <a:t> grade.</a:t>
            </a:r>
            <a:endParaRPr sz="1600"/>
          </a:p>
        </p:txBody>
      </p:sp>
      <p:pic>
        <p:nvPicPr>
          <p:cNvPr descr="A blue anchor with yellow text&#10;&#10;Description automatically generated" id="160" name="Google Shape;160;p6"/>
          <p:cNvPicPr preferRelativeResize="0"/>
          <p:nvPr/>
        </p:nvPicPr>
        <p:blipFill rotWithShape="1">
          <a:blip r:embed="rId3">
            <a:alphaModFix/>
          </a:blip>
          <a:srcRect b="3065" l="0" r="4" t="0"/>
          <a:stretch/>
        </p:blipFill>
        <p:spPr>
          <a:xfrm>
            <a:off x="8588796" y="134357"/>
            <a:ext cx="1848645" cy="1792043"/>
          </a:xfrm>
          <a:prstGeom prst="rect">
            <a:avLst/>
          </a:prstGeom>
          <a:noFill/>
          <a:ln>
            <a:noFill/>
          </a:ln>
        </p:spPr>
      </p:pic>
      <p:pic>
        <p:nvPicPr>
          <p:cNvPr descr="A blue and white logo with a baseball and anchor&#10;&#10;AI-generated content may be incorrect." id="161" name="Google Shape;161;p6"/>
          <p:cNvPicPr preferRelativeResize="0"/>
          <p:nvPr/>
        </p:nvPicPr>
        <p:blipFill rotWithShape="1">
          <a:blip r:embed="rId4">
            <a:alphaModFix/>
          </a:blip>
          <a:srcRect b="0" l="0" r="0" t="0"/>
          <a:stretch/>
        </p:blipFill>
        <p:spPr>
          <a:xfrm>
            <a:off x="10175324" y="311377"/>
            <a:ext cx="1438003" cy="14380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p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7" name="Google Shape;167;p7"/>
          <p:cNvSpPr txBox="1"/>
          <p:nvPr>
            <p:ph type="title"/>
          </p:nvPr>
        </p:nvSpPr>
        <p:spPr>
          <a:xfrm>
            <a:off x="793660" y="494011"/>
            <a:ext cx="9236700"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2026 PLGSB TRYOUTS</a:t>
            </a:r>
            <a:br>
              <a:rPr lang="en-US" sz="5400">
                <a:solidFill>
                  <a:srgbClr val="1F3864"/>
                </a:solidFill>
                <a:latin typeface="Arial Black"/>
                <a:ea typeface="Arial Black"/>
                <a:cs typeface="Arial Black"/>
                <a:sym typeface="Arial Black"/>
              </a:rPr>
            </a:br>
            <a:r>
              <a:rPr lang="en-US" sz="4000">
                <a:solidFill>
                  <a:srgbClr val="1F3864"/>
                </a:solidFill>
                <a:latin typeface="Calibri"/>
                <a:ea typeface="Calibri"/>
                <a:cs typeface="Calibri"/>
                <a:sym typeface="Calibri"/>
              </a:rPr>
              <a:t>WHAT TO EXPECT CONTINUED</a:t>
            </a:r>
            <a:endParaRPr sz="5400">
              <a:solidFill>
                <a:srgbClr val="1F3864"/>
              </a:solidFill>
              <a:latin typeface="Arial Black"/>
              <a:ea typeface="Arial Black"/>
              <a:cs typeface="Arial Black"/>
              <a:sym typeface="Arial Black"/>
            </a:endParaRPr>
          </a:p>
        </p:txBody>
      </p:sp>
      <p:grpSp>
        <p:nvGrpSpPr>
          <p:cNvPr id="168" name="Google Shape;168;p7"/>
          <p:cNvGrpSpPr/>
          <p:nvPr/>
        </p:nvGrpSpPr>
        <p:grpSpPr>
          <a:xfrm>
            <a:off x="-2" y="1998368"/>
            <a:ext cx="11695083" cy="782176"/>
            <a:chOff x="-2" y="1998368"/>
            <a:chExt cx="11695083" cy="782176"/>
          </a:xfrm>
        </p:grpSpPr>
        <p:sp>
          <p:nvSpPr>
            <p:cNvPr id="169" name="Google Shape;169;p7"/>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0" name="Google Shape;170;p7"/>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71" name="Google Shape;171;p7"/>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2" name="Google Shape;172;p7"/>
          <p:cNvSpPr txBox="1"/>
          <p:nvPr>
            <p:ph idx="1" type="body"/>
          </p:nvPr>
        </p:nvSpPr>
        <p:spPr>
          <a:xfrm>
            <a:off x="720532" y="1819378"/>
            <a:ext cx="10662830" cy="4347958"/>
          </a:xfrm>
          <a:prstGeom prst="rect">
            <a:avLst/>
          </a:prstGeom>
          <a:noFill/>
          <a:ln>
            <a:noFill/>
          </a:ln>
        </p:spPr>
        <p:txBody>
          <a:bodyPr anchorCtr="0" anchor="ctr" bIns="45700" lIns="91425" spcFirstLastPara="1" rIns="91425" wrap="square" tIns="45700">
            <a:normAutofit lnSpcReduction="10000"/>
          </a:bodyPr>
          <a:lstStyle/>
          <a:p>
            <a:pPr indent="0" lvl="1" marL="457200" rtl="0" algn="l">
              <a:lnSpc>
                <a:spcPct val="90000"/>
              </a:lnSpc>
              <a:spcBef>
                <a:spcPts val="0"/>
              </a:spcBef>
              <a:spcAft>
                <a:spcPts val="0"/>
              </a:spcAft>
              <a:buClr>
                <a:schemeClr val="dk1"/>
              </a:buClr>
              <a:buSzPts val="2000"/>
              <a:buNone/>
            </a:pPr>
            <a:r>
              <a:t/>
            </a:r>
            <a:endParaRPr b="1" sz="2000"/>
          </a:p>
          <a:p>
            <a:pPr indent="-228600" lvl="0" marL="228600" rtl="0" algn="l">
              <a:lnSpc>
                <a:spcPct val="120000"/>
              </a:lnSpc>
              <a:spcBef>
                <a:spcPts val="1000"/>
              </a:spcBef>
              <a:spcAft>
                <a:spcPts val="0"/>
              </a:spcAft>
              <a:buClr>
                <a:schemeClr val="dk1"/>
              </a:buClr>
              <a:buSzPts val="2400"/>
              <a:buChar char="•"/>
            </a:pPr>
            <a:r>
              <a:rPr lang="en-US" sz="2400"/>
              <a:t>Tryouts begin on Monday, March 9</a:t>
            </a:r>
            <a:r>
              <a:rPr baseline="30000" lang="en-US" sz="2400"/>
              <a:t>th</a:t>
            </a:r>
            <a:r>
              <a:rPr lang="en-US" sz="2400"/>
              <a:t> from 3:30 PM – 5:30 PM in the AC &amp; are open to 8</a:t>
            </a:r>
            <a:r>
              <a:rPr baseline="30000" lang="en-US" sz="2400"/>
              <a:t>th</a:t>
            </a:r>
            <a:r>
              <a:rPr lang="en-US" sz="2400"/>
              <a:t>-12th grade athletes and 7</a:t>
            </a:r>
            <a:r>
              <a:rPr baseline="30000" lang="en-US" sz="2400"/>
              <a:t>th</a:t>
            </a:r>
            <a:r>
              <a:rPr lang="en-US" sz="2400"/>
              <a:t> grade pitchers and catchers ONLY.</a:t>
            </a:r>
            <a:endParaRPr/>
          </a:p>
          <a:p>
            <a:pPr indent="-228600" lvl="1" marL="685800" rtl="0" algn="l">
              <a:lnSpc>
                <a:spcPct val="120000"/>
              </a:lnSpc>
              <a:spcBef>
                <a:spcPts val="500"/>
              </a:spcBef>
              <a:spcAft>
                <a:spcPts val="0"/>
              </a:spcAft>
              <a:buClr>
                <a:schemeClr val="dk1"/>
              </a:buClr>
              <a:buSzPts val="2000"/>
              <a:buChar char="•"/>
            </a:pPr>
            <a:r>
              <a:rPr lang="en-US" sz="2000"/>
              <a:t>Check-in begins ASAP.</a:t>
            </a:r>
            <a:endParaRPr/>
          </a:p>
          <a:p>
            <a:pPr indent="-228600" lvl="1" marL="685800" rtl="0" algn="l">
              <a:lnSpc>
                <a:spcPct val="120000"/>
              </a:lnSpc>
              <a:spcBef>
                <a:spcPts val="500"/>
              </a:spcBef>
              <a:spcAft>
                <a:spcPts val="0"/>
              </a:spcAft>
              <a:buClr>
                <a:schemeClr val="dk1"/>
              </a:buClr>
              <a:buSzPts val="2000"/>
              <a:buChar char="•"/>
            </a:pPr>
            <a:r>
              <a:rPr lang="en-US" sz="2000"/>
              <a:t>Roster formation &amp; cuts (if necessary) will be on Thursday, 3/12.</a:t>
            </a:r>
            <a:endParaRPr/>
          </a:p>
          <a:p>
            <a:pPr indent="-228600" lvl="1" marL="685800" rtl="0" algn="l">
              <a:lnSpc>
                <a:spcPct val="120000"/>
              </a:lnSpc>
              <a:spcBef>
                <a:spcPts val="500"/>
              </a:spcBef>
              <a:spcAft>
                <a:spcPts val="0"/>
              </a:spcAft>
              <a:buClr>
                <a:schemeClr val="dk1"/>
              </a:buClr>
              <a:buSzPts val="2000"/>
              <a:buChar char="•"/>
            </a:pPr>
            <a:r>
              <a:rPr lang="en-US" sz="2000"/>
              <a:t>Some athletes will be placed on lower-level teams with opportunity to join Varsity over the weeks leading up to our first game.</a:t>
            </a:r>
            <a:endParaRPr/>
          </a:p>
          <a:p>
            <a:pPr indent="-228600" lvl="0" marL="228600" rtl="0" algn="l">
              <a:lnSpc>
                <a:spcPct val="120000"/>
              </a:lnSpc>
              <a:spcBef>
                <a:spcPts val="1000"/>
              </a:spcBef>
              <a:spcAft>
                <a:spcPts val="0"/>
              </a:spcAft>
              <a:buClr>
                <a:schemeClr val="dk1"/>
              </a:buClr>
              <a:buSzPts val="2400"/>
              <a:buChar char="•"/>
            </a:pPr>
            <a:r>
              <a:rPr lang="en-US" sz="2400"/>
              <a:t>Registration opens February - we will be sending a player survey over to get important information for each player before tryouts begin, please register right away!</a:t>
            </a:r>
            <a:endParaRPr/>
          </a:p>
        </p:txBody>
      </p:sp>
      <p:pic>
        <p:nvPicPr>
          <p:cNvPr descr="A blue anchor with yellow text&#10;&#10;Description automatically generated" id="173" name="Google Shape;173;p7"/>
          <p:cNvPicPr preferRelativeResize="0"/>
          <p:nvPr/>
        </p:nvPicPr>
        <p:blipFill rotWithShape="1">
          <a:blip r:embed="rId3">
            <a:alphaModFix/>
          </a:blip>
          <a:srcRect b="3065" l="0" r="4" t="0"/>
          <a:stretch/>
        </p:blipFill>
        <p:spPr>
          <a:xfrm>
            <a:off x="8588796" y="134357"/>
            <a:ext cx="1848645" cy="1792043"/>
          </a:xfrm>
          <a:prstGeom prst="rect">
            <a:avLst/>
          </a:prstGeom>
          <a:noFill/>
          <a:ln>
            <a:noFill/>
          </a:ln>
        </p:spPr>
      </p:pic>
      <p:pic>
        <p:nvPicPr>
          <p:cNvPr descr="A blue and white logo with a baseball and anchor&#10;&#10;AI-generated content may be incorrect." id="174" name="Google Shape;174;p7"/>
          <p:cNvPicPr preferRelativeResize="0"/>
          <p:nvPr/>
        </p:nvPicPr>
        <p:blipFill rotWithShape="1">
          <a:blip r:embed="rId4">
            <a:alphaModFix/>
          </a:blip>
          <a:srcRect b="0" l="0" r="0" t="0"/>
          <a:stretch/>
        </p:blipFill>
        <p:spPr>
          <a:xfrm>
            <a:off x="10113344" y="305237"/>
            <a:ext cx="1438003" cy="14380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
        <p:nvSpPr>
          <p:cNvPr id="179" name="Google Shape;179;p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0" name="Google Shape;180;p8"/>
          <p:cNvSpPr txBox="1"/>
          <p:nvPr>
            <p:ph type="title"/>
          </p:nvPr>
        </p:nvSpPr>
        <p:spPr>
          <a:xfrm>
            <a:off x="793660" y="494011"/>
            <a:ext cx="9236700"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2026 PLGSB TRYOUTS</a:t>
            </a:r>
            <a:br>
              <a:rPr lang="en-US" sz="5400">
                <a:solidFill>
                  <a:srgbClr val="1F3864"/>
                </a:solidFill>
                <a:latin typeface="Arial Black"/>
                <a:ea typeface="Arial Black"/>
                <a:cs typeface="Arial Black"/>
                <a:sym typeface="Arial Black"/>
              </a:rPr>
            </a:br>
            <a:r>
              <a:rPr lang="en-US" sz="4000">
                <a:solidFill>
                  <a:srgbClr val="1F3864"/>
                </a:solidFill>
                <a:latin typeface="Calibri"/>
                <a:ea typeface="Calibri"/>
                <a:cs typeface="Calibri"/>
                <a:sym typeface="Calibri"/>
              </a:rPr>
              <a:t>WHAT TO EXPECT CONTINUED</a:t>
            </a:r>
            <a:endParaRPr sz="5400">
              <a:solidFill>
                <a:srgbClr val="1F3864"/>
              </a:solidFill>
              <a:latin typeface="Arial Black"/>
              <a:ea typeface="Arial Black"/>
              <a:cs typeface="Arial Black"/>
              <a:sym typeface="Arial Black"/>
            </a:endParaRPr>
          </a:p>
        </p:txBody>
      </p:sp>
      <p:grpSp>
        <p:nvGrpSpPr>
          <p:cNvPr id="181" name="Google Shape;181;p8"/>
          <p:cNvGrpSpPr/>
          <p:nvPr/>
        </p:nvGrpSpPr>
        <p:grpSpPr>
          <a:xfrm>
            <a:off x="-2" y="1998368"/>
            <a:ext cx="11695083" cy="782176"/>
            <a:chOff x="-2" y="1998368"/>
            <a:chExt cx="11695083" cy="782176"/>
          </a:xfrm>
        </p:grpSpPr>
        <p:sp>
          <p:nvSpPr>
            <p:cNvPr id="182" name="Google Shape;182;p8"/>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3" name="Google Shape;183;p8"/>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84" name="Google Shape;184;p8"/>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lue anchor with yellow text&#10;&#10;Description automatically generated" id="185" name="Google Shape;185;p8"/>
          <p:cNvPicPr preferRelativeResize="0"/>
          <p:nvPr/>
        </p:nvPicPr>
        <p:blipFill rotWithShape="1">
          <a:blip r:embed="rId3">
            <a:alphaModFix/>
          </a:blip>
          <a:srcRect b="3065" l="0" r="4" t="0"/>
          <a:stretch/>
        </p:blipFill>
        <p:spPr>
          <a:xfrm>
            <a:off x="8588796" y="134357"/>
            <a:ext cx="1848645" cy="1792043"/>
          </a:xfrm>
          <a:prstGeom prst="rect">
            <a:avLst/>
          </a:prstGeom>
          <a:noFill/>
          <a:ln>
            <a:noFill/>
          </a:ln>
        </p:spPr>
      </p:pic>
      <p:sp>
        <p:nvSpPr>
          <p:cNvPr id="186" name="Google Shape;186;p8"/>
          <p:cNvSpPr txBox="1"/>
          <p:nvPr/>
        </p:nvSpPr>
        <p:spPr>
          <a:xfrm>
            <a:off x="1309333" y="3477292"/>
            <a:ext cx="4786666" cy="1754326"/>
          </a:xfrm>
          <a:prstGeom prst="rect">
            <a:avLst/>
          </a:prstGeom>
          <a:noFill/>
          <a:ln>
            <a:noFill/>
          </a:ln>
        </p:spPr>
        <p:txBody>
          <a:bodyPr anchorCtr="0" anchor="t" bIns="45700" lIns="91425" spcFirstLastPara="1" rIns="91425" wrap="square" tIns="45700">
            <a:spAutoFit/>
          </a:bodyPr>
          <a:lstStyle/>
          <a:p>
            <a:pPr indent="-285750" lvl="1" marL="742950" marR="0" rtl="0" algn="l">
              <a:spcBef>
                <a:spcPts val="0"/>
              </a:spcBef>
              <a:spcAft>
                <a:spcPts val="0"/>
              </a:spcAft>
              <a:buClr>
                <a:schemeClr val="dk1"/>
              </a:buClr>
              <a:buSzPts val="3600"/>
              <a:buFont typeface="Arial"/>
              <a:buChar char="•"/>
            </a:pPr>
            <a:r>
              <a:rPr b="0" i="0" lang="en-US" sz="3600" u="none" cap="none" strike="noStrike">
                <a:solidFill>
                  <a:schemeClr val="dk1"/>
                </a:solidFill>
                <a:latin typeface="Calibri"/>
                <a:ea typeface="Calibri"/>
                <a:cs typeface="Calibri"/>
                <a:sym typeface="Calibri"/>
              </a:rPr>
              <a:t>7</a:t>
            </a:r>
            <a:r>
              <a:rPr b="0" baseline="30000" i="0" lang="en-US" sz="3600" u="none" cap="none" strike="noStrike">
                <a:solidFill>
                  <a:schemeClr val="dk1"/>
                </a:solidFill>
                <a:latin typeface="Calibri"/>
                <a:ea typeface="Calibri"/>
                <a:cs typeface="Calibri"/>
                <a:sym typeface="Calibri"/>
              </a:rPr>
              <a:t>th</a:t>
            </a:r>
            <a:r>
              <a:rPr b="0" i="0" lang="en-US" sz="3600" u="none" cap="none" strike="noStrike">
                <a:solidFill>
                  <a:schemeClr val="dk1"/>
                </a:solidFill>
                <a:latin typeface="Calibri"/>
                <a:ea typeface="Calibri"/>
                <a:cs typeface="Calibri"/>
                <a:sym typeface="Calibri"/>
              </a:rPr>
              <a:t> Grade: Gray</a:t>
            </a:r>
            <a:endParaRPr/>
          </a:p>
          <a:p>
            <a:pPr indent="-285750" lvl="1" marL="742950" marR="0" rtl="0" algn="l">
              <a:spcBef>
                <a:spcPts val="0"/>
              </a:spcBef>
              <a:spcAft>
                <a:spcPts val="0"/>
              </a:spcAft>
              <a:buClr>
                <a:schemeClr val="dk1"/>
              </a:buClr>
              <a:buSzPts val="3600"/>
              <a:buFont typeface="Arial"/>
              <a:buChar char="•"/>
            </a:pPr>
            <a:r>
              <a:rPr b="0" i="0" lang="en-US" sz="3600" u="none" cap="none" strike="noStrike">
                <a:solidFill>
                  <a:schemeClr val="dk1"/>
                </a:solidFill>
                <a:latin typeface="Calibri"/>
                <a:ea typeface="Calibri"/>
                <a:cs typeface="Calibri"/>
                <a:sym typeface="Calibri"/>
              </a:rPr>
              <a:t>8</a:t>
            </a:r>
            <a:r>
              <a:rPr b="0" baseline="30000" i="0" lang="en-US" sz="3600" u="none" cap="none" strike="noStrike">
                <a:solidFill>
                  <a:schemeClr val="dk1"/>
                </a:solidFill>
                <a:latin typeface="Calibri"/>
                <a:ea typeface="Calibri"/>
                <a:cs typeface="Calibri"/>
                <a:sym typeface="Calibri"/>
              </a:rPr>
              <a:t>th</a:t>
            </a:r>
            <a:r>
              <a:rPr b="0" i="0" lang="en-US" sz="3600" u="none" cap="none" strike="noStrike">
                <a:solidFill>
                  <a:schemeClr val="dk1"/>
                </a:solidFill>
                <a:latin typeface="Calibri"/>
                <a:ea typeface="Calibri"/>
                <a:cs typeface="Calibri"/>
                <a:sym typeface="Calibri"/>
              </a:rPr>
              <a:t> Grade: Navy</a:t>
            </a:r>
            <a:endParaRPr/>
          </a:p>
          <a:p>
            <a:pPr indent="-285750" lvl="1" marL="742950" marR="0" rtl="0" algn="l">
              <a:spcBef>
                <a:spcPts val="0"/>
              </a:spcBef>
              <a:spcAft>
                <a:spcPts val="0"/>
              </a:spcAft>
              <a:buClr>
                <a:schemeClr val="dk1"/>
              </a:buClr>
              <a:buSzPts val="3600"/>
              <a:buFont typeface="Arial"/>
              <a:buChar char="•"/>
            </a:pPr>
            <a:r>
              <a:rPr b="0" i="0" lang="en-US" sz="3600" u="none" cap="none" strike="noStrike">
                <a:solidFill>
                  <a:schemeClr val="dk1"/>
                </a:solidFill>
                <a:latin typeface="Calibri"/>
                <a:ea typeface="Calibri"/>
                <a:cs typeface="Calibri"/>
                <a:sym typeface="Calibri"/>
              </a:rPr>
              <a:t>9</a:t>
            </a:r>
            <a:r>
              <a:rPr b="0" baseline="30000" i="0" lang="en-US" sz="3600" u="none" cap="none" strike="noStrike">
                <a:solidFill>
                  <a:schemeClr val="dk1"/>
                </a:solidFill>
                <a:latin typeface="Calibri"/>
                <a:ea typeface="Calibri"/>
                <a:cs typeface="Calibri"/>
                <a:sym typeface="Calibri"/>
              </a:rPr>
              <a:t>th</a:t>
            </a:r>
            <a:r>
              <a:rPr b="0" i="0" lang="en-US" sz="3600" u="none" cap="none" strike="noStrike">
                <a:solidFill>
                  <a:schemeClr val="dk1"/>
                </a:solidFill>
                <a:latin typeface="Calibri"/>
                <a:ea typeface="Calibri"/>
                <a:cs typeface="Calibri"/>
                <a:sym typeface="Calibri"/>
              </a:rPr>
              <a:t> Grade: White</a:t>
            </a:r>
            <a:endParaRPr b="0" i="0" sz="2800" u="none" cap="none" strike="noStrike">
              <a:solidFill>
                <a:schemeClr val="dk1"/>
              </a:solidFill>
              <a:latin typeface="Calibri"/>
              <a:ea typeface="Calibri"/>
              <a:cs typeface="Calibri"/>
              <a:sym typeface="Calibri"/>
            </a:endParaRPr>
          </a:p>
        </p:txBody>
      </p:sp>
      <p:sp>
        <p:nvSpPr>
          <p:cNvPr id="187" name="Google Shape;187;p8"/>
          <p:cNvSpPr txBox="1"/>
          <p:nvPr/>
        </p:nvSpPr>
        <p:spPr>
          <a:xfrm>
            <a:off x="5691681" y="3477292"/>
            <a:ext cx="5044440" cy="1754326"/>
          </a:xfrm>
          <a:prstGeom prst="rect">
            <a:avLst/>
          </a:prstGeom>
          <a:noFill/>
          <a:ln>
            <a:noFill/>
          </a:ln>
        </p:spPr>
        <p:txBody>
          <a:bodyPr anchorCtr="0" anchor="t" bIns="45700" lIns="91425" spcFirstLastPara="1" rIns="91425" wrap="square" tIns="45700">
            <a:spAutoFit/>
          </a:bodyPr>
          <a:lstStyle/>
          <a:p>
            <a:pPr indent="-285750" lvl="1" marL="742950" marR="0" rtl="0" algn="l">
              <a:spcBef>
                <a:spcPts val="0"/>
              </a:spcBef>
              <a:spcAft>
                <a:spcPts val="0"/>
              </a:spcAft>
              <a:buClr>
                <a:schemeClr val="dk1"/>
              </a:buClr>
              <a:buSzPts val="3600"/>
              <a:buFont typeface="Arial"/>
              <a:buChar char="•"/>
            </a:pPr>
            <a:r>
              <a:rPr b="0" i="0" lang="en-US" sz="3600" u="none" cap="none" strike="noStrike">
                <a:solidFill>
                  <a:schemeClr val="dk1"/>
                </a:solidFill>
                <a:latin typeface="Calibri"/>
                <a:ea typeface="Calibri"/>
                <a:cs typeface="Calibri"/>
                <a:sym typeface="Calibri"/>
              </a:rPr>
              <a:t>10</a:t>
            </a:r>
            <a:r>
              <a:rPr b="0" baseline="30000" i="0" lang="en-US" sz="3600" u="none" cap="none" strike="noStrike">
                <a:solidFill>
                  <a:schemeClr val="dk1"/>
                </a:solidFill>
                <a:latin typeface="Calibri"/>
                <a:ea typeface="Calibri"/>
                <a:cs typeface="Calibri"/>
                <a:sym typeface="Calibri"/>
              </a:rPr>
              <a:t>th</a:t>
            </a:r>
            <a:r>
              <a:rPr b="0" i="0" lang="en-US" sz="3600" u="none" cap="none" strike="noStrike">
                <a:solidFill>
                  <a:schemeClr val="dk1"/>
                </a:solidFill>
                <a:latin typeface="Calibri"/>
                <a:ea typeface="Calibri"/>
                <a:cs typeface="Calibri"/>
                <a:sym typeface="Calibri"/>
              </a:rPr>
              <a:t> Grade: Yellow</a:t>
            </a:r>
            <a:endParaRPr/>
          </a:p>
          <a:p>
            <a:pPr indent="-285750" lvl="1" marL="742950" marR="0" rtl="0" algn="l">
              <a:spcBef>
                <a:spcPts val="0"/>
              </a:spcBef>
              <a:spcAft>
                <a:spcPts val="0"/>
              </a:spcAft>
              <a:buClr>
                <a:schemeClr val="dk1"/>
              </a:buClr>
              <a:buSzPts val="3600"/>
              <a:buFont typeface="Arial"/>
              <a:buChar char="•"/>
            </a:pPr>
            <a:r>
              <a:rPr b="0" i="0" lang="en-US" sz="3600" u="none" cap="none" strike="noStrike">
                <a:solidFill>
                  <a:schemeClr val="dk1"/>
                </a:solidFill>
                <a:latin typeface="Calibri"/>
                <a:ea typeface="Calibri"/>
                <a:cs typeface="Calibri"/>
                <a:sym typeface="Calibri"/>
              </a:rPr>
              <a:t>11</a:t>
            </a:r>
            <a:r>
              <a:rPr b="0" baseline="30000" i="0" lang="en-US" sz="3600" u="none" cap="none" strike="noStrike">
                <a:solidFill>
                  <a:schemeClr val="dk1"/>
                </a:solidFill>
                <a:latin typeface="Calibri"/>
                <a:ea typeface="Calibri"/>
                <a:cs typeface="Calibri"/>
                <a:sym typeface="Calibri"/>
              </a:rPr>
              <a:t>th</a:t>
            </a:r>
            <a:r>
              <a:rPr b="0" i="0" lang="en-US" sz="3600" u="none" cap="none" strike="noStrike">
                <a:solidFill>
                  <a:schemeClr val="dk1"/>
                </a:solidFill>
                <a:latin typeface="Calibri"/>
                <a:ea typeface="Calibri"/>
                <a:cs typeface="Calibri"/>
                <a:sym typeface="Calibri"/>
              </a:rPr>
              <a:t> Grade: Black</a:t>
            </a:r>
            <a:endParaRPr/>
          </a:p>
          <a:p>
            <a:pPr indent="-285750" lvl="1" marL="742950" marR="0" rtl="0" algn="l">
              <a:spcBef>
                <a:spcPts val="0"/>
              </a:spcBef>
              <a:spcAft>
                <a:spcPts val="0"/>
              </a:spcAft>
              <a:buClr>
                <a:schemeClr val="dk1"/>
              </a:buClr>
              <a:buSzPts val="3600"/>
              <a:buFont typeface="Arial"/>
              <a:buChar char="•"/>
            </a:pPr>
            <a:r>
              <a:rPr b="0" i="0" lang="en-US" sz="3600" u="none" cap="none" strike="noStrike">
                <a:solidFill>
                  <a:schemeClr val="dk1"/>
                </a:solidFill>
                <a:latin typeface="Calibri"/>
                <a:ea typeface="Calibri"/>
                <a:cs typeface="Calibri"/>
                <a:sym typeface="Calibri"/>
              </a:rPr>
              <a:t>12</a:t>
            </a:r>
            <a:r>
              <a:rPr b="0" baseline="30000" i="0" lang="en-US" sz="3600" u="none" cap="none" strike="noStrike">
                <a:solidFill>
                  <a:schemeClr val="dk1"/>
                </a:solidFill>
                <a:latin typeface="Calibri"/>
                <a:ea typeface="Calibri"/>
                <a:cs typeface="Calibri"/>
                <a:sym typeface="Calibri"/>
              </a:rPr>
              <a:t>th</a:t>
            </a:r>
            <a:r>
              <a:rPr b="0" i="0" lang="en-US" sz="3600" u="none" cap="none" strike="noStrike">
                <a:solidFill>
                  <a:schemeClr val="dk1"/>
                </a:solidFill>
                <a:latin typeface="Calibri"/>
                <a:ea typeface="Calibri"/>
                <a:cs typeface="Calibri"/>
                <a:sym typeface="Calibri"/>
              </a:rPr>
              <a:t> Grade: Pink</a:t>
            </a:r>
            <a:endParaRPr/>
          </a:p>
        </p:txBody>
      </p:sp>
      <p:pic>
        <p:nvPicPr>
          <p:cNvPr descr="A blue and white logo with a baseball and anchor&#10;&#10;AI-generated content may be incorrect." id="188" name="Google Shape;188;p8"/>
          <p:cNvPicPr preferRelativeResize="0"/>
          <p:nvPr/>
        </p:nvPicPr>
        <p:blipFill rotWithShape="1">
          <a:blip r:embed="rId4">
            <a:alphaModFix/>
          </a:blip>
          <a:srcRect b="0" l="0" r="0" t="0"/>
          <a:stretch/>
        </p:blipFill>
        <p:spPr>
          <a:xfrm>
            <a:off x="10113344" y="305237"/>
            <a:ext cx="1438003" cy="1438003"/>
          </a:xfrm>
          <a:prstGeom prst="rect">
            <a:avLst/>
          </a:prstGeom>
          <a:noFill/>
          <a:ln>
            <a:noFill/>
          </a:ln>
        </p:spPr>
      </p:pic>
      <p:sp>
        <p:nvSpPr>
          <p:cNvPr id="189" name="Google Shape;189;p8"/>
          <p:cNvSpPr txBox="1"/>
          <p:nvPr>
            <p:ph idx="1" type="body"/>
          </p:nvPr>
        </p:nvSpPr>
        <p:spPr>
          <a:xfrm>
            <a:off x="469495" y="2420411"/>
            <a:ext cx="10515600" cy="120032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en-US"/>
              <a:t>T-Shirt Colors for Tryouts </a:t>
            </a:r>
            <a:r>
              <a:rPr lang="en-US"/>
              <a:t>– the following age groups will need to wear these colored t-shirts for each day of tryouts:</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5" name="Google Shape;195;p9"/>
          <p:cNvSpPr txBox="1"/>
          <p:nvPr>
            <p:ph type="title"/>
          </p:nvPr>
        </p:nvSpPr>
        <p:spPr>
          <a:xfrm>
            <a:off x="793660" y="494011"/>
            <a:ext cx="9236700" cy="11889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Arial Black"/>
              <a:buNone/>
            </a:pPr>
            <a:r>
              <a:rPr lang="en-US" sz="5400">
                <a:solidFill>
                  <a:srgbClr val="1F3864"/>
                </a:solidFill>
                <a:latin typeface="Arial Black"/>
                <a:ea typeface="Arial Black"/>
                <a:cs typeface="Arial Black"/>
                <a:sym typeface="Arial Black"/>
              </a:rPr>
              <a:t>PRACTICE/GAME UNI’S</a:t>
            </a:r>
            <a:br>
              <a:rPr lang="en-US" sz="5400">
                <a:solidFill>
                  <a:srgbClr val="1F3864"/>
                </a:solidFill>
                <a:latin typeface="Arial Black"/>
                <a:ea typeface="Arial Black"/>
                <a:cs typeface="Arial Black"/>
                <a:sym typeface="Arial Black"/>
              </a:rPr>
            </a:br>
            <a:r>
              <a:rPr lang="en-US" sz="4000">
                <a:solidFill>
                  <a:srgbClr val="1F3864"/>
                </a:solidFill>
                <a:latin typeface="Calibri"/>
                <a:ea typeface="Calibri"/>
                <a:cs typeface="Calibri"/>
                <a:sym typeface="Calibri"/>
              </a:rPr>
              <a:t>NECESSARY UNIFORM ITEMS</a:t>
            </a:r>
            <a:endParaRPr sz="5400">
              <a:solidFill>
                <a:srgbClr val="1F3864"/>
              </a:solidFill>
              <a:latin typeface="Arial Black"/>
              <a:ea typeface="Arial Black"/>
              <a:cs typeface="Arial Black"/>
              <a:sym typeface="Arial Black"/>
            </a:endParaRPr>
          </a:p>
        </p:txBody>
      </p:sp>
      <p:grpSp>
        <p:nvGrpSpPr>
          <p:cNvPr id="196" name="Google Shape;196;p9"/>
          <p:cNvGrpSpPr/>
          <p:nvPr/>
        </p:nvGrpSpPr>
        <p:grpSpPr>
          <a:xfrm>
            <a:off x="-2" y="1998368"/>
            <a:ext cx="11695083" cy="782176"/>
            <a:chOff x="-2" y="1998368"/>
            <a:chExt cx="11695083" cy="782176"/>
          </a:xfrm>
        </p:grpSpPr>
        <p:sp>
          <p:nvSpPr>
            <p:cNvPr id="197" name="Google Shape;197;p9"/>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8" name="Google Shape;198;p9"/>
            <p:cNvSpPr/>
            <p:nvPr/>
          </p:nvSpPr>
          <p:spPr>
            <a:xfrm rot="10800000">
              <a:off x="-2" y="1998845"/>
              <a:ext cx="1145459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99" name="Google Shape;199;p9"/>
          <p:cNvSpPr/>
          <p:nvPr/>
        </p:nvSpPr>
        <p:spPr>
          <a:xfrm>
            <a:off x="0" y="2203079"/>
            <a:ext cx="11383362" cy="414784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0" name="Google Shape;200;p9"/>
          <p:cNvSpPr txBox="1"/>
          <p:nvPr>
            <p:ph idx="1" type="body"/>
          </p:nvPr>
        </p:nvSpPr>
        <p:spPr>
          <a:xfrm>
            <a:off x="454858" y="2389218"/>
            <a:ext cx="10590923" cy="408980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en-US" sz="3200"/>
              <a:t>NECESSARY PRACTICE UNIFORM ITEMS:</a:t>
            </a:r>
            <a:endParaRPr/>
          </a:p>
          <a:p>
            <a:pPr indent="-228600" lvl="1" marL="685800" rtl="0" algn="l">
              <a:lnSpc>
                <a:spcPct val="90000"/>
              </a:lnSpc>
              <a:spcBef>
                <a:spcPts val="500"/>
              </a:spcBef>
              <a:spcAft>
                <a:spcPts val="0"/>
              </a:spcAft>
              <a:buClr>
                <a:schemeClr val="dk1"/>
              </a:buClr>
              <a:buSzPts val="2800"/>
              <a:buChar char="•"/>
            </a:pPr>
            <a:r>
              <a:rPr b="1" lang="en-US" sz="2800" u="sng"/>
              <a:t>NO</a:t>
            </a:r>
            <a:r>
              <a:rPr lang="en-US" sz="2800"/>
              <a:t> Club Softball or outside Prior Lake Apparel Allowed (Softball Bags OK)</a:t>
            </a:r>
            <a:endParaRPr/>
          </a:p>
          <a:p>
            <a:pPr indent="-228600" lvl="1" marL="685800" rtl="0" algn="l">
              <a:lnSpc>
                <a:spcPct val="90000"/>
              </a:lnSpc>
              <a:spcBef>
                <a:spcPts val="500"/>
              </a:spcBef>
              <a:spcAft>
                <a:spcPts val="0"/>
              </a:spcAft>
              <a:buClr>
                <a:schemeClr val="dk1"/>
              </a:buClr>
              <a:buSzPts val="2800"/>
              <a:buChar char="•"/>
            </a:pPr>
            <a:r>
              <a:rPr lang="en-US" sz="2800"/>
              <a:t>PL Gear or PL Colors </a:t>
            </a:r>
            <a:r>
              <a:rPr b="1" lang="en-US" sz="2800" u="sng"/>
              <a:t>ONLY</a:t>
            </a:r>
            <a:r>
              <a:rPr lang="en-US" sz="2800"/>
              <a:t>: </a:t>
            </a:r>
            <a:endParaRPr/>
          </a:p>
          <a:p>
            <a:pPr indent="-228600" lvl="2" marL="1143000" rtl="0" algn="l">
              <a:lnSpc>
                <a:spcPct val="90000"/>
              </a:lnSpc>
              <a:spcBef>
                <a:spcPts val="500"/>
              </a:spcBef>
              <a:spcAft>
                <a:spcPts val="0"/>
              </a:spcAft>
              <a:buClr>
                <a:schemeClr val="dk1"/>
              </a:buClr>
              <a:buSzPts val="2400"/>
              <a:buChar char="•"/>
            </a:pPr>
            <a:r>
              <a:rPr lang="en-US" sz="2400"/>
              <a:t>Navy, Gold/Yellow, White, Gray, etc.</a:t>
            </a:r>
            <a:endParaRPr/>
          </a:p>
          <a:p>
            <a:pPr indent="-228600" lvl="2" marL="1143000" rtl="0" algn="l">
              <a:lnSpc>
                <a:spcPct val="90000"/>
              </a:lnSpc>
              <a:spcBef>
                <a:spcPts val="500"/>
              </a:spcBef>
              <a:spcAft>
                <a:spcPts val="0"/>
              </a:spcAft>
              <a:buClr>
                <a:schemeClr val="dk1"/>
              </a:buClr>
              <a:buSzPts val="2400"/>
              <a:buChar char="•"/>
            </a:pPr>
            <a:r>
              <a:rPr lang="en-US" sz="2400"/>
              <a:t>Special game day PL shirts</a:t>
            </a:r>
            <a:endParaRPr/>
          </a:p>
          <a:p>
            <a:pPr indent="-228600" lvl="2" marL="1143000" rtl="0" algn="l">
              <a:lnSpc>
                <a:spcPct val="90000"/>
              </a:lnSpc>
              <a:spcBef>
                <a:spcPts val="500"/>
              </a:spcBef>
              <a:spcAft>
                <a:spcPts val="0"/>
              </a:spcAft>
              <a:buClr>
                <a:schemeClr val="dk1"/>
              </a:buClr>
              <a:buSzPts val="2400"/>
              <a:buChar char="•"/>
            </a:pPr>
            <a:r>
              <a:rPr lang="en-US" sz="2400"/>
              <a:t>Black Pants Allowed</a:t>
            </a:r>
            <a:endParaRPr/>
          </a:p>
          <a:p>
            <a:pPr indent="-228600" lvl="1" marL="685800" rtl="0" algn="l">
              <a:lnSpc>
                <a:spcPct val="90000"/>
              </a:lnSpc>
              <a:spcBef>
                <a:spcPts val="500"/>
              </a:spcBef>
              <a:spcAft>
                <a:spcPts val="0"/>
              </a:spcAft>
              <a:buClr>
                <a:schemeClr val="dk1"/>
              </a:buClr>
              <a:buSzPts val="2800"/>
              <a:buChar char="•"/>
            </a:pPr>
            <a:r>
              <a:rPr lang="en-US" sz="2800"/>
              <a:t>T-Shirts, Softball Pants, &amp; Socks Required, unless stated otherwise.</a:t>
            </a:r>
            <a:endParaRPr/>
          </a:p>
          <a:p>
            <a:pPr indent="0" lvl="1" marL="457200" rtl="0" algn="l">
              <a:lnSpc>
                <a:spcPct val="90000"/>
              </a:lnSpc>
              <a:spcBef>
                <a:spcPts val="500"/>
              </a:spcBef>
              <a:spcAft>
                <a:spcPts val="0"/>
              </a:spcAft>
              <a:buClr>
                <a:schemeClr val="dk1"/>
              </a:buClr>
              <a:buSzPts val="1800"/>
              <a:buNone/>
            </a:pPr>
            <a:r>
              <a:t/>
            </a:r>
            <a:endParaRPr b="1" sz="1800"/>
          </a:p>
        </p:txBody>
      </p:sp>
      <p:pic>
        <p:nvPicPr>
          <p:cNvPr descr="A blue anchor with yellow text&#10;&#10;Description automatically generated" id="201" name="Google Shape;201;p9"/>
          <p:cNvPicPr preferRelativeResize="0"/>
          <p:nvPr/>
        </p:nvPicPr>
        <p:blipFill rotWithShape="1">
          <a:blip r:embed="rId3">
            <a:alphaModFix/>
          </a:blip>
          <a:srcRect b="3065" l="0" r="4" t="0"/>
          <a:stretch/>
        </p:blipFill>
        <p:spPr>
          <a:xfrm>
            <a:off x="8588796" y="134357"/>
            <a:ext cx="1848645" cy="1792043"/>
          </a:xfrm>
          <a:prstGeom prst="rect">
            <a:avLst/>
          </a:prstGeom>
          <a:noFill/>
          <a:ln>
            <a:noFill/>
          </a:ln>
        </p:spPr>
      </p:pic>
      <p:pic>
        <p:nvPicPr>
          <p:cNvPr descr="A blue and white logo with a baseball and anchor&#10;&#10;AI-generated content may be incorrect." id="202" name="Google Shape;202;p9"/>
          <p:cNvPicPr preferRelativeResize="0"/>
          <p:nvPr/>
        </p:nvPicPr>
        <p:blipFill rotWithShape="1">
          <a:blip r:embed="rId4">
            <a:alphaModFix/>
          </a:blip>
          <a:srcRect b="0" l="0" r="0" t="0"/>
          <a:stretch/>
        </p:blipFill>
        <p:spPr>
          <a:xfrm>
            <a:off x="10168352" y="311376"/>
            <a:ext cx="1438003" cy="143800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2024-02-21T17:25:02Z</dcterms:created>
  <dc:creator>Erika Smyth</dc:creator>
</cp:coreProperties>
</file>