
<file path=[Content_Types].xml><?xml version="1.0" encoding="utf-8"?>
<Types xmlns="http://schemas.openxmlformats.org/package/2006/content-types">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8" r:id="rId3"/>
    <p:sldId id="269" r:id="rId4"/>
    <p:sldId id="270" r:id="rId5"/>
    <p:sldId id="262" r:id="rId6"/>
    <p:sldId id="258" r:id="rId7"/>
    <p:sldId id="259" r:id="rId8"/>
    <p:sldId id="260" r:id="rId9"/>
    <p:sldId id="261" r:id="rId10"/>
    <p:sldId id="263" r:id="rId11"/>
    <p:sldId id="264"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888360-6C0D-BD4D-80ED-A4B58B9B7998}" v="6" dt="2019-10-23T13:03:59.9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69"/>
  </p:normalViewPr>
  <p:slideViewPr>
    <p:cSldViewPr snapToGrid="0" snapToObjects="1">
      <p:cViewPr varScale="1">
        <p:scale>
          <a:sx n="90" d="100"/>
          <a:sy n="90" d="100"/>
        </p:scale>
        <p:origin x="232" y="5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4BBC3-F282-944C-89A6-95A1CA7D01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740F03-AA0E-9E4A-B91B-5DEAB7ADBE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9D33C4-7403-2D42-9D3C-D588E33358D1}"/>
              </a:ext>
            </a:extLst>
          </p:cNvPr>
          <p:cNvSpPr>
            <a:spLocks noGrp="1"/>
          </p:cNvSpPr>
          <p:nvPr>
            <p:ph type="dt" sz="half" idx="10"/>
          </p:nvPr>
        </p:nvSpPr>
        <p:spPr/>
        <p:txBody>
          <a:bodyPr/>
          <a:lstStyle/>
          <a:p>
            <a:fld id="{85F21BF8-13DE-AE4C-B117-806DDE08B041}" type="datetimeFigureOut">
              <a:rPr lang="en-US" smtClean="0"/>
              <a:t>10/16/19</a:t>
            </a:fld>
            <a:endParaRPr lang="en-US"/>
          </a:p>
        </p:txBody>
      </p:sp>
      <p:sp>
        <p:nvSpPr>
          <p:cNvPr id="5" name="Footer Placeholder 4">
            <a:extLst>
              <a:ext uri="{FF2B5EF4-FFF2-40B4-BE49-F238E27FC236}">
                <a16:creationId xmlns:a16="http://schemas.microsoft.com/office/drawing/2014/main" id="{320CCB75-B160-2E4F-95C4-76907BC2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585712-1A16-1B40-9F49-0B03723D3E88}"/>
              </a:ext>
            </a:extLst>
          </p:cNvPr>
          <p:cNvSpPr>
            <a:spLocks noGrp="1"/>
          </p:cNvSpPr>
          <p:nvPr>
            <p:ph type="sldNum" sz="quarter" idx="12"/>
          </p:nvPr>
        </p:nvSpPr>
        <p:spPr/>
        <p:txBody>
          <a:bodyPr/>
          <a:lstStyle/>
          <a:p>
            <a:fld id="{A9CBDA58-75C0-924A-9F95-C40B40556F4E}" type="slidenum">
              <a:rPr lang="en-US" smtClean="0"/>
              <a:t>‹#›</a:t>
            </a:fld>
            <a:endParaRPr lang="en-US"/>
          </a:p>
        </p:txBody>
      </p:sp>
    </p:spTree>
    <p:extLst>
      <p:ext uri="{BB962C8B-B14F-4D97-AF65-F5344CB8AC3E}">
        <p14:creationId xmlns:p14="http://schemas.microsoft.com/office/powerpoint/2010/main" val="3637477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AF1E9-5259-6E4C-892B-EA302767FE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FD9111-34A3-7C46-89F3-128D53A15F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58A9E-F440-224F-BB7D-66FBBB29B7CC}"/>
              </a:ext>
            </a:extLst>
          </p:cNvPr>
          <p:cNvSpPr>
            <a:spLocks noGrp="1"/>
          </p:cNvSpPr>
          <p:nvPr>
            <p:ph type="dt" sz="half" idx="10"/>
          </p:nvPr>
        </p:nvSpPr>
        <p:spPr/>
        <p:txBody>
          <a:bodyPr/>
          <a:lstStyle/>
          <a:p>
            <a:fld id="{85F21BF8-13DE-AE4C-B117-806DDE08B041}" type="datetimeFigureOut">
              <a:rPr lang="en-US" smtClean="0"/>
              <a:t>10/16/19</a:t>
            </a:fld>
            <a:endParaRPr lang="en-US"/>
          </a:p>
        </p:txBody>
      </p:sp>
      <p:sp>
        <p:nvSpPr>
          <p:cNvPr id="5" name="Footer Placeholder 4">
            <a:extLst>
              <a:ext uri="{FF2B5EF4-FFF2-40B4-BE49-F238E27FC236}">
                <a16:creationId xmlns:a16="http://schemas.microsoft.com/office/drawing/2014/main" id="{F9553F79-9BDB-C048-9EF4-437800650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2C9D1-E5B5-C245-BF21-5F631F933A45}"/>
              </a:ext>
            </a:extLst>
          </p:cNvPr>
          <p:cNvSpPr>
            <a:spLocks noGrp="1"/>
          </p:cNvSpPr>
          <p:nvPr>
            <p:ph type="sldNum" sz="quarter" idx="12"/>
          </p:nvPr>
        </p:nvSpPr>
        <p:spPr/>
        <p:txBody>
          <a:bodyPr/>
          <a:lstStyle/>
          <a:p>
            <a:fld id="{A9CBDA58-75C0-924A-9F95-C40B40556F4E}" type="slidenum">
              <a:rPr lang="en-US" smtClean="0"/>
              <a:t>‹#›</a:t>
            </a:fld>
            <a:endParaRPr lang="en-US"/>
          </a:p>
        </p:txBody>
      </p:sp>
    </p:spTree>
    <p:extLst>
      <p:ext uri="{BB962C8B-B14F-4D97-AF65-F5344CB8AC3E}">
        <p14:creationId xmlns:p14="http://schemas.microsoft.com/office/powerpoint/2010/main" val="3831601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DBF909-B18E-F849-B5A7-ABD2C669AE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B60187-B343-714E-80BB-D77E565F70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555984-5C39-874E-917C-A941D0E5DD6F}"/>
              </a:ext>
            </a:extLst>
          </p:cNvPr>
          <p:cNvSpPr>
            <a:spLocks noGrp="1"/>
          </p:cNvSpPr>
          <p:nvPr>
            <p:ph type="dt" sz="half" idx="10"/>
          </p:nvPr>
        </p:nvSpPr>
        <p:spPr/>
        <p:txBody>
          <a:bodyPr/>
          <a:lstStyle/>
          <a:p>
            <a:fld id="{85F21BF8-13DE-AE4C-B117-806DDE08B041}" type="datetimeFigureOut">
              <a:rPr lang="en-US" smtClean="0"/>
              <a:t>10/16/19</a:t>
            </a:fld>
            <a:endParaRPr lang="en-US"/>
          </a:p>
        </p:txBody>
      </p:sp>
      <p:sp>
        <p:nvSpPr>
          <p:cNvPr id="5" name="Footer Placeholder 4">
            <a:extLst>
              <a:ext uri="{FF2B5EF4-FFF2-40B4-BE49-F238E27FC236}">
                <a16:creationId xmlns:a16="http://schemas.microsoft.com/office/drawing/2014/main" id="{C0091239-FAAB-B049-A0BE-62DD7D757C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63B36-7B91-FA47-A6A7-39A6F69264F7}"/>
              </a:ext>
            </a:extLst>
          </p:cNvPr>
          <p:cNvSpPr>
            <a:spLocks noGrp="1"/>
          </p:cNvSpPr>
          <p:nvPr>
            <p:ph type="sldNum" sz="quarter" idx="12"/>
          </p:nvPr>
        </p:nvSpPr>
        <p:spPr/>
        <p:txBody>
          <a:bodyPr/>
          <a:lstStyle/>
          <a:p>
            <a:fld id="{A9CBDA58-75C0-924A-9F95-C40B40556F4E}" type="slidenum">
              <a:rPr lang="en-US" smtClean="0"/>
              <a:t>‹#›</a:t>
            </a:fld>
            <a:endParaRPr lang="en-US"/>
          </a:p>
        </p:txBody>
      </p:sp>
    </p:spTree>
    <p:extLst>
      <p:ext uri="{BB962C8B-B14F-4D97-AF65-F5344CB8AC3E}">
        <p14:creationId xmlns:p14="http://schemas.microsoft.com/office/powerpoint/2010/main" val="1547648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1FA5A-B522-5F42-B670-D5098C6489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53539-9242-9B49-8970-034406B64A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C3DA1-7204-104E-A7A3-D135C6A688C4}"/>
              </a:ext>
            </a:extLst>
          </p:cNvPr>
          <p:cNvSpPr>
            <a:spLocks noGrp="1"/>
          </p:cNvSpPr>
          <p:nvPr>
            <p:ph type="dt" sz="half" idx="10"/>
          </p:nvPr>
        </p:nvSpPr>
        <p:spPr/>
        <p:txBody>
          <a:bodyPr/>
          <a:lstStyle/>
          <a:p>
            <a:fld id="{85F21BF8-13DE-AE4C-B117-806DDE08B041}" type="datetimeFigureOut">
              <a:rPr lang="en-US" smtClean="0"/>
              <a:t>10/16/19</a:t>
            </a:fld>
            <a:endParaRPr lang="en-US"/>
          </a:p>
        </p:txBody>
      </p:sp>
      <p:sp>
        <p:nvSpPr>
          <p:cNvPr id="5" name="Footer Placeholder 4">
            <a:extLst>
              <a:ext uri="{FF2B5EF4-FFF2-40B4-BE49-F238E27FC236}">
                <a16:creationId xmlns:a16="http://schemas.microsoft.com/office/drawing/2014/main" id="{D05F4A3A-30F2-B746-B37D-AF17D0146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C502D7-7A1A-DF4B-9021-55BAB4B99D6D}"/>
              </a:ext>
            </a:extLst>
          </p:cNvPr>
          <p:cNvSpPr>
            <a:spLocks noGrp="1"/>
          </p:cNvSpPr>
          <p:nvPr>
            <p:ph type="sldNum" sz="quarter" idx="12"/>
          </p:nvPr>
        </p:nvSpPr>
        <p:spPr/>
        <p:txBody>
          <a:bodyPr/>
          <a:lstStyle/>
          <a:p>
            <a:fld id="{A9CBDA58-75C0-924A-9F95-C40B40556F4E}" type="slidenum">
              <a:rPr lang="en-US" smtClean="0"/>
              <a:t>‹#›</a:t>
            </a:fld>
            <a:endParaRPr lang="en-US"/>
          </a:p>
        </p:txBody>
      </p:sp>
    </p:spTree>
    <p:extLst>
      <p:ext uri="{BB962C8B-B14F-4D97-AF65-F5344CB8AC3E}">
        <p14:creationId xmlns:p14="http://schemas.microsoft.com/office/powerpoint/2010/main" val="102127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0B149-630E-0E40-85C8-EC6CCAE043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49F2B9-1B7C-274B-84CB-1124E38A9A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B06D6B-FC9D-DE44-80A2-5BAAA89D7C36}"/>
              </a:ext>
            </a:extLst>
          </p:cNvPr>
          <p:cNvSpPr>
            <a:spLocks noGrp="1"/>
          </p:cNvSpPr>
          <p:nvPr>
            <p:ph type="dt" sz="half" idx="10"/>
          </p:nvPr>
        </p:nvSpPr>
        <p:spPr/>
        <p:txBody>
          <a:bodyPr/>
          <a:lstStyle/>
          <a:p>
            <a:fld id="{85F21BF8-13DE-AE4C-B117-806DDE08B041}" type="datetimeFigureOut">
              <a:rPr lang="en-US" smtClean="0"/>
              <a:t>10/16/19</a:t>
            </a:fld>
            <a:endParaRPr lang="en-US"/>
          </a:p>
        </p:txBody>
      </p:sp>
      <p:sp>
        <p:nvSpPr>
          <p:cNvPr id="5" name="Footer Placeholder 4">
            <a:extLst>
              <a:ext uri="{FF2B5EF4-FFF2-40B4-BE49-F238E27FC236}">
                <a16:creationId xmlns:a16="http://schemas.microsoft.com/office/drawing/2014/main" id="{521C4BE1-7A39-4041-A6DE-1844B0E5B9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DA3B87-E4B5-E64A-BDF8-6DA9DDE96C8B}"/>
              </a:ext>
            </a:extLst>
          </p:cNvPr>
          <p:cNvSpPr>
            <a:spLocks noGrp="1"/>
          </p:cNvSpPr>
          <p:nvPr>
            <p:ph type="sldNum" sz="quarter" idx="12"/>
          </p:nvPr>
        </p:nvSpPr>
        <p:spPr/>
        <p:txBody>
          <a:bodyPr/>
          <a:lstStyle/>
          <a:p>
            <a:fld id="{A9CBDA58-75C0-924A-9F95-C40B40556F4E}" type="slidenum">
              <a:rPr lang="en-US" smtClean="0"/>
              <a:t>‹#›</a:t>
            </a:fld>
            <a:endParaRPr lang="en-US"/>
          </a:p>
        </p:txBody>
      </p:sp>
    </p:spTree>
    <p:extLst>
      <p:ext uri="{BB962C8B-B14F-4D97-AF65-F5344CB8AC3E}">
        <p14:creationId xmlns:p14="http://schemas.microsoft.com/office/powerpoint/2010/main" val="3112971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E139B-1335-044B-8941-9D67FA8E5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FF5070-4B29-F643-8C34-741A9DCC07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14C119-627D-7647-B252-C19DF4EA96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9250C2-3964-8F4B-8DFF-2E0DB36078F9}"/>
              </a:ext>
            </a:extLst>
          </p:cNvPr>
          <p:cNvSpPr>
            <a:spLocks noGrp="1"/>
          </p:cNvSpPr>
          <p:nvPr>
            <p:ph type="dt" sz="half" idx="10"/>
          </p:nvPr>
        </p:nvSpPr>
        <p:spPr/>
        <p:txBody>
          <a:bodyPr/>
          <a:lstStyle/>
          <a:p>
            <a:fld id="{85F21BF8-13DE-AE4C-B117-806DDE08B041}" type="datetimeFigureOut">
              <a:rPr lang="en-US" smtClean="0"/>
              <a:t>10/16/19</a:t>
            </a:fld>
            <a:endParaRPr lang="en-US"/>
          </a:p>
        </p:txBody>
      </p:sp>
      <p:sp>
        <p:nvSpPr>
          <p:cNvPr id="6" name="Footer Placeholder 5">
            <a:extLst>
              <a:ext uri="{FF2B5EF4-FFF2-40B4-BE49-F238E27FC236}">
                <a16:creationId xmlns:a16="http://schemas.microsoft.com/office/drawing/2014/main" id="{3E3EC181-2079-CB4C-8F71-C24CF6E77A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8C14C0-D0E1-7443-A1FD-2B2AF3714830}"/>
              </a:ext>
            </a:extLst>
          </p:cNvPr>
          <p:cNvSpPr>
            <a:spLocks noGrp="1"/>
          </p:cNvSpPr>
          <p:nvPr>
            <p:ph type="sldNum" sz="quarter" idx="12"/>
          </p:nvPr>
        </p:nvSpPr>
        <p:spPr/>
        <p:txBody>
          <a:bodyPr/>
          <a:lstStyle/>
          <a:p>
            <a:fld id="{A9CBDA58-75C0-924A-9F95-C40B40556F4E}" type="slidenum">
              <a:rPr lang="en-US" smtClean="0"/>
              <a:t>‹#›</a:t>
            </a:fld>
            <a:endParaRPr lang="en-US"/>
          </a:p>
        </p:txBody>
      </p:sp>
    </p:spTree>
    <p:extLst>
      <p:ext uri="{BB962C8B-B14F-4D97-AF65-F5344CB8AC3E}">
        <p14:creationId xmlns:p14="http://schemas.microsoft.com/office/powerpoint/2010/main" val="4144727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D7CCE-0750-2F49-BC39-08605F300A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07F741-0BA9-1844-8ABA-97A5E68612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8B748B-66FB-A04D-8F02-581011DCCA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CE4483-1850-A440-84E1-350B312E90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B2119B-EDD8-C94B-8FC8-B54FA9A28E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2DE26E-973F-3444-90BE-77A2F467C932}"/>
              </a:ext>
            </a:extLst>
          </p:cNvPr>
          <p:cNvSpPr>
            <a:spLocks noGrp="1"/>
          </p:cNvSpPr>
          <p:nvPr>
            <p:ph type="dt" sz="half" idx="10"/>
          </p:nvPr>
        </p:nvSpPr>
        <p:spPr/>
        <p:txBody>
          <a:bodyPr/>
          <a:lstStyle/>
          <a:p>
            <a:fld id="{85F21BF8-13DE-AE4C-B117-806DDE08B041}" type="datetimeFigureOut">
              <a:rPr lang="en-US" smtClean="0"/>
              <a:t>10/16/19</a:t>
            </a:fld>
            <a:endParaRPr lang="en-US"/>
          </a:p>
        </p:txBody>
      </p:sp>
      <p:sp>
        <p:nvSpPr>
          <p:cNvPr id="8" name="Footer Placeholder 7">
            <a:extLst>
              <a:ext uri="{FF2B5EF4-FFF2-40B4-BE49-F238E27FC236}">
                <a16:creationId xmlns:a16="http://schemas.microsoft.com/office/drawing/2014/main" id="{47A0699A-9BB4-1841-A030-87223131AF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41E123-9EF2-4B4E-8AFF-6BA7D3AD224F}"/>
              </a:ext>
            </a:extLst>
          </p:cNvPr>
          <p:cNvSpPr>
            <a:spLocks noGrp="1"/>
          </p:cNvSpPr>
          <p:nvPr>
            <p:ph type="sldNum" sz="quarter" idx="12"/>
          </p:nvPr>
        </p:nvSpPr>
        <p:spPr/>
        <p:txBody>
          <a:bodyPr/>
          <a:lstStyle/>
          <a:p>
            <a:fld id="{A9CBDA58-75C0-924A-9F95-C40B40556F4E}" type="slidenum">
              <a:rPr lang="en-US" smtClean="0"/>
              <a:t>‹#›</a:t>
            </a:fld>
            <a:endParaRPr lang="en-US"/>
          </a:p>
        </p:txBody>
      </p:sp>
    </p:spTree>
    <p:extLst>
      <p:ext uri="{BB962C8B-B14F-4D97-AF65-F5344CB8AC3E}">
        <p14:creationId xmlns:p14="http://schemas.microsoft.com/office/powerpoint/2010/main" val="466142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25773-024E-2A44-B9E9-0E682EC69A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26BD60-89F3-BA48-BC85-6FB6458E63A4}"/>
              </a:ext>
            </a:extLst>
          </p:cNvPr>
          <p:cNvSpPr>
            <a:spLocks noGrp="1"/>
          </p:cNvSpPr>
          <p:nvPr>
            <p:ph type="dt" sz="half" idx="10"/>
          </p:nvPr>
        </p:nvSpPr>
        <p:spPr/>
        <p:txBody>
          <a:bodyPr/>
          <a:lstStyle/>
          <a:p>
            <a:fld id="{85F21BF8-13DE-AE4C-B117-806DDE08B041}" type="datetimeFigureOut">
              <a:rPr lang="en-US" smtClean="0"/>
              <a:t>10/16/19</a:t>
            </a:fld>
            <a:endParaRPr lang="en-US"/>
          </a:p>
        </p:txBody>
      </p:sp>
      <p:sp>
        <p:nvSpPr>
          <p:cNvPr id="4" name="Footer Placeholder 3">
            <a:extLst>
              <a:ext uri="{FF2B5EF4-FFF2-40B4-BE49-F238E27FC236}">
                <a16:creationId xmlns:a16="http://schemas.microsoft.com/office/drawing/2014/main" id="{38923329-C927-E048-A458-0E8516F396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014FB3-8576-EB49-8643-879791EC93A9}"/>
              </a:ext>
            </a:extLst>
          </p:cNvPr>
          <p:cNvSpPr>
            <a:spLocks noGrp="1"/>
          </p:cNvSpPr>
          <p:nvPr>
            <p:ph type="sldNum" sz="quarter" idx="12"/>
          </p:nvPr>
        </p:nvSpPr>
        <p:spPr/>
        <p:txBody>
          <a:bodyPr/>
          <a:lstStyle/>
          <a:p>
            <a:fld id="{A9CBDA58-75C0-924A-9F95-C40B40556F4E}" type="slidenum">
              <a:rPr lang="en-US" smtClean="0"/>
              <a:t>‹#›</a:t>
            </a:fld>
            <a:endParaRPr lang="en-US"/>
          </a:p>
        </p:txBody>
      </p:sp>
    </p:spTree>
    <p:extLst>
      <p:ext uri="{BB962C8B-B14F-4D97-AF65-F5344CB8AC3E}">
        <p14:creationId xmlns:p14="http://schemas.microsoft.com/office/powerpoint/2010/main" val="4035412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87E958-69D4-8641-9AD7-4E2BEDE024C2}"/>
              </a:ext>
            </a:extLst>
          </p:cNvPr>
          <p:cNvSpPr>
            <a:spLocks noGrp="1"/>
          </p:cNvSpPr>
          <p:nvPr>
            <p:ph type="dt" sz="half" idx="10"/>
          </p:nvPr>
        </p:nvSpPr>
        <p:spPr/>
        <p:txBody>
          <a:bodyPr/>
          <a:lstStyle/>
          <a:p>
            <a:fld id="{85F21BF8-13DE-AE4C-B117-806DDE08B041}" type="datetimeFigureOut">
              <a:rPr lang="en-US" smtClean="0"/>
              <a:t>10/16/19</a:t>
            </a:fld>
            <a:endParaRPr lang="en-US"/>
          </a:p>
        </p:txBody>
      </p:sp>
      <p:sp>
        <p:nvSpPr>
          <p:cNvPr id="3" name="Footer Placeholder 2">
            <a:extLst>
              <a:ext uri="{FF2B5EF4-FFF2-40B4-BE49-F238E27FC236}">
                <a16:creationId xmlns:a16="http://schemas.microsoft.com/office/drawing/2014/main" id="{0574C7D9-891E-1049-AB41-B8754010DE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ED9E9B-B92F-5342-9F32-4005DA8636AC}"/>
              </a:ext>
            </a:extLst>
          </p:cNvPr>
          <p:cNvSpPr>
            <a:spLocks noGrp="1"/>
          </p:cNvSpPr>
          <p:nvPr>
            <p:ph type="sldNum" sz="quarter" idx="12"/>
          </p:nvPr>
        </p:nvSpPr>
        <p:spPr/>
        <p:txBody>
          <a:bodyPr/>
          <a:lstStyle/>
          <a:p>
            <a:fld id="{A9CBDA58-75C0-924A-9F95-C40B40556F4E}" type="slidenum">
              <a:rPr lang="en-US" smtClean="0"/>
              <a:t>‹#›</a:t>
            </a:fld>
            <a:endParaRPr lang="en-US"/>
          </a:p>
        </p:txBody>
      </p:sp>
    </p:spTree>
    <p:extLst>
      <p:ext uri="{BB962C8B-B14F-4D97-AF65-F5344CB8AC3E}">
        <p14:creationId xmlns:p14="http://schemas.microsoft.com/office/powerpoint/2010/main" val="279738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3A5A1-A198-8345-A21A-4A044B0874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8D6243-A998-CF4E-8D05-295E39B053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23818D-9655-BF45-A915-51F5972595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85CD14-31D8-794D-8AD4-87FB3236D0D6}"/>
              </a:ext>
            </a:extLst>
          </p:cNvPr>
          <p:cNvSpPr>
            <a:spLocks noGrp="1"/>
          </p:cNvSpPr>
          <p:nvPr>
            <p:ph type="dt" sz="half" idx="10"/>
          </p:nvPr>
        </p:nvSpPr>
        <p:spPr/>
        <p:txBody>
          <a:bodyPr/>
          <a:lstStyle/>
          <a:p>
            <a:fld id="{85F21BF8-13DE-AE4C-B117-806DDE08B041}" type="datetimeFigureOut">
              <a:rPr lang="en-US" smtClean="0"/>
              <a:t>10/16/19</a:t>
            </a:fld>
            <a:endParaRPr lang="en-US"/>
          </a:p>
        </p:txBody>
      </p:sp>
      <p:sp>
        <p:nvSpPr>
          <p:cNvPr id="6" name="Footer Placeholder 5">
            <a:extLst>
              <a:ext uri="{FF2B5EF4-FFF2-40B4-BE49-F238E27FC236}">
                <a16:creationId xmlns:a16="http://schemas.microsoft.com/office/drawing/2014/main" id="{9E8525CE-22D6-5041-A21B-B26FD008F2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C3870D-F29B-964B-B0B2-65A2E319D7E3}"/>
              </a:ext>
            </a:extLst>
          </p:cNvPr>
          <p:cNvSpPr>
            <a:spLocks noGrp="1"/>
          </p:cNvSpPr>
          <p:nvPr>
            <p:ph type="sldNum" sz="quarter" idx="12"/>
          </p:nvPr>
        </p:nvSpPr>
        <p:spPr/>
        <p:txBody>
          <a:bodyPr/>
          <a:lstStyle/>
          <a:p>
            <a:fld id="{A9CBDA58-75C0-924A-9F95-C40B40556F4E}" type="slidenum">
              <a:rPr lang="en-US" smtClean="0"/>
              <a:t>‹#›</a:t>
            </a:fld>
            <a:endParaRPr lang="en-US"/>
          </a:p>
        </p:txBody>
      </p:sp>
    </p:spTree>
    <p:extLst>
      <p:ext uri="{BB962C8B-B14F-4D97-AF65-F5344CB8AC3E}">
        <p14:creationId xmlns:p14="http://schemas.microsoft.com/office/powerpoint/2010/main" val="1884005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9DF2B-7816-4644-AFF3-C8F0160EBF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50FAA1-4903-AE4F-9C48-3996C2955C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92AAFC-CA42-6C42-A457-C60500704B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B2D9BF-956B-7845-894E-C7BB1EB5B550}"/>
              </a:ext>
            </a:extLst>
          </p:cNvPr>
          <p:cNvSpPr>
            <a:spLocks noGrp="1"/>
          </p:cNvSpPr>
          <p:nvPr>
            <p:ph type="dt" sz="half" idx="10"/>
          </p:nvPr>
        </p:nvSpPr>
        <p:spPr/>
        <p:txBody>
          <a:bodyPr/>
          <a:lstStyle/>
          <a:p>
            <a:fld id="{85F21BF8-13DE-AE4C-B117-806DDE08B041}" type="datetimeFigureOut">
              <a:rPr lang="en-US" smtClean="0"/>
              <a:t>10/16/19</a:t>
            </a:fld>
            <a:endParaRPr lang="en-US"/>
          </a:p>
        </p:txBody>
      </p:sp>
      <p:sp>
        <p:nvSpPr>
          <p:cNvPr id="6" name="Footer Placeholder 5">
            <a:extLst>
              <a:ext uri="{FF2B5EF4-FFF2-40B4-BE49-F238E27FC236}">
                <a16:creationId xmlns:a16="http://schemas.microsoft.com/office/drawing/2014/main" id="{003922A8-8918-644D-8BF5-8B9668C4CD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FD57E3-759C-D84C-B318-EAA82F637862}"/>
              </a:ext>
            </a:extLst>
          </p:cNvPr>
          <p:cNvSpPr>
            <a:spLocks noGrp="1"/>
          </p:cNvSpPr>
          <p:nvPr>
            <p:ph type="sldNum" sz="quarter" idx="12"/>
          </p:nvPr>
        </p:nvSpPr>
        <p:spPr/>
        <p:txBody>
          <a:bodyPr/>
          <a:lstStyle/>
          <a:p>
            <a:fld id="{A9CBDA58-75C0-924A-9F95-C40B40556F4E}" type="slidenum">
              <a:rPr lang="en-US" smtClean="0"/>
              <a:t>‹#›</a:t>
            </a:fld>
            <a:endParaRPr lang="en-US"/>
          </a:p>
        </p:txBody>
      </p:sp>
    </p:spTree>
    <p:extLst>
      <p:ext uri="{BB962C8B-B14F-4D97-AF65-F5344CB8AC3E}">
        <p14:creationId xmlns:p14="http://schemas.microsoft.com/office/powerpoint/2010/main" val="1511915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0C84CC-9AE9-144C-BAA6-46B22DFBF0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82521C-9231-8C46-BAF7-C7A46B5BCF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7BC60A-33F2-9D48-B8DC-1E53903768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F21BF8-13DE-AE4C-B117-806DDE08B041}" type="datetimeFigureOut">
              <a:rPr lang="en-US" smtClean="0"/>
              <a:t>10/16/19</a:t>
            </a:fld>
            <a:endParaRPr lang="en-US"/>
          </a:p>
        </p:txBody>
      </p:sp>
      <p:sp>
        <p:nvSpPr>
          <p:cNvPr id="5" name="Footer Placeholder 4">
            <a:extLst>
              <a:ext uri="{FF2B5EF4-FFF2-40B4-BE49-F238E27FC236}">
                <a16:creationId xmlns:a16="http://schemas.microsoft.com/office/drawing/2014/main" id="{1AB06C9A-D735-1C4B-8F42-69170BBD3D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C5EAC-653E-5E48-8460-9D80B1AF8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CBDA58-75C0-924A-9F95-C40B40556F4E}" type="slidenum">
              <a:rPr lang="en-US" smtClean="0"/>
              <a:t>‹#›</a:t>
            </a:fld>
            <a:endParaRPr lang="en-US"/>
          </a:p>
        </p:txBody>
      </p:sp>
    </p:spTree>
    <p:extLst>
      <p:ext uri="{BB962C8B-B14F-4D97-AF65-F5344CB8AC3E}">
        <p14:creationId xmlns:p14="http://schemas.microsoft.com/office/powerpoint/2010/main" val="3186823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B36C7-CE0A-0344-AC15-4E802C2CBED0}"/>
              </a:ext>
            </a:extLst>
          </p:cNvPr>
          <p:cNvSpPr>
            <a:spLocks noGrp="1"/>
          </p:cNvSpPr>
          <p:nvPr>
            <p:ph type="ctrTitle"/>
          </p:nvPr>
        </p:nvSpPr>
        <p:spPr/>
        <p:txBody>
          <a:bodyPr/>
          <a:lstStyle/>
          <a:p>
            <a:r>
              <a:rPr lang="en-US" dirty="0"/>
              <a:t>Pinnacle Ski Size Recommendation</a:t>
            </a:r>
          </a:p>
        </p:txBody>
      </p:sp>
      <p:sp>
        <p:nvSpPr>
          <p:cNvPr id="3" name="Subtitle 2">
            <a:extLst>
              <a:ext uri="{FF2B5EF4-FFF2-40B4-BE49-F238E27FC236}">
                <a16:creationId xmlns:a16="http://schemas.microsoft.com/office/drawing/2014/main" id="{8543B4DF-5CF4-5448-987D-0EC8039CF4A2}"/>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12796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5632D2-018E-FA4E-A55D-1EDD89C84DAD}"/>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anchor="ctr">
            <a:normAutofit/>
          </a:bodyPr>
          <a:lstStyle/>
          <a:p>
            <a:pPr algn="ctr"/>
            <a:r>
              <a:rPr lang="en-US" sz="2600" dirty="0">
                <a:solidFill>
                  <a:srgbClr val="FFFFFF"/>
                </a:solidFill>
              </a:rPr>
              <a:t>Model 2: Slalom</a:t>
            </a:r>
          </a:p>
        </p:txBody>
      </p:sp>
      <p:graphicFrame>
        <p:nvGraphicFramePr>
          <p:cNvPr id="4" name="Content Placeholder 3">
            <a:extLst>
              <a:ext uri="{FF2B5EF4-FFF2-40B4-BE49-F238E27FC236}">
                <a16:creationId xmlns:a16="http://schemas.microsoft.com/office/drawing/2014/main" id="{1ED4E4E7-6A52-DE45-9130-0606766D3A28}"/>
              </a:ext>
            </a:extLst>
          </p:cNvPr>
          <p:cNvGraphicFramePr>
            <a:graphicFrameLocks noGrp="1"/>
          </p:cNvGraphicFramePr>
          <p:nvPr>
            <p:ph idx="1"/>
          </p:nvPr>
        </p:nvGraphicFramePr>
        <p:xfrm>
          <a:off x="4061702" y="1166648"/>
          <a:ext cx="7268999" cy="4863040"/>
        </p:xfrm>
        <a:graphic>
          <a:graphicData uri="http://schemas.openxmlformats.org/drawingml/2006/table">
            <a:tbl>
              <a:tblPr firstRow="1" bandRow="1"/>
              <a:tblGrid>
                <a:gridCol w="1451653">
                  <a:extLst>
                    <a:ext uri="{9D8B030D-6E8A-4147-A177-3AD203B41FA5}">
                      <a16:colId xmlns:a16="http://schemas.microsoft.com/office/drawing/2014/main" val="489272678"/>
                    </a:ext>
                  </a:extLst>
                </a:gridCol>
                <a:gridCol w="1765911">
                  <a:extLst>
                    <a:ext uri="{9D8B030D-6E8A-4147-A177-3AD203B41FA5}">
                      <a16:colId xmlns:a16="http://schemas.microsoft.com/office/drawing/2014/main" val="4270272165"/>
                    </a:ext>
                  </a:extLst>
                </a:gridCol>
                <a:gridCol w="833871">
                  <a:extLst>
                    <a:ext uri="{9D8B030D-6E8A-4147-A177-3AD203B41FA5}">
                      <a16:colId xmlns:a16="http://schemas.microsoft.com/office/drawing/2014/main" val="245099022"/>
                    </a:ext>
                  </a:extLst>
                </a:gridCol>
                <a:gridCol w="1451653">
                  <a:extLst>
                    <a:ext uri="{9D8B030D-6E8A-4147-A177-3AD203B41FA5}">
                      <a16:colId xmlns:a16="http://schemas.microsoft.com/office/drawing/2014/main" val="2028195545"/>
                    </a:ext>
                  </a:extLst>
                </a:gridCol>
                <a:gridCol w="1765911">
                  <a:extLst>
                    <a:ext uri="{9D8B030D-6E8A-4147-A177-3AD203B41FA5}">
                      <a16:colId xmlns:a16="http://schemas.microsoft.com/office/drawing/2014/main" val="2759847386"/>
                    </a:ext>
                  </a:extLst>
                </a:gridCol>
              </a:tblGrid>
              <a:tr h="323194">
                <a:tc>
                  <a:txBody>
                    <a:bodyPr/>
                    <a:lstStyle/>
                    <a:p>
                      <a:pPr algn="ctr" rtl="0" fontAlgn="ctr"/>
                      <a:r>
                        <a:rPr lang="en-US" sz="1600" b="1">
                          <a:effectLst/>
                        </a:rPr>
                        <a:t>Height (in.)</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b="1">
                          <a:effectLst/>
                        </a:rPr>
                        <a:t>SL Ski Length</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b="1">
                          <a:effectLst/>
                        </a:rPr>
                        <a:t>Height (in.)</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b="1">
                          <a:effectLst/>
                        </a:rPr>
                        <a:t>SL Ski Length</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extLst>
                  <a:ext uri="{0D108BD9-81ED-4DB2-BD59-A6C34878D82A}">
                    <a16:rowId xmlns:a16="http://schemas.microsoft.com/office/drawing/2014/main" val="2563341997"/>
                  </a:ext>
                </a:extLst>
              </a:tr>
              <a:tr h="323194">
                <a:tc>
                  <a:txBody>
                    <a:bodyPr/>
                    <a:lstStyle/>
                    <a:p>
                      <a:pPr algn="ctr" rtl="0" fontAlgn="ctr"/>
                      <a:r>
                        <a:rPr lang="en-US" sz="1600">
                          <a:effectLst/>
                        </a:rPr>
                        <a:t>48</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115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60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a:effectLst/>
                        </a:rPr>
                        <a:t>140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extLst>
                  <a:ext uri="{0D108BD9-81ED-4DB2-BD59-A6C34878D82A}">
                    <a16:rowId xmlns:a16="http://schemas.microsoft.com/office/drawing/2014/main" val="2196395743"/>
                  </a:ext>
                </a:extLst>
              </a:tr>
              <a:tr h="323194">
                <a:tc>
                  <a:txBody>
                    <a:bodyPr/>
                    <a:lstStyle/>
                    <a:p>
                      <a:pPr algn="ctr" rtl="0" fontAlgn="ctr"/>
                      <a:r>
                        <a:rPr lang="en-US" sz="1600">
                          <a:effectLst/>
                        </a:rPr>
                        <a:t>49</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115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61</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a:effectLst/>
                        </a:rPr>
                        <a:t>140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extLst>
                  <a:ext uri="{0D108BD9-81ED-4DB2-BD59-A6C34878D82A}">
                    <a16:rowId xmlns:a16="http://schemas.microsoft.com/office/drawing/2014/main" val="561569638"/>
                  </a:ext>
                </a:extLst>
              </a:tr>
              <a:tr h="323194">
                <a:tc>
                  <a:txBody>
                    <a:bodyPr/>
                    <a:lstStyle/>
                    <a:p>
                      <a:pPr algn="ctr" rtl="0" fontAlgn="ctr"/>
                      <a:r>
                        <a:rPr lang="en-US" sz="1600">
                          <a:effectLst/>
                        </a:rPr>
                        <a:t>50</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115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62</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a:effectLst/>
                        </a:rPr>
                        <a:t>145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extLst>
                  <a:ext uri="{0D108BD9-81ED-4DB2-BD59-A6C34878D82A}">
                    <a16:rowId xmlns:a16="http://schemas.microsoft.com/office/drawing/2014/main" val="1879331050"/>
                  </a:ext>
                </a:extLst>
              </a:tr>
              <a:tr h="323194">
                <a:tc>
                  <a:txBody>
                    <a:bodyPr/>
                    <a:lstStyle/>
                    <a:p>
                      <a:pPr algn="ctr" rtl="0" fontAlgn="ctr"/>
                      <a:r>
                        <a:rPr lang="en-US" sz="1600">
                          <a:effectLst/>
                        </a:rPr>
                        <a:t>51</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120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63</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a:effectLst/>
                        </a:rPr>
                        <a:t>150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extLst>
                  <a:ext uri="{0D108BD9-81ED-4DB2-BD59-A6C34878D82A}">
                    <a16:rowId xmlns:a16="http://schemas.microsoft.com/office/drawing/2014/main" val="594084643"/>
                  </a:ext>
                </a:extLst>
              </a:tr>
              <a:tr h="323194">
                <a:tc>
                  <a:txBody>
                    <a:bodyPr/>
                    <a:lstStyle/>
                    <a:p>
                      <a:pPr algn="ctr" rtl="0" fontAlgn="ctr"/>
                      <a:r>
                        <a:rPr lang="en-US" sz="1600">
                          <a:effectLst/>
                        </a:rPr>
                        <a:t>52</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120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64</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a:effectLst/>
                        </a:rPr>
                        <a:t>150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extLst>
                  <a:ext uri="{0D108BD9-81ED-4DB2-BD59-A6C34878D82A}">
                    <a16:rowId xmlns:a16="http://schemas.microsoft.com/office/drawing/2014/main" val="2539629806"/>
                  </a:ext>
                </a:extLst>
              </a:tr>
              <a:tr h="323194">
                <a:tc>
                  <a:txBody>
                    <a:bodyPr/>
                    <a:lstStyle/>
                    <a:p>
                      <a:pPr algn="ctr" rtl="0" fontAlgn="ctr"/>
                      <a:r>
                        <a:rPr lang="en-US" sz="1600">
                          <a:effectLst/>
                        </a:rPr>
                        <a:t>53</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125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65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a:effectLst/>
                        </a:rPr>
                        <a:t>150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extLst>
                  <a:ext uri="{0D108BD9-81ED-4DB2-BD59-A6C34878D82A}">
                    <a16:rowId xmlns:a16="http://schemas.microsoft.com/office/drawing/2014/main" val="762808391"/>
                  </a:ext>
                </a:extLst>
              </a:tr>
              <a:tr h="323194">
                <a:tc>
                  <a:txBody>
                    <a:bodyPr/>
                    <a:lstStyle/>
                    <a:p>
                      <a:pPr algn="ctr" rtl="0" fontAlgn="ctr"/>
                      <a:r>
                        <a:rPr lang="en-US" sz="1600">
                          <a:effectLst/>
                        </a:rPr>
                        <a:t>54</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125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66</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a:effectLst/>
                        </a:rPr>
                        <a:t>155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extLst>
                  <a:ext uri="{0D108BD9-81ED-4DB2-BD59-A6C34878D82A}">
                    <a16:rowId xmlns:a16="http://schemas.microsoft.com/office/drawing/2014/main" val="3664179197"/>
                  </a:ext>
                </a:extLst>
              </a:tr>
              <a:tr h="323194">
                <a:tc>
                  <a:txBody>
                    <a:bodyPr/>
                    <a:lstStyle/>
                    <a:p>
                      <a:pPr algn="ctr" rtl="0" fontAlgn="ctr"/>
                      <a:r>
                        <a:rPr lang="en-US" sz="1600">
                          <a:effectLst/>
                        </a:rPr>
                        <a:t>55</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130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67</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a:effectLst/>
                        </a:rPr>
                        <a:t>155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extLst>
                  <a:ext uri="{0D108BD9-81ED-4DB2-BD59-A6C34878D82A}">
                    <a16:rowId xmlns:a16="http://schemas.microsoft.com/office/drawing/2014/main" val="3037320716"/>
                  </a:ext>
                </a:extLst>
              </a:tr>
              <a:tr h="323194">
                <a:tc>
                  <a:txBody>
                    <a:bodyPr/>
                    <a:lstStyle/>
                    <a:p>
                      <a:pPr algn="ctr" rtl="0" fontAlgn="ctr"/>
                      <a:r>
                        <a:rPr lang="en-US" sz="1600">
                          <a:effectLst/>
                        </a:rPr>
                        <a:t>56</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130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68</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a:effectLst/>
                        </a:rPr>
                        <a:t>155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extLst>
                  <a:ext uri="{0D108BD9-81ED-4DB2-BD59-A6C34878D82A}">
                    <a16:rowId xmlns:a16="http://schemas.microsoft.com/office/drawing/2014/main" val="2107243526"/>
                  </a:ext>
                </a:extLst>
              </a:tr>
              <a:tr h="323194">
                <a:tc>
                  <a:txBody>
                    <a:bodyPr/>
                    <a:lstStyle/>
                    <a:p>
                      <a:pPr algn="ctr" rtl="0" fontAlgn="ctr"/>
                      <a:r>
                        <a:rPr lang="en-US" sz="1600">
                          <a:effectLst/>
                        </a:rPr>
                        <a:t>57</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135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69</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a:effectLst/>
                        </a:rPr>
                        <a:t>160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extLst>
                  <a:ext uri="{0D108BD9-81ED-4DB2-BD59-A6C34878D82A}">
                    <a16:rowId xmlns:a16="http://schemas.microsoft.com/office/drawing/2014/main" val="1310274643"/>
                  </a:ext>
                </a:extLst>
              </a:tr>
              <a:tr h="323194">
                <a:tc>
                  <a:txBody>
                    <a:bodyPr/>
                    <a:lstStyle/>
                    <a:p>
                      <a:pPr algn="ctr" rtl="0" fontAlgn="ctr"/>
                      <a:r>
                        <a:rPr lang="en-US" sz="1600">
                          <a:effectLst/>
                        </a:rPr>
                        <a:t>58</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135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70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a:effectLst/>
                        </a:rPr>
                        <a:t>165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extLst>
                  <a:ext uri="{0D108BD9-81ED-4DB2-BD59-A6C34878D82A}">
                    <a16:rowId xmlns:a16="http://schemas.microsoft.com/office/drawing/2014/main" val="2573153274"/>
                  </a:ext>
                </a:extLst>
              </a:tr>
              <a:tr h="323194">
                <a:tc>
                  <a:txBody>
                    <a:bodyPr/>
                    <a:lstStyle/>
                    <a:p>
                      <a:pPr algn="ctr" rtl="0" fontAlgn="ctr"/>
                      <a:r>
                        <a:rPr lang="en-US" sz="1600">
                          <a:effectLst/>
                        </a:rPr>
                        <a:t>59</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135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71</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a:effectLst/>
                        </a:rPr>
                        <a:t>165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extLst>
                  <a:ext uri="{0D108BD9-81ED-4DB2-BD59-A6C34878D82A}">
                    <a16:rowId xmlns:a16="http://schemas.microsoft.com/office/drawing/2014/main" val="4151168603"/>
                  </a:ext>
                </a:extLst>
              </a:tr>
              <a:tr h="323194">
                <a:tc>
                  <a:txBody>
                    <a:bodyPr/>
                    <a:lstStyle/>
                    <a:p>
                      <a:pPr rtl="0" fontAlgn="ctr"/>
                      <a:endParaRPr lang="en-US" sz="2000">
                        <a:effectLst/>
                      </a:endParaRP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0000"/>
                    </a:solidFill>
                  </a:tcPr>
                </a:tc>
                <a:tc>
                  <a:txBody>
                    <a:bodyPr/>
                    <a:lstStyle/>
                    <a:p>
                      <a:pPr algn="ctr" rtl="0" fontAlgn="ctr"/>
                      <a:r>
                        <a:rPr lang="en-US" sz="1600">
                          <a:effectLst/>
                        </a:rPr>
                        <a:t>72</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FA8DC"/>
                    </a:solidFill>
                  </a:tcPr>
                </a:tc>
                <a:tc>
                  <a:txBody>
                    <a:bodyPr/>
                    <a:lstStyle/>
                    <a:p>
                      <a:pPr algn="ctr" rtl="0" fontAlgn="ctr"/>
                      <a:r>
                        <a:rPr lang="en-US" sz="1600">
                          <a:effectLst/>
                        </a:rPr>
                        <a:t>165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FA8DC"/>
                    </a:solidFill>
                  </a:tcPr>
                </a:tc>
                <a:extLst>
                  <a:ext uri="{0D108BD9-81ED-4DB2-BD59-A6C34878D82A}">
                    <a16:rowId xmlns:a16="http://schemas.microsoft.com/office/drawing/2014/main" val="4030872107"/>
                  </a:ext>
                </a:extLst>
              </a:tr>
            </a:tbl>
          </a:graphicData>
        </a:graphic>
      </p:graphicFrame>
    </p:spTree>
    <p:extLst>
      <p:ext uri="{BB962C8B-B14F-4D97-AF65-F5344CB8AC3E}">
        <p14:creationId xmlns:p14="http://schemas.microsoft.com/office/powerpoint/2010/main" val="1584292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D13B2D-5524-D846-8E39-4AAD81F7E611}"/>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anchor="ctr">
            <a:normAutofit/>
          </a:bodyPr>
          <a:lstStyle/>
          <a:p>
            <a:pPr algn="ctr"/>
            <a:r>
              <a:rPr lang="en-US" sz="2600" dirty="0">
                <a:solidFill>
                  <a:srgbClr val="FFFFFF"/>
                </a:solidFill>
              </a:rPr>
              <a:t>Model 3:</a:t>
            </a:r>
            <a:br>
              <a:rPr lang="en-US" sz="2600" dirty="0">
                <a:solidFill>
                  <a:srgbClr val="FFFFFF"/>
                </a:solidFill>
              </a:rPr>
            </a:br>
            <a:r>
              <a:rPr lang="en-US" sz="2600" dirty="0">
                <a:solidFill>
                  <a:srgbClr val="FFFFFF"/>
                </a:solidFill>
              </a:rPr>
              <a:t>Junior Ski Sizing</a:t>
            </a:r>
          </a:p>
        </p:txBody>
      </p:sp>
      <p:graphicFrame>
        <p:nvGraphicFramePr>
          <p:cNvPr id="4" name="Content Placeholder 3">
            <a:extLst>
              <a:ext uri="{FF2B5EF4-FFF2-40B4-BE49-F238E27FC236}">
                <a16:creationId xmlns:a16="http://schemas.microsoft.com/office/drawing/2014/main" id="{9E008CD1-651D-614E-961F-8DCC0B5A0612}"/>
              </a:ext>
            </a:extLst>
          </p:cNvPr>
          <p:cNvGraphicFramePr>
            <a:graphicFrameLocks noGrp="1"/>
          </p:cNvGraphicFramePr>
          <p:nvPr>
            <p:ph idx="1"/>
          </p:nvPr>
        </p:nvGraphicFramePr>
        <p:xfrm>
          <a:off x="4203864" y="1166648"/>
          <a:ext cx="6984676" cy="4719564"/>
        </p:xfrm>
        <a:graphic>
          <a:graphicData uri="http://schemas.openxmlformats.org/drawingml/2006/table">
            <a:tbl>
              <a:tblPr firstRow="1" bandRow="1"/>
              <a:tblGrid>
                <a:gridCol w="1111879">
                  <a:extLst>
                    <a:ext uri="{9D8B030D-6E8A-4147-A177-3AD203B41FA5}">
                      <a16:colId xmlns:a16="http://schemas.microsoft.com/office/drawing/2014/main" val="825221"/>
                    </a:ext>
                  </a:extLst>
                </a:gridCol>
                <a:gridCol w="1451756">
                  <a:extLst>
                    <a:ext uri="{9D8B030D-6E8A-4147-A177-3AD203B41FA5}">
                      <a16:colId xmlns:a16="http://schemas.microsoft.com/office/drawing/2014/main" val="1989745409"/>
                    </a:ext>
                  </a:extLst>
                </a:gridCol>
                <a:gridCol w="1517529">
                  <a:extLst>
                    <a:ext uri="{9D8B030D-6E8A-4147-A177-3AD203B41FA5}">
                      <a16:colId xmlns:a16="http://schemas.microsoft.com/office/drawing/2014/main" val="1565981129"/>
                    </a:ext>
                  </a:extLst>
                </a:gridCol>
                <a:gridCol w="1451756">
                  <a:extLst>
                    <a:ext uri="{9D8B030D-6E8A-4147-A177-3AD203B41FA5}">
                      <a16:colId xmlns:a16="http://schemas.microsoft.com/office/drawing/2014/main" val="1818393603"/>
                    </a:ext>
                  </a:extLst>
                </a:gridCol>
                <a:gridCol w="1451756">
                  <a:extLst>
                    <a:ext uri="{9D8B030D-6E8A-4147-A177-3AD203B41FA5}">
                      <a16:colId xmlns:a16="http://schemas.microsoft.com/office/drawing/2014/main" val="2499642991"/>
                    </a:ext>
                  </a:extLst>
                </a:gridCol>
              </a:tblGrid>
              <a:tr h="323194">
                <a:tc>
                  <a:txBody>
                    <a:bodyPr/>
                    <a:lstStyle/>
                    <a:p>
                      <a:pPr algn="ctr" rtl="0" fontAlgn="ctr"/>
                      <a:r>
                        <a:rPr lang="en-US" sz="1600" b="1">
                          <a:solidFill>
                            <a:srgbClr val="000000"/>
                          </a:solidFill>
                          <a:effectLst/>
                          <a:latin typeface="Calibri" panose="020F0502020204030204" pitchFamily="34" charset="0"/>
                        </a:rPr>
                        <a:t>Age</a:t>
                      </a:r>
                    </a:p>
                  </a:txBody>
                  <a:tcPr marL="32063" marR="32063" marT="21375" marB="21375"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600" b="1">
                          <a:solidFill>
                            <a:srgbClr val="000000"/>
                          </a:solidFill>
                          <a:effectLst/>
                          <a:latin typeface="Calibri" panose="020F0502020204030204" pitchFamily="34" charset="0"/>
                        </a:rPr>
                        <a:t>Lbs</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600" b="1">
                          <a:solidFill>
                            <a:srgbClr val="000000"/>
                          </a:solidFill>
                          <a:effectLst/>
                          <a:latin typeface="Calibri" panose="020F0502020204030204" pitchFamily="34" charset="0"/>
                        </a:rPr>
                        <a:t>Type</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600" b="1">
                          <a:solidFill>
                            <a:srgbClr val="000000"/>
                          </a:solidFill>
                          <a:effectLst/>
                          <a:latin typeface="Calibri" panose="020F0502020204030204" pitchFamily="34" charset="0"/>
                        </a:rPr>
                        <a:t>GS</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600" b="1">
                          <a:solidFill>
                            <a:srgbClr val="000000"/>
                          </a:solidFill>
                          <a:effectLst/>
                          <a:latin typeface="Calibri" panose="020F0502020204030204" pitchFamily="34" charset="0"/>
                        </a:rPr>
                        <a:t>SL</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4890989"/>
                  </a:ext>
                </a:extLst>
              </a:tr>
              <a:tr h="323194">
                <a:tc rowSpan="4">
                  <a:txBody>
                    <a:bodyPr/>
                    <a:lstStyle/>
                    <a:p>
                      <a:pPr algn="ctr" rtl="0" fontAlgn="ctr"/>
                      <a:r>
                        <a:rPr lang="en-US" sz="1600" b="1">
                          <a:solidFill>
                            <a:srgbClr val="000000"/>
                          </a:solidFill>
                          <a:effectLst/>
                          <a:latin typeface="Calibri" panose="020F0502020204030204" pitchFamily="34" charset="0"/>
                        </a:rPr>
                        <a:t>u8</a:t>
                      </a:r>
                    </a:p>
                  </a:txBody>
                  <a:tcPr marL="32063" marR="32063" marT="21375" marB="21375"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b="0">
                          <a:solidFill>
                            <a:srgbClr val="000000"/>
                          </a:solidFill>
                          <a:effectLst/>
                          <a:latin typeface="Calibri" panose="020F0502020204030204" pitchFamily="34" charset="0"/>
                        </a:rPr>
                        <a:t>40 - 50</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b="0">
                          <a:solidFill>
                            <a:srgbClr val="000000"/>
                          </a:solidFill>
                          <a:effectLst/>
                          <a:latin typeface="Calibri" panose="020F0502020204030204" pitchFamily="34" charset="0"/>
                        </a:rPr>
                        <a:t>Multi Event</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b="0">
                          <a:solidFill>
                            <a:srgbClr val="000000"/>
                          </a:solidFill>
                          <a:effectLst/>
                          <a:latin typeface="Calibri" panose="020F0502020204030204" pitchFamily="34" charset="0"/>
                        </a:rPr>
                        <a:t>110</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extLst>
                  <a:ext uri="{0D108BD9-81ED-4DB2-BD59-A6C34878D82A}">
                    <a16:rowId xmlns:a16="http://schemas.microsoft.com/office/drawing/2014/main" val="1061300161"/>
                  </a:ext>
                </a:extLst>
              </a:tr>
              <a:tr h="323194">
                <a:tc vMerge="1">
                  <a:txBody>
                    <a:bodyPr/>
                    <a:lstStyle/>
                    <a:p>
                      <a:endParaRPr lang="en-US"/>
                    </a:p>
                  </a:txBody>
                  <a:tcPr/>
                </a:tc>
                <a:tc>
                  <a:txBody>
                    <a:bodyPr/>
                    <a:lstStyle/>
                    <a:p>
                      <a:pPr algn="ctr" rtl="0" fontAlgn="ctr"/>
                      <a:r>
                        <a:rPr lang="en-US" sz="1600" b="0">
                          <a:solidFill>
                            <a:srgbClr val="000000"/>
                          </a:solidFill>
                          <a:effectLst/>
                          <a:latin typeface="Calibri" panose="020F0502020204030204" pitchFamily="34" charset="0"/>
                        </a:rPr>
                        <a:t>50 - 60</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b="0">
                          <a:solidFill>
                            <a:srgbClr val="000000"/>
                          </a:solidFill>
                          <a:effectLst/>
                          <a:latin typeface="Calibri" panose="020F0502020204030204" pitchFamily="34" charset="0"/>
                        </a:rPr>
                        <a:t>Multi Event</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b="0">
                          <a:solidFill>
                            <a:srgbClr val="000000"/>
                          </a:solidFill>
                          <a:effectLst/>
                          <a:latin typeface="Calibri" panose="020F0502020204030204" pitchFamily="34" charset="0"/>
                        </a:rPr>
                        <a:t>120</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extLst>
                  <a:ext uri="{0D108BD9-81ED-4DB2-BD59-A6C34878D82A}">
                    <a16:rowId xmlns:a16="http://schemas.microsoft.com/office/drawing/2014/main" val="1127585918"/>
                  </a:ext>
                </a:extLst>
              </a:tr>
              <a:tr h="323194">
                <a:tc vMerge="1">
                  <a:txBody>
                    <a:bodyPr/>
                    <a:lstStyle/>
                    <a:p>
                      <a:endParaRPr lang="en-US"/>
                    </a:p>
                  </a:txBody>
                  <a:tcPr/>
                </a:tc>
                <a:tc>
                  <a:txBody>
                    <a:bodyPr/>
                    <a:lstStyle/>
                    <a:p>
                      <a:pPr algn="ctr" rtl="0" fontAlgn="ctr"/>
                      <a:r>
                        <a:rPr lang="en-US" sz="1600" b="0">
                          <a:solidFill>
                            <a:srgbClr val="000000"/>
                          </a:solidFill>
                          <a:effectLst/>
                          <a:latin typeface="Calibri" panose="020F0502020204030204" pitchFamily="34" charset="0"/>
                        </a:rPr>
                        <a:t>60 - 70</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b="0">
                          <a:solidFill>
                            <a:srgbClr val="000000"/>
                          </a:solidFill>
                          <a:effectLst/>
                          <a:latin typeface="Calibri" panose="020F0502020204030204" pitchFamily="34" charset="0"/>
                        </a:rPr>
                        <a:t>Multi Event</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b="0">
                          <a:solidFill>
                            <a:srgbClr val="000000"/>
                          </a:solidFill>
                          <a:effectLst/>
                          <a:latin typeface="Calibri" panose="020F0502020204030204" pitchFamily="34" charset="0"/>
                        </a:rPr>
                        <a:t>127</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extLst>
                  <a:ext uri="{0D108BD9-81ED-4DB2-BD59-A6C34878D82A}">
                    <a16:rowId xmlns:a16="http://schemas.microsoft.com/office/drawing/2014/main" val="3850722501"/>
                  </a:ext>
                </a:extLst>
              </a:tr>
              <a:tr h="323194">
                <a:tc vMerge="1">
                  <a:txBody>
                    <a:bodyPr/>
                    <a:lstStyle/>
                    <a:p>
                      <a:endParaRPr lang="en-US"/>
                    </a:p>
                  </a:txBody>
                  <a:tcPr/>
                </a:tc>
                <a:tc>
                  <a:txBody>
                    <a:bodyPr/>
                    <a:lstStyle/>
                    <a:p>
                      <a:pPr algn="ctr" rtl="0" fontAlgn="ctr"/>
                      <a:r>
                        <a:rPr lang="en-US" sz="1600" b="0">
                          <a:solidFill>
                            <a:srgbClr val="000000"/>
                          </a:solidFill>
                          <a:effectLst/>
                          <a:latin typeface="Calibri" panose="020F0502020204030204" pitchFamily="34" charset="0"/>
                        </a:rPr>
                        <a:t>70 - 80</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b="0">
                          <a:solidFill>
                            <a:srgbClr val="000000"/>
                          </a:solidFill>
                          <a:effectLst/>
                          <a:latin typeface="Calibri" panose="020F0502020204030204" pitchFamily="34" charset="0"/>
                        </a:rPr>
                        <a:t>Multi Event</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b="0">
                          <a:solidFill>
                            <a:srgbClr val="000000"/>
                          </a:solidFill>
                          <a:effectLst/>
                          <a:latin typeface="Calibri" panose="020F0502020204030204" pitchFamily="34" charset="0"/>
                        </a:rPr>
                        <a:t>134</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extLst>
                  <a:ext uri="{0D108BD9-81ED-4DB2-BD59-A6C34878D82A}">
                    <a16:rowId xmlns:a16="http://schemas.microsoft.com/office/drawing/2014/main" val="1297510466"/>
                  </a:ext>
                </a:extLst>
              </a:tr>
              <a:tr h="323194">
                <a:tc rowSpan="4">
                  <a:txBody>
                    <a:bodyPr/>
                    <a:lstStyle/>
                    <a:p>
                      <a:pPr algn="ctr" rtl="0" fontAlgn="ctr"/>
                      <a:r>
                        <a:rPr lang="en-US" sz="1600" b="1">
                          <a:solidFill>
                            <a:srgbClr val="000000"/>
                          </a:solidFill>
                          <a:effectLst/>
                          <a:latin typeface="Calibri" panose="020F0502020204030204" pitchFamily="34" charset="0"/>
                        </a:rPr>
                        <a:t>u10</a:t>
                      </a:r>
                    </a:p>
                  </a:txBody>
                  <a:tcPr marL="32063" marR="32063" marT="21375" marB="21375"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algn="ctr" rtl="0" fontAlgn="ctr"/>
                      <a:r>
                        <a:rPr lang="en-US" sz="1600" b="0">
                          <a:solidFill>
                            <a:srgbClr val="000000"/>
                          </a:solidFill>
                          <a:effectLst/>
                          <a:latin typeface="Calibri" panose="020F0502020204030204" pitchFamily="34" charset="0"/>
                        </a:rPr>
                        <a:t>50 - 60</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algn="ctr" rtl="0" fontAlgn="ctr"/>
                      <a:r>
                        <a:rPr lang="en-US" sz="1600" b="0">
                          <a:solidFill>
                            <a:srgbClr val="000000"/>
                          </a:solidFill>
                          <a:effectLst/>
                          <a:latin typeface="Calibri" panose="020F0502020204030204" pitchFamily="34" charset="0"/>
                        </a:rPr>
                        <a:t>Multi Event</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algn="ctr" rtl="0" fontAlgn="ctr"/>
                      <a:r>
                        <a:rPr lang="en-US" sz="1600" b="0">
                          <a:solidFill>
                            <a:srgbClr val="000000"/>
                          </a:solidFill>
                          <a:effectLst/>
                          <a:latin typeface="Calibri" panose="020F0502020204030204" pitchFamily="34" charset="0"/>
                        </a:rPr>
                        <a:t>120</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rtl="0" fontAlgn="ctr"/>
                      <a:endParaRPr lang="en-US" sz="2000">
                        <a:effectLst/>
                      </a:endParaRP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extLst>
                  <a:ext uri="{0D108BD9-81ED-4DB2-BD59-A6C34878D82A}">
                    <a16:rowId xmlns:a16="http://schemas.microsoft.com/office/drawing/2014/main" val="1331864028"/>
                  </a:ext>
                </a:extLst>
              </a:tr>
              <a:tr h="323194">
                <a:tc vMerge="1">
                  <a:txBody>
                    <a:bodyPr/>
                    <a:lstStyle/>
                    <a:p>
                      <a:endParaRPr lang="en-US"/>
                    </a:p>
                  </a:txBody>
                  <a:tcPr/>
                </a:tc>
                <a:tc>
                  <a:txBody>
                    <a:bodyPr/>
                    <a:lstStyle/>
                    <a:p>
                      <a:pPr algn="ctr" rtl="0" fontAlgn="ctr"/>
                      <a:r>
                        <a:rPr lang="en-US" sz="1600" b="0">
                          <a:solidFill>
                            <a:srgbClr val="000000"/>
                          </a:solidFill>
                          <a:effectLst/>
                          <a:latin typeface="Calibri" panose="020F0502020204030204" pitchFamily="34" charset="0"/>
                        </a:rPr>
                        <a:t>60 - 70</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algn="ctr" rtl="0" fontAlgn="ctr"/>
                      <a:r>
                        <a:rPr lang="en-US" sz="1600" b="0">
                          <a:solidFill>
                            <a:srgbClr val="000000"/>
                          </a:solidFill>
                          <a:effectLst/>
                          <a:latin typeface="Calibri" panose="020F0502020204030204" pitchFamily="34" charset="0"/>
                        </a:rPr>
                        <a:t>Multi Event</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algn="ctr" rtl="0" fontAlgn="ctr"/>
                      <a:r>
                        <a:rPr lang="en-US" sz="1600" b="0">
                          <a:solidFill>
                            <a:srgbClr val="000000"/>
                          </a:solidFill>
                          <a:effectLst/>
                          <a:latin typeface="Calibri" panose="020F0502020204030204" pitchFamily="34" charset="0"/>
                        </a:rPr>
                        <a:t>130</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rtl="0" fontAlgn="ctr"/>
                      <a:endParaRPr lang="en-US" sz="2000">
                        <a:effectLst/>
                      </a:endParaRP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extLst>
                  <a:ext uri="{0D108BD9-81ED-4DB2-BD59-A6C34878D82A}">
                    <a16:rowId xmlns:a16="http://schemas.microsoft.com/office/drawing/2014/main" val="3553196965"/>
                  </a:ext>
                </a:extLst>
              </a:tr>
              <a:tr h="323194">
                <a:tc vMerge="1">
                  <a:txBody>
                    <a:bodyPr/>
                    <a:lstStyle/>
                    <a:p>
                      <a:endParaRPr lang="en-US"/>
                    </a:p>
                  </a:txBody>
                  <a:tcPr/>
                </a:tc>
                <a:tc>
                  <a:txBody>
                    <a:bodyPr/>
                    <a:lstStyle/>
                    <a:p>
                      <a:pPr algn="ctr" rtl="0" fontAlgn="ctr"/>
                      <a:r>
                        <a:rPr lang="en-US" sz="1600" b="0">
                          <a:solidFill>
                            <a:srgbClr val="000000"/>
                          </a:solidFill>
                          <a:effectLst/>
                          <a:latin typeface="Calibri" panose="020F0502020204030204" pitchFamily="34" charset="0"/>
                        </a:rPr>
                        <a:t>70 - 80</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algn="ctr" rtl="0" fontAlgn="ctr"/>
                      <a:r>
                        <a:rPr lang="en-US" sz="1600" b="0">
                          <a:solidFill>
                            <a:srgbClr val="000000"/>
                          </a:solidFill>
                          <a:effectLst/>
                          <a:latin typeface="Calibri" panose="020F0502020204030204" pitchFamily="34" charset="0"/>
                        </a:rPr>
                        <a:t>Multi Event</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algn="ctr" rtl="0" fontAlgn="ctr"/>
                      <a:r>
                        <a:rPr lang="en-US" sz="1600" b="0">
                          <a:solidFill>
                            <a:srgbClr val="000000"/>
                          </a:solidFill>
                          <a:effectLst/>
                          <a:latin typeface="Calibri" panose="020F0502020204030204" pitchFamily="34" charset="0"/>
                        </a:rPr>
                        <a:t>134/141</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rtl="0" fontAlgn="ctr"/>
                      <a:endParaRPr lang="en-US" sz="2000">
                        <a:effectLst/>
                      </a:endParaRP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extLst>
                  <a:ext uri="{0D108BD9-81ED-4DB2-BD59-A6C34878D82A}">
                    <a16:rowId xmlns:a16="http://schemas.microsoft.com/office/drawing/2014/main" val="2730663573"/>
                  </a:ext>
                </a:extLst>
              </a:tr>
              <a:tr h="323194">
                <a:tc vMerge="1">
                  <a:txBody>
                    <a:bodyPr/>
                    <a:lstStyle/>
                    <a:p>
                      <a:endParaRPr lang="en-US"/>
                    </a:p>
                  </a:txBody>
                  <a:tcPr/>
                </a:tc>
                <a:tc>
                  <a:txBody>
                    <a:bodyPr/>
                    <a:lstStyle/>
                    <a:p>
                      <a:pPr algn="ctr" rtl="0" fontAlgn="ctr"/>
                      <a:r>
                        <a:rPr lang="en-US" sz="1600" b="0">
                          <a:solidFill>
                            <a:srgbClr val="000000"/>
                          </a:solidFill>
                          <a:effectLst/>
                          <a:latin typeface="Calibri" panose="020F0502020204030204" pitchFamily="34" charset="0"/>
                        </a:rPr>
                        <a:t>80 -90</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algn="ctr" rtl="0" fontAlgn="ctr"/>
                      <a:r>
                        <a:rPr lang="en-US" sz="1600" b="0">
                          <a:solidFill>
                            <a:srgbClr val="000000"/>
                          </a:solidFill>
                          <a:effectLst/>
                          <a:latin typeface="Calibri" panose="020F0502020204030204" pitchFamily="34" charset="0"/>
                        </a:rPr>
                        <a:t>Multi Event</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algn="ctr" rtl="0" fontAlgn="ctr"/>
                      <a:r>
                        <a:rPr lang="en-US" sz="1600" b="0">
                          <a:solidFill>
                            <a:srgbClr val="000000"/>
                          </a:solidFill>
                          <a:effectLst/>
                          <a:latin typeface="Calibri" panose="020F0502020204030204" pitchFamily="34" charset="0"/>
                        </a:rPr>
                        <a:t>148</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rtl="0" fontAlgn="ctr"/>
                      <a:endParaRPr lang="en-US" sz="2000">
                        <a:effectLst/>
                      </a:endParaRP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extLst>
                  <a:ext uri="{0D108BD9-81ED-4DB2-BD59-A6C34878D82A}">
                    <a16:rowId xmlns:a16="http://schemas.microsoft.com/office/drawing/2014/main" val="2782134056"/>
                  </a:ext>
                </a:extLst>
              </a:tr>
              <a:tr h="323194">
                <a:tc rowSpan="5">
                  <a:txBody>
                    <a:bodyPr/>
                    <a:lstStyle/>
                    <a:p>
                      <a:pPr algn="ctr" rtl="0" fontAlgn="ctr"/>
                      <a:r>
                        <a:rPr lang="en-US" sz="1600" b="1">
                          <a:solidFill>
                            <a:srgbClr val="000000"/>
                          </a:solidFill>
                          <a:effectLst/>
                          <a:latin typeface="Calibri" panose="020F0502020204030204" pitchFamily="34" charset="0"/>
                        </a:rPr>
                        <a:t>u12</a:t>
                      </a:r>
                    </a:p>
                  </a:txBody>
                  <a:tcPr marL="32063" marR="32063" marT="21375" marB="21375"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FA8DC"/>
                    </a:solidFill>
                  </a:tcPr>
                </a:tc>
                <a:tc>
                  <a:txBody>
                    <a:bodyPr/>
                    <a:lstStyle/>
                    <a:p>
                      <a:pPr algn="ctr" rtl="0" fontAlgn="ctr"/>
                      <a:r>
                        <a:rPr lang="en-US" sz="1600" b="0">
                          <a:solidFill>
                            <a:srgbClr val="000000"/>
                          </a:solidFill>
                          <a:effectLst/>
                          <a:latin typeface="Calibri" panose="020F0502020204030204" pitchFamily="34" charset="0"/>
                        </a:rPr>
                        <a:t>60 - 70</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b="0">
                          <a:solidFill>
                            <a:srgbClr val="000000"/>
                          </a:solidFill>
                          <a:effectLst/>
                          <a:latin typeface="Calibri" panose="020F0502020204030204" pitchFamily="34" charset="0"/>
                        </a:rPr>
                        <a:t>Jr</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b="0">
                          <a:solidFill>
                            <a:srgbClr val="000000"/>
                          </a:solidFill>
                          <a:effectLst/>
                          <a:latin typeface="Calibri" panose="020F0502020204030204" pitchFamily="34" charset="0"/>
                        </a:rPr>
                        <a:t>135</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b="0">
                          <a:solidFill>
                            <a:srgbClr val="000000"/>
                          </a:solidFill>
                          <a:effectLst/>
                          <a:latin typeface="Calibri" panose="020F0502020204030204" pitchFamily="34" charset="0"/>
                        </a:rPr>
                        <a:t>128</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extLst>
                  <a:ext uri="{0D108BD9-81ED-4DB2-BD59-A6C34878D82A}">
                    <a16:rowId xmlns:a16="http://schemas.microsoft.com/office/drawing/2014/main" val="606742158"/>
                  </a:ext>
                </a:extLst>
              </a:tr>
              <a:tr h="323194">
                <a:tc vMerge="1">
                  <a:txBody>
                    <a:bodyPr/>
                    <a:lstStyle/>
                    <a:p>
                      <a:endParaRPr lang="en-US"/>
                    </a:p>
                  </a:txBody>
                  <a:tcPr/>
                </a:tc>
                <a:tc>
                  <a:txBody>
                    <a:bodyPr/>
                    <a:lstStyle/>
                    <a:p>
                      <a:pPr algn="ctr" rtl="0" fontAlgn="ctr"/>
                      <a:r>
                        <a:rPr lang="en-US" sz="1600" b="0">
                          <a:solidFill>
                            <a:srgbClr val="000000"/>
                          </a:solidFill>
                          <a:effectLst/>
                          <a:latin typeface="Calibri" panose="020F0502020204030204" pitchFamily="34" charset="0"/>
                        </a:rPr>
                        <a:t>70 - 80</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b="0">
                          <a:solidFill>
                            <a:srgbClr val="000000"/>
                          </a:solidFill>
                          <a:effectLst/>
                          <a:latin typeface="Calibri" panose="020F0502020204030204" pitchFamily="34" charset="0"/>
                        </a:rPr>
                        <a:t>Jr</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b="0">
                          <a:solidFill>
                            <a:srgbClr val="000000"/>
                          </a:solidFill>
                          <a:effectLst/>
                          <a:latin typeface="Calibri" panose="020F0502020204030204" pitchFamily="34" charset="0"/>
                        </a:rPr>
                        <a:t>144</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b="0">
                          <a:solidFill>
                            <a:srgbClr val="000000"/>
                          </a:solidFill>
                          <a:effectLst/>
                          <a:latin typeface="Calibri" panose="020F0502020204030204" pitchFamily="34" charset="0"/>
                        </a:rPr>
                        <a:t>135</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extLst>
                  <a:ext uri="{0D108BD9-81ED-4DB2-BD59-A6C34878D82A}">
                    <a16:rowId xmlns:a16="http://schemas.microsoft.com/office/drawing/2014/main" val="2273733228"/>
                  </a:ext>
                </a:extLst>
              </a:tr>
              <a:tr h="323194">
                <a:tc vMerge="1">
                  <a:txBody>
                    <a:bodyPr/>
                    <a:lstStyle/>
                    <a:p>
                      <a:endParaRPr lang="en-US"/>
                    </a:p>
                  </a:txBody>
                  <a:tcPr/>
                </a:tc>
                <a:tc>
                  <a:txBody>
                    <a:bodyPr/>
                    <a:lstStyle/>
                    <a:p>
                      <a:pPr algn="ctr" rtl="0" fontAlgn="ctr"/>
                      <a:r>
                        <a:rPr lang="en-US" sz="1600" b="0">
                          <a:solidFill>
                            <a:srgbClr val="000000"/>
                          </a:solidFill>
                          <a:effectLst/>
                          <a:latin typeface="Calibri" panose="020F0502020204030204" pitchFamily="34" charset="0"/>
                        </a:rPr>
                        <a:t>80 -90</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b="0">
                          <a:solidFill>
                            <a:srgbClr val="000000"/>
                          </a:solidFill>
                          <a:effectLst/>
                          <a:latin typeface="Calibri" panose="020F0502020204030204" pitchFamily="34" charset="0"/>
                        </a:rPr>
                        <a:t>Jr</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b="0">
                          <a:solidFill>
                            <a:srgbClr val="000000"/>
                          </a:solidFill>
                          <a:effectLst/>
                          <a:latin typeface="Calibri" panose="020F0502020204030204" pitchFamily="34" charset="0"/>
                        </a:rPr>
                        <a:t>151</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b="0">
                          <a:solidFill>
                            <a:srgbClr val="000000"/>
                          </a:solidFill>
                          <a:effectLst/>
                          <a:latin typeface="Calibri" panose="020F0502020204030204" pitchFamily="34" charset="0"/>
                        </a:rPr>
                        <a:t>135/142</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extLst>
                  <a:ext uri="{0D108BD9-81ED-4DB2-BD59-A6C34878D82A}">
                    <a16:rowId xmlns:a16="http://schemas.microsoft.com/office/drawing/2014/main" val="1982959931"/>
                  </a:ext>
                </a:extLst>
              </a:tr>
              <a:tr h="323194">
                <a:tc vMerge="1">
                  <a:txBody>
                    <a:bodyPr/>
                    <a:lstStyle/>
                    <a:p>
                      <a:endParaRPr lang="en-US"/>
                    </a:p>
                  </a:txBody>
                  <a:tcPr/>
                </a:tc>
                <a:tc>
                  <a:txBody>
                    <a:bodyPr/>
                    <a:lstStyle/>
                    <a:p>
                      <a:pPr algn="ctr" rtl="0" fontAlgn="ctr"/>
                      <a:r>
                        <a:rPr lang="en-US" sz="1600" b="0">
                          <a:solidFill>
                            <a:srgbClr val="000000"/>
                          </a:solidFill>
                          <a:effectLst/>
                          <a:latin typeface="Calibri" panose="020F0502020204030204" pitchFamily="34" charset="0"/>
                        </a:rPr>
                        <a:t>90 - 100</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b="0">
                          <a:solidFill>
                            <a:srgbClr val="000000"/>
                          </a:solidFill>
                          <a:effectLst/>
                          <a:latin typeface="Calibri" panose="020F0502020204030204" pitchFamily="34" charset="0"/>
                        </a:rPr>
                        <a:t>Jr</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b="0">
                          <a:solidFill>
                            <a:srgbClr val="000000"/>
                          </a:solidFill>
                          <a:effectLst/>
                          <a:latin typeface="Calibri" panose="020F0502020204030204" pitchFamily="34" charset="0"/>
                        </a:rPr>
                        <a:t>158</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tc>
                  <a:txBody>
                    <a:bodyPr/>
                    <a:lstStyle/>
                    <a:p>
                      <a:pPr algn="ctr" rtl="0" fontAlgn="ctr"/>
                      <a:r>
                        <a:rPr lang="en-US" sz="1600" b="0">
                          <a:solidFill>
                            <a:srgbClr val="000000"/>
                          </a:solidFill>
                          <a:effectLst/>
                          <a:latin typeface="Calibri" panose="020F0502020204030204" pitchFamily="34" charset="0"/>
                        </a:rPr>
                        <a:t>142</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FA8DC"/>
                    </a:solidFill>
                  </a:tcPr>
                </a:tc>
                <a:extLst>
                  <a:ext uri="{0D108BD9-81ED-4DB2-BD59-A6C34878D82A}">
                    <a16:rowId xmlns:a16="http://schemas.microsoft.com/office/drawing/2014/main" val="1768724578"/>
                  </a:ext>
                </a:extLst>
              </a:tr>
              <a:tr h="323194">
                <a:tc vMerge="1">
                  <a:txBody>
                    <a:bodyPr/>
                    <a:lstStyle/>
                    <a:p>
                      <a:endParaRPr lang="en-US"/>
                    </a:p>
                  </a:txBody>
                  <a:tcPr/>
                </a:tc>
                <a:tc>
                  <a:txBody>
                    <a:bodyPr/>
                    <a:lstStyle/>
                    <a:p>
                      <a:pPr algn="ctr" rtl="0" fontAlgn="ctr"/>
                      <a:r>
                        <a:rPr lang="en-US" sz="1600" b="0">
                          <a:solidFill>
                            <a:srgbClr val="000000"/>
                          </a:solidFill>
                          <a:effectLst/>
                          <a:latin typeface="Calibri" panose="020F0502020204030204" pitchFamily="34" charset="0"/>
                        </a:rPr>
                        <a:t>100 - 110</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FA8DC"/>
                    </a:solidFill>
                  </a:tcPr>
                </a:tc>
                <a:tc>
                  <a:txBody>
                    <a:bodyPr/>
                    <a:lstStyle/>
                    <a:p>
                      <a:pPr algn="ctr" rtl="0" fontAlgn="ctr"/>
                      <a:r>
                        <a:rPr lang="en-US" sz="1600" b="0">
                          <a:solidFill>
                            <a:srgbClr val="000000"/>
                          </a:solidFill>
                          <a:effectLst/>
                          <a:latin typeface="Calibri" panose="020F0502020204030204" pitchFamily="34" charset="0"/>
                        </a:rPr>
                        <a:t>Jr</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FA8DC"/>
                    </a:solidFill>
                  </a:tcPr>
                </a:tc>
                <a:tc>
                  <a:txBody>
                    <a:bodyPr/>
                    <a:lstStyle/>
                    <a:p>
                      <a:pPr algn="ctr" rtl="0" fontAlgn="ctr"/>
                      <a:r>
                        <a:rPr lang="en-US" sz="1600" b="0">
                          <a:solidFill>
                            <a:srgbClr val="000000"/>
                          </a:solidFill>
                          <a:effectLst/>
                          <a:latin typeface="Calibri" panose="020F0502020204030204" pitchFamily="34" charset="0"/>
                        </a:rPr>
                        <a:t>165</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FA8DC"/>
                    </a:solidFill>
                  </a:tcPr>
                </a:tc>
                <a:tc>
                  <a:txBody>
                    <a:bodyPr/>
                    <a:lstStyle/>
                    <a:p>
                      <a:pPr algn="ctr" rtl="0" fontAlgn="ctr"/>
                      <a:r>
                        <a:rPr lang="en-US" sz="1600" b="0">
                          <a:solidFill>
                            <a:srgbClr val="000000"/>
                          </a:solidFill>
                          <a:effectLst/>
                          <a:latin typeface="Calibri" panose="020F0502020204030204" pitchFamily="34" charset="0"/>
                        </a:rPr>
                        <a:t>149</a:t>
                      </a:r>
                    </a:p>
                  </a:txBody>
                  <a:tcPr marL="32063" marR="32063" marT="21375" marB="21375"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FA8DC"/>
                    </a:solidFill>
                  </a:tcPr>
                </a:tc>
                <a:extLst>
                  <a:ext uri="{0D108BD9-81ED-4DB2-BD59-A6C34878D82A}">
                    <a16:rowId xmlns:a16="http://schemas.microsoft.com/office/drawing/2014/main" val="3717541165"/>
                  </a:ext>
                </a:extLst>
              </a:tr>
            </a:tbl>
          </a:graphicData>
        </a:graphic>
      </p:graphicFrame>
    </p:spTree>
    <p:extLst>
      <p:ext uri="{BB962C8B-B14F-4D97-AF65-F5344CB8AC3E}">
        <p14:creationId xmlns:p14="http://schemas.microsoft.com/office/powerpoint/2010/main" val="2037166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D13B2D-5524-D846-8E39-4AAD81F7E611}"/>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anchor="ctr">
            <a:normAutofit/>
          </a:bodyPr>
          <a:lstStyle/>
          <a:p>
            <a:pPr algn="ctr"/>
            <a:r>
              <a:rPr lang="en-US" sz="2600" dirty="0">
                <a:solidFill>
                  <a:srgbClr val="FFFFFF"/>
                </a:solidFill>
              </a:rPr>
              <a:t>Model 3:</a:t>
            </a:r>
            <a:br>
              <a:rPr lang="en-US" sz="2600" dirty="0">
                <a:solidFill>
                  <a:srgbClr val="FFFFFF"/>
                </a:solidFill>
              </a:rPr>
            </a:br>
            <a:r>
              <a:rPr lang="en-US" sz="2600" dirty="0">
                <a:solidFill>
                  <a:srgbClr val="FFFFFF"/>
                </a:solidFill>
              </a:rPr>
              <a:t>u14</a:t>
            </a:r>
          </a:p>
        </p:txBody>
      </p:sp>
      <p:graphicFrame>
        <p:nvGraphicFramePr>
          <p:cNvPr id="6" name="Content Placeholder 5">
            <a:extLst>
              <a:ext uri="{FF2B5EF4-FFF2-40B4-BE49-F238E27FC236}">
                <a16:creationId xmlns:a16="http://schemas.microsoft.com/office/drawing/2014/main" id="{05F3B297-1DEF-174E-9C5D-EE2AB5C6885A}"/>
              </a:ext>
            </a:extLst>
          </p:cNvPr>
          <p:cNvGraphicFramePr>
            <a:graphicFrameLocks noGrp="1"/>
          </p:cNvGraphicFramePr>
          <p:nvPr>
            <p:ph idx="1"/>
            <p:extLst>
              <p:ext uri="{D42A27DB-BD31-4B8C-83A1-F6EECF244321}">
                <p14:modId xmlns:p14="http://schemas.microsoft.com/office/powerpoint/2010/main" val="1884786873"/>
              </p:ext>
            </p:extLst>
          </p:nvPr>
        </p:nvGraphicFramePr>
        <p:xfrm>
          <a:off x="3986213" y="2057400"/>
          <a:ext cx="6686550" cy="2914650"/>
        </p:xfrm>
        <a:graphic>
          <a:graphicData uri="http://schemas.openxmlformats.org/drawingml/2006/table">
            <a:tbl>
              <a:tblPr firstRow="1" firstCol="1" bandCol="1">
                <a:tableStyleId>{3C2FFA5D-87B4-456A-9821-1D502468CF0F}</a:tableStyleId>
              </a:tblPr>
              <a:tblGrid>
                <a:gridCol w="1114425">
                  <a:extLst>
                    <a:ext uri="{9D8B030D-6E8A-4147-A177-3AD203B41FA5}">
                      <a16:colId xmlns:a16="http://schemas.microsoft.com/office/drawing/2014/main" val="3346476874"/>
                    </a:ext>
                  </a:extLst>
                </a:gridCol>
                <a:gridCol w="1114425">
                  <a:extLst>
                    <a:ext uri="{9D8B030D-6E8A-4147-A177-3AD203B41FA5}">
                      <a16:colId xmlns:a16="http://schemas.microsoft.com/office/drawing/2014/main" val="3057357580"/>
                    </a:ext>
                  </a:extLst>
                </a:gridCol>
                <a:gridCol w="1114425">
                  <a:extLst>
                    <a:ext uri="{9D8B030D-6E8A-4147-A177-3AD203B41FA5}">
                      <a16:colId xmlns:a16="http://schemas.microsoft.com/office/drawing/2014/main" val="205194075"/>
                    </a:ext>
                  </a:extLst>
                </a:gridCol>
                <a:gridCol w="1114425">
                  <a:extLst>
                    <a:ext uri="{9D8B030D-6E8A-4147-A177-3AD203B41FA5}">
                      <a16:colId xmlns:a16="http://schemas.microsoft.com/office/drawing/2014/main" val="3868613360"/>
                    </a:ext>
                  </a:extLst>
                </a:gridCol>
                <a:gridCol w="1114425">
                  <a:extLst>
                    <a:ext uri="{9D8B030D-6E8A-4147-A177-3AD203B41FA5}">
                      <a16:colId xmlns:a16="http://schemas.microsoft.com/office/drawing/2014/main" val="214135854"/>
                    </a:ext>
                  </a:extLst>
                </a:gridCol>
                <a:gridCol w="1114425">
                  <a:extLst>
                    <a:ext uri="{9D8B030D-6E8A-4147-A177-3AD203B41FA5}">
                      <a16:colId xmlns:a16="http://schemas.microsoft.com/office/drawing/2014/main" val="4191020064"/>
                    </a:ext>
                  </a:extLst>
                </a:gridCol>
              </a:tblGrid>
              <a:tr h="485775">
                <a:tc>
                  <a:txBody>
                    <a:bodyPr/>
                    <a:lstStyle/>
                    <a:p>
                      <a:pPr algn="ctr" rtl="0" fontAlgn="b"/>
                      <a:r>
                        <a:rPr lang="en-US" sz="1400" dirty="0">
                          <a:effectLst/>
                        </a:rPr>
                        <a:t>Age</a:t>
                      </a:r>
                      <a:endParaRPr lang="en-US" sz="1400" b="0" dirty="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400">
                          <a:effectLst/>
                        </a:rPr>
                        <a:t>Lbs</a:t>
                      </a:r>
                      <a:endParaRPr lang="en-US" sz="14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400">
                          <a:effectLst/>
                        </a:rPr>
                        <a:t>Type</a:t>
                      </a:r>
                      <a:endParaRPr lang="en-US" sz="14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400">
                          <a:effectLst/>
                        </a:rPr>
                        <a:t>GS</a:t>
                      </a:r>
                      <a:endParaRPr lang="en-US" sz="14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400">
                          <a:effectLst/>
                        </a:rPr>
                        <a:t>Type</a:t>
                      </a:r>
                      <a:endParaRPr lang="en-US" sz="14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400">
                          <a:effectLst/>
                        </a:rPr>
                        <a:t>SL</a:t>
                      </a:r>
                      <a:endParaRPr lang="en-US" sz="1400" b="0">
                        <a:solidFill>
                          <a:srgbClr val="000000"/>
                        </a:solidFill>
                        <a:effectLst/>
                        <a:latin typeface="Calibri" panose="020F0502020204030204" pitchFamily="34" charset="0"/>
                      </a:endParaRPr>
                    </a:p>
                  </a:txBody>
                  <a:tcPr marL="28575" marR="28575" marT="19050" marB="19050" anchor="b"/>
                </a:tc>
                <a:extLst>
                  <a:ext uri="{0D108BD9-81ED-4DB2-BD59-A6C34878D82A}">
                    <a16:rowId xmlns:a16="http://schemas.microsoft.com/office/drawing/2014/main" val="1915969761"/>
                  </a:ext>
                </a:extLst>
              </a:tr>
              <a:tr h="485775">
                <a:tc>
                  <a:txBody>
                    <a:bodyPr/>
                    <a:lstStyle/>
                    <a:p>
                      <a:pPr algn="ctr" rtl="0" fontAlgn="b"/>
                      <a:r>
                        <a:rPr lang="en-US" sz="1400" dirty="0">
                          <a:effectLst/>
                        </a:rPr>
                        <a:t>u14</a:t>
                      </a:r>
                      <a:endParaRPr lang="en-US" sz="1400" b="0" dirty="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400" dirty="0">
                          <a:effectLst/>
                        </a:rPr>
                        <a:t>70 - 80</a:t>
                      </a:r>
                      <a:endParaRPr lang="en-US" sz="1400" b="0" dirty="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400">
                          <a:effectLst/>
                        </a:rPr>
                        <a:t>jr</a:t>
                      </a:r>
                      <a:endParaRPr lang="en-US" sz="14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400">
                          <a:effectLst/>
                        </a:rPr>
                        <a:t>144</a:t>
                      </a:r>
                      <a:endParaRPr lang="en-US" sz="14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400">
                          <a:effectLst/>
                        </a:rPr>
                        <a:t>jr</a:t>
                      </a:r>
                    </a:p>
                  </a:txBody>
                  <a:tcPr marL="28575" marR="28575" marT="19050" marB="19050" anchor="b"/>
                </a:tc>
                <a:tc>
                  <a:txBody>
                    <a:bodyPr/>
                    <a:lstStyle/>
                    <a:p>
                      <a:pPr algn="ctr" rtl="0" fontAlgn="b"/>
                      <a:r>
                        <a:rPr lang="en-US" sz="1400">
                          <a:effectLst/>
                        </a:rPr>
                        <a:t>128/135</a:t>
                      </a:r>
                      <a:endParaRPr lang="en-US" sz="1400" b="0">
                        <a:solidFill>
                          <a:srgbClr val="000000"/>
                        </a:solidFill>
                        <a:effectLst/>
                        <a:latin typeface="Calibri" panose="020F0502020204030204" pitchFamily="34" charset="0"/>
                      </a:endParaRPr>
                    </a:p>
                  </a:txBody>
                  <a:tcPr marL="28575" marR="28575" marT="19050" marB="19050" anchor="b"/>
                </a:tc>
                <a:extLst>
                  <a:ext uri="{0D108BD9-81ED-4DB2-BD59-A6C34878D82A}">
                    <a16:rowId xmlns:a16="http://schemas.microsoft.com/office/drawing/2014/main" val="1254479790"/>
                  </a:ext>
                </a:extLst>
              </a:tr>
              <a:tr h="485775">
                <a:tc>
                  <a:txBody>
                    <a:bodyPr/>
                    <a:lstStyle/>
                    <a:p>
                      <a:pPr algn="ctr" rtl="0" fontAlgn="b"/>
                      <a:endParaRPr lang="en-US" sz="1400">
                        <a:effectLst/>
                      </a:endParaRPr>
                    </a:p>
                  </a:txBody>
                  <a:tcPr marL="28575" marR="28575" marT="19050" marB="19050" anchor="b"/>
                </a:tc>
                <a:tc>
                  <a:txBody>
                    <a:bodyPr/>
                    <a:lstStyle/>
                    <a:p>
                      <a:pPr algn="ctr" rtl="0" fontAlgn="b"/>
                      <a:r>
                        <a:rPr lang="en-US" sz="1400">
                          <a:effectLst/>
                        </a:rPr>
                        <a:t>80 -90</a:t>
                      </a:r>
                      <a:endParaRPr lang="en-US" sz="14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400">
                          <a:effectLst/>
                        </a:rPr>
                        <a:t>jr</a:t>
                      </a:r>
                      <a:endParaRPr lang="en-US" sz="14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400">
                          <a:effectLst/>
                        </a:rPr>
                        <a:t>151</a:t>
                      </a:r>
                      <a:endParaRPr lang="en-US" sz="14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400">
                          <a:effectLst/>
                        </a:rPr>
                        <a:t>jr</a:t>
                      </a:r>
                    </a:p>
                  </a:txBody>
                  <a:tcPr marL="28575" marR="28575" marT="19050" marB="19050" anchor="b"/>
                </a:tc>
                <a:tc>
                  <a:txBody>
                    <a:bodyPr/>
                    <a:lstStyle/>
                    <a:p>
                      <a:pPr algn="ctr" rtl="0" fontAlgn="b"/>
                      <a:r>
                        <a:rPr lang="en-US" sz="1400">
                          <a:effectLst/>
                        </a:rPr>
                        <a:t>135</a:t>
                      </a:r>
                      <a:endParaRPr lang="en-US" sz="1400" b="0">
                        <a:solidFill>
                          <a:srgbClr val="000000"/>
                        </a:solidFill>
                        <a:effectLst/>
                        <a:latin typeface="Calibri" panose="020F0502020204030204" pitchFamily="34" charset="0"/>
                      </a:endParaRPr>
                    </a:p>
                  </a:txBody>
                  <a:tcPr marL="28575" marR="28575" marT="19050" marB="19050" anchor="b"/>
                </a:tc>
                <a:extLst>
                  <a:ext uri="{0D108BD9-81ED-4DB2-BD59-A6C34878D82A}">
                    <a16:rowId xmlns:a16="http://schemas.microsoft.com/office/drawing/2014/main" val="3305299940"/>
                  </a:ext>
                </a:extLst>
              </a:tr>
              <a:tr h="485775">
                <a:tc>
                  <a:txBody>
                    <a:bodyPr/>
                    <a:lstStyle/>
                    <a:p>
                      <a:pPr algn="ctr" rtl="0" fontAlgn="b"/>
                      <a:endParaRPr lang="en-US" sz="1400">
                        <a:effectLst/>
                      </a:endParaRPr>
                    </a:p>
                  </a:txBody>
                  <a:tcPr marL="28575" marR="28575" marT="19050" marB="19050" anchor="b"/>
                </a:tc>
                <a:tc>
                  <a:txBody>
                    <a:bodyPr/>
                    <a:lstStyle/>
                    <a:p>
                      <a:pPr algn="ctr" rtl="0" fontAlgn="b"/>
                      <a:r>
                        <a:rPr lang="en-US" sz="1400">
                          <a:effectLst/>
                        </a:rPr>
                        <a:t>90 - 100</a:t>
                      </a:r>
                      <a:endParaRPr lang="en-US" sz="14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400">
                          <a:effectLst/>
                        </a:rPr>
                        <a:t>jr</a:t>
                      </a:r>
                      <a:endParaRPr lang="en-US" sz="14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400">
                          <a:effectLst/>
                        </a:rPr>
                        <a:t>158</a:t>
                      </a:r>
                      <a:endParaRPr lang="en-US" sz="14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400">
                          <a:effectLst/>
                        </a:rPr>
                        <a:t>jr</a:t>
                      </a:r>
                    </a:p>
                  </a:txBody>
                  <a:tcPr marL="28575" marR="28575" marT="19050" marB="19050" anchor="b"/>
                </a:tc>
                <a:tc>
                  <a:txBody>
                    <a:bodyPr/>
                    <a:lstStyle/>
                    <a:p>
                      <a:pPr algn="ctr" rtl="0" fontAlgn="b"/>
                      <a:r>
                        <a:rPr lang="en-US" sz="1400">
                          <a:effectLst/>
                        </a:rPr>
                        <a:t>135/142</a:t>
                      </a:r>
                      <a:endParaRPr lang="en-US" sz="1400" b="0">
                        <a:solidFill>
                          <a:srgbClr val="000000"/>
                        </a:solidFill>
                        <a:effectLst/>
                        <a:latin typeface="Calibri" panose="020F0502020204030204" pitchFamily="34" charset="0"/>
                      </a:endParaRPr>
                    </a:p>
                  </a:txBody>
                  <a:tcPr marL="28575" marR="28575" marT="19050" marB="19050" anchor="b"/>
                </a:tc>
                <a:extLst>
                  <a:ext uri="{0D108BD9-81ED-4DB2-BD59-A6C34878D82A}">
                    <a16:rowId xmlns:a16="http://schemas.microsoft.com/office/drawing/2014/main" val="653224868"/>
                  </a:ext>
                </a:extLst>
              </a:tr>
              <a:tr h="485775">
                <a:tc>
                  <a:txBody>
                    <a:bodyPr/>
                    <a:lstStyle/>
                    <a:p>
                      <a:pPr algn="ctr" rtl="0" fontAlgn="b"/>
                      <a:endParaRPr lang="en-US" sz="1400">
                        <a:effectLst/>
                      </a:endParaRPr>
                    </a:p>
                  </a:txBody>
                  <a:tcPr marL="28575" marR="28575" marT="19050" marB="19050" anchor="b"/>
                </a:tc>
                <a:tc>
                  <a:txBody>
                    <a:bodyPr/>
                    <a:lstStyle/>
                    <a:p>
                      <a:pPr algn="ctr" rtl="0" fontAlgn="b"/>
                      <a:r>
                        <a:rPr lang="en-US" sz="1400">
                          <a:effectLst/>
                        </a:rPr>
                        <a:t>100 - 110</a:t>
                      </a:r>
                      <a:endParaRPr lang="en-US" sz="14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400">
                          <a:effectLst/>
                        </a:rPr>
                        <a:t>17R+</a:t>
                      </a:r>
                      <a:endParaRPr lang="en-US" sz="14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400">
                          <a:effectLst/>
                        </a:rPr>
                        <a:t>165</a:t>
                      </a:r>
                      <a:endParaRPr lang="en-US" sz="14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400">
                          <a:effectLst/>
                        </a:rPr>
                        <a:t>jr</a:t>
                      </a:r>
                    </a:p>
                  </a:txBody>
                  <a:tcPr marL="28575" marR="28575" marT="19050" marB="19050" anchor="b"/>
                </a:tc>
                <a:tc>
                  <a:txBody>
                    <a:bodyPr/>
                    <a:lstStyle/>
                    <a:p>
                      <a:pPr algn="ctr" rtl="0" fontAlgn="b"/>
                      <a:r>
                        <a:rPr lang="en-US" sz="1400">
                          <a:effectLst/>
                        </a:rPr>
                        <a:t>142</a:t>
                      </a:r>
                      <a:endParaRPr lang="en-US" sz="1400" b="0">
                        <a:solidFill>
                          <a:srgbClr val="000000"/>
                        </a:solidFill>
                        <a:effectLst/>
                        <a:latin typeface="Calibri" panose="020F0502020204030204" pitchFamily="34" charset="0"/>
                      </a:endParaRPr>
                    </a:p>
                  </a:txBody>
                  <a:tcPr marL="28575" marR="28575" marT="19050" marB="19050" anchor="b"/>
                </a:tc>
                <a:extLst>
                  <a:ext uri="{0D108BD9-81ED-4DB2-BD59-A6C34878D82A}">
                    <a16:rowId xmlns:a16="http://schemas.microsoft.com/office/drawing/2014/main" val="993183470"/>
                  </a:ext>
                </a:extLst>
              </a:tr>
              <a:tr h="485775">
                <a:tc>
                  <a:txBody>
                    <a:bodyPr/>
                    <a:lstStyle/>
                    <a:p>
                      <a:pPr algn="ctr" rtl="0" fontAlgn="b"/>
                      <a:endParaRPr lang="en-US" sz="1400">
                        <a:effectLst/>
                      </a:endParaRPr>
                    </a:p>
                  </a:txBody>
                  <a:tcPr marL="28575" marR="28575" marT="19050" marB="19050" anchor="b"/>
                </a:tc>
                <a:tc>
                  <a:txBody>
                    <a:bodyPr/>
                    <a:lstStyle/>
                    <a:p>
                      <a:pPr algn="ctr" rtl="0" fontAlgn="b"/>
                      <a:r>
                        <a:rPr lang="en-US" sz="1400">
                          <a:effectLst/>
                        </a:rPr>
                        <a:t>110 - 120</a:t>
                      </a:r>
                      <a:endParaRPr lang="en-US" sz="14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400">
                          <a:effectLst/>
                        </a:rPr>
                        <a:t>17R+</a:t>
                      </a:r>
                      <a:endParaRPr lang="en-US" sz="14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400">
                          <a:effectLst/>
                        </a:rPr>
                        <a:t>170</a:t>
                      </a:r>
                      <a:endParaRPr lang="en-US" sz="14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400">
                          <a:effectLst/>
                        </a:rPr>
                        <a:t>jr or race</a:t>
                      </a:r>
                    </a:p>
                  </a:txBody>
                  <a:tcPr marL="28575" marR="28575" marT="19050" marB="19050" anchor="b"/>
                </a:tc>
                <a:tc>
                  <a:txBody>
                    <a:bodyPr/>
                    <a:lstStyle/>
                    <a:p>
                      <a:pPr algn="ctr" rtl="0" fontAlgn="b"/>
                      <a:r>
                        <a:rPr lang="en-US" sz="1400" dirty="0">
                          <a:effectLst/>
                        </a:rPr>
                        <a:t>142/150</a:t>
                      </a:r>
                      <a:endParaRPr lang="en-US" sz="1400" b="0" dirty="0">
                        <a:solidFill>
                          <a:srgbClr val="000000"/>
                        </a:solidFill>
                        <a:effectLst/>
                        <a:latin typeface="Calibri" panose="020F0502020204030204" pitchFamily="34" charset="0"/>
                      </a:endParaRPr>
                    </a:p>
                  </a:txBody>
                  <a:tcPr marL="28575" marR="28575" marT="19050" marB="19050" anchor="b"/>
                </a:tc>
                <a:extLst>
                  <a:ext uri="{0D108BD9-81ED-4DB2-BD59-A6C34878D82A}">
                    <a16:rowId xmlns:a16="http://schemas.microsoft.com/office/drawing/2014/main" val="2138620048"/>
                  </a:ext>
                </a:extLst>
              </a:tr>
            </a:tbl>
          </a:graphicData>
        </a:graphic>
      </p:graphicFrame>
    </p:spTree>
    <p:extLst>
      <p:ext uri="{BB962C8B-B14F-4D97-AF65-F5344CB8AC3E}">
        <p14:creationId xmlns:p14="http://schemas.microsoft.com/office/powerpoint/2010/main" val="1777197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950760-10CF-8E4D-98CA-D03EB26FB147}"/>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Model 3: u16+</a:t>
            </a:r>
          </a:p>
        </p:txBody>
      </p:sp>
      <p:graphicFrame>
        <p:nvGraphicFramePr>
          <p:cNvPr id="4" name="Content Placeholder 3">
            <a:extLst>
              <a:ext uri="{FF2B5EF4-FFF2-40B4-BE49-F238E27FC236}">
                <a16:creationId xmlns:a16="http://schemas.microsoft.com/office/drawing/2014/main" id="{32F5AF7C-1871-A441-A956-6F3AFEC6F8F3}"/>
              </a:ext>
            </a:extLst>
          </p:cNvPr>
          <p:cNvGraphicFramePr>
            <a:graphicFrameLocks noGrp="1"/>
          </p:cNvGraphicFramePr>
          <p:nvPr>
            <p:ph idx="1"/>
            <p:extLst>
              <p:ext uri="{D42A27DB-BD31-4B8C-83A1-F6EECF244321}">
                <p14:modId xmlns:p14="http://schemas.microsoft.com/office/powerpoint/2010/main" val="4149783686"/>
              </p:ext>
            </p:extLst>
          </p:nvPr>
        </p:nvGraphicFramePr>
        <p:xfrm>
          <a:off x="4038600" y="1452773"/>
          <a:ext cx="7188202" cy="4354503"/>
        </p:xfrm>
        <a:graphic>
          <a:graphicData uri="http://schemas.openxmlformats.org/drawingml/2006/table">
            <a:tbl>
              <a:tblPr firstRow="1" bandRow="1">
                <a:tableStyleId>{3C2FFA5D-87B4-456A-9821-1D502468CF0F}</a:tableStyleId>
              </a:tblPr>
              <a:tblGrid>
                <a:gridCol w="1210609">
                  <a:extLst>
                    <a:ext uri="{9D8B030D-6E8A-4147-A177-3AD203B41FA5}">
                      <a16:colId xmlns:a16="http://schemas.microsoft.com/office/drawing/2014/main" val="2267010676"/>
                    </a:ext>
                  </a:extLst>
                </a:gridCol>
                <a:gridCol w="1308420">
                  <a:extLst>
                    <a:ext uri="{9D8B030D-6E8A-4147-A177-3AD203B41FA5}">
                      <a16:colId xmlns:a16="http://schemas.microsoft.com/office/drawing/2014/main" val="3111357847"/>
                    </a:ext>
                  </a:extLst>
                </a:gridCol>
                <a:gridCol w="1383873">
                  <a:extLst>
                    <a:ext uri="{9D8B030D-6E8A-4147-A177-3AD203B41FA5}">
                      <a16:colId xmlns:a16="http://schemas.microsoft.com/office/drawing/2014/main" val="3372876962"/>
                    </a:ext>
                  </a:extLst>
                </a:gridCol>
                <a:gridCol w="693612">
                  <a:extLst>
                    <a:ext uri="{9D8B030D-6E8A-4147-A177-3AD203B41FA5}">
                      <a16:colId xmlns:a16="http://schemas.microsoft.com/office/drawing/2014/main" val="4031599917"/>
                    </a:ext>
                  </a:extLst>
                </a:gridCol>
                <a:gridCol w="1383873">
                  <a:extLst>
                    <a:ext uri="{9D8B030D-6E8A-4147-A177-3AD203B41FA5}">
                      <a16:colId xmlns:a16="http://schemas.microsoft.com/office/drawing/2014/main" val="3671612600"/>
                    </a:ext>
                  </a:extLst>
                </a:gridCol>
                <a:gridCol w="1207815">
                  <a:extLst>
                    <a:ext uri="{9D8B030D-6E8A-4147-A177-3AD203B41FA5}">
                      <a16:colId xmlns:a16="http://schemas.microsoft.com/office/drawing/2014/main" val="1151931584"/>
                    </a:ext>
                  </a:extLst>
                </a:gridCol>
              </a:tblGrid>
              <a:tr h="453392">
                <a:tc>
                  <a:txBody>
                    <a:bodyPr/>
                    <a:lstStyle/>
                    <a:p>
                      <a:pPr algn="ctr" rtl="0" fontAlgn="b"/>
                      <a:r>
                        <a:rPr lang="en-US" sz="2100">
                          <a:effectLst/>
                        </a:rPr>
                        <a:t>Age</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Lbs</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Type</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GS</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Type</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SL</a:t>
                      </a:r>
                      <a:endParaRPr lang="en-US" sz="2100" b="0">
                        <a:solidFill>
                          <a:srgbClr val="000000"/>
                        </a:solidFill>
                        <a:effectLst/>
                        <a:latin typeface="Calibri" panose="020F0502020204030204" pitchFamily="34" charset="0"/>
                      </a:endParaRPr>
                    </a:p>
                  </a:txBody>
                  <a:tcPr marL="50302" marR="50302" marT="33535" marB="33535" anchor="b"/>
                </a:tc>
                <a:extLst>
                  <a:ext uri="{0D108BD9-81ED-4DB2-BD59-A6C34878D82A}">
                    <a16:rowId xmlns:a16="http://schemas.microsoft.com/office/drawing/2014/main" val="558606240"/>
                  </a:ext>
                </a:extLst>
              </a:tr>
              <a:tr h="453392">
                <a:tc>
                  <a:txBody>
                    <a:bodyPr/>
                    <a:lstStyle/>
                    <a:p>
                      <a:pPr algn="ctr" rtl="0" fontAlgn="b"/>
                      <a:r>
                        <a:rPr lang="en-US" sz="2100">
                          <a:effectLst/>
                        </a:rPr>
                        <a:t>u16/19</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90 - 100</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Pro - Race</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165</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Pro - Race</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142</a:t>
                      </a:r>
                      <a:endParaRPr lang="en-US" sz="2100" b="0">
                        <a:solidFill>
                          <a:srgbClr val="000000"/>
                        </a:solidFill>
                        <a:effectLst/>
                        <a:latin typeface="Calibri" panose="020F0502020204030204" pitchFamily="34" charset="0"/>
                      </a:endParaRPr>
                    </a:p>
                  </a:txBody>
                  <a:tcPr marL="50302" marR="50302" marT="33535" marB="33535" anchor="b"/>
                </a:tc>
                <a:extLst>
                  <a:ext uri="{0D108BD9-81ED-4DB2-BD59-A6C34878D82A}">
                    <a16:rowId xmlns:a16="http://schemas.microsoft.com/office/drawing/2014/main" val="1766153237"/>
                  </a:ext>
                </a:extLst>
              </a:tr>
              <a:tr h="453392">
                <a:tc>
                  <a:txBody>
                    <a:bodyPr/>
                    <a:lstStyle/>
                    <a:p>
                      <a:pPr algn="ctr" rtl="0" fontAlgn="b"/>
                      <a:endParaRPr lang="en-US" sz="3200">
                        <a:effectLst/>
                      </a:endParaRPr>
                    </a:p>
                  </a:txBody>
                  <a:tcPr marL="50302" marR="50302" marT="33535" marB="33535" anchor="b"/>
                </a:tc>
                <a:tc>
                  <a:txBody>
                    <a:bodyPr/>
                    <a:lstStyle/>
                    <a:p>
                      <a:pPr algn="ctr" rtl="0" fontAlgn="b"/>
                      <a:r>
                        <a:rPr lang="en-US" sz="2100">
                          <a:effectLst/>
                        </a:rPr>
                        <a:t>100 - 110</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Pro - Race</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170</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Pro - Race</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149</a:t>
                      </a:r>
                      <a:endParaRPr lang="en-US" sz="2100" b="0">
                        <a:solidFill>
                          <a:srgbClr val="000000"/>
                        </a:solidFill>
                        <a:effectLst/>
                        <a:latin typeface="Calibri" panose="020F0502020204030204" pitchFamily="34" charset="0"/>
                      </a:endParaRPr>
                    </a:p>
                  </a:txBody>
                  <a:tcPr marL="50302" marR="50302" marT="33535" marB="33535" anchor="b"/>
                </a:tc>
                <a:extLst>
                  <a:ext uri="{0D108BD9-81ED-4DB2-BD59-A6C34878D82A}">
                    <a16:rowId xmlns:a16="http://schemas.microsoft.com/office/drawing/2014/main" val="3551886605"/>
                  </a:ext>
                </a:extLst>
              </a:tr>
              <a:tr h="453392">
                <a:tc>
                  <a:txBody>
                    <a:bodyPr/>
                    <a:lstStyle/>
                    <a:p>
                      <a:pPr algn="ctr" rtl="0" fontAlgn="b"/>
                      <a:endParaRPr lang="en-US" sz="3200">
                        <a:effectLst/>
                      </a:endParaRPr>
                    </a:p>
                  </a:txBody>
                  <a:tcPr marL="50302" marR="50302" marT="33535" marB="33535" anchor="b"/>
                </a:tc>
                <a:tc>
                  <a:txBody>
                    <a:bodyPr/>
                    <a:lstStyle/>
                    <a:p>
                      <a:pPr algn="ctr" rtl="0" fontAlgn="b"/>
                      <a:r>
                        <a:rPr lang="en-US" sz="2100">
                          <a:effectLst/>
                        </a:rPr>
                        <a:t>110 - 120</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Pro - Race</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175</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Pro - Race</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150</a:t>
                      </a:r>
                      <a:endParaRPr lang="en-US" sz="2100" b="0">
                        <a:solidFill>
                          <a:srgbClr val="000000"/>
                        </a:solidFill>
                        <a:effectLst/>
                        <a:latin typeface="Calibri" panose="020F0502020204030204" pitchFamily="34" charset="0"/>
                      </a:endParaRPr>
                    </a:p>
                  </a:txBody>
                  <a:tcPr marL="50302" marR="50302" marT="33535" marB="33535" anchor="b"/>
                </a:tc>
                <a:extLst>
                  <a:ext uri="{0D108BD9-81ED-4DB2-BD59-A6C34878D82A}">
                    <a16:rowId xmlns:a16="http://schemas.microsoft.com/office/drawing/2014/main" val="1195084426"/>
                  </a:ext>
                </a:extLst>
              </a:tr>
              <a:tr h="453392">
                <a:tc>
                  <a:txBody>
                    <a:bodyPr/>
                    <a:lstStyle/>
                    <a:p>
                      <a:pPr algn="ctr" rtl="0" fontAlgn="b"/>
                      <a:endParaRPr lang="en-US" sz="3200">
                        <a:effectLst/>
                      </a:endParaRPr>
                    </a:p>
                  </a:txBody>
                  <a:tcPr marL="50302" marR="50302" marT="33535" marB="33535" anchor="b"/>
                </a:tc>
                <a:tc>
                  <a:txBody>
                    <a:bodyPr/>
                    <a:lstStyle/>
                    <a:p>
                      <a:pPr algn="ctr" rtl="0" fontAlgn="b"/>
                      <a:r>
                        <a:rPr lang="en-US" sz="2100">
                          <a:effectLst/>
                        </a:rPr>
                        <a:t>120 - 130</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Pro - Race</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182</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Pro - Race</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157</a:t>
                      </a:r>
                      <a:endParaRPr lang="en-US" sz="2100" b="0">
                        <a:solidFill>
                          <a:srgbClr val="000000"/>
                        </a:solidFill>
                        <a:effectLst/>
                        <a:latin typeface="Calibri" panose="020F0502020204030204" pitchFamily="34" charset="0"/>
                      </a:endParaRPr>
                    </a:p>
                  </a:txBody>
                  <a:tcPr marL="50302" marR="50302" marT="33535" marB="33535" anchor="b"/>
                </a:tc>
                <a:extLst>
                  <a:ext uri="{0D108BD9-81ED-4DB2-BD59-A6C34878D82A}">
                    <a16:rowId xmlns:a16="http://schemas.microsoft.com/office/drawing/2014/main" val="2149219518"/>
                  </a:ext>
                </a:extLst>
              </a:tr>
              <a:tr h="453392">
                <a:tc>
                  <a:txBody>
                    <a:bodyPr/>
                    <a:lstStyle/>
                    <a:p>
                      <a:pPr algn="ctr" rtl="0" fontAlgn="b"/>
                      <a:endParaRPr lang="en-US" sz="3200">
                        <a:effectLst/>
                      </a:endParaRPr>
                    </a:p>
                  </a:txBody>
                  <a:tcPr marL="50302" marR="50302" marT="33535" marB="33535" anchor="b"/>
                </a:tc>
                <a:tc>
                  <a:txBody>
                    <a:bodyPr/>
                    <a:lstStyle/>
                    <a:p>
                      <a:pPr algn="ctr" rtl="0" fontAlgn="b"/>
                      <a:r>
                        <a:rPr lang="en-US" sz="2100">
                          <a:effectLst/>
                        </a:rPr>
                        <a:t>130 - 150+</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Pro - Race</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182</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Pro - Race</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157</a:t>
                      </a:r>
                      <a:endParaRPr lang="en-US" sz="2100" b="0">
                        <a:solidFill>
                          <a:srgbClr val="000000"/>
                        </a:solidFill>
                        <a:effectLst/>
                        <a:latin typeface="Calibri" panose="020F0502020204030204" pitchFamily="34" charset="0"/>
                      </a:endParaRPr>
                    </a:p>
                  </a:txBody>
                  <a:tcPr marL="50302" marR="50302" marT="33535" marB="33535" anchor="b"/>
                </a:tc>
                <a:extLst>
                  <a:ext uri="{0D108BD9-81ED-4DB2-BD59-A6C34878D82A}">
                    <a16:rowId xmlns:a16="http://schemas.microsoft.com/office/drawing/2014/main" val="1031928845"/>
                  </a:ext>
                </a:extLst>
              </a:tr>
              <a:tr h="775327">
                <a:tc>
                  <a:txBody>
                    <a:bodyPr/>
                    <a:lstStyle/>
                    <a:p>
                      <a:pPr algn="ctr" rtl="0" fontAlgn="b"/>
                      <a:r>
                        <a:rPr lang="en-US" sz="2100">
                          <a:effectLst/>
                        </a:rPr>
                        <a:t>FIS Female</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Race - FIS</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183</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Race - FIS</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155</a:t>
                      </a:r>
                      <a:endParaRPr lang="en-US" sz="2100" b="0">
                        <a:solidFill>
                          <a:srgbClr val="000000"/>
                        </a:solidFill>
                        <a:effectLst/>
                        <a:latin typeface="Calibri" panose="020F0502020204030204" pitchFamily="34" charset="0"/>
                      </a:endParaRPr>
                    </a:p>
                  </a:txBody>
                  <a:tcPr marL="50302" marR="50302" marT="33535" marB="33535" anchor="b"/>
                </a:tc>
                <a:extLst>
                  <a:ext uri="{0D108BD9-81ED-4DB2-BD59-A6C34878D82A}">
                    <a16:rowId xmlns:a16="http://schemas.microsoft.com/office/drawing/2014/main" val="853958724"/>
                  </a:ext>
                </a:extLst>
              </a:tr>
              <a:tr h="453392">
                <a:tc>
                  <a:txBody>
                    <a:bodyPr/>
                    <a:lstStyle/>
                    <a:p>
                      <a:pPr algn="ctr" rtl="0" fontAlgn="b"/>
                      <a:r>
                        <a:rPr lang="en-US" sz="2100">
                          <a:effectLst/>
                        </a:rPr>
                        <a:t>FIS Male</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Race - FIS</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188</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a:effectLst/>
                        </a:rPr>
                        <a:t>Race - FIS</a:t>
                      </a:r>
                      <a:endParaRPr lang="en-US" sz="2100" b="0">
                        <a:solidFill>
                          <a:srgbClr val="000000"/>
                        </a:solidFill>
                        <a:effectLst/>
                        <a:latin typeface="Calibri" panose="020F0502020204030204" pitchFamily="34" charset="0"/>
                      </a:endParaRPr>
                    </a:p>
                  </a:txBody>
                  <a:tcPr marL="50302" marR="50302" marT="33535" marB="33535" anchor="b"/>
                </a:tc>
                <a:tc>
                  <a:txBody>
                    <a:bodyPr/>
                    <a:lstStyle/>
                    <a:p>
                      <a:pPr algn="ctr" rtl="0" fontAlgn="b"/>
                      <a:r>
                        <a:rPr lang="en-US" sz="2100" dirty="0">
                          <a:effectLst/>
                        </a:rPr>
                        <a:t>155/165</a:t>
                      </a:r>
                      <a:endParaRPr lang="en-US" sz="2100" b="0" dirty="0">
                        <a:solidFill>
                          <a:srgbClr val="000000"/>
                        </a:solidFill>
                        <a:effectLst/>
                        <a:latin typeface="Calibri" panose="020F0502020204030204" pitchFamily="34" charset="0"/>
                      </a:endParaRPr>
                    </a:p>
                  </a:txBody>
                  <a:tcPr marL="50302" marR="50302" marT="33535" marB="33535" anchor="b"/>
                </a:tc>
                <a:extLst>
                  <a:ext uri="{0D108BD9-81ED-4DB2-BD59-A6C34878D82A}">
                    <a16:rowId xmlns:a16="http://schemas.microsoft.com/office/drawing/2014/main" val="1496369199"/>
                  </a:ext>
                </a:extLst>
              </a:tr>
            </a:tbl>
          </a:graphicData>
        </a:graphic>
      </p:graphicFrame>
    </p:spTree>
    <p:extLst>
      <p:ext uri="{BB962C8B-B14F-4D97-AF65-F5344CB8AC3E}">
        <p14:creationId xmlns:p14="http://schemas.microsoft.com/office/powerpoint/2010/main" val="3788314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4B7E3B-245E-B14D-852C-968E094B6505}"/>
              </a:ext>
            </a:extLst>
          </p:cNvPr>
          <p:cNvPicPr>
            <a:picLocks noChangeAspect="1"/>
          </p:cNvPicPr>
          <p:nvPr/>
        </p:nvPicPr>
        <p:blipFill rotWithShape="1">
          <a:blip r:embed="rId2"/>
          <a:srcRect t="13266" b="10612"/>
          <a:stretch/>
        </p:blipFill>
        <p:spPr>
          <a:xfrm>
            <a:off x="2575836" y="157162"/>
            <a:ext cx="6633519" cy="6543675"/>
          </a:xfrm>
          <a:prstGeom prst="rect">
            <a:avLst/>
          </a:prstGeom>
        </p:spPr>
      </p:pic>
    </p:spTree>
    <p:extLst>
      <p:ext uri="{BB962C8B-B14F-4D97-AF65-F5344CB8AC3E}">
        <p14:creationId xmlns:p14="http://schemas.microsoft.com/office/powerpoint/2010/main" val="2026184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A16EDC-8D38-2E48-B64A-642B2A3BD170}"/>
              </a:ext>
            </a:extLst>
          </p:cNvPr>
          <p:cNvPicPr>
            <a:picLocks noChangeAspect="1"/>
          </p:cNvPicPr>
          <p:nvPr/>
        </p:nvPicPr>
        <p:blipFill rotWithShape="1">
          <a:blip r:embed="rId2"/>
          <a:srcRect t="13125" b="14792"/>
          <a:stretch/>
        </p:blipFill>
        <p:spPr>
          <a:xfrm>
            <a:off x="2512038" y="85725"/>
            <a:ext cx="7167924" cy="6686550"/>
          </a:xfrm>
          <a:prstGeom prst="rect">
            <a:avLst/>
          </a:prstGeom>
        </p:spPr>
      </p:pic>
    </p:spTree>
    <p:extLst>
      <p:ext uri="{BB962C8B-B14F-4D97-AF65-F5344CB8AC3E}">
        <p14:creationId xmlns:p14="http://schemas.microsoft.com/office/powerpoint/2010/main" val="11682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927513-CC8E-C848-A66D-2855881A00E7}"/>
              </a:ext>
            </a:extLst>
          </p:cNvPr>
          <p:cNvPicPr>
            <a:picLocks noChangeAspect="1"/>
          </p:cNvPicPr>
          <p:nvPr/>
        </p:nvPicPr>
        <p:blipFill rotWithShape="1">
          <a:blip r:embed="rId2"/>
          <a:srcRect t="13542" b="22708"/>
          <a:stretch/>
        </p:blipFill>
        <p:spPr>
          <a:xfrm>
            <a:off x="2389909" y="371475"/>
            <a:ext cx="7412181" cy="6115049"/>
          </a:xfrm>
          <a:prstGeom prst="rect">
            <a:avLst/>
          </a:prstGeom>
        </p:spPr>
      </p:pic>
    </p:spTree>
    <p:extLst>
      <p:ext uri="{BB962C8B-B14F-4D97-AF65-F5344CB8AC3E}">
        <p14:creationId xmlns:p14="http://schemas.microsoft.com/office/powerpoint/2010/main" val="2419097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hueOff val="0"/>
                <a:satOff val="0"/>
                <a:lumOff val="0"/>
                <a:alphaOff val="0"/>
                <a:satMod val="103000"/>
                <a:lumMod val="102000"/>
                <a:tint val="94000"/>
              </a:schemeClr>
            </a:gs>
            <a:gs pos="50000">
              <a:schemeClr val="bg1">
                <a:hueOff val="0"/>
                <a:satOff val="0"/>
                <a:lumOff val="0"/>
                <a:alphaOff val="0"/>
                <a:satMod val="110000"/>
                <a:lumMod val="100000"/>
                <a:shade val="100000"/>
              </a:schemeClr>
            </a:gs>
            <a:gs pos="100000">
              <a:schemeClr val="bg1">
                <a:hueOff val="0"/>
                <a:satOff val="0"/>
                <a:lumOff val="0"/>
                <a:alphaOff val="0"/>
                <a:lumMod val="99000"/>
                <a:satMod val="120000"/>
                <a:shade val="7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E0F97-5395-934E-9E4F-4E066D6E09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3892E70-2CFE-B142-8162-E677A2E4665B}"/>
              </a:ext>
            </a:extLst>
          </p:cNvPr>
          <p:cNvSpPr>
            <a:spLocks noGrp="1"/>
          </p:cNvSpPr>
          <p:nvPr>
            <p:ph idx="1"/>
          </p:nvPr>
        </p:nvSpPr>
        <p:spPr/>
        <p:txBody>
          <a:bodyPr/>
          <a:lstStyle/>
          <a:p>
            <a:r>
              <a:rPr lang="en-US" dirty="0"/>
              <a:t>Model 1: Ski Sizing Based on Program Progression</a:t>
            </a:r>
          </a:p>
          <a:p>
            <a:r>
              <a:rPr lang="en-US" dirty="0"/>
              <a:t>Model 2: Ski Sizing Based on Athlete Size</a:t>
            </a:r>
          </a:p>
          <a:p>
            <a:pPr marL="0" indent="0">
              <a:buNone/>
            </a:pPr>
            <a:endParaRPr lang="en-US" dirty="0"/>
          </a:p>
        </p:txBody>
      </p:sp>
    </p:spTree>
    <p:extLst>
      <p:ext uri="{BB962C8B-B14F-4D97-AF65-F5344CB8AC3E}">
        <p14:creationId xmlns:p14="http://schemas.microsoft.com/office/powerpoint/2010/main" val="2014485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7044-E088-594B-8FAA-D41B35469F02}"/>
              </a:ext>
            </a:extLst>
          </p:cNvPr>
          <p:cNvSpPr>
            <a:spLocks noGrp="1"/>
          </p:cNvSpPr>
          <p:nvPr>
            <p:ph type="title"/>
          </p:nvPr>
        </p:nvSpPr>
        <p:spPr/>
        <p:txBody>
          <a:bodyPr/>
          <a:lstStyle/>
          <a:p>
            <a:r>
              <a:rPr lang="en-US" dirty="0"/>
              <a:t>Model 1: Pinnacle Program Progression</a:t>
            </a:r>
          </a:p>
        </p:txBody>
      </p:sp>
      <p:sp>
        <p:nvSpPr>
          <p:cNvPr id="3" name="Content Placeholder 2">
            <a:extLst>
              <a:ext uri="{FF2B5EF4-FFF2-40B4-BE49-F238E27FC236}">
                <a16:creationId xmlns:a16="http://schemas.microsoft.com/office/drawing/2014/main" id="{A551FC1D-AC1A-9E49-A7B3-1B973C4F3BDC}"/>
              </a:ext>
            </a:extLst>
          </p:cNvPr>
          <p:cNvSpPr>
            <a:spLocks noGrp="1"/>
          </p:cNvSpPr>
          <p:nvPr>
            <p:ph idx="1"/>
          </p:nvPr>
        </p:nvSpPr>
        <p:spPr/>
        <p:txBody>
          <a:bodyPr/>
          <a:lstStyle/>
          <a:p>
            <a:r>
              <a:rPr lang="en-US" dirty="0"/>
              <a:t>Goal: FIS? Top 5 at State Meet? State meet Contender?</a:t>
            </a:r>
          </a:p>
          <a:p>
            <a:r>
              <a:rPr lang="en-US" dirty="0"/>
              <a:t>This model shows a progression so that athletes do not need to make a large jump as their skills develop</a:t>
            </a:r>
          </a:p>
          <a:p>
            <a:r>
              <a:rPr lang="en-US" dirty="0"/>
              <a:t>This model may recommend a ski that might not be the fastest ski for racer during an early phase in their ski racing career but will allow the racer to develop the skills necessary to be more successful near the end of of their High School years. </a:t>
            </a:r>
          </a:p>
        </p:txBody>
      </p:sp>
    </p:spTree>
    <p:extLst>
      <p:ext uri="{BB962C8B-B14F-4D97-AF65-F5344CB8AC3E}">
        <p14:creationId xmlns:p14="http://schemas.microsoft.com/office/powerpoint/2010/main" val="3972521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E8500A-E8C6-8F4D-BE24-19F75E13523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Model 1: Giant Slalom</a:t>
            </a:r>
            <a:br>
              <a:rPr lang="en-US" sz="2600" kern="1200">
                <a:solidFill>
                  <a:srgbClr val="FFFFFF"/>
                </a:solidFill>
                <a:latin typeface="+mj-lt"/>
                <a:ea typeface="+mj-ea"/>
                <a:cs typeface="+mj-cs"/>
              </a:rPr>
            </a:br>
            <a:r>
              <a:rPr lang="en-US" sz="2600" kern="1200">
                <a:solidFill>
                  <a:srgbClr val="FFFFFF"/>
                </a:solidFill>
                <a:latin typeface="+mj-lt"/>
                <a:ea typeface="+mj-ea"/>
                <a:cs typeface="+mj-cs"/>
              </a:rPr>
              <a:t>Ski Progression</a:t>
            </a:r>
          </a:p>
        </p:txBody>
      </p:sp>
      <p:graphicFrame>
        <p:nvGraphicFramePr>
          <p:cNvPr id="7" name="Content Placeholder 6">
            <a:extLst>
              <a:ext uri="{FF2B5EF4-FFF2-40B4-BE49-F238E27FC236}">
                <a16:creationId xmlns:a16="http://schemas.microsoft.com/office/drawing/2014/main" id="{2B9D0392-6B2B-A04E-BF2E-8566FA9CA3E6}"/>
              </a:ext>
            </a:extLst>
          </p:cNvPr>
          <p:cNvGraphicFramePr>
            <a:graphicFrameLocks noGrp="1"/>
          </p:cNvGraphicFramePr>
          <p:nvPr>
            <p:ph idx="1"/>
            <p:extLst>
              <p:ext uri="{D42A27DB-BD31-4B8C-83A1-F6EECF244321}">
                <p14:modId xmlns:p14="http://schemas.microsoft.com/office/powerpoint/2010/main" val="826191694"/>
              </p:ext>
            </p:extLst>
          </p:nvPr>
        </p:nvGraphicFramePr>
        <p:xfrm>
          <a:off x="3748851" y="2074363"/>
          <a:ext cx="3266311" cy="2559180"/>
        </p:xfrm>
        <a:graphic>
          <a:graphicData uri="http://schemas.openxmlformats.org/drawingml/2006/table">
            <a:tbl>
              <a:tblPr firstRow="1" firstCol="1" bandRow="1">
                <a:tableStyleId>{3C2FFA5D-87B4-456A-9821-1D502468CF0F}</a:tableStyleId>
              </a:tblPr>
              <a:tblGrid>
                <a:gridCol w="567902">
                  <a:extLst>
                    <a:ext uri="{9D8B030D-6E8A-4147-A177-3AD203B41FA5}">
                      <a16:colId xmlns:a16="http://schemas.microsoft.com/office/drawing/2014/main" val="1531850409"/>
                    </a:ext>
                  </a:extLst>
                </a:gridCol>
                <a:gridCol w="613375">
                  <a:extLst>
                    <a:ext uri="{9D8B030D-6E8A-4147-A177-3AD203B41FA5}">
                      <a16:colId xmlns:a16="http://schemas.microsoft.com/office/drawing/2014/main" val="2772874192"/>
                    </a:ext>
                  </a:extLst>
                </a:gridCol>
                <a:gridCol w="584878">
                  <a:extLst>
                    <a:ext uri="{9D8B030D-6E8A-4147-A177-3AD203B41FA5}">
                      <a16:colId xmlns:a16="http://schemas.microsoft.com/office/drawing/2014/main" val="2270033303"/>
                    </a:ext>
                  </a:extLst>
                </a:gridCol>
                <a:gridCol w="895157">
                  <a:extLst>
                    <a:ext uri="{9D8B030D-6E8A-4147-A177-3AD203B41FA5}">
                      <a16:colId xmlns:a16="http://schemas.microsoft.com/office/drawing/2014/main" val="1026825986"/>
                    </a:ext>
                  </a:extLst>
                </a:gridCol>
                <a:gridCol w="604999">
                  <a:extLst>
                    <a:ext uri="{9D8B030D-6E8A-4147-A177-3AD203B41FA5}">
                      <a16:colId xmlns:a16="http://schemas.microsoft.com/office/drawing/2014/main" val="3863402510"/>
                    </a:ext>
                  </a:extLst>
                </a:gridCol>
              </a:tblGrid>
              <a:tr h="395671">
                <a:tc>
                  <a:txBody>
                    <a:bodyPr/>
                    <a:lstStyle/>
                    <a:p>
                      <a:pPr algn="ctr" rtl="0" fontAlgn="b"/>
                      <a:r>
                        <a:rPr lang="en-US" sz="1600" dirty="0">
                          <a:effectLst/>
                        </a:rPr>
                        <a:t>Year</a:t>
                      </a:r>
                    </a:p>
                  </a:txBody>
                  <a:tcPr marL="72320" marR="72320" marT="48214" marB="48214" anchor="b"/>
                </a:tc>
                <a:tc>
                  <a:txBody>
                    <a:bodyPr/>
                    <a:lstStyle/>
                    <a:p>
                      <a:pPr algn="ctr" rtl="0" fontAlgn="b"/>
                      <a:r>
                        <a:rPr lang="en-US" sz="1600" dirty="0">
                          <a:effectLst/>
                        </a:rPr>
                        <a:t>Male</a:t>
                      </a:r>
                      <a:endParaRPr lang="en-US" sz="1600" b="0" dirty="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Type</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Female</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dirty="0">
                          <a:effectLst/>
                        </a:rPr>
                        <a:t>Type</a:t>
                      </a:r>
                      <a:endParaRPr lang="en-US" sz="1600" b="0" dirty="0">
                        <a:solidFill>
                          <a:srgbClr val="000000"/>
                        </a:solidFill>
                        <a:effectLst/>
                        <a:latin typeface="Calibri" panose="020F0502020204030204" pitchFamily="34" charset="0"/>
                      </a:endParaRPr>
                    </a:p>
                  </a:txBody>
                  <a:tcPr marL="72320" marR="72320" marT="48214" marB="48214" anchor="b"/>
                </a:tc>
                <a:extLst>
                  <a:ext uri="{0D108BD9-81ED-4DB2-BD59-A6C34878D82A}">
                    <a16:rowId xmlns:a16="http://schemas.microsoft.com/office/drawing/2014/main" val="2314899849"/>
                  </a:ext>
                </a:extLst>
              </a:tr>
              <a:tr h="419788">
                <a:tc>
                  <a:txBody>
                    <a:bodyPr/>
                    <a:lstStyle/>
                    <a:p>
                      <a:pPr algn="ctr" rtl="0" fontAlgn="b"/>
                      <a:r>
                        <a:rPr lang="en-US" sz="1600">
                          <a:effectLst/>
                        </a:rPr>
                        <a:t>u14</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170</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dirty="0" err="1">
                          <a:effectLst/>
                        </a:rPr>
                        <a:t>jr</a:t>
                      </a:r>
                      <a:endParaRPr lang="en-US" sz="1600" b="0" dirty="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160</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jr</a:t>
                      </a:r>
                      <a:endParaRPr lang="en-US" sz="1600" b="0">
                        <a:solidFill>
                          <a:srgbClr val="000000"/>
                        </a:solidFill>
                        <a:effectLst/>
                        <a:latin typeface="Calibri" panose="020F0502020204030204" pitchFamily="34" charset="0"/>
                      </a:endParaRPr>
                    </a:p>
                  </a:txBody>
                  <a:tcPr marL="72320" marR="72320" marT="48214" marB="48214" anchor="b"/>
                </a:tc>
                <a:extLst>
                  <a:ext uri="{0D108BD9-81ED-4DB2-BD59-A6C34878D82A}">
                    <a16:rowId xmlns:a16="http://schemas.microsoft.com/office/drawing/2014/main" val="2072837879"/>
                  </a:ext>
                </a:extLst>
              </a:tr>
              <a:tr h="361485">
                <a:tc>
                  <a:txBody>
                    <a:bodyPr/>
                    <a:lstStyle/>
                    <a:p>
                      <a:pPr algn="ctr" rtl="0" fontAlgn="b"/>
                      <a:r>
                        <a:rPr lang="en-US" sz="1600">
                          <a:effectLst/>
                        </a:rPr>
                        <a:t>u14</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175</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pro</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170/175</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jr</a:t>
                      </a:r>
                      <a:endParaRPr lang="en-US" sz="1600" b="0">
                        <a:solidFill>
                          <a:srgbClr val="000000"/>
                        </a:solidFill>
                        <a:effectLst/>
                        <a:latin typeface="Calibri" panose="020F0502020204030204" pitchFamily="34" charset="0"/>
                      </a:endParaRPr>
                    </a:p>
                  </a:txBody>
                  <a:tcPr marL="72320" marR="72320" marT="48214" marB="48214" anchor="b"/>
                </a:tc>
                <a:extLst>
                  <a:ext uri="{0D108BD9-81ED-4DB2-BD59-A6C34878D82A}">
                    <a16:rowId xmlns:a16="http://schemas.microsoft.com/office/drawing/2014/main" val="3966149001"/>
                  </a:ext>
                </a:extLst>
              </a:tr>
              <a:tr h="361432">
                <a:tc>
                  <a:txBody>
                    <a:bodyPr/>
                    <a:lstStyle/>
                    <a:p>
                      <a:pPr algn="ctr" rtl="0" fontAlgn="b"/>
                      <a:r>
                        <a:rPr lang="en-US" sz="1600">
                          <a:effectLst/>
                        </a:rPr>
                        <a:t>u16</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175</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pro</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175</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dirty="0">
                          <a:effectLst/>
                        </a:rPr>
                        <a:t>pro</a:t>
                      </a:r>
                      <a:endParaRPr lang="en-US" sz="1600" b="0" dirty="0">
                        <a:solidFill>
                          <a:srgbClr val="000000"/>
                        </a:solidFill>
                        <a:effectLst/>
                        <a:latin typeface="Calibri" panose="020F0502020204030204" pitchFamily="34" charset="0"/>
                      </a:endParaRPr>
                    </a:p>
                  </a:txBody>
                  <a:tcPr marL="72320" marR="72320" marT="48214" marB="48214" anchor="b"/>
                </a:tc>
                <a:extLst>
                  <a:ext uri="{0D108BD9-81ED-4DB2-BD59-A6C34878D82A}">
                    <a16:rowId xmlns:a16="http://schemas.microsoft.com/office/drawing/2014/main" val="2837399126"/>
                  </a:ext>
                </a:extLst>
              </a:tr>
              <a:tr h="300332">
                <a:tc>
                  <a:txBody>
                    <a:bodyPr/>
                    <a:lstStyle/>
                    <a:p>
                      <a:pPr algn="ctr" rtl="0" fontAlgn="b"/>
                      <a:r>
                        <a:rPr lang="en-US" sz="1600">
                          <a:effectLst/>
                        </a:rPr>
                        <a:t>u16</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175</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race</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dirty="0">
                          <a:effectLst/>
                        </a:rPr>
                        <a:t>175</a:t>
                      </a:r>
                      <a:endParaRPr lang="en-US" sz="1600" b="0" dirty="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pro</a:t>
                      </a:r>
                      <a:endParaRPr lang="en-US" sz="1600" b="0">
                        <a:solidFill>
                          <a:srgbClr val="000000"/>
                        </a:solidFill>
                        <a:effectLst/>
                        <a:latin typeface="Calibri" panose="020F0502020204030204" pitchFamily="34" charset="0"/>
                      </a:endParaRPr>
                    </a:p>
                  </a:txBody>
                  <a:tcPr marL="72320" marR="72320" marT="48214" marB="48214" anchor="b"/>
                </a:tc>
                <a:extLst>
                  <a:ext uri="{0D108BD9-81ED-4DB2-BD59-A6C34878D82A}">
                    <a16:rowId xmlns:a16="http://schemas.microsoft.com/office/drawing/2014/main" val="1471852978"/>
                  </a:ext>
                </a:extLst>
              </a:tr>
              <a:tr h="274389">
                <a:tc>
                  <a:txBody>
                    <a:bodyPr/>
                    <a:lstStyle/>
                    <a:p>
                      <a:pPr algn="ctr" rtl="0" fontAlgn="b"/>
                      <a:r>
                        <a:rPr lang="en-US" sz="1600">
                          <a:effectLst/>
                        </a:rPr>
                        <a:t>u19</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180</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pro</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175</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pro</a:t>
                      </a:r>
                      <a:endParaRPr lang="en-US" sz="1600" b="0">
                        <a:solidFill>
                          <a:srgbClr val="000000"/>
                        </a:solidFill>
                        <a:effectLst/>
                        <a:latin typeface="Calibri" panose="020F0502020204030204" pitchFamily="34" charset="0"/>
                      </a:endParaRPr>
                    </a:p>
                  </a:txBody>
                  <a:tcPr marL="72320" marR="72320" marT="48214" marB="48214" anchor="b"/>
                </a:tc>
                <a:extLst>
                  <a:ext uri="{0D108BD9-81ED-4DB2-BD59-A6C34878D82A}">
                    <a16:rowId xmlns:a16="http://schemas.microsoft.com/office/drawing/2014/main" val="2130389882"/>
                  </a:ext>
                </a:extLst>
              </a:tr>
              <a:tr h="248446">
                <a:tc>
                  <a:txBody>
                    <a:bodyPr/>
                    <a:lstStyle/>
                    <a:p>
                      <a:pPr algn="ctr" rtl="0" fontAlgn="b"/>
                      <a:r>
                        <a:rPr lang="en-US" sz="1600">
                          <a:effectLst/>
                        </a:rPr>
                        <a:t>u19</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180</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pro</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175</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dirty="0">
                          <a:effectLst/>
                        </a:rPr>
                        <a:t>pro</a:t>
                      </a:r>
                      <a:endParaRPr lang="en-US" sz="1600" b="0" dirty="0">
                        <a:solidFill>
                          <a:srgbClr val="000000"/>
                        </a:solidFill>
                        <a:effectLst/>
                        <a:latin typeface="Calibri" panose="020F0502020204030204" pitchFamily="34" charset="0"/>
                      </a:endParaRPr>
                    </a:p>
                  </a:txBody>
                  <a:tcPr marL="72320" marR="72320" marT="48214" marB="48214" anchor="b"/>
                </a:tc>
                <a:extLst>
                  <a:ext uri="{0D108BD9-81ED-4DB2-BD59-A6C34878D82A}">
                    <a16:rowId xmlns:a16="http://schemas.microsoft.com/office/drawing/2014/main" val="3793000215"/>
                  </a:ext>
                </a:extLst>
              </a:tr>
            </a:tbl>
          </a:graphicData>
        </a:graphic>
      </p:graphicFrame>
      <p:graphicFrame>
        <p:nvGraphicFramePr>
          <p:cNvPr id="8" name="Table 7">
            <a:extLst>
              <a:ext uri="{FF2B5EF4-FFF2-40B4-BE49-F238E27FC236}">
                <a16:creationId xmlns:a16="http://schemas.microsoft.com/office/drawing/2014/main" id="{22A2FB19-D476-1E44-9694-35A4BE994C92}"/>
              </a:ext>
            </a:extLst>
          </p:cNvPr>
          <p:cNvGraphicFramePr>
            <a:graphicFrameLocks noGrp="1"/>
          </p:cNvGraphicFramePr>
          <p:nvPr>
            <p:extLst>
              <p:ext uri="{D42A27DB-BD31-4B8C-83A1-F6EECF244321}">
                <p14:modId xmlns:p14="http://schemas.microsoft.com/office/powerpoint/2010/main" val="1114228148"/>
              </p:ext>
            </p:extLst>
          </p:nvPr>
        </p:nvGraphicFramePr>
        <p:xfrm>
          <a:off x="7371579" y="2074363"/>
          <a:ext cx="3850196" cy="2546701"/>
        </p:xfrm>
        <a:graphic>
          <a:graphicData uri="http://schemas.openxmlformats.org/drawingml/2006/table">
            <a:tbl>
              <a:tblPr firstRow="1" firstCol="1" bandRow="1">
                <a:tableStyleId>{284E427A-3D55-4303-BF80-6455036E1DE7}</a:tableStyleId>
              </a:tblPr>
              <a:tblGrid>
                <a:gridCol w="467932">
                  <a:extLst>
                    <a:ext uri="{9D8B030D-6E8A-4147-A177-3AD203B41FA5}">
                      <a16:colId xmlns:a16="http://schemas.microsoft.com/office/drawing/2014/main" val="1343297231"/>
                    </a:ext>
                  </a:extLst>
                </a:gridCol>
                <a:gridCol w="876300">
                  <a:extLst>
                    <a:ext uri="{9D8B030D-6E8A-4147-A177-3AD203B41FA5}">
                      <a16:colId xmlns:a16="http://schemas.microsoft.com/office/drawing/2014/main" val="3919280949"/>
                    </a:ext>
                  </a:extLst>
                </a:gridCol>
                <a:gridCol w="814832">
                  <a:extLst>
                    <a:ext uri="{9D8B030D-6E8A-4147-A177-3AD203B41FA5}">
                      <a16:colId xmlns:a16="http://schemas.microsoft.com/office/drawing/2014/main" val="1769012402"/>
                    </a:ext>
                  </a:extLst>
                </a:gridCol>
                <a:gridCol w="876300">
                  <a:extLst>
                    <a:ext uri="{9D8B030D-6E8A-4147-A177-3AD203B41FA5}">
                      <a16:colId xmlns:a16="http://schemas.microsoft.com/office/drawing/2014/main" val="3036395828"/>
                    </a:ext>
                  </a:extLst>
                </a:gridCol>
                <a:gridCol w="814832">
                  <a:extLst>
                    <a:ext uri="{9D8B030D-6E8A-4147-A177-3AD203B41FA5}">
                      <a16:colId xmlns:a16="http://schemas.microsoft.com/office/drawing/2014/main" val="2042552072"/>
                    </a:ext>
                  </a:extLst>
                </a:gridCol>
              </a:tblGrid>
              <a:tr h="339709">
                <a:tc>
                  <a:txBody>
                    <a:bodyPr/>
                    <a:lstStyle/>
                    <a:p>
                      <a:pPr algn="ctr" rtl="0" fontAlgn="b"/>
                      <a:r>
                        <a:rPr lang="en-US" sz="1600" dirty="0">
                          <a:effectLst/>
                        </a:rPr>
                        <a:t>Year</a:t>
                      </a:r>
                    </a:p>
                  </a:txBody>
                  <a:tcPr marL="28575" marR="28575" marT="19050" marB="19050" anchor="b"/>
                </a:tc>
                <a:tc>
                  <a:txBody>
                    <a:bodyPr/>
                    <a:lstStyle/>
                    <a:p>
                      <a:pPr algn="ctr" rtl="0" fontAlgn="b"/>
                      <a:r>
                        <a:rPr lang="en-US" sz="1600" dirty="0">
                          <a:effectLst/>
                        </a:rPr>
                        <a:t>Male</a:t>
                      </a:r>
                    </a:p>
                  </a:txBody>
                  <a:tcPr marL="28575" marR="28575" marT="19050" marB="19050" anchor="b"/>
                </a:tc>
                <a:tc>
                  <a:txBody>
                    <a:bodyPr/>
                    <a:lstStyle/>
                    <a:p>
                      <a:pPr algn="ctr" rtl="0" fontAlgn="b"/>
                      <a:r>
                        <a:rPr lang="en-US" sz="1600">
                          <a:effectLst/>
                        </a:rPr>
                        <a:t>Type</a:t>
                      </a:r>
                    </a:p>
                  </a:txBody>
                  <a:tcPr marL="28575" marR="28575" marT="19050" marB="19050" anchor="b"/>
                </a:tc>
                <a:tc>
                  <a:txBody>
                    <a:bodyPr/>
                    <a:lstStyle/>
                    <a:p>
                      <a:pPr algn="ctr" rtl="0" fontAlgn="b"/>
                      <a:r>
                        <a:rPr lang="en-US" sz="1600">
                          <a:effectLst/>
                        </a:rPr>
                        <a:t>Female</a:t>
                      </a:r>
                    </a:p>
                  </a:txBody>
                  <a:tcPr marL="28575" marR="28575" marT="19050" marB="19050" anchor="b"/>
                </a:tc>
                <a:tc>
                  <a:txBody>
                    <a:bodyPr/>
                    <a:lstStyle/>
                    <a:p>
                      <a:pPr algn="ctr" rtl="0" fontAlgn="b"/>
                      <a:r>
                        <a:rPr lang="en-US" sz="1600" dirty="0">
                          <a:effectLst/>
                        </a:rPr>
                        <a:t>Type</a:t>
                      </a:r>
                    </a:p>
                  </a:txBody>
                  <a:tcPr marL="28575" marR="28575" marT="19050" marB="19050" anchor="b"/>
                </a:tc>
                <a:extLst>
                  <a:ext uri="{0D108BD9-81ED-4DB2-BD59-A6C34878D82A}">
                    <a16:rowId xmlns:a16="http://schemas.microsoft.com/office/drawing/2014/main" val="2538001503"/>
                  </a:ext>
                </a:extLst>
              </a:tr>
              <a:tr h="427437">
                <a:tc>
                  <a:txBody>
                    <a:bodyPr/>
                    <a:lstStyle/>
                    <a:p>
                      <a:pPr algn="ctr" rtl="0" fontAlgn="b"/>
                      <a:r>
                        <a:rPr lang="en-US" sz="1600">
                          <a:effectLst/>
                        </a:rPr>
                        <a:t>u14</a:t>
                      </a:r>
                    </a:p>
                  </a:txBody>
                  <a:tcPr marL="28575" marR="28575" marT="19050" marB="19050" anchor="b"/>
                </a:tc>
                <a:tc>
                  <a:txBody>
                    <a:bodyPr/>
                    <a:lstStyle/>
                    <a:p>
                      <a:pPr algn="ctr" rtl="0" fontAlgn="b"/>
                      <a:r>
                        <a:rPr lang="en-US" sz="1600">
                          <a:effectLst/>
                        </a:rPr>
                        <a:t>170</a:t>
                      </a:r>
                      <a:endParaRPr lang="en-US" sz="16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600" dirty="0">
                          <a:effectLst/>
                        </a:rPr>
                        <a:t>race/</a:t>
                      </a:r>
                      <a:r>
                        <a:rPr lang="en-US" sz="1600" dirty="0" err="1">
                          <a:effectLst/>
                        </a:rPr>
                        <a:t>jr</a:t>
                      </a:r>
                      <a:endParaRPr lang="en-US" sz="1600" dirty="0">
                        <a:effectLst/>
                      </a:endParaRPr>
                    </a:p>
                  </a:txBody>
                  <a:tcPr marL="28575" marR="28575" marT="19050" marB="19050" anchor="b"/>
                </a:tc>
                <a:tc>
                  <a:txBody>
                    <a:bodyPr/>
                    <a:lstStyle/>
                    <a:p>
                      <a:pPr algn="ctr" rtl="0" fontAlgn="b"/>
                      <a:r>
                        <a:rPr lang="en-US" sz="1600">
                          <a:effectLst/>
                        </a:rPr>
                        <a:t>165 - 170</a:t>
                      </a:r>
                    </a:p>
                  </a:txBody>
                  <a:tcPr marL="28575" marR="28575" marT="19050" marB="19050" anchor="b"/>
                </a:tc>
                <a:tc>
                  <a:txBody>
                    <a:bodyPr/>
                    <a:lstStyle/>
                    <a:p>
                      <a:pPr algn="ctr" rtl="0" fontAlgn="b"/>
                      <a:r>
                        <a:rPr lang="en-US" sz="1600">
                          <a:effectLst/>
                        </a:rPr>
                        <a:t>pro</a:t>
                      </a:r>
                    </a:p>
                  </a:txBody>
                  <a:tcPr marL="28575" marR="28575" marT="19050" marB="19050" anchor="b"/>
                </a:tc>
                <a:extLst>
                  <a:ext uri="{0D108BD9-81ED-4DB2-BD59-A6C34878D82A}">
                    <a16:rowId xmlns:a16="http://schemas.microsoft.com/office/drawing/2014/main" val="323358631"/>
                  </a:ext>
                </a:extLst>
              </a:tr>
              <a:tr h="371475">
                <a:tc>
                  <a:txBody>
                    <a:bodyPr/>
                    <a:lstStyle/>
                    <a:p>
                      <a:pPr algn="ctr" rtl="0" fontAlgn="b"/>
                      <a:r>
                        <a:rPr lang="en-US" sz="1600">
                          <a:effectLst/>
                        </a:rPr>
                        <a:t>u14</a:t>
                      </a:r>
                    </a:p>
                  </a:txBody>
                  <a:tcPr marL="28575" marR="28575" marT="19050" marB="19050" anchor="b"/>
                </a:tc>
                <a:tc>
                  <a:txBody>
                    <a:bodyPr/>
                    <a:lstStyle/>
                    <a:p>
                      <a:pPr algn="ctr" rtl="0" fontAlgn="b"/>
                      <a:r>
                        <a:rPr lang="en-US" sz="1600">
                          <a:effectLst/>
                        </a:rPr>
                        <a:t>175</a:t>
                      </a:r>
                      <a:endParaRPr lang="en-US" sz="16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600">
                          <a:effectLst/>
                        </a:rPr>
                        <a:t>pro</a:t>
                      </a:r>
                    </a:p>
                  </a:txBody>
                  <a:tcPr marL="28575" marR="28575" marT="19050" marB="19050" anchor="b"/>
                </a:tc>
                <a:tc>
                  <a:txBody>
                    <a:bodyPr/>
                    <a:lstStyle/>
                    <a:p>
                      <a:pPr algn="ctr" rtl="0" fontAlgn="b"/>
                      <a:r>
                        <a:rPr lang="en-US" sz="1600">
                          <a:effectLst/>
                        </a:rPr>
                        <a:t>175</a:t>
                      </a:r>
                      <a:endParaRPr lang="en-US" sz="16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600">
                          <a:effectLst/>
                        </a:rPr>
                        <a:t>pro</a:t>
                      </a:r>
                    </a:p>
                  </a:txBody>
                  <a:tcPr marL="28575" marR="28575" marT="19050" marB="19050" anchor="b"/>
                </a:tc>
                <a:extLst>
                  <a:ext uri="{0D108BD9-81ED-4DB2-BD59-A6C34878D82A}">
                    <a16:rowId xmlns:a16="http://schemas.microsoft.com/office/drawing/2014/main" val="3271446948"/>
                  </a:ext>
                </a:extLst>
              </a:tr>
              <a:tr h="371475">
                <a:tc>
                  <a:txBody>
                    <a:bodyPr/>
                    <a:lstStyle/>
                    <a:p>
                      <a:pPr algn="ctr" rtl="0" fontAlgn="b"/>
                      <a:r>
                        <a:rPr lang="en-US" sz="1600">
                          <a:effectLst/>
                        </a:rPr>
                        <a:t>u16</a:t>
                      </a:r>
                    </a:p>
                  </a:txBody>
                  <a:tcPr marL="28575" marR="28575" marT="19050" marB="19050" anchor="b"/>
                </a:tc>
                <a:tc>
                  <a:txBody>
                    <a:bodyPr/>
                    <a:lstStyle/>
                    <a:p>
                      <a:pPr algn="ctr" rtl="0" fontAlgn="b"/>
                      <a:r>
                        <a:rPr lang="en-US" sz="1600">
                          <a:effectLst/>
                        </a:rPr>
                        <a:t>180</a:t>
                      </a:r>
                      <a:endParaRPr lang="en-US" sz="16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600">
                          <a:effectLst/>
                        </a:rPr>
                        <a:t>pro/race</a:t>
                      </a:r>
                    </a:p>
                  </a:txBody>
                  <a:tcPr marL="28575" marR="28575" marT="19050" marB="19050" anchor="b"/>
                </a:tc>
                <a:tc>
                  <a:txBody>
                    <a:bodyPr/>
                    <a:lstStyle/>
                    <a:p>
                      <a:pPr algn="ctr" rtl="0" fontAlgn="b"/>
                      <a:r>
                        <a:rPr lang="en-US" sz="1600" dirty="0">
                          <a:effectLst/>
                        </a:rPr>
                        <a:t>175</a:t>
                      </a:r>
                      <a:endParaRPr lang="en-US" sz="1600" b="0" dirty="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600">
                          <a:effectLst/>
                        </a:rPr>
                        <a:t>pro</a:t>
                      </a:r>
                    </a:p>
                  </a:txBody>
                  <a:tcPr marL="28575" marR="28575" marT="19050" marB="19050" anchor="b"/>
                </a:tc>
                <a:extLst>
                  <a:ext uri="{0D108BD9-81ED-4DB2-BD59-A6C34878D82A}">
                    <a16:rowId xmlns:a16="http://schemas.microsoft.com/office/drawing/2014/main" val="4178087177"/>
                  </a:ext>
                </a:extLst>
              </a:tr>
              <a:tr h="357187">
                <a:tc>
                  <a:txBody>
                    <a:bodyPr/>
                    <a:lstStyle/>
                    <a:p>
                      <a:pPr algn="ctr" rtl="0" fontAlgn="b"/>
                      <a:r>
                        <a:rPr lang="en-US" sz="1600">
                          <a:effectLst/>
                        </a:rPr>
                        <a:t>u16</a:t>
                      </a:r>
                    </a:p>
                  </a:txBody>
                  <a:tcPr marL="28575" marR="28575" marT="19050" marB="19050" anchor="b"/>
                </a:tc>
                <a:tc>
                  <a:txBody>
                    <a:bodyPr/>
                    <a:lstStyle/>
                    <a:p>
                      <a:pPr algn="ctr" rtl="0" fontAlgn="b"/>
                      <a:r>
                        <a:rPr lang="en-US" sz="1600">
                          <a:effectLst/>
                        </a:rPr>
                        <a:t>180 - 183</a:t>
                      </a:r>
                    </a:p>
                  </a:txBody>
                  <a:tcPr marL="28575" marR="28575" marT="19050" marB="19050" anchor="b"/>
                </a:tc>
                <a:tc>
                  <a:txBody>
                    <a:bodyPr/>
                    <a:lstStyle/>
                    <a:p>
                      <a:pPr algn="ctr" rtl="0" fontAlgn="b"/>
                      <a:r>
                        <a:rPr lang="en-US" sz="1600">
                          <a:effectLst/>
                        </a:rPr>
                        <a:t>pro/race</a:t>
                      </a:r>
                    </a:p>
                  </a:txBody>
                  <a:tcPr marL="28575" marR="28575" marT="19050" marB="19050" anchor="b"/>
                </a:tc>
                <a:tc>
                  <a:txBody>
                    <a:bodyPr/>
                    <a:lstStyle/>
                    <a:p>
                      <a:pPr algn="ctr" rtl="0" fontAlgn="b"/>
                      <a:r>
                        <a:rPr lang="en-US" sz="1600">
                          <a:effectLst/>
                        </a:rPr>
                        <a:t>175/180</a:t>
                      </a:r>
                    </a:p>
                  </a:txBody>
                  <a:tcPr marL="28575" marR="28575" marT="19050" marB="19050" anchor="b"/>
                </a:tc>
                <a:tc>
                  <a:txBody>
                    <a:bodyPr/>
                    <a:lstStyle/>
                    <a:p>
                      <a:pPr algn="ctr" rtl="0" fontAlgn="b"/>
                      <a:r>
                        <a:rPr lang="en-US" sz="1600">
                          <a:effectLst/>
                        </a:rPr>
                        <a:t>race/pro</a:t>
                      </a:r>
                    </a:p>
                  </a:txBody>
                  <a:tcPr marL="28575" marR="28575" marT="19050" marB="19050" anchor="b"/>
                </a:tc>
                <a:extLst>
                  <a:ext uri="{0D108BD9-81ED-4DB2-BD59-A6C34878D82A}">
                    <a16:rowId xmlns:a16="http://schemas.microsoft.com/office/drawing/2014/main" val="1216266393"/>
                  </a:ext>
                </a:extLst>
              </a:tr>
              <a:tr h="339709">
                <a:tc>
                  <a:txBody>
                    <a:bodyPr/>
                    <a:lstStyle/>
                    <a:p>
                      <a:pPr algn="ctr" rtl="0" fontAlgn="b"/>
                      <a:r>
                        <a:rPr lang="en-US" sz="1600">
                          <a:effectLst/>
                        </a:rPr>
                        <a:t>FIS</a:t>
                      </a:r>
                    </a:p>
                  </a:txBody>
                  <a:tcPr marL="28575" marR="28575" marT="19050" marB="19050" anchor="b"/>
                </a:tc>
                <a:tc>
                  <a:txBody>
                    <a:bodyPr/>
                    <a:lstStyle/>
                    <a:p>
                      <a:pPr algn="ctr" rtl="0" fontAlgn="b"/>
                      <a:r>
                        <a:rPr lang="en-US" sz="1600">
                          <a:effectLst/>
                        </a:rPr>
                        <a:t>188</a:t>
                      </a:r>
                      <a:endParaRPr lang="en-US" sz="16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600">
                          <a:effectLst/>
                        </a:rPr>
                        <a:t>WC</a:t>
                      </a:r>
                    </a:p>
                  </a:txBody>
                  <a:tcPr marL="28575" marR="28575" marT="19050" marB="19050" anchor="b"/>
                </a:tc>
                <a:tc>
                  <a:txBody>
                    <a:bodyPr/>
                    <a:lstStyle/>
                    <a:p>
                      <a:pPr algn="ctr" rtl="0" fontAlgn="b"/>
                      <a:r>
                        <a:rPr lang="en-US" sz="1600">
                          <a:effectLst/>
                        </a:rPr>
                        <a:t>183</a:t>
                      </a:r>
                      <a:endParaRPr lang="en-US" sz="16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600">
                          <a:effectLst/>
                        </a:rPr>
                        <a:t>WC</a:t>
                      </a:r>
                    </a:p>
                  </a:txBody>
                  <a:tcPr marL="28575" marR="28575" marT="19050" marB="19050" anchor="b"/>
                </a:tc>
                <a:extLst>
                  <a:ext uri="{0D108BD9-81ED-4DB2-BD59-A6C34878D82A}">
                    <a16:rowId xmlns:a16="http://schemas.microsoft.com/office/drawing/2014/main" val="704410751"/>
                  </a:ext>
                </a:extLst>
              </a:tr>
              <a:tr h="339709">
                <a:tc>
                  <a:txBody>
                    <a:bodyPr/>
                    <a:lstStyle/>
                    <a:p>
                      <a:pPr algn="ctr" rtl="0" fontAlgn="b"/>
                      <a:r>
                        <a:rPr lang="en-US" sz="1600">
                          <a:effectLst/>
                        </a:rPr>
                        <a:t>FIS</a:t>
                      </a:r>
                    </a:p>
                  </a:txBody>
                  <a:tcPr marL="28575" marR="28575" marT="19050" marB="19050" anchor="b"/>
                </a:tc>
                <a:tc>
                  <a:txBody>
                    <a:bodyPr/>
                    <a:lstStyle/>
                    <a:p>
                      <a:pPr algn="ctr" rtl="0" fontAlgn="b"/>
                      <a:r>
                        <a:rPr lang="en-US" sz="1600">
                          <a:effectLst/>
                        </a:rPr>
                        <a:t>188</a:t>
                      </a:r>
                      <a:endParaRPr lang="en-US" sz="16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600">
                          <a:effectLst/>
                        </a:rPr>
                        <a:t>WC</a:t>
                      </a:r>
                    </a:p>
                  </a:txBody>
                  <a:tcPr marL="28575" marR="28575" marT="19050" marB="19050" anchor="b"/>
                </a:tc>
                <a:tc>
                  <a:txBody>
                    <a:bodyPr/>
                    <a:lstStyle/>
                    <a:p>
                      <a:pPr algn="ctr" rtl="0" fontAlgn="b"/>
                      <a:r>
                        <a:rPr lang="en-US" sz="1600">
                          <a:effectLst/>
                        </a:rPr>
                        <a:t>183</a:t>
                      </a:r>
                      <a:endParaRPr lang="en-US" sz="1600" b="0">
                        <a:solidFill>
                          <a:srgbClr val="000000"/>
                        </a:solidFill>
                        <a:effectLst/>
                        <a:latin typeface="Calibri" panose="020F0502020204030204" pitchFamily="34" charset="0"/>
                      </a:endParaRPr>
                    </a:p>
                  </a:txBody>
                  <a:tcPr marL="28575" marR="28575" marT="19050" marB="19050" anchor="b"/>
                </a:tc>
                <a:tc>
                  <a:txBody>
                    <a:bodyPr/>
                    <a:lstStyle/>
                    <a:p>
                      <a:pPr algn="ctr" rtl="0" fontAlgn="b"/>
                      <a:r>
                        <a:rPr lang="en-US" sz="1600" dirty="0">
                          <a:effectLst/>
                        </a:rPr>
                        <a:t>WC</a:t>
                      </a:r>
                    </a:p>
                  </a:txBody>
                  <a:tcPr marL="28575" marR="28575" marT="19050" marB="19050" anchor="b"/>
                </a:tc>
                <a:extLst>
                  <a:ext uri="{0D108BD9-81ED-4DB2-BD59-A6C34878D82A}">
                    <a16:rowId xmlns:a16="http://schemas.microsoft.com/office/drawing/2014/main" val="2547521551"/>
                  </a:ext>
                </a:extLst>
              </a:tr>
            </a:tbl>
          </a:graphicData>
        </a:graphic>
      </p:graphicFrame>
      <p:sp>
        <p:nvSpPr>
          <p:cNvPr id="10" name="TextBox 9">
            <a:extLst>
              <a:ext uri="{FF2B5EF4-FFF2-40B4-BE49-F238E27FC236}">
                <a16:creationId xmlns:a16="http://schemas.microsoft.com/office/drawing/2014/main" id="{A952DD0E-6A39-C84E-9433-6F388B9CBC66}"/>
              </a:ext>
            </a:extLst>
          </p:cNvPr>
          <p:cNvSpPr txBox="1"/>
          <p:nvPr/>
        </p:nvSpPr>
        <p:spPr>
          <a:xfrm>
            <a:off x="4447294" y="1543050"/>
            <a:ext cx="1869423" cy="369332"/>
          </a:xfrm>
          <a:prstGeom prst="rect">
            <a:avLst/>
          </a:prstGeom>
          <a:noFill/>
        </p:spPr>
        <p:txBody>
          <a:bodyPr wrap="none" rtlCol="0">
            <a:spAutoFit/>
          </a:bodyPr>
          <a:lstStyle/>
          <a:p>
            <a:r>
              <a:rPr lang="en-US" dirty="0"/>
              <a:t>High School Racer</a:t>
            </a:r>
          </a:p>
        </p:txBody>
      </p:sp>
      <p:sp>
        <p:nvSpPr>
          <p:cNvPr id="11" name="TextBox 10">
            <a:extLst>
              <a:ext uri="{FF2B5EF4-FFF2-40B4-BE49-F238E27FC236}">
                <a16:creationId xmlns:a16="http://schemas.microsoft.com/office/drawing/2014/main" id="{C7FD0F06-29DF-1F41-A1F2-176361A02F38}"/>
              </a:ext>
            </a:extLst>
          </p:cNvPr>
          <p:cNvSpPr txBox="1"/>
          <p:nvPr/>
        </p:nvSpPr>
        <p:spPr>
          <a:xfrm>
            <a:off x="8778746" y="1543050"/>
            <a:ext cx="1035861" cy="369332"/>
          </a:xfrm>
          <a:prstGeom prst="rect">
            <a:avLst/>
          </a:prstGeom>
          <a:noFill/>
        </p:spPr>
        <p:txBody>
          <a:bodyPr wrap="none" rtlCol="0">
            <a:spAutoFit/>
          </a:bodyPr>
          <a:lstStyle/>
          <a:p>
            <a:r>
              <a:rPr lang="en-US" dirty="0"/>
              <a:t>FIS Racer</a:t>
            </a:r>
          </a:p>
        </p:txBody>
      </p:sp>
    </p:spTree>
    <p:extLst>
      <p:ext uri="{BB962C8B-B14F-4D97-AF65-F5344CB8AC3E}">
        <p14:creationId xmlns:p14="http://schemas.microsoft.com/office/powerpoint/2010/main" val="2713346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E8500A-E8C6-8F4D-BE24-19F75E13523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Model 1:  Slalom</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Ski Progression</a:t>
            </a:r>
          </a:p>
        </p:txBody>
      </p:sp>
      <p:graphicFrame>
        <p:nvGraphicFramePr>
          <p:cNvPr id="7" name="Content Placeholder 6">
            <a:extLst>
              <a:ext uri="{FF2B5EF4-FFF2-40B4-BE49-F238E27FC236}">
                <a16:creationId xmlns:a16="http://schemas.microsoft.com/office/drawing/2014/main" id="{2B9D0392-6B2B-A04E-BF2E-8566FA9CA3E6}"/>
              </a:ext>
            </a:extLst>
          </p:cNvPr>
          <p:cNvGraphicFramePr>
            <a:graphicFrameLocks noGrp="1"/>
          </p:cNvGraphicFramePr>
          <p:nvPr>
            <p:ph idx="1"/>
            <p:extLst>
              <p:ext uri="{D42A27DB-BD31-4B8C-83A1-F6EECF244321}">
                <p14:modId xmlns:p14="http://schemas.microsoft.com/office/powerpoint/2010/main" val="2379273701"/>
              </p:ext>
            </p:extLst>
          </p:nvPr>
        </p:nvGraphicFramePr>
        <p:xfrm>
          <a:off x="3748851" y="2074363"/>
          <a:ext cx="3334610" cy="1917565"/>
        </p:xfrm>
        <a:graphic>
          <a:graphicData uri="http://schemas.openxmlformats.org/drawingml/2006/table">
            <a:tbl>
              <a:tblPr firstRow="1" firstCol="1" bandRow="1">
                <a:tableStyleId>{3C2FFA5D-87B4-456A-9821-1D502468CF0F}</a:tableStyleId>
              </a:tblPr>
              <a:tblGrid>
                <a:gridCol w="555422">
                  <a:extLst>
                    <a:ext uri="{9D8B030D-6E8A-4147-A177-3AD203B41FA5}">
                      <a16:colId xmlns:a16="http://schemas.microsoft.com/office/drawing/2014/main" val="1531850409"/>
                    </a:ext>
                  </a:extLst>
                </a:gridCol>
                <a:gridCol w="795678">
                  <a:extLst>
                    <a:ext uri="{9D8B030D-6E8A-4147-A177-3AD203B41FA5}">
                      <a16:colId xmlns:a16="http://schemas.microsoft.com/office/drawing/2014/main" val="2772874192"/>
                    </a:ext>
                  </a:extLst>
                </a:gridCol>
                <a:gridCol w="592315">
                  <a:extLst>
                    <a:ext uri="{9D8B030D-6E8A-4147-A177-3AD203B41FA5}">
                      <a16:colId xmlns:a16="http://schemas.microsoft.com/office/drawing/2014/main" val="2270033303"/>
                    </a:ext>
                  </a:extLst>
                </a:gridCol>
                <a:gridCol w="798880">
                  <a:extLst>
                    <a:ext uri="{9D8B030D-6E8A-4147-A177-3AD203B41FA5}">
                      <a16:colId xmlns:a16="http://schemas.microsoft.com/office/drawing/2014/main" val="1026825986"/>
                    </a:ext>
                  </a:extLst>
                </a:gridCol>
                <a:gridCol w="592315">
                  <a:extLst>
                    <a:ext uri="{9D8B030D-6E8A-4147-A177-3AD203B41FA5}">
                      <a16:colId xmlns:a16="http://schemas.microsoft.com/office/drawing/2014/main" val="3863402510"/>
                    </a:ext>
                  </a:extLst>
                </a:gridCol>
              </a:tblGrid>
              <a:tr h="395671">
                <a:tc>
                  <a:txBody>
                    <a:bodyPr/>
                    <a:lstStyle/>
                    <a:p>
                      <a:pPr algn="ctr" rtl="0" fontAlgn="b"/>
                      <a:r>
                        <a:rPr lang="en-US" sz="1600" dirty="0">
                          <a:effectLst/>
                        </a:rPr>
                        <a:t>Year</a:t>
                      </a:r>
                    </a:p>
                  </a:txBody>
                  <a:tcPr marL="72320" marR="72320" marT="48214" marB="48214" anchor="b"/>
                </a:tc>
                <a:tc>
                  <a:txBody>
                    <a:bodyPr/>
                    <a:lstStyle/>
                    <a:p>
                      <a:pPr algn="ctr" rtl="0" fontAlgn="b"/>
                      <a:r>
                        <a:rPr lang="en-US" sz="1600" dirty="0">
                          <a:effectLst/>
                        </a:rPr>
                        <a:t>Male</a:t>
                      </a:r>
                      <a:endParaRPr lang="en-US" sz="1600" b="0" dirty="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Type</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a:effectLst/>
                        </a:rPr>
                        <a:t>Female</a:t>
                      </a:r>
                      <a:endParaRPr lang="en-US" sz="1600" b="0">
                        <a:solidFill>
                          <a:srgbClr val="000000"/>
                        </a:solidFill>
                        <a:effectLst/>
                        <a:latin typeface="Calibri" panose="020F0502020204030204" pitchFamily="34" charset="0"/>
                      </a:endParaRPr>
                    </a:p>
                  </a:txBody>
                  <a:tcPr marL="72320" marR="72320" marT="48214" marB="48214" anchor="b"/>
                </a:tc>
                <a:tc>
                  <a:txBody>
                    <a:bodyPr/>
                    <a:lstStyle/>
                    <a:p>
                      <a:pPr algn="ctr" rtl="0" fontAlgn="b"/>
                      <a:r>
                        <a:rPr lang="en-US" sz="1600" dirty="0">
                          <a:effectLst/>
                        </a:rPr>
                        <a:t>Type</a:t>
                      </a:r>
                      <a:endParaRPr lang="en-US" sz="1600" b="0" dirty="0">
                        <a:solidFill>
                          <a:srgbClr val="000000"/>
                        </a:solidFill>
                        <a:effectLst/>
                        <a:latin typeface="Calibri" panose="020F0502020204030204" pitchFamily="34" charset="0"/>
                      </a:endParaRPr>
                    </a:p>
                  </a:txBody>
                  <a:tcPr marL="72320" marR="72320" marT="48214" marB="48214" anchor="b"/>
                </a:tc>
                <a:extLst>
                  <a:ext uri="{0D108BD9-81ED-4DB2-BD59-A6C34878D82A}">
                    <a16:rowId xmlns:a16="http://schemas.microsoft.com/office/drawing/2014/main" val="2314899849"/>
                  </a:ext>
                </a:extLst>
              </a:tr>
              <a:tr h="244591">
                <a:tc>
                  <a:txBody>
                    <a:bodyPr/>
                    <a:lstStyle/>
                    <a:p>
                      <a:pPr algn="ctr" rtl="0" fontAlgn="b"/>
                      <a:r>
                        <a:rPr lang="en-US" sz="1400" b="1" dirty="0">
                          <a:solidFill>
                            <a:srgbClr val="000000"/>
                          </a:solidFill>
                          <a:effectLst/>
                          <a:latin typeface="Calibri" panose="020F0502020204030204" pitchFamily="34" charset="0"/>
                        </a:rPr>
                        <a:t>u14</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140-145</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jr</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140-145</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jr</a:t>
                      </a:r>
                    </a:p>
                  </a:txBody>
                  <a:tcPr marL="28575" marR="28575" marT="19050" marB="19050" anchor="b"/>
                </a:tc>
                <a:extLst>
                  <a:ext uri="{0D108BD9-81ED-4DB2-BD59-A6C34878D82A}">
                    <a16:rowId xmlns:a16="http://schemas.microsoft.com/office/drawing/2014/main" val="2072837879"/>
                  </a:ext>
                </a:extLst>
              </a:tr>
              <a:tr h="264594">
                <a:tc>
                  <a:txBody>
                    <a:bodyPr/>
                    <a:lstStyle/>
                    <a:p>
                      <a:pPr algn="ctr" rtl="0" fontAlgn="b"/>
                      <a:r>
                        <a:rPr lang="en-US" sz="1400" b="1" dirty="0">
                          <a:solidFill>
                            <a:srgbClr val="000000"/>
                          </a:solidFill>
                          <a:effectLst/>
                          <a:latin typeface="Calibri" panose="020F0502020204030204" pitchFamily="34" charset="0"/>
                        </a:rPr>
                        <a:t>u14</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150</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jr</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150</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jr</a:t>
                      </a:r>
                    </a:p>
                  </a:txBody>
                  <a:tcPr marL="28575" marR="28575" marT="19050" marB="19050" anchor="b"/>
                </a:tc>
                <a:extLst>
                  <a:ext uri="{0D108BD9-81ED-4DB2-BD59-A6C34878D82A}">
                    <a16:rowId xmlns:a16="http://schemas.microsoft.com/office/drawing/2014/main" val="3966149001"/>
                  </a:ext>
                </a:extLst>
              </a:tr>
              <a:tr h="185737">
                <a:tc>
                  <a:txBody>
                    <a:bodyPr/>
                    <a:lstStyle/>
                    <a:p>
                      <a:pPr algn="ctr" rtl="0" fontAlgn="b"/>
                      <a:r>
                        <a:rPr lang="en-US" sz="1400" b="1" dirty="0">
                          <a:solidFill>
                            <a:srgbClr val="000000"/>
                          </a:solidFill>
                          <a:effectLst/>
                          <a:latin typeface="Calibri" panose="020F0502020204030204" pitchFamily="34" charset="0"/>
                        </a:rPr>
                        <a:t>u16</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150</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pro</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150</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pro</a:t>
                      </a:r>
                    </a:p>
                  </a:txBody>
                  <a:tcPr marL="28575" marR="28575" marT="19050" marB="19050" anchor="b"/>
                </a:tc>
                <a:extLst>
                  <a:ext uri="{0D108BD9-81ED-4DB2-BD59-A6C34878D82A}">
                    <a16:rowId xmlns:a16="http://schemas.microsoft.com/office/drawing/2014/main" val="2837399126"/>
                  </a:ext>
                </a:extLst>
              </a:tr>
              <a:tr h="148590">
                <a:tc>
                  <a:txBody>
                    <a:bodyPr/>
                    <a:lstStyle/>
                    <a:p>
                      <a:pPr algn="ctr" rtl="0" fontAlgn="b"/>
                      <a:r>
                        <a:rPr lang="en-US" sz="1400" b="1" dirty="0">
                          <a:solidFill>
                            <a:srgbClr val="000000"/>
                          </a:solidFill>
                          <a:effectLst/>
                          <a:latin typeface="Calibri" panose="020F0502020204030204" pitchFamily="34" charset="0"/>
                        </a:rPr>
                        <a:t>u16</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150</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pro</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150</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pro</a:t>
                      </a:r>
                    </a:p>
                  </a:txBody>
                  <a:tcPr marL="28575" marR="28575" marT="19050" marB="19050" anchor="b"/>
                </a:tc>
                <a:extLst>
                  <a:ext uri="{0D108BD9-81ED-4DB2-BD59-A6C34878D82A}">
                    <a16:rowId xmlns:a16="http://schemas.microsoft.com/office/drawing/2014/main" val="1471852978"/>
                  </a:ext>
                </a:extLst>
              </a:tr>
              <a:tr h="154305">
                <a:tc>
                  <a:txBody>
                    <a:bodyPr/>
                    <a:lstStyle/>
                    <a:p>
                      <a:pPr algn="ctr" rtl="0" fontAlgn="b"/>
                      <a:r>
                        <a:rPr lang="en-US" sz="1400" b="1" dirty="0">
                          <a:solidFill>
                            <a:srgbClr val="000000"/>
                          </a:solidFill>
                          <a:effectLst/>
                          <a:latin typeface="Calibri" panose="020F0502020204030204" pitchFamily="34" charset="0"/>
                        </a:rPr>
                        <a:t>u19</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155</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race</a:t>
                      </a:r>
                    </a:p>
                  </a:txBody>
                  <a:tcPr marL="28575" marR="28575" marT="19050" marB="19050" anchor="b"/>
                </a:tc>
                <a:tc>
                  <a:txBody>
                    <a:bodyPr/>
                    <a:lstStyle/>
                    <a:p>
                      <a:pPr algn="ctr" rtl="0" fontAlgn="b"/>
                      <a:r>
                        <a:rPr lang="en-US" sz="1400" b="0" dirty="0">
                          <a:solidFill>
                            <a:srgbClr val="000000"/>
                          </a:solidFill>
                          <a:effectLst/>
                          <a:latin typeface="Calibri" panose="020F0502020204030204" pitchFamily="34" charset="0"/>
                        </a:rPr>
                        <a:t>155</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race</a:t>
                      </a:r>
                    </a:p>
                  </a:txBody>
                  <a:tcPr marL="28575" marR="28575" marT="19050" marB="19050" anchor="b"/>
                </a:tc>
                <a:extLst>
                  <a:ext uri="{0D108BD9-81ED-4DB2-BD59-A6C34878D82A}">
                    <a16:rowId xmlns:a16="http://schemas.microsoft.com/office/drawing/2014/main" val="2130389882"/>
                  </a:ext>
                </a:extLst>
              </a:tr>
              <a:tr h="248446">
                <a:tc>
                  <a:txBody>
                    <a:bodyPr/>
                    <a:lstStyle/>
                    <a:p>
                      <a:pPr algn="ctr" rtl="0" fontAlgn="b"/>
                      <a:r>
                        <a:rPr lang="en-US" sz="1400" b="1" dirty="0">
                          <a:solidFill>
                            <a:srgbClr val="000000"/>
                          </a:solidFill>
                          <a:effectLst/>
                          <a:latin typeface="Calibri" panose="020F0502020204030204" pitchFamily="34" charset="0"/>
                        </a:rPr>
                        <a:t>u19</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155</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race</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155</a:t>
                      </a:r>
                    </a:p>
                  </a:txBody>
                  <a:tcPr marL="28575" marR="28575" marT="19050" marB="19050" anchor="b"/>
                </a:tc>
                <a:tc>
                  <a:txBody>
                    <a:bodyPr/>
                    <a:lstStyle/>
                    <a:p>
                      <a:pPr algn="ctr" rtl="0" fontAlgn="b"/>
                      <a:r>
                        <a:rPr lang="en-US" sz="1400" b="0" dirty="0">
                          <a:solidFill>
                            <a:srgbClr val="000000"/>
                          </a:solidFill>
                          <a:effectLst/>
                          <a:latin typeface="Calibri" panose="020F0502020204030204" pitchFamily="34" charset="0"/>
                        </a:rPr>
                        <a:t>race</a:t>
                      </a:r>
                    </a:p>
                  </a:txBody>
                  <a:tcPr marL="28575" marR="28575" marT="19050" marB="19050" anchor="b"/>
                </a:tc>
                <a:extLst>
                  <a:ext uri="{0D108BD9-81ED-4DB2-BD59-A6C34878D82A}">
                    <a16:rowId xmlns:a16="http://schemas.microsoft.com/office/drawing/2014/main" val="3793000215"/>
                  </a:ext>
                </a:extLst>
              </a:tr>
            </a:tbl>
          </a:graphicData>
        </a:graphic>
      </p:graphicFrame>
      <p:graphicFrame>
        <p:nvGraphicFramePr>
          <p:cNvPr id="8" name="Table 7">
            <a:extLst>
              <a:ext uri="{FF2B5EF4-FFF2-40B4-BE49-F238E27FC236}">
                <a16:creationId xmlns:a16="http://schemas.microsoft.com/office/drawing/2014/main" id="{22A2FB19-D476-1E44-9694-35A4BE994C92}"/>
              </a:ext>
            </a:extLst>
          </p:cNvPr>
          <p:cNvGraphicFramePr>
            <a:graphicFrameLocks noGrp="1"/>
          </p:cNvGraphicFramePr>
          <p:nvPr>
            <p:extLst>
              <p:ext uri="{D42A27DB-BD31-4B8C-83A1-F6EECF244321}">
                <p14:modId xmlns:p14="http://schemas.microsoft.com/office/powerpoint/2010/main" val="319849384"/>
              </p:ext>
            </p:extLst>
          </p:nvPr>
        </p:nvGraphicFramePr>
        <p:xfrm>
          <a:off x="7375491" y="2074363"/>
          <a:ext cx="2958719" cy="1934710"/>
        </p:xfrm>
        <a:graphic>
          <a:graphicData uri="http://schemas.openxmlformats.org/drawingml/2006/table">
            <a:tbl>
              <a:tblPr firstRow="1" firstCol="1" bandRow="1">
                <a:tableStyleId>{284E427A-3D55-4303-BF80-6455036E1DE7}</a:tableStyleId>
              </a:tblPr>
              <a:tblGrid>
                <a:gridCol w="467932">
                  <a:extLst>
                    <a:ext uri="{9D8B030D-6E8A-4147-A177-3AD203B41FA5}">
                      <a16:colId xmlns:a16="http://schemas.microsoft.com/office/drawing/2014/main" val="1343297231"/>
                    </a:ext>
                  </a:extLst>
                </a:gridCol>
                <a:gridCol w="708025">
                  <a:extLst>
                    <a:ext uri="{9D8B030D-6E8A-4147-A177-3AD203B41FA5}">
                      <a16:colId xmlns:a16="http://schemas.microsoft.com/office/drawing/2014/main" val="3919280949"/>
                    </a:ext>
                  </a:extLst>
                </a:gridCol>
                <a:gridCol w="504825">
                  <a:extLst>
                    <a:ext uri="{9D8B030D-6E8A-4147-A177-3AD203B41FA5}">
                      <a16:colId xmlns:a16="http://schemas.microsoft.com/office/drawing/2014/main" val="1769012402"/>
                    </a:ext>
                  </a:extLst>
                </a:gridCol>
                <a:gridCol w="773112">
                  <a:extLst>
                    <a:ext uri="{9D8B030D-6E8A-4147-A177-3AD203B41FA5}">
                      <a16:colId xmlns:a16="http://schemas.microsoft.com/office/drawing/2014/main" val="3036395828"/>
                    </a:ext>
                  </a:extLst>
                </a:gridCol>
                <a:gridCol w="504825">
                  <a:extLst>
                    <a:ext uri="{9D8B030D-6E8A-4147-A177-3AD203B41FA5}">
                      <a16:colId xmlns:a16="http://schemas.microsoft.com/office/drawing/2014/main" val="2042552072"/>
                    </a:ext>
                  </a:extLst>
                </a:gridCol>
              </a:tblGrid>
              <a:tr h="425950">
                <a:tc>
                  <a:txBody>
                    <a:bodyPr/>
                    <a:lstStyle/>
                    <a:p>
                      <a:pPr algn="ctr" rtl="0" fontAlgn="b"/>
                      <a:r>
                        <a:rPr lang="en-US" sz="1600" dirty="0">
                          <a:effectLst/>
                        </a:rPr>
                        <a:t>Year</a:t>
                      </a:r>
                    </a:p>
                  </a:txBody>
                  <a:tcPr marL="28575" marR="28575" marT="19050" marB="19050" anchor="b"/>
                </a:tc>
                <a:tc>
                  <a:txBody>
                    <a:bodyPr/>
                    <a:lstStyle/>
                    <a:p>
                      <a:pPr algn="ctr" rtl="0" fontAlgn="b"/>
                      <a:r>
                        <a:rPr lang="en-US" sz="1600" dirty="0">
                          <a:effectLst/>
                        </a:rPr>
                        <a:t>Male</a:t>
                      </a:r>
                    </a:p>
                  </a:txBody>
                  <a:tcPr marL="28575" marR="28575" marT="19050" marB="19050" anchor="b"/>
                </a:tc>
                <a:tc>
                  <a:txBody>
                    <a:bodyPr/>
                    <a:lstStyle/>
                    <a:p>
                      <a:pPr algn="ctr" rtl="0" fontAlgn="b"/>
                      <a:r>
                        <a:rPr lang="en-US" sz="1600">
                          <a:effectLst/>
                        </a:rPr>
                        <a:t>Type</a:t>
                      </a:r>
                    </a:p>
                  </a:txBody>
                  <a:tcPr marL="28575" marR="28575" marT="19050" marB="19050" anchor="b"/>
                </a:tc>
                <a:tc>
                  <a:txBody>
                    <a:bodyPr/>
                    <a:lstStyle/>
                    <a:p>
                      <a:pPr algn="ctr" rtl="0" fontAlgn="b"/>
                      <a:r>
                        <a:rPr lang="en-US" sz="1600">
                          <a:effectLst/>
                        </a:rPr>
                        <a:t>Female</a:t>
                      </a:r>
                    </a:p>
                  </a:txBody>
                  <a:tcPr marL="28575" marR="28575" marT="19050" marB="19050" anchor="b"/>
                </a:tc>
                <a:tc>
                  <a:txBody>
                    <a:bodyPr/>
                    <a:lstStyle/>
                    <a:p>
                      <a:pPr algn="ctr" rtl="0" fontAlgn="b"/>
                      <a:r>
                        <a:rPr lang="en-US" sz="1600" dirty="0">
                          <a:effectLst/>
                        </a:rPr>
                        <a:t>Type</a:t>
                      </a:r>
                    </a:p>
                  </a:txBody>
                  <a:tcPr marL="28575" marR="28575" marT="19050" marB="19050" anchor="b"/>
                </a:tc>
                <a:extLst>
                  <a:ext uri="{0D108BD9-81ED-4DB2-BD59-A6C34878D82A}">
                    <a16:rowId xmlns:a16="http://schemas.microsoft.com/office/drawing/2014/main" val="2538001503"/>
                  </a:ext>
                </a:extLst>
              </a:tr>
              <a:tr h="229116">
                <a:tc>
                  <a:txBody>
                    <a:bodyPr/>
                    <a:lstStyle/>
                    <a:p>
                      <a:pPr algn="ctr" rtl="0" fontAlgn="b"/>
                      <a:r>
                        <a:rPr lang="en-US" sz="1400" b="0">
                          <a:solidFill>
                            <a:srgbClr val="000000"/>
                          </a:solidFill>
                          <a:effectLst/>
                          <a:latin typeface="Calibri" panose="020F0502020204030204" pitchFamily="34" charset="0"/>
                        </a:rPr>
                        <a:t>u14</a:t>
                      </a:r>
                    </a:p>
                  </a:txBody>
                  <a:tcPr marL="28575" marR="28575" marT="19050" marB="19050" anchor="b"/>
                </a:tc>
                <a:tc>
                  <a:txBody>
                    <a:bodyPr/>
                    <a:lstStyle/>
                    <a:p>
                      <a:pPr algn="ctr" rtl="0" fontAlgn="b"/>
                      <a:r>
                        <a:rPr lang="en-US" sz="1400" b="0" dirty="0">
                          <a:solidFill>
                            <a:srgbClr val="000000"/>
                          </a:solidFill>
                          <a:effectLst/>
                          <a:latin typeface="Calibri" panose="020F0502020204030204" pitchFamily="34" charset="0"/>
                        </a:rPr>
                        <a:t>145/150</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jr</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135 - 145</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jr</a:t>
                      </a:r>
                    </a:p>
                  </a:txBody>
                  <a:tcPr marL="28575" marR="28575" marT="19050" marB="19050" anchor="b"/>
                </a:tc>
                <a:extLst>
                  <a:ext uri="{0D108BD9-81ED-4DB2-BD59-A6C34878D82A}">
                    <a16:rowId xmlns:a16="http://schemas.microsoft.com/office/drawing/2014/main" val="323358631"/>
                  </a:ext>
                </a:extLst>
              </a:tr>
              <a:tr h="142875">
                <a:tc>
                  <a:txBody>
                    <a:bodyPr/>
                    <a:lstStyle/>
                    <a:p>
                      <a:pPr algn="ctr" rtl="0" fontAlgn="b"/>
                      <a:r>
                        <a:rPr lang="en-US" sz="1400" b="0">
                          <a:solidFill>
                            <a:srgbClr val="000000"/>
                          </a:solidFill>
                          <a:effectLst/>
                          <a:latin typeface="Calibri" panose="020F0502020204030204" pitchFamily="34" charset="0"/>
                        </a:rPr>
                        <a:t>u14</a:t>
                      </a:r>
                    </a:p>
                  </a:txBody>
                  <a:tcPr marL="28575" marR="28575" marT="19050" marB="19050" anchor="b"/>
                </a:tc>
                <a:tc>
                  <a:txBody>
                    <a:bodyPr/>
                    <a:lstStyle/>
                    <a:p>
                      <a:pPr algn="ctr" rtl="0" fontAlgn="b"/>
                      <a:r>
                        <a:rPr lang="en-US" sz="1400" b="0" dirty="0">
                          <a:solidFill>
                            <a:srgbClr val="000000"/>
                          </a:solidFill>
                          <a:effectLst/>
                          <a:latin typeface="Calibri" panose="020F0502020204030204" pitchFamily="34" charset="0"/>
                        </a:rPr>
                        <a:t>150</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jr</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145 -150</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jr</a:t>
                      </a:r>
                    </a:p>
                  </a:txBody>
                  <a:tcPr marL="28575" marR="28575" marT="19050" marB="19050" anchor="b"/>
                </a:tc>
                <a:extLst>
                  <a:ext uri="{0D108BD9-81ED-4DB2-BD59-A6C34878D82A}">
                    <a16:rowId xmlns:a16="http://schemas.microsoft.com/office/drawing/2014/main" val="3271446948"/>
                  </a:ext>
                </a:extLst>
              </a:tr>
              <a:tr h="107632">
                <a:tc>
                  <a:txBody>
                    <a:bodyPr/>
                    <a:lstStyle/>
                    <a:p>
                      <a:pPr algn="ctr" rtl="0" fontAlgn="b"/>
                      <a:r>
                        <a:rPr lang="en-US" sz="1400" b="0">
                          <a:solidFill>
                            <a:srgbClr val="000000"/>
                          </a:solidFill>
                          <a:effectLst/>
                          <a:latin typeface="Calibri" panose="020F0502020204030204" pitchFamily="34" charset="0"/>
                        </a:rPr>
                        <a:t>u16</a:t>
                      </a:r>
                    </a:p>
                  </a:txBody>
                  <a:tcPr marL="28575" marR="28575" marT="19050" marB="19050" anchor="b"/>
                </a:tc>
                <a:tc>
                  <a:txBody>
                    <a:bodyPr/>
                    <a:lstStyle/>
                    <a:p>
                      <a:pPr algn="ctr" rtl="0" fontAlgn="b"/>
                      <a:r>
                        <a:rPr lang="en-US" sz="1400" b="0" dirty="0">
                          <a:solidFill>
                            <a:srgbClr val="000000"/>
                          </a:solidFill>
                          <a:effectLst/>
                          <a:latin typeface="Calibri" panose="020F0502020204030204" pitchFamily="34" charset="0"/>
                        </a:rPr>
                        <a:t>150/155</a:t>
                      </a:r>
                    </a:p>
                  </a:txBody>
                  <a:tcPr marL="28575" marR="28575" marT="19050" marB="19050" anchor="b"/>
                </a:tc>
                <a:tc>
                  <a:txBody>
                    <a:bodyPr/>
                    <a:lstStyle/>
                    <a:p>
                      <a:pPr algn="ctr" rtl="0" fontAlgn="b"/>
                      <a:r>
                        <a:rPr lang="en-US" sz="1400" b="0" dirty="0">
                          <a:solidFill>
                            <a:srgbClr val="000000"/>
                          </a:solidFill>
                          <a:effectLst/>
                          <a:latin typeface="Calibri" panose="020F0502020204030204" pitchFamily="34" charset="0"/>
                        </a:rPr>
                        <a:t>race</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150</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race</a:t>
                      </a:r>
                    </a:p>
                  </a:txBody>
                  <a:tcPr marL="28575" marR="28575" marT="19050" marB="19050" anchor="b"/>
                </a:tc>
                <a:extLst>
                  <a:ext uri="{0D108BD9-81ED-4DB2-BD59-A6C34878D82A}">
                    <a16:rowId xmlns:a16="http://schemas.microsoft.com/office/drawing/2014/main" val="4178087177"/>
                  </a:ext>
                </a:extLst>
              </a:tr>
              <a:tr h="86677">
                <a:tc>
                  <a:txBody>
                    <a:bodyPr/>
                    <a:lstStyle/>
                    <a:p>
                      <a:pPr algn="ctr" rtl="0" fontAlgn="b"/>
                      <a:r>
                        <a:rPr lang="en-US" sz="1400" b="0">
                          <a:solidFill>
                            <a:srgbClr val="000000"/>
                          </a:solidFill>
                          <a:effectLst/>
                          <a:latin typeface="Calibri" panose="020F0502020204030204" pitchFamily="34" charset="0"/>
                        </a:rPr>
                        <a:t>u16</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155</a:t>
                      </a:r>
                    </a:p>
                  </a:txBody>
                  <a:tcPr marL="28575" marR="28575" marT="19050" marB="19050" anchor="b"/>
                </a:tc>
                <a:tc>
                  <a:txBody>
                    <a:bodyPr/>
                    <a:lstStyle/>
                    <a:p>
                      <a:pPr algn="ctr" rtl="0" fontAlgn="b"/>
                      <a:r>
                        <a:rPr lang="en-US" sz="1400" b="0" dirty="0">
                          <a:solidFill>
                            <a:srgbClr val="000000"/>
                          </a:solidFill>
                          <a:effectLst/>
                          <a:latin typeface="Calibri" panose="020F0502020204030204" pitchFamily="34" charset="0"/>
                        </a:rPr>
                        <a:t>race</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155</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race</a:t>
                      </a:r>
                    </a:p>
                  </a:txBody>
                  <a:tcPr marL="28575" marR="28575" marT="19050" marB="19050" anchor="b"/>
                </a:tc>
                <a:extLst>
                  <a:ext uri="{0D108BD9-81ED-4DB2-BD59-A6C34878D82A}">
                    <a16:rowId xmlns:a16="http://schemas.microsoft.com/office/drawing/2014/main" val="1216266393"/>
                  </a:ext>
                </a:extLst>
              </a:tr>
              <a:tr h="65722">
                <a:tc>
                  <a:txBody>
                    <a:bodyPr/>
                    <a:lstStyle/>
                    <a:p>
                      <a:pPr algn="ctr" rtl="0" fontAlgn="b"/>
                      <a:r>
                        <a:rPr lang="en-US" sz="1400" b="0">
                          <a:solidFill>
                            <a:srgbClr val="000000"/>
                          </a:solidFill>
                          <a:effectLst/>
                          <a:latin typeface="Calibri" panose="020F0502020204030204" pitchFamily="34" charset="0"/>
                        </a:rPr>
                        <a:t>FIS</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155/165</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WC</a:t>
                      </a:r>
                    </a:p>
                  </a:txBody>
                  <a:tcPr marL="28575" marR="28575" marT="19050" marB="19050" anchor="b"/>
                </a:tc>
                <a:tc>
                  <a:txBody>
                    <a:bodyPr/>
                    <a:lstStyle/>
                    <a:p>
                      <a:pPr algn="ctr" rtl="0" fontAlgn="b"/>
                      <a:r>
                        <a:rPr lang="en-US" sz="1400" b="0" dirty="0">
                          <a:solidFill>
                            <a:srgbClr val="000000"/>
                          </a:solidFill>
                          <a:effectLst/>
                          <a:latin typeface="Calibri" panose="020F0502020204030204" pitchFamily="34" charset="0"/>
                        </a:rPr>
                        <a:t>155</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WC</a:t>
                      </a:r>
                    </a:p>
                  </a:txBody>
                  <a:tcPr marL="28575" marR="28575" marT="19050" marB="19050" anchor="b"/>
                </a:tc>
                <a:extLst>
                  <a:ext uri="{0D108BD9-81ED-4DB2-BD59-A6C34878D82A}">
                    <a16:rowId xmlns:a16="http://schemas.microsoft.com/office/drawing/2014/main" val="704410751"/>
                  </a:ext>
                </a:extLst>
              </a:tr>
              <a:tr h="159067">
                <a:tc>
                  <a:txBody>
                    <a:bodyPr/>
                    <a:lstStyle/>
                    <a:p>
                      <a:pPr algn="ctr" rtl="0" fontAlgn="b"/>
                      <a:r>
                        <a:rPr lang="en-US" sz="1400" b="0">
                          <a:solidFill>
                            <a:srgbClr val="000000"/>
                          </a:solidFill>
                          <a:effectLst/>
                          <a:latin typeface="Calibri" panose="020F0502020204030204" pitchFamily="34" charset="0"/>
                        </a:rPr>
                        <a:t>FIS</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165</a:t>
                      </a:r>
                    </a:p>
                  </a:txBody>
                  <a:tcPr marL="28575" marR="28575" marT="19050" marB="19050" anchor="b"/>
                </a:tc>
                <a:tc>
                  <a:txBody>
                    <a:bodyPr/>
                    <a:lstStyle/>
                    <a:p>
                      <a:pPr algn="ctr" rtl="0" fontAlgn="b"/>
                      <a:r>
                        <a:rPr lang="en-US" sz="1400" b="0">
                          <a:solidFill>
                            <a:srgbClr val="000000"/>
                          </a:solidFill>
                          <a:effectLst/>
                          <a:latin typeface="Calibri" panose="020F0502020204030204" pitchFamily="34" charset="0"/>
                        </a:rPr>
                        <a:t>WC</a:t>
                      </a:r>
                    </a:p>
                  </a:txBody>
                  <a:tcPr marL="28575" marR="28575" marT="19050" marB="19050" anchor="b"/>
                </a:tc>
                <a:tc>
                  <a:txBody>
                    <a:bodyPr/>
                    <a:lstStyle/>
                    <a:p>
                      <a:pPr algn="ctr" rtl="0" fontAlgn="b"/>
                      <a:r>
                        <a:rPr lang="en-US" sz="1400" b="0" dirty="0">
                          <a:solidFill>
                            <a:srgbClr val="000000"/>
                          </a:solidFill>
                          <a:effectLst/>
                          <a:latin typeface="Calibri" panose="020F0502020204030204" pitchFamily="34" charset="0"/>
                        </a:rPr>
                        <a:t>155</a:t>
                      </a:r>
                    </a:p>
                  </a:txBody>
                  <a:tcPr marL="28575" marR="28575" marT="19050" marB="19050" anchor="b"/>
                </a:tc>
                <a:tc>
                  <a:txBody>
                    <a:bodyPr/>
                    <a:lstStyle/>
                    <a:p>
                      <a:pPr algn="ctr" rtl="0" fontAlgn="b"/>
                      <a:r>
                        <a:rPr lang="en-US" sz="1400" b="0" dirty="0">
                          <a:solidFill>
                            <a:srgbClr val="000000"/>
                          </a:solidFill>
                          <a:effectLst/>
                          <a:latin typeface="Calibri" panose="020F0502020204030204" pitchFamily="34" charset="0"/>
                        </a:rPr>
                        <a:t>WC</a:t>
                      </a:r>
                    </a:p>
                  </a:txBody>
                  <a:tcPr marL="28575" marR="28575" marT="19050" marB="19050" anchor="b"/>
                </a:tc>
                <a:extLst>
                  <a:ext uri="{0D108BD9-81ED-4DB2-BD59-A6C34878D82A}">
                    <a16:rowId xmlns:a16="http://schemas.microsoft.com/office/drawing/2014/main" val="2547521551"/>
                  </a:ext>
                </a:extLst>
              </a:tr>
            </a:tbl>
          </a:graphicData>
        </a:graphic>
      </p:graphicFrame>
      <p:sp>
        <p:nvSpPr>
          <p:cNvPr id="10" name="TextBox 9">
            <a:extLst>
              <a:ext uri="{FF2B5EF4-FFF2-40B4-BE49-F238E27FC236}">
                <a16:creationId xmlns:a16="http://schemas.microsoft.com/office/drawing/2014/main" id="{A952DD0E-6A39-C84E-9433-6F388B9CBC66}"/>
              </a:ext>
            </a:extLst>
          </p:cNvPr>
          <p:cNvSpPr txBox="1"/>
          <p:nvPr/>
        </p:nvSpPr>
        <p:spPr>
          <a:xfrm>
            <a:off x="4447294" y="1543050"/>
            <a:ext cx="1869423" cy="369332"/>
          </a:xfrm>
          <a:prstGeom prst="rect">
            <a:avLst/>
          </a:prstGeom>
          <a:noFill/>
        </p:spPr>
        <p:txBody>
          <a:bodyPr wrap="none" rtlCol="0">
            <a:spAutoFit/>
          </a:bodyPr>
          <a:lstStyle/>
          <a:p>
            <a:r>
              <a:rPr lang="en-US" dirty="0"/>
              <a:t>High School Racer</a:t>
            </a:r>
          </a:p>
        </p:txBody>
      </p:sp>
      <p:sp>
        <p:nvSpPr>
          <p:cNvPr id="11" name="TextBox 10">
            <a:extLst>
              <a:ext uri="{FF2B5EF4-FFF2-40B4-BE49-F238E27FC236}">
                <a16:creationId xmlns:a16="http://schemas.microsoft.com/office/drawing/2014/main" id="{C7FD0F06-29DF-1F41-A1F2-176361A02F38}"/>
              </a:ext>
            </a:extLst>
          </p:cNvPr>
          <p:cNvSpPr txBox="1"/>
          <p:nvPr/>
        </p:nvSpPr>
        <p:spPr>
          <a:xfrm>
            <a:off x="8778746" y="1543050"/>
            <a:ext cx="1035861" cy="369332"/>
          </a:xfrm>
          <a:prstGeom prst="rect">
            <a:avLst/>
          </a:prstGeom>
          <a:noFill/>
        </p:spPr>
        <p:txBody>
          <a:bodyPr wrap="none" rtlCol="0">
            <a:spAutoFit/>
          </a:bodyPr>
          <a:lstStyle/>
          <a:p>
            <a:r>
              <a:rPr lang="en-US" dirty="0"/>
              <a:t>FIS Racer</a:t>
            </a:r>
          </a:p>
        </p:txBody>
      </p:sp>
    </p:spTree>
    <p:extLst>
      <p:ext uri="{BB962C8B-B14F-4D97-AF65-F5344CB8AC3E}">
        <p14:creationId xmlns:p14="http://schemas.microsoft.com/office/powerpoint/2010/main" val="3106206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4144ECF-0FE0-7A44-AF8A-29C3783B1E90}"/>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anchor="ctr">
            <a:normAutofit/>
          </a:bodyPr>
          <a:lstStyle/>
          <a:p>
            <a:pPr algn="ctr"/>
            <a:r>
              <a:rPr lang="en-US" sz="2600" dirty="0">
                <a:solidFill>
                  <a:srgbClr val="FFFFFF"/>
                </a:solidFill>
              </a:rPr>
              <a:t>Model 2: </a:t>
            </a:r>
            <a:br>
              <a:rPr lang="en-US" sz="2600" dirty="0">
                <a:solidFill>
                  <a:srgbClr val="FFFFFF"/>
                </a:solidFill>
              </a:rPr>
            </a:br>
            <a:r>
              <a:rPr lang="en-US" sz="2600" dirty="0">
                <a:solidFill>
                  <a:srgbClr val="FFFFFF"/>
                </a:solidFill>
              </a:rPr>
              <a:t>Giant Slalom</a:t>
            </a:r>
          </a:p>
        </p:txBody>
      </p:sp>
      <p:graphicFrame>
        <p:nvGraphicFramePr>
          <p:cNvPr id="4" name="Content Placeholder 3">
            <a:extLst>
              <a:ext uri="{FF2B5EF4-FFF2-40B4-BE49-F238E27FC236}">
                <a16:creationId xmlns:a16="http://schemas.microsoft.com/office/drawing/2014/main" id="{889BF0BF-16A0-BF41-9CA3-A5A27CEEDEEE}"/>
              </a:ext>
            </a:extLst>
          </p:cNvPr>
          <p:cNvGraphicFramePr>
            <a:graphicFrameLocks noGrp="1"/>
          </p:cNvGraphicFramePr>
          <p:nvPr>
            <p:ph idx="1"/>
          </p:nvPr>
        </p:nvGraphicFramePr>
        <p:xfrm>
          <a:off x="4042564" y="1166648"/>
          <a:ext cx="7307273" cy="4863040"/>
        </p:xfrm>
        <a:graphic>
          <a:graphicData uri="http://schemas.openxmlformats.org/drawingml/2006/table">
            <a:tbl>
              <a:tblPr firstRow="1" bandRow="1"/>
              <a:tblGrid>
                <a:gridCol w="1442449">
                  <a:extLst>
                    <a:ext uri="{9D8B030D-6E8A-4147-A177-3AD203B41FA5}">
                      <a16:colId xmlns:a16="http://schemas.microsoft.com/office/drawing/2014/main" val="3011525700"/>
                    </a:ext>
                  </a:extLst>
                </a:gridCol>
                <a:gridCol w="1794252">
                  <a:extLst>
                    <a:ext uri="{9D8B030D-6E8A-4147-A177-3AD203B41FA5}">
                      <a16:colId xmlns:a16="http://schemas.microsoft.com/office/drawing/2014/main" val="2413268409"/>
                    </a:ext>
                  </a:extLst>
                </a:gridCol>
                <a:gridCol w="833871">
                  <a:extLst>
                    <a:ext uri="{9D8B030D-6E8A-4147-A177-3AD203B41FA5}">
                      <a16:colId xmlns:a16="http://schemas.microsoft.com/office/drawing/2014/main" val="1463629148"/>
                    </a:ext>
                  </a:extLst>
                </a:gridCol>
                <a:gridCol w="1442449">
                  <a:extLst>
                    <a:ext uri="{9D8B030D-6E8A-4147-A177-3AD203B41FA5}">
                      <a16:colId xmlns:a16="http://schemas.microsoft.com/office/drawing/2014/main" val="2778423624"/>
                    </a:ext>
                  </a:extLst>
                </a:gridCol>
                <a:gridCol w="1794252">
                  <a:extLst>
                    <a:ext uri="{9D8B030D-6E8A-4147-A177-3AD203B41FA5}">
                      <a16:colId xmlns:a16="http://schemas.microsoft.com/office/drawing/2014/main" val="3043497523"/>
                    </a:ext>
                  </a:extLst>
                </a:gridCol>
              </a:tblGrid>
              <a:tr h="323194">
                <a:tc>
                  <a:txBody>
                    <a:bodyPr/>
                    <a:lstStyle/>
                    <a:p>
                      <a:pPr algn="ctr" rtl="0" fontAlgn="ctr"/>
                      <a:r>
                        <a:rPr lang="en-US" sz="1600" b="1">
                          <a:effectLst/>
                        </a:rPr>
                        <a:t>Height (in.)</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b="1">
                          <a:effectLst/>
                        </a:rPr>
                        <a:t>GS Ski Length</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b="1">
                          <a:effectLst/>
                        </a:rPr>
                        <a:t>Height (in.)</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algn="ctr" rtl="0" fontAlgn="ctr"/>
                      <a:r>
                        <a:rPr lang="en-US" sz="1600" b="1">
                          <a:effectLst/>
                        </a:rPr>
                        <a:t>GS Ski Length</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extLst>
                  <a:ext uri="{0D108BD9-81ED-4DB2-BD59-A6C34878D82A}">
                    <a16:rowId xmlns:a16="http://schemas.microsoft.com/office/drawing/2014/main" val="1240221580"/>
                  </a:ext>
                </a:extLst>
              </a:tr>
              <a:tr h="323194">
                <a:tc>
                  <a:txBody>
                    <a:bodyPr/>
                    <a:lstStyle/>
                    <a:p>
                      <a:pPr algn="ctr" rtl="0" fontAlgn="ctr"/>
                      <a:r>
                        <a:rPr lang="en-US" sz="1600">
                          <a:effectLst/>
                        </a:rPr>
                        <a:t>48</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130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60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algn="ctr" rtl="0" fontAlgn="ctr"/>
                      <a:r>
                        <a:rPr lang="en-US" sz="1600">
                          <a:effectLst/>
                        </a:rPr>
                        <a:t>160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extLst>
                  <a:ext uri="{0D108BD9-81ED-4DB2-BD59-A6C34878D82A}">
                    <a16:rowId xmlns:a16="http://schemas.microsoft.com/office/drawing/2014/main" val="1185078478"/>
                  </a:ext>
                </a:extLst>
              </a:tr>
              <a:tr h="323194">
                <a:tc>
                  <a:txBody>
                    <a:bodyPr/>
                    <a:lstStyle/>
                    <a:p>
                      <a:pPr algn="ctr" rtl="0" fontAlgn="ctr"/>
                      <a:r>
                        <a:rPr lang="en-US" sz="1600">
                          <a:effectLst/>
                        </a:rPr>
                        <a:t>49</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130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61</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algn="ctr" rtl="0" fontAlgn="ctr"/>
                      <a:r>
                        <a:rPr lang="en-US" sz="1600">
                          <a:effectLst/>
                        </a:rPr>
                        <a:t>160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extLst>
                  <a:ext uri="{0D108BD9-81ED-4DB2-BD59-A6C34878D82A}">
                    <a16:rowId xmlns:a16="http://schemas.microsoft.com/office/drawing/2014/main" val="2881806329"/>
                  </a:ext>
                </a:extLst>
              </a:tr>
              <a:tr h="323194">
                <a:tc>
                  <a:txBody>
                    <a:bodyPr/>
                    <a:lstStyle/>
                    <a:p>
                      <a:pPr algn="ctr" rtl="0" fontAlgn="ctr"/>
                      <a:r>
                        <a:rPr lang="en-US" sz="1600">
                          <a:effectLst/>
                        </a:rPr>
                        <a:t>50</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130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62</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algn="ctr" rtl="0" fontAlgn="ctr"/>
                      <a:r>
                        <a:rPr lang="en-US" sz="1600">
                          <a:effectLst/>
                        </a:rPr>
                        <a:t>165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extLst>
                  <a:ext uri="{0D108BD9-81ED-4DB2-BD59-A6C34878D82A}">
                    <a16:rowId xmlns:a16="http://schemas.microsoft.com/office/drawing/2014/main" val="3644974789"/>
                  </a:ext>
                </a:extLst>
              </a:tr>
              <a:tr h="323194">
                <a:tc>
                  <a:txBody>
                    <a:bodyPr/>
                    <a:lstStyle/>
                    <a:p>
                      <a:pPr algn="ctr" rtl="0" fontAlgn="ctr"/>
                      <a:r>
                        <a:rPr lang="en-US" sz="1600">
                          <a:effectLst/>
                        </a:rPr>
                        <a:t>51</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135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63</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algn="ctr" rtl="0" fontAlgn="ctr"/>
                      <a:r>
                        <a:rPr lang="en-US" sz="1600">
                          <a:effectLst/>
                        </a:rPr>
                        <a:t>170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extLst>
                  <a:ext uri="{0D108BD9-81ED-4DB2-BD59-A6C34878D82A}">
                    <a16:rowId xmlns:a16="http://schemas.microsoft.com/office/drawing/2014/main" val="2875071104"/>
                  </a:ext>
                </a:extLst>
              </a:tr>
              <a:tr h="323194">
                <a:tc>
                  <a:txBody>
                    <a:bodyPr/>
                    <a:lstStyle/>
                    <a:p>
                      <a:pPr algn="ctr" rtl="0" fontAlgn="ctr"/>
                      <a:r>
                        <a:rPr lang="en-US" sz="1600">
                          <a:effectLst/>
                        </a:rPr>
                        <a:t>52</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135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64</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algn="ctr" rtl="0" fontAlgn="ctr"/>
                      <a:r>
                        <a:rPr lang="en-US" sz="1600">
                          <a:effectLst/>
                        </a:rPr>
                        <a:t>170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extLst>
                  <a:ext uri="{0D108BD9-81ED-4DB2-BD59-A6C34878D82A}">
                    <a16:rowId xmlns:a16="http://schemas.microsoft.com/office/drawing/2014/main" val="717963624"/>
                  </a:ext>
                </a:extLst>
              </a:tr>
              <a:tr h="323194">
                <a:tc>
                  <a:txBody>
                    <a:bodyPr/>
                    <a:lstStyle/>
                    <a:p>
                      <a:pPr algn="ctr" rtl="0" fontAlgn="ctr"/>
                      <a:r>
                        <a:rPr lang="en-US" sz="1600">
                          <a:effectLst/>
                        </a:rPr>
                        <a:t>53</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140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65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algn="ctr" rtl="0" fontAlgn="ctr"/>
                      <a:r>
                        <a:rPr lang="en-US" sz="1600">
                          <a:effectLst/>
                        </a:rPr>
                        <a:t>175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extLst>
                  <a:ext uri="{0D108BD9-81ED-4DB2-BD59-A6C34878D82A}">
                    <a16:rowId xmlns:a16="http://schemas.microsoft.com/office/drawing/2014/main" val="3073438353"/>
                  </a:ext>
                </a:extLst>
              </a:tr>
              <a:tr h="323194">
                <a:tc>
                  <a:txBody>
                    <a:bodyPr/>
                    <a:lstStyle/>
                    <a:p>
                      <a:pPr algn="ctr" rtl="0" fontAlgn="ctr"/>
                      <a:r>
                        <a:rPr lang="en-US" sz="1600">
                          <a:effectLst/>
                        </a:rPr>
                        <a:t>54</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145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66</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algn="ctr" rtl="0" fontAlgn="ctr"/>
                      <a:r>
                        <a:rPr lang="en-US" sz="1600">
                          <a:effectLst/>
                        </a:rPr>
                        <a:t>175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extLst>
                  <a:ext uri="{0D108BD9-81ED-4DB2-BD59-A6C34878D82A}">
                    <a16:rowId xmlns:a16="http://schemas.microsoft.com/office/drawing/2014/main" val="969910801"/>
                  </a:ext>
                </a:extLst>
              </a:tr>
              <a:tr h="323194">
                <a:tc>
                  <a:txBody>
                    <a:bodyPr/>
                    <a:lstStyle/>
                    <a:p>
                      <a:pPr algn="ctr" rtl="0" fontAlgn="ctr"/>
                      <a:r>
                        <a:rPr lang="en-US" sz="1600">
                          <a:effectLst/>
                        </a:rPr>
                        <a:t>55</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145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67</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algn="ctr" rtl="0" fontAlgn="ctr"/>
                      <a:r>
                        <a:rPr lang="en-US" sz="1600">
                          <a:effectLst/>
                        </a:rPr>
                        <a:t>180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extLst>
                  <a:ext uri="{0D108BD9-81ED-4DB2-BD59-A6C34878D82A}">
                    <a16:rowId xmlns:a16="http://schemas.microsoft.com/office/drawing/2014/main" val="4142610021"/>
                  </a:ext>
                </a:extLst>
              </a:tr>
              <a:tr h="323194">
                <a:tc>
                  <a:txBody>
                    <a:bodyPr/>
                    <a:lstStyle/>
                    <a:p>
                      <a:pPr algn="ctr" rtl="0" fontAlgn="ctr"/>
                      <a:r>
                        <a:rPr lang="en-US" sz="1600">
                          <a:effectLst/>
                        </a:rPr>
                        <a:t>56</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150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68</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algn="ctr" rtl="0" fontAlgn="ctr"/>
                      <a:r>
                        <a:rPr lang="en-US" sz="1600">
                          <a:effectLst/>
                        </a:rPr>
                        <a:t>180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extLst>
                  <a:ext uri="{0D108BD9-81ED-4DB2-BD59-A6C34878D82A}">
                    <a16:rowId xmlns:a16="http://schemas.microsoft.com/office/drawing/2014/main" val="925694929"/>
                  </a:ext>
                </a:extLst>
              </a:tr>
              <a:tr h="323194">
                <a:tc>
                  <a:txBody>
                    <a:bodyPr/>
                    <a:lstStyle/>
                    <a:p>
                      <a:pPr algn="ctr" rtl="0" fontAlgn="ctr"/>
                      <a:r>
                        <a:rPr lang="en-US" sz="1600">
                          <a:effectLst/>
                        </a:rPr>
                        <a:t>57</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150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69</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algn="ctr" rtl="0" fontAlgn="ctr"/>
                      <a:r>
                        <a:rPr lang="en-US" sz="1600">
                          <a:effectLst/>
                        </a:rPr>
                        <a:t>185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extLst>
                  <a:ext uri="{0D108BD9-81ED-4DB2-BD59-A6C34878D82A}">
                    <a16:rowId xmlns:a16="http://schemas.microsoft.com/office/drawing/2014/main" val="1194157348"/>
                  </a:ext>
                </a:extLst>
              </a:tr>
              <a:tr h="323194">
                <a:tc>
                  <a:txBody>
                    <a:bodyPr/>
                    <a:lstStyle/>
                    <a:p>
                      <a:pPr algn="ctr" rtl="0" fontAlgn="ctr"/>
                      <a:r>
                        <a:rPr lang="en-US" sz="1600">
                          <a:effectLst/>
                        </a:rPr>
                        <a:t>58</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155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70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algn="ctr" rtl="0" fontAlgn="ctr"/>
                      <a:r>
                        <a:rPr lang="en-US" sz="1600">
                          <a:effectLst/>
                        </a:rPr>
                        <a:t>185</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extLst>
                  <a:ext uri="{0D108BD9-81ED-4DB2-BD59-A6C34878D82A}">
                    <a16:rowId xmlns:a16="http://schemas.microsoft.com/office/drawing/2014/main" val="78052139"/>
                  </a:ext>
                </a:extLst>
              </a:tr>
              <a:tr h="323194">
                <a:tc>
                  <a:txBody>
                    <a:bodyPr/>
                    <a:lstStyle/>
                    <a:p>
                      <a:pPr algn="ctr" rtl="0" fontAlgn="ctr"/>
                      <a:r>
                        <a:rPr lang="en-US" sz="1600">
                          <a:effectLst/>
                        </a:rPr>
                        <a:t>59</a:t>
                      </a: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algn="ctr" rtl="0" fontAlgn="ctr"/>
                      <a:r>
                        <a:rPr lang="en-US" sz="1600">
                          <a:effectLst/>
                        </a:rPr>
                        <a:t>160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0000"/>
                    </a:solidFill>
                  </a:tcPr>
                </a:tc>
                <a:tc>
                  <a:txBody>
                    <a:bodyPr/>
                    <a:lstStyle/>
                    <a:p>
                      <a:pPr algn="ctr" rtl="0" fontAlgn="ctr"/>
                      <a:r>
                        <a:rPr lang="en-US" sz="1600">
                          <a:effectLst/>
                        </a:rPr>
                        <a:t>71</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tc>
                  <a:txBody>
                    <a:bodyPr/>
                    <a:lstStyle/>
                    <a:p>
                      <a:pPr algn="ctr" rtl="0" fontAlgn="ctr"/>
                      <a:r>
                        <a:rPr lang="en-US" sz="1600">
                          <a:effectLst/>
                        </a:rPr>
                        <a:t>190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FC5E8"/>
                    </a:solidFill>
                  </a:tcPr>
                </a:tc>
                <a:extLst>
                  <a:ext uri="{0D108BD9-81ED-4DB2-BD59-A6C34878D82A}">
                    <a16:rowId xmlns:a16="http://schemas.microsoft.com/office/drawing/2014/main" val="2831012562"/>
                  </a:ext>
                </a:extLst>
              </a:tr>
              <a:tr h="323194">
                <a:tc>
                  <a:txBody>
                    <a:bodyPr/>
                    <a:lstStyle/>
                    <a:p>
                      <a:pPr rtl="0" fontAlgn="ctr"/>
                      <a:endParaRPr lang="en-US" sz="2000">
                        <a:effectLst/>
                      </a:endParaRPr>
                    </a:p>
                  </a:txBody>
                  <a:tcPr marL="31920" marR="31920" marT="21280" marB="2128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FE2F3"/>
                    </a:solidFill>
                  </a:tcPr>
                </a:tc>
                <a:tc>
                  <a:txBody>
                    <a:bodyPr/>
                    <a:lstStyle/>
                    <a:p>
                      <a:pPr rtl="0" fontAlgn="ctr"/>
                      <a:endParaRPr lang="en-US" sz="2000">
                        <a:effectLst/>
                      </a:endParaRP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0000"/>
                    </a:solidFill>
                  </a:tcPr>
                </a:tc>
                <a:tc>
                  <a:txBody>
                    <a:bodyPr/>
                    <a:lstStyle/>
                    <a:p>
                      <a:pPr algn="ctr" rtl="0" fontAlgn="ctr"/>
                      <a:r>
                        <a:rPr lang="en-US" sz="1600">
                          <a:effectLst/>
                        </a:rPr>
                        <a:t>72</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9FC5E8"/>
                    </a:solidFill>
                  </a:tcPr>
                </a:tc>
                <a:tc>
                  <a:txBody>
                    <a:bodyPr/>
                    <a:lstStyle/>
                    <a:p>
                      <a:pPr algn="ctr" rtl="0" fontAlgn="ctr"/>
                      <a:r>
                        <a:rPr lang="en-US" sz="1600">
                          <a:effectLst/>
                        </a:rPr>
                        <a:t>190</a:t>
                      </a:r>
                    </a:p>
                  </a:txBody>
                  <a:tcPr marL="31920" marR="31920" marT="21280" marB="2128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9FC5E8"/>
                    </a:solidFill>
                  </a:tcPr>
                </a:tc>
                <a:extLst>
                  <a:ext uri="{0D108BD9-81ED-4DB2-BD59-A6C34878D82A}">
                    <a16:rowId xmlns:a16="http://schemas.microsoft.com/office/drawing/2014/main" val="1052510070"/>
                  </a:ext>
                </a:extLst>
              </a:tr>
            </a:tbl>
          </a:graphicData>
        </a:graphic>
      </p:graphicFrame>
    </p:spTree>
    <p:extLst>
      <p:ext uri="{BB962C8B-B14F-4D97-AF65-F5344CB8AC3E}">
        <p14:creationId xmlns:p14="http://schemas.microsoft.com/office/powerpoint/2010/main" val="3480926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9399</TotalTime>
  <Words>648</Words>
  <Application>Microsoft Macintosh PowerPoint</Application>
  <PresentationFormat>Widescreen</PresentationFormat>
  <Paragraphs>394</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Pinnacle Ski Size Recommendation</vt:lpstr>
      <vt:lpstr>PowerPoint Presentation</vt:lpstr>
      <vt:lpstr>PowerPoint Presentation</vt:lpstr>
      <vt:lpstr>PowerPoint Presentation</vt:lpstr>
      <vt:lpstr>PowerPoint Presentation</vt:lpstr>
      <vt:lpstr>Model 1: Pinnacle Program Progression</vt:lpstr>
      <vt:lpstr>Model 1: Giant Slalom Ski Progression</vt:lpstr>
      <vt:lpstr>Model 1:  Slalom Ski Progression</vt:lpstr>
      <vt:lpstr>Model 2:  Giant Slalom</vt:lpstr>
      <vt:lpstr>Model 2: Slalom</vt:lpstr>
      <vt:lpstr>Model 3: Junior Ski Sizing</vt:lpstr>
      <vt:lpstr>Model 3: u14</vt:lpstr>
      <vt:lpstr>Model 3: u16+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Pinnacle Ski Size Recommendation</dc:title>
  <dc:creator>Derek Delzer</dc:creator>
  <cp:lastModifiedBy>Derek Delzer</cp:lastModifiedBy>
  <cp:revision>1</cp:revision>
  <dcterms:created xsi:type="dcterms:W3CDTF">2019-10-17T00:24:56Z</dcterms:created>
  <dcterms:modified xsi:type="dcterms:W3CDTF">2019-10-23T13:04:33Z</dcterms:modified>
</cp:coreProperties>
</file>