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66" r:id="rId3"/>
    <p:sldId id="269" r:id="rId4"/>
    <p:sldId id="277" r:id="rId5"/>
    <p:sldId id="278" r:id="rId6"/>
    <p:sldId id="279" r:id="rId7"/>
    <p:sldId id="280" r:id="rId8"/>
    <p:sldId id="281" r:id="rId9"/>
    <p:sldId id="276" r:id="rId10"/>
    <p:sldId id="260" r:id="rId11"/>
    <p:sldId id="268" r:id="rId12"/>
    <p:sldId id="274" r:id="rId13"/>
    <p:sldId id="271" r:id="rId14"/>
    <p:sldId id="272" r:id="rId15"/>
    <p:sldId id="273" r:id="rId16"/>
    <p:sldId id="275" r:id="rId1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86E0F4-BCCB-450F-9DFB-73D4E7161630}" v="22" dt="2025-09-16T18:56:05.944"/>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91619" autoAdjust="0"/>
  </p:normalViewPr>
  <p:slideViewPr>
    <p:cSldViewPr>
      <p:cViewPr varScale="1">
        <p:scale>
          <a:sx n="60" d="100"/>
          <a:sy n="60" d="100"/>
        </p:scale>
        <p:origin x="840" y="44"/>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erstenberg, Gregg" userId="530ec0ab-ae01-44b5-b701-9578c6500581" providerId="ADAL" clId="{F686E0F4-BCCB-450F-9DFB-73D4E7161630}"/>
    <pc:docChg chg="undo redo custSel addSld delSld modSld sldOrd">
      <pc:chgData name="Fuerstenberg, Gregg" userId="530ec0ab-ae01-44b5-b701-9578c6500581" providerId="ADAL" clId="{F686E0F4-BCCB-450F-9DFB-73D4E7161630}" dt="2025-09-22T14:09:07.396" v="792" actId="20577"/>
      <pc:docMkLst>
        <pc:docMk/>
      </pc:docMkLst>
      <pc:sldChg chg="modSp mod ord">
        <pc:chgData name="Fuerstenberg, Gregg" userId="530ec0ab-ae01-44b5-b701-9578c6500581" providerId="ADAL" clId="{F686E0F4-BCCB-450F-9DFB-73D4E7161630}" dt="2025-09-15T19:14:34.066" v="491" actId="20577"/>
        <pc:sldMkLst>
          <pc:docMk/>
          <pc:sldMk cId="1703290980" sldId="260"/>
        </pc:sldMkLst>
        <pc:spChg chg="mod">
          <ac:chgData name="Fuerstenberg, Gregg" userId="530ec0ab-ae01-44b5-b701-9578c6500581" providerId="ADAL" clId="{F686E0F4-BCCB-450F-9DFB-73D4E7161630}" dt="2025-09-15T19:14:34.066" v="491" actId="20577"/>
          <ac:spMkLst>
            <pc:docMk/>
            <pc:sldMk cId="1703290980" sldId="260"/>
            <ac:spMk id="13" creationId="{00000000-0000-0000-0000-000000000000}"/>
          </ac:spMkLst>
        </pc:spChg>
        <pc:spChg chg="mod">
          <ac:chgData name="Fuerstenberg, Gregg" userId="530ec0ab-ae01-44b5-b701-9578c6500581" providerId="ADAL" clId="{F686E0F4-BCCB-450F-9DFB-73D4E7161630}" dt="2025-09-02T19:01:28.932" v="375"/>
          <ac:spMkLst>
            <pc:docMk/>
            <pc:sldMk cId="1703290980" sldId="260"/>
            <ac:spMk id="14" creationId="{00000000-0000-0000-0000-000000000000}"/>
          </ac:spMkLst>
        </pc:spChg>
      </pc:sldChg>
      <pc:sldChg chg="modSp mod">
        <pc:chgData name="Fuerstenberg, Gregg" userId="530ec0ab-ae01-44b5-b701-9578c6500581" providerId="ADAL" clId="{F686E0F4-BCCB-450F-9DFB-73D4E7161630}" dt="2025-09-19T17:52:20.440" v="505" actId="20577"/>
        <pc:sldMkLst>
          <pc:docMk/>
          <pc:sldMk cId="2119124205" sldId="266"/>
        </pc:sldMkLst>
        <pc:spChg chg="mod">
          <ac:chgData name="Fuerstenberg, Gregg" userId="530ec0ab-ae01-44b5-b701-9578c6500581" providerId="ADAL" clId="{F686E0F4-BCCB-450F-9DFB-73D4E7161630}" dt="2025-09-19T17:52:20.440" v="505" actId="20577"/>
          <ac:spMkLst>
            <pc:docMk/>
            <pc:sldMk cId="2119124205" sldId="266"/>
            <ac:spMk id="10" creationId="{E45210E7-75B0-4389-A05F-8187E638A43D}"/>
          </ac:spMkLst>
        </pc:spChg>
      </pc:sldChg>
      <pc:sldChg chg="del">
        <pc:chgData name="Fuerstenberg, Gregg" userId="530ec0ab-ae01-44b5-b701-9578c6500581" providerId="ADAL" clId="{F686E0F4-BCCB-450F-9DFB-73D4E7161630}" dt="2025-09-15T19:11:39.137" v="484" actId="47"/>
        <pc:sldMkLst>
          <pc:docMk/>
          <pc:sldMk cId="904722074" sldId="267"/>
        </pc:sldMkLst>
      </pc:sldChg>
      <pc:sldChg chg="addSp delSp modSp mod">
        <pc:chgData name="Fuerstenberg, Gregg" userId="530ec0ab-ae01-44b5-b701-9578c6500581" providerId="ADAL" clId="{F686E0F4-BCCB-450F-9DFB-73D4E7161630}" dt="2025-09-15T19:14:39.429" v="492" actId="20577"/>
        <pc:sldMkLst>
          <pc:docMk/>
          <pc:sldMk cId="1570147125" sldId="268"/>
        </pc:sldMkLst>
        <pc:spChg chg="mod">
          <ac:chgData name="Fuerstenberg, Gregg" userId="530ec0ab-ae01-44b5-b701-9578c6500581" providerId="ADAL" clId="{F686E0F4-BCCB-450F-9DFB-73D4E7161630}" dt="2025-09-15T19:14:39.429" v="492" actId="20577"/>
          <ac:spMkLst>
            <pc:docMk/>
            <pc:sldMk cId="1570147125" sldId="268"/>
            <ac:spMk id="13" creationId="{00000000-0000-0000-0000-000000000000}"/>
          </ac:spMkLst>
        </pc:spChg>
        <pc:spChg chg="mod">
          <ac:chgData name="Fuerstenberg, Gregg" userId="530ec0ab-ae01-44b5-b701-9578c6500581" providerId="ADAL" clId="{F686E0F4-BCCB-450F-9DFB-73D4E7161630}" dt="2025-09-02T19:01:36.511" v="378"/>
          <ac:spMkLst>
            <pc:docMk/>
            <pc:sldMk cId="1570147125" sldId="268"/>
            <ac:spMk id="15" creationId="{62226285-8F10-4468-A4C8-D4C5288105A2}"/>
          </ac:spMkLst>
        </pc:spChg>
      </pc:sldChg>
      <pc:sldChg chg="addSp delSp modSp del mod ord">
        <pc:chgData name="Fuerstenberg, Gregg" userId="530ec0ab-ae01-44b5-b701-9578c6500581" providerId="ADAL" clId="{F686E0F4-BCCB-450F-9DFB-73D4E7161630}" dt="2025-08-22T18:04:00.984" v="333" actId="47"/>
        <pc:sldMkLst>
          <pc:docMk/>
          <pc:sldMk cId="2923251958" sldId="270"/>
        </pc:sldMkLst>
      </pc:sldChg>
      <pc:sldChg chg="modSp mod">
        <pc:chgData name="Fuerstenberg, Gregg" userId="530ec0ab-ae01-44b5-b701-9578c6500581" providerId="ADAL" clId="{F686E0F4-BCCB-450F-9DFB-73D4E7161630}" dt="2025-09-02T19:03:22.071" v="425" actId="27636"/>
        <pc:sldMkLst>
          <pc:docMk/>
          <pc:sldMk cId="1900643762" sldId="271"/>
        </pc:sldMkLst>
        <pc:spChg chg="mod">
          <ac:chgData name="Fuerstenberg, Gregg" userId="530ec0ab-ae01-44b5-b701-9578c6500581" providerId="ADAL" clId="{F686E0F4-BCCB-450F-9DFB-73D4E7161630}" dt="2025-09-02T19:03:22.071" v="425" actId="27636"/>
          <ac:spMkLst>
            <pc:docMk/>
            <pc:sldMk cId="1900643762" sldId="271"/>
            <ac:spMk id="14" creationId="{00000000-0000-0000-0000-000000000000}"/>
          </ac:spMkLst>
        </pc:spChg>
      </pc:sldChg>
      <pc:sldChg chg="modSp mod">
        <pc:chgData name="Fuerstenberg, Gregg" userId="530ec0ab-ae01-44b5-b701-9578c6500581" providerId="ADAL" clId="{F686E0F4-BCCB-450F-9DFB-73D4E7161630}" dt="2025-09-02T19:03:56.670" v="435" actId="20577"/>
        <pc:sldMkLst>
          <pc:docMk/>
          <pc:sldMk cId="674836579" sldId="272"/>
        </pc:sldMkLst>
        <pc:spChg chg="mod">
          <ac:chgData name="Fuerstenberg, Gregg" userId="530ec0ab-ae01-44b5-b701-9578c6500581" providerId="ADAL" clId="{F686E0F4-BCCB-450F-9DFB-73D4E7161630}" dt="2025-09-02T19:03:56.670" v="435" actId="20577"/>
          <ac:spMkLst>
            <pc:docMk/>
            <pc:sldMk cId="674836579" sldId="272"/>
            <ac:spMk id="14" creationId="{00000000-0000-0000-0000-000000000000}"/>
          </ac:spMkLst>
        </pc:spChg>
      </pc:sldChg>
      <pc:sldChg chg="modSp mod">
        <pc:chgData name="Fuerstenberg, Gregg" userId="530ec0ab-ae01-44b5-b701-9578c6500581" providerId="ADAL" clId="{F686E0F4-BCCB-450F-9DFB-73D4E7161630}" dt="2025-09-22T14:09:07.396" v="792" actId="20577"/>
        <pc:sldMkLst>
          <pc:docMk/>
          <pc:sldMk cId="1122095502" sldId="273"/>
        </pc:sldMkLst>
        <pc:spChg chg="mod">
          <ac:chgData name="Fuerstenberg, Gregg" userId="530ec0ab-ae01-44b5-b701-9578c6500581" providerId="ADAL" clId="{F686E0F4-BCCB-450F-9DFB-73D4E7161630}" dt="2025-09-22T14:09:07.396" v="792" actId="20577"/>
          <ac:spMkLst>
            <pc:docMk/>
            <pc:sldMk cId="1122095502" sldId="273"/>
            <ac:spMk id="14" creationId="{00000000-0000-0000-0000-000000000000}"/>
          </ac:spMkLst>
        </pc:spChg>
      </pc:sldChg>
      <pc:sldChg chg="addSp delSp modSp mod">
        <pc:chgData name="Fuerstenberg, Gregg" userId="530ec0ab-ae01-44b5-b701-9578c6500581" providerId="ADAL" clId="{F686E0F4-BCCB-450F-9DFB-73D4E7161630}" dt="2025-09-15T19:14:44.512" v="493" actId="20577"/>
        <pc:sldMkLst>
          <pc:docMk/>
          <pc:sldMk cId="2565787949" sldId="274"/>
        </pc:sldMkLst>
        <pc:spChg chg="mod">
          <ac:chgData name="Fuerstenberg, Gregg" userId="530ec0ab-ae01-44b5-b701-9578c6500581" providerId="ADAL" clId="{F686E0F4-BCCB-450F-9DFB-73D4E7161630}" dt="2025-09-15T19:14:44.512" v="493" actId="20577"/>
          <ac:spMkLst>
            <pc:docMk/>
            <pc:sldMk cId="2565787949" sldId="274"/>
            <ac:spMk id="13" creationId="{A7EA781B-5D35-BFCB-CAE9-5B18FB043BD5}"/>
          </ac:spMkLst>
        </pc:spChg>
        <pc:spChg chg="mod">
          <ac:chgData name="Fuerstenberg, Gregg" userId="530ec0ab-ae01-44b5-b701-9578c6500581" providerId="ADAL" clId="{F686E0F4-BCCB-450F-9DFB-73D4E7161630}" dt="2025-09-02T19:01:41.688" v="381"/>
          <ac:spMkLst>
            <pc:docMk/>
            <pc:sldMk cId="2565787949" sldId="274"/>
            <ac:spMk id="14" creationId="{3CA1980F-FABB-FB70-8BE4-7D88F8FA0839}"/>
          </ac:spMkLst>
        </pc:spChg>
      </pc:sldChg>
      <pc:sldChg chg="modSp add del mod">
        <pc:chgData name="Fuerstenberg, Gregg" userId="530ec0ab-ae01-44b5-b701-9578c6500581" providerId="ADAL" clId="{F686E0F4-BCCB-450F-9DFB-73D4E7161630}" dt="2025-09-22T14:03:12.688" v="523" actId="20577"/>
        <pc:sldMkLst>
          <pc:docMk/>
          <pc:sldMk cId="704073331" sldId="275"/>
        </pc:sldMkLst>
        <pc:spChg chg="mod">
          <ac:chgData name="Fuerstenberg, Gregg" userId="530ec0ab-ae01-44b5-b701-9578c6500581" providerId="ADAL" clId="{F686E0F4-BCCB-450F-9DFB-73D4E7161630}" dt="2025-09-22T14:03:12.688" v="523" actId="20577"/>
          <ac:spMkLst>
            <pc:docMk/>
            <pc:sldMk cId="704073331" sldId="275"/>
            <ac:spMk id="11" creationId="{E92AEE22-C8C0-ECEA-5152-C3A57FA754DB}"/>
          </ac:spMkLst>
        </pc:spChg>
        <pc:spChg chg="mod">
          <ac:chgData name="Fuerstenberg, Gregg" userId="530ec0ab-ae01-44b5-b701-9578c6500581" providerId="ADAL" clId="{F686E0F4-BCCB-450F-9DFB-73D4E7161630}" dt="2025-09-03T01:23:30.345" v="483" actId="20577"/>
          <ac:spMkLst>
            <pc:docMk/>
            <pc:sldMk cId="704073331" sldId="275"/>
            <ac:spMk id="17" creationId="{835CAD30-C19F-0BEE-2BA6-50A579F6B6BB}"/>
          </ac:spMkLst>
        </pc:spChg>
      </pc:sldChg>
      <pc:sldChg chg="addSp delSp modSp mod ord">
        <pc:chgData name="Fuerstenberg, Gregg" userId="530ec0ab-ae01-44b5-b701-9578c6500581" providerId="ADAL" clId="{F686E0F4-BCCB-450F-9DFB-73D4E7161630}" dt="2025-09-22T14:01:18.799" v="517" actId="20577"/>
        <pc:sldMkLst>
          <pc:docMk/>
          <pc:sldMk cId="355536661" sldId="276"/>
        </pc:sldMkLst>
        <pc:spChg chg="mod">
          <ac:chgData name="Fuerstenberg, Gregg" userId="530ec0ab-ae01-44b5-b701-9578c6500581" providerId="ADAL" clId="{F686E0F4-BCCB-450F-9DFB-73D4E7161630}" dt="2025-09-22T14:01:18.799" v="517" actId="20577"/>
          <ac:spMkLst>
            <pc:docMk/>
            <pc:sldMk cId="355536661" sldId="276"/>
            <ac:spMk id="12" creationId="{474F3EC1-C45C-37A1-B6C0-658FCE32688D}"/>
          </ac:spMkLst>
        </pc:spChg>
        <pc:spChg chg="mod">
          <ac:chgData name="Fuerstenberg, Gregg" userId="530ec0ab-ae01-44b5-b701-9578c6500581" providerId="ADAL" clId="{F686E0F4-BCCB-450F-9DFB-73D4E7161630}" dt="2025-09-15T19:14:28.303" v="490" actId="20577"/>
          <ac:spMkLst>
            <pc:docMk/>
            <pc:sldMk cId="355536661" sldId="276"/>
            <ac:spMk id="13" creationId="{CEA4E0C3-769F-9D3B-C964-21E29E80782C}"/>
          </ac:spMkLst>
        </pc:spChg>
      </pc:sldChg>
      <pc:sldChg chg="add">
        <pc:chgData name="Fuerstenberg, Gregg" userId="530ec0ab-ae01-44b5-b701-9578c6500581" providerId="ADAL" clId="{F686E0F4-BCCB-450F-9DFB-73D4E7161630}" dt="2025-09-15T19:12:18.017" v="485"/>
        <pc:sldMkLst>
          <pc:docMk/>
          <pc:sldMk cId="1935822398" sldId="277"/>
        </pc:sldMkLst>
      </pc:sldChg>
      <pc:sldChg chg="add">
        <pc:chgData name="Fuerstenberg, Gregg" userId="530ec0ab-ae01-44b5-b701-9578c6500581" providerId="ADAL" clId="{F686E0F4-BCCB-450F-9DFB-73D4E7161630}" dt="2025-09-15T19:12:18.017" v="485"/>
        <pc:sldMkLst>
          <pc:docMk/>
          <pc:sldMk cId="813729036" sldId="278"/>
        </pc:sldMkLst>
      </pc:sldChg>
      <pc:sldChg chg="add">
        <pc:chgData name="Fuerstenberg, Gregg" userId="530ec0ab-ae01-44b5-b701-9578c6500581" providerId="ADAL" clId="{F686E0F4-BCCB-450F-9DFB-73D4E7161630}" dt="2025-09-15T19:12:18.017" v="485"/>
        <pc:sldMkLst>
          <pc:docMk/>
          <pc:sldMk cId="4169201021" sldId="279"/>
        </pc:sldMkLst>
      </pc:sldChg>
      <pc:sldChg chg="addSp delSp modSp add mod">
        <pc:chgData name="Fuerstenberg, Gregg" userId="530ec0ab-ae01-44b5-b701-9578c6500581" providerId="ADAL" clId="{F686E0F4-BCCB-450F-9DFB-73D4E7161630}" dt="2025-09-16T18:56:15.790" v="503" actId="1076"/>
        <pc:sldMkLst>
          <pc:docMk/>
          <pc:sldMk cId="3096114063" sldId="280"/>
        </pc:sldMkLst>
        <pc:picChg chg="mod">
          <ac:chgData name="Fuerstenberg, Gregg" userId="530ec0ab-ae01-44b5-b701-9578c6500581" providerId="ADAL" clId="{F686E0F4-BCCB-450F-9DFB-73D4E7161630}" dt="2025-09-16T18:56:15.790" v="503" actId="1076"/>
          <ac:picMkLst>
            <pc:docMk/>
            <pc:sldMk cId="3096114063" sldId="280"/>
            <ac:picMk id="6" creationId="{BED5E094-38A6-9212-ACCE-0B545493A0D6}"/>
          </ac:picMkLst>
        </pc:picChg>
        <pc:picChg chg="add mod">
          <ac:chgData name="Fuerstenberg, Gregg" userId="530ec0ab-ae01-44b5-b701-9578c6500581" providerId="ADAL" clId="{F686E0F4-BCCB-450F-9DFB-73D4E7161630}" dt="2025-09-16T18:56:08.582" v="502" actId="1076"/>
          <ac:picMkLst>
            <pc:docMk/>
            <pc:sldMk cId="3096114063" sldId="280"/>
            <ac:picMk id="7" creationId="{0A61BE66-D100-95FD-54C4-BC52F0A4D05C}"/>
          </ac:picMkLst>
        </pc:picChg>
      </pc:sldChg>
      <pc:sldChg chg="addSp delSp modSp add mod">
        <pc:chgData name="Fuerstenberg, Gregg" userId="530ec0ab-ae01-44b5-b701-9578c6500581" providerId="ADAL" clId="{F686E0F4-BCCB-450F-9DFB-73D4E7161630}" dt="2025-09-16T18:55:59.876" v="500" actId="21"/>
        <pc:sldMkLst>
          <pc:docMk/>
          <pc:sldMk cId="338724812" sldId="281"/>
        </pc:sldMkLst>
        <pc:picChg chg="mod">
          <ac:chgData name="Fuerstenberg, Gregg" userId="530ec0ab-ae01-44b5-b701-9578c6500581" providerId="ADAL" clId="{F686E0F4-BCCB-450F-9DFB-73D4E7161630}" dt="2025-09-16T18:55:58.006" v="499" actId="1076"/>
          <ac:picMkLst>
            <pc:docMk/>
            <pc:sldMk cId="338724812" sldId="281"/>
            <ac:picMk id="4" creationId="{CCE57485-83F7-A52B-B9C0-7203E7B4330A}"/>
          </ac:picMkLst>
        </pc:picChg>
        <pc:picChg chg="add mod">
          <ac:chgData name="Fuerstenberg, Gregg" userId="530ec0ab-ae01-44b5-b701-9578c6500581" providerId="ADAL" clId="{F686E0F4-BCCB-450F-9DFB-73D4E7161630}" dt="2025-09-16T18:55:46.680" v="498" actId="1076"/>
          <ac:picMkLst>
            <pc:docMk/>
            <pc:sldMk cId="338724812" sldId="281"/>
            <ac:picMk id="9" creationId="{AE9AEBFC-DAAF-5F5D-4912-3BD7A78A92F8}"/>
          </ac:picMkLst>
        </pc:picChg>
      </pc:sldChg>
    </pc:docChg>
  </pc:docChgLst>
  <pc:docChgLst>
    <pc:chgData name="Fuerstenberg, Gregg" userId="530ec0ab-ae01-44b5-b701-9578c6500581" providerId="ADAL" clId="{5957519D-CD9E-45AE-BC4E-6AC4801483EE}"/>
    <pc:docChg chg="undo custSel modSld">
      <pc:chgData name="Fuerstenberg, Gregg" userId="530ec0ab-ae01-44b5-b701-9578c6500581" providerId="ADAL" clId="{5957519D-CD9E-45AE-BC4E-6AC4801483EE}" dt="2025-04-07T22:26:52.430" v="463"/>
      <pc:docMkLst>
        <pc:docMk/>
      </pc:docMkLst>
      <pc:sldChg chg="modSp mod">
        <pc:chgData name="Fuerstenberg, Gregg" userId="530ec0ab-ae01-44b5-b701-9578c6500581" providerId="ADAL" clId="{5957519D-CD9E-45AE-BC4E-6AC4801483EE}" dt="2025-04-07T22:18:13.016" v="3" actId="20577"/>
        <pc:sldMkLst>
          <pc:docMk/>
          <pc:sldMk cId="1920111014" sldId="256"/>
        </pc:sldMkLst>
      </pc:sldChg>
      <pc:sldChg chg="modSp mod">
        <pc:chgData name="Fuerstenberg, Gregg" userId="530ec0ab-ae01-44b5-b701-9578c6500581" providerId="ADAL" clId="{5957519D-CD9E-45AE-BC4E-6AC4801483EE}" dt="2025-04-07T22:26:47.992" v="462"/>
        <pc:sldMkLst>
          <pc:docMk/>
          <pc:sldMk cId="1703290980" sldId="260"/>
        </pc:sldMkLst>
      </pc:sldChg>
      <pc:sldChg chg="addSp modSp mod">
        <pc:chgData name="Fuerstenberg, Gregg" userId="530ec0ab-ae01-44b5-b701-9578c6500581" providerId="ADAL" clId="{5957519D-CD9E-45AE-BC4E-6AC4801483EE}" dt="2025-04-07T22:20:41.512" v="126" actId="20577"/>
        <pc:sldMkLst>
          <pc:docMk/>
          <pc:sldMk cId="2119124205" sldId="266"/>
        </pc:sldMkLst>
      </pc:sldChg>
      <pc:sldChg chg="modSp mod">
        <pc:chgData name="Fuerstenberg, Gregg" userId="530ec0ab-ae01-44b5-b701-9578c6500581" providerId="ADAL" clId="{5957519D-CD9E-45AE-BC4E-6AC4801483EE}" dt="2025-04-07T22:26:37.043" v="460" actId="20577"/>
        <pc:sldMkLst>
          <pc:docMk/>
          <pc:sldMk cId="904722074" sldId="267"/>
        </pc:sldMkLst>
      </pc:sldChg>
      <pc:sldChg chg="modSp mod">
        <pc:chgData name="Fuerstenberg, Gregg" userId="530ec0ab-ae01-44b5-b701-9578c6500581" providerId="ADAL" clId="{5957519D-CD9E-45AE-BC4E-6AC4801483EE}" dt="2025-04-07T22:26:43.372" v="461"/>
        <pc:sldMkLst>
          <pc:docMk/>
          <pc:sldMk cId="1570147125" sldId="268"/>
        </pc:sldMkLst>
      </pc:sldChg>
      <pc:sldChg chg="addSp modSp mod">
        <pc:chgData name="Fuerstenberg, Gregg" userId="530ec0ab-ae01-44b5-b701-9578c6500581" providerId="ADAL" clId="{5957519D-CD9E-45AE-BC4E-6AC4801483EE}" dt="2025-04-07T22:22:27.960" v="241" actId="20577"/>
        <pc:sldMkLst>
          <pc:docMk/>
          <pc:sldMk cId="3200894189" sldId="269"/>
        </pc:sldMkLst>
      </pc:sldChg>
      <pc:sldChg chg="modSp mod">
        <pc:chgData name="Fuerstenberg, Gregg" userId="530ec0ab-ae01-44b5-b701-9578c6500581" providerId="ADAL" clId="{5957519D-CD9E-45AE-BC4E-6AC4801483EE}" dt="2025-04-07T22:26:52.430" v="463"/>
        <pc:sldMkLst>
          <pc:docMk/>
          <pc:sldMk cId="2923251958" sldId="270"/>
        </pc:sldMkLst>
      </pc:sldChg>
      <pc:sldChg chg="modSp mod">
        <pc:chgData name="Fuerstenberg, Gregg" userId="530ec0ab-ae01-44b5-b701-9578c6500581" providerId="ADAL" clId="{5957519D-CD9E-45AE-BC4E-6AC4801483EE}" dt="2025-04-07T22:26:02.882" v="438" actId="20577"/>
        <pc:sldMkLst>
          <pc:docMk/>
          <pc:sldMk cId="1900643762" sldId="271"/>
        </pc:sldMkLst>
      </pc:sldChg>
      <pc:sldChg chg="modSp mod">
        <pc:chgData name="Fuerstenberg, Gregg" userId="530ec0ab-ae01-44b5-b701-9578c6500581" providerId="ADAL" clId="{5957519D-CD9E-45AE-BC4E-6AC4801483EE}" dt="2025-04-07T22:25:58.948" v="436" actId="20577"/>
        <pc:sldMkLst>
          <pc:docMk/>
          <pc:sldMk cId="674836579" sldId="272"/>
        </pc:sldMkLst>
      </pc:sldChg>
      <pc:sldChg chg="modSp mod">
        <pc:chgData name="Fuerstenberg, Gregg" userId="530ec0ab-ae01-44b5-b701-9578c6500581" providerId="ADAL" clId="{5957519D-CD9E-45AE-BC4E-6AC4801483EE}" dt="2025-04-07T22:25:54.579" v="434" actId="20577"/>
        <pc:sldMkLst>
          <pc:docMk/>
          <pc:sldMk cId="1122095502" sldId="273"/>
        </pc:sldMkLst>
      </pc:sldChg>
    </pc:docChg>
  </pc:docChgLst>
  <pc:docChgLst>
    <pc:chgData name="Fuerstenberg, Gregg" userId="530ec0ab-ae01-44b5-b701-9578c6500581" providerId="ADAL" clId="{C6749692-CE25-43C4-BEAA-925506B7BC6E}"/>
    <pc:docChg chg="undo custSel addSld modSld">
      <pc:chgData name="Fuerstenberg, Gregg" userId="530ec0ab-ae01-44b5-b701-9578c6500581" providerId="ADAL" clId="{C6749692-CE25-43C4-BEAA-925506B7BC6E}" dt="2025-08-16T01:27:48.230" v="1820" actId="20577"/>
      <pc:docMkLst>
        <pc:docMk/>
      </pc:docMkLst>
      <pc:sldChg chg="modSp mod">
        <pc:chgData name="Fuerstenberg, Gregg" userId="530ec0ab-ae01-44b5-b701-9578c6500581" providerId="ADAL" clId="{C6749692-CE25-43C4-BEAA-925506B7BC6E}" dt="2025-08-12T21:08:21.142" v="1370" actId="20577"/>
        <pc:sldMkLst>
          <pc:docMk/>
          <pc:sldMk cId="1703290980" sldId="260"/>
        </pc:sldMkLst>
      </pc:sldChg>
      <pc:sldChg chg="modSp mod">
        <pc:chgData name="Fuerstenberg, Gregg" userId="530ec0ab-ae01-44b5-b701-9578c6500581" providerId="ADAL" clId="{C6749692-CE25-43C4-BEAA-925506B7BC6E}" dt="2025-08-16T01:23:01.496" v="1603" actId="20577"/>
        <pc:sldMkLst>
          <pc:docMk/>
          <pc:sldMk cId="2119124205" sldId="266"/>
        </pc:sldMkLst>
      </pc:sldChg>
      <pc:sldChg chg="delSp modSp mod">
        <pc:chgData name="Fuerstenberg, Gregg" userId="530ec0ab-ae01-44b5-b701-9578c6500581" providerId="ADAL" clId="{C6749692-CE25-43C4-BEAA-925506B7BC6E}" dt="2025-08-16T01:27:48.230" v="1820" actId="20577"/>
        <pc:sldMkLst>
          <pc:docMk/>
          <pc:sldMk cId="904722074" sldId="267"/>
        </pc:sldMkLst>
      </pc:sldChg>
      <pc:sldChg chg="modSp mod">
        <pc:chgData name="Fuerstenberg, Gregg" userId="530ec0ab-ae01-44b5-b701-9578c6500581" providerId="ADAL" clId="{C6749692-CE25-43C4-BEAA-925506B7BC6E}" dt="2025-08-12T21:06:48.826" v="1333" actId="115"/>
        <pc:sldMkLst>
          <pc:docMk/>
          <pc:sldMk cId="1570147125" sldId="268"/>
        </pc:sldMkLst>
      </pc:sldChg>
      <pc:sldChg chg="modSp mod">
        <pc:chgData name="Fuerstenberg, Gregg" userId="530ec0ab-ae01-44b5-b701-9578c6500581" providerId="ADAL" clId="{C6749692-CE25-43C4-BEAA-925506B7BC6E}" dt="2025-08-16T01:23:45.879" v="1647" actId="20577"/>
        <pc:sldMkLst>
          <pc:docMk/>
          <pc:sldMk cId="3200894189" sldId="269"/>
        </pc:sldMkLst>
      </pc:sldChg>
      <pc:sldChg chg="modSp mod">
        <pc:chgData name="Fuerstenberg, Gregg" userId="530ec0ab-ae01-44b5-b701-9578c6500581" providerId="ADAL" clId="{C6749692-CE25-43C4-BEAA-925506B7BC6E}" dt="2025-08-12T21:24:40.466" v="1475" actId="20577"/>
        <pc:sldMkLst>
          <pc:docMk/>
          <pc:sldMk cId="2923251958" sldId="270"/>
        </pc:sldMkLst>
      </pc:sldChg>
      <pc:sldChg chg="modSp mod">
        <pc:chgData name="Fuerstenberg, Gregg" userId="530ec0ab-ae01-44b5-b701-9578c6500581" providerId="ADAL" clId="{C6749692-CE25-43C4-BEAA-925506B7BC6E}" dt="2025-08-12T21:00:01.458" v="1023" actId="20577"/>
        <pc:sldMkLst>
          <pc:docMk/>
          <pc:sldMk cId="1900643762" sldId="271"/>
        </pc:sldMkLst>
      </pc:sldChg>
      <pc:sldChg chg="modSp mod">
        <pc:chgData name="Fuerstenberg, Gregg" userId="530ec0ab-ae01-44b5-b701-9578c6500581" providerId="ADAL" clId="{C6749692-CE25-43C4-BEAA-925506B7BC6E}" dt="2025-08-12T21:02:35.733" v="1202" actId="20577"/>
        <pc:sldMkLst>
          <pc:docMk/>
          <pc:sldMk cId="674836579" sldId="272"/>
        </pc:sldMkLst>
      </pc:sldChg>
      <pc:sldChg chg="modSp mod">
        <pc:chgData name="Fuerstenberg, Gregg" userId="530ec0ab-ae01-44b5-b701-9578c6500581" providerId="ADAL" clId="{C6749692-CE25-43C4-BEAA-925506B7BC6E}" dt="2025-08-12T21:03:43.629" v="1226" actId="20577"/>
        <pc:sldMkLst>
          <pc:docMk/>
          <pc:sldMk cId="1122095502" sldId="273"/>
        </pc:sldMkLst>
      </pc:sldChg>
      <pc:sldChg chg="addSp delSp modSp add mod">
        <pc:chgData name="Fuerstenberg, Gregg" userId="530ec0ab-ae01-44b5-b701-9578c6500581" providerId="ADAL" clId="{C6749692-CE25-43C4-BEAA-925506B7BC6E}" dt="2025-08-12T21:24:35.937" v="1473" actId="20577"/>
        <pc:sldMkLst>
          <pc:docMk/>
          <pc:sldMk cId="2565787949" sldId="274"/>
        </pc:sldMkLst>
      </pc:sldChg>
      <pc:sldChg chg="addSp delSp modSp add mod">
        <pc:chgData name="Fuerstenberg, Gregg" userId="530ec0ab-ae01-44b5-b701-9578c6500581" providerId="ADAL" clId="{C6749692-CE25-43C4-BEAA-925506B7BC6E}" dt="2025-08-12T22:23:40.372" v="1555" actId="20577"/>
        <pc:sldMkLst>
          <pc:docMk/>
          <pc:sldMk cId="704073331" sldId="275"/>
        </pc:sldMkLst>
      </pc:sldChg>
      <pc:sldChg chg="add">
        <pc:chgData name="Fuerstenberg, Gregg" userId="530ec0ab-ae01-44b5-b701-9578c6500581" providerId="ADAL" clId="{C6749692-CE25-43C4-BEAA-925506B7BC6E}" dt="2025-08-12T22:24:13.919" v="1556"/>
        <pc:sldMkLst>
          <pc:docMk/>
          <pc:sldMk cId="355536661" sldId="2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9/22/2025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9/22/2025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9/22/2025</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9/22/2025</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9/22/2025</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9/22/2025</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9/22/2025</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9/22/2025</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9/22/2025</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9/22/2025</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9/22/2025</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9/22/2025</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9/22/2025</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1905000"/>
            <a:ext cx="9905999" cy="2667000"/>
          </a:xfrm>
        </p:spPr>
        <p:txBody>
          <a:bodyPr/>
          <a:lstStyle/>
          <a:p>
            <a:pPr algn="ctr"/>
            <a:r>
              <a:rPr lang="en-US" sz="3200" dirty="0"/>
              <a:t>Boys Traveling Tryout Plan</a:t>
            </a:r>
          </a:p>
        </p:txBody>
      </p:sp>
      <p:sp>
        <p:nvSpPr>
          <p:cNvPr id="3" name="Subtitle 2"/>
          <p:cNvSpPr>
            <a:spLocks noGrp="1"/>
          </p:cNvSpPr>
          <p:nvPr>
            <p:ph type="subTitle" idx="1"/>
          </p:nvPr>
        </p:nvSpPr>
        <p:spPr/>
        <p:txBody>
          <a:bodyPr/>
          <a:lstStyle/>
          <a:p>
            <a:pPr algn="ctr"/>
            <a:r>
              <a:rPr lang="en-US" dirty="0"/>
              <a:t>2025/2026 season</a:t>
            </a:r>
          </a:p>
        </p:txBody>
      </p:sp>
      <p:pic>
        <p:nvPicPr>
          <p:cNvPr id="5" name="Picture 4">
            <a:extLst>
              <a:ext uri="{FF2B5EF4-FFF2-40B4-BE49-F238E27FC236}">
                <a16:creationId xmlns:a16="http://schemas.microsoft.com/office/drawing/2014/main" id="{4886D9FD-F682-4ACA-8740-6445B4259B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8012" y="1188812"/>
            <a:ext cx="3909493" cy="2409552"/>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3200" dirty="0"/>
              <a:t>Tryout Skills – Day 1b</a:t>
            </a:r>
            <a:endParaRPr lang="en-US" dirty="0"/>
          </a:p>
        </p:txBody>
      </p:sp>
      <p:sp>
        <p:nvSpPr>
          <p:cNvPr id="14" name="Content Placeholder 13"/>
          <p:cNvSpPr>
            <a:spLocks noGrp="1"/>
          </p:cNvSpPr>
          <p:nvPr>
            <p:ph idx="1"/>
          </p:nvPr>
        </p:nvSpPr>
        <p:spPr>
          <a:xfrm>
            <a:off x="6207646" y="1981200"/>
            <a:ext cx="5486400" cy="2839086"/>
          </a:xfrm>
        </p:spPr>
        <p:txBody>
          <a:bodyPr>
            <a:noAutofit/>
          </a:bodyPr>
          <a:lstStyle/>
          <a:p>
            <a:pPr marL="0" indent="0">
              <a:buNone/>
            </a:pPr>
            <a:r>
              <a:rPr lang="en-US" sz="1600" b="1" u="sng" dirty="0"/>
              <a:t>1 on 1 Full Ice</a:t>
            </a:r>
            <a:endParaRPr lang="en-US" sz="1600" u="sng" dirty="0"/>
          </a:p>
          <a:p>
            <a:r>
              <a:rPr lang="en-US" sz="1600" dirty="0"/>
              <a:t>Defense Skates With Puck &amp; Passes To Forward Waiting On Goal Line, Once D Gets To Cone, D Transitions Around Cone (After Pass) Towards The Center &amp; Plays 1 On 1.</a:t>
            </a:r>
          </a:p>
          <a:p>
            <a:r>
              <a:rPr lang="en-US" sz="1600" dirty="0"/>
              <a:t>Player On Offensive Rush Rotates To D After Offensive Rush &amp; D Rotates To Forward Each Time</a:t>
            </a:r>
          </a:p>
          <a:p>
            <a:r>
              <a:rPr lang="en-US" sz="1600" dirty="0"/>
              <a:t>BA / PW:  25 mins</a:t>
            </a:r>
          </a:p>
          <a:p>
            <a:r>
              <a:rPr lang="en-US" sz="1600" dirty="0"/>
              <a:t>SQ:  15 mins</a:t>
            </a:r>
          </a:p>
          <a:p>
            <a:endParaRPr lang="en-US" sz="1600" dirty="0"/>
          </a:p>
          <a:p>
            <a:r>
              <a:rPr lang="en-US" sz="1600" dirty="0"/>
              <a:t>Organize by Pinny #</a:t>
            </a:r>
          </a:p>
        </p:txBody>
      </p:sp>
      <p:pic>
        <p:nvPicPr>
          <p:cNvPr id="4" name="Picture 3">
            <a:extLst>
              <a:ext uri="{FF2B5EF4-FFF2-40B4-BE49-F238E27FC236}">
                <a16:creationId xmlns:a16="http://schemas.microsoft.com/office/drawing/2014/main" id="{3EC4909A-51BD-4E31-B6BD-770D8148A6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925" y="5467308"/>
            <a:ext cx="2027087" cy="1249362"/>
          </a:xfrm>
          <a:prstGeom prst="rect">
            <a:avLst/>
          </a:prstGeom>
        </p:spPr>
      </p:pic>
      <p:pic>
        <p:nvPicPr>
          <p:cNvPr id="6" name="Picture 5">
            <a:extLst>
              <a:ext uri="{FF2B5EF4-FFF2-40B4-BE49-F238E27FC236}">
                <a16:creationId xmlns:a16="http://schemas.microsoft.com/office/drawing/2014/main" id="{F531E21F-BB3D-4650-9EBA-CC02BB61927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51013" y="1981200"/>
            <a:ext cx="4114799" cy="1734186"/>
          </a:xfrm>
          <a:prstGeom prst="rect">
            <a:avLst/>
          </a:prstGeom>
        </p:spPr>
      </p:pic>
      <p:pic>
        <p:nvPicPr>
          <p:cNvPr id="8" name="Picture 7">
            <a:extLst>
              <a:ext uri="{FF2B5EF4-FFF2-40B4-BE49-F238E27FC236}">
                <a16:creationId xmlns:a16="http://schemas.microsoft.com/office/drawing/2014/main" id="{D3262229-BA08-4814-8E7F-8401EC50CA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51013" y="4301000"/>
            <a:ext cx="4114800" cy="1734187"/>
          </a:xfrm>
          <a:prstGeom prst="rect">
            <a:avLst/>
          </a:prstGeom>
        </p:spPr>
      </p:pic>
    </p:spTree>
    <p:extLst>
      <p:ext uri="{BB962C8B-B14F-4D97-AF65-F5344CB8AC3E}">
        <p14:creationId xmlns:p14="http://schemas.microsoft.com/office/powerpoint/2010/main" val="170329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3200" dirty="0"/>
              <a:t>Tryout Skills – Day 1c</a:t>
            </a:r>
            <a:endParaRPr lang="en-US" dirty="0"/>
          </a:p>
        </p:txBody>
      </p:sp>
      <p:pic>
        <p:nvPicPr>
          <p:cNvPr id="4" name="Picture 3">
            <a:extLst>
              <a:ext uri="{FF2B5EF4-FFF2-40B4-BE49-F238E27FC236}">
                <a16:creationId xmlns:a16="http://schemas.microsoft.com/office/drawing/2014/main" id="{3EC4909A-51BD-4E31-B6BD-770D8148A6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925" y="5715000"/>
            <a:ext cx="2027087" cy="1001670"/>
          </a:xfrm>
          <a:prstGeom prst="rect">
            <a:avLst/>
          </a:prstGeom>
        </p:spPr>
      </p:pic>
      <p:sp>
        <p:nvSpPr>
          <p:cNvPr id="15" name="Content Placeholder 13">
            <a:extLst>
              <a:ext uri="{FF2B5EF4-FFF2-40B4-BE49-F238E27FC236}">
                <a16:creationId xmlns:a16="http://schemas.microsoft.com/office/drawing/2014/main" id="{62226285-8F10-4468-A4C8-D4C5288105A2}"/>
              </a:ext>
            </a:extLst>
          </p:cNvPr>
          <p:cNvSpPr txBox="1">
            <a:spLocks/>
          </p:cNvSpPr>
          <p:nvPr/>
        </p:nvSpPr>
        <p:spPr>
          <a:xfrm>
            <a:off x="6323012" y="1638300"/>
            <a:ext cx="5638800" cy="3467100"/>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lnSpc>
                <a:spcPct val="120000"/>
              </a:lnSpc>
              <a:spcBef>
                <a:spcPts val="0"/>
              </a:spcBef>
              <a:buNone/>
            </a:pPr>
            <a:r>
              <a:rPr lang="en-US" sz="1600" b="1" u="sng" dirty="0"/>
              <a:t>Circle Puck Protection to 1v1</a:t>
            </a:r>
          </a:p>
          <a:p>
            <a:pPr>
              <a:lnSpc>
                <a:spcPct val="120000"/>
              </a:lnSpc>
              <a:spcBef>
                <a:spcPts val="0"/>
              </a:spcBef>
            </a:pPr>
            <a:r>
              <a:rPr lang="en-US" sz="1600" dirty="0"/>
              <a:t>On first whistle, 2 players from corner battle for the loose puck inside the face-off circle</a:t>
            </a:r>
          </a:p>
          <a:p>
            <a:pPr>
              <a:lnSpc>
                <a:spcPct val="120000"/>
              </a:lnSpc>
              <a:spcBef>
                <a:spcPts val="0"/>
              </a:spcBef>
            </a:pPr>
            <a:r>
              <a:rPr lang="en-US" sz="1600" dirty="0"/>
              <a:t>On second whistle, the player with possession takes the puck down the ice, while the player w/o the puck gets up ice and looks to angle the other puck carrier coming down the ice</a:t>
            </a:r>
          </a:p>
          <a:p>
            <a:pPr>
              <a:lnSpc>
                <a:spcPct val="120000"/>
              </a:lnSpc>
              <a:spcBef>
                <a:spcPts val="0"/>
              </a:spcBef>
            </a:pPr>
            <a:r>
              <a:rPr lang="en-US" sz="1600" dirty="0"/>
              <a:t>Puck carrier cannot cut to the middle of the ice until crossing center line</a:t>
            </a:r>
          </a:p>
          <a:p>
            <a:pPr>
              <a:lnSpc>
                <a:spcPct val="120000"/>
              </a:lnSpc>
              <a:spcBef>
                <a:spcPts val="0"/>
              </a:spcBef>
            </a:pPr>
            <a:endParaRPr lang="en-US" sz="1600" dirty="0"/>
          </a:p>
          <a:p>
            <a:pPr>
              <a:lnSpc>
                <a:spcPct val="120000"/>
              </a:lnSpc>
              <a:spcBef>
                <a:spcPts val="0"/>
              </a:spcBef>
            </a:pPr>
            <a:r>
              <a:rPr lang="en-US" sz="1600" dirty="0"/>
              <a:t>BA/PW:  25 mins.</a:t>
            </a:r>
          </a:p>
          <a:p>
            <a:pPr>
              <a:lnSpc>
                <a:spcPct val="120000"/>
              </a:lnSpc>
              <a:spcBef>
                <a:spcPts val="0"/>
              </a:spcBef>
            </a:pPr>
            <a:r>
              <a:rPr lang="en-US" sz="1600" dirty="0"/>
              <a:t>SQ:  15 mins.</a:t>
            </a:r>
          </a:p>
          <a:p>
            <a:pPr>
              <a:lnSpc>
                <a:spcPct val="120000"/>
              </a:lnSpc>
              <a:spcBef>
                <a:spcPts val="0"/>
              </a:spcBef>
            </a:pPr>
            <a:endParaRPr lang="en-US" sz="1600" dirty="0"/>
          </a:p>
          <a:p>
            <a:pPr>
              <a:lnSpc>
                <a:spcPct val="120000"/>
              </a:lnSpc>
              <a:spcBef>
                <a:spcPts val="0"/>
              </a:spcBef>
            </a:pPr>
            <a:r>
              <a:rPr lang="en-US" sz="1600" dirty="0"/>
              <a:t>Organize by Pinny #</a:t>
            </a:r>
          </a:p>
          <a:p>
            <a:pPr>
              <a:lnSpc>
                <a:spcPct val="120000"/>
              </a:lnSpc>
              <a:spcBef>
                <a:spcPts val="0"/>
              </a:spcBef>
            </a:pPr>
            <a:endParaRPr lang="en-US" sz="1600" dirty="0"/>
          </a:p>
          <a:p>
            <a:pPr>
              <a:lnSpc>
                <a:spcPct val="100000"/>
              </a:lnSpc>
              <a:spcBef>
                <a:spcPts val="0"/>
              </a:spcBef>
            </a:pPr>
            <a:endParaRPr lang="en-US" sz="1600" dirty="0"/>
          </a:p>
        </p:txBody>
      </p:sp>
      <p:pic>
        <p:nvPicPr>
          <p:cNvPr id="2" name="Picture 1" descr="Circle Puck Protect diagram">
            <a:extLst>
              <a:ext uri="{FF2B5EF4-FFF2-40B4-BE49-F238E27FC236}">
                <a16:creationId xmlns:a16="http://schemas.microsoft.com/office/drawing/2014/main" id="{D2F6351F-C887-39D0-3534-30AB06868E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557" y="2038350"/>
            <a:ext cx="5349369"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14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E0CA2-72ED-3108-FCB1-471CADF5BE3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EA781B-5D35-BFCB-CAE9-5B18FB043BD5}"/>
              </a:ext>
            </a:extLst>
          </p:cNvPr>
          <p:cNvSpPr>
            <a:spLocks noGrp="1"/>
          </p:cNvSpPr>
          <p:nvPr>
            <p:ph type="title"/>
          </p:nvPr>
        </p:nvSpPr>
        <p:spPr/>
        <p:txBody>
          <a:bodyPr/>
          <a:lstStyle/>
          <a:p>
            <a:r>
              <a:rPr lang="en-US" sz="3200" dirty="0"/>
              <a:t>Tryout Skills – Day 1d</a:t>
            </a:r>
            <a:endParaRPr lang="en-US" dirty="0"/>
          </a:p>
        </p:txBody>
      </p:sp>
      <p:sp>
        <p:nvSpPr>
          <p:cNvPr id="14" name="Content Placeholder 13">
            <a:extLst>
              <a:ext uri="{FF2B5EF4-FFF2-40B4-BE49-F238E27FC236}">
                <a16:creationId xmlns:a16="http://schemas.microsoft.com/office/drawing/2014/main" id="{3CA1980F-FABB-FB70-8BE4-7D88F8FA0839}"/>
              </a:ext>
            </a:extLst>
          </p:cNvPr>
          <p:cNvSpPr>
            <a:spLocks noGrp="1"/>
          </p:cNvSpPr>
          <p:nvPr>
            <p:ph idx="1"/>
          </p:nvPr>
        </p:nvSpPr>
        <p:spPr>
          <a:xfrm>
            <a:off x="6207646" y="1981200"/>
            <a:ext cx="5486400" cy="3810000"/>
          </a:xfrm>
        </p:spPr>
        <p:txBody>
          <a:bodyPr>
            <a:noAutofit/>
          </a:bodyPr>
          <a:lstStyle/>
          <a:p>
            <a:pPr marL="0" indent="0">
              <a:buNone/>
            </a:pPr>
            <a:r>
              <a:rPr lang="en-US" sz="1600" b="1" u="sng" dirty="0"/>
              <a:t>Criss-Cross Overspeed</a:t>
            </a:r>
            <a:endParaRPr lang="en-US" sz="1600" u="sng" dirty="0"/>
          </a:p>
          <a:p>
            <a:r>
              <a:rPr lang="en-US" sz="1600" dirty="0"/>
              <a:t>The players will start in the corner and sprint up the boards and around the top of the face off circle, around the bottom of the other face off circle, up the boards and around the neutral zone face off dot, then pick up a puck near the blue line, then skate in for a shot on net.  Try to get the players to shoot from about the top of the circles while keep their feet moving through the shot.</a:t>
            </a:r>
          </a:p>
          <a:p>
            <a:endParaRPr lang="en-US" sz="1600" dirty="0"/>
          </a:p>
          <a:p>
            <a:r>
              <a:rPr lang="en-US" sz="1600" dirty="0"/>
              <a:t>BA/PW:  25 mins.</a:t>
            </a:r>
          </a:p>
          <a:p>
            <a:r>
              <a:rPr lang="en-US" sz="1600" dirty="0"/>
              <a:t>SQ:  15 mins.</a:t>
            </a:r>
          </a:p>
          <a:p>
            <a:endParaRPr lang="en-US" sz="1600" dirty="0"/>
          </a:p>
          <a:p>
            <a:r>
              <a:rPr lang="en-US" sz="1600" dirty="0"/>
              <a:t>Organize by Pinny #</a:t>
            </a:r>
          </a:p>
        </p:txBody>
      </p:sp>
      <p:pic>
        <p:nvPicPr>
          <p:cNvPr id="4" name="Picture 3">
            <a:extLst>
              <a:ext uri="{FF2B5EF4-FFF2-40B4-BE49-F238E27FC236}">
                <a16:creationId xmlns:a16="http://schemas.microsoft.com/office/drawing/2014/main" id="{356AC125-3976-6571-3420-4B71A29DD6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925" y="5467308"/>
            <a:ext cx="2027087" cy="1249362"/>
          </a:xfrm>
          <a:prstGeom prst="rect">
            <a:avLst/>
          </a:prstGeom>
        </p:spPr>
      </p:pic>
      <p:pic>
        <p:nvPicPr>
          <p:cNvPr id="3" name="Picture 2">
            <a:extLst>
              <a:ext uri="{FF2B5EF4-FFF2-40B4-BE49-F238E27FC236}">
                <a16:creationId xmlns:a16="http://schemas.microsoft.com/office/drawing/2014/main" id="{E4DD8F6A-3F39-F3E4-7FAB-4FED321E62CE}"/>
              </a:ext>
            </a:extLst>
          </p:cNvPr>
          <p:cNvPicPr>
            <a:picLocks noChangeAspect="1"/>
          </p:cNvPicPr>
          <p:nvPr/>
        </p:nvPicPr>
        <p:blipFill>
          <a:blip r:embed="rId3"/>
          <a:stretch>
            <a:fillRect/>
          </a:stretch>
        </p:blipFill>
        <p:spPr>
          <a:xfrm>
            <a:off x="1674812" y="2021920"/>
            <a:ext cx="3581400" cy="3550526"/>
          </a:xfrm>
          <a:prstGeom prst="rect">
            <a:avLst/>
          </a:prstGeom>
        </p:spPr>
      </p:pic>
    </p:spTree>
    <p:extLst>
      <p:ext uri="{BB962C8B-B14F-4D97-AF65-F5344CB8AC3E}">
        <p14:creationId xmlns:p14="http://schemas.microsoft.com/office/powerpoint/2010/main" val="256578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2900" dirty="0"/>
              <a:t>Tryout Schedule All Levels - Day 2</a:t>
            </a:r>
            <a:endParaRPr lang="en-US" sz="2000" dirty="0"/>
          </a:p>
        </p:txBody>
      </p:sp>
      <p:sp>
        <p:nvSpPr>
          <p:cNvPr id="14" name="Content Placeholder 13"/>
          <p:cNvSpPr>
            <a:spLocks noGrp="1"/>
          </p:cNvSpPr>
          <p:nvPr>
            <p:ph idx="1"/>
          </p:nvPr>
        </p:nvSpPr>
        <p:spPr>
          <a:xfrm>
            <a:off x="760412" y="2404300"/>
            <a:ext cx="5080893" cy="2472500"/>
          </a:xfrm>
        </p:spPr>
        <p:txBody>
          <a:bodyPr>
            <a:normAutofit/>
          </a:bodyPr>
          <a:lstStyle/>
          <a:p>
            <a:pPr>
              <a:lnSpc>
                <a:spcPct val="100000"/>
              </a:lnSpc>
              <a:spcBef>
                <a:spcPts val="0"/>
              </a:spcBef>
            </a:pPr>
            <a:r>
              <a:rPr lang="en-US" sz="2000" dirty="0"/>
              <a:t>Day 2</a:t>
            </a:r>
          </a:p>
          <a:p>
            <a:pPr lvl="1">
              <a:lnSpc>
                <a:spcPct val="100000"/>
              </a:lnSpc>
              <a:spcBef>
                <a:spcPts val="0"/>
              </a:spcBef>
            </a:pPr>
            <a:r>
              <a:rPr lang="en-US" sz="1600" dirty="0"/>
              <a:t>Snake Draft To decide Teams</a:t>
            </a:r>
          </a:p>
          <a:p>
            <a:pPr lvl="1">
              <a:lnSpc>
                <a:spcPct val="100000"/>
              </a:lnSpc>
              <a:spcBef>
                <a:spcPts val="0"/>
              </a:spcBef>
            </a:pPr>
            <a:r>
              <a:rPr lang="en-US" sz="1600" dirty="0"/>
              <a:t>3 on 3 Cross-Ice</a:t>
            </a:r>
          </a:p>
          <a:p>
            <a:pPr lvl="1">
              <a:lnSpc>
                <a:spcPct val="100000"/>
              </a:lnSpc>
              <a:spcBef>
                <a:spcPts val="0"/>
              </a:spcBef>
            </a:pPr>
            <a:r>
              <a:rPr lang="en-US" sz="1600" dirty="0"/>
              <a:t>Horn Every Minute </a:t>
            </a:r>
          </a:p>
          <a:p>
            <a:pPr lvl="1">
              <a:lnSpc>
                <a:spcPct val="100000"/>
              </a:lnSpc>
              <a:spcBef>
                <a:spcPts val="0"/>
              </a:spcBef>
            </a:pPr>
            <a:endParaRPr lang="en-US" sz="1600" dirty="0"/>
          </a:p>
          <a:p>
            <a:pPr lvl="1">
              <a:lnSpc>
                <a:spcPct val="100000"/>
              </a:lnSpc>
              <a:spcBef>
                <a:spcPts val="0"/>
              </a:spcBef>
            </a:pPr>
            <a:r>
              <a:rPr lang="en-US" sz="1600" dirty="0"/>
              <a:t>PW 95 min</a:t>
            </a:r>
          </a:p>
          <a:p>
            <a:pPr lvl="1">
              <a:lnSpc>
                <a:spcPct val="100000"/>
              </a:lnSpc>
              <a:spcBef>
                <a:spcPts val="0"/>
              </a:spcBef>
            </a:pPr>
            <a:r>
              <a:rPr lang="en-US" sz="1600" dirty="0"/>
              <a:t>BA 100 min</a:t>
            </a:r>
          </a:p>
          <a:p>
            <a:pPr lvl="1">
              <a:lnSpc>
                <a:spcPct val="100000"/>
              </a:lnSpc>
              <a:spcBef>
                <a:spcPts val="0"/>
              </a:spcBef>
            </a:pPr>
            <a:r>
              <a:rPr lang="en-US" sz="1600" dirty="0"/>
              <a:t>SQ 60 mins (2x)</a:t>
            </a:r>
          </a:p>
        </p:txBody>
      </p:sp>
      <p:pic>
        <p:nvPicPr>
          <p:cNvPr id="4" name="Picture 3">
            <a:extLst>
              <a:ext uri="{FF2B5EF4-FFF2-40B4-BE49-F238E27FC236}">
                <a16:creationId xmlns:a16="http://schemas.microsoft.com/office/drawing/2014/main" id="{3EC4909A-51BD-4E31-B6BD-770D8148A6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925" y="5467308"/>
            <a:ext cx="2027087" cy="1249362"/>
          </a:xfrm>
          <a:prstGeom prst="rect">
            <a:avLst/>
          </a:prstGeom>
        </p:spPr>
      </p:pic>
      <p:sp>
        <p:nvSpPr>
          <p:cNvPr id="9" name="Content Placeholder 13">
            <a:extLst>
              <a:ext uri="{FF2B5EF4-FFF2-40B4-BE49-F238E27FC236}">
                <a16:creationId xmlns:a16="http://schemas.microsoft.com/office/drawing/2014/main" id="{4203756E-A5B3-4D25-A46A-2A50C9814A88}"/>
              </a:ext>
            </a:extLst>
          </p:cNvPr>
          <p:cNvSpPr txBox="1">
            <a:spLocks/>
          </p:cNvSpPr>
          <p:nvPr/>
        </p:nvSpPr>
        <p:spPr>
          <a:xfrm>
            <a:off x="760412" y="1566100"/>
            <a:ext cx="5080893" cy="5675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lnSpc>
                <a:spcPct val="100000"/>
              </a:lnSpc>
              <a:spcBef>
                <a:spcPts val="0"/>
              </a:spcBef>
              <a:buNone/>
            </a:pPr>
            <a:endParaRPr lang="en-US" sz="1700" dirty="0"/>
          </a:p>
        </p:txBody>
      </p:sp>
      <p:sp>
        <p:nvSpPr>
          <p:cNvPr id="10" name="Content Placeholder 13">
            <a:extLst>
              <a:ext uri="{FF2B5EF4-FFF2-40B4-BE49-F238E27FC236}">
                <a16:creationId xmlns:a16="http://schemas.microsoft.com/office/drawing/2014/main" id="{E45210E7-75B0-4389-A05F-8187E638A43D}"/>
              </a:ext>
            </a:extLst>
          </p:cNvPr>
          <p:cNvSpPr txBox="1">
            <a:spLocks/>
          </p:cNvSpPr>
          <p:nvPr/>
        </p:nvSpPr>
        <p:spPr>
          <a:xfrm>
            <a:off x="760412" y="3581401"/>
            <a:ext cx="5080893" cy="171049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lvl="2">
              <a:lnSpc>
                <a:spcPct val="100000"/>
              </a:lnSpc>
              <a:spcBef>
                <a:spcPts val="0"/>
              </a:spcBef>
            </a:pPr>
            <a:endParaRPr lang="en-US" sz="1400" dirty="0"/>
          </a:p>
          <a:p>
            <a:pPr lvl="2">
              <a:lnSpc>
                <a:spcPct val="100000"/>
              </a:lnSpc>
              <a:spcBef>
                <a:spcPts val="0"/>
              </a:spcBef>
            </a:pPr>
            <a:endParaRPr lang="en-US" sz="1400" dirty="0"/>
          </a:p>
          <a:p>
            <a:pPr marL="0" indent="0">
              <a:buFont typeface="Arial" pitchFamily="34" charset="0"/>
              <a:buNone/>
            </a:pPr>
            <a:endParaRPr lang="en-US" sz="2000" dirty="0"/>
          </a:p>
        </p:txBody>
      </p:sp>
      <p:sp>
        <p:nvSpPr>
          <p:cNvPr id="15" name="Content Placeholder 13">
            <a:extLst>
              <a:ext uri="{FF2B5EF4-FFF2-40B4-BE49-F238E27FC236}">
                <a16:creationId xmlns:a16="http://schemas.microsoft.com/office/drawing/2014/main" id="{83D2647A-DEE0-4A21-8BB2-26FF6EC2BF03}"/>
              </a:ext>
            </a:extLst>
          </p:cNvPr>
          <p:cNvSpPr txBox="1">
            <a:spLocks/>
          </p:cNvSpPr>
          <p:nvPr/>
        </p:nvSpPr>
        <p:spPr>
          <a:xfrm>
            <a:off x="760412" y="5562600"/>
            <a:ext cx="5080893" cy="6096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lnSpc>
                <a:spcPct val="100000"/>
              </a:lnSpc>
              <a:spcBef>
                <a:spcPts val="0"/>
              </a:spcBef>
              <a:buNone/>
            </a:pPr>
            <a:endParaRPr lang="en-US" sz="1400" dirty="0"/>
          </a:p>
          <a:p>
            <a:pPr lvl="2">
              <a:lnSpc>
                <a:spcPct val="100000"/>
              </a:lnSpc>
              <a:spcBef>
                <a:spcPts val="0"/>
              </a:spcBef>
            </a:pPr>
            <a:endParaRPr lang="en-US" sz="1400" dirty="0"/>
          </a:p>
          <a:p>
            <a:pPr marL="0" indent="0">
              <a:buFont typeface="Arial" pitchFamily="34" charset="0"/>
              <a:buNone/>
            </a:pPr>
            <a:endParaRPr lang="en-US" sz="2000" dirty="0"/>
          </a:p>
        </p:txBody>
      </p:sp>
    </p:spTree>
    <p:extLst>
      <p:ext uri="{BB962C8B-B14F-4D97-AF65-F5344CB8AC3E}">
        <p14:creationId xmlns:p14="http://schemas.microsoft.com/office/powerpoint/2010/main" val="190064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2900" dirty="0"/>
              <a:t>Tryout Schedule All Levels - Day 3</a:t>
            </a:r>
            <a:endParaRPr lang="en-US" sz="2000" dirty="0"/>
          </a:p>
        </p:txBody>
      </p:sp>
      <p:sp>
        <p:nvSpPr>
          <p:cNvPr id="14" name="Content Placeholder 13"/>
          <p:cNvSpPr>
            <a:spLocks noGrp="1"/>
          </p:cNvSpPr>
          <p:nvPr>
            <p:ph idx="1"/>
          </p:nvPr>
        </p:nvSpPr>
        <p:spPr>
          <a:xfrm rot="10800000" flipH="1" flipV="1">
            <a:off x="684211" y="2358579"/>
            <a:ext cx="6705600" cy="3108728"/>
          </a:xfrm>
        </p:spPr>
        <p:txBody>
          <a:bodyPr>
            <a:normAutofit/>
          </a:bodyPr>
          <a:lstStyle/>
          <a:p>
            <a:pPr>
              <a:lnSpc>
                <a:spcPct val="100000"/>
              </a:lnSpc>
              <a:spcBef>
                <a:spcPts val="0"/>
              </a:spcBef>
            </a:pPr>
            <a:r>
              <a:rPr lang="en-US" sz="2000" dirty="0"/>
              <a:t>Day 3 </a:t>
            </a:r>
          </a:p>
          <a:p>
            <a:pPr lvl="1">
              <a:lnSpc>
                <a:spcPct val="100000"/>
              </a:lnSpc>
              <a:spcBef>
                <a:spcPts val="0"/>
              </a:spcBef>
            </a:pPr>
            <a:r>
              <a:rPr lang="en-US" sz="1600" dirty="0"/>
              <a:t>Outside Scrimmage vs. Waconia (60 min.)</a:t>
            </a:r>
            <a:endParaRPr lang="en-US" sz="1400" dirty="0"/>
          </a:p>
          <a:p>
            <a:pPr lvl="2">
              <a:lnSpc>
                <a:spcPct val="100000"/>
              </a:lnSpc>
              <a:spcBef>
                <a:spcPts val="0"/>
              </a:spcBef>
            </a:pPr>
            <a:r>
              <a:rPr lang="en-US" sz="1400" dirty="0"/>
              <a:t>Bantam  Group 1 vs. Waconia Bantam A/B1</a:t>
            </a:r>
          </a:p>
          <a:p>
            <a:pPr lvl="2">
              <a:lnSpc>
                <a:spcPct val="100000"/>
              </a:lnSpc>
              <a:spcBef>
                <a:spcPts val="0"/>
              </a:spcBef>
            </a:pPr>
            <a:r>
              <a:rPr lang="en-US" sz="1400" dirty="0"/>
              <a:t>Bantam  Group 2 vs. Waconia Bantam B1/B2</a:t>
            </a:r>
          </a:p>
          <a:p>
            <a:pPr lvl="2">
              <a:lnSpc>
                <a:spcPct val="100000"/>
              </a:lnSpc>
              <a:spcBef>
                <a:spcPts val="0"/>
              </a:spcBef>
            </a:pPr>
            <a:r>
              <a:rPr lang="en-US" sz="1400" dirty="0"/>
              <a:t>Peewee  Group 1 vs. Waconia Peewee A/B1</a:t>
            </a:r>
          </a:p>
          <a:p>
            <a:pPr lvl="2">
              <a:lnSpc>
                <a:spcPct val="100000"/>
              </a:lnSpc>
              <a:spcBef>
                <a:spcPts val="0"/>
              </a:spcBef>
            </a:pPr>
            <a:r>
              <a:rPr lang="en-US" sz="1400" dirty="0"/>
              <a:t>Peewee  Group 2 vs. Waconia Peewee B1/B2</a:t>
            </a:r>
          </a:p>
          <a:p>
            <a:pPr lvl="2">
              <a:lnSpc>
                <a:spcPct val="100000"/>
              </a:lnSpc>
              <a:spcBef>
                <a:spcPts val="0"/>
              </a:spcBef>
            </a:pPr>
            <a:r>
              <a:rPr lang="en-US" sz="1400" dirty="0"/>
              <a:t>Squirt Group 1 vs Team Squirt A/B1</a:t>
            </a:r>
          </a:p>
          <a:p>
            <a:pPr lvl="2">
              <a:lnSpc>
                <a:spcPct val="100000"/>
              </a:lnSpc>
              <a:spcBef>
                <a:spcPts val="0"/>
              </a:spcBef>
            </a:pPr>
            <a:r>
              <a:rPr lang="en-US" sz="1400" dirty="0"/>
              <a:t>Squirt Group 2 vs Team Squirt B1/B2</a:t>
            </a:r>
          </a:p>
          <a:p>
            <a:pPr lvl="2">
              <a:lnSpc>
                <a:spcPct val="100000"/>
              </a:lnSpc>
              <a:spcBef>
                <a:spcPts val="0"/>
              </a:spcBef>
            </a:pPr>
            <a:r>
              <a:rPr lang="en-US" sz="1400" dirty="0"/>
              <a:t>Squirt Group 3 vs. Team Squirt B2/C</a:t>
            </a:r>
          </a:p>
        </p:txBody>
      </p:sp>
      <p:pic>
        <p:nvPicPr>
          <p:cNvPr id="4" name="Picture 3">
            <a:extLst>
              <a:ext uri="{FF2B5EF4-FFF2-40B4-BE49-F238E27FC236}">
                <a16:creationId xmlns:a16="http://schemas.microsoft.com/office/drawing/2014/main" id="{3EC4909A-51BD-4E31-B6BD-770D8148A6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925" y="5467308"/>
            <a:ext cx="2027087" cy="1249362"/>
          </a:xfrm>
          <a:prstGeom prst="rect">
            <a:avLst/>
          </a:prstGeom>
        </p:spPr>
      </p:pic>
      <p:sp>
        <p:nvSpPr>
          <p:cNvPr id="9" name="Content Placeholder 13">
            <a:extLst>
              <a:ext uri="{FF2B5EF4-FFF2-40B4-BE49-F238E27FC236}">
                <a16:creationId xmlns:a16="http://schemas.microsoft.com/office/drawing/2014/main" id="{4203756E-A5B3-4D25-A46A-2A50C9814A88}"/>
              </a:ext>
            </a:extLst>
          </p:cNvPr>
          <p:cNvSpPr txBox="1">
            <a:spLocks/>
          </p:cNvSpPr>
          <p:nvPr/>
        </p:nvSpPr>
        <p:spPr>
          <a:xfrm>
            <a:off x="760412" y="1566100"/>
            <a:ext cx="5080893" cy="5675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lnSpc>
                <a:spcPct val="100000"/>
              </a:lnSpc>
              <a:spcBef>
                <a:spcPts val="0"/>
              </a:spcBef>
              <a:buNone/>
            </a:pPr>
            <a:endParaRPr lang="en-US" sz="1700" dirty="0"/>
          </a:p>
        </p:txBody>
      </p:sp>
      <p:sp>
        <p:nvSpPr>
          <p:cNvPr id="10" name="Content Placeholder 13">
            <a:extLst>
              <a:ext uri="{FF2B5EF4-FFF2-40B4-BE49-F238E27FC236}">
                <a16:creationId xmlns:a16="http://schemas.microsoft.com/office/drawing/2014/main" id="{E45210E7-75B0-4389-A05F-8187E638A43D}"/>
              </a:ext>
            </a:extLst>
          </p:cNvPr>
          <p:cNvSpPr txBox="1">
            <a:spLocks/>
          </p:cNvSpPr>
          <p:nvPr/>
        </p:nvSpPr>
        <p:spPr>
          <a:xfrm>
            <a:off x="760412" y="2560319"/>
            <a:ext cx="5080893" cy="2731582"/>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lvl="2">
              <a:lnSpc>
                <a:spcPct val="100000"/>
              </a:lnSpc>
              <a:spcBef>
                <a:spcPts val="0"/>
              </a:spcBef>
            </a:pPr>
            <a:endParaRPr lang="en-US" sz="1400" dirty="0"/>
          </a:p>
          <a:p>
            <a:pPr lvl="2">
              <a:lnSpc>
                <a:spcPct val="100000"/>
              </a:lnSpc>
              <a:spcBef>
                <a:spcPts val="0"/>
              </a:spcBef>
            </a:pPr>
            <a:endParaRPr lang="en-US" sz="1400" dirty="0"/>
          </a:p>
          <a:p>
            <a:pPr marL="0" indent="0">
              <a:buFont typeface="Arial" pitchFamily="34" charset="0"/>
              <a:buNone/>
            </a:pPr>
            <a:endParaRPr lang="en-US" sz="2000" dirty="0"/>
          </a:p>
        </p:txBody>
      </p:sp>
      <p:sp>
        <p:nvSpPr>
          <p:cNvPr id="15" name="Content Placeholder 13">
            <a:extLst>
              <a:ext uri="{FF2B5EF4-FFF2-40B4-BE49-F238E27FC236}">
                <a16:creationId xmlns:a16="http://schemas.microsoft.com/office/drawing/2014/main" id="{83D2647A-DEE0-4A21-8BB2-26FF6EC2BF03}"/>
              </a:ext>
            </a:extLst>
          </p:cNvPr>
          <p:cNvSpPr txBox="1">
            <a:spLocks/>
          </p:cNvSpPr>
          <p:nvPr/>
        </p:nvSpPr>
        <p:spPr>
          <a:xfrm>
            <a:off x="760412" y="5562600"/>
            <a:ext cx="5080893" cy="6096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lvl="2">
              <a:lnSpc>
                <a:spcPct val="100000"/>
              </a:lnSpc>
              <a:spcBef>
                <a:spcPts val="0"/>
              </a:spcBef>
            </a:pPr>
            <a:endParaRPr lang="en-US" sz="1400" dirty="0"/>
          </a:p>
          <a:p>
            <a:pPr lvl="2">
              <a:lnSpc>
                <a:spcPct val="100000"/>
              </a:lnSpc>
              <a:spcBef>
                <a:spcPts val="0"/>
              </a:spcBef>
            </a:pPr>
            <a:endParaRPr lang="en-US" sz="1400" dirty="0"/>
          </a:p>
          <a:p>
            <a:pPr marL="0" indent="0">
              <a:buFont typeface="Arial" pitchFamily="34" charset="0"/>
              <a:buNone/>
            </a:pPr>
            <a:endParaRPr lang="en-US" sz="2000" dirty="0"/>
          </a:p>
        </p:txBody>
      </p:sp>
    </p:spTree>
    <p:extLst>
      <p:ext uri="{BB962C8B-B14F-4D97-AF65-F5344CB8AC3E}">
        <p14:creationId xmlns:p14="http://schemas.microsoft.com/office/powerpoint/2010/main" val="67483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2900" dirty="0"/>
              <a:t>Tryout Schedule All Levels - Day 4</a:t>
            </a:r>
            <a:endParaRPr lang="en-US" sz="2000" dirty="0"/>
          </a:p>
        </p:txBody>
      </p:sp>
      <p:sp>
        <p:nvSpPr>
          <p:cNvPr id="14" name="Content Placeholder 13"/>
          <p:cNvSpPr>
            <a:spLocks noGrp="1"/>
          </p:cNvSpPr>
          <p:nvPr>
            <p:ph idx="1"/>
          </p:nvPr>
        </p:nvSpPr>
        <p:spPr>
          <a:xfrm>
            <a:off x="760412" y="2404300"/>
            <a:ext cx="7315200" cy="3539300"/>
          </a:xfrm>
        </p:spPr>
        <p:txBody>
          <a:bodyPr>
            <a:normAutofit/>
          </a:bodyPr>
          <a:lstStyle/>
          <a:p>
            <a:pPr marL="0" indent="0">
              <a:lnSpc>
                <a:spcPct val="100000"/>
              </a:lnSpc>
              <a:spcBef>
                <a:spcPts val="0"/>
              </a:spcBef>
              <a:buNone/>
            </a:pPr>
            <a:r>
              <a:rPr lang="en-US" sz="1600" dirty="0"/>
              <a:t>Day 4 </a:t>
            </a:r>
          </a:p>
          <a:p>
            <a:pPr>
              <a:lnSpc>
                <a:spcPct val="100000"/>
              </a:lnSpc>
              <a:spcBef>
                <a:spcPts val="0"/>
              </a:spcBef>
              <a:buFontTx/>
              <a:buChar char="-"/>
            </a:pPr>
            <a:r>
              <a:rPr lang="en-US" sz="1600" dirty="0"/>
              <a:t>Internal Scrimmage (60 min.)</a:t>
            </a:r>
          </a:p>
          <a:p>
            <a:pPr>
              <a:lnSpc>
                <a:spcPct val="100000"/>
              </a:lnSpc>
              <a:spcBef>
                <a:spcPts val="0"/>
              </a:spcBef>
              <a:buFontTx/>
              <a:buChar char="-"/>
            </a:pPr>
            <a:r>
              <a:rPr lang="en-US" sz="1600" dirty="0"/>
              <a:t>Peewee</a:t>
            </a:r>
          </a:p>
          <a:p>
            <a:pPr>
              <a:lnSpc>
                <a:spcPct val="100000"/>
              </a:lnSpc>
              <a:spcBef>
                <a:spcPts val="0"/>
              </a:spcBef>
              <a:buFontTx/>
              <a:buChar char="-"/>
            </a:pPr>
            <a:r>
              <a:rPr lang="en-US" sz="1600" dirty="0"/>
              <a:t>Bantam</a:t>
            </a:r>
          </a:p>
          <a:p>
            <a:pPr>
              <a:lnSpc>
                <a:spcPct val="100000"/>
              </a:lnSpc>
              <a:spcBef>
                <a:spcPts val="0"/>
              </a:spcBef>
              <a:buFontTx/>
              <a:buChar char="-"/>
            </a:pPr>
            <a:r>
              <a:rPr lang="en-US" sz="1600" dirty="0"/>
              <a:t>Squirt Group 1</a:t>
            </a:r>
          </a:p>
          <a:p>
            <a:pPr>
              <a:lnSpc>
                <a:spcPct val="100000"/>
              </a:lnSpc>
              <a:spcBef>
                <a:spcPts val="0"/>
              </a:spcBef>
              <a:buFontTx/>
              <a:buChar char="-"/>
            </a:pPr>
            <a:r>
              <a:rPr lang="en-US" sz="1600" dirty="0"/>
              <a:t>Squirt Group 2</a:t>
            </a:r>
          </a:p>
          <a:p>
            <a:pPr marL="0" indent="0">
              <a:lnSpc>
                <a:spcPct val="100000"/>
              </a:lnSpc>
              <a:spcBef>
                <a:spcPts val="0"/>
              </a:spcBef>
              <a:buNone/>
            </a:pPr>
            <a:endParaRPr lang="en-US" sz="1600" dirty="0"/>
          </a:p>
          <a:p>
            <a:pPr marL="0" indent="0">
              <a:lnSpc>
                <a:spcPct val="100000"/>
              </a:lnSpc>
              <a:spcBef>
                <a:spcPts val="0"/>
              </a:spcBef>
              <a:buNone/>
            </a:pPr>
            <a:endParaRPr lang="en-US" sz="1600" dirty="0"/>
          </a:p>
          <a:p>
            <a:pPr marL="0" indent="0">
              <a:lnSpc>
                <a:spcPct val="100000"/>
              </a:lnSpc>
              <a:spcBef>
                <a:spcPts val="0"/>
              </a:spcBef>
              <a:buNone/>
            </a:pPr>
            <a:r>
              <a:rPr lang="en-US" sz="1600" dirty="0"/>
              <a:t>Not all players will attend Day 4 of </a:t>
            </a:r>
            <a:r>
              <a:rPr lang="en-US" sz="1600"/>
              <a:t>tryouts.</a:t>
            </a:r>
            <a:endParaRPr lang="en-US" sz="1600" dirty="0"/>
          </a:p>
        </p:txBody>
      </p:sp>
      <p:pic>
        <p:nvPicPr>
          <p:cNvPr id="4" name="Picture 3">
            <a:extLst>
              <a:ext uri="{FF2B5EF4-FFF2-40B4-BE49-F238E27FC236}">
                <a16:creationId xmlns:a16="http://schemas.microsoft.com/office/drawing/2014/main" id="{3EC4909A-51BD-4E31-B6BD-770D8148A6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925" y="5467308"/>
            <a:ext cx="2027087" cy="1249362"/>
          </a:xfrm>
          <a:prstGeom prst="rect">
            <a:avLst/>
          </a:prstGeom>
        </p:spPr>
      </p:pic>
      <p:sp>
        <p:nvSpPr>
          <p:cNvPr id="9" name="Content Placeholder 13">
            <a:extLst>
              <a:ext uri="{FF2B5EF4-FFF2-40B4-BE49-F238E27FC236}">
                <a16:creationId xmlns:a16="http://schemas.microsoft.com/office/drawing/2014/main" id="{4203756E-A5B3-4D25-A46A-2A50C9814A88}"/>
              </a:ext>
            </a:extLst>
          </p:cNvPr>
          <p:cNvSpPr txBox="1">
            <a:spLocks/>
          </p:cNvSpPr>
          <p:nvPr/>
        </p:nvSpPr>
        <p:spPr>
          <a:xfrm>
            <a:off x="760412" y="1566100"/>
            <a:ext cx="5080893" cy="5675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a:lnSpc>
                <a:spcPct val="100000"/>
              </a:lnSpc>
              <a:spcBef>
                <a:spcPts val="0"/>
              </a:spcBef>
            </a:pPr>
            <a:endParaRPr lang="en-US" sz="1700" dirty="0"/>
          </a:p>
        </p:txBody>
      </p:sp>
      <p:sp>
        <p:nvSpPr>
          <p:cNvPr id="10" name="Content Placeholder 13">
            <a:extLst>
              <a:ext uri="{FF2B5EF4-FFF2-40B4-BE49-F238E27FC236}">
                <a16:creationId xmlns:a16="http://schemas.microsoft.com/office/drawing/2014/main" id="{E45210E7-75B0-4389-A05F-8187E638A43D}"/>
              </a:ext>
            </a:extLst>
          </p:cNvPr>
          <p:cNvSpPr txBox="1">
            <a:spLocks/>
          </p:cNvSpPr>
          <p:nvPr/>
        </p:nvSpPr>
        <p:spPr>
          <a:xfrm>
            <a:off x="760412" y="3581401"/>
            <a:ext cx="5080893" cy="171049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548640" lvl="2" indent="0">
              <a:lnSpc>
                <a:spcPct val="100000"/>
              </a:lnSpc>
              <a:spcBef>
                <a:spcPts val="0"/>
              </a:spcBef>
              <a:buNone/>
            </a:pPr>
            <a:endParaRPr lang="en-US" sz="1400" dirty="0"/>
          </a:p>
          <a:p>
            <a:pPr lvl="2">
              <a:lnSpc>
                <a:spcPct val="100000"/>
              </a:lnSpc>
              <a:spcBef>
                <a:spcPts val="0"/>
              </a:spcBef>
            </a:pPr>
            <a:endParaRPr lang="en-US" sz="1400" dirty="0"/>
          </a:p>
          <a:p>
            <a:pPr marL="0" indent="0">
              <a:buFont typeface="Arial" pitchFamily="34" charset="0"/>
              <a:buNone/>
            </a:pPr>
            <a:endParaRPr lang="en-US" sz="2000" dirty="0"/>
          </a:p>
        </p:txBody>
      </p:sp>
      <p:sp>
        <p:nvSpPr>
          <p:cNvPr id="15" name="Content Placeholder 13">
            <a:extLst>
              <a:ext uri="{FF2B5EF4-FFF2-40B4-BE49-F238E27FC236}">
                <a16:creationId xmlns:a16="http://schemas.microsoft.com/office/drawing/2014/main" id="{83D2647A-DEE0-4A21-8BB2-26FF6EC2BF03}"/>
              </a:ext>
            </a:extLst>
          </p:cNvPr>
          <p:cNvSpPr txBox="1">
            <a:spLocks/>
          </p:cNvSpPr>
          <p:nvPr/>
        </p:nvSpPr>
        <p:spPr>
          <a:xfrm>
            <a:off x="760412" y="5562600"/>
            <a:ext cx="5080893" cy="6096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548640" lvl="2" indent="0">
              <a:lnSpc>
                <a:spcPct val="100000"/>
              </a:lnSpc>
              <a:spcBef>
                <a:spcPts val="0"/>
              </a:spcBef>
              <a:buNone/>
            </a:pPr>
            <a:endParaRPr lang="en-US" sz="1400" dirty="0"/>
          </a:p>
          <a:p>
            <a:pPr lvl="2">
              <a:lnSpc>
                <a:spcPct val="100000"/>
              </a:lnSpc>
              <a:spcBef>
                <a:spcPts val="0"/>
              </a:spcBef>
            </a:pPr>
            <a:endParaRPr lang="en-US" sz="1400" dirty="0"/>
          </a:p>
          <a:p>
            <a:pPr marL="0" indent="0">
              <a:buFont typeface="Arial" pitchFamily="34" charset="0"/>
              <a:buNone/>
            </a:pPr>
            <a:endParaRPr lang="en-US" sz="2000" dirty="0"/>
          </a:p>
        </p:txBody>
      </p:sp>
    </p:spTree>
    <p:extLst>
      <p:ext uri="{BB962C8B-B14F-4D97-AF65-F5344CB8AC3E}">
        <p14:creationId xmlns:p14="http://schemas.microsoft.com/office/powerpoint/2010/main" val="112209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1410C-8679-31B6-66AB-934FBF9231F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1A0CB32-8156-6536-AFFF-E8D6C77189D8}"/>
              </a:ext>
            </a:extLst>
          </p:cNvPr>
          <p:cNvSpPr>
            <a:spLocks noGrp="1"/>
          </p:cNvSpPr>
          <p:nvPr>
            <p:ph type="title"/>
          </p:nvPr>
        </p:nvSpPr>
        <p:spPr/>
        <p:txBody>
          <a:bodyPr/>
          <a:lstStyle/>
          <a:p>
            <a:pPr algn="ctr"/>
            <a:r>
              <a:rPr lang="en-US" sz="2900" dirty="0"/>
              <a:t>Session Weighting &amp; Evaluators</a:t>
            </a:r>
            <a:endParaRPr lang="en-US" sz="2000" dirty="0"/>
          </a:p>
        </p:txBody>
      </p:sp>
      <p:pic>
        <p:nvPicPr>
          <p:cNvPr id="4" name="Picture 3">
            <a:extLst>
              <a:ext uri="{FF2B5EF4-FFF2-40B4-BE49-F238E27FC236}">
                <a16:creationId xmlns:a16="http://schemas.microsoft.com/office/drawing/2014/main" id="{51CFA58D-E2D8-12D8-DC8E-A7986F0164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925" y="5467308"/>
            <a:ext cx="2027087" cy="1249362"/>
          </a:xfrm>
          <a:prstGeom prst="rect">
            <a:avLst/>
          </a:prstGeom>
        </p:spPr>
      </p:pic>
      <p:sp>
        <p:nvSpPr>
          <p:cNvPr id="9" name="Content Placeholder 13">
            <a:extLst>
              <a:ext uri="{FF2B5EF4-FFF2-40B4-BE49-F238E27FC236}">
                <a16:creationId xmlns:a16="http://schemas.microsoft.com/office/drawing/2014/main" id="{34D62233-4ED0-FA0A-AAC7-FC5156A9DB1F}"/>
              </a:ext>
            </a:extLst>
          </p:cNvPr>
          <p:cNvSpPr txBox="1">
            <a:spLocks/>
          </p:cNvSpPr>
          <p:nvPr/>
        </p:nvSpPr>
        <p:spPr>
          <a:xfrm>
            <a:off x="760412" y="1566100"/>
            <a:ext cx="5080893" cy="5675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a:lnSpc>
                <a:spcPct val="100000"/>
              </a:lnSpc>
              <a:spcBef>
                <a:spcPts val="0"/>
              </a:spcBef>
            </a:pPr>
            <a:endParaRPr lang="en-US" sz="1700" dirty="0"/>
          </a:p>
        </p:txBody>
      </p:sp>
      <p:sp>
        <p:nvSpPr>
          <p:cNvPr id="10" name="Content Placeholder 13">
            <a:extLst>
              <a:ext uri="{FF2B5EF4-FFF2-40B4-BE49-F238E27FC236}">
                <a16:creationId xmlns:a16="http://schemas.microsoft.com/office/drawing/2014/main" id="{0B951BBC-8BED-EE75-4FCE-C73DED8A02C0}"/>
              </a:ext>
            </a:extLst>
          </p:cNvPr>
          <p:cNvSpPr txBox="1">
            <a:spLocks/>
          </p:cNvSpPr>
          <p:nvPr/>
        </p:nvSpPr>
        <p:spPr>
          <a:xfrm>
            <a:off x="760412" y="3581401"/>
            <a:ext cx="5080893" cy="171049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548640" lvl="2" indent="0">
              <a:lnSpc>
                <a:spcPct val="100000"/>
              </a:lnSpc>
              <a:spcBef>
                <a:spcPts val="0"/>
              </a:spcBef>
              <a:buNone/>
            </a:pPr>
            <a:endParaRPr lang="en-US" sz="1400" dirty="0"/>
          </a:p>
          <a:p>
            <a:pPr lvl="2">
              <a:lnSpc>
                <a:spcPct val="100000"/>
              </a:lnSpc>
              <a:spcBef>
                <a:spcPts val="0"/>
              </a:spcBef>
            </a:pPr>
            <a:endParaRPr lang="en-US" sz="1400" dirty="0"/>
          </a:p>
          <a:p>
            <a:pPr marL="0" indent="0">
              <a:buFont typeface="Arial" pitchFamily="34" charset="0"/>
              <a:buNone/>
            </a:pPr>
            <a:endParaRPr lang="en-US" sz="2000" dirty="0"/>
          </a:p>
        </p:txBody>
      </p:sp>
      <p:sp>
        <p:nvSpPr>
          <p:cNvPr id="15" name="Content Placeholder 13">
            <a:extLst>
              <a:ext uri="{FF2B5EF4-FFF2-40B4-BE49-F238E27FC236}">
                <a16:creationId xmlns:a16="http://schemas.microsoft.com/office/drawing/2014/main" id="{B3EC2004-ABA2-2A2D-71A5-086056D14923}"/>
              </a:ext>
            </a:extLst>
          </p:cNvPr>
          <p:cNvSpPr txBox="1">
            <a:spLocks/>
          </p:cNvSpPr>
          <p:nvPr/>
        </p:nvSpPr>
        <p:spPr>
          <a:xfrm>
            <a:off x="760412" y="5562600"/>
            <a:ext cx="5080893" cy="6096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548640" lvl="2" indent="0">
              <a:lnSpc>
                <a:spcPct val="100000"/>
              </a:lnSpc>
              <a:spcBef>
                <a:spcPts val="0"/>
              </a:spcBef>
              <a:buNone/>
            </a:pPr>
            <a:endParaRPr lang="en-US" sz="1400" dirty="0"/>
          </a:p>
          <a:p>
            <a:pPr lvl="2">
              <a:lnSpc>
                <a:spcPct val="100000"/>
              </a:lnSpc>
              <a:spcBef>
                <a:spcPts val="0"/>
              </a:spcBef>
            </a:pPr>
            <a:endParaRPr lang="en-US" sz="1400" dirty="0"/>
          </a:p>
          <a:p>
            <a:pPr marL="0" indent="0">
              <a:buFont typeface="Arial" pitchFamily="34" charset="0"/>
              <a:buNone/>
            </a:pPr>
            <a:endParaRPr lang="en-US" sz="2000" dirty="0"/>
          </a:p>
        </p:txBody>
      </p:sp>
      <p:sp>
        <p:nvSpPr>
          <p:cNvPr id="11" name="TextBox 10">
            <a:extLst>
              <a:ext uri="{FF2B5EF4-FFF2-40B4-BE49-F238E27FC236}">
                <a16:creationId xmlns:a16="http://schemas.microsoft.com/office/drawing/2014/main" id="{E92AEE22-C8C0-ECEA-5152-C3A57FA754DB}"/>
              </a:ext>
            </a:extLst>
          </p:cNvPr>
          <p:cNvSpPr txBox="1"/>
          <p:nvPr/>
        </p:nvSpPr>
        <p:spPr>
          <a:xfrm>
            <a:off x="989012" y="2070403"/>
            <a:ext cx="6092456" cy="1477328"/>
          </a:xfrm>
          <a:prstGeom prst="rect">
            <a:avLst/>
          </a:prstGeom>
          <a:noFill/>
        </p:spPr>
        <p:txBody>
          <a:bodyPr wrap="square">
            <a:spAutoFit/>
          </a:bodyPr>
          <a:lstStyle/>
          <a:p>
            <a:r>
              <a:rPr lang="en-US" u="sng" dirty="0"/>
              <a:t>Skater Sessions			Weight %</a:t>
            </a:r>
          </a:p>
          <a:p>
            <a:r>
              <a:rPr lang="en-US" dirty="0"/>
              <a:t>Tuesday Skills 			   22%</a:t>
            </a:r>
          </a:p>
          <a:p>
            <a:r>
              <a:rPr lang="en-US" dirty="0"/>
              <a:t>Thursday 3v3			   25%</a:t>
            </a:r>
          </a:p>
          <a:p>
            <a:r>
              <a:rPr lang="en-US" dirty="0"/>
              <a:t>Saturday External Scrimmage	   28%</a:t>
            </a:r>
          </a:p>
          <a:p>
            <a:r>
              <a:rPr lang="en-US" dirty="0"/>
              <a:t>Sunday Internal Scrimmage		   25%</a:t>
            </a:r>
          </a:p>
        </p:txBody>
      </p:sp>
      <p:sp>
        <p:nvSpPr>
          <p:cNvPr id="17" name="TextBox 16">
            <a:extLst>
              <a:ext uri="{FF2B5EF4-FFF2-40B4-BE49-F238E27FC236}">
                <a16:creationId xmlns:a16="http://schemas.microsoft.com/office/drawing/2014/main" id="{835CAD30-C19F-0BEE-2BA6-50A579F6B6BB}"/>
              </a:ext>
            </a:extLst>
          </p:cNvPr>
          <p:cNvSpPr txBox="1"/>
          <p:nvPr/>
        </p:nvSpPr>
        <p:spPr>
          <a:xfrm>
            <a:off x="989012" y="3808274"/>
            <a:ext cx="6092456" cy="1754326"/>
          </a:xfrm>
          <a:prstGeom prst="rect">
            <a:avLst/>
          </a:prstGeom>
          <a:noFill/>
        </p:spPr>
        <p:txBody>
          <a:bodyPr wrap="square">
            <a:spAutoFit/>
          </a:bodyPr>
          <a:lstStyle/>
          <a:p>
            <a:r>
              <a:rPr lang="en-US" u="sng" dirty="0"/>
              <a:t>Goalie Sessions			Weight %</a:t>
            </a:r>
          </a:p>
          <a:p>
            <a:r>
              <a:rPr lang="en-US" dirty="0"/>
              <a:t>Sunday Goalie Skills at Thaler	   28%</a:t>
            </a:r>
          </a:p>
          <a:p>
            <a:r>
              <a:rPr lang="en-US" dirty="0"/>
              <a:t>Tuesday Skater Skills		   0%</a:t>
            </a:r>
          </a:p>
          <a:p>
            <a:r>
              <a:rPr lang="en-US" dirty="0"/>
              <a:t>Thursday 3v3			   24%</a:t>
            </a:r>
          </a:p>
          <a:p>
            <a:r>
              <a:rPr lang="en-US" dirty="0"/>
              <a:t>Saturday External Scrimmages	   24%</a:t>
            </a:r>
          </a:p>
          <a:p>
            <a:r>
              <a:rPr lang="en-US" dirty="0"/>
              <a:t>Sunday Internal Scrimmages		   24%</a:t>
            </a:r>
          </a:p>
        </p:txBody>
      </p:sp>
      <p:sp>
        <p:nvSpPr>
          <p:cNvPr id="2" name="TextBox 1">
            <a:extLst>
              <a:ext uri="{FF2B5EF4-FFF2-40B4-BE49-F238E27FC236}">
                <a16:creationId xmlns:a16="http://schemas.microsoft.com/office/drawing/2014/main" id="{BAECD978-52F3-376D-2E20-089FF0ADEFE8}"/>
              </a:ext>
            </a:extLst>
          </p:cNvPr>
          <p:cNvSpPr txBox="1"/>
          <p:nvPr/>
        </p:nvSpPr>
        <p:spPr>
          <a:xfrm>
            <a:off x="6096369" y="2215277"/>
            <a:ext cx="6092456" cy="3139321"/>
          </a:xfrm>
          <a:prstGeom prst="rect">
            <a:avLst/>
          </a:prstGeom>
          <a:noFill/>
        </p:spPr>
        <p:txBody>
          <a:bodyPr wrap="square">
            <a:spAutoFit/>
          </a:bodyPr>
          <a:lstStyle/>
          <a:p>
            <a:endParaRPr lang="en-US" u="sng" dirty="0"/>
          </a:p>
          <a:p>
            <a:endParaRPr lang="en-US" u="sng" dirty="0"/>
          </a:p>
          <a:p>
            <a:r>
              <a:rPr lang="en-US" u="sng" dirty="0"/>
              <a:t>Skaters</a:t>
            </a:r>
            <a:r>
              <a:rPr lang="en-US" dirty="0"/>
              <a:t>:  Charlie Hales, Alec Skar, Cooper Curti, Trent Bowe</a:t>
            </a:r>
          </a:p>
          <a:p>
            <a:endParaRPr lang="en-US" dirty="0"/>
          </a:p>
          <a:p>
            <a:endParaRPr lang="en-US" dirty="0"/>
          </a:p>
          <a:p>
            <a:endParaRPr lang="en-US" dirty="0"/>
          </a:p>
          <a:p>
            <a:endParaRPr lang="en-US" dirty="0"/>
          </a:p>
          <a:p>
            <a:endParaRPr lang="en-US" dirty="0"/>
          </a:p>
          <a:p>
            <a:r>
              <a:rPr lang="en-US" u="sng" dirty="0"/>
              <a:t>Goalies</a:t>
            </a:r>
            <a:r>
              <a:rPr lang="en-US" dirty="0"/>
              <a:t>:  Derek Bishop, Nick Graves, Chris Esposito</a:t>
            </a:r>
          </a:p>
          <a:p>
            <a:endParaRPr lang="en-US" dirty="0"/>
          </a:p>
          <a:p>
            <a:endParaRPr lang="en-US" dirty="0"/>
          </a:p>
        </p:txBody>
      </p:sp>
    </p:spTree>
    <p:extLst>
      <p:ext uri="{BB962C8B-B14F-4D97-AF65-F5344CB8AC3E}">
        <p14:creationId xmlns:p14="http://schemas.microsoft.com/office/powerpoint/2010/main" val="70407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2900" dirty="0"/>
              <a:t>Tryout Schedule PW &amp; Bant</a:t>
            </a:r>
            <a:endParaRPr lang="en-US" sz="2000" dirty="0"/>
          </a:p>
        </p:txBody>
      </p:sp>
      <p:sp>
        <p:nvSpPr>
          <p:cNvPr id="14" name="Content Placeholder 13"/>
          <p:cNvSpPr>
            <a:spLocks noGrp="1"/>
          </p:cNvSpPr>
          <p:nvPr>
            <p:ph idx="1"/>
          </p:nvPr>
        </p:nvSpPr>
        <p:spPr>
          <a:xfrm>
            <a:off x="760412" y="3242500"/>
            <a:ext cx="5867400" cy="872300"/>
          </a:xfrm>
        </p:spPr>
        <p:txBody>
          <a:bodyPr>
            <a:normAutofit/>
          </a:bodyPr>
          <a:lstStyle/>
          <a:p>
            <a:pPr>
              <a:lnSpc>
                <a:spcPct val="100000"/>
              </a:lnSpc>
              <a:spcBef>
                <a:spcPts val="0"/>
              </a:spcBef>
            </a:pPr>
            <a:r>
              <a:rPr lang="en-US" sz="2000" dirty="0"/>
              <a:t>Day 2 – Thursday, October 2, 2025</a:t>
            </a:r>
          </a:p>
          <a:p>
            <a:pPr lvl="1">
              <a:lnSpc>
                <a:spcPct val="100000"/>
              </a:lnSpc>
              <a:spcBef>
                <a:spcPts val="0"/>
              </a:spcBef>
            </a:pPr>
            <a:r>
              <a:rPr lang="en-US" sz="1600" dirty="0"/>
              <a:t>3 on 3 Cross Ice (PW 95 min. session, BA 100 min. session)</a:t>
            </a:r>
            <a:endParaRPr lang="en-US" dirty="0"/>
          </a:p>
        </p:txBody>
      </p:sp>
      <p:pic>
        <p:nvPicPr>
          <p:cNvPr id="4" name="Picture 3">
            <a:extLst>
              <a:ext uri="{FF2B5EF4-FFF2-40B4-BE49-F238E27FC236}">
                <a16:creationId xmlns:a16="http://schemas.microsoft.com/office/drawing/2014/main" id="{3EC4909A-51BD-4E31-B6BD-770D8148A6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925" y="5467308"/>
            <a:ext cx="2027087" cy="1249362"/>
          </a:xfrm>
          <a:prstGeom prst="rect">
            <a:avLst/>
          </a:prstGeom>
        </p:spPr>
      </p:pic>
      <p:sp>
        <p:nvSpPr>
          <p:cNvPr id="9" name="Content Placeholder 13">
            <a:extLst>
              <a:ext uri="{FF2B5EF4-FFF2-40B4-BE49-F238E27FC236}">
                <a16:creationId xmlns:a16="http://schemas.microsoft.com/office/drawing/2014/main" id="{4203756E-A5B3-4D25-A46A-2A50C9814A88}"/>
              </a:ext>
            </a:extLst>
          </p:cNvPr>
          <p:cNvSpPr txBox="1">
            <a:spLocks/>
          </p:cNvSpPr>
          <p:nvPr/>
        </p:nvSpPr>
        <p:spPr>
          <a:xfrm>
            <a:off x="760412" y="2514600"/>
            <a:ext cx="5080893" cy="8382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a:lnSpc>
                <a:spcPct val="100000"/>
              </a:lnSpc>
              <a:spcBef>
                <a:spcPts val="0"/>
              </a:spcBef>
            </a:pPr>
            <a:r>
              <a:rPr lang="en-US" sz="2200" dirty="0"/>
              <a:t>Day 1 – Tuesday, Sept. 30, 2025</a:t>
            </a:r>
          </a:p>
          <a:p>
            <a:pPr lvl="1">
              <a:lnSpc>
                <a:spcPct val="100000"/>
              </a:lnSpc>
              <a:spcBef>
                <a:spcPts val="0"/>
              </a:spcBef>
            </a:pPr>
            <a:r>
              <a:rPr lang="en-US" sz="1700" dirty="0"/>
              <a:t>Skills (PW 95 min. session, BA 100 min. session)</a:t>
            </a:r>
          </a:p>
          <a:p>
            <a:pPr lvl="1">
              <a:lnSpc>
                <a:spcPct val="100000"/>
              </a:lnSpc>
              <a:spcBef>
                <a:spcPts val="0"/>
              </a:spcBef>
            </a:pPr>
            <a:endParaRPr lang="en-US" sz="1700" dirty="0"/>
          </a:p>
        </p:txBody>
      </p:sp>
      <p:sp>
        <p:nvSpPr>
          <p:cNvPr id="10" name="Content Placeholder 13">
            <a:extLst>
              <a:ext uri="{FF2B5EF4-FFF2-40B4-BE49-F238E27FC236}">
                <a16:creationId xmlns:a16="http://schemas.microsoft.com/office/drawing/2014/main" id="{E45210E7-75B0-4389-A05F-8187E638A43D}"/>
              </a:ext>
            </a:extLst>
          </p:cNvPr>
          <p:cNvSpPr txBox="1">
            <a:spLocks/>
          </p:cNvSpPr>
          <p:nvPr/>
        </p:nvSpPr>
        <p:spPr>
          <a:xfrm>
            <a:off x="760412" y="3962400"/>
            <a:ext cx="5080893" cy="17526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a:lnSpc>
                <a:spcPct val="100000"/>
              </a:lnSpc>
              <a:spcBef>
                <a:spcPts val="0"/>
              </a:spcBef>
            </a:pPr>
            <a:r>
              <a:rPr lang="en-US" sz="2000" dirty="0"/>
              <a:t>Day 3 – Saturday, October 4</a:t>
            </a:r>
            <a:r>
              <a:rPr lang="en-US" sz="2000"/>
              <a:t>, 2025</a:t>
            </a:r>
            <a:endParaRPr lang="en-US" sz="2000" dirty="0"/>
          </a:p>
          <a:p>
            <a:pPr lvl="1">
              <a:lnSpc>
                <a:spcPct val="100000"/>
              </a:lnSpc>
              <a:spcBef>
                <a:spcPts val="0"/>
              </a:spcBef>
            </a:pPr>
            <a:r>
              <a:rPr lang="en-US" sz="1600" dirty="0"/>
              <a:t>Outside Scrimmage vs. Waconia</a:t>
            </a:r>
            <a:endParaRPr lang="en-US" sz="1400" dirty="0"/>
          </a:p>
          <a:p>
            <a:pPr lvl="2">
              <a:lnSpc>
                <a:spcPct val="100000"/>
              </a:lnSpc>
              <a:spcBef>
                <a:spcPts val="0"/>
              </a:spcBef>
            </a:pPr>
            <a:r>
              <a:rPr lang="en-US" sz="1400" dirty="0"/>
              <a:t>Bantam  Group 1 vs. Waconia Bantam A</a:t>
            </a:r>
          </a:p>
          <a:p>
            <a:pPr lvl="2">
              <a:lnSpc>
                <a:spcPct val="100000"/>
              </a:lnSpc>
              <a:spcBef>
                <a:spcPts val="0"/>
              </a:spcBef>
            </a:pPr>
            <a:r>
              <a:rPr lang="en-US" sz="1400" dirty="0"/>
              <a:t>Bantam  Group 2 vs. Waconia Bantam B2</a:t>
            </a:r>
          </a:p>
          <a:p>
            <a:pPr lvl="2">
              <a:lnSpc>
                <a:spcPct val="100000"/>
              </a:lnSpc>
              <a:spcBef>
                <a:spcPts val="0"/>
              </a:spcBef>
            </a:pPr>
            <a:r>
              <a:rPr lang="en-US" sz="1400" dirty="0"/>
              <a:t>Peewee  Group 1 vs. Waconia Peewee B1</a:t>
            </a:r>
          </a:p>
          <a:p>
            <a:pPr lvl="2">
              <a:lnSpc>
                <a:spcPct val="100000"/>
              </a:lnSpc>
              <a:spcBef>
                <a:spcPts val="0"/>
              </a:spcBef>
            </a:pPr>
            <a:r>
              <a:rPr lang="en-US" sz="1400" dirty="0"/>
              <a:t>Peewee  Group 2 vs. Waconia Peewee B2</a:t>
            </a:r>
          </a:p>
          <a:p>
            <a:pPr marL="0" indent="0">
              <a:buFont typeface="Arial" pitchFamily="34" charset="0"/>
              <a:buNone/>
            </a:pPr>
            <a:endParaRPr lang="en-US" sz="2000" dirty="0"/>
          </a:p>
        </p:txBody>
      </p:sp>
      <p:sp>
        <p:nvSpPr>
          <p:cNvPr id="15" name="Content Placeholder 13">
            <a:extLst>
              <a:ext uri="{FF2B5EF4-FFF2-40B4-BE49-F238E27FC236}">
                <a16:creationId xmlns:a16="http://schemas.microsoft.com/office/drawing/2014/main" id="{83D2647A-DEE0-4A21-8BB2-26FF6EC2BF03}"/>
              </a:ext>
            </a:extLst>
          </p:cNvPr>
          <p:cNvSpPr txBox="1">
            <a:spLocks/>
          </p:cNvSpPr>
          <p:nvPr/>
        </p:nvSpPr>
        <p:spPr>
          <a:xfrm>
            <a:off x="760412" y="5562600"/>
            <a:ext cx="5080893" cy="609600"/>
          </a:xfrm>
          <a:prstGeom prst="rect">
            <a:avLst/>
          </a:prstGeom>
        </p:spPr>
        <p:txBody>
          <a:bodyPr vert="horz" lIns="91440" tIns="45720" rIns="91440" bIns="45720" rtlCol="0">
            <a:normAutofit lnSpcReduction="1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a:lnSpc>
                <a:spcPct val="100000"/>
              </a:lnSpc>
              <a:spcBef>
                <a:spcPts val="0"/>
              </a:spcBef>
            </a:pPr>
            <a:r>
              <a:rPr lang="en-US" sz="2000" dirty="0"/>
              <a:t>Day 4 – Sunday, October 5, 2025</a:t>
            </a:r>
          </a:p>
          <a:p>
            <a:pPr lvl="1">
              <a:lnSpc>
                <a:spcPct val="100000"/>
              </a:lnSpc>
              <a:spcBef>
                <a:spcPts val="0"/>
              </a:spcBef>
            </a:pPr>
            <a:r>
              <a:rPr lang="en-US" sz="1600" dirty="0"/>
              <a:t>Inside Scrimmage (drop outliers, high &amp; low)</a:t>
            </a:r>
            <a:endParaRPr lang="en-US" sz="1400" dirty="0"/>
          </a:p>
          <a:p>
            <a:pPr lvl="2">
              <a:lnSpc>
                <a:spcPct val="100000"/>
              </a:lnSpc>
              <a:spcBef>
                <a:spcPts val="0"/>
              </a:spcBef>
            </a:pPr>
            <a:endParaRPr lang="en-US" sz="1400" dirty="0"/>
          </a:p>
          <a:p>
            <a:pPr lvl="2">
              <a:lnSpc>
                <a:spcPct val="100000"/>
              </a:lnSpc>
              <a:spcBef>
                <a:spcPts val="0"/>
              </a:spcBef>
            </a:pPr>
            <a:endParaRPr lang="en-US" sz="1400" dirty="0"/>
          </a:p>
          <a:p>
            <a:pPr marL="0" indent="0">
              <a:buFont typeface="Arial" pitchFamily="34" charset="0"/>
              <a:buNone/>
            </a:pPr>
            <a:endParaRPr lang="en-US" sz="2000" dirty="0"/>
          </a:p>
        </p:txBody>
      </p:sp>
      <p:sp>
        <p:nvSpPr>
          <p:cNvPr id="2" name="Content Placeholder 13">
            <a:extLst>
              <a:ext uri="{FF2B5EF4-FFF2-40B4-BE49-F238E27FC236}">
                <a16:creationId xmlns:a16="http://schemas.microsoft.com/office/drawing/2014/main" id="{FE892F2A-8DA2-34EC-6D21-984FD48E551B}"/>
              </a:ext>
            </a:extLst>
          </p:cNvPr>
          <p:cNvSpPr txBox="1">
            <a:spLocks/>
          </p:cNvSpPr>
          <p:nvPr/>
        </p:nvSpPr>
        <p:spPr>
          <a:xfrm>
            <a:off x="760412" y="1805333"/>
            <a:ext cx="5080893" cy="6096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a:lnSpc>
                <a:spcPct val="100000"/>
              </a:lnSpc>
              <a:spcBef>
                <a:spcPts val="0"/>
              </a:spcBef>
            </a:pPr>
            <a:r>
              <a:rPr lang="en-US" sz="2000" dirty="0"/>
              <a:t>Goalies – Monday, Sept. 29, 2025</a:t>
            </a:r>
          </a:p>
          <a:p>
            <a:pPr lvl="1">
              <a:lnSpc>
                <a:spcPct val="100000"/>
              </a:lnSpc>
              <a:spcBef>
                <a:spcPts val="0"/>
              </a:spcBef>
            </a:pPr>
            <a:r>
              <a:rPr lang="en-US" sz="1400" dirty="0"/>
              <a:t>Thaler (60 min., 2 sessions)</a:t>
            </a:r>
          </a:p>
          <a:p>
            <a:pPr lvl="2">
              <a:lnSpc>
                <a:spcPct val="100000"/>
              </a:lnSpc>
              <a:spcBef>
                <a:spcPts val="0"/>
              </a:spcBef>
            </a:pPr>
            <a:endParaRPr lang="en-US" sz="1400" dirty="0"/>
          </a:p>
          <a:p>
            <a:pPr lvl="2">
              <a:lnSpc>
                <a:spcPct val="100000"/>
              </a:lnSpc>
              <a:spcBef>
                <a:spcPts val="0"/>
              </a:spcBef>
            </a:pPr>
            <a:endParaRPr lang="en-US" sz="1400" dirty="0"/>
          </a:p>
          <a:p>
            <a:pPr marL="0" indent="0">
              <a:buFont typeface="Arial" pitchFamily="34" charset="0"/>
              <a:buNone/>
            </a:pPr>
            <a:endParaRPr lang="en-US" sz="2000" dirty="0"/>
          </a:p>
        </p:txBody>
      </p:sp>
    </p:spTree>
    <p:extLst>
      <p:ext uri="{BB962C8B-B14F-4D97-AF65-F5344CB8AC3E}">
        <p14:creationId xmlns:p14="http://schemas.microsoft.com/office/powerpoint/2010/main" val="211912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2900" dirty="0"/>
              <a:t>Tryout Schedule Squirts</a:t>
            </a:r>
            <a:endParaRPr lang="en-US" sz="2000" dirty="0"/>
          </a:p>
        </p:txBody>
      </p:sp>
      <p:sp>
        <p:nvSpPr>
          <p:cNvPr id="14" name="Content Placeholder 13"/>
          <p:cNvSpPr>
            <a:spLocks noGrp="1"/>
          </p:cNvSpPr>
          <p:nvPr>
            <p:ph idx="1"/>
          </p:nvPr>
        </p:nvSpPr>
        <p:spPr>
          <a:xfrm>
            <a:off x="760412" y="3471100"/>
            <a:ext cx="5080893" cy="872300"/>
          </a:xfrm>
        </p:spPr>
        <p:txBody>
          <a:bodyPr>
            <a:normAutofit/>
          </a:bodyPr>
          <a:lstStyle/>
          <a:p>
            <a:pPr>
              <a:lnSpc>
                <a:spcPct val="100000"/>
              </a:lnSpc>
              <a:spcBef>
                <a:spcPts val="0"/>
              </a:spcBef>
            </a:pPr>
            <a:r>
              <a:rPr lang="en-US" sz="2000" dirty="0"/>
              <a:t>Day 2 – Thursday, October 9, 2025</a:t>
            </a:r>
          </a:p>
          <a:p>
            <a:pPr lvl="1">
              <a:lnSpc>
                <a:spcPct val="100000"/>
              </a:lnSpc>
              <a:spcBef>
                <a:spcPts val="0"/>
              </a:spcBef>
            </a:pPr>
            <a:r>
              <a:rPr lang="en-US" sz="1600" dirty="0"/>
              <a:t>3 on 3 (Squirts Cross Ice) (2 sessions)</a:t>
            </a:r>
            <a:endParaRPr lang="en-US" dirty="0"/>
          </a:p>
        </p:txBody>
      </p:sp>
      <p:pic>
        <p:nvPicPr>
          <p:cNvPr id="4" name="Picture 3">
            <a:extLst>
              <a:ext uri="{FF2B5EF4-FFF2-40B4-BE49-F238E27FC236}">
                <a16:creationId xmlns:a16="http://schemas.microsoft.com/office/drawing/2014/main" id="{3EC4909A-51BD-4E31-B6BD-770D8148A6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925" y="5467308"/>
            <a:ext cx="2027087" cy="1249362"/>
          </a:xfrm>
          <a:prstGeom prst="rect">
            <a:avLst/>
          </a:prstGeom>
        </p:spPr>
      </p:pic>
      <p:sp>
        <p:nvSpPr>
          <p:cNvPr id="9" name="Content Placeholder 13">
            <a:extLst>
              <a:ext uri="{FF2B5EF4-FFF2-40B4-BE49-F238E27FC236}">
                <a16:creationId xmlns:a16="http://schemas.microsoft.com/office/drawing/2014/main" id="{4203756E-A5B3-4D25-A46A-2A50C9814A88}"/>
              </a:ext>
            </a:extLst>
          </p:cNvPr>
          <p:cNvSpPr txBox="1">
            <a:spLocks/>
          </p:cNvSpPr>
          <p:nvPr/>
        </p:nvSpPr>
        <p:spPr>
          <a:xfrm>
            <a:off x="760412" y="2632900"/>
            <a:ext cx="5080893" cy="838200"/>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a:lnSpc>
                <a:spcPct val="100000"/>
              </a:lnSpc>
              <a:spcBef>
                <a:spcPts val="0"/>
              </a:spcBef>
            </a:pPr>
            <a:r>
              <a:rPr lang="en-US" sz="2200" dirty="0"/>
              <a:t>Day 1 – Tuesday, October 7, 2025</a:t>
            </a:r>
          </a:p>
          <a:p>
            <a:pPr lvl="1">
              <a:lnSpc>
                <a:spcPct val="100000"/>
              </a:lnSpc>
              <a:spcBef>
                <a:spcPts val="0"/>
              </a:spcBef>
            </a:pPr>
            <a:r>
              <a:rPr lang="en-US" sz="1700" dirty="0"/>
              <a:t>Skills (2 sessions)</a:t>
            </a:r>
          </a:p>
          <a:p>
            <a:pPr lvl="1">
              <a:lnSpc>
                <a:spcPct val="100000"/>
              </a:lnSpc>
              <a:spcBef>
                <a:spcPts val="0"/>
              </a:spcBef>
            </a:pPr>
            <a:r>
              <a:rPr lang="en-US" sz="1700" dirty="0"/>
              <a:t>Squirts  A-K and L-Z Groups</a:t>
            </a:r>
          </a:p>
          <a:p>
            <a:pPr lvl="1">
              <a:lnSpc>
                <a:spcPct val="100000"/>
              </a:lnSpc>
              <a:spcBef>
                <a:spcPts val="0"/>
              </a:spcBef>
            </a:pPr>
            <a:endParaRPr lang="en-US" sz="1700" dirty="0"/>
          </a:p>
        </p:txBody>
      </p:sp>
      <p:sp>
        <p:nvSpPr>
          <p:cNvPr id="10" name="Content Placeholder 13">
            <a:extLst>
              <a:ext uri="{FF2B5EF4-FFF2-40B4-BE49-F238E27FC236}">
                <a16:creationId xmlns:a16="http://schemas.microsoft.com/office/drawing/2014/main" id="{E45210E7-75B0-4389-A05F-8187E638A43D}"/>
              </a:ext>
            </a:extLst>
          </p:cNvPr>
          <p:cNvSpPr txBox="1">
            <a:spLocks/>
          </p:cNvSpPr>
          <p:nvPr/>
        </p:nvSpPr>
        <p:spPr>
          <a:xfrm>
            <a:off x="760412" y="4114800"/>
            <a:ext cx="5080893" cy="15240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a:lnSpc>
                <a:spcPct val="100000"/>
              </a:lnSpc>
              <a:spcBef>
                <a:spcPts val="0"/>
              </a:spcBef>
            </a:pPr>
            <a:r>
              <a:rPr lang="en-US" sz="2000" dirty="0"/>
              <a:t>Day 3 – Saturday, October 11, 2025</a:t>
            </a:r>
          </a:p>
          <a:p>
            <a:pPr lvl="1">
              <a:lnSpc>
                <a:spcPct val="100000"/>
              </a:lnSpc>
              <a:spcBef>
                <a:spcPts val="0"/>
              </a:spcBef>
            </a:pPr>
            <a:r>
              <a:rPr lang="en-US" sz="1600" dirty="0"/>
              <a:t>Outside Scrimmage Versus Waconia</a:t>
            </a:r>
            <a:endParaRPr lang="en-US" sz="1400" dirty="0"/>
          </a:p>
          <a:p>
            <a:pPr lvl="2">
              <a:lnSpc>
                <a:spcPct val="100000"/>
              </a:lnSpc>
              <a:spcBef>
                <a:spcPts val="0"/>
              </a:spcBef>
            </a:pPr>
            <a:r>
              <a:rPr lang="en-US" sz="1400" dirty="0"/>
              <a:t>Squirt  Group 1 vs. Waconia Squirt A/B1</a:t>
            </a:r>
          </a:p>
          <a:p>
            <a:pPr lvl="2">
              <a:lnSpc>
                <a:spcPct val="100000"/>
              </a:lnSpc>
              <a:spcBef>
                <a:spcPts val="0"/>
              </a:spcBef>
            </a:pPr>
            <a:r>
              <a:rPr lang="en-US" sz="1400" dirty="0"/>
              <a:t>Squirt  Group 2 vs. Waconia Squirt B1/B2</a:t>
            </a:r>
          </a:p>
          <a:p>
            <a:pPr lvl="2">
              <a:lnSpc>
                <a:spcPct val="100000"/>
              </a:lnSpc>
              <a:spcBef>
                <a:spcPts val="0"/>
              </a:spcBef>
            </a:pPr>
            <a:r>
              <a:rPr lang="en-US" sz="1400" dirty="0"/>
              <a:t>Squirt Group 3 vs. Waconia Squirt B2/C</a:t>
            </a:r>
          </a:p>
        </p:txBody>
      </p:sp>
      <p:sp>
        <p:nvSpPr>
          <p:cNvPr id="15" name="Content Placeholder 13">
            <a:extLst>
              <a:ext uri="{FF2B5EF4-FFF2-40B4-BE49-F238E27FC236}">
                <a16:creationId xmlns:a16="http://schemas.microsoft.com/office/drawing/2014/main" id="{83D2647A-DEE0-4A21-8BB2-26FF6EC2BF03}"/>
              </a:ext>
            </a:extLst>
          </p:cNvPr>
          <p:cNvSpPr txBox="1">
            <a:spLocks/>
          </p:cNvSpPr>
          <p:nvPr/>
        </p:nvSpPr>
        <p:spPr>
          <a:xfrm>
            <a:off x="760412" y="5486400"/>
            <a:ext cx="5080893" cy="609600"/>
          </a:xfrm>
          <a:prstGeom prst="rect">
            <a:avLst/>
          </a:prstGeom>
        </p:spPr>
        <p:txBody>
          <a:bodyPr vert="horz" lIns="91440" tIns="45720" rIns="91440" bIns="45720" rtlCol="0">
            <a:normAutofit lnSpcReduction="1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a:lnSpc>
                <a:spcPct val="100000"/>
              </a:lnSpc>
              <a:spcBef>
                <a:spcPts val="0"/>
              </a:spcBef>
            </a:pPr>
            <a:r>
              <a:rPr lang="en-US" sz="2000" dirty="0"/>
              <a:t>Day 4 – Sunday, October 12, 2025</a:t>
            </a:r>
          </a:p>
          <a:p>
            <a:pPr lvl="1">
              <a:lnSpc>
                <a:spcPct val="100000"/>
              </a:lnSpc>
              <a:spcBef>
                <a:spcPts val="0"/>
              </a:spcBef>
            </a:pPr>
            <a:r>
              <a:rPr lang="en-US" sz="1600" dirty="0"/>
              <a:t>Inside Scrimmage (drop outliers, high &amp; low)</a:t>
            </a:r>
            <a:endParaRPr lang="en-US" sz="1400" dirty="0"/>
          </a:p>
          <a:p>
            <a:pPr lvl="2">
              <a:lnSpc>
                <a:spcPct val="100000"/>
              </a:lnSpc>
              <a:spcBef>
                <a:spcPts val="0"/>
              </a:spcBef>
            </a:pPr>
            <a:endParaRPr lang="en-US" sz="1400" dirty="0"/>
          </a:p>
          <a:p>
            <a:pPr lvl="2">
              <a:lnSpc>
                <a:spcPct val="100000"/>
              </a:lnSpc>
              <a:spcBef>
                <a:spcPts val="0"/>
              </a:spcBef>
            </a:pPr>
            <a:endParaRPr lang="en-US" sz="1400" dirty="0"/>
          </a:p>
          <a:p>
            <a:pPr marL="0" indent="0">
              <a:buFont typeface="Arial" pitchFamily="34" charset="0"/>
              <a:buNone/>
            </a:pPr>
            <a:endParaRPr lang="en-US" sz="2000" dirty="0"/>
          </a:p>
        </p:txBody>
      </p:sp>
      <p:sp>
        <p:nvSpPr>
          <p:cNvPr id="2" name="Content Placeholder 13">
            <a:extLst>
              <a:ext uri="{FF2B5EF4-FFF2-40B4-BE49-F238E27FC236}">
                <a16:creationId xmlns:a16="http://schemas.microsoft.com/office/drawing/2014/main" id="{DCDCBA3D-9A8B-2879-FC02-7E0C216D52CF}"/>
              </a:ext>
            </a:extLst>
          </p:cNvPr>
          <p:cNvSpPr txBox="1">
            <a:spLocks/>
          </p:cNvSpPr>
          <p:nvPr/>
        </p:nvSpPr>
        <p:spPr>
          <a:xfrm>
            <a:off x="760412" y="1939100"/>
            <a:ext cx="5080893" cy="6096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a:lnSpc>
                <a:spcPct val="100000"/>
              </a:lnSpc>
              <a:spcBef>
                <a:spcPts val="0"/>
              </a:spcBef>
            </a:pPr>
            <a:r>
              <a:rPr lang="en-US" sz="2000" dirty="0"/>
              <a:t>Goalies – Monday, October 6, 2025</a:t>
            </a:r>
          </a:p>
          <a:p>
            <a:pPr lvl="1">
              <a:lnSpc>
                <a:spcPct val="100000"/>
              </a:lnSpc>
              <a:spcBef>
                <a:spcPts val="0"/>
              </a:spcBef>
            </a:pPr>
            <a:r>
              <a:rPr lang="en-US" sz="1400" dirty="0"/>
              <a:t>Thaler (60 min. session)</a:t>
            </a:r>
          </a:p>
          <a:p>
            <a:pPr lvl="2">
              <a:lnSpc>
                <a:spcPct val="100000"/>
              </a:lnSpc>
              <a:spcBef>
                <a:spcPts val="0"/>
              </a:spcBef>
            </a:pPr>
            <a:endParaRPr lang="en-US" sz="1400" dirty="0"/>
          </a:p>
          <a:p>
            <a:pPr lvl="2">
              <a:lnSpc>
                <a:spcPct val="100000"/>
              </a:lnSpc>
              <a:spcBef>
                <a:spcPts val="0"/>
              </a:spcBef>
            </a:pPr>
            <a:endParaRPr lang="en-US" sz="1400" dirty="0"/>
          </a:p>
          <a:p>
            <a:pPr marL="0" indent="0">
              <a:buFont typeface="Arial" pitchFamily="34" charset="0"/>
              <a:buNone/>
            </a:pPr>
            <a:endParaRPr lang="en-US" sz="2000" dirty="0"/>
          </a:p>
        </p:txBody>
      </p:sp>
    </p:spTree>
    <p:extLst>
      <p:ext uri="{BB962C8B-B14F-4D97-AF65-F5344CB8AC3E}">
        <p14:creationId xmlns:p14="http://schemas.microsoft.com/office/powerpoint/2010/main" val="320089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A8754-7382-0BE1-78CF-27A4BA9C6BE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FBB938D-170E-EB3D-C079-9DAB153AA0BB}"/>
              </a:ext>
            </a:extLst>
          </p:cNvPr>
          <p:cNvSpPr>
            <a:spLocks noGrp="1"/>
          </p:cNvSpPr>
          <p:nvPr>
            <p:ph type="title"/>
          </p:nvPr>
        </p:nvSpPr>
        <p:spPr/>
        <p:txBody>
          <a:bodyPr/>
          <a:lstStyle/>
          <a:p>
            <a:r>
              <a:rPr lang="en-US" sz="2900" dirty="0"/>
              <a:t>Goalie Skills 1-2</a:t>
            </a:r>
            <a:endParaRPr lang="en-US" sz="2000" dirty="0"/>
          </a:p>
        </p:txBody>
      </p:sp>
      <p:sp>
        <p:nvSpPr>
          <p:cNvPr id="12" name="TextBox 11">
            <a:extLst>
              <a:ext uri="{FF2B5EF4-FFF2-40B4-BE49-F238E27FC236}">
                <a16:creationId xmlns:a16="http://schemas.microsoft.com/office/drawing/2014/main" id="{FF9F83D0-7CB8-63DD-B48A-53795798E413}"/>
              </a:ext>
            </a:extLst>
          </p:cNvPr>
          <p:cNvSpPr txBox="1"/>
          <p:nvPr/>
        </p:nvSpPr>
        <p:spPr>
          <a:xfrm>
            <a:off x="7542212" y="967479"/>
            <a:ext cx="6496827" cy="338554"/>
          </a:xfrm>
          <a:prstGeom prst="rect">
            <a:avLst/>
          </a:prstGeom>
          <a:noFill/>
        </p:spPr>
        <p:txBody>
          <a:bodyPr wrap="square">
            <a:spAutoFit/>
          </a:bodyPr>
          <a:lstStyle/>
          <a:p>
            <a:pPr marL="342900" indent="-342900">
              <a:buFont typeface="Wingdings" panose="05000000000000000000" pitchFamily="2" charset="2"/>
              <a:buChar char="§"/>
            </a:pPr>
            <a:r>
              <a:rPr lang="en-US" sz="1600" dirty="0"/>
              <a:t>60 mins. sessions for BA / PW / SQ</a:t>
            </a:r>
          </a:p>
        </p:txBody>
      </p:sp>
      <p:sp>
        <p:nvSpPr>
          <p:cNvPr id="2" name="Content Placeholder 13">
            <a:extLst>
              <a:ext uri="{FF2B5EF4-FFF2-40B4-BE49-F238E27FC236}">
                <a16:creationId xmlns:a16="http://schemas.microsoft.com/office/drawing/2014/main" id="{B61AB6E3-457C-9BD9-B2DA-6D74F1B95864}"/>
              </a:ext>
            </a:extLst>
          </p:cNvPr>
          <p:cNvSpPr>
            <a:spLocks noGrp="1"/>
          </p:cNvSpPr>
          <p:nvPr>
            <p:ph idx="1"/>
          </p:nvPr>
        </p:nvSpPr>
        <p:spPr>
          <a:xfrm>
            <a:off x="6458084" y="1676400"/>
            <a:ext cx="5410200" cy="4343401"/>
          </a:xfrm>
        </p:spPr>
        <p:txBody>
          <a:bodyPr>
            <a:normAutofit/>
          </a:bodyPr>
          <a:lstStyle/>
          <a:p>
            <a:pPr>
              <a:lnSpc>
                <a:spcPct val="100000"/>
              </a:lnSpc>
              <a:spcBef>
                <a:spcPts val="0"/>
              </a:spcBef>
            </a:pPr>
            <a:r>
              <a:rPr lang="en-US" sz="2000" dirty="0"/>
              <a:t>Skill 1 - Recovery </a:t>
            </a:r>
            <a:r>
              <a:rPr lang="en-US" sz="2000" dirty="0" err="1"/>
              <a:t>Tpush</a:t>
            </a:r>
            <a:r>
              <a:rPr lang="en-US" sz="2000" dirty="0"/>
              <a:t> Forward/ Backward Skating</a:t>
            </a:r>
          </a:p>
          <a:p>
            <a:pPr lvl="1">
              <a:lnSpc>
                <a:spcPct val="100000"/>
              </a:lnSpc>
              <a:spcBef>
                <a:spcPts val="0"/>
              </a:spcBef>
            </a:pPr>
            <a:r>
              <a:rPr lang="en-US" sz="1400" dirty="0"/>
              <a:t>The Goaltender will start on the blueline and start the skating pattern with a butterfly followed by a recovery T-push moving forward.  They will continue this movement in a zig zag pattern until they reach the redline.  Once every goalie has gone, they will repeat the drill again but moving backwards in the opposite direction.</a:t>
            </a:r>
          </a:p>
          <a:p>
            <a:r>
              <a:rPr lang="en-US" sz="2000" dirty="0"/>
              <a:t>Skill 2 – Recovery Slides</a:t>
            </a:r>
          </a:p>
          <a:p>
            <a:pPr lvl="1"/>
            <a:r>
              <a:rPr lang="en-US" sz="1400" dirty="0"/>
              <a:t>The goaltender will start on their knees on the blueline facing the bleachers.  They will stay down during the drill, performing recovery slides and repeating the pattern of two long slides in a row (to their right) followed by a shorter slide in the opposite direction (to their left) until they reach the redline.  Once each goalie has gone through, they will repeat the drill going back in the opposite direction.</a:t>
            </a:r>
          </a:p>
          <a:p>
            <a:pPr lvl="1"/>
            <a:endParaRPr lang="en-US" sz="1400" dirty="0"/>
          </a:p>
          <a:p>
            <a:pPr lvl="1">
              <a:lnSpc>
                <a:spcPct val="100000"/>
              </a:lnSpc>
              <a:spcBef>
                <a:spcPts val="0"/>
              </a:spcBef>
            </a:pPr>
            <a:endParaRPr lang="en-US" dirty="0"/>
          </a:p>
        </p:txBody>
      </p:sp>
      <p:pic>
        <p:nvPicPr>
          <p:cNvPr id="6" name="Picture 5">
            <a:extLst>
              <a:ext uri="{FF2B5EF4-FFF2-40B4-BE49-F238E27FC236}">
                <a16:creationId xmlns:a16="http://schemas.microsoft.com/office/drawing/2014/main" id="{B4606681-07C8-22E2-DE06-DFDD9B47E1E2}"/>
              </a:ext>
            </a:extLst>
          </p:cNvPr>
          <p:cNvPicPr>
            <a:picLocks noChangeAspect="1"/>
          </p:cNvPicPr>
          <p:nvPr/>
        </p:nvPicPr>
        <p:blipFill>
          <a:blip r:embed="rId2"/>
          <a:stretch>
            <a:fillRect/>
          </a:stretch>
        </p:blipFill>
        <p:spPr>
          <a:xfrm>
            <a:off x="3046412" y="1759039"/>
            <a:ext cx="2884840" cy="2155916"/>
          </a:xfrm>
          <a:prstGeom prst="rect">
            <a:avLst/>
          </a:prstGeom>
        </p:spPr>
      </p:pic>
      <p:pic>
        <p:nvPicPr>
          <p:cNvPr id="8" name="Picture 7">
            <a:extLst>
              <a:ext uri="{FF2B5EF4-FFF2-40B4-BE49-F238E27FC236}">
                <a16:creationId xmlns:a16="http://schemas.microsoft.com/office/drawing/2014/main" id="{8A94FC9C-9E5D-B95B-63A1-8848EC1E2AE2}"/>
              </a:ext>
            </a:extLst>
          </p:cNvPr>
          <p:cNvPicPr>
            <a:picLocks noChangeAspect="1"/>
          </p:cNvPicPr>
          <p:nvPr/>
        </p:nvPicPr>
        <p:blipFill>
          <a:blip r:embed="rId3"/>
          <a:stretch>
            <a:fillRect/>
          </a:stretch>
        </p:blipFill>
        <p:spPr>
          <a:xfrm>
            <a:off x="760412" y="4021003"/>
            <a:ext cx="3456164" cy="2708367"/>
          </a:xfrm>
          <a:prstGeom prst="rect">
            <a:avLst/>
          </a:prstGeom>
        </p:spPr>
      </p:pic>
    </p:spTree>
    <p:extLst>
      <p:ext uri="{BB962C8B-B14F-4D97-AF65-F5344CB8AC3E}">
        <p14:creationId xmlns:p14="http://schemas.microsoft.com/office/powerpoint/2010/main" val="193582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1B976-2E1A-7270-DE48-1E97FEBE471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E975F1-B218-DB4E-F32F-39EA657D1927}"/>
              </a:ext>
            </a:extLst>
          </p:cNvPr>
          <p:cNvSpPr>
            <a:spLocks noGrp="1"/>
          </p:cNvSpPr>
          <p:nvPr>
            <p:ph type="title"/>
          </p:nvPr>
        </p:nvSpPr>
        <p:spPr/>
        <p:txBody>
          <a:bodyPr/>
          <a:lstStyle/>
          <a:p>
            <a:r>
              <a:rPr lang="en-US" sz="2900" dirty="0"/>
              <a:t>Goalie Skills 3-4</a:t>
            </a:r>
            <a:endParaRPr lang="en-US" sz="2000" dirty="0"/>
          </a:p>
        </p:txBody>
      </p:sp>
      <p:sp>
        <p:nvSpPr>
          <p:cNvPr id="12" name="TextBox 11">
            <a:extLst>
              <a:ext uri="{FF2B5EF4-FFF2-40B4-BE49-F238E27FC236}">
                <a16:creationId xmlns:a16="http://schemas.microsoft.com/office/drawing/2014/main" id="{B32A5971-9DEB-35EC-D71B-0548638CAE69}"/>
              </a:ext>
            </a:extLst>
          </p:cNvPr>
          <p:cNvSpPr txBox="1"/>
          <p:nvPr/>
        </p:nvSpPr>
        <p:spPr>
          <a:xfrm>
            <a:off x="7542212" y="967479"/>
            <a:ext cx="6496827" cy="338554"/>
          </a:xfrm>
          <a:prstGeom prst="rect">
            <a:avLst/>
          </a:prstGeom>
          <a:noFill/>
        </p:spPr>
        <p:txBody>
          <a:bodyPr wrap="square">
            <a:spAutoFit/>
          </a:bodyPr>
          <a:lstStyle/>
          <a:p>
            <a:pPr marL="342900" indent="-342900">
              <a:buFont typeface="Wingdings" panose="05000000000000000000" pitchFamily="2" charset="2"/>
              <a:buChar char="§"/>
            </a:pPr>
            <a:r>
              <a:rPr lang="en-US" sz="1600" dirty="0"/>
              <a:t>60 mins. sessions for BA / PW / SQ</a:t>
            </a:r>
          </a:p>
        </p:txBody>
      </p:sp>
      <p:sp>
        <p:nvSpPr>
          <p:cNvPr id="2" name="Content Placeholder 13">
            <a:extLst>
              <a:ext uri="{FF2B5EF4-FFF2-40B4-BE49-F238E27FC236}">
                <a16:creationId xmlns:a16="http://schemas.microsoft.com/office/drawing/2014/main" id="{BD034854-4A5A-A764-DD00-896315574086}"/>
              </a:ext>
            </a:extLst>
          </p:cNvPr>
          <p:cNvSpPr>
            <a:spLocks noGrp="1"/>
          </p:cNvSpPr>
          <p:nvPr>
            <p:ph idx="1"/>
          </p:nvPr>
        </p:nvSpPr>
        <p:spPr>
          <a:xfrm>
            <a:off x="6458084" y="1676400"/>
            <a:ext cx="5410200" cy="4343401"/>
          </a:xfrm>
        </p:spPr>
        <p:txBody>
          <a:bodyPr>
            <a:normAutofit lnSpcReduction="10000"/>
          </a:bodyPr>
          <a:lstStyle/>
          <a:p>
            <a:pPr>
              <a:lnSpc>
                <a:spcPct val="100000"/>
              </a:lnSpc>
              <a:spcBef>
                <a:spcPts val="0"/>
              </a:spcBef>
            </a:pPr>
            <a:r>
              <a:rPr lang="en-US" sz="2000" dirty="0"/>
              <a:t>Skill 3 – 180 Spin Butterfly Slide Skating</a:t>
            </a:r>
          </a:p>
          <a:p>
            <a:pPr lvl="1">
              <a:lnSpc>
                <a:spcPct val="100000"/>
              </a:lnSpc>
              <a:spcBef>
                <a:spcPts val="0"/>
              </a:spcBef>
            </a:pPr>
            <a:r>
              <a:rPr lang="en-US" sz="1400" dirty="0"/>
              <a:t>The Goaltender will start on the blue line facing the bleachers. They will start the drill by performing a butterfly slide (starting on their feet, sliding down onto their knees and recovering back up to their stance) followed by a complete turn (180 degrees) facing the other side. They will repeat this pattern continuously until they reach the redline. Once every goalie has gone, they will repeat the drill back in the other direction from the red line to the blue line.</a:t>
            </a:r>
          </a:p>
          <a:p>
            <a:r>
              <a:rPr lang="en-US" sz="2000" dirty="0"/>
              <a:t>Skill 4 – C-Cuts w/ Butterfly FB Skating</a:t>
            </a:r>
          </a:p>
          <a:p>
            <a:pPr lvl="1"/>
            <a:r>
              <a:rPr lang="en-US" sz="1400" dirty="0"/>
              <a:t>Goaltenders will start on the blue line facing up ice. They will start the skating drill by butterflying and recovering back up to their feet. They will then perform forward C-Cuts in their stance down to the opposite  blue line while butterflying and recovering to their feet on each blue line, center redline, AND in between each line in the neutral zone. Once each goalie has gone, they will repeat the drill while skating backwards.</a:t>
            </a:r>
          </a:p>
          <a:p>
            <a:pPr lvl="1"/>
            <a:r>
              <a:rPr lang="en-US" sz="1400" dirty="0"/>
              <a:t>*Squirt adjustment: A butterfly will only be performed on the 2 blue lines and center red line</a:t>
            </a:r>
          </a:p>
          <a:p>
            <a:pPr lvl="1"/>
            <a:endParaRPr lang="en-US" sz="1400" dirty="0"/>
          </a:p>
          <a:p>
            <a:pPr lvl="1">
              <a:lnSpc>
                <a:spcPct val="100000"/>
              </a:lnSpc>
              <a:spcBef>
                <a:spcPts val="0"/>
              </a:spcBef>
            </a:pPr>
            <a:endParaRPr lang="en-US" dirty="0"/>
          </a:p>
        </p:txBody>
      </p:sp>
      <p:pic>
        <p:nvPicPr>
          <p:cNvPr id="11" name="Picture 10">
            <a:extLst>
              <a:ext uri="{FF2B5EF4-FFF2-40B4-BE49-F238E27FC236}">
                <a16:creationId xmlns:a16="http://schemas.microsoft.com/office/drawing/2014/main" id="{9A7E68F9-5B99-CB6A-48DA-7B83A86252BE}"/>
              </a:ext>
            </a:extLst>
          </p:cNvPr>
          <p:cNvPicPr>
            <a:picLocks noChangeAspect="1"/>
          </p:cNvPicPr>
          <p:nvPr/>
        </p:nvPicPr>
        <p:blipFill>
          <a:blip r:embed="rId2"/>
          <a:stretch>
            <a:fillRect/>
          </a:stretch>
        </p:blipFill>
        <p:spPr>
          <a:xfrm>
            <a:off x="320541" y="1676400"/>
            <a:ext cx="3179946" cy="2422622"/>
          </a:xfrm>
          <a:prstGeom prst="rect">
            <a:avLst/>
          </a:prstGeom>
        </p:spPr>
      </p:pic>
      <p:pic>
        <p:nvPicPr>
          <p:cNvPr id="15" name="Picture 14">
            <a:extLst>
              <a:ext uri="{FF2B5EF4-FFF2-40B4-BE49-F238E27FC236}">
                <a16:creationId xmlns:a16="http://schemas.microsoft.com/office/drawing/2014/main" id="{B36A4B2A-DB18-A895-9BD3-1FFB6AB59626}"/>
              </a:ext>
            </a:extLst>
          </p:cNvPr>
          <p:cNvPicPr>
            <a:picLocks noChangeAspect="1"/>
          </p:cNvPicPr>
          <p:nvPr/>
        </p:nvPicPr>
        <p:blipFill>
          <a:blip r:embed="rId3"/>
          <a:stretch>
            <a:fillRect/>
          </a:stretch>
        </p:blipFill>
        <p:spPr>
          <a:xfrm>
            <a:off x="2815058" y="3429000"/>
            <a:ext cx="3455566" cy="3013175"/>
          </a:xfrm>
          <a:prstGeom prst="rect">
            <a:avLst/>
          </a:prstGeom>
        </p:spPr>
      </p:pic>
    </p:spTree>
    <p:extLst>
      <p:ext uri="{BB962C8B-B14F-4D97-AF65-F5344CB8AC3E}">
        <p14:creationId xmlns:p14="http://schemas.microsoft.com/office/powerpoint/2010/main" val="81372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8C80E-2FDE-A0EE-88D3-E81B104B66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7EB60E7-DDDE-DA2E-BEFC-9A9A77F1EADF}"/>
              </a:ext>
            </a:extLst>
          </p:cNvPr>
          <p:cNvSpPr>
            <a:spLocks noGrp="1"/>
          </p:cNvSpPr>
          <p:nvPr>
            <p:ph type="title"/>
          </p:nvPr>
        </p:nvSpPr>
        <p:spPr/>
        <p:txBody>
          <a:bodyPr/>
          <a:lstStyle/>
          <a:p>
            <a:r>
              <a:rPr lang="en-US" sz="2900" dirty="0"/>
              <a:t>Goalie Skills 5-6</a:t>
            </a:r>
            <a:endParaRPr lang="en-US" sz="2000" dirty="0"/>
          </a:p>
        </p:txBody>
      </p:sp>
      <p:sp>
        <p:nvSpPr>
          <p:cNvPr id="12" name="TextBox 11">
            <a:extLst>
              <a:ext uri="{FF2B5EF4-FFF2-40B4-BE49-F238E27FC236}">
                <a16:creationId xmlns:a16="http://schemas.microsoft.com/office/drawing/2014/main" id="{B608B2F5-C50A-4D8A-C856-E5ACBC5A7016}"/>
              </a:ext>
            </a:extLst>
          </p:cNvPr>
          <p:cNvSpPr txBox="1"/>
          <p:nvPr/>
        </p:nvSpPr>
        <p:spPr>
          <a:xfrm>
            <a:off x="7542212" y="967479"/>
            <a:ext cx="6496827" cy="338554"/>
          </a:xfrm>
          <a:prstGeom prst="rect">
            <a:avLst/>
          </a:prstGeom>
          <a:noFill/>
        </p:spPr>
        <p:txBody>
          <a:bodyPr wrap="square">
            <a:spAutoFit/>
          </a:bodyPr>
          <a:lstStyle/>
          <a:p>
            <a:pPr marL="342900" indent="-342900">
              <a:buFont typeface="Wingdings" panose="05000000000000000000" pitchFamily="2" charset="2"/>
              <a:buChar char="§"/>
            </a:pPr>
            <a:r>
              <a:rPr lang="en-US" sz="1600" dirty="0"/>
              <a:t>60 mins. sessions for BA / PW / SQ</a:t>
            </a:r>
          </a:p>
        </p:txBody>
      </p:sp>
      <p:sp>
        <p:nvSpPr>
          <p:cNvPr id="2" name="Content Placeholder 13">
            <a:extLst>
              <a:ext uri="{FF2B5EF4-FFF2-40B4-BE49-F238E27FC236}">
                <a16:creationId xmlns:a16="http://schemas.microsoft.com/office/drawing/2014/main" id="{A1EAA154-3645-22E4-C8BC-2A02BF2D8B8A}"/>
              </a:ext>
            </a:extLst>
          </p:cNvPr>
          <p:cNvSpPr>
            <a:spLocks noGrp="1"/>
          </p:cNvSpPr>
          <p:nvPr>
            <p:ph idx="1"/>
          </p:nvPr>
        </p:nvSpPr>
        <p:spPr>
          <a:xfrm>
            <a:off x="4951412" y="1676400"/>
            <a:ext cx="6916872" cy="4343401"/>
          </a:xfrm>
        </p:spPr>
        <p:txBody>
          <a:bodyPr>
            <a:normAutofit lnSpcReduction="10000"/>
          </a:bodyPr>
          <a:lstStyle/>
          <a:p>
            <a:pPr>
              <a:lnSpc>
                <a:spcPct val="100000"/>
              </a:lnSpc>
              <a:spcBef>
                <a:spcPts val="0"/>
              </a:spcBef>
            </a:pPr>
            <a:r>
              <a:rPr lang="en-US" sz="2000" dirty="0"/>
              <a:t>Skill 5 – Figure-8 Passing &amp; Skating</a:t>
            </a:r>
          </a:p>
          <a:p>
            <a:pPr lvl="1">
              <a:lnSpc>
                <a:spcPct val="100000"/>
              </a:lnSpc>
              <a:spcBef>
                <a:spcPts val="0"/>
              </a:spcBef>
            </a:pPr>
            <a:r>
              <a:rPr lang="en-US" sz="1400" dirty="0"/>
              <a:t>The goaltender will receive and make passes to a coach and skate with a puck around  2 cones in a figure 8 pattern (transitioning between forward and backward, keeping their chest up ice towards the coach).</a:t>
            </a:r>
          </a:p>
          <a:p>
            <a:pPr lvl="1">
              <a:lnSpc>
                <a:spcPct val="100000"/>
              </a:lnSpc>
              <a:spcBef>
                <a:spcPts val="0"/>
              </a:spcBef>
            </a:pPr>
            <a:r>
              <a:rPr lang="en-US" sz="1400" dirty="0"/>
              <a:t>The goalie will start between 2 cones in a "Passing" position (2 hands on their stick). A coach will have the puck and start the drill by passing to the goaltender.  When the goaltender receives the pass, they will skate with the puck to their right around the cone. Once they get back between the cones they will then stop and pass the puck to the coach. Once the coach receives the pass, they will pass the puck back to the goaltender who will then repeat the pattern to the cone on their left.  They will continue to alternate skating around each cone for 3 total laps.</a:t>
            </a:r>
          </a:p>
          <a:p>
            <a:pPr lvl="1">
              <a:lnSpc>
                <a:spcPct val="100000"/>
              </a:lnSpc>
              <a:spcBef>
                <a:spcPts val="0"/>
              </a:spcBef>
            </a:pPr>
            <a:r>
              <a:rPr lang="en-US" sz="1400" dirty="0"/>
              <a:t>*Squirt adjustment: Once the coach passes the puck to the goaltender, the goaltender will immediately pass the puck back to the coach.  They will perform the same skating pattern around the cone, but without carrying the puck.</a:t>
            </a:r>
          </a:p>
          <a:p>
            <a:r>
              <a:rPr lang="en-US" sz="2000" dirty="0"/>
              <a:t>Skill 6 – Crossover FB Transitional Skating</a:t>
            </a:r>
          </a:p>
          <a:p>
            <a:pPr lvl="1"/>
            <a:r>
              <a:rPr lang="en-US" sz="1400" dirty="0"/>
              <a:t>Starting at the bottom of the circle on the goal line, goalies will perform forward crossovers around the outside of the circle and transition to backwards skating at the top of the circle and continue this pattern for 2 full laps.  Once every goalie has gone, they will repeat the skating drill in the other direction.</a:t>
            </a:r>
          </a:p>
          <a:p>
            <a:pPr lvl="1">
              <a:lnSpc>
                <a:spcPct val="100000"/>
              </a:lnSpc>
              <a:spcBef>
                <a:spcPts val="0"/>
              </a:spcBef>
            </a:pPr>
            <a:endParaRPr lang="en-US" dirty="0"/>
          </a:p>
        </p:txBody>
      </p:sp>
      <p:pic>
        <p:nvPicPr>
          <p:cNvPr id="5" name="Picture 4">
            <a:extLst>
              <a:ext uri="{FF2B5EF4-FFF2-40B4-BE49-F238E27FC236}">
                <a16:creationId xmlns:a16="http://schemas.microsoft.com/office/drawing/2014/main" id="{F5F6BA51-4C56-AFB3-800C-7A41095292E7}"/>
              </a:ext>
            </a:extLst>
          </p:cNvPr>
          <p:cNvPicPr>
            <a:picLocks noChangeAspect="1"/>
          </p:cNvPicPr>
          <p:nvPr/>
        </p:nvPicPr>
        <p:blipFill>
          <a:blip r:embed="rId2"/>
          <a:stretch>
            <a:fillRect/>
          </a:stretch>
        </p:blipFill>
        <p:spPr>
          <a:xfrm>
            <a:off x="1141412" y="4495800"/>
            <a:ext cx="3454169" cy="1905000"/>
          </a:xfrm>
          <a:prstGeom prst="rect">
            <a:avLst/>
          </a:prstGeom>
        </p:spPr>
      </p:pic>
      <p:pic>
        <p:nvPicPr>
          <p:cNvPr id="7" name="Picture 6">
            <a:extLst>
              <a:ext uri="{FF2B5EF4-FFF2-40B4-BE49-F238E27FC236}">
                <a16:creationId xmlns:a16="http://schemas.microsoft.com/office/drawing/2014/main" id="{8FF3DE11-9FC6-2C93-F341-B6CB2B5125C8}"/>
              </a:ext>
            </a:extLst>
          </p:cNvPr>
          <p:cNvPicPr>
            <a:picLocks noChangeAspect="1"/>
          </p:cNvPicPr>
          <p:nvPr/>
        </p:nvPicPr>
        <p:blipFill>
          <a:blip r:embed="rId3"/>
          <a:stretch>
            <a:fillRect/>
          </a:stretch>
        </p:blipFill>
        <p:spPr>
          <a:xfrm>
            <a:off x="318953" y="2063707"/>
            <a:ext cx="3797495" cy="1663786"/>
          </a:xfrm>
          <a:prstGeom prst="rect">
            <a:avLst/>
          </a:prstGeom>
        </p:spPr>
      </p:pic>
    </p:spTree>
    <p:extLst>
      <p:ext uri="{BB962C8B-B14F-4D97-AF65-F5344CB8AC3E}">
        <p14:creationId xmlns:p14="http://schemas.microsoft.com/office/powerpoint/2010/main" val="416920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4532D-FE27-5AB1-C3CC-1CFFDCF4A71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F86F635-77E9-EBFA-C4D4-F91F0A4A8550}"/>
              </a:ext>
            </a:extLst>
          </p:cNvPr>
          <p:cNvSpPr>
            <a:spLocks noGrp="1"/>
          </p:cNvSpPr>
          <p:nvPr>
            <p:ph type="title"/>
          </p:nvPr>
        </p:nvSpPr>
        <p:spPr/>
        <p:txBody>
          <a:bodyPr/>
          <a:lstStyle/>
          <a:p>
            <a:r>
              <a:rPr lang="en-US" sz="2900" dirty="0"/>
              <a:t>Goalie Skills 7-8</a:t>
            </a:r>
            <a:endParaRPr lang="en-US" sz="2000" dirty="0"/>
          </a:p>
        </p:txBody>
      </p:sp>
      <p:sp>
        <p:nvSpPr>
          <p:cNvPr id="12" name="TextBox 11">
            <a:extLst>
              <a:ext uri="{FF2B5EF4-FFF2-40B4-BE49-F238E27FC236}">
                <a16:creationId xmlns:a16="http://schemas.microsoft.com/office/drawing/2014/main" id="{32C98480-77DC-FFF6-5CEA-5D52F6D08749}"/>
              </a:ext>
            </a:extLst>
          </p:cNvPr>
          <p:cNvSpPr txBox="1"/>
          <p:nvPr/>
        </p:nvSpPr>
        <p:spPr>
          <a:xfrm>
            <a:off x="7542212" y="967479"/>
            <a:ext cx="6496827" cy="338554"/>
          </a:xfrm>
          <a:prstGeom prst="rect">
            <a:avLst/>
          </a:prstGeom>
          <a:noFill/>
        </p:spPr>
        <p:txBody>
          <a:bodyPr wrap="square">
            <a:spAutoFit/>
          </a:bodyPr>
          <a:lstStyle/>
          <a:p>
            <a:pPr marL="342900" indent="-342900">
              <a:buFont typeface="Wingdings" panose="05000000000000000000" pitchFamily="2" charset="2"/>
              <a:buChar char="§"/>
            </a:pPr>
            <a:r>
              <a:rPr lang="en-US" sz="1600" dirty="0"/>
              <a:t>60 mins. sessions for BA / PW / SQ</a:t>
            </a:r>
          </a:p>
        </p:txBody>
      </p:sp>
      <p:sp>
        <p:nvSpPr>
          <p:cNvPr id="2" name="Content Placeholder 13">
            <a:extLst>
              <a:ext uri="{FF2B5EF4-FFF2-40B4-BE49-F238E27FC236}">
                <a16:creationId xmlns:a16="http://schemas.microsoft.com/office/drawing/2014/main" id="{0D17CA6C-D52B-30AB-398F-C5677D0580ED}"/>
              </a:ext>
            </a:extLst>
          </p:cNvPr>
          <p:cNvSpPr>
            <a:spLocks noGrp="1"/>
          </p:cNvSpPr>
          <p:nvPr>
            <p:ph idx="1"/>
          </p:nvPr>
        </p:nvSpPr>
        <p:spPr>
          <a:xfrm>
            <a:off x="4951412" y="1676400"/>
            <a:ext cx="6916872" cy="4906962"/>
          </a:xfrm>
        </p:spPr>
        <p:txBody>
          <a:bodyPr>
            <a:normAutofit/>
          </a:bodyPr>
          <a:lstStyle/>
          <a:p>
            <a:pPr>
              <a:lnSpc>
                <a:spcPct val="100000"/>
              </a:lnSpc>
              <a:spcBef>
                <a:spcPts val="0"/>
              </a:spcBef>
            </a:pPr>
            <a:r>
              <a:rPr lang="en-US" sz="2000" dirty="0"/>
              <a:t>Skill 7 – T-Push Shooting Drill</a:t>
            </a:r>
          </a:p>
          <a:p>
            <a:pPr lvl="1">
              <a:lnSpc>
                <a:spcPct val="100000"/>
              </a:lnSpc>
              <a:spcBef>
                <a:spcPts val="0"/>
              </a:spcBef>
            </a:pPr>
            <a:r>
              <a:rPr lang="en-US" sz="1400" dirty="0"/>
              <a:t>The goaltender will be in their butterfly, lined up on the face-off dot to their right, where the player passing will be located with the puck. They will then pass the puck across to the top of the opposite circle to the player that will be shooting. The player passing will then skate towards the net in case of any rebounds given up by the goaltender. When the puck is passed, the goaltender will then try to recover across, up to their feet in position for the shot, with a recovery T-push. After 5 repetitions, the goaltenders will switch. When every goalie has gone, the drill will then be repeated on the other side, with the shooters switching passing/ shooting positions.</a:t>
            </a:r>
          </a:p>
          <a:p>
            <a:pPr marL="0" indent="0">
              <a:buNone/>
            </a:pPr>
            <a:r>
              <a:rPr lang="en-US" sz="2000" dirty="0"/>
              <a:t>Skill 8 – High Cut Across Shooting</a:t>
            </a:r>
          </a:p>
          <a:p>
            <a:pPr lvl="1"/>
            <a:r>
              <a:rPr lang="en-US" sz="1400" dirty="0"/>
              <a:t>The goaltender will start on top of the crease. On the coach’s que, they will pivot and shuffle to the face off dot angle to their right and immediately T-push back to the top of the crease. The player shooting will start with the puck in the slot. Once the goalie has performed the movement, the shooter will go left OR right a few strides and shoot anywhere on net (shooting from inside the slot area). The 2nd skater is located between the goaltender and the 1st shooter acting as a screen and close to the net to play rebounds near the crease. The goaltender will alternate, shuffling to their right and left each rep. The drill will be done for a total of 8 reps/8 shots.</a:t>
            </a:r>
          </a:p>
          <a:p>
            <a:pPr lvl="1"/>
            <a:r>
              <a:rPr lang="en-US" sz="1400" dirty="0"/>
              <a:t>Sidenote: Have shooters switch spots after 4 reps</a:t>
            </a:r>
            <a:endParaRPr lang="en-US" dirty="0"/>
          </a:p>
        </p:txBody>
      </p:sp>
      <p:pic>
        <p:nvPicPr>
          <p:cNvPr id="6" name="Picture 5">
            <a:extLst>
              <a:ext uri="{FF2B5EF4-FFF2-40B4-BE49-F238E27FC236}">
                <a16:creationId xmlns:a16="http://schemas.microsoft.com/office/drawing/2014/main" id="{BED5E094-38A6-9212-ACCE-0B545493A0D6}"/>
              </a:ext>
            </a:extLst>
          </p:cNvPr>
          <p:cNvPicPr>
            <a:picLocks noChangeAspect="1"/>
          </p:cNvPicPr>
          <p:nvPr/>
        </p:nvPicPr>
        <p:blipFill>
          <a:blip r:embed="rId2"/>
          <a:stretch>
            <a:fillRect/>
          </a:stretch>
        </p:blipFill>
        <p:spPr>
          <a:xfrm>
            <a:off x="836612" y="4191000"/>
            <a:ext cx="2463927" cy="2216264"/>
          </a:xfrm>
          <a:prstGeom prst="rect">
            <a:avLst/>
          </a:prstGeom>
        </p:spPr>
      </p:pic>
      <p:pic>
        <p:nvPicPr>
          <p:cNvPr id="7" name="Picture 6">
            <a:extLst>
              <a:ext uri="{FF2B5EF4-FFF2-40B4-BE49-F238E27FC236}">
                <a16:creationId xmlns:a16="http://schemas.microsoft.com/office/drawing/2014/main" id="{0A61BE66-D100-95FD-54C4-BC52F0A4D05C}"/>
              </a:ext>
            </a:extLst>
          </p:cNvPr>
          <p:cNvPicPr>
            <a:picLocks noChangeAspect="1"/>
          </p:cNvPicPr>
          <p:nvPr/>
        </p:nvPicPr>
        <p:blipFill>
          <a:blip r:embed="rId3"/>
          <a:stretch>
            <a:fillRect/>
          </a:stretch>
        </p:blipFill>
        <p:spPr>
          <a:xfrm>
            <a:off x="418716" y="1676400"/>
            <a:ext cx="3410125" cy="2457576"/>
          </a:xfrm>
          <a:prstGeom prst="rect">
            <a:avLst/>
          </a:prstGeom>
        </p:spPr>
      </p:pic>
    </p:spTree>
    <p:extLst>
      <p:ext uri="{BB962C8B-B14F-4D97-AF65-F5344CB8AC3E}">
        <p14:creationId xmlns:p14="http://schemas.microsoft.com/office/powerpoint/2010/main" val="309611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ABB72-9CAA-19C5-721F-E275F1696B7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077038-699A-716A-241D-CB471E5B60F6}"/>
              </a:ext>
            </a:extLst>
          </p:cNvPr>
          <p:cNvSpPr>
            <a:spLocks noGrp="1"/>
          </p:cNvSpPr>
          <p:nvPr>
            <p:ph type="title"/>
          </p:nvPr>
        </p:nvSpPr>
        <p:spPr/>
        <p:txBody>
          <a:bodyPr/>
          <a:lstStyle/>
          <a:p>
            <a:r>
              <a:rPr lang="en-US" sz="2900" dirty="0"/>
              <a:t>Goalie Skills 9-10</a:t>
            </a:r>
            <a:endParaRPr lang="en-US" sz="2000" dirty="0"/>
          </a:p>
        </p:txBody>
      </p:sp>
      <p:sp>
        <p:nvSpPr>
          <p:cNvPr id="12" name="TextBox 11">
            <a:extLst>
              <a:ext uri="{FF2B5EF4-FFF2-40B4-BE49-F238E27FC236}">
                <a16:creationId xmlns:a16="http://schemas.microsoft.com/office/drawing/2014/main" id="{E2F728E8-0787-7EB8-F71A-782E2DB024D7}"/>
              </a:ext>
            </a:extLst>
          </p:cNvPr>
          <p:cNvSpPr txBox="1"/>
          <p:nvPr/>
        </p:nvSpPr>
        <p:spPr>
          <a:xfrm>
            <a:off x="7542212" y="967479"/>
            <a:ext cx="6496827" cy="338554"/>
          </a:xfrm>
          <a:prstGeom prst="rect">
            <a:avLst/>
          </a:prstGeom>
          <a:noFill/>
        </p:spPr>
        <p:txBody>
          <a:bodyPr wrap="square">
            <a:spAutoFit/>
          </a:bodyPr>
          <a:lstStyle/>
          <a:p>
            <a:pPr marL="342900" indent="-342900">
              <a:buFont typeface="Wingdings" panose="05000000000000000000" pitchFamily="2" charset="2"/>
              <a:buChar char="§"/>
            </a:pPr>
            <a:r>
              <a:rPr lang="en-US" sz="1600" dirty="0"/>
              <a:t>60 mins. sessions for BA / PW / SQ</a:t>
            </a:r>
          </a:p>
        </p:txBody>
      </p:sp>
      <p:sp>
        <p:nvSpPr>
          <p:cNvPr id="2" name="Content Placeholder 13">
            <a:extLst>
              <a:ext uri="{FF2B5EF4-FFF2-40B4-BE49-F238E27FC236}">
                <a16:creationId xmlns:a16="http://schemas.microsoft.com/office/drawing/2014/main" id="{02A868E1-840A-785C-E249-DB1C9D59B425}"/>
              </a:ext>
            </a:extLst>
          </p:cNvPr>
          <p:cNvSpPr>
            <a:spLocks noGrp="1"/>
          </p:cNvSpPr>
          <p:nvPr>
            <p:ph idx="1"/>
          </p:nvPr>
        </p:nvSpPr>
        <p:spPr>
          <a:xfrm>
            <a:off x="4951412" y="1676400"/>
            <a:ext cx="6916872" cy="4906962"/>
          </a:xfrm>
        </p:spPr>
        <p:txBody>
          <a:bodyPr>
            <a:normAutofit/>
          </a:bodyPr>
          <a:lstStyle/>
          <a:p>
            <a:pPr>
              <a:lnSpc>
                <a:spcPct val="100000"/>
              </a:lnSpc>
              <a:spcBef>
                <a:spcPts val="0"/>
              </a:spcBef>
            </a:pPr>
            <a:r>
              <a:rPr lang="en-US" sz="2000" dirty="0"/>
              <a:t>Skill 9 – BTN Jam or Wrap</a:t>
            </a:r>
          </a:p>
          <a:p>
            <a:pPr lvl="1">
              <a:lnSpc>
                <a:spcPct val="100000"/>
              </a:lnSpc>
              <a:spcBef>
                <a:spcPts val="0"/>
              </a:spcBef>
            </a:pPr>
            <a:r>
              <a:rPr lang="en-US" sz="1400" dirty="0"/>
              <a:t>The player passing the puck will start with the puck to the goaltender’s left, behind the net, while the goaltender will start on their left post. The drill will start once the player passes across to their partner on the other side. After the pass, the player who passed the puck will then skate in front of the net in case of any rebounds.  When the pass is made, the goaltender should then shuffle post-to-post to their right side. Once the 2nd player receives the pass, they then have the option to skate and wrap the puck around on the far side post or try to jam the puck and score on the near side post. After 5 repetitions, the goaltenders will switch. When every goalie has gone, the drill will then be repeated on the other side, with the shooters switching passing/ shooting positions.</a:t>
            </a:r>
          </a:p>
          <a:p>
            <a:pPr marL="0" indent="0">
              <a:buNone/>
            </a:pPr>
            <a:r>
              <a:rPr lang="en-US" sz="2000" dirty="0"/>
              <a:t>Skill 10 – Backdoor Pass Shooting</a:t>
            </a:r>
          </a:p>
          <a:p>
            <a:pPr lvl="1"/>
            <a:r>
              <a:rPr lang="en-US" sz="1400" dirty="0"/>
              <a:t>The goaltender will start in their stance on top of the crease, lined up with the coach, who will be located inside the hash marks of the slot with the puck. The coach will then pass to either shooter, who will be located near the bottom corners of the circle (on the goaltender’s left and right). When the pass is made, the shooters will then try to get a shot off as quickly as possible. The goaltender will react to the pass with a butterfly slide and try to get in position for the backdoor play. If there is rebound, the shooter who shot the puck is allowed to play the rebound. After a total of 10 reps completed, the goaltenders will switch.</a:t>
            </a:r>
          </a:p>
        </p:txBody>
      </p:sp>
      <p:pic>
        <p:nvPicPr>
          <p:cNvPr id="4" name="Picture 3">
            <a:extLst>
              <a:ext uri="{FF2B5EF4-FFF2-40B4-BE49-F238E27FC236}">
                <a16:creationId xmlns:a16="http://schemas.microsoft.com/office/drawing/2014/main" id="{CCE57485-83F7-A52B-B9C0-7203E7B4330A}"/>
              </a:ext>
            </a:extLst>
          </p:cNvPr>
          <p:cNvPicPr>
            <a:picLocks noChangeAspect="1"/>
          </p:cNvPicPr>
          <p:nvPr/>
        </p:nvPicPr>
        <p:blipFill>
          <a:blip r:embed="rId2"/>
          <a:stretch>
            <a:fillRect/>
          </a:stretch>
        </p:blipFill>
        <p:spPr>
          <a:xfrm>
            <a:off x="531812" y="4283099"/>
            <a:ext cx="2559182" cy="1511378"/>
          </a:xfrm>
          <a:prstGeom prst="rect">
            <a:avLst/>
          </a:prstGeom>
        </p:spPr>
      </p:pic>
      <p:pic>
        <p:nvPicPr>
          <p:cNvPr id="9" name="Picture 8">
            <a:extLst>
              <a:ext uri="{FF2B5EF4-FFF2-40B4-BE49-F238E27FC236}">
                <a16:creationId xmlns:a16="http://schemas.microsoft.com/office/drawing/2014/main" id="{AE9AEBFC-DAAF-5F5D-4912-3BD7A78A92F8}"/>
              </a:ext>
            </a:extLst>
          </p:cNvPr>
          <p:cNvPicPr>
            <a:picLocks noChangeAspect="1"/>
          </p:cNvPicPr>
          <p:nvPr/>
        </p:nvPicPr>
        <p:blipFill>
          <a:blip r:embed="rId3"/>
          <a:stretch>
            <a:fillRect/>
          </a:stretch>
        </p:blipFill>
        <p:spPr>
          <a:xfrm>
            <a:off x="2208212" y="2063830"/>
            <a:ext cx="2608923" cy="1568370"/>
          </a:xfrm>
          <a:prstGeom prst="rect">
            <a:avLst/>
          </a:prstGeom>
        </p:spPr>
      </p:pic>
    </p:spTree>
    <p:extLst>
      <p:ext uri="{BB962C8B-B14F-4D97-AF65-F5344CB8AC3E}">
        <p14:creationId xmlns:p14="http://schemas.microsoft.com/office/powerpoint/2010/main" val="33872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4C76D-8543-83C6-6149-5F908264B3F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A4E0C3-769F-9D3B-C964-21E29E80782C}"/>
              </a:ext>
            </a:extLst>
          </p:cNvPr>
          <p:cNvSpPr>
            <a:spLocks noGrp="1"/>
          </p:cNvSpPr>
          <p:nvPr>
            <p:ph type="title"/>
          </p:nvPr>
        </p:nvSpPr>
        <p:spPr/>
        <p:txBody>
          <a:bodyPr/>
          <a:lstStyle/>
          <a:p>
            <a:r>
              <a:rPr lang="en-US" sz="2900" dirty="0"/>
              <a:t>Tryout Skills – Day 1a</a:t>
            </a:r>
            <a:endParaRPr lang="en-US" sz="2000" dirty="0"/>
          </a:p>
        </p:txBody>
      </p:sp>
      <p:pic>
        <p:nvPicPr>
          <p:cNvPr id="4" name="Picture 3">
            <a:extLst>
              <a:ext uri="{FF2B5EF4-FFF2-40B4-BE49-F238E27FC236}">
                <a16:creationId xmlns:a16="http://schemas.microsoft.com/office/drawing/2014/main" id="{ABB74B69-C5C7-6D51-0948-13EA7E86A2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925" y="5642738"/>
            <a:ext cx="2027087" cy="1073932"/>
          </a:xfrm>
          <a:prstGeom prst="rect">
            <a:avLst/>
          </a:prstGeom>
        </p:spPr>
      </p:pic>
      <p:sp>
        <p:nvSpPr>
          <p:cNvPr id="12" name="TextBox 11">
            <a:extLst>
              <a:ext uri="{FF2B5EF4-FFF2-40B4-BE49-F238E27FC236}">
                <a16:creationId xmlns:a16="http://schemas.microsoft.com/office/drawing/2014/main" id="{474F3EC1-C45C-37A1-B6C0-658FCE32688D}"/>
              </a:ext>
            </a:extLst>
          </p:cNvPr>
          <p:cNvSpPr txBox="1"/>
          <p:nvPr/>
        </p:nvSpPr>
        <p:spPr>
          <a:xfrm>
            <a:off x="5637213" y="2178969"/>
            <a:ext cx="4953000" cy="2308324"/>
          </a:xfrm>
          <a:prstGeom prst="rect">
            <a:avLst/>
          </a:prstGeom>
          <a:noFill/>
        </p:spPr>
        <p:txBody>
          <a:bodyPr wrap="square">
            <a:spAutoFit/>
          </a:bodyPr>
          <a:lstStyle/>
          <a:p>
            <a:pPr marL="342900" indent="-342900">
              <a:buFont typeface="Wingdings" panose="05000000000000000000" pitchFamily="2" charset="2"/>
              <a:buChar char="§"/>
            </a:pPr>
            <a:r>
              <a:rPr lang="en-US" sz="1600" dirty="0"/>
              <a:t>Power Turns – 1x</a:t>
            </a:r>
          </a:p>
          <a:p>
            <a:pPr marL="342900" indent="-342900">
              <a:buFont typeface="Wingdings" panose="05000000000000000000" pitchFamily="2" charset="2"/>
              <a:buChar char="§"/>
            </a:pPr>
            <a:r>
              <a:rPr lang="en-US" sz="1600" dirty="0"/>
              <a:t>Stops &amp; Starts – 1x</a:t>
            </a:r>
          </a:p>
          <a:p>
            <a:pPr marL="342900" indent="-342900">
              <a:buFont typeface="Wingdings" panose="05000000000000000000" pitchFamily="2" charset="2"/>
              <a:buChar char="§"/>
            </a:pPr>
            <a:r>
              <a:rPr lang="en-US" sz="1600" dirty="0"/>
              <a:t>Transitions – 1x</a:t>
            </a:r>
          </a:p>
          <a:p>
            <a:pPr marL="342900" indent="-342900">
              <a:buFont typeface="Wingdings" panose="05000000000000000000" pitchFamily="2" charset="2"/>
              <a:buChar char="§"/>
            </a:pPr>
            <a:r>
              <a:rPr lang="en-US" sz="1600" dirty="0"/>
              <a:t>Figure-8 Overspeed w/ pucks – 1x (2x if time)</a:t>
            </a:r>
          </a:p>
          <a:p>
            <a:pPr marL="342900" indent="-342900">
              <a:buFont typeface="Wingdings" panose="05000000000000000000" pitchFamily="2" charset="2"/>
              <a:buChar char="§"/>
            </a:pPr>
            <a:endParaRPr lang="en-US" sz="1600" dirty="0"/>
          </a:p>
          <a:p>
            <a:pPr marL="342900" indent="-342900">
              <a:buFont typeface="Wingdings" panose="05000000000000000000" pitchFamily="2" charset="2"/>
              <a:buChar char="§"/>
            </a:pPr>
            <a:r>
              <a:rPr lang="en-US" sz="1600" dirty="0"/>
              <a:t>BA/PW:  25 mins</a:t>
            </a:r>
          </a:p>
          <a:p>
            <a:pPr marL="342900" indent="-342900">
              <a:buFont typeface="Wingdings" panose="05000000000000000000" pitchFamily="2" charset="2"/>
              <a:buChar char="§"/>
            </a:pPr>
            <a:r>
              <a:rPr lang="en-US" sz="1600" dirty="0"/>
              <a:t>SQ:  15 mins </a:t>
            </a:r>
          </a:p>
          <a:p>
            <a:pPr marL="342900" indent="-342900">
              <a:buFont typeface="Wingdings" panose="05000000000000000000" pitchFamily="2" charset="2"/>
              <a:buChar char="§"/>
            </a:pPr>
            <a:endParaRPr lang="en-US" sz="1600" dirty="0"/>
          </a:p>
          <a:p>
            <a:pPr marL="342900" indent="-342900">
              <a:buFont typeface="Wingdings" panose="05000000000000000000" pitchFamily="2" charset="2"/>
              <a:buChar char="§"/>
            </a:pPr>
            <a:r>
              <a:rPr lang="en-US" sz="1600" dirty="0"/>
              <a:t>Organize by Pinny #</a:t>
            </a:r>
          </a:p>
        </p:txBody>
      </p:sp>
      <p:pic>
        <p:nvPicPr>
          <p:cNvPr id="3" name="Picture 2">
            <a:extLst>
              <a:ext uri="{FF2B5EF4-FFF2-40B4-BE49-F238E27FC236}">
                <a16:creationId xmlns:a16="http://schemas.microsoft.com/office/drawing/2014/main" id="{EE66B73A-CC07-5268-3697-A9F2BDC9435A}"/>
              </a:ext>
            </a:extLst>
          </p:cNvPr>
          <p:cNvPicPr>
            <a:picLocks noChangeAspect="1"/>
          </p:cNvPicPr>
          <p:nvPr/>
        </p:nvPicPr>
        <p:blipFill>
          <a:blip r:embed="rId3"/>
          <a:stretch>
            <a:fillRect/>
          </a:stretch>
        </p:blipFill>
        <p:spPr>
          <a:xfrm>
            <a:off x="760412" y="1905000"/>
            <a:ext cx="3581401" cy="1830211"/>
          </a:xfrm>
          <a:prstGeom prst="rect">
            <a:avLst/>
          </a:prstGeom>
        </p:spPr>
      </p:pic>
      <p:pic>
        <p:nvPicPr>
          <p:cNvPr id="11" name="Picture 10">
            <a:extLst>
              <a:ext uri="{FF2B5EF4-FFF2-40B4-BE49-F238E27FC236}">
                <a16:creationId xmlns:a16="http://schemas.microsoft.com/office/drawing/2014/main" id="{2AD6DD9E-9EFD-BD70-75CE-5903AE00BE8D}"/>
              </a:ext>
            </a:extLst>
          </p:cNvPr>
          <p:cNvPicPr>
            <a:picLocks noChangeAspect="1"/>
          </p:cNvPicPr>
          <p:nvPr/>
        </p:nvPicPr>
        <p:blipFill>
          <a:blip r:embed="rId4"/>
          <a:stretch>
            <a:fillRect/>
          </a:stretch>
        </p:blipFill>
        <p:spPr>
          <a:xfrm>
            <a:off x="1522414" y="4191000"/>
            <a:ext cx="3595907" cy="1815882"/>
          </a:xfrm>
          <a:prstGeom prst="rect">
            <a:avLst/>
          </a:prstGeom>
        </p:spPr>
      </p:pic>
    </p:spTree>
    <p:extLst>
      <p:ext uri="{BB962C8B-B14F-4D97-AF65-F5344CB8AC3E}">
        <p14:creationId xmlns:p14="http://schemas.microsoft.com/office/powerpoint/2010/main" val="35553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26688</TotalTime>
  <Words>2162</Words>
  <Application>Microsoft Office PowerPoint</Application>
  <PresentationFormat>Custom</PresentationFormat>
  <Paragraphs>164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Consolas</vt:lpstr>
      <vt:lpstr>Corbel</vt:lpstr>
      <vt:lpstr>Wingdings</vt:lpstr>
      <vt:lpstr>Chalkboard 16x9</vt:lpstr>
      <vt:lpstr>Boys Traveling Tryout Plan</vt:lpstr>
      <vt:lpstr>Tryout Schedule PW &amp; Bant</vt:lpstr>
      <vt:lpstr>Tryout Schedule Squirts</vt:lpstr>
      <vt:lpstr>Goalie Skills 1-2</vt:lpstr>
      <vt:lpstr>Goalie Skills 3-4</vt:lpstr>
      <vt:lpstr>Goalie Skills 5-6</vt:lpstr>
      <vt:lpstr>Goalie Skills 7-8</vt:lpstr>
      <vt:lpstr>Goalie Skills 9-10</vt:lpstr>
      <vt:lpstr>Tryout Skills – Day 1a</vt:lpstr>
      <vt:lpstr>Tryout Skills – Day 1b</vt:lpstr>
      <vt:lpstr>Tryout Skills – Day 1c</vt:lpstr>
      <vt:lpstr>Tryout Skills – Day 1d</vt:lpstr>
      <vt:lpstr>Tryout Schedule All Levels - Day 2</vt:lpstr>
      <vt:lpstr>Tryout Schedule All Levels - Day 3</vt:lpstr>
      <vt:lpstr>Tryout Schedule All Levels - Day 4</vt:lpstr>
      <vt:lpstr>Session Weighting &amp; Evaluators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Drills &amp; Thrills</dc:title>
  <dc:creator>Megan Wollak</dc:creator>
  <cp:lastModifiedBy>Fuerstenberg, Gregg</cp:lastModifiedBy>
  <cp:revision>55</cp:revision>
  <dcterms:created xsi:type="dcterms:W3CDTF">2020-09-28T22:34:56Z</dcterms:created>
  <dcterms:modified xsi:type="dcterms:W3CDTF">2025-09-22T14:09:09Z</dcterms:modified>
</cp:coreProperties>
</file>