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Architects Daughter" pitchFamily="2" charset="0"/>
      <p:regular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Montserrat" pitchFamily="2" charset="77"/>
      <p:regular r:id="rId46"/>
      <p:bold r:id="rId47"/>
      <p:italic r:id="rId48"/>
      <p:boldItalic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15338B-29A3-46B4-9C65-48946A805E78}">
  <a:tblStyle styleId="{F515338B-29A3-46B4-9C65-48946A805E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8"/>
  </p:normalViewPr>
  <p:slideViewPr>
    <p:cSldViewPr snapToGrid="0">
      <p:cViewPr varScale="1">
        <p:scale>
          <a:sx n="141" d="100"/>
          <a:sy n="141" d="100"/>
        </p:scale>
        <p:origin x="8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08a8985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08a8985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ad746fef7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ad746fef7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9cf88e3b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9cf88e3b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dad746fef7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dad746fef7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ad746fef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dad746fef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ad746fef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dad746fef7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d706daa7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d706daa7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09cf88e3b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09cf88e3b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9cf88e3b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9cf88e3b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08a8985c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808a8985c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ad746fef7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dad746fef7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08a8985c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08a8985c4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ad746fef7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dad746fef7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dd706daa7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dd706daa7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dd706daa7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dd706daa7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d706daa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dd706daa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dad746fef7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dad746fef7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08a8985c4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808a8985c4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09cf88e3b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09cf88e3bb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dad746fef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dad746fef7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08a8985c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08a8985c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9cf88e3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09cf88e3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ade7de38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ade7de38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ad746fef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dad746fef7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09cf88e3b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09cf88e3b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09cf88e3b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09cf88e3b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0d7d845e7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0d7d845e7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dd706daa7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dd706daa7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dec273fc2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dec273fc2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08a8985c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808a8985c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09cf88e3b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09cf88e3b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dd706daa7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dd706daa7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ad746fef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ad746fef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08a8985c4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08a8985c4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d706daa7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d706daa7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08a8985c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08a8985c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ad746fef7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dad746fef7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b0d8f4d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b0d8f4d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00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04275" y="898975"/>
            <a:ext cx="8298900" cy="14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04275" y="2913175"/>
            <a:ext cx="8317500" cy="15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2825" y="466275"/>
            <a:ext cx="1283975" cy="3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512825" y="2357150"/>
            <a:ext cx="352800" cy="81000"/>
          </a:xfrm>
          <a:prstGeom prst="parallelogram">
            <a:avLst>
              <a:gd name="adj" fmla="val 25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- orange">
  <p:cSld name="SECTION_TITLE_AND_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5500"/>
              </a:buClr>
              <a:buSzPts val="3600"/>
              <a:buNone/>
              <a:defRPr sz="3600">
                <a:solidFill>
                  <a:srgbClr val="FF55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5500"/>
              </a:buClr>
              <a:buSzPts val="3600"/>
              <a:buNone/>
              <a:defRPr sz="3600">
                <a:solidFill>
                  <a:srgbClr val="FF55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5500"/>
              </a:buClr>
              <a:buSzPts val="3600"/>
              <a:buNone/>
              <a:defRPr sz="3600">
                <a:solidFill>
                  <a:srgbClr val="FF55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5500"/>
              </a:buClr>
              <a:buSzPts val="3600"/>
              <a:buNone/>
              <a:defRPr sz="3600">
                <a:solidFill>
                  <a:srgbClr val="FF55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5500"/>
              </a:buClr>
              <a:buSzPts val="3600"/>
              <a:buNone/>
              <a:defRPr sz="3600">
                <a:solidFill>
                  <a:srgbClr val="FF55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5500"/>
              </a:buClr>
              <a:buSzPts val="3600"/>
              <a:buNone/>
              <a:defRPr sz="3600">
                <a:solidFill>
                  <a:srgbClr val="FF55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5500"/>
              </a:buClr>
              <a:buSzPts val="3600"/>
              <a:buNone/>
              <a:defRPr sz="3600">
                <a:solidFill>
                  <a:srgbClr val="FF55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5500"/>
              </a:buClr>
              <a:buSzPts val="3600"/>
              <a:buNone/>
              <a:defRPr sz="3600">
                <a:solidFill>
                  <a:srgbClr val="FF55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5500"/>
              </a:buClr>
              <a:buSzPts val="3600"/>
              <a:buNone/>
              <a:defRPr sz="3600">
                <a:solidFill>
                  <a:srgbClr val="FF5500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2"/>
          </p:nvPr>
        </p:nvSpPr>
        <p:spPr>
          <a:xfrm>
            <a:off x="4939500" y="394225"/>
            <a:ext cx="3837000" cy="40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6" name="Google Shape;66;p11"/>
          <p:cNvPicPr preferRelativeResize="0"/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183433" y="4791748"/>
            <a:ext cx="702900" cy="1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1"/>
          <p:cNvSpPr/>
          <p:nvPr/>
        </p:nvSpPr>
        <p:spPr>
          <a:xfrm>
            <a:off x="358475" y="2410750"/>
            <a:ext cx="352800" cy="81000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r="1111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- grey">
  <p:cSld name="SECTION_TITLE_AND_DESCRIPTION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2"/>
          </p:nvPr>
        </p:nvSpPr>
        <p:spPr>
          <a:xfrm>
            <a:off x="4939500" y="394225"/>
            <a:ext cx="3837000" cy="40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5" name="Google Shape;75;p12"/>
          <p:cNvPicPr preferRelativeResize="0"/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183433" y="4791748"/>
            <a:ext cx="702900" cy="1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2"/>
          <p:cNvSpPr/>
          <p:nvPr/>
        </p:nvSpPr>
        <p:spPr>
          <a:xfrm>
            <a:off x="358475" y="2410750"/>
            <a:ext cx="352800" cy="81000"/>
          </a:xfrm>
          <a:prstGeom prst="parallelogram">
            <a:avLst>
              <a:gd name="adj" fmla="val 25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2"/>
          <p:cNvPicPr preferRelativeResize="0"/>
          <p:nvPr/>
        </p:nvPicPr>
        <p:blipFill rotWithShape="1">
          <a:blip r:embed="rId3">
            <a:alphaModFix/>
          </a:blip>
          <a:srcRect r="1111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1" name="Google Shape;81;p13"/>
          <p:cNvPicPr preferRelativeResize="0"/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183433" y="4791748"/>
            <a:ext cx="702900" cy="1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5500"/>
              </a:buClr>
              <a:buSzPts val="9600"/>
              <a:buNone/>
              <a:defRPr sz="9600">
                <a:solidFill>
                  <a:srgbClr val="FF55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2100" algn="ctr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 algn="ctr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algn="ctr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algn="ctr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algn="ctr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algn="ctr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algn="ctr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algn="ctr" rtl="0"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6" name="Google Shape;86;p14"/>
          <p:cNvPicPr preferRelativeResize="0"/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183433" y="4791748"/>
            <a:ext cx="702900" cy="1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183433" y="4791748"/>
            <a:ext cx="702900" cy="1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bg>
      <p:bgPr>
        <a:solidFill>
          <a:schemeClr val="lt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404275" y="898975"/>
            <a:ext cx="8298900" cy="14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04275" y="2913175"/>
            <a:ext cx="8317500" cy="15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2825" y="466275"/>
            <a:ext cx="1283975" cy="3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512825" y="2357150"/>
            <a:ext cx="352800" cy="81000"/>
          </a:xfrm>
          <a:prstGeom prst="parallelogram">
            <a:avLst>
              <a:gd name="adj" fmla="val 25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orange" type="secHead">
  <p:cSld name="SECTION_HEADER">
    <p:bg>
      <p:bgPr>
        <a:solidFill>
          <a:srgbClr val="FF5500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8009" y="4790775"/>
            <a:ext cx="702000" cy="18954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404275" y="898975"/>
            <a:ext cx="8298900" cy="14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512825" y="2357150"/>
            <a:ext cx="352800" cy="81000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grey">
  <p:cSld name="SECTION_HEADER_1">
    <p:bg>
      <p:bgPr>
        <a:solidFill>
          <a:schemeClr val="l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8009" y="4790775"/>
            <a:ext cx="702000" cy="18954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404275" y="898975"/>
            <a:ext cx="8298900" cy="14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512825" y="2357150"/>
            <a:ext cx="352800" cy="81000"/>
          </a:xfrm>
          <a:prstGeom prst="parallelogram">
            <a:avLst>
              <a:gd name="adj" fmla="val 25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2400250" y="415650"/>
            <a:ext cx="632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2401337" y="1440000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2490175" y="1000850"/>
            <a:ext cx="269100" cy="61200"/>
          </a:xfrm>
          <a:prstGeom prst="parallelogram">
            <a:avLst>
              <a:gd name="adj" fmla="val 25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Google Shape;34;p6"/>
          <p:cNvPicPr preferRelativeResize="0"/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183433" y="4791748"/>
            <a:ext cx="702900" cy="1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400250" y="415650"/>
            <a:ext cx="632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400303" y="1440000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5650572" y="1440000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183433" y="4791748"/>
            <a:ext cx="702900" cy="1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/>
          <p:nvPr/>
        </p:nvSpPr>
        <p:spPr>
          <a:xfrm>
            <a:off x="2490175" y="1000850"/>
            <a:ext cx="269100" cy="61200"/>
          </a:xfrm>
          <a:prstGeom prst="parallelogram">
            <a:avLst>
              <a:gd name="adj" fmla="val 25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324000" y="4140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5" name="Google Shape;45;p8"/>
          <p:cNvPicPr preferRelativeResize="0"/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183433" y="4791748"/>
            <a:ext cx="702900" cy="1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/>
          <p:nvPr/>
        </p:nvSpPr>
        <p:spPr>
          <a:xfrm>
            <a:off x="414000" y="1000850"/>
            <a:ext cx="269100" cy="61200"/>
          </a:xfrm>
          <a:prstGeom prst="parallelogram">
            <a:avLst>
              <a:gd name="adj" fmla="val 25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 rotWithShape="1">
          <a:blip r:embed="rId2">
            <a:alphaModFix/>
          </a:blip>
          <a:srcRect l="18266" r="18266"/>
          <a:stretch/>
        </p:blipFill>
        <p:spPr>
          <a:xfrm>
            <a:off x="5879550" y="0"/>
            <a:ext cx="3264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19500" y="414000"/>
            <a:ext cx="5409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319500" y="1440000"/>
            <a:ext cx="54096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" name="Google Shape;52;p9"/>
          <p:cNvPicPr preferRelativeResize="0"/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83433" y="4791748"/>
            <a:ext cx="702900" cy="1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/>
          <p:nvPr/>
        </p:nvSpPr>
        <p:spPr>
          <a:xfrm>
            <a:off x="414000" y="1000850"/>
            <a:ext cx="269100" cy="61200"/>
          </a:xfrm>
          <a:prstGeom prst="parallelogram">
            <a:avLst>
              <a:gd name="adj" fmla="val 25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0"/>
          <p:cNvPicPr preferRelativeResize="0"/>
          <p:nvPr/>
        </p:nvPicPr>
        <p:blipFill rotWithShape="1">
          <a:blip r:embed="rId2">
            <a:alphaModFix/>
          </a:blip>
          <a:srcRect l="16666" r="16666"/>
          <a:stretch/>
        </p:blipFill>
        <p:spPr>
          <a:xfrm>
            <a:off x="571500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403200" y="1016950"/>
            <a:ext cx="7690200" cy="164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8" name="Google Shape;5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009" y="4790775"/>
            <a:ext cx="702000" cy="18954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/>
          <p:nvPr/>
        </p:nvSpPr>
        <p:spPr>
          <a:xfrm>
            <a:off x="512825" y="2661950"/>
            <a:ext cx="352800" cy="81000"/>
          </a:xfrm>
          <a:prstGeom prst="parallelogram">
            <a:avLst>
              <a:gd name="adj" fmla="val 25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41400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Montserrat"/>
              <a:buNone/>
              <a:defRPr sz="2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440000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■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○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00"/>
              <a:buFont typeface="Montserrat"/>
              <a:buChar char="■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rgbClr val="B7B7B7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rgbClr val="B7B7B7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rgbClr val="B7B7B7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rgbClr val="B7B7B7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rgbClr val="B7B7B7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rgbClr val="B7B7B7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rgbClr val="B7B7B7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rgbClr val="B7B7B7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rgbClr val="B7B7B7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CuseFootball/status/1034161375705288704?s=2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CoachKurtHines/status/1400455367360802817?s=2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LhmUbIv1crI_YoRJ4P8v23kt-gBCRZl/view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zonastate.rivals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hyperlink" Target="http://www.arizonavarsity.rivals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Kyle.Morgan@catapultsports.co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ctrTitle"/>
          </p:nvPr>
        </p:nvSpPr>
        <p:spPr>
          <a:xfrm>
            <a:off x="404275" y="1511575"/>
            <a:ext cx="5056200" cy="8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RECRUITING 101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404275" y="2482800"/>
            <a:ext cx="4655100" cy="8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/>
              <a:t>Understanding the Recruiting Landscape</a:t>
            </a:r>
            <a:endParaRPr b="1"/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0475" y="703450"/>
            <a:ext cx="3305350" cy="3305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7" name="Google Shape;97;p16"/>
          <p:cNvSpPr txBox="1"/>
          <p:nvPr/>
        </p:nvSpPr>
        <p:spPr>
          <a:xfrm>
            <a:off x="5828250" y="3626750"/>
            <a:ext cx="2569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#DestinationHamilton</a:t>
            </a:r>
            <a:endParaRPr sz="16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2022 Early Signing Class</a:t>
            </a:r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2"/>
          </p:nvPr>
        </p:nvSpPr>
        <p:spPr>
          <a:xfrm>
            <a:off x="4939500" y="130875"/>
            <a:ext cx="3837000" cy="4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b="1"/>
              <a:t>Arizona State (453)</a:t>
            </a:r>
            <a:endParaRPr sz="18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 b="1"/>
              <a:t>7 signed early (2 JUCO)</a:t>
            </a:r>
            <a:endParaRPr sz="16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 b="1"/>
              <a:t>3 Transfers (Jan. 4th)</a:t>
            </a:r>
            <a:endParaRPr sz="16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 b="1"/>
              <a:t>0 In-state</a:t>
            </a:r>
            <a:endParaRPr sz="1600" b="1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 sz="1800" b="1"/>
              <a:t>Arizona (189)</a:t>
            </a:r>
            <a:endParaRPr sz="18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 b="1"/>
              <a:t>21 signed early (0 JUCO)</a:t>
            </a:r>
            <a:endParaRPr sz="16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 b="1"/>
              <a:t>4 Transfers (Jan. 4th)</a:t>
            </a:r>
            <a:endParaRPr sz="16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 b="1"/>
              <a:t>4 In-state</a:t>
            </a:r>
            <a:endParaRPr sz="1600" b="1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 sz="1800" b="1"/>
              <a:t>NAU (76)</a:t>
            </a:r>
            <a:endParaRPr sz="18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 b="1"/>
              <a:t>20 signed early</a:t>
            </a:r>
            <a:endParaRPr sz="16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 b="1"/>
              <a:t>6 In-state</a:t>
            </a:r>
            <a:endParaRPr sz="1600" b="1"/>
          </a:p>
        </p:txBody>
      </p:sp>
      <p:sp>
        <p:nvSpPr>
          <p:cNvPr id="161" name="Google Shape;161;p25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/>
              <a:t>High School vs JUCO vs Transfer Portal</a:t>
            </a:r>
            <a:endParaRPr sz="1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/>
              <a:t>Up to 32 (25+7) can be signed</a:t>
            </a:r>
            <a:endParaRPr sz="1400" b="1"/>
          </a:p>
        </p:txBody>
      </p:sp>
      <p:sp>
        <p:nvSpPr>
          <p:cNvPr id="162" name="Google Shape;162;p2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FBS</a:t>
            </a:r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body" idx="2"/>
          </p:nvPr>
        </p:nvSpPr>
        <p:spPr>
          <a:xfrm>
            <a:off x="4939500" y="130875"/>
            <a:ext cx="3837000" cy="4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b="1"/>
              <a:t>85 Scholarships</a:t>
            </a:r>
            <a:endParaRPr sz="18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25 Limit/32 Total (7 transfers)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Smaller Signing Classes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Renewed Each Year</a:t>
            </a:r>
            <a:endParaRPr sz="16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b="1"/>
              <a:t>125 Roster Limit</a:t>
            </a:r>
            <a:endParaRPr sz="18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5 years to play 4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Redshirt</a:t>
            </a:r>
            <a:endParaRPr sz="160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-GB" sz="1200"/>
              <a:t>Practice, Can play in up to 4 games</a:t>
            </a:r>
            <a:endParaRPr sz="12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Grayshirt</a:t>
            </a:r>
            <a:endParaRPr sz="160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-GB" sz="1200"/>
              <a:t>Delay enrollment to following semester</a:t>
            </a:r>
            <a:endParaRPr sz="120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-GB" sz="1200"/>
              <a:t>Counts against future class</a:t>
            </a:r>
            <a:endParaRPr sz="12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Blueshirt</a:t>
            </a:r>
            <a:endParaRPr sz="16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 sz="1400"/>
              <a:t>Late in the cycle</a:t>
            </a:r>
            <a:endParaRPr sz="14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-GB" sz="1400"/>
              <a:t>I</a:t>
            </a:r>
            <a:r>
              <a:rPr lang="en-GB" sz="1200"/>
              <a:t>nitial Walk-on but placed on  scholarship after 1 season</a:t>
            </a:r>
            <a:endParaRPr sz="1200"/>
          </a:p>
        </p:txBody>
      </p:sp>
      <p:sp>
        <p:nvSpPr>
          <p:cNvPr id="169" name="Google Shape;169;p26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Football Bowl Subdivision</a:t>
            </a:r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pic>
        <p:nvPicPr>
          <p:cNvPr id="171" name="Google Shape;17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4048" y="3316098"/>
            <a:ext cx="1290350" cy="150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FCS</a:t>
            </a:r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2"/>
          </p:nvPr>
        </p:nvSpPr>
        <p:spPr>
          <a:xfrm>
            <a:off x="4939500" y="425700"/>
            <a:ext cx="3837000" cy="4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b="1"/>
              <a:t>63 Scholarships</a:t>
            </a:r>
            <a:endParaRPr sz="18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Partial Scholarships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85 max on athletic aid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800" b="1"/>
              <a:t>110 Roster Limit</a:t>
            </a:r>
            <a:endParaRPr sz="18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Redshirt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Grayshirt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Blueshirt</a:t>
            </a:r>
            <a:endParaRPr sz="16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b="1"/>
              <a:t>Lumberjack Scholarship</a:t>
            </a:r>
            <a:endParaRPr sz="1800" b="1"/>
          </a:p>
        </p:txBody>
      </p:sp>
      <p:sp>
        <p:nvSpPr>
          <p:cNvPr id="178" name="Google Shape;178;p27"/>
          <p:cNvSpPr txBox="1">
            <a:spLocks noGrp="1"/>
          </p:cNvSpPr>
          <p:nvPr>
            <p:ph type="subTitle" idx="1"/>
          </p:nvPr>
        </p:nvSpPr>
        <p:spPr>
          <a:xfrm>
            <a:off x="265500" y="26504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Football Championship Subdivision</a:t>
            </a:r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1476" y="3119200"/>
            <a:ext cx="2373049" cy="142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3475" y="3238450"/>
            <a:ext cx="1729251" cy="166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Division II/III</a:t>
            </a:r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body" idx="2"/>
          </p:nvPr>
        </p:nvSpPr>
        <p:spPr>
          <a:xfrm>
            <a:off x="4950000" y="872050"/>
            <a:ext cx="3837000" cy="4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DII</a:t>
            </a:r>
            <a:endParaRPr sz="20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Partial Scholarships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36 Scholarships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85 Roster Limit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 sz="2000" b="1"/>
              <a:t>DIII</a:t>
            </a:r>
            <a:endParaRPr sz="20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Non-athletic aid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Grant packages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Larger Classes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JV Teams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b="1"/>
          </a:p>
        </p:txBody>
      </p:sp>
      <p:sp>
        <p:nvSpPr>
          <p:cNvPr id="188" name="Google Shape;188;p2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189" name="Google Shape;1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125" y="2571750"/>
            <a:ext cx="2427950" cy="242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PWO</a:t>
            </a:r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body" idx="2"/>
          </p:nvPr>
        </p:nvSpPr>
        <p:spPr>
          <a:xfrm>
            <a:off x="4692125" y="373125"/>
            <a:ext cx="4303200" cy="4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/>
              <a:t>Non-Athletic Aid</a:t>
            </a:r>
            <a:endParaRPr sz="1800"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 sz="1800" b="1"/>
              <a:t>Practice with Team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b="1"/>
              <a:t>Play in games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b="1"/>
              <a:t>Gear</a:t>
            </a:r>
            <a:endParaRPr sz="18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b="1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GB" sz="1600" b="1"/>
              <a:t>High Character/Low Maintenance</a:t>
            </a:r>
            <a:endParaRPr sz="1600"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 b="1"/>
              <a:t>Great Teammate</a:t>
            </a:r>
            <a:endParaRPr sz="1600"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 b="1"/>
              <a:t>Team First</a:t>
            </a:r>
            <a:endParaRPr sz="1600"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 b="1"/>
              <a:t>Special Teams Mentality</a:t>
            </a:r>
            <a:endParaRPr sz="16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50" b="1" u="sng"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YOU WILL BE REWARDED IN TIME!!</a:t>
            </a:r>
            <a:endParaRPr sz="2050" b="1">
              <a:highlight>
                <a:schemeClr val="dk2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b="1"/>
          </a:p>
        </p:txBody>
      </p:sp>
      <p:sp>
        <p:nvSpPr>
          <p:cNvPr id="196" name="Google Shape;196;p2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197" name="Google Shape;197;p29"/>
          <p:cNvSpPr txBox="1"/>
          <p:nvPr/>
        </p:nvSpPr>
        <p:spPr>
          <a:xfrm>
            <a:off x="566825" y="2844675"/>
            <a:ext cx="3569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Montserrat"/>
                <a:ea typeface="Montserrat"/>
                <a:cs typeface="Montserrat"/>
                <a:sym typeface="Montserrat"/>
              </a:rPr>
              <a:t>Preferred Walk-On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Transfer Portal</a:t>
            </a:r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body" idx="2"/>
          </p:nvPr>
        </p:nvSpPr>
        <p:spPr>
          <a:xfrm>
            <a:off x="4969700" y="418800"/>
            <a:ext cx="3837000" cy="4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One-time transfer rule</a:t>
            </a:r>
            <a:endParaRPr sz="20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Can play immediately</a:t>
            </a:r>
            <a:endParaRPr sz="16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2000" b="1"/>
              <a:t>Roster needs</a:t>
            </a:r>
            <a:endParaRPr sz="20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Experience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Depth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“Free-Agency”</a:t>
            </a:r>
            <a:endParaRPr sz="16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800" b="1"/>
              <a:t>Desirable- Cannot Transfer Again Without Penalty</a:t>
            </a: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b="1"/>
          </a:p>
        </p:txBody>
      </p:sp>
      <p:sp>
        <p:nvSpPr>
          <p:cNvPr id="204" name="Google Shape;204;p3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205" name="Google Shape;2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738" y="2571750"/>
            <a:ext cx="3082725" cy="205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>
            <a:spLocks noGrp="1"/>
          </p:cNvSpPr>
          <p:nvPr>
            <p:ph type="title"/>
          </p:nvPr>
        </p:nvSpPr>
        <p:spPr>
          <a:xfrm>
            <a:off x="319500" y="414000"/>
            <a:ext cx="5409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POST-GRAD “PG Year”</a:t>
            </a:r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body" idx="1"/>
          </p:nvPr>
        </p:nvSpPr>
        <p:spPr>
          <a:xfrm>
            <a:off x="319500" y="1169700"/>
            <a:ext cx="5409600" cy="3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1400" b="1"/>
              <a:t>Few Reputable Programs:</a:t>
            </a:r>
            <a:endParaRPr sz="1400"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IMG Academy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Palmetto Prep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Myrtle Beach Prep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Fork Union Military Academy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Full academic year of study/One-semester</a:t>
            </a:r>
            <a:endParaRPr sz="1400"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Improve academics/ACT or SAT Test Prep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Partner with local Community College/University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DO NOT start eligibility clock (Not Full-Time)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Allowed to attend College prospect camps</a:t>
            </a:r>
            <a:endParaRPr sz="14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College programs visit PG programs to recruit</a:t>
            </a:r>
            <a:endParaRPr sz="1400" b="1"/>
          </a:p>
        </p:txBody>
      </p:sp>
      <p:sp>
        <p:nvSpPr>
          <p:cNvPr id="212" name="Google Shape;212;p3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213" name="Google Shape;21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6600" y="184625"/>
            <a:ext cx="3110099" cy="206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4263" y="2405516"/>
            <a:ext cx="1814783" cy="259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title"/>
          </p:nvPr>
        </p:nvSpPr>
        <p:spPr>
          <a:xfrm>
            <a:off x="319500" y="414000"/>
            <a:ext cx="5409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JUCO</a:t>
            </a:r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body" idx="1"/>
          </p:nvPr>
        </p:nvSpPr>
        <p:spPr>
          <a:xfrm>
            <a:off x="319500" y="1169700"/>
            <a:ext cx="5409600" cy="3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GB" sz="1700" b="1"/>
              <a:t>More Established Programs than Post Grad:</a:t>
            </a:r>
            <a:endParaRPr sz="1700" b="1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 sz="1700"/>
              <a:t>Iowa (ICCAC </a:t>
            </a:r>
            <a:r>
              <a:rPr lang="en-GB" sz="1500"/>
              <a:t>4-team conference</a:t>
            </a:r>
            <a:r>
              <a:rPr lang="en-GB" sz="1700"/>
              <a:t>)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 sz="1700"/>
              <a:t>Kansas (KJCCC </a:t>
            </a:r>
            <a:r>
              <a:rPr lang="en-GB" sz="1500"/>
              <a:t>8-team conference</a:t>
            </a:r>
            <a:r>
              <a:rPr lang="en-GB" sz="1700"/>
              <a:t>)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 sz="1700"/>
              <a:t>Mississippi (MACCC </a:t>
            </a:r>
            <a:r>
              <a:rPr lang="en-GB" sz="1500"/>
              <a:t>15 teams</a:t>
            </a:r>
            <a:r>
              <a:rPr lang="en-GB" sz="1700"/>
              <a:t>)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b="1"/>
              <a:t>ONE scholarship JUCO out West</a:t>
            </a:r>
            <a:endParaRPr sz="1700" b="1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 sz="1700"/>
              <a:t>Snow College-Utah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b="1"/>
              <a:t>Research!</a:t>
            </a:r>
            <a:endParaRPr sz="1700" b="1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GB" sz="1700"/>
              <a:t>Placement to 4-year programs</a:t>
            </a:r>
            <a:endParaRPr sz="17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GB" sz="1700" b="1"/>
              <a:t>College programs visit JUCO programs to recruit</a:t>
            </a:r>
            <a:endParaRPr sz="21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sp>
        <p:nvSpPr>
          <p:cNvPr id="221" name="Google Shape;221;p3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6600" y="152400"/>
            <a:ext cx="3110099" cy="228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2963" y="2571745"/>
            <a:ext cx="2397381" cy="2397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ctrTitle"/>
          </p:nvPr>
        </p:nvSpPr>
        <p:spPr>
          <a:xfrm>
            <a:off x="404275" y="898975"/>
            <a:ext cx="8298900" cy="14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“CHANCE FAVORS THE PREPARED MIND”</a:t>
            </a:r>
            <a:r>
              <a:rPr lang="en-GB"/>
              <a:t> </a:t>
            </a:r>
            <a:r>
              <a:rPr lang="en-GB" sz="2000"/>
              <a:t>-Louis Pasteur</a:t>
            </a:r>
            <a:endParaRPr sz="2000"/>
          </a:p>
        </p:txBody>
      </p:sp>
      <p:sp>
        <p:nvSpPr>
          <p:cNvPr id="229" name="Google Shape;229;p3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ctrTitle"/>
          </p:nvPr>
        </p:nvSpPr>
        <p:spPr>
          <a:xfrm>
            <a:off x="404275" y="898975"/>
            <a:ext cx="8298900" cy="14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TO MAXIMIZE YOUR RECRUITING PROFILE</a:t>
            </a:r>
            <a:endParaRPr/>
          </a:p>
        </p:txBody>
      </p:sp>
      <p:sp>
        <p:nvSpPr>
          <p:cNvPr id="235" name="Google Shape;235;p3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1136550" y="447150"/>
            <a:ext cx="63216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1"/>
          </p:nvPr>
        </p:nvSpPr>
        <p:spPr>
          <a:xfrm>
            <a:off x="587250" y="1055525"/>
            <a:ext cx="53544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endParaRPr sz="1600"/>
          </a:p>
        </p:txBody>
      </p:sp>
      <p:sp>
        <p:nvSpPr>
          <p:cNvPr id="104" name="Google Shape;104;p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325" y="80600"/>
            <a:ext cx="8247351" cy="471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SCOUTING SERVICES</a:t>
            </a:r>
            <a:endParaRPr/>
          </a:p>
        </p:txBody>
      </p:sp>
      <p:sp>
        <p:nvSpPr>
          <p:cNvPr id="241" name="Google Shape;241;p35"/>
          <p:cNvSpPr txBox="1">
            <a:spLocks noGrp="1"/>
          </p:cNvSpPr>
          <p:nvPr>
            <p:ph type="body" idx="2"/>
          </p:nvPr>
        </p:nvSpPr>
        <p:spPr>
          <a:xfrm>
            <a:off x="4929650" y="197150"/>
            <a:ext cx="3837000" cy="4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/>
              <a:t>SCOUTING SERVICE</a:t>
            </a:r>
            <a:endParaRPr sz="2400" b="1" u="sng"/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College Programs Pay  For Data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Products Already In Facility</a:t>
            </a:r>
            <a:endParaRPr sz="2000"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Tracker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Film</a:t>
            </a:r>
            <a:endParaRPr sz="14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Attend Events</a:t>
            </a:r>
            <a:endParaRPr sz="2000" b="1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GB" sz="1400"/>
              <a:t>In-Person Eval </a:t>
            </a:r>
            <a:r>
              <a:rPr lang="en-GB" sz="1300"/>
              <a:t>(not only gameplay</a:t>
            </a:r>
            <a:r>
              <a:rPr lang="en-GB" sz="1400"/>
              <a:t>)</a:t>
            </a:r>
            <a:endParaRPr sz="2000"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Practices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Camps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Showcases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7v7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Games</a:t>
            </a:r>
            <a:endParaRPr sz="1400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b="1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b="1"/>
          </a:p>
          <a:p>
            <a:pPr marL="41148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000" b="1"/>
              <a:t>	</a:t>
            </a:r>
            <a:endParaRPr sz="2000" b="1"/>
          </a:p>
        </p:txBody>
      </p:sp>
      <p:sp>
        <p:nvSpPr>
          <p:cNvPr id="242" name="Google Shape;242;p3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243" name="Google Shape;24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300" y="2857150"/>
            <a:ext cx="3053600" cy="152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pic>
        <p:nvPicPr>
          <p:cNvPr id="249" name="Google Shape;24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313" y="152400"/>
            <a:ext cx="735137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pic>
        <p:nvPicPr>
          <p:cNvPr id="255" name="Google Shape;2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038" y="816175"/>
            <a:ext cx="3473464" cy="32458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6" name="Google Shape;25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6650" y="816187"/>
            <a:ext cx="4327726" cy="3245787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7" name="Google Shape;257;p37"/>
          <p:cNvSpPr txBox="1"/>
          <p:nvPr/>
        </p:nvSpPr>
        <p:spPr>
          <a:xfrm>
            <a:off x="945438" y="4123750"/>
            <a:ext cx="237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Michigan State Football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37"/>
          <p:cNvSpPr txBox="1"/>
          <p:nvPr/>
        </p:nvSpPr>
        <p:spPr>
          <a:xfrm>
            <a:off x="4782413" y="4123750"/>
            <a:ext cx="349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Los Angeles Chargers (Hard Knocks)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37"/>
          <p:cNvSpPr txBox="1"/>
          <p:nvPr/>
        </p:nvSpPr>
        <p:spPr>
          <a:xfrm>
            <a:off x="2482350" y="261775"/>
            <a:ext cx="417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CATAPULT at Every Level Of Football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RECRUITING SERVICES</a:t>
            </a:r>
            <a:endParaRPr/>
          </a:p>
        </p:txBody>
      </p:sp>
      <p:sp>
        <p:nvSpPr>
          <p:cNvPr id="265" name="Google Shape;265;p38"/>
          <p:cNvSpPr txBox="1">
            <a:spLocks noGrp="1"/>
          </p:cNvSpPr>
          <p:nvPr>
            <p:ph type="body" idx="2"/>
          </p:nvPr>
        </p:nvSpPr>
        <p:spPr>
          <a:xfrm>
            <a:off x="4939500" y="234325"/>
            <a:ext cx="3837000" cy="4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/>
              <a:t>RECRUITING SERVICE</a:t>
            </a:r>
            <a:endParaRPr sz="2400" b="1" u="sng"/>
          </a:p>
          <a:p>
            <a:pPr marL="457200" lvl="0" indent="-349250" algn="l" rtl="0">
              <a:spcBef>
                <a:spcPts val="160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lang="en-GB" sz="2000" b="1"/>
              <a:t>Kids/Families Pay for Profile</a:t>
            </a:r>
            <a:endParaRPr sz="20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Initial fee/monthly fee</a:t>
            </a:r>
            <a:endParaRPr sz="16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GB" sz="1950" b="1" u="sng">
                <a:hlinkClick r:id="rId3"/>
              </a:rPr>
              <a:t>Lack of Trust Within Program</a:t>
            </a:r>
            <a:endParaRPr sz="28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“Handler”/About Them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Only push “their” guys</a:t>
            </a:r>
            <a:endParaRPr sz="16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lang="en-GB" sz="2000" b="1"/>
              <a:t>Level of Athlete</a:t>
            </a:r>
            <a:endParaRPr sz="20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DII/DIII/NAIA</a:t>
            </a:r>
            <a:endParaRPr sz="16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 sz="1400"/>
              <a:t>Lack funding</a:t>
            </a:r>
            <a:endParaRPr sz="14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 sz="1400"/>
              <a:t>Questionnaires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sz="1400"/>
              <a:t>DI/FCS</a:t>
            </a:r>
            <a:endParaRPr sz="14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 sz="1400"/>
              <a:t>Already evaluated</a:t>
            </a:r>
            <a:endParaRPr sz="1400"/>
          </a:p>
          <a:p>
            <a:pPr marL="41148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b="1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b="1"/>
          </a:p>
          <a:p>
            <a:pPr marL="41148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000" b="1"/>
              <a:t>	</a:t>
            </a:r>
            <a:endParaRPr sz="2000" b="1"/>
          </a:p>
        </p:txBody>
      </p:sp>
      <p:sp>
        <p:nvSpPr>
          <p:cNvPr id="266" name="Google Shape;266;p3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pic>
        <p:nvPicPr>
          <p:cNvPr id="267" name="Google Shape;26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813" y="2571750"/>
            <a:ext cx="3260580" cy="216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pic>
        <p:nvPicPr>
          <p:cNvPr id="273" name="Google Shape;273;p39" title="JamesFranklin_RecruitingServices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7639" y="310975"/>
            <a:ext cx="6028775" cy="4521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9"/>
          <p:cNvSpPr txBox="1"/>
          <p:nvPr/>
        </p:nvSpPr>
        <p:spPr>
          <a:xfrm>
            <a:off x="466950" y="1379625"/>
            <a:ext cx="1980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James Franklin</a:t>
            </a:r>
            <a:endParaRPr sz="1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Head Coach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Penn State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TAKE CONTROL OF YOUR RECRUITING</a:t>
            </a:r>
            <a:endParaRPr sz="3200"/>
          </a:p>
        </p:txBody>
      </p:sp>
      <p:sp>
        <p:nvSpPr>
          <p:cNvPr id="280" name="Google Shape;280;p40"/>
          <p:cNvSpPr txBox="1">
            <a:spLocks noGrp="1"/>
          </p:cNvSpPr>
          <p:nvPr>
            <p:ph type="body" idx="2"/>
          </p:nvPr>
        </p:nvSpPr>
        <p:spPr>
          <a:xfrm>
            <a:off x="4939500" y="394225"/>
            <a:ext cx="3837000" cy="4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/>
              <a:t>Be Realistic</a:t>
            </a:r>
            <a:endParaRPr sz="2400" b="1" u="sng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 sz="1800" b="1"/>
              <a:t>WHAT LEVEL BEST FITS YOUR SKILL SET?</a:t>
            </a:r>
            <a:endParaRPr sz="18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Target correct programs</a:t>
            </a:r>
            <a:endParaRPr sz="16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b="1"/>
              <a:t>Grades</a:t>
            </a:r>
            <a:endParaRPr sz="18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Start/Finish process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Do NOT limit opportunity</a:t>
            </a:r>
            <a:endParaRPr sz="16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b="1"/>
              <a:t>EXPOSURE</a:t>
            </a:r>
            <a:endParaRPr sz="18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Camps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7v7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HS Coaching Staff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-GB" sz="1600" u="sng"/>
              <a:t>Best Advocate</a:t>
            </a:r>
            <a:endParaRPr sz="1600" u="sng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Twitter</a:t>
            </a:r>
            <a:endParaRPr sz="1600"/>
          </a:p>
        </p:txBody>
      </p:sp>
      <p:sp>
        <p:nvSpPr>
          <p:cNvPr id="281" name="Google Shape;281;p4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pic>
        <p:nvPicPr>
          <p:cNvPr id="282" name="Google Shape;2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250" y="2571750"/>
            <a:ext cx="2253701" cy="225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pic>
        <p:nvPicPr>
          <p:cNvPr id="288" name="Google Shape;28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00" y="152400"/>
            <a:ext cx="3745437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1"/>
          <p:cNvSpPr txBox="1"/>
          <p:nvPr/>
        </p:nvSpPr>
        <p:spPr>
          <a:xfrm>
            <a:off x="5276725" y="910275"/>
            <a:ext cx="3374700" cy="3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Link to every NCAA recruiting questionnaire and coach contact.</a:t>
            </a:r>
            <a:endParaRPr sz="28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Credit: Andrew Morgan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Twitter: @AJMorganFB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SOCIAL MEDIA</a:t>
            </a:r>
            <a:endParaRPr/>
          </a:p>
        </p:txBody>
      </p:sp>
      <p:sp>
        <p:nvSpPr>
          <p:cNvPr id="295" name="Google Shape;295;p42"/>
          <p:cNvSpPr txBox="1">
            <a:spLocks noGrp="1"/>
          </p:cNvSpPr>
          <p:nvPr>
            <p:ph type="body" idx="2"/>
          </p:nvPr>
        </p:nvSpPr>
        <p:spPr>
          <a:xfrm>
            <a:off x="4939500" y="246425"/>
            <a:ext cx="3837000" cy="4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/>
              <a:t>TWITTER</a:t>
            </a:r>
            <a:endParaRPr sz="2400" b="1" u="sng"/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Real Name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High School 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No “HHS”</a:t>
            </a:r>
            <a:endParaRPr sz="18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Class (2022, 2023, etc.)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Sept 1 JUNIOR year</a:t>
            </a:r>
            <a:endParaRPr sz="18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GPA</a:t>
            </a:r>
            <a:endParaRPr sz="2000"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Own it/Already known</a:t>
            </a:r>
            <a:endParaRPr sz="18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HT/WT/SPD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Other Sports Played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Stats/Accolades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HUDL Link</a:t>
            </a:r>
            <a:endParaRPr sz="2000" b="1"/>
          </a:p>
        </p:txBody>
      </p:sp>
      <p:sp>
        <p:nvSpPr>
          <p:cNvPr id="296" name="Google Shape;296;p42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pic>
        <p:nvPicPr>
          <p:cNvPr id="298" name="Google Shape;29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63" y="2624900"/>
            <a:ext cx="4210074" cy="206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3"/>
          <p:cNvSpPr txBox="1">
            <a:spLocks noGrp="1"/>
          </p:cNvSpPr>
          <p:nvPr>
            <p:ph type="title"/>
          </p:nvPr>
        </p:nvSpPr>
        <p:spPr>
          <a:xfrm>
            <a:off x="324000" y="4140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TWITTER PROFILE</a:t>
            </a:r>
            <a:endParaRPr/>
          </a:p>
        </p:txBody>
      </p:sp>
      <p:sp>
        <p:nvSpPr>
          <p:cNvPr id="304" name="Google Shape;304;p4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pic>
        <p:nvPicPr>
          <p:cNvPr id="305" name="Google Shape;30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06000"/>
            <a:ext cx="4126715" cy="3785100"/>
          </a:xfrm>
          <a:prstGeom prst="rect">
            <a:avLst/>
          </a:prstGeom>
          <a:noFill/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6" name="Google Shape;30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1526" y="1206000"/>
            <a:ext cx="4413075" cy="3751121"/>
          </a:xfrm>
          <a:prstGeom prst="rect">
            <a:avLst/>
          </a:prstGeom>
          <a:noFill/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4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HOW TO USE TWITTER TO YOUR ADVANTAGE</a:t>
            </a:r>
            <a:endParaRPr sz="3000"/>
          </a:p>
        </p:txBody>
      </p:sp>
      <p:sp>
        <p:nvSpPr>
          <p:cNvPr id="312" name="Google Shape;312;p44"/>
          <p:cNvSpPr txBox="1">
            <a:spLocks noGrp="1"/>
          </p:cNvSpPr>
          <p:nvPr>
            <p:ph type="body" idx="2"/>
          </p:nvPr>
        </p:nvSpPr>
        <p:spPr>
          <a:xfrm>
            <a:off x="4939500" y="243775"/>
            <a:ext cx="3837000" cy="4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Who To Follow</a:t>
            </a:r>
            <a:endParaRPr sz="2000" b="1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/>
              <a:t>Coaches/Recruiting Staff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/>
              <a:t>“Like”, “Retweet” posts</a:t>
            </a:r>
            <a:endParaRPr sz="15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What To Share</a:t>
            </a:r>
            <a:endParaRPr sz="2000" b="1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/>
              <a:t>Recruiting Graphics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/>
              <a:t>Offers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/>
              <a:t>Camp Invites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/>
              <a:t>HUDL Highlights</a:t>
            </a:r>
            <a:endParaRPr sz="1500"/>
          </a:p>
          <a:p>
            <a:pPr marL="1371600" lvl="2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-GB" sz="1500"/>
              <a:t>Weekly/Mid-Season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/>
              <a:t>Workout Videos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/>
              <a:t>Press/Media Coverage</a:t>
            </a:r>
            <a:endParaRPr sz="15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DM Introductions</a:t>
            </a:r>
            <a:endParaRPr sz="2000" b="1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 b="1"/>
              <a:t>Do NOT Copy and Paste!</a:t>
            </a:r>
            <a:endParaRPr sz="1500" b="1"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 b="1"/>
              <a:t>Remember, you are a BRAND….</a:t>
            </a:r>
            <a:endParaRPr sz="1500" b="1"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500" b="1"/>
              <a:t>MARKET YOURSELF!!</a:t>
            </a:r>
            <a:endParaRPr sz="1500" b="1"/>
          </a:p>
        </p:txBody>
      </p:sp>
      <p:sp>
        <p:nvSpPr>
          <p:cNvPr id="313" name="Google Shape;313;p4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pic>
        <p:nvPicPr>
          <p:cNvPr id="314" name="Google Shape;31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950" y="2772349"/>
            <a:ext cx="3980298" cy="149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0" y="497775"/>
            <a:ext cx="4817400" cy="8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Cody Cameron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@codytcameron</a:t>
            </a:r>
            <a:r>
              <a:rPr lang="en-GB" sz="2400"/>
              <a:t> </a:t>
            </a:r>
            <a:endParaRPr sz="2400"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565855" y="1545125"/>
            <a:ext cx="3551100" cy="30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NAU Football sideline TV reporter for Fox Sports Arizona 2015 -2016 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/>
              <a:t>Rivals Network Arizona recruiting analyst 2018 - present 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/>
              <a:t>Content on </a:t>
            </a:r>
            <a:r>
              <a:rPr lang="en-GB" sz="1500" u="sng">
                <a:solidFill>
                  <a:schemeClr val="hlink"/>
                </a:solidFill>
                <a:hlinkClick r:id="rId3"/>
              </a:rPr>
              <a:t>www.arizonastate.rivals.com</a:t>
            </a:r>
            <a:r>
              <a:rPr lang="en-GB" sz="1500"/>
              <a:t>  </a:t>
            </a:r>
            <a:r>
              <a:rPr lang="en-GB" sz="1500" u="sng">
                <a:solidFill>
                  <a:schemeClr val="hlink"/>
                </a:solidFill>
                <a:hlinkClick r:id="rId4"/>
              </a:rPr>
              <a:t>www.ArizonaVarsity.rivals.com</a:t>
            </a:r>
            <a:r>
              <a:rPr lang="en-GB" sz="1500"/>
              <a:t> 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/>
              <a:t>American Youth camp coordinator 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1675" y="497775"/>
            <a:ext cx="4021800" cy="40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5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HOW TO BUILD YOUR HUDL HIGHLIGHTS</a:t>
            </a:r>
            <a:endParaRPr sz="3000"/>
          </a:p>
        </p:txBody>
      </p:sp>
      <p:sp>
        <p:nvSpPr>
          <p:cNvPr id="320" name="Google Shape;320;p4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pic>
        <p:nvPicPr>
          <p:cNvPr id="321" name="Google Shape;32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0" y="2777775"/>
            <a:ext cx="3960684" cy="170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5"/>
          <p:cNvPicPr preferRelativeResize="0"/>
          <p:nvPr/>
        </p:nvPicPr>
        <p:blipFill rotWithShape="1">
          <a:blip r:embed="rId4">
            <a:alphaModFix/>
          </a:blip>
          <a:srcRect l="27714" t="-807" r="27418" b="8997"/>
          <a:stretch/>
        </p:blipFill>
        <p:spPr>
          <a:xfrm>
            <a:off x="5057050" y="243775"/>
            <a:ext cx="3601900" cy="419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title"/>
          </p:nvPr>
        </p:nvSpPr>
        <p:spPr>
          <a:xfrm>
            <a:off x="324000" y="4140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HUDL </a:t>
            </a:r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  <p:sp>
        <p:nvSpPr>
          <p:cNvPr id="329" name="Google Shape;329;p46"/>
          <p:cNvSpPr txBox="1"/>
          <p:nvPr/>
        </p:nvSpPr>
        <p:spPr>
          <a:xfrm>
            <a:off x="324000" y="1295025"/>
            <a:ext cx="399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" name="Google Shape;330;p46"/>
          <p:cNvSpPr txBox="1"/>
          <p:nvPr/>
        </p:nvSpPr>
        <p:spPr>
          <a:xfrm>
            <a:off x="584650" y="1151325"/>
            <a:ext cx="8148300" cy="3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Char char="●"/>
            </a:pPr>
            <a:r>
              <a:rPr lang="en-GB" sz="1900" b="1">
                <a:latin typeface="Roboto"/>
                <a:ea typeface="Roboto"/>
                <a:cs typeface="Roboto"/>
                <a:sym typeface="Roboto"/>
              </a:rPr>
              <a:t>Best plays up front</a:t>
            </a:r>
            <a:endParaRPr sz="19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b="1">
              <a:solidFill>
                <a:srgbClr val="0F141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52425" algn="l" rtl="0">
              <a:spcBef>
                <a:spcPts val="0"/>
              </a:spcBef>
              <a:spcAft>
                <a:spcPts val="0"/>
              </a:spcAft>
              <a:buClr>
                <a:srgbClr val="0F1419"/>
              </a:buClr>
              <a:buSzPts val="1950"/>
              <a:buFont typeface="Roboto"/>
              <a:buChar char="●"/>
            </a:pPr>
            <a:r>
              <a:rPr lang="en-GB" sz="1950" b="1">
                <a:solidFill>
                  <a:srgbClr val="0F141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Highlight yourself PRE-SNAP </a:t>
            </a:r>
            <a:endParaRPr sz="1950" b="1">
              <a:solidFill>
                <a:srgbClr val="0F141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b="1">
              <a:solidFill>
                <a:srgbClr val="0F141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52425" algn="l" rtl="0">
              <a:spcBef>
                <a:spcPts val="0"/>
              </a:spcBef>
              <a:spcAft>
                <a:spcPts val="0"/>
              </a:spcAft>
              <a:buClr>
                <a:srgbClr val="0F1419"/>
              </a:buClr>
              <a:buSzPts val="1950"/>
              <a:buFont typeface="Roboto"/>
              <a:buChar char="●"/>
            </a:pPr>
            <a:r>
              <a:rPr lang="en-GB" sz="1950" b="1">
                <a:solidFill>
                  <a:srgbClr val="0F141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Quick cuts/edits - no wasted seconds </a:t>
            </a:r>
            <a:endParaRPr sz="1950" b="1">
              <a:solidFill>
                <a:srgbClr val="0F141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b="1">
              <a:solidFill>
                <a:srgbClr val="0F141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52425" algn="l" rtl="0">
              <a:spcBef>
                <a:spcPts val="0"/>
              </a:spcBef>
              <a:spcAft>
                <a:spcPts val="0"/>
              </a:spcAft>
              <a:buClr>
                <a:srgbClr val="0F1419"/>
              </a:buClr>
              <a:buSzPts val="1950"/>
              <a:buFont typeface="Roboto"/>
              <a:buChar char="●"/>
            </a:pPr>
            <a:r>
              <a:rPr lang="en-GB" sz="1950" b="1">
                <a:solidFill>
                  <a:srgbClr val="0F141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Make it short - No 10 Minute Highlight films, 3-5 Minutes is perfect. </a:t>
            </a:r>
            <a:endParaRPr sz="1950" b="1">
              <a:solidFill>
                <a:srgbClr val="0F141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b="1">
              <a:solidFill>
                <a:srgbClr val="0F141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52425" algn="l" rtl="0">
              <a:spcBef>
                <a:spcPts val="0"/>
              </a:spcBef>
              <a:spcAft>
                <a:spcPts val="0"/>
              </a:spcAft>
              <a:buClr>
                <a:srgbClr val="0F1419"/>
              </a:buClr>
              <a:buSzPts val="1950"/>
              <a:buFont typeface="Roboto"/>
              <a:buChar char="●"/>
            </a:pPr>
            <a:r>
              <a:rPr lang="en-GB" sz="1950" b="1">
                <a:solidFill>
                  <a:srgbClr val="0F141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No average high school football plays / No penalties</a:t>
            </a:r>
            <a:endParaRPr sz="1950" b="1">
              <a:solidFill>
                <a:srgbClr val="0F141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7"/>
          <p:cNvSpPr txBox="1">
            <a:spLocks noGrp="1"/>
          </p:cNvSpPr>
          <p:nvPr>
            <p:ph type="title"/>
          </p:nvPr>
        </p:nvSpPr>
        <p:spPr>
          <a:xfrm>
            <a:off x="324000" y="4140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HUDL </a:t>
            </a:r>
            <a:endParaRPr/>
          </a:p>
        </p:txBody>
      </p:sp>
      <p:sp>
        <p:nvSpPr>
          <p:cNvPr id="336" name="Google Shape;336;p4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  <p:sp>
        <p:nvSpPr>
          <p:cNvPr id="337" name="Google Shape;337;p47"/>
          <p:cNvSpPr txBox="1"/>
          <p:nvPr/>
        </p:nvSpPr>
        <p:spPr>
          <a:xfrm>
            <a:off x="324000" y="1463600"/>
            <a:ext cx="37539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Montserrat"/>
                <a:ea typeface="Montserrat"/>
                <a:cs typeface="Montserrat"/>
                <a:sym typeface="Montserrat"/>
              </a:rPr>
              <a:t>What makes an above average high school football play - </a:t>
            </a:r>
            <a:endParaRPr sz="3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>
                <a:latin typeface="Montserrat"/>
                <a:ea typeface="Montserrat"/>
                <a:cs typeface="Montserrat"/>
                <a:sym typeface="Montserrat"/>
              </a:rPr>
              <a:t>per position </a:t>
            </a:r>
            <a:endParaRPr sz="2400" i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8" name="Google Shape;33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4225" y="118400"/>
            <a:ext cx="4595850" cy="491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8"/>
          <p:cNvSpPr txBox="1">
            <a:spLocks noGrp="1"/>
          </p:cNvSpPr>
          <p:nvPr>
            <p:ph type="title"/>
          </p:nvPr>
        </p:nvSpPr>
        <p:spPr>
          <a:xfrm>
            <a:off x="324000" y="4140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OFF-SEASON: What Should I be doing?</a:t>
            </a:r>
            <a:endParaRPr/>
          </a:p>
        </p:txBody>
      </p:sp>
      <p:sp>
        <p:nvSpPr>
          <p:cNvPr id="344" name="Google Shape;344;p4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  <p:sp>
        <p:nvSpPr>
          <p:cNvPr id="345" name="Google Shape;345;p48"/>
          <p:cNvSpPr txBox="1"/>
          <p:nvPr/>
        </p:nvSpPr>
        <p:spPr>
          <a:xfrm>
            <a:off x="269625" y="1358475"/>
            <a:ext cx="76116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Montserrat"/>
              <a:buAutoNum type="arabicPeriod"/>
            </a:pP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Get your grades up!!! Seek tutoring for classes you struggle with.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Montserrat"/>
              <a:buAutoNum type="arabicPeriod"/>
            </a:pP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Lift with your team. Off-season is won in the weight room!!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Montserrat"/>
              <a:buAutoNum type="arabicPeriod"/>
            </a:pPr>
            <a:r>
              <a:rPr lang="en-GB" sz="2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Run Track - Skilled players, college coaches want to see 100 Meter times. Linemen compete in discuss and shot put. </a:t>
            </a: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"/>
              <a:buAutoNum type="arabicPeriod"/>
            </a:pPr>
            <a:r>
              <a:rPr lang="en-GB" sz="2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Extracurriculars - Stay Busy!!</a:t>
            </a:r>
            <a:endParaRPr sz="2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9"/>
          <p:cNvSpPr txBox="1">
            <a:spLocks noGrp="1"/>
          </p:cNvSpPr>
          <p:nvPr>
            <p:ph type="title"/>
          </p:nvPr>
        </p:nvSpPr>
        <p:spPr>
          <a:xfrm>
            <a:off x="324000" y="4140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DESIRED MEASURABLES</a:t>
            </a:r>
            <a:endParaRPr/>
          </a:p>
        </p:txBody>
      </p:sp>
      <p:sp>
        <p:nvSpPr>
          <p:cNvPr id="351" name="Google Shape;351;p4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  <p:graphicFrame>
        <p:nvGraphicFramePr>
          <p:cNvPr id="352" name="Google Shape;352;p49"/>
          <p:cNvGraphicFramePr/>
          <p:nvPr/>
        </p:nvGraphicFramePr>
        <p:xfrm>
          <a:off x="381000" y="1169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{F515338B-29A3-46B4-9C65-48946A805E78}</a:tableStyleId>
              </a:tblPr>
              <a:tblGrid>
                <a:gridCol w="125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DEFENSE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POSITION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IDEAL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NGE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DE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6’6”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6’2”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DL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6’4”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6’0”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SAM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6’3”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6’1”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MIKE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6’1”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5’11”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WILL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6’2”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5’11”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CB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6’1”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5’11”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SAF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6’1”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5’11”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53" name="Google Shape;353;p49"/>
          <p:cNvGraphicFramePr/>
          <p:nvPr/>
        </p:nvGraphicFramePr>
        <p:xfrm>
          <a:off x="4829525" y="1169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{F515338B-29A3-46B4-9C65-48946A805E78}</a:tableStyleId>
              </a:tblPr>
              <a:tblGrid>
                <a:gridCol w="125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OFFENSE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POSITION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IDEAL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NGE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QB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6’3”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6’0”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RB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6’0”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5’9”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WR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6’2”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5’10”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TE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6’5”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6’3”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OC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6’3”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6’1.5”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OG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6’4”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6’2”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OT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6’5”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6’3”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0"/>
          <p:cNvSpPr txBox="1">
            <a:spLocks noGrp="1"/>
          </p:cNvSpPr>
          <p:nvPr>
            <p:ph type="ctrTitle"/>
          </p:nvPr>
        </p:nvSpPr>
        <p:spPr>
          <a:xfrm>
            <a:off x="404275" y="898975"/>
            <a:ext cx="8298900" cy="14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Don’t just be a guy,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Be the right guy.</a:t>
            </a:r>
            <a:endParaRPr i="1"/>
          </a:p>
        </p:txBody>
      </p:sp>
      <p:sp>
        <p:nvSpPr>
          <p:cNvPr id="359" name="Google Shape;359;p5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1"/>
          <p:cNvSpPr txBox="1">
            <a:spLocks noGrp="1"/>
          </p:cNvSpPr>
          <p:nvPr>
            <p:ph type="title"/>
          </p:nvPr>
        </p:nvSpPr>
        <p:spPr>
          <a:xfrm>
            <a:off x="403200" y="614250"/>
            <a:ext cx="7690200" cy="204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Kyle Morgan</a:t>
            </a:r>
            <a:endParaRPr sz="3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Email:</a:t>
            </a:r>
            <a:r>
              <a:rPr lang="en-GB" sz="3300"/>
              <a:t> </a:t>
            </a:r>
            <a:r>
              <a:rPr lang="en-GB" sz="2400" i="1" u="sng">
                <a:hlinkClick r:id="rId3"/>
              </a:rPr>
              <a:t>Kyle.Morgan@catapultsports.com</a:t>
            </a:r>
            <a:endParaRPr sz="24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 sz="2400"/>
              <a:t>Twitter:</a:t>
            </a:r>
            <a:r>
              <a:rPr lang="en-GB" sz="3100"/>
              <a:t> </a:t>
            </a:r>
            <a:r>
              <a:rPr lang="en-GB" sz="2400" i="1"/>
              <a:t>@KyleMorgan_XOS</a:t>
            </a:r>
            <a:endParaRPr sz="1700" i="1"/>
          </a:p>
        </p:txBody>
      </p:sp>
      <p:sp>
        <p:nvSpPr>
          <p:cNvPr id="365" name="Google Shape;365;p5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  <p:sp>
        <p:nvSpPr>
          <p:cNvPr id="366" name="Google Shape;366;p51"/>
          <p:cNvSpPr txBox="1">
            <a:spLocks noGrp="1"/>
          </p:cNvSpPr>
          <p:nvPr>
            <p:ph type="title"/>
          </p:nvPr>
        </p:nvSpPr>
        <p:spPr>
          <a:xfrm>
            <a:off x="474850" y="2829725"/>
            <a:ext cx="7690200" cy="17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Cody Cameron</a:t>
            </a:r>
            <a:endParaRPr sz="3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Email: </a:t>
            </a:r>
            <a:r>
              <a:rPr lang="en-GB" sz="2400" i="1" u="sng"/>
              <a:t>codytcameron20@gmail.com</a:t>
            </a:r>
            <a:r>
              <a:rPr lang="en-GB" sz="2400"/>
              <a:t>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 sz="2400"/>
              <a:t>Twitter: </a:t>
            </a:r>
            <a:r>
              <a:rPr lang="en-GB" sz="2400" i="1"/>
              <a:t>@codytcameron </a:t>
            </a:r>
            <a:endParaRPr sz="2400" i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"/>
          <p:cNvSpPr txBox="1">
            <a:spLocks noGrp="1"/>
          </p:cNvSpPr>
          <p:nvPr>
            <p:ph type="title"/>
          </p:nvPr>
        </p:nvSpPr>
        <p:spPr>
          <a:xfrm>
            <a:off x="324000" y="414000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>
                <a:highlight>
                  <a:srgbClr val="E69138"/>
                </a:highlight>
              </a:rPr>
              <a:t>Catapult FREE Profile</a:t>
            </a:r>
            <a:endParaRPr sz="2800" i="1">
              <a:highlight>
                <a:srgbClr val="E69138"/>
              </a:highlight>
            </a:endParaRPr>
          </a:p>
        </p:txBody>
      </p:sp>
      <p:sp>
        <p:nvSpPr>
          <p:cNvPr id="372" name="Google Shape;372;p5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  <p:sp>
        <p:nvSpPr>
          <p:cNvPr id="373" name="Google Shape;373;p52"/>
          <p:cNvSpPr txBox="1"/>
          <p:nvPr/>
        </p:nvSpPr>
        <p:spPr>
          <a:xfrm>
            <a:off x="324000" y="1295025"/>
            <a:ext cx="399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4" name="Google Shape;37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6853" y="122125"/>
            <a:ext cx="3940849" cy="489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350" y="1512888"/>
            <a:ext cx="4419600" cy="21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  <p:pic>
        <p:nvPicPr>
          <p:cNvPr id="381" name="Google Shape;38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775" y="1054475"/>
            <a:ext cx="2736475" cy="27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5550" y="1453925"/>
            <a:ext cx="3222450" cy="15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3"/>
          <p:cNvSpPr txBox="1"/>
          <p:nvPr/>
        </p:nvSpPr>
        <p:spPr>
          <a:xfrm>
            <a:off x="4297650" y="2062863"/>
            <a:ext cx="5487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X</a:t>
            </a:r>
            <a:endParaRPr sz="4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ctrTitle"/>
          </p:nvPr>
        </p:nvSpPr>
        <p:spPr>
          <a:xfrm>
            <a:off x="474275" y="1574500"/>
            <a:ext cx="7208700" cy="7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RECRUITING CALENDAR</a:t>
            </a:r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body" idx="2"/>
          </p:nvPr>
        </p:nvSpPr>
        <p:spPr>
          <a:xfrm>
            <a:off x="4939500" y="1006125"/>
            <a:ext cx="3837000" cy="34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 b="1">
                <a:highlight>
                  <a:schemeClr val="accent3"/>
                </a:highlight>
              </a:rPr>
              <a:t>Evaluation Period</a:t>
            </a:r>
            <a:endParaRPr sz="1600" b="1">
              <a:highlight>
                <a:schemeClr val="accent3"/>
              </a:highlight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Off-Campus/School Visits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Limited days on road as staff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“Bump Rule”</a:t>
            </a:r>
            <a:endParaRPr sz="12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 sz="1600" b="1">
                <a:solidFill>
                  <a:schemeClr val="dk2"/>
                </a:solidFill>
                <a:highlight>
                  <a:srgbClr val="00FF00"/>
                </a:highlight>
              </a:rPr>
              <a:t>Contact Period</a:t>
            </a:r>
            <a:endParaRPr sz="1600" b="1">
              <a:solidFill>
                <a:schemeClr val="dk2"/>
              </a:solidFill>
              <a:highlight>
                <a:srgbClr val="00FF00"/>
              </a:highlight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In-person and off-campus contact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“In-Home visits”, School visits/Games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Early December and Late January</a:t>
            </a:r>
            <a:endParaRPr sz="12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 sz="1600" b="1">
                <a:solidFill>
                  <a:schemeClr val="dk2"/>
                </a:solidFill>
                <a:highlight>
                  <a:srgbClr val="FFF2CC"/>
                </a:highlight>
              </a:rPr>
              <a:t>Quiet Period</a:t>
            </a:r>
            <a:endParaRPr sz="1600" b="1">
              <a:solidFill>
                <a:schemeClr val="dk2"/>
              </a:solidFill>
              <a:highlight>
                <a:srgbClr val="FFF2CC"/>
              </a:highlight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In-person contact only on-campus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Camps, Passing Leagues, OV/UV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CANNOT attend camps off campus</a:t>
            </a:r>
            <a:endParaRPr sz="12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 b="1">
                <a:highlight>
                  <a:srgbClr val="FF0000"/>
                </a:highlight>
              </a:rPr>
              <a:t>Dead Period</a:t>
            </a:r>
            <a:endParaRPr sz="1600" b="1">
              <a:highlight>
                <a:srgbClr val="FF0000"/>
              </a:highlight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No in-person contact on/off campus</a:t>
            </a:r>
            <a:endParaRPr sz="12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b="1"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425" y="73450"/>
            <a:ext cx="4268574" cy="467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body" idx="2"/>
          </p:nvPr>
        </p:nvSpPr>
        <p:spPr>
          <a:xfrm>
            <a:off x="4939500" y="1006125"/>
            <a:ext cx="3837000" cy="34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Early Signing Period</a:t>
            </a:r>
            <a:endParaRPr sz="20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 b="1"/>
              <a:t>Dec 15 - 17 2021</a:t>
            </a:r>
            <a:endParaRPr sz="16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 b="1"/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National Signing Day</a:t>
            </a:r>
            <a:endParaRPr sz="20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 b="1"/>
              <a:t>Feb 2 - Apr 1 2022</a:t>
            </a:r>
            <a:endParaRPr sz="16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400" y="162825"/>
            <a:ext cx="4058624" cy="4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ctrTitle"/>
          </p:nvPr>
        </p:nvSpPr>
        <p:spPr>
          <a:xfrm>
            <a:off x="404275" y="898975"/>
            <a:ext cx="8298900" cy="14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SCHOLARSHIP NUMBERS: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UNDERSTANDING THE NUMBERS CRUNCH</a:t>
            </a:r>
            <a:endParaRPr sz="2600"/>
          </a:p>
        </p:txBody>
      </p:sp>
      <p:sp>
        <p:nvSpPr>
          <p:cNvPr id="139" name="Google Shape;139;p22"/>
          <p:cNvSpPr txBox="1"/>
          <p:nvPr/>
        </p:nvSpPr>
        <p:spPr>
          <a:xfrm>
            <a:off x="997200" y="2687225"/>
            <a:ext cx="6780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Super Seniors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3-year correction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Smaller Signing Classes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Changes to Transfer Portal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○"/>
            </a:pPr>
            <a:r>
              <a:rPr lang="en-GB" sz="20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One-time transfer without penalty</a:t>
            </a:r>
            <a:endParaRPr sz="2000" b="1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○"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1400+ in portal since December 1st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65500" y="1744247"/>
            <a:ext cx="4219750" cy="308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265500" y="10925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OFFERS</a:t>
            </a:r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2"/>
          </p:nvPr>
        </p:nvSpPr>
        <p:spPr>
          <a:xfrm>
            <a:off x="4929000" y="205275"/>
            <a:ext cx="3837000" cy="4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u="sng"/>
              <a:t>2022 OFFERS</a:t>
            </a:r>
            <a:endParaRPr sz="2200" b="1" u="sng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 b="1"/>
              <a:t>Arizona State (453)</a:t>
            </a:r>
            <a:endParaRPr sz="2000" b="1"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 b="1"/>
              <a:t>Arizona (189)</a:t>
            </a:r>
            <a:endParaRPr sz="2000" b="1"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 b="1"/>
              <a:t>Northern Arizona (76)</a:t>
            </a:r>
            <a:endParaRPr sz="2000" b="1"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 b="1"/>
              <a:t>--------------------------</a:t>
            </a:r>
            <a:endParaRPr sz="2000" b="1"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 b="1"/>
              <a:t>Stanford (85)</a:t>
            </a:r>
            <a:endParaRPr sz="2000" b="1"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 b="1"/>
              <a:t>Rice (37)</a:t>
            </a:r>
            <a:endParaRPr sz="2000" b="1"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 b="1">
                <a:highlight>
                  <a:schemeClr val="dk2"/>
                </a:highlight>
              </a:rPr>
              <a:t>Find out where you stand</a:t>
            </a:r>
            <a:endParaRPr sz="1800" b="1">
              <a:highlight>
                <a:schemeClr val="dk2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 b="1">
                <a:highlight>
                  <a:schemeClr val="dk2"/>
                </a:highlight>
              </a:rPr>
              <a:t>Ask if offer is committable</a:t>
            </a:r>
            <a:endParaRPr sz="1800" b="1">
              <a:highlight>
                <a:schemeClr val="dk2"/>
              </a:highlight>
            </a:endParaRPr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1"/>
          </p:nvPr>
        </p:nvSpPr>
        <p:spPr>
          <a:xfrm>
            <a:off x="265500" y="247552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lt1"/>
                </a:solidFill>
              </a:rPr>
              <a:t>Committable Offer</a:t>
            </a:r>
            <a:endParaRPr sz="3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lt1"/>
                </a:solidFill>
              </a:rPr>
              <a:t>vs</a:t>
            </a: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lt1"/>
                </a:solidFill>
              </a:rPr>
              <a:t>Managed Offer</a:t>
            </a:r>
            <a:endParaRPr sz="2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lt1"/>
                </a:solidFill>
              </a:rPr>
              <a:t>(Who Is Offering You?)</a:t>
            </a:r>
            <a:endParaRPr sz="15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C8C8C"/>
            </a:gs>
            <a:gs pos="100000">
              <a:srgbClr val="40404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18525"/>
            <a:ext cx="8839199" cy="2506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atapult Sport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1102</Words>
  <Application>Microsoft Macintosh PowerPoint</Application>
  <PresentationFormat>On-screen Show (16:9)</PresentationFormat>
  <Paragraphs>363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Architects Daughter</vt:lpstr>
      <vt:lpstr>Roboto</vt:lpstr>
      <vt:lpstr>Lato</vt:lpstr>
      <vt:lpstr>Montserrat</vt:lpstr>
      <vt:lpstr>Arial</vt:lpstr>
      <vt:lpstr>Catapult Sports</vt:lpstr>
      <vt:lpstr>RECRUITING 101</vt:lpstr>
      <vt:lpstr>PowerPoint Presentation</vt:lpstr>
      <vt:lpstr>Cody Cameron  @codytcameron </vt:lpstr>
      <vt:lpstr>THE RECRUITING CALENDAR</vt:lpstr>
      <vt:lpstr>PowerPoint Presentation</vt:lpstr>
      <vt:lpstr>PowerPoint Presentation</vt:lpstr>
      <vt:lpstr>SCHOLARSHIP NUMBERS: UNDERSTANDING THE NUMBERS CRUNCH</vt:lpstr>
      <vt:lpstr>OFFERS</vt:lpstr>
      <vt:lpstr>PowerPoint Presentation</vt:lpstr>
      <vt:lpstr>2022 Early Signing Class</vt:lpstr>
      <vt:lpstr>FBS</vt:lpstr>
      <vt:lpstr>FCS</vt:lpstr>
      <vt:lpstr>Division II/III</vt:lpstr>
      <vt:lpstr>PWO</vt:lpstr>
      <vt:lpstr>Transfer Portal</vt:lpstr>
      <vt:lpstr>POST-GRAD “PG Year”</vt:lpstr>
      <vt:lpstr>JUCO</vt:lpstr>
      <vt:lpstr>“CHANCE FAVORS THE PREPARED MIND” -Louis Pasteur</vt:lpstr>
      <vt:lpstr>HOW TO MAXIMIZE YOUR RECRUITING PROFILE</vt:lpstr>
      <vt:lpstr>SCOUTING SERVICES</vt:lpstr>
      <vt:lpstr>PowerPoint Presentation</vt:lpstr>
      <vt:lpstr>PowerPoint Presentation</vt:lpstr>
      <vt:lpstr>RECRUITING SERVICES</vt:lpstr>
      <vt:lpstr>PowerPoint Presentation</vt:lpstr>
      <vt:lpstr>TAKE CONTROL OF YOUR RECRUITING</vt:lpstr>
      <vt:lpstr>PowerPoint Presentation</vt:lpstr>
      <vt:lpstr>SOCIAL MEDIA</vt:lpstr>
      <vt:lpstr>TWITTER PROFILE</vt:lpstr>
      <vt:lpstr>HOW TO USE TWITTER TO YOUR ADVANTAGE</vt:lpstr>
      <vt:lpstr>HOW TO BUILD YOUR HUDL HIGHLIGHTS</vt:lpstr>
      <vt:lpstr>HUDL </vt:lpstr>
      <vt:lpstr>HUDL </vt:lpstr>
      <vt:lpstr>OFF-SEASON: What Should I be doing?</vt:lpstr>
      <vt:lpstr>DESIRED MEASURABLES</vt:lpstr>
      <vt:lpstr>Don’t just be a guy, Be the right guy.</vt:lpstr>
      <vt:lpstr>Kyle Morgan Email: Kyle.Morgan@catapultsports.com Twitter: @KyleMorgan_XOS</vt:lpstr>
      <vt:lpstr>Catapult FREE Profile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RECRUITING 101</dc:title>
  <cp:lastModifiedBy>natalie francis</cp:lastModifiedBy>
  <cp:revision>1</cp:revision>
  <dcterms:modified xsi:type="dcterms:W3CDTF">2022-01-13T15:59:16Z</dcterms:modified>
</cp:coreProperties>
</file>