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s/slide17.xml" ContentType="application/vnd.openxmlformats-officedocument.presentationml.slide+xml"/>
  <Override PartName="/ppt/slides/slide19.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4.xml" ContentType="application/vnd.openxmlformats-officedocument.presentationml.slide+xml"/>
  <Override PartName="/ppt/slides/slide20.xml" ContentType="application/vnd.openxmlformats-officedocument.presentationml.slide+xml"/>
  <Override PartName="/ppt/slides/slide25.xml" ContentType="application/vnd.openxmlformats-officedocument.presentationml.slide+xml"/>
  <Override PartName="/ppt/slides/slide24.xml" ContentType="application/vnd.openxmlformats-officedocument.presentationml.slide+xml"/>
  <Override PartName="/ppt/slides/slide18.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5.xml" ContentType="application/vnd.openxmlformats-officedocument.presentationml.slide+xml"/>
  <Override PartName="/ppt/slides/slide3.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notesSlides/notesSlide2.xml" ContentType="application/vnd.openxmlformats-officedocument.presentationml.notesSlid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notesSlides/notesSlide4.xml" ContentType="application/vnd.openxmlformats-officedocument.presentationml.notesSlide+xml"/>
  <Override PartName="/ppt/slideMasters/slideMaster1.xml" ContentType="application/vnd.openxmlformats-officedocument.presentationml.slideMaster+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charts/chart13.xml" ContentType="application/vnd.openxmlformats-officedocument.drawingml.chart+xml"/>
  <Override PartName="/ppt/charts/colors4.xml" ContentType="application/vnd.ms-office.chartcolorstyle+xml"/>
  <Override PartName="/ppt/charts/style4.xml" ContentType="application/vnd.ms-office.chartstyle+xml"/>
  <Override PartName="/ppt/charts/chart4.xml" ContentType="application/vnd.openxmlformats-officedocument.drawingml.chart+xml"/>
  <Override PartName="/ppt/theme/themeOverride3.xml" ContentType="application/vnd.openxmlformats-officedocument.themeOverride+xml"/>
  <Override PartName="/ppt/charts/colors3.xml" ContentType="application/vnd.ms-office.chartcolorstyle+xml"/>
  <Override PartName="/ppt/charts/style3.xml" ContentType="application/vnd.ms-office.chartstyle+xml"/>
  <Override PartName="/ppt/theme/themeOverride4.xml" ContentType="application/vnd.openxmlformats-officedocument.themeOverride+xml"/>
  <Override PartName="/ppt/charts/chart5.xml" ContentType="application/vnd.openxmlformats-officedocument.drawingml.chart+xml"/>
  <Override PartName="/ppt/charts/style5.xml" ContentType="application/vnd.ms-office.chartstyle+xml"/>
  <Override PartName="/ppt/charts/style6.xml" ContentType="application/vnd.ms-office.chartstyle+xml"/>
  <Override PartName="/ppt/charts/chart6.xml" ContentType="application/vnd.openxmlformats-officedocument.drawingml.chart+xml"/>
  <Override PartName="/ppt/theme/themeOverride5.xml" ContentType="application/vnd.openxmlformats-officedocument.themeOverride+xml"/>
  <Override PartName="/ppt/charts/colors5.xml" ContentType="application/vnd.ms-office.chartcolorstyle+xml"/>
  <Override PartName="/ppt/charts/chart3.xml" ContentType="application/vnd.openxmlformats-officedocument.drawingml.chart+xml"/>
  <Override PartName="/ppt/theme/themeOverride2.xml" ContentType="application/vnd.openxmlformats-officedocument.themeOverride+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olors2.xml" ContentType="application/vnd.ms-office.chartcolorstyle+xml"/>
  <Override PartName="/ppt/charts/style2.xml" ContentType="application/vnd.ms-office.chartstyle+xml"/>
  <Override PartName="/ppt/charts/chart2.xml" ContentType="application/vnd.openxmlformats-officedocument.drawingml.chart+xml"/>
  <Override PartName="/ppt/theme/themeOverride1.xml" ContentType="application/vnd.openxmlformats-officedocument.themeOverride+xml"/>
  <Override PartName="/ppt/theme/themeOverride6.xml" ContentType="application/vnd.openxmlformats-officedocument.themeOverride+xml"/>
  <Override PartName="/ppt/charts/colors6.xml" ContentType="application/vnd.ms-office.chartcolorstyle+xml"/>
  <Override PartName="/ppt/charts/style7.xml" ContentType="application/vnd.ms-office.chartstyle+xml"/>
  <Override PartName="/ppt/charts/style12.xml" ContentType="application/vnd.ms-office.chartstyle+xml"/>
  <Override PartName="/ppt/charts/chart12.xml" ContentType="application/vnd.openxmlformats-officedocument.drawingml.chart+xml"/>
  <Override PartName="/ppt/charts/colors11.xml" ContentType="application/vnd.ms-office.chartcolorstyle+xml"/>
  <Override PartName="/ppt/charts/chart7.xml" ContentType="application/vnd.openxmlformats-officedocument.drawingml.chart+xml"/>
  <Override PartName="/ppt/charts/colors12.xml" ContentType="application/vnd.ms-office.chartcolorstyle+xml"/>
  <Override PartName="/ppt/charts/style13.xml" ContentType="application/vnd.ms-office.chartstyle+xml"/>
  <Override PartName="/ppt/charts/colors13.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0.xml" ContentType="application/vnd.ms-office.chartcolorstyle+xml"/>
  <Override PartName="/ppt/charts/colors8.xml" ContentType="application/vnd.ms-office.chartcolorstyle+xml"/>
  <Override PartName="/ppt/charts/chart8.xml" ContentType="application/vnd.openxmlformats-officedocument.drawingml.chart+xml"/>
  <Override PartName="/ppt/theme/themeOverride7.xml" ContentType="application/vnd.openxmlformats-officedocument.themeOverride+xml"/>
  <Override PartName="/ppt/charts/colors7.xml" ContentType="application/vnd.ms-office.chartcolorstyle+xml"/>
  <Override PartName="/ppt/theme/themeOverride8.xml" ContentType="application/vnd.openxmlformats-officedocument.themeOverride+xml"/>
  <Override PartName="/ppt/charts/style8.xml" ContentType="application/vnd.ms-office.chartstyle+xml"/>
  <Override PartName="/ppt/charts/style9.xml" ContentType="application/vnd.ms-office.chartstyle+xml"/>
  <Override PartName="/ppt/charts/style10.xml" ContentType="application/vnd.ms-office.chartstyle+xml"/>
  <Override PartName="/ppt/charts/chart10.xml" ContentType="application/vnd.openxmlformats-officedocument.drawingml.chart+xml"/>
  <Override PartName="/ppt/charts/chart9.xml" ContentType="application/vnd.openxmlformats-officedocument.drawingml.chart+xml"/>
  <Override PartName="/ppt/charts/colors9.xml" ContentType="application/vnd.ms-office.chartcolorstyl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27"/>
  </p:notesMasterIdLst>
  <p:handoutMasterIdLst>
    <p:handoutMasterId r:id="rId28"/>
  </p:handoutMasterIdLst>
  <p:sldIdLst>
    <p:sldId id="256" r:id="rId2"/>
    <p:sldId id="271" r:id="rId3"/>
    <p:sldId id="270" r:id="rId4"/>
    <p:sldId id="315" r:id="rId5"/>
    <p:sldId id="316" r:id="rId6"/>
    <p:sldId id="317" r:id="rId7"/>
    <p:sldId id="318" r:id="rId8"/>
    <p:sldId id="319" r:id="rId9"/>
    <p:sldId id="323" r:id="rId10"/>
    <p:sldId id="322" r:id="rId11"/>
    <p:sldId id="310" r:id="rId12"/>
    <p:sldId id="327" r:id="rId13"/>
    <p:sldId id="326" r:id="rId14"/>
    <p:sldId id="321" r:id="rId15"/>
    <p:sldId id="303" r:id="rId16"/>
    <p:sldId id="324" r:id="rId17"/>
    <p:sldId id="304" r:id="rId18"/>
    <p:sldId id="305" r:id="rId19"/>
    <p:sldId id="306" r:id="rId20"/>
    <p:sldId id="307" r:id="rId21"/>
    <p:sldId id="308" r:id="rId22"/>
    <p:sldId id="309" r:id="rId23"/>
    <p:sldId id="313" r:id="rId24"/>
    <p:sldId id="301" r:id="rId25"/>
    <p:sldId id="325" r:id="rId26"/>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59" autoAdjust="0"/>
    <p:restoredTop sz="86432" autoAdjust="0"/>
  </p:normalViewPr>
  <p:slideViewPr>
    <p:cSldViewPr>
      <p:cViewPr varScale="1">
        <p:scale>
          <a:sx n="59" d="100"/>
          <a:sy n="59" d="100"/>
        </p:scale>
        <p:origin x="36" y="29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oleObject" Target="file:///C:\Users\gpleenh\Desktop\Hockey\2020-2021\19-20%20End%20of%20year%20presentation%20charts.xlsx" TargetMode="Externa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13.xml"/><Relationship Id="rId1" Type="http://schemas.microsoft.com/office/2011/relationships/chartStyle" Target="style13.xml"/></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oleObject" Target="file:///C:\Users\gpleenh\Desktop\Hockey\2020-2021\19-20%20End%20of%20year%20presentation%20charts.xlsx" TargetMode="External"/></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oleObject" Target="file:///C:\Users\gpleenh\Desktop\Hockey\2020-2021\19-20%20End%20of%20year%20presentation%20charts.xlsx" TargetMode="External"/></Relationships>
</file>

<file path=ppt/charts/_rels/chart4.xml.rels><?xml version="1.0" encoding="UTF-8" standalone="yes"?>
<Relationships xmlns="http://schemas.openxmlformats.org/package/2006/relationships"><Relationship Id="rId3" Type="http://schemas.openxmlformats.org/officeDocument/2006/relationships/themeOverride" Target="../theme/themeOverride4.xml"/><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oleObject" Target="file:///C:\Users\gpleenh\Desktop\Hockey\2020-2021\19-20%20End%20of%20year%20presentation%20charts.xlsx" TargetMode="External"/></Relationships>
</file>

<file path=ppt/charts/_rels/chart5.xml.rels><?xml version="1.0" encoding="UTF-8" standalone="yes"?>
<Relationships xmlns="http://schemas.openxmlformats.org/package/2006/relationships"><Relationship Id="rId3" Type="http://schemas.openxmlformats.org/officeDocument/2006/relationships/themeOverride" Target="../theme/themeOverride5.xml"/><Relationship Id="rId2" Type="http://schemas.microsoft.com/office/2011/relationships/chartColorStyle" Target="colors5.xml"/><Relationship Id="rId1" Type="http://schemas.microsoft.com/office/2011/relationships/chartStyle" Target="style5.xml"/><Relationship Id="rId4" Type="http://schemas.openxmlformats.org/officeDocument/2006/relationships/oleObject" Target="file:///C:\Users\gpleenh\Desktop\Hockey\2020-2021\19-20%20End%20of%20year%20presentation%20charts.xlsx" TargetMode="External"/></Relationships>
</file>

<file path=ppt/charts/_rels/chart6.xml.rels><?xml version="1.0" encoding="UTF-8" standalone="yes"?>
<Relationships xmlns="http://schemas.openxmlformats.org/package/2006/relationships"><Relationship Id="rId3" Type="http://schemas.openxmlformats.org/officeDocument/2006/relationships/themeOverride" Target="../theme/themeOverride6.xml"/><Relationship Id="rId2" Type="http://schemas.microsoft.com/office/2011/relationships/chartColorStyle" Target="colors6.xml"/><Relationship Id="rId1" Type="http://schemas.microsoft.com/office/2011/relationships/chartStyle" Target="style6.xml"/><Relationship Id="rId4" Type="http://schemas.openxmlformats.org/officeDocument/2006/relationships/oleObject" Target="file:///C:\Users\gpleenh\Desktop\Hockey\2020-2021\19-20%20End%20of%20year%20presentation%20charts.xlsx" TargetMode="External"/></Relationships>
</file>

<file path=ppt/charts/_rels/chart7.xml.rels><?xml version="1.0" encoding="UTF-8" standalone="yes"?>
<Relationships xmlns="http://schemas.openxmlformats.org/package/2006/relationships"><Relationship Id="rId3" Type="http://schemas.openxmlformats.org/officeDocument/2006/relationships/themeOverride" Target="../theme/themeOverride7.xml"/><Relationship Id="rId2" Type="http://schemas.microsoft.com/office/2011/relationships/chartColorStyle" Target="colors7.xml"/><Relationship Id="rId1" Type="http://schemas.microsoft.com/office/2011/relationships/chartStyle" Target="style7.xml"/><Relationship Id="rId4" Type="http://schemas.openxmlformats.org/officeDocument/2006/relationships/oleObject" Target="file:///C:\Users\gpleenh\Desktop\Hockey\2020-2021\19-20%20End%20of%20year%20presentation%20charts.xlsx" TargetMode="External"/></Relationships>
</file>

<file path=ppt/charts/_rels/chart8.xml.rels><?xml version="1.0" encoding="UTF-8" standalone="yes"?>
<Relationships xmlns="http://schemas.openxmlformats.org/package/2006/relationships"><Relationship Id="rId3" Type="http://schemas.openxmlformats.org/officeDocument/2006/relationships/themeOverride" Target="../theme/themeOverride8.xml"/><Relationship Id="rId2" Type="http://schemas.microsoft.com/office/2011/relationships/chartColorStyle" Target="colors8.xml"/><Relationship Id="rId1" Type="http://schemas.microsoft.com/office/2011/relationships/chartStyle" Target="style8.xml"/><Relationship Id="rId4" Type="http://schemas.openxmlformats.org/officeDocument/2006/relationships/oleObject" Target="file:///C:\Users\gpleenh\Desktop\Hockey\2020-2021\19-20%20End%20of%20year%20presentation%20charts.xlsx" TargetMode="Externa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Facilities</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stacked"/>
        <c:varyColors val="0"/>
        <c:ser>
          <c:idx val="0"/>
          <c:order val="0"/>
          <c:tx>
            <c:strRef>
              <c:f>Sheet1!$B$1</c:f>
              <c:strCache>
                <c:ptCount val="1"/>
                <c:pt idx="0">
                  <c:v>NEED SIGNIFICANT IMPROVEMENT</c:v>
                </c:pt>
              </c:strCache>
            </c:strRef>
          </c:tx>
          <c:spPr>
            <a:solidFill>
              <a:srgbClr val="FF0000"/>
            </a:solidFill>
            <a:ln>
              <a:noFill/>
            </a:ln>
            <a:effectLst/>
          </c:spPr>
          <c:invertIfNegative val="0"/>
          <c:cat>
            <c:strRef>
              <c:f>Sheet1!$A$2:$A$12</c:f>
              <c:strCache>
                <c:ptCount val="11"/>
                <c:pt idx="0">
                  <c:v>Locker Room: Bathroom</c:v>
                </c:pt>
                <c:pt idx="1">
                  <c:v>Concession Area Bathroom</c:v>
                </c:pt>
                <c:pt idx="2">
                  <c:v>Locker Room: Dressing Area</c:v>
                </c:pt>
                <c:pt idx="3">
                  <c:v>Parking Lot</c:v>
                </c:pt>
                <c:pt idx="4">
                  <c:v>Facility Exterior</c:v>
                </c:pt>
                <c:pt idx="5">
                  <c:v>Player Bench Area</c:v>
                </c:pt>
                <c:pt idx="6">
                  <c:v>Concession Stand</c:v>
                </c:pt>
                <c:pt idx="7">
                  <c:v>Grandstands</c:v>
                </c:pt>
                <c:pt idx="8">
                  <c:v>Dasher Boards</c:v>
                </c:pt>
                <c:pt idx="9">
                  <c:v>Ice Surface</c:v>
                </c:pt>
                <c:pt idx="10">
                  <c:v>Locker Room: Shower</c:v>
                </c:pt>
              </c:strCache>
            </c:strRef>
          </c:cat>
          <c:val>
            <c:numRef>
              <c:f>Sheet1!$B$2:$B$12</c:f>
              <c:numCache>
                <c:formatCode>General</c:formatCode>
                <c:ptCount val="11"/>
                <c:pt idx="0">
                  <c:v>15</c:v>
                </c:pt>
                <c:pt idx="1">
                  <c:v>12</c:v>
                </c:pt>
                <c:pt idx="2">
                  <c:v>7</c:v>
                </c:pt>
                <c:pt idx="3">
                  <c:v>6</c:v>
                </c:pt>
                <c:pt idx="4">
                  <c:v>7</c:v>
                </c:pt>
                <c:pt idx="5">
                  <c:v>5</c:v>
                </c:pt>
                <c:pt idx="6">
                  <c:v>7</c:v>
                </c:pt>
                <c:pt idx="7">
                  <c:v>5</c:v>
                </c:pt>
                <c:pt idx="8">
                  <c:v>5</c:v>
                </c:pt>
                <c:pt idx="9">
                  <c:v>5</c:v>
                </c:pt>
                <c:pt idx="10">
                  <c:v>6</c:v>
                </c:pt>
              </c:numCache>
            </c:numRef>
          </c:val>
        </c:ser>
        <c:ser>
          <c:idx val="1"/>
          <c:order val="1"/>
          <c:tx>
            <c:strRef>
              <c:f>Sheet1!$C$1</c:f>
              <c:strCache>
                <c:ptCount val="1"/>
                <c:pt idx="0">
                  <c:v>NEEDS MINOR IMPROVEMENT</c:v>
                </c:pt>
              </c:strCache>
            </c:strRef>
          </c:tx>
          <c:spPr>
            <a:solidFill>
              <a:srgbClr val="FFFF00"/>
            </a:solidFill>
            <a:ln>
              <a:noFill/>
            </a:ln>
            <a:effectLst/>
          </c:spPr>
          <c:invertIfNegative val="0"/>
          <c:cat>
            <c:strRef>
              <c:f>Sheet1!$A$2:$A$12</c:f>
              <c:strCache>
                <c:ptCount val="11"/>
                <c:pt idx="0">
                  <c:v>Locker Room: Bathroom</c:v>
                </c:pt>
                <c:pt idx="1">
                  <c:v>Concession Area Bathroom</c:v>
                </c:pt>
                <c:pt idx="2">
                  <c:v>Locker Room: Dressing Area</c:v>
                </c:pt>
                <c:pt idx="3">
                  <c:v>Parking Lot</c:v>
                </c:pt>
                <c:pt idx="4">
                  <c:v>Facility Exterior</c:v>
                </c:pt>
                <c:pt idx="5">
                  <c:v>Player Bench Area</c:v>
                </c:pt>
                <c:pt idx="6">
                  <c:v>Concession Stand</c:v>
                </c:pt>
                <c:pt idx="7">
                  <c:v>Grandstands</c:v>
                </c:pt>
                <c:pt idx="8">
                  <c:v>Dasher Boards</c:v>
                </c:pt>
                <c:pt idx="9">
                  <c:v>Ice Surface</c:v>
                </c:pt>
                <c:pt idx="10">
                  <c:v>Locker Room: Shower</c:v>
                </c:pt>
              </c:strCache>
            </c:strRef>
          </c:cat>
          <c:val>
            <c:numRef>
              <c:f>Sheet1!$C$2:$C$12</c:f>
              <c:numCache>
                <c:formatCode>General</c:formatCode>
                <c:ptCount val="11"/>
                <c:pt idx="0">
                  <c:v>10</c:v>
                </c:pt>
                <c:pt idx="1">
                  <c:v>15</c:v>
                </c:pt>
                <c:pt idx="2">
                  <c:v>11</c:v>
                </c:pt>
                <c:pt idx="3">
                  <c:v>11</c:v>
                </c:pt>
                <c:pt idx="4">
                  <c:v>10</c:v>
                </c:pt>
                <c:pt idx="5">
                  <c:v>17</c:v>
                </c:pt>
                <c:pt idx="6">
                  <c:v>9</c:v>
                </c:pt>
                <c:pt idx="7">
                  <c:v>9</c:v>
                </c:pt>
                <c:pt idx="8">
                  <c:v>9</c:v>
                </c:pt>
                <c:pt idx="9">
                  <c:v>6</c:v>
                </c:pt>
                <c:pt idx="10">
                  <c:v>1</c:v>
                </c:pt>
              </c:numCache>
            </c:numRef>
          </c:val>
        </c:ser>
        <c:ser>
          <c:idx val="2"/>
          <c:order val="2"/>
          <c:tx>
            <c:strRef>
              <c:f>Sheet1!$D$1</c:f>
              <c:strCache>
                <c:ptCount val="1"/>
                <c:pt idx="0">
                  <c:v>ACCEPTABLE</c:v>
                </c:pt>
              </c:strCache>
            </c:strRef>
          </c:tx>
          <c:spPr>
            <a:solidFill>
              <a:srgbClr val="00B050"/>
            </a:solidFill>
            <a:ln>
              <a:noFill/>
            </a:ln>
            <a:effectLst/>
          </c:spPr>
          <c:invertIfNegative val="0"/>
          <c:cat>
            <c:strRef>
              <c:f>Sheet1!$A$2:$A$12</c:f>
              <c:strCache>
                <c:ptCount val="11"/>
                <c:pt idx="0">
                  <c:v>Locker Room: Bathroom</c:v>
                </c:pt>
                <c:pt idx="1">
                  <c:v>Concession Area Bathroom</c:v>
                </c:pt>
                <c:pt idx="2">
                  <c:v>Locker Room: Dressing Area</c:v>
                </c:pt>
                <c:pt idx="3">
                  <c:v>Parking Lot</c:v>
                </c:pt>
                <c:pt idx="4">
                  <c:v>Facility Exterior</c:v>
                </c:pt>
                <c:pt idx="5">
                  <c:v>Player Bench Area</c:v>
                </c:pt>
                <c:pt idx="6">
                  <c:v>Concession Stand</c:v>
                </c:pt>
                <c:pt idx="7">
                  <c:v>Grandstands</c:v>
                </c:pt>
                <c:pt idx="8">
                  <c:v>Dasher Boards</c:v>
                </c:pt>
                <c:pt idx="9">
                  <c:v>Ice Surface</c:v>
                </c:pt>
                <c:pt idx="10">
                  <c:v>Locker Room: Shower</c:v>
                </c:pt>
              </c:strCache>
            </c:strRef>
          </c:cat>
          <c:val>
            <c:numRef>
              <c:f>Sheet1!$D$2:$D$12</c:f>
              <c:numCache>
                <c:formatCode>General</c:formatCode>
                <c:ptCount val="11"/>
                <c:pt idx="0">
                  <c:v>10</c:v>
                </c:pt>
                <c:pt idx="1">
                  <c:v>17</c:v>
                </c:pt>
                <c:pt idx="2">
                  <c:v>22</c:v>
                </c:pt>
                <c:pt idx="3">
                  <c:v>26</c:v>
                </c:pt>
                <c:pt idx="4">
                  <c:v>25</c:v>
                </c:pt>
                <c:pt idx="5">
                  <c:v>20</c:v>
                </c:pt>
                <c:pt idx="6">
                  <c:v>25</c:v>
                </c:pt>
                <c:pt idx="7">
                  <c:v>25</c:v>
                </c:pt>
                <c:pt idx="8">
                  <c:v>19</c:v>
                </c:pt>
                <c:pt idx="9">
                  <c:v>27</c:v>
                </c:pt>
                <c:pt idx="10">
                  <c:v>14</c:v>
                </c:pt>
              </c:numCache>
            </c:numRef>
          </c:val>
        </c:ser>
        <c:ser>
          <c:idx val="3"/>
          <c:order val="3"/>
          <c:tx>
            <c:strRef>
              <c:f>Sheet1!$E$1</c:f>
              <c:strCache>
                <c:ptCount val="1"/>
                <c:pt idx="0">
                  <c:v>EXCEEDS EXPECTATIONS</c:v>
                </c:pt>
              </c:strCache>
            </c:strRef>
          </c:tx>
          <c:spPr>
            <a:solidFill>
              <a:srgbClr val="00B0F0"/>
            </a:solidFill>
            <a:ln>
              <a:noFill/>
            </a:ln>
            <a:effectLst/>
          </c:spPr>
          <c:invertIfNegative val="0"/>
          <c:cat>
            <c:strRef>
              <c:f>Sheet1!$A$2:$A$12</c:f>
              <c:strCache>
                <c:ptCount val="11"/>
                <c:pt idx="0">
                  <c:v>Locker Room: Bathroom</c:v>
                </c:pt>
                <c:pt idx="1">
                  <c:v>Concession Area Bathroom</c:v>
                </c:pt>
                <c:pt idx="2">
                  <c:v>Locker Room: Dressing Area</c:v>
                </c:pt>
                <c:pt idx="3">
                  <c:v>Parking Lot</c:v>
                </c:pt>
                <c:pt idx="4">
                  <c:v>Facility Exterior</c:v>
                </c:pt>
                <c:pt idx="5">
                  <c:v>Player Bench Area</c:v>
                </c:pt>
                <c:pt idx="6">
                  <c:v>Concession Stand</c:v>
                </c:pt>
                <c:pt idx="7">
                  <c:v>Grandstands</c:v>
                </c:pt>
                <c:pt idx="8">
                  <c:v>Dasher Boards</c:v>
                </c:pt>
                <c:pt idx="9">
                  <c:v>Ice Surface</c:v>
                </c:pt>
                <c:pt idx="10">
                  <c:v>Locker Room: Shower</c:v>
                </c:pt>
              </c:strCache>
            </c:strRef>
          </c:cat>
          <c:val>
            <c:numRef>
              <c:f>Sheet1!$E$2:$E$12</c:f>
              <c:numCache>
                <c:formatCode>General</c:formatCode>
                <c:ptCount val="11"/>
                <c:pt idx="0">
                  <c:v>1</c:v>
                </c:pt>
                <c:pt idx="1">
                  <c:v>1</c:v>
                </c:pt>
                <c:pt idx="2">
                  <c:v>2</c:v>
                </c:pt>
                <c:pt idx="3">
                  <c:v>2</c:v>
                </c:pt>
                <c:pt idx="4">
                  <c:v>3</c:v>
                </c:pt>
                <c:pt idx="5">
                  <c:v>2</c:v>
                </c:pt>
                <c:pt idx="6">
                  <c:v>3</c:v>
                </c:pt>
                <c:pt idx="7">
                  <c:v>5</c:v>
                </c:pt>
                <c:pt idx="8">
                  <c:v>9</c:v>
                </c:pt>
                <c:pt idx="9">
                  <c:v>6</c:v>
                </c:pt>
                <c:pt idx="10">
                  <c:v>6</c:v>
                </c:pt>
              </c:numCache>
            </c:numRef>
          </c:val>
        </c:ser>
        <c:ser>
          <c:idx val="4"/>
          <c:order val="4"/>
          <c:tx>
            <c:strRef>
              <c:f>Sheet1!$F$1</c:f>
              <c:strCache>
                <c:ptCount val="1"/>
                <c:pt idx="0">
                  <c:v>GREATLY EXCEEDS EXPECTATIONS</c:v>
                </c:pt>
              </c:strCache>
            </c:strRef>
          </c:tx>
          <c:spPr>
            <a:solidFill>
              <a:schemeClr val="accent5"/>
            </a:solidFill>
            <a:ln>
              <a:noFill/>
            </a:ln>
            <a:effectLst/>
          </c:spPr>
          <c:invertIfNegative val="0"/>
          <c:cat>
            <c:strRef>
              <c:f>Sheet1!$A$2:$A$12</c:f>
              <c:strCache>
                <c:ptCount val="11"/>
                <c:pt idx="0">
                  <c:v>Locker Room: Bathroom</c:v>
                </c:pt>
                <c:pt idx="1">
                  <c:v>Concession Area Bathroom</c:v>
                </c:pt>
                <c:pt idx="2">
                  <c:v>Locker Room: Dressing Area</c:v>
                </c:pt>
                <c:pt idx="3">
                  <c:v>Parking Lot</c:v>
                </c:pt>
                <c:pt idx="4">
                  <c:v>Facility Exterior</c:v>
                </c:pt>
                <c:pt idx="5">
                  <c:v>Player Bench Area</c:v>
                </c:pt>
                <c:pt idx="6">
                  <c:v>Concession Stand</c:v>
                </c:pt>
                <c:pt idx="7">
                  <c:v>Grandstands</c:v>
                </c:pt>
                <c:pt idx="8">
                  <c:v>Dasher Boards</c:v>
                </c:pt>
                <c:pt idx="9">
                  <c:v>Ice Surface</c:v>
                </c:pt>
                <c:pt idx="10">
                  <c:v>Locker Room: Shower</c:v>
                </c:pt>
              </c:strCache>
            </c:strRef>
          </c:cat>
          <c:val>
            <c:numRef>
              <c:f>Sheet1!$F$2:$F$12</c:f>
              <c:numCache>
                <c:formatCode>General</c:formatCode>
                <c:ptCount val="11"/>
                <c:pt idx="0">
                  <c:v>0</c:v>
                </c:pt>
                <c:pt idx="1">
                  <c:v>0</c:v>
                </c:pt>
                <c:pt idx="2">
                  <c:v>0</c:v>
                </c:pt>
                <c:pt idx="3">
                  <c:v>0</c:v>
                </c:pt>
                <c:pt idx="4">
                  <c:v>0</c:v>
                </c:pt>
                <c:pt idx="5">
                  <c:v>0</c:v>
                </c:pt>
                <c:pt idx="6">
                  <c:v>0</c:v>
                </c:pt>
                <c:pt idx="7">
                  <c:v>0</c:v>
                </c:pt>
                <c:pt idx="8">
                  <c:v>1</c:v>
                </c:pt>
                <c:pt idx="9">
                  <c:v>1</c:v>
                </c:pt>
                <c:pt idx="10">
                  <c:v>3</c:v>
                </c:pt>
              </c:numCache>
            </c:numRef>
          </c:val>
        </c:ser>
        <c:dLbls>
          <c:showLegendKey val="0"/>
          <c:showVal val="0"/>
          <c:showCatName val="0"/>
          <c:showSerName val="0"/>
          <c:showPercent val="0"/>
          <c:showBubbleSize val="0"/>
        </c:dLbls>
        <c:gapWidth val="55"/>
        <c:overlap val="100"/>
        <c:axId val="405363800"/>
        <c:axId val="405364192"/>
      </c:barChart>
      <c:lineChart>
        <c:grouping val="standard"/>
        <c:varyColors val="0"/>
        <c:ser>
          <c:idx val="5"/>
          <c:order val="5"/>
          <c:tx>
            <c:strRef>
              <c:f>Sheet1!$K$1</c:f>
              <c:strCache>
                <c:ptCount val="1"/>
                <c:pt idx="0">
                  <c:v>Change</c:v>
                </c:pt>
              </c:strCache>
            </c:strRef>
          </c:tx>
          <c:spPr>
            <a:ln w="19050" cap="rnd">
              <a:solidFill>
                <a:schemeClr val="tx1"/>
              </a:solidFill>
              <a:round/>
            </a:ln>
            <a:effectLst/>
          </c:spPr>
          <c:marker>
            <c:symbol val="none"/>
          </c:marker>
          <c:val>
            <c:numRef>
              <c:f>Sheet1!$K$2:$K$12</c:f>
              <c:numCache>
                <c:formatCode>General</c:formatCode>
                <c:ptCount val="11"/>
                <c:pt idx="0">
                  <c:v>3.0000000000000027E-2</c:v>
                </c:pt>
                <c:pt idx="1">
                  <c:v>-0.10999999999999988</c:v>
                </c:pt>
                <c:pt idx="2">
                  <c:v>0.2200000000000002</c:v>
                </c:pt>
                <c:pt idx="3">
                  <c:v>0.20999999999999996</c:v>
                </c:pt>
                <c:pt idx="4">
                  <c:v>0.14999999999999991</c:v>
                </c:pt>
                <c:pt idx="5">
                  <c:v>6.999999999999984E-2</c:v>
                </c:pt>
                <c:pt idx="6">
                  <c:v>0.19999999999999973</c:v>
                </c:pt>
                <c:pt idx="7">
                  <c:v>6.0000000000000053E-2</c:v>
                </c:pt>
                <c:pt idx="8">
                  <c:v>-0.12999999999999989</c:v>
                </c:pt>
                <c:pt idx="9">
                  <c:v>-0.20999999999999996</c:v>
                </c:pt>
                <c:pt idx="10">
                  <c:v>1.2900000000000003</c:v>
                </c:pt>
              </c:numCache>
            </c:numRef>
          </c:val>
          <c:smooth val="0"/>
        </c:ser>
        <c:dLbls>
          <c:showLegendKey val="0"/>
          <c:showVal val="0"/>
          <c:showCatName val="0"/>
          <c:showSerName val="0"/>
          <c:showPercent val="0"/>
          <c:showBubbleSize val="0"/>
        </c:dLbls>
        <c:marker val="1"/>
        <c:smooth val="0"/>
        <c:axId val="299911176"/>
        <c:axId val="299910784"/>
      </c:lineChart>
      <c:catAx>
        <c:axId val="40536380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05364192"/>
        <c:crosses val="autoZero"/>
        <c:auto val="1"/>
        <c:lblAlgn val="ctr"/>
        <c:lblOffset val="100"/>
        <c:noMultiLvlLbl val="0"/>
      </c:catAx>
      <c:valAx>
        <c:axId val="405364192"/>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Respondents</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05363800"/>
        <c:crosses val="autoZero"/>
        <c:crossBetween val="between"/>
      </c:valAx>
      <c:valAx>
        <c:axId val="299910784"/>
        <c:scaling>
          <c:orientation val="minMax"/>
          <c:min val="-1.5"/>
        </c:scaling>
        <c:delete val="0"/>
        <c:axPos val="r"/>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Change</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9911176"/>
        <c:crosses val="max"/>
        <c:crossBetween val="between"/>
      </c:valAx>
      <c:catAx>
        <c:axId val="299911176"/>
        <c:scaling>
          <c:orientation val="minMax"/>
        </c:scaling>
        <c:delete val="1"/>
        <c:axPos val="b"/>
        <c:majorTickMark val="out"/>
        <c:minorTickMark val="none"/>
        <c:tickLblPos val="nextTo"/>
        <c:crossAx val="299910784"/>
        <c:crosses val="autoZero"/>
        <c:auto val="1"/>
        <c:lblAlgn val="ctr"/>
        <c:lblOffset val="100"/>
        <c:noMultiLvlLbl val="0"/>
      </c:catAx>
      <c:spPr>
        <a:noFill/>
        <a:ln>
          <a:noFill/>
        </a:ln>
        <a:effectLst/>
      </c:spPr>
    </c:plotArea>
    <c:plotVisOnly val="1"/>
    <c:dispBlanksAs val="gap"/>
    <c:showDLblsOverMax val="0"/>
  </c:chart>
  <c:spPr>
    <a:noFill/>
    <a:ln>
      <a:solidFill>
        <a:sysClr val="windowText" lastClr="000000"/>
      </a:solidFill>
    </a:ln>
    <a:effectLst/>
  </c:spPr>
  <c:txPr>
    <a:bodyPr/>
    <a:lstStyle/>
    <a:p>
      <a:pPr>
        <a:defRPr/>
      </a:pPr>
      <a:endParaRPr lang="en-US"/>
    </a:p>
  </c:txPr>
  <c:externalData r:id="rId4">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r>
              <a:rPr lang="en-US" dirty="0"/>
              <a:t>Percent of Revenue by User Group</a:t>
            </a:r>
          </a:p>
        </c:rich>
      </c:tx>
      <c:layout>
        <c:manualLayout>
          <c:xMode val="edge"/>
          <c:yMode val="edge"/>
          <c:x val="0.44056938326436829"/>
          <c:y val="2.8571428571428571E-2"/>
        </c:manualLayout>
      </c:layout>
      <c:overlay val="0"/>
      <c:spPr>
        <a:noFill/>
        <a:ln>
          <a:noFill/>
        </a:ln>
        <a:effectLst/>
      </c:spPr>
      <c:txPr>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endParaRPr lang="en-US"/>
        </a:p>
      </c:txPr>
    </c:title>
    <c:autoTitleDeleted val="0"/>
    <c:plotArea>
      <c:layout/>
      <c:barChart>
        <c:barDir val="bar"/>
        <c:grouping val="clustered"/>
        <c:varyColors val="0"/>
        <c:ser>
          <c:idx val="0"/>
          <c:order val="0"/>
          <c:tx>
            <c:v>PY % Revenue</c:v>
          </c:tx>
          <c:spPr>
            <a:solidFill>
              <a:schemeClr val="accent1">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solidFill>
                    <a:latin typeface="Arial" panose="020B0604020202020204" pitchFamily="34" charset="0"/>
                    <a:ea typeface="+mn-ea"/>
                    <a:cs typeface="+mn-cs"/>
                  </a:defRPr>
                </a:pPr>
                <a:endParaRPr lang="en-US"/>
              </a:p>
            </c:txPr>
            <c:dLblPos val="in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'Percent of revenue'!$A$2:$A$11</c:f>
              <c:strCache>
                <c:ptCount val="10"/>
                <c:pt idx="0">
                  <c:v>Private Rental</c:v>
                </c:pt>
                <c:pt idx="1">
                  <c:v>Drop-in/Stick &amp; Puck/Skills Sessions</c:v>
                </c:pt>
                <c:pt idx="2">
                  <c:v>Birthday Party</c:v>
                </c:pt>
                <c:pt idx="3">
                  <c:v>Curling</c:v>
                </c:pt>
                <c:pt idx="4">
                  <c:v>Big Sky State Games</c:v>
                </c:pt>
                <c:pt idx="5">
                  <c:v>Figure Skating Club &amp; OFS</c:v>
                </c:pt>
                <c:pt idx="6">
                  <c:v>Learn To Skate (Revenue)</c:v>
                </c:pt>
                <c:pt idx="7">
                  <c:v>Public Skate with skate rental</c:v>
                </c:pt>
                <c:pt idx="8">
                  <c:v>Adult Hockey</c:v>
                </c:pt>
                <c:pt idx="9">
                  <c:v>Youth Hockey Fees w Service Hours</c:v>
                </c:pt>
              </c:strCache>
            </c:strRef>
          </c:cat>
          <c:val>
            <c:numRef>
              <c:f>'Percent of revenue'!$C$2:$C$11</c:f>
              <c:numCache>
                <c:formatCode>0.0%</c:formatCode>
                <c:ptCount val="10"/>
                <c:pt idx="0">
                  <c:v>1.6896746815287286E-2</c:v>
                </c:pt>
                <c:pt idx="1">
                  <c:v>2.1031863633474462E-2</c:v>
                </c:pt>
                <c:pt idx="2">
                  <c:v>2.3002771741134711E-2</c:v>
                </c:pt>
                <c:pt idx="3">
                  <c:v>3.2216767144446372E-2</c:v>
                </c:pt>
                <c:pt idx="4">
                  <c:v>3.4604598121034752E-2</c:v>
                </c:pt>
                <c:pt idx="5">
                  <c:v>3.8929225334189257E-2</c:v>
                </c:pt>
                <c:pt idx="6">
                  <c:v>2.6887545327570043E-2</c:v>
                </c:pt>
                <c:pt idx="7">
                  <c:v>0.17786778595043459</c:v>
                </c:pt>
                <c:pt idx="8">
                  <c:v>0.27289496875295755</c:v>
                </c:pt>
                <c:pt idx="9">
                  <c:v>0.35566772717947093</c:v>
                </c:pt>
              </c:numCache>
            </c:numRef>
          </c:val>
          <c:extLst xmlns:c16r2="http://schemas.microsoft.com/office/drawing/2015/06/chart">
            <c:ext xmlns:c16="http://schemas.microsoft.com/office/drawing/2014/chart" uri="{C3380CC4-5D6E-409C-BE32-E72D297353CC}">
              <c16:uniqueId val="{00000000-D232-4A51-B9AC-A9FBF19F960D}"/>
            </c:ext>
          </c:extLst>
        </c:ser>
        <c:ser>
          <c:idx val="1"/>
          <c:order val="1"/>
          <c:tx>
            <c:v>CY % Revenue</c:v>
          </c:tx>
          <c:spPr>
            <a:solidFill>
              <a:schemeClr val="accent2">
                <a:alpha val="85000"/>
              </a:schemeClr>
            </a:solidFill>
            <a:ln w="9525" cap="flat" cmpd="sng" algn="ctr">
              <a:solidFill>
                <a:schemeClr val="accent2"/>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solidFill>
                    <a:latin typeface="Times New Roman" panose="02020603050405020304" pitchFamily="18" charset="0"/>
                    <a:ea typeface="+mn-ea"/>
                    <a:cs typeface="+mn-cs"/>
                  </a:defRPr>
                </a:pPr>
                <a:endParaRPr lang="en-US"/>
              </a:p>
            </c:txPr>
            <c:dLblPos val="in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'Percent of revenue'!$A$2:$A$11</c:f>
              <c:strCache>
                <c:ptCount val="10"/>
                <c:pt idx="0">
                  <c:v>Private Rental</c:v>
                </c:pt>
                <c:pt idx="1">
                  <c:v>Drop-in/Stick &amp; Puck/Skills Sessions</c:v>
                </c:pt>
                <c:pt idx="2">
                  <c:v>Birthday Party</c:v>
                </c:pt>
                <c:pt idx="3">
                  <c:v>Curling</c:v>
                </c:pt>
                <c:pt idx="4">
                  <c:v>Big Sky State Games</c:v>
                </c:pt>
                <c:pt idx="5">
                  <c:v>Figure Skating Club &amp; OFS</c:v>
                </c:pt>
                <c:pt idx="6">
                  <c:v>Learn To Skate (Revenue)</c:v>
                </c:pt>
                <c:pt idx="7">
                  <c:v>Public Skate with skate rental</c:v>
                </c:pt>
                <c:pt idx="8">
                  <c:v>Adult Hockey</c:v>
                </c:pt>
                <c:pt idx="9">
                  <c:v>Youth Hockey Fees w Service Hours</c:v>
                </c:pt>
              </c:strCache>
            </c:strRef>
          </c:cat>
          <c:val>
            <c:numRef>
              <c:f>'Percent of revenue'!$D$2:$D$11</c:f>
              <c:numCache>
                <c:formatCode>0.0%</c:formatCode>
                <c:ptCount val="10"/>
                <c:pt idx="0">
                  <c:v>2.1971409580477726E-2</c:v>
                </c:pt>
                <c:pt idx="1">
                  <c:v>4.5353610797405366E-2</c:v>
                </c:pt>
                <c:pt idx="2">
                  <c:v>1.4937100306813778E-2</c:v>
                </c:pt>
                <c:pt idx="3">
                  <c:v>2.1770990712904059E-2</c:v>
                </c:pt>
                <c:pt idx="4">
                  <c:v>2.7478998657036395E-2</c:v>
                </c:pt>
                <c:pt idx="5">
                  <c:v>2.7948607572233514E-2</c:v>
                </c:pt>
                <c:pt idx="6">
                  <c:v>2.557305452422801E-2</c:v>
                </c:pt>
                <c:pt idx="7">
                  <c:v>0.16282032731466306</c:v>
                </c:pt>
                <c:pt idx="8">
                  <c:v>0.26751989039367219</c:v>
                </c:pt>
                <c:pt idx="9">
                  <c:v>0.38462601014056591</c:v>
                </c:pt>
              </c:numCache>
            </c:numRef>
          </c:val>
          <c:extLst xmlns:c16r2="http://schemas.microsoft.com/office/drawing/2015/06/chart">
            <c:ext xmlns:c16="http://schemas.microsoft.com/office/drawing/2014/chart" uri="{C3380CC4-5D6E-409C-BE32-E72D297353CC}">
              <c16:uniqueId val="{00000000-9009-492C-8D69-C25D09A2C97C}"/>
            </c:ext>
          </c:extLst>
        </c:ser>
        <c:dLbls>
          <c:showLegendKey val="0"/>
          <c:showVal val="0"/>
          <c:showCatName val="0"/>
          <c:showSerName val="0"/>
          <c:showPercent val="0"/>
          <c:showBubbleSize val="0"/>
        </c:dLbls>
        <c:gapWidth val="65"/>
        <c:axId val="584562344"/>
        <c:axId val="584548232"/>
      </c:barChart>
      <c:valAx>
        <c:axId val="584548232"/>
        <c:scaling>
          <c:orientation val="minMax"/>
          <c:max val="0.4"/>
          <c:min val="0"/>
        </c:scaling>
        <c:delete val="0"/>
        <c:axPos val="b"/>
        <c:majorGridlines>
          <c:spPr>
            <a:ln w="9525" cap="flat" cmpd="sng" algn="ctr">
              <a:gradFill>
                <a:gsLst>
                  <a:gs pos="100000">
                    <a:schemeClr val="dk1">
                      <a:lumMod val="95000"/>
                      <a:lumOff val="5000"/>
                      <a:alpha val="42000"/>
                    </a:schemeClr>
                  </a:gs>
                  <a:gs pos="0">
                    <a:schemeClr val="lt1">
                      <a:lumMod val="75000"/>
                      <a:alpha val="36000"/>
                    </a:schemeClr>
                  </a:gs>
                </a:gsLst>
                <a:lin ang="5400000" scaled="0"/>
              </a:gra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dk1">
                    <a:lumMod val="75000"/>
                    <a:lumOff val="25000"/>
                  </a:schemeClr>
                </a:solidFill>
                <a:latin typeface="+mn-lt"/>
                <a:ea typeface="+mn-ea"/>
                <a:cs typeface="+mn-cs"/>
              </a:defRPr>
            </a:pPr>
            <a:endParaRPr lang="en-US"/>
          </a:p>
        </c:txPr>
        <c:crossAx val="584562344"/>
        <c:crosses val="autoZero"/>
        <c:crossBetween val="between"/>
      </c:valAx>
      <c:catAx>
        <c:axId val="584562344"/>
        <c:scaling>
          <c:orientation val="minMax"/>
        </c:scaling>
        <c:delete val="0"/>
        <c:axPos val="l"/>
        <c:numFmt formatCode="General" sourceLinked="1"/>
        <c:majorTickMark val="none"/>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1197" b="0" i="0" u="none" strike="noStrike" kern="1200" cap="all" baseline="0">
                <a:solidFill>
                  <a:schemeClr val="dk1">
                    <a:lumMod val="75000"/>
                    <a:lumOff val="25000"/>
                  </a:schemeClr>
                </a:solidFill>
                <a:latin typeface="+mn-lt"/>
                <a:ea typeface="+mn-ea"/>
                <a:cs typeface="+mn-cs"/>
              </a:defRPr>
            </a:pPr>
            <a:endParaRPr lang="en-US"/>
          </a:p>
        </c:txPr>
        <c:crossAx val="584548232"/>
        <c:crosses val="autoZero"/>
        <c:auto val="1"/>
        <c:lblAlgn val="ctr"/>
        <c:lblOffset val="100"/>
        <c:noMultiLvlLbl val="0"/>
      </c:catAx>
      <c:spPr>
        <a:noFill/>
        <a:ln>
          <a:noFill/>
        </a:ln>
        <a:effectLst/>
      </c:spPr>
    </c:plotArea>
    <c:legend>
      <c:legendPos val="b"/>
      <c:layout>
        <c:manualLayout>
          <c:xMode val="edge"/>
          <c:yMode val="edge"/>
          <c:x val="2.5153874141937215E-2"/>
          <c:y val="0.90127634045744287"/>
          <c:w val="0.28203130818365135"/>
          <c:h val="4.8723659542557182E-2"/>
        </c:manualLayout>
      </c:layout>
      <c:overlay val="0"/>
      <c:spPr>
        <a:solidFill>
          <a:schemeClr val="lt1">
            <a:lumMod val="95000"/>
            <a:alpha val="39000"/>
          </a:schemeClr>
        </a:solidFill>
        <a:ln>
          <a:noFill/>
        </a:ln>
        <a:effectLst/>
      </c:spPr>
      <c:txPr>
        <a:bodyPr rot="0" spcFirstLastPara="1" vertOverflow="ellipsis" vert="horz" wrap="square" anchor="ctr" anchorCtr="1"/>
        <a:lstStyle/>
        <a:p>
          <a:pPr>
            <a:defRPr sz="1197" b="0" i="0" u="none" strike="noStrike" kern="1200" baseline="0">
              <a:solidFill>
                <a:schemeClr val="dk1">
                  <a:lumMod val="75000"/>
                  <a:lumOff val="25000"/>
                </a:schemeClr>
              </a:solidFill>
              <a:latin typeface="+mn-lt"/>
              <a:ea typeface="+mn-ea"/>
              <a:cs typeface="+mn-cs"/>
            </a:defRPr>
          </a:pPr>
          <a:endParaRPr lang="en-US"/>
        </a:p>
      </c:txPr>
    </c:legend>
    <c:plotVisOnly val="1"/>
    <c:dispBlanksAs val="zero"/>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r>
              <a:rPr lang="en-US" dirty="0"/>
              <a:t>Revenue by Major Categories</a:t>
            </a:r>
          </a:p>
        </c:rich>
      </c:tx>
      <c:layout>
        <c:manualLayout>
          <c:xMode val="edge"/>
          <c:yMode val="edge"/>
          <c:x val="0.45818055555555554"/>
          <c:y val="3.4925047730898565E-2"/>
        </c:manualLayout>
      </c:layout>
      <c:overlay val="0"/>
      <c:spPr>
        <a:noFill/>
        <a:ln>
          <a:noFill/>
        </a:ln>
        <a:effectLst/>
      </c:spPr>
      <c:txPr>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endParaRPr lang="en-US"/>
        </a:p>
      </c:txPr>
    </c:title>
    <c:autoTitleDeleted val="0"/>
    <c:plotArea>
      <c:layout/>
      <c:barChart>
        <c:barDir val="bar"/>
        <c:grouping val="clustered"/>
        <c:varyColors val="0"/>
        <c:ser>
          <c:idx val="1"/>
          <c:order val="0"/>
          <c:tx>
            <c:strRef>
              <c:f>'Percent of revenue'!$B$1</c:f>
              <c:strCache>
                <c:ptCount val="1"/>
                <c:pt idx="0">
                  <c:v>PY Revenue</c:v>
                </c:pt>
              </c:strCache>
            </c:strRef>
          </c:tx>
          <c:spPr>
            <a:solidFill>
              <a:srgbClr val="FFC000">
                <a:alpha val="85000"/>
              </a:srgb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solidFill>
                    <a:latin typeface="Arial" panose="020B0604020202020204" pitchFamily="34" charset="0"/>
                    <a:ea typeface="+mn-ea"/>
                    <a:cs typeface="+mn-cs"/>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'Percent of revenue'!$A$2:$A$8</c:f>
              <c:strCache>
                <c:ptCount val="7"/>
                <c:pt idx="0">
                  <c:v>Camps</c:v>
                </c:pt>
                <c:pt idx="1">
                  <c:v>Contributions/Donations</c:v>
                </c:pt>
                <c:pt idx="2">
                  <c:v>Sponsorships/Grants</c:v>
                </c:pt>
                <c:pt idx="3">
                  <c:v>Concessions</c:v>
                </c:pt>
                <c:pt idx="4">
                  <c:v>Tournaments</c:v>
                </c:pt>
                <c:pt idx="5">
                  <c:v>Fundraising</c:v>
                </c:pt>
                <c:pt idx="6">
                  <c:v>Ice Rental Revenue</c:v>
                </c:pt>
              </c:strCache>
            </c:strRef>
          </c:cat>
          <c:val>
            <c:numRef>
              <c:f>'Percent of revenue'!$B$2:$B$8</c:f>
              <c:numCache>
                <c:formatCode>#,##0;\-#,##0</c:formatCode>
                <c:ptCount val="7"/>
                <c:pt idx="0">
                  <c:v>17773.66</c:v>
                </c:pt>
                <c:pt idx="1">
                  <c:v>18200</c:v>
                </c:pt>
                <c:pt idx="2">
                  <c:v>14440</c:v>
                </c:pt>
                <c:pt idx="3">
                  <c:v>17911.5</c:v>
                </c:pt>
                <c:pt idx="4">
                  <c:v>40071.17</c:v>
                </c:pt>
                <c:pt idx="5">
                  <c:v>43658.15</c:v>
                </c:pt>
                <c:pt idx="6">
                  <c:v>158750.31</c:v>
                </c:pt>
              </c:numCache>
            </c:numRef>
          </c:val>
          <c:extLst xmlns:c16r2="http://schemas.microsoft.com/office/drawing/2015/06/chart">
            <c:ext xmlns:c16="http://schemas.microsoft.com/office/drawing/2014/chart" uri="{C3380CC4-5D6E-409C-BE32-E72D297353CC}">
              <c16:uniqueId val="{00000000-AABD-4DC6-92AA-6767A9575BC5}"/>
            </c:ext>
          </c:extLst>
        </c:ser>
        <c:ser>
          <c:idx val="0"/>
          <c:order val="1"/>
          <c:tx>
            <c:strRef>
              <c:f>'Percent of revenue'!$C$1</c:f>
              <c:strCache>
                <c:ptCount val="1"/>
                <c:pt idx="0">
                  <c:v>CY Revenue</c:v>
                </c:pt>
              </c:strCache>
            </c:strRef>
          </c:tx>
          <c:spPr>
            <a:solidFill>
              <a:srgbClr val="00B0F0">
                <a:alpha val="85000"/>
              </a:srgb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solidFill>
                    <a:latin typeface="Arial" panose="020B0604020202020204" pitchFamily="34" charset="0"/>
                    <a:ea typeface="+mn-ea"/>
                    <a:cs typeface="+mn-cs"/>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'Percent of revenue'!$A$2:$A$8</c:f>
              <c:strCache>
                <c:ptCount val="7"/>
                <c:pt idx="0">
                  <c:v>Camps</c:v>
                </c:pt>
                <c:pt idx="1">
                  <c:v>Contributions/Donations</c:v>
                </c:pt>
                <c:pt idx="2">
                  <c:v>Sponsorships/Grants</c:v>
                </c:pt>
                <c:pt idx="3">
                  <c:v>Concessions</c:v>
                </c:pt>
                <c:pt idx="4">
                  <c:v>Tournaments</c:v>
                </c:pt>
                <c:pt idx="5">
                  <c:v>Fundraising</c:v>
                </c:pt>
                <c:pt idx="6">
                  <c:v>Ice Rental Revenue</c:v>
                </c:pt>
              </c:strCache>
            </c:strRef>
          </c:cat>
          <c:val>
            <c:numRef>
              <c:f>'Percent of revenue'!$C$2:$C$8</c:f>
              <c:numCache>
                <c:formatCode>#,##0;\-#,##0</c:formatCode>
                <c:ptCount val="7"/>
                <c:pt idx="0">
                  <c:v>7605</c:v>
                </c:pt>
                <c:pt idx="1">
                  <c:v>7739.15</c:v>
                </c:pt>
                <c:pt idx="2">
                  <c:v>15109</c:v>
                </c:pt>
                <c:pt idx="3">
                  <c:v>20599.5</c:v>
                </c:pt>
                <c:pt idx="4">
                  <c:v>30618.799999999999</c:v>
                </c:pt>
                <c:pt idx="5">
                  <c:v>43290.559999999998</c:v>
                </c:pt>
                <c:pt idx="6">
                  <c:v>139929.71</c:v>
                </c:pt>
              </c:numCache>
            </c:numRef>
          </c:val>
          <c:extLst xmlns:c16r2="http://schemas.microsoft.com/office/drawing/2015/06/chart">
            <c:ext xmlns:c16="http://schemas.microsoft.com/office/drawing/2014/chart" uri="{C3380CC4-5D6E-409C-BE32-E72D297353CC}">
              <c16:uniqueId val="{00000001-AABD-4DC6-92AA-6767A9575BC5}"/>
            </c:ext>
          </c:extLst>
        </c:ser>
        <c:dLbls>
          <c:dLblPos val="inEnd"/>
          <c:showLegendKey val="0"/>
          <c:showVal val="1"/>
          <c:showCatName val="0"/>
          <c:showSerName val="0"/>
          <c:showPercent val="0"/>
          <c:showBubbleSize val="0"/>
        </c:dLbls>
        <c:gapWidth val="65"/>
        <c:axId val="584554112"/>
        <c:axId val="584572144"/>
      </c:barChart>
      <c:catAx>
        <c:axId val="584554112"/>
        <c:scaling>
          <c:orientation val="minMax"/>
        </c:scaling>
        <c:delete val="0"/>
        <c:axPos val="l"/>
        <c:numFmt formatCode="General" sourceLinked="0"/>
        <c:majorTickMark val="none"/>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1197" b="1" i="0" u="none" strike="noStrike" kern="1200" cap="all" baseline="0">
                <a:solidFill>
                  <a:schemeClr val="dk1">
                    <a:lumMod val="75000"/>
                    <a:lumOff val="25000"/>
                  </a:schemeClr>
                </a:solidFill>
                <a:latin typeface="Arial" panose="020B0604020202020204" pitchFamily="34" charset="0"/>
                <a:ea typeface="+mn-ea"/>
                <a:cs typeface="+mn-cs"/>
              </a:defRPr>
            </a:pPr>
            <a:endParaRPr lang="en-US"/>
          </a:p>
        </c:txPr>
        <c:crossAx val="584572144"/>
        <c:crosses val="autoZero"/>
        <c:auto val="1"/>
        <c:lblAlgn val="ctr"/>
        <c:lblOffset val="100"/>
        <c:noMultiLvlLbl val="0"/>
      </c:catAx>
      <c:valAx>
        <c:axId val="584572144"/>
        <c:scaling>
          <c:orientation val="minMax"/>
          <c:max val="160000"/>
          <c:min val="0"/>
        </c:scaling>
        <c:delete val="0"/>
        <c:axPos val="b"/>
        <c:majorGridlines>
          <c:spPr>
            <a:ln w="9525" cap="flat" cmpd="sng" algn="ctr">
              <a:gradFill>
                <a:gsLst>
                  <a:gs pos="100000">
                    <a:schemeClr val="dk1">
                      <a:lumMod val="95000"/>
                      <a:lumOff val="5000"/>
                      <a:alpha val="42000"/>
                    </a:schemeClr>
                  </a:gs>
                  <a:gs pos="0">
                    <a:schemeClr val="lt1">
                      <a:lumMod val="75000"/>
                      <a:alpha val="36000"/>
                    </a:schemeClr>
                  </a:gs>
                </a:gsLst>
                <a:lin ang="5400000" scaled="0"/>
              </a:gradFill>
              <a:round/>
            </a:ln>
            <a:effectLst/>
          </c:spPr>
        </c:majorGridlines>
        <c:numFmt formatCode="&quot;$&quot;#,##0" sourceLinked="0"/>
        <c:majorTickMark val="none"/>
        <c:minorTickMark val="none"/>
        <c:tickLblPos val="nextTo"/>
        <c:spPr>
          <a:noFill/>
          <a:ln>
            <a:noFill/>
          </a:ln>
          <a:effectLst/>
        </c:spPr>
        <c:txPr>
          <a:bodyPr rot="-60000000" spcFirstLastPara="1" vertOverflow="ellipsis" vert="horz" wrap="square" anchor="ctr" anchorCtr="1"/>
          <a:lstStyle/>
          <a:p>
            <a:pPr>
              <a:defRPr sz="1100" b="1" i="0" u="none" strike="noStrike" kern="1200" baseline="0">
                <a:solidFill>
                  <a:schemeClr val="dk1">
                    <a:lumMod val="75000"/>
                    <a:lumOff val="25000"/>
                  </a:schemeClr>
                </a:solidFill>
                <a:latin typeface="Arial" panose="020B0604020202020204" pitchFamily="34" charset="0"/>
                <a:ea typeface="+mn-ea"/>
                <a:cs typeface="+mn-cs"/>
              </a:defRPr>
            </a:pPr>
            <a:endParaRPr lang="en-US"/>
          </a:p>
        </c:txPr>
        <c:crossAx val="584554112"/>
        <c:crosses val="autoZero"/>
        <c:crossBetween val="between"/>
        <c:minorUnit val="1000"/>
      </c:valAx>
      <c:spPr>
        <a:noFill/>
        <a:ln>
          <a:noFill/>
        </a:ln>
        <a:effectLst/>
      </c:spPr>
    </c:plotArea>
    <c:legend>
      <c:legendPos val="b"/>
      <c:layout>
        <c:manualLayout>
          <c:xMode val="edge"/>
          <c:yMode val="edge"/>
          <c:x val="1.6526027996500433E-2"/>
          <c:y val="0.92208469351574784"/>
          <c:w val="0.2419478346456693"/>
          <c:h val="4.7646931784140104E-2"/>
        </c:manualLayout>
      </c:layout>
      <c:overlay val="0"/>
      <c:spPr>
        <a:solidFill>
          <a:schemeClr val="lt1">
            <a:lumMod val="95000"/>
            <a:alpha val="39000"/>
          </a:schemeClr>
        </a:solidFill>
        <a:ln>
          <a:noFill/>
        </a:ln>
        <a:effectLst/>
      </c:spPr>
      <c:txPr>
        <a:bodyPr rot="0" spcFirstLastPara="1" vertOverflow="ellipsis" vert="horz" wrap="square" anchor="ctr" anchorCtr="1"/>
        <a:lstStyle/>
        <a:p>
          <a:pPr>
            <a:defRPr sz="1197" b="0" i="0" u="none" strike="noStrike" kern="1200" baseline="0">
              <a:solidFill>
                <a:schemeClr val="dk1">
                  <a:lumMod val="75000"/>
                  <a:lumOff val="25000"/>
                </a:schemeClr>
              </a:solidFill>
              <a:latin typeface="+mn-lt"/>
              <a:ea typeface="+mn-ea"/>
              <a:cs typeface="+mn-cs"/>
            </a:defRPr>
          </a:pPr>
          <a:endParaRPr lang="en-US"/>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r>
              <a:rPr lang="en-US" sz="2200" b="1" i="0" u="none" strike="noStrike" baseline="0" dirty="0">
                <a:effectLst/>
              </a:rPr>
              <a:t>Percent of Revenue by Major Categories</a:t>
            </a:r>
            <a:endParaRPr lang="en-US" dirty="0"/>
          </a:p>
        </c:rich>
      </c:tx>
      <c:layout>
        <c:manualLayout>
          <c:xMode val="edge"/>
          <c:yMode val="edge"/>
          <c:x val="0.38362493259240299"/>
          <c:y val="2.8571428571428571E-2"/>
        </c:manualLayout>
      </c:layout>
      <c:overlay val="0"/>
      <c:spPr>
        <a:noFill/>
        <a:ln>
          <a:noFill/>
        </a:ln>
        <a:effectLst/>
      </c:spPr>
      <c:txPr>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endParaRPr lang="en-US"/>
        </a:p>
      </c:txPr>
    </c:title>
    <c:autoTitleDeleted val="0"/>
    <c:plotArea>
      <c:layout/>
      <c:barChart>
        <c:barDir val="bar"/>
        <c:grouping val="clustered"/>
        <c:varyColors val="0"/>
        <c:ser>
          <c:idx val="0"/>
          <c:order val="0"/>
          <c:tx>
            <c:v>PY % Revenue</c:v>
          </c:tx>
          <c:spPr>
            <a:solidFill>
              <a:schemeClr val="accent1">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solidFill>
                    <a:latin typeface="Arial" panose="020B0604020202020204" pitchFamily="34" charset="0"/>
                    <a:ea typeface="+mn-ea"/>
                    <a:cs typeface="+mn-cs"/>
                  </a:defRPr>
                </a:pPr>
                <a:endParaRPr lang="en-US"/>
              </a:p>
            </c:txPr>
            <c:dLblPos val="in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'Percent of revenue'!$A$2:$A$8</c:f>
              <c:strCache>
                <c:ptCount val="7"/>
                <c:pt idx="0">
                  <c:v>Camps</c:v>
                </c:pt>
                <c:pt idx="1">
                  <c:v>Contributions/Donations</c:v>
                </c:pt>
                <c:pt idx="2">
                  <c:v>Sponsorships/Grants</c:v>
                </c:pt>
                <c:pt idx="3">
                  <c:v>Concessions</c:v>
                </c:pt>
                <c:pt idx="4">
                  <c:v>Tournaments</c:v>
                </c:pt>
                <c:pt idx="5">
                  <c:v>Fundraising</c:v>
                </c:pt>
                <c:pt idx="6">
                  <c:v>Ice Rental Revenue</c:v>
                </c:pt>
              </c:strCache>
            </c:strRef>
          </c:cat>
          <c:val>
            <c:numRef>
              <c:f>'Percent of revenue'!$C$2:$C$8</c:f>
              <c:numCache>
                <c:formatCode>0.0%</c:formatCode>
                <c:ptCount val="7"/>
                <c:pt idx="0">
                  <c:v>5.7000000000000002E-2</c:v>
                </c:pt>
                <c:pt idx="1">
                  <c:v>5.8999999999999997E-2</c:v>
                </c:pt>
                <c:pt idx="2">
                  <c:v>4.5999999999999999E-2</c:v>
                </c:pt>
                <c:pt idx="3">
                  <c:v>5.8000000000000003E-2</c:v>
                </c:pt>
                <c:pt idx="4">
                  <c:v>0.129</c:v>
                </c:pt>
                <c:pt idx="5">
                  <c:v>0.14000000000000001</c:v>
                </c:pt>
                <c:pt idx="6">
                  <c:v>0.51100000000000001</c:v>
                </c:pt>
              </c:numCache>
            </c:numRef>
          </c:val>
          <c:extLst xmlns:c16r2="http://schemas.microsoft.com/office/drawing/2015/06/chart">
            <c:ext xmlns:c16="http://schemas.microsoft.com/office/drawing/2014/chart" uri="{C3380CC4-5D6E-409C-BE32-E72D297353CC}">
              <c16:uniqueId val="{00000000-D232-4A51-B9AC-A9FBF19F960D}"/>
            </c:ext>
          </c:extLst>
        </c:ser>
        <c:ser>
          <c:idx val="1"/>
          <c:order val="1"/>
          <c:tx>
            <c:v>CY % Revenue</c:v>
          </c:tx>
          <c:spPr>
            <a:solidFill>
              <a:schemeClr val="accent2">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solidFill>
                    <a:latin typeface="Times New Roman" panose="02020603050405020304" pitchFamily="18" charset="0"/>
                    <a:ea typeface="+mn-ea"/>
                    <a:cs typeface="+mn-cs"/>
                  </a:defRPr>
                </a:pPr>
                <a:endParaRPr lang="en-US"/>
              </a:p>
            </c:txPr>
            <c:dLblPos val="in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'Percent of revenue'!$A$2:$A$8</c:f>
              <c:strCache>
                <c:ptCount val="7"/>
                <c:pt idx="0">
                  <c:v>Camps</c:v>
                </c:pt>
                <c:pt idx="1">
                  <c:v>Contributions/Donations</c:v>
                </c:pt>
                <c:pt idx="2">
                  <c:v>Sponsorships/Grants</c:v>
                </c:pt>
                <c:pt idx="3">
                  <c:v>Concessions</c:v>
                </c:pt>
                <c:pt idx="4">
                  <c:v>Tournaments</c:v>
                </c:pt>
                <c:pt idx="5">
                  <c:v>Fundraising</c:v>
                </c:pt>
                <c:pt idx="6">
                  <c:v>Ice Rental Revenue</c:v>
                </c:pt>
              </c:strCache>
            </c:strRef>
          </c:cat>
          <c:val>
            <c:numRef>
              <c:f>'Percent of revenue'!$D$2:$D$8</c:f>
              <c:numCache>
                <c:formatCode>0.0%</c:formatCode>
                <c:ptCount val="7"/>
                <c:pt idx="0">
                  <c:v>2.9000000000000001E-2</c:v>
                </c:pt>
                <c:pt idx="1">
                  <c:v>2.9000000000000001E-2</c:v>
                </c:pt>
                <c:pt idx="2">
                  <c:v>5.7000000000000002E-2</c:v>
                </c:pt>
                <c:pt idx="3">
                  <c:v>7.8E-2</c:v>
                </c:pt>
                <c:pt idx="4">
                  <c:v>0.11600000000000001</c:v>
                </c:pt>
                <c:pt idx="5">
                  <c:v>0.16300000000000001</c:v>
                </c:pt>
                <c:pt idx="6">
                  <c:v>0.52800000000000002</c:v>
                </c:pt>
              </c:numCache>
            </c:numRef>
          </c:val>
          <c:extLst xmlns:c16r2="http://schemas.microsoft.com/office/drawing/2015/06/chart">
            <c:ext xmlns:c16="http://schemas.microsoft.com/office/drawing/2014/chart" uri="{C3380CC4-5D6E-409C-BE32-E72D297353CC}">
              <c16:uniqueId val="{00000000-9009-492C-8D69-C25D09A2C97C}"/>
            </c:ext>
          </c:extLst>
        </c:ser>
        <c:dLbls>
          <c:showLegendKey val="0"/>
          <c:showVal val="0"/>
          <c:showCatName val="0"/>
          <c:showSerName val="0"/>
          <c:showPercent val="0"/>
          <c:showBubbleSize val="0"/>
        </c:dLbls>
        <c:gapWidth val="65"/>
        <c:axId val="584598800"/>
        <c:axId val="584582336"/>
      </c:barChart>
      <c:valAx>
        <c:axId val="584582336"/>
        <c:scaling>
          <c:orientation val="minMax"/>
          <c:max val="0.55000000000000004"/>
          <c:min val="0"/>
        </c:scaling>
        <c:delete val="0"/>
        <c:axPos val="b"/>
        <c:majorGridlines>
          <c:spPr>
            <a:ln w="9525" cap="flat" cmpd="sng" algn="ctr">
              <a:gradFill>
                <a:gsLst>
                  <a:gs pos="100000">
                    <a:schemeClr val="dk1">
                      <a:lumMod val="95000"/>
                      <a:lumOff val="5000"/>
                      <a:alpha val="42000"/>
                    </a:schemeClr>
                  </a:gs>
                  <a:gs pos="0">
                    <a:schemeClr val="lt1">
                      <a:lumMod val="75000"/>
                      <a:alpha val="36000"/>
                    </a:schemeClr>
                  </a:gs>
                </a:gsLst>
                <a:lin ang="5400000" scaled="0"/>
              </a:gra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dk1">
                    <a:lumMod val="75000"/>
                    <a:lumOff val="25000"/>
                  </a:schemeClr>
                </a:solidFill>
                <a:latin typeface="+mn-lt"/>
                <a:ea typeface="+mn-ea"/>
                <a:cs typeface="+mn-cs"/>
              </a:defRPr>
            </a:pPr>
            <a:endParaRPr lang="en-US"/>
          </a:p>
        </c:txPr>
        <c:crossAx val="584598800"/>
        <c:crosses val="autoZero"/>
        <c:crossBetween val="between"/>
      </c:valAx>
      <c:catAx>
        <c:axId val="584598800"/>
        <c:scaling>
          <c:orientation val="minMax"/>
        </c:scaling>
        <c:delete val="0"/>
        <c:axPos val="l"/>
        <c:numFmt formatCode="General" sourceLinked="1"/>
        <c:majorTickMark val="none"/>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1197" b="0" i="0" u="none" strike="noStrike" kern="1200" cap="all" baseline="0">
                <a:solidFill>
                  <a:schemeClr val="dk1">
                    <a:lumMod val="75000"/>
                    <a:lumOff val="25000"/>
                  </a:schemeClr>
                </a:solidFill>
                <a:latin typeface="+mn-lt"/>
                <a:ea typeface="+mn-ea"/>
                <a:cs typeface="+mn-cs"/>
              </a:defRPr>
            </a:pPr>
            <a:endParaRPr lang="en-US"/>
          </a:p>
        </c:txPr>
        <c:crossAx val="584582336"/>
        <c:crosses val="autoZero"/>
        <c:auto val="1"/>
        <c:lblAlgn val="ctr"/>
        <c:lblOffset val="100"/>
        <c:noMultiLvlLbl val="0"/>
      </c:catAx>
      <c:spPr>
        <a:noFill/>
        <a:ln>
          <a:noFill/>
        </a:ln>
        <a:effectLst/>
      </c:spPr>
    </c:plotArea>
    <c:legend>
      <c:legendPos val="b"/>
      <c:layout>
        <c:manualLayout>
          <c:xMode val="edge"/>
          <c:yMode val="edge"/>
          <c:x val="2.5153874141937243E-2"/>
          <c:y val="0.92746681664791897"/>
          <c:w val="0.28203130818365135"/>
          <c:h val="4.8723659542557182E-2"/>
        </c:manualLayout>
      </c:layout>
      <c:overlay val="0"/>
      <c:spPr>
        <a:solidFill>
          <a:schemeClr val="lt1">
            <a:lumMod val="95000"/>
            <a:alpha val="39000"/>
          </a:schemeClr>
        </a:solidFill>
        <a:ln>
          <a:noFill/>
        </a:ln>
        <a:effectLst/>
      </c:spPr>
      <c:txPr>
        <a:bodyPr rot="0" spcFirstLastPara="1" vertOverflow="ellipsis" vert="horz" wrap="square" anchor="ctr" anchorCtr="1"/>
        <a:lstStyle/>
        <a:p>
          <a:pPr>
            <a:defRPr sz="1197" b="0" i="0" u="none" strike="noStrike" kern="1200" baseline="0">
              <a:solidFill>
                <a:schemeClr val="dk1">
                  <a:lumMod val="75000"/>
                  <a:lumOff val="25000"/>
                </a:schemeClr>
              </a:solidFill>
              <a:latin typeface="+mn-lt"/>
              <a:ea typeface="+mn-ea"/>
              <a:cs typeface="+mn-cs"/>
            </a:defRPr>
          </a:pPr>
          <a:endParaRPr lang="en-US"/>
        </a:p>
      </c:txPr>
    </c:legend>
    <c:plotVisOnly val="1"/>
    <c:dispBlanksAs val="zero"/>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9.535275104500826E-2"/>
          <c:y val="3.378185139349002E-2"/>
          <c:w val="0.88612873043647322"/>
          <c:h val="0.83507476802187641"/>
        </c:manualLayout>
      </c:layout>
      <c:barChart>
        <c:barDir val="col"/>
        <c:grouping val="clustered"/>
        <c:varyColors val="0"/>
        <c:ser>
          <c:idx val="0"/>
          <c:order val="0"/>
          <c:tx>
            <c:v>CY Expenses</c:v>
          </c:tx>
          <c:spPr>
            <a:solidFill>
              <a:schemeClr val="accent2">
                <a:lumMod val="75000"/>
              </a:schemeClr>
            </a:solidFill>
            <a:ln w="19050">
              <a:solidFill>
                <a:schemeClr val="lt1"/>
              </a:solidFill>
            </a:ln>
            <a:effectLst/>
          </c:spPr>
          <c:invertIfNegative val="0"/>
          <c:dPt>
            <c:idx val="0"/>
            <c:invertIfNegative val="0"/>
            <c:bubble3D val="0"/>
            <c:spPr>
              <a:solidFill>
                <a:schemeClr val="accent2">
                  <a:lumMod val="75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0-A902-43C0-98CF-B5F9481195A5}"/>
              </c:ext>
            </c:extLst>
          </c:dPt>
          <c:dPt>
            <c:idx val="1"/>
            <c:invertIfNegative val="0"/>
            <c:bubble3D val="0"/>
            <c:spPr>
              <a:solidFill>
                <a:schemeClr val="accent2">
                  <a:lumMod val="75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1-A902-43C0-98CF-B5F9481195A5}"/>
              </c:ext>
            </c:extLst>
          </c:dPt>
          <c:dPt>
            <c:idx val="2"/>
            <c:invertIfNegative val="0"/>
            <c:bubble3D val="0"/>
            <c:spPr>
              <a:solidFill>
                <a:schemeClr val="accent2">
                  <a:lumMod val="75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2-A902-43C0-98CF-B5F9481195A5}"/>
              </c:ext>
            </c:extLst>
          </c:dPt>
          <c:dPt>
            <c:idx val="3"/>
            <c:invertIfNegative val="0"/>
            <c:bubble3D val="0"/>
            <c:spPr>
              <a:solidFill>
                <a:schemeClr val="accent2">
                  <a:lumMod val="75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3-A902-43C0-98CF-B5F9481195A5}"/>
              </c:ext>
            </c:extLst>
          </c:dPt>
          <c:dPt>
            <c:idx val="4"/>
            <c:invertIfNegative val="0"/>
            <c:bubble3D val="0"/>
            <c:spPr>
              <a:solidFill>
                <a:schemeClr val="accent2">
                  <a:lumMod val="75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4-A902-43C0-98CF-B5F9481195A5}"/>
              </c:ext>
            </c:extLst>
          </c:dPt>
          <c:dPt>
            <c:idx val="5"/>
            <c:invertIfNegative val="0"/>
            <c:bubble3D val="0"/>
            <c:spPr>
              <a:solidFill>
                <a:schemeClr val="accent2">
                  <a:lumMod val="75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5-A902-43C0-98CF-B5F9481195A5}"/>
              </c:ext>
            </c:extLst>
          </c:dPt>
          <c:dPt>
            <c:idx val="6"/>
            <c:invertIfNegative val="0"/>
            <c:bubble3D val="0"/>
            <c:spPr>
              <a:solidFill>
                <a:schemeClr val="accent2">
                  <a:lumMod val="75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6-A902-43C0-98CF-B5F9481195A5}"/>
              </c:ext>
            </c:extLst>
          </c:dPt>
          <c:dLbls>
            <c:dLbl>
              <c:idx val="0"/>
              <c:layout>
                <c:manualLayout>
                  <c:x val="-2.0061728395061741E-2"/>
                  <c:y val="5.4907343857240904E-3"/>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0-A902-43C0-98CF-B5F9481195A5}"/>
                </c:ext>
                <c:ext xmlns:c15="http://schemas.microsoft.com/office/drawing/2012/chart" uri="{CE6537A1-D6FC-4f65-9D91-7224C49458BB}"/>
              </c:extLst>
            </c:dLbl>
            <c:dLbl>
              <c:idx val="1"/>
              <c:layout>
                <c:manualLayout>
                  <c:x val="-1.5432098765432098E-2"/>
                  <c:y val="0"/>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1-A902-43C0-98CF-B5F9481195A5}"/>
                </c:ext>
                <c:ext xmlns:c15="http://schemas.microsoft.com/office/drawing/2012/chart" uri="{CE6537A1-D6FC-4f65-9D91-7224C49458BB}"/>
              </c:extLst>
            </c:dLbl>
            <c:dLbl>
              <c:idx val="2"/>
              <c:layout>
                <c:manualLayout>
                  <c:x val="-1.5432098765432098E-2"/>
                  <c:y val="0"/>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2-A902-43C0-98CF-B5F9481195A5}"/>
                </c:ext>
                <c:ext xmlns:c15="http://schemas.microsoft.com/office/drawing/2012/chart" uri="{CE6537A1-D6FC-4f65-9D91-7224C49458BB}"/>
              </c:extLst>
            </c:dLbl>
            <c:dLbl>
              <c:idx val="4"/>
              <c:layout>
                <c:manualLayout>
                  <c:x val="-1.5432098765432098E-2"/>
                  <c:y val="-1.0066230087878539E-16"/>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4-A902-43C0-98CF-B5F9481195A5}"/>
                </c:ext>
                <c:ext xmlns:c15="http://schemas.microsoft.com/office/drawing/2012/chart" uri="{CE6537A1-D6FC-4f65-9D91-7224C49458BB}"/>
              </c:extLst>
            </c:dLbl>
            <c:dLbl>
              <c:idx val="5"/>
              <c:layout>
                <c:manualLayout>
                  <c:x val="-1.5432098765432212E-2"/>
                  <c:y val="8.2361015785860359E-3"/>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5-A902-43C0-98CF-B5F9481195A5}"/>
                </c:ext>
                <c:ext xmlns:c15="http://schemas.microsoft.com/office/drawing/2012/chart" uri="{CE6537A1-D6FC-4f65-9D91-7224C49458BB}"/>
              </c:extLst>
            </c:dLbl>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lumMod val="75000"/>
                        <a:lumOff val="25000"/>
                      </a:schemeClr>
                    </a:solidFill>
                    <a:latin typeface="Arial" panose="020B0604020202020204" pitchFamily="34" charset="0"/>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Salaries &amp; Wages</c:v>
                </c:pt>
                <c:pt idx="1">
                  <c:v>Utilities</c:v>
                </c:pt>
                <c:pt idx="2">
                  <c:v>Maintenance &amp; Repairs</c:v>
                </c:pt>
                <c:pt idx="3">
                  <c:v>Jerseys &amp; Equipment Expense</c:v>
                </c:pt>
                <c:pt idx="4">
                  <c:v>Insurance</c:v>
                </c:pt>
                <c:pt idx="5">
                  <c:v>Supplies &amp; Services</c:v>
                </c:pt>
              </c:strCache>
            </c:strRef>
          </c:cat>
          <c:val>
            <c:numRef>
              <c:f>Sheet1!$C$2:$C$7</c:f>
              <c:numCache>
                <c:formatCode>_(* #,##0_);_(* \(#,##0\);_(* "-"??_);_(@_)</c:formatCode>
                <c:ptCount val="6"/>
                <c:pt idx="0">
                  <c:v>144868.46</c:v>
                </c:pt>
                <c:pt idx="1">
                  <c:v>91137.31</c:v>
                </c:pt>
                <c:pt idx="2">
                  <c:v>58251.71</c:v>
                </c:pt>
                <c:pt idx="3">
                  <c:v>9834.48</c:v>
                </c:pt>
                <c:pt idx="4">
                  <c:v>20300.63</c:v>
                </c:pt>
                <c:pt idx="5">
                  <c:v>18385.810000000001</c:v>
                </c:pt>
              </c:numCache>
            </c:numRef>
          </c:val>
          <c:extLst xmlns:c16r2="http://schemas.microsoft.com/office/drawing/2015/06/chart">
            <c:ext xmlns:c16="http://schemas.microsoft.com/office/drawing/2014/chart" uri="{C3380CC4-5D6E-409C-BE32-E72D297353CC}">
              <c16:uniqueId val="{00000000-501B-4BE8-AE1E-6757320B438D}"/>
            </c:ext>
          </c:extLst>
        </c:ser>
        <c:ser>
          <c:idx val="1"/>
          <c:order val="1"/>
          <c:tx>
            <c:v>PY Expenses</c:v>
          </c:tx>
          <c:spPr>
            <a:solidFill>
              <a:srgbClr val="FFC000"/>
            </a:solidFill>
            <a:ln w="19050">
              <a:solidFill>
                <a:schemeClr val="lt1"/>
              </a:solidFill>
            </a:ln>
            <a:effectLst/>
          </c:spPr>
          <c:invertIfNegative val="0"/>
          <c:dLbls>
            <c:dLbl>
              <c:idx val="0"/>
              <c:layout>
                <c:manualLayout>
                  <c:x val="2.1604938271604937E-2"/>
                  <c:y val="-2.7453671928620578E-3"/>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2-B381-4DC8-8FD1-9CB3A232796B}"/>
                </c:ext>
                <c:ext xmlns:c15="http://schemas.microsoft.com/office/drawing/2012/chart" uri="{CE6537A1-D6FC-4f65-9D91-7224C49458BB}"/>
              </c:extLst>
            </c:dLbl>
            <c:dLbl>
              <c:idx val="1"/>
              <c:layout>
                <c:manualLayout>
                  <c:x val="1.6975308641975308E-2"/>
                  <c:y val="-5.4907343857240401E-3"/>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3-B381-4DC8-8FD1-9CB3A232796B}"/>
                </c:ext>
                <c:ext xmlns:c15="http://schemas.microsoft.com/office/drawing/2012/chart" uri="{CE6537A1-D6FC-4f65-9D91-7224C49458BB}"/>
              </c:extLst>
            </c:dLbl>
            <c:dLbl>
              <c:idx val="2"/>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4-B381-4DC8-8FD1-9CB3A232796B}"/>
                </c:ext>
                <c:ext xmlns:c15="http://schemas.microsoft.com/office/drawing/2012/chart" uri="{CE6537A1-D6FC-4f65-9D91-7224C49458BB}"/>
              </c:extLst>
            </c:dLbl>
            <c:dLbl>
              <c:idx val="3"/>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5-B381-4DC8-8FD1-9CB3A232796B}"/>
                </c:ext>
                <c:ext xmlns:c15="http://schemas.microsoft.com/office/drawing/2012/chart" uri="{CE6537A1-D6FC-4f65-9D91-7224C49458BB}"/>
              </c:extLst>
            </c:dLbl>
            <c:dLbl>
              <c:idx val="4"/>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6-B381-4DC8-8FD1-9CB3A232796B}"/>
                </c:ext>
                <c:ext xmlns:c15="http://schemas.microsoft.com/office/drawing/2012/chart" uri="{CE6537A1-D6FC-4f65-9D91-7224C49458BB}"/>
              </c:extLst>
            </c:dLbl>
            <c:dLbl>
              <c:idx val="5"/>
              <c:layout>
                <c:manualLayout>
                  <c:x val="1.6975308641975308E-2"/>
                  <c:y val="-2.7453671928620452E-3"/>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7-B381-4DC8-8FD1-9CB3A232796B}"/>
                </c:ext>
                <c:ext xmlns:c15="http://schemas.microsoft.com/office/drawing/2012/chart" uri="{CE6537A1-D6FC-4f65-9D91-7224C49458BB}"/>
              </c:extLst>
            </c:dLbl>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lumMod val="75000"/>
                        <a:lumOff val="25000"/>
                      </a:schemeClr>
                    </a:solidFill>
                    <a:latin typeface="Arial" panose="020B0604020202020204" pitchFamily="34" charset="0"/>
                    <a:ea typeface="+mn-ea"/>
                    <a:cs typeface="+mn-cs"/>
                  </a:defRPr>
                </a:pPr>
                <a:endParaRPr lang="en-US"/>
              </a:p>
            </c:txPr>
            <c:showLegendKey val="0"/>
            <c:showVal val="0"/>
            <c:showCatName val="0"/>
            <c:showSerName val="0"/>
            <c:showPercent val="0"/>
            <c:showBubbleSize val="0"/>
            <c:extLst xmlns:c16r2="http://schemas.microsoft.com/office/drawing/2015/06/chart">
              <c:ext xmlns:c15="http://schemas.microsoft.com/office/drawing/2012/chart" uri="{CE6537A1-D6FC-4f65-9D91-7224C49458BB}">
                <c15:showLeaderLines val="0"/>
              </c:ext>
            </c:extLst>
          </c:dLbls>
          <c:cat>
            <c:strRef>
              <c:f>Sheet1!$A$2:$A$7</c:f>
              <c:strCache>
                <c:ptCount val="6"/>
                <c:pt idx="0">
                  <c:v>Salaries &amp; Wages</c:v>
                </c:pt>
                <c:pt idx="1">
                  <c:v>Utilities</c:v>
                </c:pt>
                <c:pt idx="2">
                  <c:v>Maintenance &amp; Repairs</c:v>
                </c:pt>
                <c:pt idx="3">
                  <c:v>Jerseys &amp; Equipment Expense</c:v>
                </c:pt>
                <c:pt idx="4">
                  <c:v>Insurance</c:v>
                </c:pt>
                <c:pt idx="5">
                  <c:v>Supplies &amp; Services</c:v>
                </c:pt>
              </c:strCache>
            </c:strRef>
          </c:cat>
          <c:val>
            <c:numRef>
              <c:f>Sheet1!$B$2:$B$7</c:f>
              <c:numCache>
                <c:formatCode>_(* #,##0_);_(* \(#,##0\);_(* "-"??_);_(@_)</c:formatCode>
                <c:ptCount val="6"/>
                <c:pt idx="0">
                  <c:v>139370.4</c:v>
                </c:pt>
                <c:pt idx="1">
                  <c:v>78296.06</c:v>
                </c:pt>
                <c:pt idx="2">
                  <c:v>32716.78</c:v>
                </c:pt>
                <c:pt idx="3">
                  <c:v>16374.65</c:v>
                </c:pt>
                <c:pt idx="4">
                  <c:v>19031.669999999998</c:v>
                </c:pt>
                <c:pt idx="5">
                  <c:v>15064.46</c:v>
                </c:pt>
              </c:numCache>
            </c:numRef>
          </c:val>
          <c:extLst xmlns:c16r2="http://schemas.microsoft.com/office/drawing/2015/06/chart">
            <c:ext xmlns:c16="http://schemas.microsoft.com/office/drawing/2014/chart" uri="{C3380CC4-5D6E-409C-BE32-E72D297353CC}">
              <c16:uniqueId val="{00000000-B381-4DC8-8FD1-9CB3A232796B}"/>
            </c:ext>
          </c:extLst>
        </c:ser>
        <c:dLbls>
          <c:showLegendKey val="0"/>
          <c:showVal val="0"/>
          <c:showCatName val="0"/>
          <c:showSerName val="0"/>
          <c:showPercent val="0"/>
          <c:showBubbleSize val="0"/>
        </c:dLbls>
        <c:gapWidth val="100"/>
        <c:axId val="584625064"/>
        <c:axId val="584371832"/>
      </c:barChart>
      <c:catAx>
        <c:axId val="584625064"/>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1" i="0" u="none" strike="noStrike" kern="1200" baseline="0">
                <a:solidFill>
                  <a:schemeClr val="tx1">
                    <a:lumMod val="65000"/>
                    <a:lumOff val="35000"/>
                  </a:schemeClr>
                </a:solidFill>
                <a:latin typeface="Arial" panose="020B0604020202020204" pitchFamily="34" charset="0"/>
                <a:ea typeface="+mn-ea"/>
                <a:cs typeface="+mn-cs"/>
              </a:defRPr>
            </a:pPr>
            <a:endParaRPr lang="en-US"/>
          </a:p>
        </c:txPr>
        <c:crossAx val="584371832"/>
        <c:crosses val="autoZero"/>
        <c:auto val="1"/>
        <c:lblAlgn val="ctr"/>
        <c:lblOffset val="100"/>
        <c:noMultiLvlLbl val="0"/>
      </c:catAx>
      <c:valAx>
        <c:axId val="584371832"/>
        <c:scaling>
          <c:orientation val="minMax"/>
        </c:scaling>
        <c:delete val="0"/>
        <c:axPos val="l"/>
        <c:majorGridlines>
          <c:spPr>
            <a:ln w="9525" cap="flat" cmpd="sng" algn="ctr">
              <a:solidFill>
                <a:schemeClr val="tx1">
                  <a:lumMod val="15000"/>
                  <a:lumOff val="85000"/>
                </a:schemeClr>
              </a:solidFill>
              <a:round/>
            </a:ln>
            <a:effectLst/>
          </c:spPr>
        </c:majorGridlines>
        <c:numFmt formatCode="_(* #,##0_);_(* \(#,##0\);_(* &quot;-&quot;??_);_(@_)"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84625064"/>
        <c:crosses val="autoZero"/>
        <c:crossBetween val="between"/>
      </c:valAx>
      <c:spPr>
        <a:noFill/>
        <a:ln>
          <a:noFill/>
        </a:ln>
        <a:effectLst/>
      </c:spPr>
    </c:plotArea>
    <c:legend>
      <c:legendPos val="b"/>
      <c:layout>
        <c:manualLayout>
          <c:xMode val="edge"/>
          <c:yMode val="edge"/>
          <c:x val="0.60956790123456794"/>
          <c:y val="2.9611703478726163E-2"/>
          <c:w val="0.32277522601341507"/>
          <c:h val="9.1870794805419403E-2"/>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zero"/>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Rink Employees</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stacked"/>
        <c:varyColors val="0"/>
        <c:ser>
          <c:idx val="0"/>
          <c:order val="0"/>
          <c:tx>
            <c:strRef>
              <c:f>Sheet1!$B$14</c:f>
              <c:strCache>
                <c:ptCount val="1"/>
                <c:pt idx="0">
                  <c:v>DID NOT MEET EXPECTATIONS</c:v>
                </c:pt>
              </c:strCache>
            </c:strRef>
          </c:tx>
          <c:spPr>
            <a:solidFill>
              <a:srgbClr val="FF0000"/>
            </a:solidFill>
            <a:ln>
              <a:noFill/>
            </a:ln>
            <a:effectLst/>
          </c:spPr>
          <c:invertIfNegative val="0"/>
          <c:cat>
            <c:strRef>
              <c:f>Sheet1!$A$15:$A$19</c:f>
              <c:strCache>
                <c:ptCount val="5"/>
                <c:pt idx="0">
                  <c:v>Bathroom Cleanliness</c:v>
                </c:pt>
                <c:pt idx="1">
                  <c:v>Availability of Employees</c:v>
                </c:pt>
                <c:pt idx="2">
                  <c:v>Facility Common Area Cleanliness</c:v>
                </c:pt>
                <c:pt idx="3">
                  <c:v>Customer Service</c:v>
                </c:pt>
                <c:pt idx="4">
                  <c:v>External Facility Upkeep</c:v>
                </c:pt>
              </c:strCache>
            </c:strRef>
          </c:cat>
          <c:val>
            <c:numRef>
              <c:f>Sheet1!$B$15:$B$19</c:f>
              <c:numCache>
                <c:formatCode>General</c:formatCode>
                <c:ptCount val="5"/>
                <c:pt idx="0">
                  <c:v>18</c:v>
                </c:pt>
                <c:pt idx="1">
                  <c:v>13</c:v>
                </c:pt>
                <c:pt idx="2">
                  <c:v>8</c:v>
                </c:pt>
                <c:pt idx="3">
                  <c:v>6</c:v>
                </c:pt>
                <c:pt idx="4">
                  <c:v>6</c:v>
                </c:pt>
              </c:numCache>
            </c:numRef>
          </c:val>
        </c:ser>
        <c:ser>
          <c:idx val="1"/>
          <c:order val="1"/>
          <c:tx>
            <c:strRef>
              <c:f>Sheet1!$C$14</c:f>
              <c:strCache>
                <c:ptCount val="1"/>
                <c:pt idx="0">
                  <c:v>MET EXPECTATIONS</c:v>
                </c:pt>
              </c:strCache>
            </c:strRef>
          </c:tx>
          <c:spPr>
            <a:solidFill>
              <a:srgbClr val="00B050"/>
            </a:solidFill>
            <a:ln>
              <a:noFill/>
            </a:ln>
            <a:effectLst/>
          </c:spPr>
          <c:invertIfNegative val="0"/>
          <c:cat>
            <c:strRef>
              <c:f>Sheet1!$A$15:$A$19</c:f>
              <c:strCache>
                <c:ptCount val="5"/>
                <c:pt idx="0">
                  <c:v>Bathroom Cleanliness</c:v>
                </c:pt>
                <c:pt idx="1">
                  <c:v>Availability of Employees</c:v>
                </c:pt>
                <c:pt idx="2">
                  <c:v>Facility Common Area Cleanliness</c:v>
                </c:pt>
                <c:pt idx="3">
                  <c:v>Customer Service</c:v>
                </c:pt>
                <c:pt idx="4">
                  <c:v>External Facility Upkeep</c:v>
                </c:pt>
              </c:strCache>
            </c:strRef>
          </c:cat>
          <c:val>
            <c:numRef>
              <c:f>Sheet1!$C$15:$C$19</c:f>
              <c:numCache>
                <c:formatCode>General</c:formatCode>
                <c:ptCount val="5"/>
                <c:pt idx="0">
                  <c:v>22</c:v>
                </c:pt>
                <c:pt idx="1">
                  <c:v>26</c:v>
                </c:pt>
                <c:pt idx="2">
                  <c:v>30</c:v>
                </c:pt>
                <c:pt idx="3">
                  <c:v>28</c:v>
                </c:pt>
                <c:pt idx="4">
                  <c:v>31</c:v>
                </c:pt>
              </c:numCache>
            </c:numRef>
          </c:val>
        </c:ser>
        <c:ser>
          <c:idx val="2"/>
          <c:order val="2"/>
          <c:tx>
            <c:strRef>
              <c:f>Sheet1!$D$14</c:f>
              <c:strCache>
                <c:ptCount val="1"/>
                <c:pt idx="0">
                  <c:v>EXCEEDED EXPECTATIONS</c:v>
                </c:pt>
              </c:strCache>
            </c:strRef>
          </c:tx>
          <c:spPr>
            <a:solidFill>
              <a:srgbClr val="0070C0"/>
            </a:solidFill>
            <a:ln>
              <a:noFill/>
            </a:ln>
            <a:effectLst/>
          </c:spPr>
          <c:invertIfNegative val="0"/>
          <c:cat>
            <c:strRef>
              <c:f>Sheet1!$A$15:$A$19</c:f>
              <c:strCache>
                <c:ptCount val="5"/>
                <c:pt idx="0">
                  <c:v>Bathroom Cleanliness</c:v>
                </c:pt>
                <c:pt idx="1">
                  <c:v>Availability of Employees</c:v>
                </c:pt>
                <c:pt idx="2">
                  <c:v>Facility Common Area Cleanliness</c:v>
                </c:pt>
                <c:pt idx="3">
                  <c:v>Customer Service</c:v>
                </c:pt>
                <c:pt idx="4">
                  <c:v>External Facility Upkeep</c:v>
                </c:pt>
              </c:strCache>
            </c:strRef>
          </c:cat>
          <c:val>
            <c:numRef>
              <c:f>Sheet1!$D$15:$D$19</c:f>
              <c:numCache>
                <c:formatCode>General</c:formatCode>
                <c:ptCount val="5"/>
                <c:pt idx="0">
                  <c:v>5</c:v>
                </c:pt>
                <c:pt idx="1">
                  <c:v>6</c:v>
                </c:pt>
                <c:pt idx="2">
                  <c:v>7</c:v>
                </c:pt>
                <c:pt idx="3">
                  <c:v>11</c:v>
                </c:pt>
                <c:pt idx="4">
                  <c:v>8</c:v>
                </c:pt>
              </c:numCache>
            </c:numRef>
          </c:val>
        </c:ser>
        <c:dLbls>
          <c:showLegendKey val="0"/>
          <c:showVal val="0"/>
          <c:showCatName val="0"/>
          <c:showSerName val="0"/>
          <c:showPercent val="0"/>
          <c:showBubbleSize val="0"/>
        </c:dLbls>
        <c:gapWidth val="55"/>
        <c:overlap val="100"/>
        <c:axId val="299915880"/>
        <c:axId val="299917056"/>
      </c:barChart>
      <c:lineChart>
        <c:grouping val="standard"/>
        <c:varyColors val="0"/>
        <c:ser>
          <c:idx val="3"/>
          <c:order val="3"/>
          <c:tx>
            <c:strRef>
              <c:f>Sheet1!$I$14</c:f>
              <c:strCache>
                <c:ptCount val="1"/>
                <c:pt idx="0">
                  <c:v>Change</c:v>
                </c:pt>
              </c:strCache>
            </c:strRef>
          </c:tx>
          <c:spPr>
            <a:ln w="25400" cap="rnd">
              <a:solidFill>
                <a:schemeClr val="tx1"/>
              </a:solidFill>
              <a:round/>
            </a:ln>
            <a:effectLst/>
          </c:spPr>
          <c:marker>
            <c:symbol val="none"/>
          </c:marker>
          <c:val>
            <c:numRef>
              <c:f>Sheet1!$I$15:$I$19</c:f>
              <c:numCache>
                <c:formatCode>General</c:formatCode>
                <c:ptCount val="5"/>
                <c:pt idx="0">
                  <c:v>8.9999999999999858E-2</c:v>
                </c:pt>
                <c:pt idx="1">
                  <c:v>9.000000000000008E-2</c:v>
                </c:pt>
                <c:pt idx="2">
                  <c:v>0.11999999999999988</c:v>
                </c:pt>
                <c:pt idx="3">
                  <c:v>0.24999999999999978</c:v>
                </c:pt>
                <c:pt idx="4">
                  <c:v>0.10000000000000009</c:v>
                </c:pt>
              </c:numCache>
            </c:numRef>
          </c:val>
          <c:smooth val="0"/>
        </c:ser>
        <c:dLbls>
          <c:showLegendKey val="0"/>
          <c:showVal val="0"/>
          <c:showCatName val="0"/>
          <c:showSerName val="0"/>
          <c:showPercent val="0"/>
          <c:showBubbleSize val="0"/>
        </c:dLbls>
        <c:marker val="1"/>
        <c:smooth val="0"/>
        <c:axId val="299911568"/>
        <c:axId val="299917840"/>
      </c:lineChart>
      <c:catAx>
        <c:axId val="2999158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9917056"/>
        <c:crosses val="autoZero"/>
        <c:auto val="1"/>
        <c:lblAlgn val="ctr"/>
        <c:lblOffset val="100"/>
        <c:noMultiLvlLbl val="0"/>
      </c:catAx>
      <c:valAx>
        <c:axId val="29991705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Respondents</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9915880"/>
        <c:crosses val="autoZero"/>
        <c:crossBetween val="between"/>
      </c:valAx>
      <c:valAx>
        <c:axId val="299917840"/>
        <c:scaling>
          <c:orientation val="minMax"/>
          <c:min val="-0.30000000000000004"/>
        </c:scaling>
        <c:delete val="0"/>
        <c:axPos val="r"/>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Change</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9911568"/>
        <c:crosses val="max"/>
        <c:crossBetween val="between"/>
      </c:valAx>
      <c:catAx>
        <c:axId val="299911568"/>
        <c:scaling>
          <c:orientation val="minMax"/>
        </c:scaling>
        <c:delete val="1"/>
        <c:axPos val="b"/>
        <c:majorTickMark val="out"/>
        <c:minorTickMark val="none"/>
        <c:tickLblPos val="nextTo"/>
        <c:crossAx val="299917840"/>
        <c:crosses val="autoZero"/>
        <c:auto val="1"/>
        <c:lblAlgn val="ctr"/>
        <c:lblOffset val="100"/>
        <c:noMultiLvlLbl val="0"/>
      </c:catAx>
      <c:spPr>
        <a:noFill/>
        <a:ln>
          <a:noFill/>
        </a:ln>
        <a:effectLst/>
      </c:spPr>
    </c:plotArea>
    <c:plotVisOnly val="1"/>
    <c:dispBlanksAs val="gap"/>
    <c:showDLblsOverMax val="0"/>
  </c:chart>
  <c:spPr>
    <a:noFill/>
    <a:ln>
      <a:solidFill>
        <a:sysClr val="windowText" lastClr="000000"/>
      </a:solidFill>
    </a:ln>
    <a:effectLst/>
  </c:spPr>
  <c:txPr>
    <a:bodyPr/>
    <a:lstStyle/>
    <a:p>
      <a:pPr>
        <a:defRPr/>
      </a:pPr>
      <a:endParaRPr lang="en-US"/>
    </a:p>
  </c:txPr>
  <c:externalData r:id="rId4">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Board of Directors</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stacked"/>
        <c:varyColors val="0"/>
        <c:ser>
          <c:idx val="0"/>
          <c:order val="0"/>
          <c:tx>
            <c:strRef>
              <c:f>Sheet1!$B$21</c:f>
              <c:strCache>
                <c:ptCount val="1"/>
                <c:pt idx="0">
                  <c:v>NEED SIGNIFICANT IMPROVEMENT–</c:v>
                </c:pt>
              </c:strCache>
            </c:strRef>
          </c:tx>
          <c:spPr>
            <a:solidFill>
              <a:srgbClr val="FF0000"/>
            </a:solidFill>
            <a:ln>
              <a:noFill/>
            </a:ln>
            <a:effectLst/>
          </c:spPr>
          <c:invertIfNegative val="0"/>
          <c:cat>
            <c:strRef>
              <c:f>Sheet1!$A$22:$A$30</c:f>
              <c:strCache>
                <c:ptCount val="9"/>
                <c:pt idx="0">
                  <c:v>Hockey Program Expansion/Recruiting</c:v>
                </c:pt>
                <c:pt idx="1">
                  <c:v>Hockey Program Development/Improvement</c:v>
                </c:pt>
                <c:pt idx="2">
                  <c:v>Communication</c:v>
                </c:pt>
                <c:pt idx="3">
                  <c:v>Facility Improvement Efforts</c:v>
                </c:pt>
                <c:pt idx="4">
                  <c:v>Existing Facility Maintenance</c:v>
                </c:pt>
                <c:pt idx="5">
                  <c:v>Fundraising Efforts</c:v>
                </c:pt>
                <c:pt idx="6">
                  <c:v>Accessibility</c:v>
                </c:pt>
                <c:pt idx="7">
                  <c:v>Discipline Action</c:v>
                </c:pt>
                <c:pt idx="8">
                  <c:v>Non-Hockey Event Management</c:v>
                </c:pt>
              </c:strCache>
            </c:strRef>
          </c:cat>
          <c:val>
            <c:numRef>
              <c:f>Sheet1!$B$22:$B$30</c:f>
              <c:numCache>
                <c:formatCode>General</c:formatCode>
                <c:ptCount val="9"/>
                <c:pt idx="0">
                  <c:v>27</c:v>
                </c:pt>
                <c:pt idx="1">
                  <c:v>21</c:v>
                </c:pt>
                <c:pt idx="2">
                  <c:v>23</c:v>
                </c:pt>
                <c:pt idx="3">
                  <c:v>8</c:v>
                </c:pt>
                <c:pt idx="4">
                  <c:v>8</c:v>
                </c:pt>
                <c:pt idx="5">
                  <c:v>14</c:v>
                </c:pt>
                <c:pt idx="6">
                  <c:v>8</c:v>
                </c:pt>
                <c:pt idx="7">
                  <c:v>7</c:v>
                </c:pt>
                <c:pt idx="8">
                  <c:v>8</c:v>
                </c:pt>
              </c:numCache>
            </c:numRef>
          </c:val>
        </c:ser>
        <c:ser>
          <c:idx val="1"/>
          <c:order val="1"/>
          <c:tx>
            <c:strRef>
              <c:f>Sheet1!$C$21</c:f>
              <c:strCache>
                <c:ptCount val="1"/>
                <c:pt idx="0">
                  <c:v>NEEDS MINOR IMPROVEMENT–</c:v>
                </c:pt>
              </c:strCache>
            </c:strRef>
          </c:tx>
          <c:spPr>
            <a:solidFill>
              <a:srgbClr val="FFFF00"/>
            </a:solidFill>
            <a:ln>
              <a:noFill/>
            </a:ln>
            <a:effectLst/>
          </c:spPr>
          <c:invertIfNegative val="0"/>
          <c:cat>
            <c:strRef>
              <c:f>Sheet1!$A$22:$A$30</c:f>
              <c:strCache>
                <c:ptCount val="9"/>
                <c:pt idx="0">
                  <c:v>Hockey Program Expansion/Recruiting</c:v>
                </c:pt>
                <c:pt idx="1">
                  <c:v>Hockey Program Development/Improvement</c:v>
                </c:pt>
                <c:pt idx="2">
                  <c:v>Communication</c:v>
                </c:pt>
                <c:pt idx="3">
                  <c:v>Facility Improvement Efforts</c:v>
                </c:pt>
                <c:pt idx="4">
                  <c:v>Existing Facility Maintenance</c:v>
                </c:pt>
                <c:pt idx="5">
                  <c:v>Fundraising Efforts</c:v>
                </c:pt>
                <c:pt idx="6">
                  <c:v>Accessibility</c:v>
                </c:pt>
                <c:pt idx="7">
                  <c:v>Discipline Action</c:v>
                </c:pt>
                <c:pt idx="8">
                  <c:v>Non-Hockey Event Management</c:v>
                </c:pt>
              </c:strCache>
            </c:strRef>
          </c:cat>
          <c:val>
            <c:numRef>
              <c:f>Sheet1!$C$22:$C$30</c:f>
              <c:numCache>
                <c:formatCode>General</c:formatCode>
                <c:ptCount val="9"/>
                <c:pt idx="0">
                  <c:v>12</c:v>
                </c:pt>
                <c:pt idx="1">
                  <c:v>18</c:v>
                </c:pt>
                <c:pt idx="2">
                  <c:v>8</c:v>
                </c:pt>
                <c:pt idx="3">
                  <c:v>16</c:v>
                </c:pt>
                <c:pt idx="4">
                  <c:v>16</c:v>
                </c:pt>
                <c:pt idx="5">
                  <c:v>9</c:v>
                </c:pt>
                <c:pt idx="6">
                  <c:v>9</c:v>
                </c:pt>
                <c:pt idx="7">
                  <c:v>8</c:v>
                </c:pt>
                <c:pt idx="8">
                  <c:v>7</c:v>
                </c:pt>
              </c:numCache>
            </c:numRef>
          </c:val>
        </c:ser>
        <c:ser>
          <c:idx val="2"/>
          <c:order val="2"/>
          <c:tx>
            <c:strRef>
              <c:f>Sheet1!$D$21</c:f>
              <c:strCache>
                <c:ptCount val="1"/>
                <c:pt idx="0">
                  <c:v>ACCEPTABLE–</c:v>
                </c:pt>
              </c:strCache>
            </c:strRef>
          </c:tx>
          <c:spPr>
            <a:solidFill>
              <a:srgbClr val="00B050"/>
            </a:solidFill>
            <a:ln>
              <a:noFill/>
            </a:ln>
            <a:effectLst/>
          </c:spPr>
          <c:invertIfNegative val="0"/>
          <c:cat>
            <c:strRef>
              <c:f>Sheet1!$A$22:$A$30</c:f>
              <c:strCache>
                <c:ptCount val="9"/>
                <c:pt idx="0">
                  <c:v>Hockey Program Expansion/Recruiting</c:v>
                </c:pt>
                <c:pt idx="1">
                  <c:v>Hockey Program Development/Improvement</c:v>
                </c:pt>
                <c:pt idx="2">
                  <c:v>Communication</c:v>
                </c:pt>
                <c:pt idx="3">
                  <c:v>Facility Improvement Efforts</c:v>
                </c:pt>
                <c:pt idx="4">
                  <c:v>Existing Facility Maintenance</c:v>
                </c:pt>
                <c:pt idx="5">
                  <c:v>Fundraising Efforts</c:v>
                </c:pt>
                <c:pt idx="6">
                  <c:v>Accessibility</c:v>
                </c:pt>
                <c:pt idx="7">
                  <c:v>Discipline Action</c:v>
                </c:pt>
                <c:pt idx="8">
                  <c:v>Non-Hockey Event Management</c:v>
                </c:pt>
              </c:strCache>
            </c:strRef>
          </c:cat>
          <c:val>
            <c:numRef>
              <c:f>Sheet1!$D$22:$D$30</c:f>
              <c:numCache>
                <c:formatCode>General</c:formatCode>
                <c:ptCount val="9"/>
                <c:pt idx="0">
                  <c:v>5</c:v>
                </c:pt>
                <c:pt idx="1">
                  <c:v>6</c:v>
                </c:pt>
                <c:pt idx="2">
                  <c:v>13</c:v>
                </c:pt>
                <c:pt idx="3">
                  <c:v>18</c:v>
                </c:pt>
                <c:pt idx="4">
                  <c:v>17</c:v>
                </c:pt>
                <c:pt idx="5">
                  <c:v>19</c:v>
                </c:pt>
                <c:pt idx="6">
                  <c:v>23</c:v>
                </c:pt>
                <c:pt idx="7">
                  <c:v>21</c:v>
                </c:pt>
                <c:pt idx="8">
                  <c:v>12</c:v>
                </c:pt>
              </c:numCache>
            </c:numRef>
          </c:val>
        </c:ser>
        <c:ser>
          <c:idx val="3"/>
          <c:order val="3"/>
          <c:tx>
            <c:strRef>
              <c:f>Sheet1!$E$21</c:f>
              <c:strCache>
                <c:ptCount val="1"/>
                <c:pt idx="0">
                  <c:v>EXCEEDS EXPECTATIONS–</c:v>
                </c:pt>
              </c:strCache>
            </c:strRef>
          </c:tx>
          <c:spPr>
            <a:solidFill>
              <a:srgbClr val="00B0F0"/>
            </a:solidFill>
            <a:ln>
              <a:noFill/>
            </a:ln>
            <a:effectLst/>
          </c:spPr>
          <c:invertIfNegative val="0"/>
          <c:cat>
            <c:strRef>
              <c:f>Sheet1!$A$22:$A$30</c:f>
              <c:strCache>
                <c:ptCount val="9"/>
                <c:pt idx="0">
                  <c:v>Hockey Program Expansion/Recruiting</c:v>
                </c:pt>
                <c:pt idx="1">
                  <c:v>Hockey Program Development/Improvement</c:v>
                </c:pt>
                <c:pt idx="2">
                  <c:v>Communication</c:v>
                </c:pt>
                <c:pt idx="3">
                  <c:v>Facility Improvement Efforts</c:v>
                </c:pt>
                <c:pt idx="4">
                  <c:v>Existing Facility Maintenance</c:v>
                </c:pt>
                <c:pt idx="5">
                  <c:v>Fundraising Efforts</c:v>
                </c:pt>
                <c:pt idx="6">
                  <c:v>Accessibility</c:v>
                </c:pt>
                <c:pt idx="7">
                  <c:v>Discipline Action</c:v>
                </c:pt>
                <c:pt idx="8">
                  <c:v>Non-Hockey Event Management</c:v>
                </c:pt>
              </c:strCache>
            </c:strRef>
          </c:cat>
          <c:val>
            <c:numRef>
              <c:f>Sheet1!$E$22:$E$30</c:f>
              <c:numCache>
                <c:formatCode>General</c:formatCode>
                <c:ptCount val="9"/>
                <c:pt idx="0">
                  <c:v>0</c:v>
                </c:pt>
                <c:pt idx="1">
                  <c:v>0</c:v>
                </c:pt>
                <c:pt idx="2">
                  <c:v>1</c:v>
                </c:pt>
                <c:pt idx="3">
                  <c:v>2</c:v>
                </c:pt>
                <c:pt idx="4">
                  <c:v>3</c:v>
                </c:pt>
                <c:pt idx="5">
                  <c:v>1</c:v>
                </c:pt>
                <c:pt idx="6">
                  <c:v>3</c:v>
                </c:pt>
                <c:pt idx="7">
                  <c:v>2</c:v>
                </c:pt>
                <c:pt idx="8">
                  <c:v>2</c:v>
                </c:pt>
              </c:numCache>
            </c:numRef>
          </c:val>
        </c:ser>
        <c:ser>
          <c:idx val="4"/>
          <c:order val="4"/>
          <c:tx>
            <c:strRef>
              <c:f>Sheet1!$F$21</c:f>
              <c:strCache>
                <c:ptCount val="1"/>
                <c:pt idx="0">
                  <c:v>GREATLY EXCEEDS EXPECTATIONS–</c:v>
                </c:pt>
              </c:strCache>
            </c:strRef>
          </c:tx>
          <c:spPr>
            <a:solidFill>
              <a:schemeClr val="accent5"/>
            </a:solidFill>
            <a:ln>
              <a:noFill/>
            </a:ln>
            <a:effectLst/>
          </c:spPr>
          <c:invertIfNegative val="0"/>
          <c:cat>
            <c:strRef>
              <c:f>Sheet1!$A$22:$A$30</c:f>
              <c:strCache>
                <c:ptCount val="9"/>
                <c:pt idx="0">
                  <c:v>Hockey Program Expansion/Recruiting</c:v>
                </c:pt>
                <c:pt idx="1">
                  <c:v>Hockey Program Development/Improvement</c:v>
                </c:pt>
                <c:pt idx="2">
                  <c:v>Communication</c:v>
                </c:pt>
                <c:pt idx="3">
                  <c:v>Facility Improvement Efforts</c:v>
                </c:pt>
                <c:pt idx="4">
                  <c:v>Existing Facility Maintenance</c:v>
                </c:pt>
                <c:pt idx="5">
                  <c:v>Fundraising Efforts</c:v>
                </c:pt>
                <c:pt idx="6">
                  <c:v>Accessibility</c:v>
                </c:pt>
                <c:pt idx="7">
                  <c:v>Discipline Action</c:v>
                </c:pt>
                <c:pt idx="8">
                  <c:v>Non-Hockey Event Management</c:v>
                </c:pt>
              </c:strCache>
            </c:strRef>
          </c:cat>
          <c:val>
            <c:numRef>
              <c:f>Sheet1!$F$22:$F$30</c:f>
              <c:numCache>
                <c:formatCode>General</c:formatCode>
                <c:ptCount val="9"/>
                <c:pt idx="0">
                  <c:v>0</c:v>
                </c:pt>
                <c:pt idx="1">
                  <c:v>0</c:v>
                </c:pt>
                <c:pt idx="2">
                  <c:v>0</c:v>
                </c:pt>
                <c:pt idx="3">
                  <c:v>0</c:v>
                </c:pt>
                <c:pt idx="4">
                  <c:v>0</c:v>
                </c:pt>
                <c:pt idx="5">
                  <c:v>0</c:v>
                </c:pt>
                <c:pt idx="6">
                  <c:v>1</c:v>
                </c:pt>
                <c:pt idx="7">
                  <c:v>0</c:v>
                </c:pt>
                <c:pt idx="8">
                  <c:v>0</c:v>
                </c:pt>
              </c:numCache>
            </c:numRef>
          </c:val>
        </c:ser>
        <c:dLbls>
          <c:showLegendKey val="0"/>
          <c:showVal val="0"/>
          <c:showCatName val="0"/>
          <c:showSerName val="0"/>
          <c:showPercent val="0"/>
          <c:showBubbleSize val="0"/>
        </c:dLbls>
        <c:gapWidth val="55"/>
        <c:overlap val="100"/>
        <c:axId val="299911960"/>
        <c:axId val="299912352"/>
      </c:barChart>
      <c:lineChart>
        <c:grouping val="standard"/>
        <c:varyColors val="0"/>
        <c:ser>
          <c:idx val="5"/>
          <c:order val="5"/>
          <c:tx>
            <c:strRef>
              <c:f>Sheet1!$K$21</c:f>
              <c:strCache>
                <c:ptCount val="1"/>
                <c:pt idx="0">
                  <c:v>Change</c:v>
                </c:pt>
              </c:strCache>
            </c:strRef>
          </c:tx>
          <c:spPr>
            <a:ln w="25400" cap="rnd">
              <a:solidFill>
                <a:schemeClr val="tx1"/>
              </a:solidFill>
              <a:round/>
            </a:ln>
            <a:effectLst/>
          </c:spPr>
          <c:marker>
            <c:symbol val="none"/>
          </c:marker>
          <c:val>
            <c:numRef>
              <c:f>Sheet1!$K$22:$K$30</c:f>
              <c:numCache>
                <c:formatCode>General</c:formatCode>
                <c:ptCount val="9"/>
                <c:pt idx="0">
                  <c:v>-0.33000000000000007</c:v>
                </c:pt>
                <c:pt idx="1">
                  <c:v>-0.27</c:v>
                </c:pt>
                <c:pt idx="2">
                  <c:v>-9.9999999999999867E-2</c:v>
                </c:pt>
                <c:pt idx="3">
                  <c:v>2.0000000000000018E-2</c:v>
                </c:pt>
                <c:pt idx="4">
                  <c:v>-1.0000000000000231E-2</c:v>
                </c:pt>
                <c:pt idx="5">
                  <c:v>-4.9999999999999822E-2</c:v>
                </c:pt>
                <c:pt idx="6">
                  <c:v>0.30999999999999961</c:v>
                </c:pt>
                <c:pt idx="7">
                  <c:v>0.26000000000000023</c:v>
                </c:pt>
                <c:pt idx="8">
                  <c:v>-0.40000000000000036</c:v>
                </c:pt>
              </c:numCache>
            </c:numRef>
          </c:val>
          <c:smooth val="0"/>
        </c:ser>
        <c:dLbls>
          <c:showLegendKey val="0"/>
          <c:showVal val="0"/>
          <c:showCatName val="0"/>
          <c:showSerName val="0"/>
          <c:showPercent val="0"/>
          <c:showBubbleSize val="0"/>
        </c:dLbls>
        <c:marker val="1"/>
        <c:smooth val="0"/>
        <c:axId val="299916272"/>
        <c:axId val="299917448"/>
      </c:lineChart>
      <c:catAx>
        <c:axId val="2999119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9912352"/>
        <c:crosses val="autoZero"/>
        <c:auto val="1"/>
        <c:lblAlgn val="ctr"/>
        <c:lblOffset val="100"/>
        <c:noMultiLvlLbl val="0"/>
      </c:catAx>
      <c:valAx>
        <c:axId val="299912352"/>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Respondents</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9911960"/>
        <c:crosses val="autoZero"/>
        <c:crossBetween val="between"/>
      </c:valAx>
      <c:valAx>
        <c:axId val="299917448"/>
        <c:scaling>
          <c:orientation val="minMax"/>
          <c:max val="0.5"/>
        </c:scaling>
        <c:delete val="0"/>
        <c:axPos val="r"/>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Change</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9916272"/>
        <c:crosses val="max"/>
        <c:crossBetween val="between"/>
      </c:valAx>
      <c:catAx>
        <c:axId val="299916272"/>
        <c:scaling>
          <c:orientation val="minMax"/>
        </c:scaling>
        <c:delete val="1"/>
        <c:axPos val="b"/>
        <c:majorTickMark val="out"/>
        <c:minorTickMark val="none"/>
        <c:tickLblPos val="nextTo"/>
        <c:crossAx val="299917448"/>
        <c:crosses val="autoZero"/>
        <c:auto val="1"/>
        <c:lblAlgn val="ctr"/>
        <c:lblOffset val="100"/>
        <c:noMultiLvlLbl val="0"/>
      </c:catAx>
      <c:spPr>
        <a:noFill/>
        <a:ln>
          <a:noFill/>
        </a:ln>
        <a:effectLst/>
      </c:spPr>
    </c:plotArea>
    <c:plotVisOnly val="1"/>
    <c:dispBlanksAs val="gap"/>
    <c:showDLblsOverMax val="0"/>
  </c:chart>
  <c:spPr>
    <a:noFill/>
    <a:ln>
      <a:solidFill>
        <a:sysClr val="windowText" lastClr="000000"/>
      </a:solidFill>
    </a:ln>
    <a:effectLst/>
  </c:spPr>
  <c:txPr>
    <a:bodyPr/>
    <a:lstStyle/>
    <a:p>
      <a:pPr>
        <a:defRPr/>
      </a:pPr>
      <a:endParaRPr lang="en-US"/>
    </a:p>
  </c:txPr>
  <c:externalData r:id="rId4">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Coaching</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stacked"/>
        <c:varyColors val="0"/>
        <c:ser>
          <c:idx val="0"/>
          <c:order val="0"/>
          <c:tx>
            <c:strRef>
              <c:f>Sheet1!$B$32</c:f>
              <c:strCache>
                <c:ptCount val="1"/>
                <c:pt idx="0">
                  <c:v>NEEDS SIGNIFICANT IMPROVEMENT–</c:v>
                </c:pt>
              </c:strCache>
            </c:strRef>
          </c:tx>
          <c:spPr>
            <a:solidFill>
              <a:srgbClr val="FF0000"/>
            </a:solidFill>
            <a:ln>
              <a:noFill/>
            </a:ln>
            <a:effectLst/>
          </c:spPr>
          <c:invertIfNegative val="0"/>
          <c:cat>
            <c:strRef>
              <c:f>Sheet1!$A$33:$A$40</c:f>
              <c:strCache>
                <c:ptCount val="8"/>
                <c:pt idx="0">
                  <c:v>Character Development</c:v>
                </c:pt>
                <c:pt idx="1">
                  <c:v>Practice Organization/Ice Time Effectiveness</c:v>
                </c:pt>
                <c:pt idx="2">
                  <c:v>Emphasis on Competition</c:v>
                </c:pt>
                <c:pt idx="3">
                  <c:v>Player Ice Time Management in Game</c:v>
                </c:pt>
                <c:pt idx="4">
                  <c:v>Skill Development</c:v>
                </c:pt>
                <c:pt idx="5">
                  <c:v>Accessibility</c:v>
                </c:pt>
                <c:pt idx="6">
                  <c:v>Knowledge of the Sport</c:v>
                </c:pt>
                <c:pt idx="7">
                  <c:v>Reliability</c:v>
                </c:pt>
              </c:strCache>
            </c:strRef>
          </c:cat>
          <c:val>
            <c:numRef>
              <c:f>Sheet1!$B$33:$B$40</c:f>
              <c:numCache>
                <c:formatCode>General</c:formatCode>
                <c:ptCount val="8"/>
                <c:pt idx="0">
                  <c:v>4</c:v>
                </c:pt>
                <c:pt idx="1">
                  <c:v>5</c:v>
                </c:pt>
                <c:pt idx="2">
                  <c:v>3</c:v>
                </c:pt>
                <c:pt idx="3">
                  <c:v>3</c:v>
                </c:pt>
                <c:pt idx="4">
                  <c:v>7</c:v>
                </c:pt>
                <c:pt idx="5">
                  <c:v>1</c:v>
                </c:pt>
                <c:pt idx="6">
                  <c:v>1</c:v>
                </c:pt>
                <c:pt idx="7">
                  <c:v>2</c:v>
                </c:pt>
              </c:numCache>
            </c:numRef>
          </c:val>
        </c:ser>
        <c:ser>
          <c:idx val="1"/>
          <c:order val="1"/>
          <c:tx>
            <c:strRef>
              <c:f>Sheet1!$C$32</c:f>
              <c:strCache>
                <c:ptCount val="1"/>
                <c:pt idx="0">
                  <c:v>NEEDS IMPROVEMENT–</c:v>
                </c:pt>
              </c:strCache>
            </c:strRef>
          </c:tx>
          <c:spPr>
            <a:solidFill>
              <a:srgbClr val="FFFF00"/>
            </a:solidFill>
            <a:ln>
              <a:noFill/>
            </a:ln>
            <a:effectLst/>
          </c:spPr>
          <c:invertIfNegative val="0"/>
          <c:cat>
            <c:strRef>
              <c:f>Sheet1!$A$33:$A$40</c:f>
              <c:strCache>
                <c:ptCount val="8"/>
                <c:pt idx="0">
                  <c:v>Character Development</c:v>
                </c:pt>
                <c:pt idx="1">
                  <c:v>Practice Organization/Ice Time Effectiveness</c:v>
                </c:pt>
                <c:pt idx="2">
                  <c:v>Emphasis on Competition</c:v>
                </c:pt>
                <c:pt idx="3">
                  <c:v>Player Ice Time Management in Game</c:v>
                </c:pt>
                <c:pt idx="4">
                  <c:v>Skill Development</c:v>
                </c:pt>
                <c:pt idx="5">
                  <c:v>Accessibility</c:v>
                </c:pt>
                <c:pt idx="6">
                  <c:v>Knowledge of the Sport</c:v>
                </c:pt>
                <c:pt idx="7">
                  <c:v>Reliability</c:v>
                </c:pt>
              </c:strCache>
            </c:strRef>
          </c:cat>
          <c:val>
            <c:numRef>
              <c:f>Sheet1!$C$33:$C$40</c:f>
              <c:numCache>
                <c:formatCode>General</c:formatCode>
                <c:ptCount val="8"/>
                <c:pt idx="0">
                  <c:v>8</c:v>
                </c:pt>
                <c:pt idx="1">
                  <c:v>11</c:v>
                </c:pt>
                <c:pt idx="2">
                  <c:v>6</c:v>
                </c:pt>
                <c:pt idx="3">
                  <c:v>2</c:v>
                </c:pt>
                <c:pt idx="4">
                  <c:v>12</c:v>
                </c:pt>
                <c:pt idx="5">
                  <c:v>8</c:v>
                </c:pt>
                <c:pt idx="6">
                  <c:v>8</c:v>
                </c:pt>
                <c:pt idx="7">
                  <c:v>6</c:v>
                </c:pt>
              </c:numCache>
            </c:numRef>
          </c:val>
        </c:ser>
        <c:ser>
          <c:idx val="2"/>
          <c:order val="2"/>
          <c:tx>
            <c:strRef>
              <c:f>Sheet1!$D$32</c:f>
              <c:strCache>
                <c:ptCount val="1"/>
                <c:pt idx="0">
                  <c:v>ACCEPTABLE–</c:v>
                </c:pt>
              </c:strCache>
            </c:strRef>
          </c:tx>
          <c:spPr>
            <a:solidFill>
              <a:srgbClr val="00B050"/>
            </a:solidFill>
            <a:ln>
              <a:noFill/>
            </a:ln>
            <a:effectLst/>
          </c:spPr>
          <c:invertIfNegative val="0"/>
          <c:cat>
            <c:strRef>
              <c:f>Sheet1!$A$33:$A$40</c:f>
              <c:strCache>
                <c:ptCount val="8"/>
                <c:pt idx="0">
                  <c:v>Character Development</c:v>
                </c:pt>
                <c:pt idx="1">
                  <c:v>Practice Organization/Ice Time Effectiveness</c:v>
                </c:pt>
                <c:pt idx="2">
                  <c:v>Emphasis on Competition</c:v>
                </c:pt>
                <c:pt idx="3">
                  <c:v>Player Ice Time Management in Game</c:v>
                </c:pt>
                <c:pt idx="4">
                  <c:v>Skill Development</c:v>
                </c:pt>
                <c:pt idx="5">
                  <c:v>Accessibility</c:v>
                </c:pt>
                <c:pt idx="6">
                  <c:v>Knowledge of the Sport</c:v>
                </c:pt>
                <c:pt idx="7">
                  <c:v>Reliability</c:v>
                </c:pt>
              </c:strCache>
            </c:strRef>
          </c:cat>
          <c:val>
            <c:numRef>
              <c:f>Sheet1!$D$33:$D$40</c:f>
              <c:numCache>
                <c:formatCode>General</c:formatCode>
                <c:ptCount val="8"/>
                <c:pt idx="0">
                  <c:v>18</c:v>
                </c:pt>
                <c:pt idx="1">
                  <c:v>14</c:v>
                </c:pt>
                <c:pt idx="2">
                  <c:v>26</c:v>
                </c:pt>
                <c:pt idx="3">
                  <c:v>23</c:v>
                </c:pt>
                <c:pt idx="4">
                  <c:v>13</c:v>
                </c:pt>
                <c:pt idx="5">
                  <c:v>21</c:v>
                </c:pt>
                <c:pt idx="6">
                  <c:v>14</c:v>
                </c:pt>
                <c:pt idx="7">
                  <c:v>20</c:v>
                </c:pt>
              </c:numCache>
            </c:numRef>
          </c:val>
        </c:ser>
        <c:ser>
          <c:idx val="3"/>
          <c:order val="3"/>
          <c:tx>
            <c:strRef>
              <c:f>Sheet1!$E$32</c:f>
              <c:strCache>
                <c:ptCount val="1"/>
                <c:pt idx="0">
                  <c:v>EXCEEDS EXPECTATIONS–</c:v>
                </c:pt>
              </c:strCache>
            </c:strRef>
          </c:tx>
          <c:spPr>
            <a:solidFill>
              <a:srgbClr val="00B0F0"/>
            </a:solidFill>
            <a:ln>
              <a:noFill/>
            </a:ln>
            <a:effectLst/>
          </c:spPr>
          <c:invertIfNegative val="0"/>
          <c:cat>
            <c:strRef>
              <c:f>Sheet1!$A$33:$A$40</c:f>
              <c:strCache>
                <c:ptCount val="8"/>
                <c:pt idx="0">
                  <c:v>Character Development</c:v>
                </c:pt>
                <c:pt idx="1">
                  <c:v>Practice Organization/Ice Time Effectiveness</c:v>
                </c:pt>
                <c:pt idx="2">
                  <c:v>Emphasis on Competition</c:v>
                </c:pt>
                <c:pt idx="3">
                  <c:v>Player Ice Time Management in Game</c:v>
                </c:pt>
                <c:pt idx="4">
                  <c:v>Skill Development</c:v>
                </c:pt>
                <c:pt idx="5">
                  <c:v>Accessibility</c:v>
                </c:pt>
                <c:pt idx="6">
                  <c:v>Knowledge of the Sport</c:v>
                </c:pt>
                <c:pt idx="7">
                  <c:v>Reliability</c:v>
                </c:pt>
              </c:strCache>
            </c:strRef>
          </c:cat>
          <c:val>
            <c:numRef>
              <c:f>Sheet1!$E$33:$E$40</c:f>
              <c:numCache>
                <c:formatCode>General</c:formatCode>
                <c:ptCount val="8"/>
                <c:pt idx="0">
                  <c:v>11</c:v>
                </c:pt>
                <c:pt idx="1">
                  <c:v>10</c:v>
                </c:pt>
                <c:pt idx="2">
                  <c:v>5</c:v>
                </c:pt>
                <c:pt idx="3">
                  <c:v>10</c:v>
                </c:pt>
                <c:pt idx="4">
                  <c:v>9</c:v>
                </c:pt>
                <c:pt idx="5">
                  <c:v>10</c:v>
                </c:pt>
                <c:pt idx="6">
                  <c:v>16</c:v>
                </c:pt>
                <c:pt idx="7">
                  <c:v>12</c:v>
                </c:pt>
              </c:numCache>
            </c:numRef>
          </c:val>
        </c:ser>
        <c:ser>
          <c:idx val="4"/>
          <c:order val="4"/>
          <c:tx>
            <c:strRef>
              <c:f>Sheet1!$F$32</c:f>
              <c:strCache>
                <c:ptCount val="1"/>
                <c:pt idx="0">
                  <c:v>GREATLY EXCEEDS EXPECTATIONS–</c:v>
                </c:pt>
              </c:strCache>
            </c:strRef>
          </c:tx>
          <c:spPr>
            <a:solidFill>
              <a:schemeClr val="accent5"/>
            </a:solidFill>
            <a:ln>
              <a:noFill/>
            </a:ln>
            <a:effectLst/>
          </c:spPr>
          <c:invertIfNegative val="0"/>
          <c:cat>
            <c:strRef>
              <c:f>Sheet1!$A$33:$A$40</c:f>
              <c:strCache>
                <c:ptCount val="8"/>
                <c:pt idx="0">
                  <c:v>Character Development</c:v>
                </c:pt>
                <c:pt idx="1">
                  <c:v>Practice Organization/Ice Time Effectiveness</c:v>
                </c:pt>
                <c:pt idx="2">
                  <c:v>Emphasis on Competition</c:v>
                </c:pt>
                <c:pt idx="3">
                  <c:v>Player Ice Time Management in Game</c:v>
                </c:pt>
                <c:pt idx="4">
                  <c:v>Skill Development</c:v>
                </c:pt>
                <c:pt idx="5">
                  <c:v>Accessibility</c:v>
                </c:pt>
                <c:pt idx="6">
                  <c:v>Knowledge of the Sport</c:v>
                </c:pt>
                <c:pt idx="7">
                  <c:v>Reliability</c:v>
                </c:pt>
              </c:strCache>
            </c:strRef>
          </c:cat>
          <c:val>
            <c:numRef>
              <c:f>Sheet1!$F$33:$F$40</c:f>
              <c:numCache>
                <c:formatCode>General</c:formatCode>
                <c:ptCount val="8"/>
                <c:pt idx="0">
                  <c:v>3</c:v>
                </c:pt>
                <c:pt idx="1">
                  <c:v>4</c:v>
                </c:pt>
                <c:pt idx="2">
                  <c:v>3</c:v>
                </c:pt>
                <c:pt idx="3">
                  <c:v>3</c:v>
                </c:pt>
                <c:pt idx="4">
                  <c:v>3</c:v>
                </c:pt>
                <c:pt idx="5">
                  <c:v>4</c:v>
                </c:pt>
                <c:pt idx="6">
                  <c:v>5</c:v>
                </c:pt>
                <c:pt idx="7">
                  <c:v>4</c:v>
                </c:pt>
              </c:numCache>
            </c:numRef>
          </c:val>
        </c:ser>
        <c:dLbls>
          <c:showLegendKey val="0"/>
          <c:showVal val="0"/>
          <c:showCatName val="0"/>
          <c:showSerName val="0"/>
          <c:showPercent val="0"/>
          <c:showBubbleSize val="0"/>
        </c:dLbls>
        <c:gapWidth val="55"/>
        <c:overlap val="100"/>
        <c:axId val="299912744"/>
        <c:axId val="299918232"/>
      </c:barChart>
      <c:lineChart>
        <c:grouping val="standard"/>
        <c:varyColors val="0"/>
        <c:ser>
          <c:idx val="5"/>
          <c:order val="5"/>
          <c:tx>
            <c:strRef>
              <c:f>Sheet1!$K$32</c:f>
              <c:strCache>
                <c:ptCount val="1"/>
                <c:pt idx="0">
                  <c:v>Change</c:v>
                </c:pt>
              </c:strCache>
            </c:strRef>
          </c:tx>
          <c:spPr>
            <a:ln w="28575" cap="rnd">
              <a:solidFill>
                <a:schemeClr val="tx1"/>
              </a:solidFill>
              <a:round/>
            </a:ln>
            <a:effectLst/>
          </c:spPr>
          <c:marker>
            <c:symbol val="none"/>
          </c:marker>
          <c:val>
            <c:numRef>
              <c:f>Sheet1!$K$33:$K$40</c:f>
              <c:numCache>
                <c:formatCode>General</c:formatCode>
                <c:ptCount val="8"/>
                <c:pt idx="0">
                  <c:v>0.57999999999999963</c:v>
                </c:pt>
                <c:pt idx="1">
                  <c:v>0.18999999999999995</c:v>
                </c:pt>
                <c:pt idx="2">
                  <c:v>0.33999999999999986</c:v>
                </c:pt>
                <c:pt idx="3">
                  <c:v>0.42000000000000037</c:v>
                </c:pt>
                <c:pt idx="4">
                  <c:v>0.29000000000000004</c:v>
                </c:pt>
                <c:pt idx="5">
                  <c:v>0.24000000000000021</c:v>
                </c:pt>
                <c:pt idx="6">
                  <c:v>0.29999999999999982</c:v>
                </c:pt>
                <c:pt idx="7">
                  <c:v>-1.0000000000000231E-2</c:v>
                </c:pt>
              </c:numCache>
            </c:numRef>
          </c:val>
          <c:smooth val="0"/>
        </c:ser>
        <c:dLbls>
          <c:showLegendKey val="0"/>
          <c:showVal val="0"/>
          <c:showCatName val="0"/>
          <c:showSerName val="0"/>
          <c:showPercent val="0"/>
          <c:showBubbleSize val="0"/>
        </c:dLbls>
        <c:marker val="1"/>
        <c:smooth val="0"/>
        <c:axId val="299914312"/>
        <c:axId val="299913136"/>
      </c:lineChart>
      <c:catAx>
        <c:axId val="2999127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9918232"/>
        <c:crosses val="autoZero"/>
        <c:auto val="1"/>
        <c:lblAlgn val="ctr"/>
        <c:lblOffset val="100"/>
        <c:noMultiLvlLbl val="0"/>
      </c:catAx>
      <c:valAx>
        <c:axId val="299918232"/>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Respondents</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9912744"/>
        <c:crosses val="autoZero"/>
        <c:crossBetween val="between"/>
      </c:valAx>
      <c:valAx>
        <c:axId val="299913136"/>
        <c:scaling>
          <c:orientation val="minMax"/>
          <c:min val="-0.70000000000000007"/>
        </c:scaling>
        <c:delete val="0"/>
        <c:axPos val="r"/>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Change</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9914312"/>
        <c:crosses val="max"/>
        <c:crossBetween val="between"/>
      </c:valAx>
      <c:catAx>
        <c:axId val="299914312"/>
        <c:scaling>
          <c:orientation val="minMax"/>
        </c:scaling>
        <c:delete val="1"/>
        <c:axPos val="b"/>
        <c:majorTickMark val="out"/>
        <c:minorTickMark val="none"/>
        <c:tickLblPos val="nextTo"/>
        <c:crossAx val="299913136"/>
        <c:crosses val="autoZero"/>
        <c:auto val="1"/>
        <c:lblAlgn val="ctr"/>
        <c:lblOffset val="100"/>
        <c:noMultiLvlLbl val="0"/>
      </c:catAx>
      <c:spPr>
        <a:noFill/>
        <a:ln>
          <a:noFill/>
        </a:ln>
        <a:effectLst/>
      </c:spPr>
    </c:plotArea>
    <c:plotVisOnly val="1"/>
    <c:dispBlanksAs val="gap"/>
    <c:showDLblsOverMax val="0"/>
  </c:chart>
  <c:spPr>
    <a:noFill/>
    <a:ln>
      <a:solidFill>
        <a:sysClr val="windowText" lastClr="000000"/>
      </a:solidFill>
    </a:ln>
    <a:effectLst/>
  </c:spPr>
  <c:txPr>
    <a:bodyPr/>
    <a:lstStyle/>
    <a:p>
      <a:pPr>
        <a:defRPr/>
      </a:pPr>
      <a:endParaRPr lang="en-US"/>
    </a:p>
  </c:txPr>
  <c:externalData r:id="rId4">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Program</a:t>
            </a:r>
            <a:r>
              <a:rPr lang="en-US" baseline="0"/>
              <a:t> Format</a:t>
            </a:r>
            <a:endParaRPr lang="en-US"/>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stacked"/>
        <c:varyColors val="0"/>
        <c:ser>
          <c:idx val="0"/>
          <c:order val="0"/>
          <c:tx>
            <c:strRef>
              <c:f>Sheet1!$B$42</c:f>
              <c:strCache>
                <c:ptCount val="1"/>
                <c:pt idx="0">
                  <c:v>NEEDS SIGNIFICANT IMPROVEMENT–</c:v>
                </c:pt>
              </c:strCache>
            </c:strRef>
          </c:tx>
          <c:spPr>
            <a:solidFill>
              <a:srgbClr val="FF0000"/>
            </a:solidFill>
            <a:ln>
              <a:noFill/>
            </a:ln>
            <a:effectLst/>
          </c:spPr>
          <c:invertIfNegative val="0"/>
          <c:cat>
            <c:strRef>
              <c:f>Sheet1!$A$43:$A$49</c:f>
              <c:strCache>
                <c:ptCount val="7"/>
                <c:pt idx="0">
                  <c:v>Overall Value of Program for Cost</c:v>
                </c:pt>
                <c:pt idx="1">
                  <c:v>Off Ice Volunteers (Team Manager, Safesport, Tournament Organizers, etc)</c:v>
                </c:pt>
                <c:pt idx="2">
                  <c:v>Number of Games/Competitions</c:v>
                </c:pt>
                <c:pt idx="3">
                  <c:v>Paid Competition Officials (Referees, Judges, etc)</c:v>
                </c:pt>
                <c:pt idx="4">
                  <c:v>Season Length</c:v>
                </c:pt>
                <c:pt idx="5">
                  <c:v>Number of Ice Times Per Week</c:v>
                </c:pt>
                <c:pt idx="6">
                  <c:v>Practice Times</c:v>
                </c:pt>
              </c:strCache>
            </c:strRef>
          </c:cat>
          <c:val>
            <c:numRef>
              <c:f>Sheet1!$B$43:$B$49</c:f>
              <c:numCache>
                <c:formatCode>General</c:formatCode>
                <c:ptCount val="7"/>
                <c:pt idx="0">
                  <c:v>5</c:v>
                </c:pt>
                <c:pt idx="1">
                  <c:v>5</c:v>
                </c:pt>
                <c:pt idx="2">
                  <c:v>5</c:v>
                </c:pt>
                <c:pt idx="3">
                  <c:v>1</c:v>
                </c:pt>
                <c:pt idx="4">
                  <c:v>2</c:v>
                </c:pt>
                <c:pt idx="5">
                  <c:v>2</c:v>
                </c:pt>
                <c:pt idx="6">
                  <c:v>4</c:v>
                </c:pt>
              </c:numCache>
            </c:numRef>
          </c:val>
        </c:ser>
        <c:ser>
          <c:idx val="1"/>
          <c:order val="1"/>
          <c:tx>
            <c:strRef>
              <c:f>Sheet1!$C$42</c:f>
              <c:strCache>
                <c:ptCount val="1"/>
                <c:pt idx="0">
                  <c:v>NEEDS IMPROVEMENT–</c:v>
                </c:pt>
              </c:strCache>
            </c:strRef>
          </c:tx>
          <c:spPr>
            <a:solidFill>
              <a:srgbClr val="FFFF00"/>
            </a:solidFill>
            <a:ln>
              <a:noFill/>
            </a:ln>
            <a:effectLst/>
          </c:spPr>
          <c:invertIfNegative val="0"/>
          <c:cat>
            <c:strRef>
              <c:f>Sheet1!$A$43:$A$49</c:f>
              <c:strCache>
                <c:ptCount val="7"/>
                <c:pt idx="0">
                  <c:v>Overall Value of Program for Cost</c:v>
                </c:pt>
                <c:pt idx="1">
                  <c:v>Off Ice Volunteers (Team Manager, Safesport, Tournament Organizers, etc)</c:v>
                </c:pt>
                <c:pt idx="2">
                  <c:v>Number of Games/Competitions</c:v>
                </c:pt>
                <c:pt idx="3">
                  <c:v>Paid Competition Officials (Referees, Judges, etc)</c:v>
                </c:pt>
                <c:pt idx="4">
                  <c:v>Season Length</c:v>
                </c:pt>
                <c:pt idx="5">
                  <c:v>Number of Ice Times Per Week</c:v>
                </c:pt>
                <c:pt idx="6">
                  <c:v>Practice Times</c:v>
                </c:pt>
              </c:strCache>
            </c:strRef>
          </c:cat>
          <c:val>
            <c:numRef>
              <c:f>Sheet1!$C$43:$C$49</c:f>
              <c:numCache>
                <c:formatCode>General</c:formatCode>
                <c:ptCount val="7"/>
                <c:pt idx="0">
                  <c:v>9</c:v>
                </c:pt>
                <c:pt idx="1">
                  <c:v>10</c:v>
                </c:pt>
                <c:pt idx="2">
                  <c:v>12</c:v>
                </c:pt>
                <c:pt idx="3">
                  <c:v>5</c:v>
                </c:pt>
                <c:pt idx="4">
                  <c:v>4</c:v>
                </c:pt>
                <c:pt idx="5">
                  <c:v>8</c:v>
                </c:pt>
                <c:pt idx="6">
                  <c:v>6</c:v>
                </c:pt>
              </c:numCache>
            </c:numRef>
          </c:val>
        </c:ser>
        <c:ser>
          <c:idx val="2"/>
          <c:order val="2"/>
          <c:tx>
            <c:strRef>
              <c:f>Sheet1!$D$42</c:f>
              <c:strCache>
                <c:ptCount val="1"/>
                <c:pt idx="0">
                  <c:v>ACCEPTABLE–</c:v>
                </c:pt>
              </c:strCache>
            </c:strRef>
          </c:tx>
          <c:spPr>
            <a:solidFill>
              <a:srgbClr val="00B050"/>
            </a:solidFill>
            <a:ln>
              <a:noFill/>
            </a:ln>
            <a:effectLst/>
          </c:spPr>
          <c:invertIfNegative val="0"/>
          <c:cat>
            <c:strRef>
              <c:f>Sheet1!$A$43:$A$49</c:f>
              <c:strCache>
                <c:ptCount val="7"/>
                <c:pt idx="0">
                  <c:v>Overall Value of Program for Cost</c:v>
                </c:pt>
                <c:pt idx="1">
                  <c:v>Off Ice Volunteers (Team Manager, Safesport, Tournament Organizers, etc)</c:v>
                </c:pt>
                <c:pt idx="2">
                  <c:v>Number of Games/Competitions</c:v>
                </c:pt>
                <c:pt idx="3">
                  <c:v>Paid Competition Officials (Referees, Judges, etc)</c:v>
                </c:pt>
                <c:pt idx="4">
                  <c:v>Season Length</c:v>
                </c:pt>
                <c:pt idx="5">
                  <c:v>Number of Ice Times Per Week</c:v>
                </c:pt>
                <c:pt idx="6">
                  <c:v>Practice Times</c:v>
                </c:pt>
              </c:strCache>
            </c:strRef>
          </c:cat>
          <c:val>
            <c:numRef>
              <c:f>Sheet1!$D$43:$D$49</c:f>
              <c:numCache>
                <c:formatCode>General</c:formatCode>
                <c:ptCount val="7"/>
                <c:pt idx="0">
                  <c:v>23</c:v>
                </c:pt>
                <c:pt idx="1">
                  <c:v>16</c:v>
                </c:pt>
                <c:pt idx="2">
                  <c:v>23</c:v>
                </c:pt>
                <c:pt idx="3">
                  <c:v>31</c:v>
                </c:pt>
                <c:pt idx="4">
                  <c:v>31</c:v>
                </c:pt>
                <c:pt idx="5">
                  <c:v>29</c:v>
                </c:pt>
                <c:pt idx="6">
                  <c:v>28</c:v>
                </c:pt>
              </c:numCache>
            </c:numRef>
          </c:val>
        </c:ser>
        <c:ser>
          <c:idx val="3"/>
          <c:order val="3"/>
          <c:tx>
            <c:strRef>
              <c:f>Sheet1!$E$42</c:f>
              <c:strCache>
                <c:ptCount val="1"/>
                <c:pt idx="0">
                  <c:v>EXCEEDS EXPECTATIONS–</c:v>
                </c:pt>
              </c:strCache>
            </c:strRef>
          </c:tx>
          <c:spPr>
            <a:solidFill>
              <a:srgbClr val="00B0F0"/>
            </a:solidFill>
            <a:ln>
              <a:noFill/>
            </a:ln>
            <a:effectLst/>
          </c:spPr>
          <c:invertIfNegative val="0"/>
          <c:cat>
            <c:strRef>
              <c:f>Sheet1!$A$43:$A$49</c:f>
              <c:strCache>
                <c:ptCount val="7"/>
                <c:pt idx="0">
                  <c:v>Overall Value of Program for Cost</c:v>
                </c:pt>
                <c:pt idx="1">
                  <c:v>Off Ice Volunteers (Team Manager, Safesport, Tournament Organizers, etc)</c:v>
                </c:pt>
                <c:pt idx="2">
                  <c:v>Number of Games/Competitions</c:v>
                </c:pt>
                <c:pt idx="3">
                  <c:v>Paid Competition Officials (Referees, Judges, etc)</c:v>
                </c:pt>
                <c:pt idx="4">
                  <c:v>Season Length</c:v>
                </c:pt>
                <c:pt idx="5">
                  <c:v>Number of Ice Times Per Week</c:v>
                </c:pt>
                <c:pt idx="6">
                  <c:v>Practice Times</c:v>
                </c:pt>
              </c:strCache>
            </c:strRef>
          </c:cat>
          <c:val>
            <c:numRef>
              <c:f>Sheet1!$E$43:$E$49</c:f>
              <c:numCache>
                <c:formatCode>General</c:formatCode>
                <c:ptCount val="7"/>
                <c:pt idx="0">
                  <c:v>7</c:v>
                </c:pt>
                <c:pt idx="1">
                  <c:v>10</c:v>
                </c:pt>
                <c:pt idx="2">
                  <c:v>4</c:v>
                </c:pt>
                <c:pt idx="3">
                  <c:v>6</c:v>
                </c:pt>
                <c:pt idx="4">
                  <c:v>7</c:v>
                </c:pt>
                <c:pt idx="5">
                  <c:v>5</c:v>
                </c:pt>
                <c:pt idx="6">
                  <c:v>6</c:v>
                </c:pt>
              </c:numCache>
            </c:numRef>
          </c:val>
        </c:ser>
        <c:ser>
          <c:idx val="4"/>
          <c:order val="4"/>
          <c:tx>
            <c:strRef>
              <c:f>Sheet1!$F$42</c:f>
              <c:strCache>
                <c:ptCount val="1"/>
                <c:pt idx="0">
                  <c:v>GREATLY EXCEEDS EXPECTATIONS–</c:v>
                </c:pt>
              </c:strCache>
            </c:strRef>
          </c:tx>
          <c:spPr>
            <a:solidFill>
              <a:schemeClr val="accent5"/>
            </a:solidFill>
            <a:ln>
              <a:noFill/>
            </a:ln>
            <a:effectLst/>
          </c:spPr>
          <c:invertIfNegative val="0"/>
          <c:cat>
            <c:strRef>
              <c:f>Sheet1!$A$43:$A$49</c:f>
              <c:strCache>
                <c:ptCount val="7"/>
                <c:pt idx="0">
                  <c:v>Overall Value of Program for Cost</c:v>
                </c:pt>
                <c:pt idx="1">
                  <c:v>Off Ice Volunteers (Team Manager, Safesport, Tournament Organizers, etc)</c:v>
                </c:pt>
                <c:pt idx="2">
                  <c:v>Number of Games/Competitions</c:v>
                </c:pt>
                <c:pt idx="3">
                  <c:v>Paid Competition Officials (Referees, Judges, etc)</c:v>
                </c:pt>
                <c:pt idx="4">
                  <c:v>Season Length</c:v>
                </c:pt>
                <c:pt idx="5">
                  <c:v>Number of Ice Times Per Week</c:v>
                </c:pt>
                <c:pt idx="6">
                  <c:v>Practice Times</c:v>
                </c:pt>
              </c:strCache>
            </c:strRef>
          </c:cat>
          <c:val>
            <c:numRef>
              <c:f>Sheet1!$F$43:$F$49</c:f>
              <c:numCache>
                <c:formatCode>General</c:formatCode>
                <c:ptCount val="7"/>
                <c:pt idx="0">
                  <c:v>0</c:v>
                </c:pt>
                <c:pt idx="1">
                  <c:v>3</c:v>
                </c:pt>
                <c:pt idx="2">
                  <c:v>0</c:v>
                </c:pt>
                <c:pt idx="3">
                  <c:v>1</c:v>
                </c:pt>
                <c:pt idx="4">
                  <c:v>0</c:v>
                </c:pt>
                <c:pt idx="5">
                  <c:v>0</c:v>
                </c:pt>
                <c:pt idx="6">
                  <c:v>0</c:v>
                </c:pt>
              </c:numCache>
            </c:numRef>
          </c:val>
        </c:ser>
        <c:dLbls>
          <c:showLegendKey val="0"/>
          <c:showVal val="0"/>
          <c:showCatName val="0"/>
          <c:showSerName val="0"/>
          <c:showPercent val="0"/>
          <c:showBubbleSize val="0"/>
        </c:dLbls>
        <c:gapWidth val="55"/>
        <c:overlap val="100"/>
        <c:axId val="299914704"/>
        <c:axId val="299915096"/>
      </c:barChart>
      <c:lineChart>
        <c:grouping val="standard"/>
        <c:varyColors val="0"/>
        <c:ser>
          <c:idx val="5"/>
          <c:order val="5"/>
          <c:tx>
            <c:strRef>
              <c:f>Sheet1!$K$42</c:f>
              <c:strCache>
                <c:ptCount val="1"/>
                <c:pt idx="0">
                  <c:v>Change</c:v>
                </c:pt>
              </c:strCache>
            </c:strRef>
          </c:tx>
          <c:spPr>
            <a:ln w="28575" cap="rnd">
              <a:solidFill>
                <a:schemeClr val="tx1"/>
              </a:solidFill>
              <a:round/>
            </a:ln>
            <a:effectLst/>
          </c:spPr>
          <c:marker>
            <c:symbol val="none"/>
          </c:marker>
          <c:val>
            <c:numRef>
              <c:f>Sheet1!$K$43:$K$49</c:f>
              <c:numCache>
                <c:formatCode>General</c:formatCode>
                <c:ptCount val="7"/>
                <c:pt idx="0">
                  <c:v>8.0000000000000071E-2</c:v>
                </c:pt>
                <c:pt idx="1">
                  <c:v>9.0000000000000302E-2</c:v>
                </c:pt>
                <c:pt idx="2">
                  <c:v>-0.33000000000000007</c:v>
                </c:pt>
                <c:pt idx="3">
                  <c:v>0.24000000000000021</c:v>
                </c:pt>
                <c:pt idx="4">
                  <c:v>2.9999999999999805E-2</c:v>
                </c:pt>
                <c:pt idx="5">
                  <c:v>-0.18999999999999995</c:v>
                </c:pt>
                <c:pt idx="6">
                  <c:v>-0.12000000000000011</c:v>
                </c:pt>
              </c:numCache>
            </c:numRef>
          </c:val>
          <c:smooth val="0"/>
        </c:ser>
        <c:dLbls>
          <c:showLegendKey val="0"/>
          <c:showVal val="0"/>
          <c:showCatName val="0"/>
          <c:showSerName val="0"/>
          <c:showPercent val="0"/>
          <c:showBubbleSize val="0"/>
        </c:dLbls>
        <c:marker val="1"/>
        <c:smooth val="0"/>
        <c:axId val="300965712"/>
        <c:axId val="300973160"/>
      </c:lineChart>
      <c:catAx>
        <c:axId val="2999147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9915096"/>
        <c:crosses val="autoZero"/>
        <c:auto val="1"/>
        <c:lblAlgn val="ctr"/>
        <c:lblOffset val="100"/>
        <c:noMultiLvlLbl val="0"/>
      </c:catAx>
      <c:valAx>
        <c:axId val="29991509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Respondents</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99914704"/>
        <c:crosses val="autoZero"/>
        <c:crossBetween val="between"/>
      </c:valAx>
      <c:valAx>
        <c:axId val="300973160"/>
        <c:scaling>
          <c:orientation val="minMax"/>
          <c:max val="0.4"/>
        </c:scaling>
        <c:delete val="0"/>
        <c:axPos val="r"/>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Change</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00965712"/>
        <c:crosses val="max"/>
        <c:crossBetween val="between"/>
      </c:valAx>
      <c:catAx>
        <c:axId val="300965712"/>
        <c:scaling>
          <c:orientation val="minMax"/>
        </c:scaling>
        <c:delete val="1"/>
        <c:axPos val="b"/>
        <c:majorTickMark val="out"/>
        <c:minorTickMark val="none"/>
        <c:tickLblPos val="nextTo"/>
        <c:crossAx val="300973160"/>
        <c:crosses val="autoZero"/>
        <c:auto val="1"/>
        <c:lblAlgn val="ctr"/>
        <c:lblOffset val="100"/>
        <c:noMultiLvlLbl val="0"/>
      </c:catAx>
      <c:spPr>
        <a:noFill/>
        <a:ln>
          <a:noFill/>
        </a:ln>
        <a:effectLst/>
      </c:spPr>
    </c:plotArea>
    <c:plotVisOnly val="1"/>
    <c:dispBlanksAs val="gap"/>
    <c:showDLblsOverMax val="0"/>
  </c:chart>
  <c:spPr>
    <a:noFill/>
    <a:ln>
      <a:solidFill>
        <a:sysClr val="windowText" lastClr="000000"/>
      </a:solidFill>
    </a:ln>
    <a:effectLst/>
  </c:spPr>
  <c:txPr>
    <a:bodyPr/>
    <a:lstStyle/>
    <a:p>
      <a:pPr>
        <a:defRPr/>
      </a:pPr>
      <a:endParaRPr lang="en-US"/>
    </a:p>
  </c:txPr>
  <c:externalData r:id="rId4">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Preference for</a:t>
            </a:r>
            <a:r>
              <a:rPr lang="en-US" baseline="0"/>
              <a:t> Team Skill Separation</a:t>
            </a:r>
            <a:endParaRPr lang="en-US"/>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Sheet1!$B$52:$B$56</c:f>
              <c:strCache>
                <c:ptCount val="5"/>
                <c:pt idx="0">
                  <c:v>1</c:v>
                </c:pt>
                <c:pt idx="1">
                  <c:v>7</c:v>
                </c:pt>
                <c:pt idx="2">
                  <c:v>14</c:v>
                </c:pt>
                <c:pt idx="3">
                  <c:v>8</c:v>
                </c:pt>
                <c:pt idx="4">
                  <c:v>2</c:v>
                </c:pt>
              </c:strCache>
            </c:strRef>
          </c:tx>
          <c:dPt>
            <c:idx val="0"/>
            <c:bubble3D val="0"/>
            <c:spPr>
              <a:solidFill>
                <a:schemeClr val="accent1"/>
              </a:solidFill>
              <a:ln w="19050">
                <a:solidFill>
                  <a:schemeClr val="lt1"/>
                </a:solidFill>
              </a:ln>
              <a:effectLst/>
            </c:spPr>
          </c:dPt>
          <c:dPt>
            <c:idx val="1"/>
            <c:bubble3D val="0"/>
            <c:spPr>
              <a:solidFill>
                <a:schemeClr val="accent2"/>
              </a:solidFill>
              <a:ln w="19050">
                <a:solidFill>
                  <a:schemeClr val="lt1"/>
                </a:solidFill>
              </a:ln>
              <a:effectLst/>
            </c:spPr>
          </c:dPt>
          <c:dPt>
            <c:idx val="2"/>
            <c:bubble3D val="0"/>
            <c:spPr>
              <a:solidFill>
                <a:schemeClr val="accent3"/>
              </a:solidFill>
              <a:ln w="19050">
                <a:solidFill>
                  <a:schemeClr val="lt1"/>
                </a:solidFill>
              </a:ln>
              <a:effectLst/>
            </c:spPr>
          </c:dPt>
          <c:dPt>
            <c:idx val="3"/>
            <c:bubble3D val="0"/>
            <c:spPr>
              <a:solidFill>
                <a:schemeClr val="accent4"/>
              </a:solidFill>
              <a:ln w="19050">
                <a:solidFill>
                  <a:schemeClr val="lt1"/>
                </a:solidFill>
              </a:ln>
              <a:effectLst/>
            </c:spPr>
          </c:dPt>
          <c:dPt>
            <c:idx val="4"/>
            <c:bubble3D val="0"/>
            <c:spPr>
              <a:solidFill>
                <a:schemeClr val="accent5"/>
              </a:solidFill>
              <a:ln w="19050">
                <a:solidFill>
                  <a:schemeClr val="lt1"/>
                </a:solidFill>
              </a:ln>
              <a:effectLst/>
            </c:spPr>
          </c:dPt>
          <c:dPt>
            <c:idx val="5"/>
            <c:bubble3D val="0"/>
            <c:spPr>
              <a:solidFill>
                <a:schemeClr val="accent6"/>
              </a:solidFill>
              <a:ln w="19050">
                <a:solidFill>
                  <a:schemeClr val="lt1"/>
                </a:solidFill>
              </a:ln>
              <a:effectLst/>
            </c:spPr>
          </c:dPt>
          <c:dLbls>
            <c:dLbl>
              <c:idx val="0"/>
              <c:layout>
                <c:manualLayout>
                  <c:x val="0.10982441936640173"/>
                  <c:y val="-1.0907334499854185E-2"/>
                </c:manualLayout>
              </c:layout>
              <c:showLegendKey val="0"/>
              <c:showVal val="0"/>
              <c:showCatName val="1"/>
              <c:showSerName val="0"/>
              <c:showPercent val="1"/>
              <c:showBubbleSize val="0"/>
              <c:extLst>
                <c:ext xmlns:c15="http://schemas.microsoft.com/office/drawing/2012/chart" uri="{CE6537A1-D6FC-4f65-9D91-7224C49458BB}"/>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Sheet1!$A$52:$A$58</c:f>
              <c:strCache>
                <c:ptCount val="7"/>
                <c:pt idx="0">
                  <c:v>U8</c:v>
                </c:pt>
                <c:pt idx="1">
                  <c:v>U10</c:v>
                </c:pt>
                <c:pt idx="2">
                  <c:v>U12</c:v>
                </c:pt>
                <c:pt idx="3">
                  <c:v>U14</c:v>
                </c:pt>
                <c:pt idx="4">
                  <c:v>14+</c:v>
                </c:pt>
                <c:pt idx="5">
                  <c:v>USA Hockey</c:v>
                </c:pt>
                <c:pt idx="6">
                  <c:v>N/A</c:v>
                </c:pt>
              </c:strCache>
            </c:strRef>
          </c:cat>
          <c:val>
            <c:numRef>
              <c:f>Sheet1!$B$52:$B$57</c:f>
              <c:numCache>
                <c:formatCode>General</c:formatCode>
                <c:ptCount val="6"/>
                <c:pt idx="0">
                  <c:v>1</c:v>
                </c:pt>
                <c:pt idx="1">
                  <c:v>7</c:v>
                </c:pt>
                <c:pt idx="2">
                  <c:v>14</c:v>
                </c:pt>
                <c:pt idx="3">
                  <c:v>8</c:v>
                </c:pt>
                <c:pt idx="4">
                  <c:v>2</c:v>
                </c:pt>
                <c:pt idx="5">
                  <c:v>11</c:v>
                </c:pt>
              </c:numCache>
            </c:numRef>
          </c:val>
        </c:ser>
        <c:dLbls>
          <c:showLegendKey val="0"/>
          <c:showVal val="0"/>
          <c:showCatName val="1"/>
          <c:showSerName val="0"/>
          <c:showPercent val="1"/>
          <c:showBubbleSize val="0"/>
          <c:showLeaderLines val="1"/>
        </c:dLbls>
        <c:firstSliceAng val="0"/>
      </c:pieChart>
      <c:spPr>
        <a:noFill/>
        <a:ln>
          <a:noFill/>
        </a:ln>
        <a:effectLst/>
      </c:spPr>
    </c:plotArea>
    <c:plotVisOnly val="1"/>
    <c:dispBlanksAs val="gap"/>
    <c:showDLblsOverMax val="0"/>
  </c:chart>
  <c:spPr>
    <a:noFill/>
    <a:ln>
      <a:solidFill>
        <a:sysClr val="windowText" lastClr="000000"/>
      </a:solidFill>
    </a:ln>
    <a:effectLst/>
  </c:spPr>
  <c:txPr>
    <a:bodyPr/>
    <a:lstStyle/>
    <a:p>
      <a:pPr>
        <a:defRPr/>
      </a:pPr>
      <a:endParaRPr lang="en-US"/>
    </a:p>
  </c:txPr>
  <c:externalData r:id="rId4">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Program</a:t>
            </a:r>
            <a:r>
              <a:rPr lang="en-US" baseline="0"/>
              <a:t> Value Sets</a:t>
            </a:r>
            <a:endParaRPr lang="en-US"/>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6.6580927384076991E-2"/>
          <c:y val="0.17634259259259263"/>
          <c:w val="0.89019685039370078"/>
          <c:h val="0.72088764946048411"/>
        </c:manualLayout>
      </c:layout>
      <c:scatterChart>
        <c:scatterStyle val="lineMarker"/>
        <c:varyColors val="0"/>
        <c:ser>
          <c:idx val="0"/>
          <c:order val="0"/>
          <c:tx>
            <c:strRef>
              <c:f>Sheet1!$C$60</c:f>
              <c:strCache>
                <c:ptCount val="1"/>
                <c:pt idx="0">
                  <c:v>Average Score</c:v>
                </c:pt>
              </c:strCache>
            </c:strRef>
          </c:tx>
          <c:spPr>
            <a:ln w="19050" cap="rnd">
              <a:noFill/>
              <a:round/>
            </a:ln>
            <a:effectLst/>
          </c:spPr>
          <c:marker>
            <c:symbol val="circle"/>
            <c:size val="5"/>
            <c:spPr>
              <a:solidFill>
                <a:schemeClr val="accent1"/>
              </a:solidFill>
              <a:ln w="9525">
                <a:solidFill>
                  <a:schemeClr val="accent1"/>
                </a:solidFill>
              </a:ln>
              <a:effectLst/>
            </c:spPr>
          </c:marker>
          <c:dLbls>
            <c:dLbl>
              <c:idx val="0"/>
              <c:tx>
                <c:rich>
                  <a:bodyPr/>
                  <a:lstStyle/>
                  <a:p>
                    <a:fld id="{0516746E-8D4A-4184-9877-818FBF1FB3D4}"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Lst>
            </c:dLbl>
            <c:dLbl>
              <c:idx val="1"/>
              <c:tx>
                <c:rich>
                  <a:bodyPr/>
                  <a:lstStyle/>
                  <a:p>
                    <a:fld id="{5CC5B807-5FF9-477D-B49E-2C475DA7149D}"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Lst>
            </c:dLbl>
            <c:dLbl>
              <c:idx val="2"/>
              <c:tx>
                <c:rich>
                  <a:bodyPr/>
                  <a:lstStyle/>
                  <a:p>
                    <a:fld id="{FC29293D-F14D-471F-9B5F-68B47A319472}"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Lst>
            </c:dLbl>
            <c:dLbl>
              <c:idx val="3"/>
              <c:tx>
                <c:rich>
                  <a:bodyPr/>
                  <a:lstStyle/>
                  <a:p>
                    <a:fld id="{337CC234-A80E-4FA1-B3E3-0D7A99E8877E}"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Lst>
            </c:dLbl>
            <c:dLbl>
              <c:idx val="4"/>
              <c:tx>
                <c:rich>
                  <a:bodyPr/>
                  <a:lstStyle/>
                  <a:p>
                    <a:fld id="{C8153C3C-95DE-4272-82A4-AED80E7CD428}"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Lst>
            </c:dLbl>
            <c:dLbl>
              <c:idx val="5"/>
              <c:tx>
                <c:rich>
                  <a:bodyPr/>
                  <a:lstStyle/>
                  <a:p>
                    <a:fld id="{A28A1A4B-0D76-4AE3-8D9D-F126C7B09598}"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Lst>
            </c:dLbl>
            <c:dLbl>
              <c:idx val="6"/>
              <c:tx>
                <c:rich>
                  <a:bodyPr/>
                  <a:lstStyle/>
                  <a:p>
                    <a:fld id="{0111BCFC-8647-4EE3-9FA5-EDA1212A738A}"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Lst>
            </c:dLbl>
            <c:dLbl>
              <c:idx val="7"/>
              <c:tx>
                <c:rich>
                  <a:bodyPr/>
                  <a:lstStyle/>
                  <a:p>
                    <a:fld id="{698A0F25-D743-4695-873B-9D7A89413A97}"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Lst>
            </c:dLbl>
            <c:dLbl>
              <c:idx val="8"/>
              <c:tx>
                <c:rich>
                  <a:bodyPr/>
                  <a:lstStyle/>
                  <a:p>
                    <a:fld id="{4E84BC68-B9DD-4DAB-8A1F-C23D3564A832}"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Lst>
            </c:dLbl>
            <c:dLbl>
              <c:idx val="9"/>
              <c:tx>
                <c:rich>
                  <a:bodyPr/>
                  <a:lstStyle/>
                  <a:p>
                    <a:fld id="{277159DC-E526-4B51-A3CD-7DB0D1E2E429}"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Lst>
            </c:dLbl>
            <c:dLbl>
              <c:idx val="10"/>
              <c:tx>
                <c:rich>
                  <a:bodyPr/>
                  <a:lstStyle/>
                  <a:p>
                    <a:fld id="{DEBE44BE-0E09-435B-9133-CBB60C911784}"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Lst>
            </c:dLbl>
            <c:dLbl>
              <c:idx val="11"/>
              <c:tx>
                <c:rich>
                  <a:bodyPr/>
                  <a:lstStyle/>
                  <a:p>
                    <a:fld id="{2D2A49C7-D3CD-4C00-A2DC-E9BAD23D3EF0}"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Lst>
            </c:dLbl>
            <c:spPr>
              <a:noFill/>
              <a:ln>
                <a:noFill/>
              </a:ln>
              <a:effectLst/>
            </c:spPr>
            <c:txPr>
              <a:bodyPr rot="-1800000" spcFirstLastPara="1" vertOverflow="ellipsis"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0"/>
            <c:showCatName val="0"/>
            <c:showSerName val="0"/>
            <c:showPercent val="0"/>
            <c:showBubbleSize val="0"/>
            <c:showLeaderLines val="0"/>
            <c:extLst>
              <c:ext xmlns:c15="http://schemas.microsoft.com/office/drawing/2012/chart" uri="{CE6537A1-D6FC-4f65-9D91-7224C49458BB}">
                <c15:showDataLabelsRange val="1"/>
                <c15:showLeaderLines val="0"/>
              </c:ext>
            </c:extLst>
          </c:dLbls>
          <c:xVal>
            <c:multiLvlStrRef>
              <c:f>'[19-20 End of year presentation charts.xlsx]Sheet1'!$A$61:$B$72</c:f>
              <c:multiLvlStrCache>
                <c:ptCount val="12"/>
                <c:lvl>
                  <c:pt idx="0">
                    <c:v>Coaching : Individaul skill Development</c:v>
                  </c:pt>
                  <c:pt idx="1">
                    <c:v>Coaching: Team Play</c:v>
                  </c:pt>
                  <c:pt idx="2">
                    <c:v>Coaching: Character Development</c:v>
                  </c:pt>
                  <c:pt idx="3">
                    <c:v>Strong Player Realtionships &amp; Friendships</c:v>
                  </c:pt>
                  <c:pt idx="4">
                    <c:v>Ice Time Availability</c:v>
                  </c:pt>
                  <c:pt idx="5">
                    <c:v>Challenging Competition</c:v>
                  </c:pt>
                  <c:pt idx="6">
                    <c:v>Local Competition</c:v>
                  </c:pt>
                  <c:pt idx="7">
                    <c:v>On Ice Success</c:v>
                  </c:pt>
                  <c:pt idx="8">
                    <c:v>Same Day Travel</c:v>
                  </c:pt>
                  <c:pt idx="9">
                    <c:v>Affordability</c:v>
                  </c:pt>
                  <c:pt idx="10">
                    <c:v>Adult Friendships</c:v>
                  </c:pt>
                  <c:pt idx="11">
                    <c:v>Overnight Travel</c:v>
                  </c:pt>
                </c:lvl>
                <c:lvl>
                  <c:pt idx="0">
                    <c:v>1</c:v>
                  </c:pt>
                  <c:pt idx="1">
                    <c:v>2</c:v>
                  </c:pt>
                  <c:pt idx="2">
                    <c:v>3</c:v>
                  </c:pt>
                  <c:pt idx="3">
                    <c:v>4</c:v>
                  </c:pt>
                  <c:pt idx="4">
                    <c:v>5</c:v>
                  </c:pt>
                  <c:pt idx="5">
                    <c:v>6</c:v>
                  </c:pt>
                  <c:pt idx="6">
                    <c:v>7</c:v>
                  </c:pt>
                  <c:pt idx="7">
                    <c:v>8</c:v>
                  </c:pt>
                  <c:pt idx="8">
                    <c:v>9</c:v>
                  </c:pt>
                  <c:pt idx="9">
                    <c:v>10</c:v>
                  </c:pt>
                  <c:pt idx="10">
                    <c:v>11</c:v>
                  </c:pt>
                  <c:pt idx="11">
                    <c:v>12</c:v>
                  </c:pt>
                </c:lvl>
              </c:multiLvlStrCache>
            </c:multiLvlStrRef>
          </c:xVal>
          <c:yVal>
            <c:numRef>
              <c:f>Sheet1!$C$61:$C$72</c:f>
              <c:numCache>
                <c:formatCode>General</c:formatCode>
                <c:ptCount val="12"/>
                <c:pt idx="0">
                  <c:v>9.7200000000000006</c:v>
                </c:pt>
                <c:pt idx="1">
                  <c:v>9.5399999999999991</c:v>
                </c:pt>
                <c:pt idx="2">
                  <c:v>9.4600000000000009</c:v>
                </c:pt>
                <c:pt idx="3">
                  <c:v>7.02</c:v>
                </c:pt>
                <c:pt idx="4">
                  <c:v>6.4</c:v>
                </c:pt>
                <c:pt idx="5">
                  <c:v>6.1</c:v>
                </c:pt>
                <c:pt idx="6">
                  <c:v>6.03</c:v>
                </c:pt>
                <c:pt idx="7">
                  <c:v>5.4</c:v>
                </c:pt>
                <c:pt idx="8">
                  <c:v>5.39</c:v>
                </c:pt>
                <c:pt idx="9">
                  <c:v>4.67</c:v>
                </c:pt>
                <c:pt idx="10">
                  <c:v>4.5</c:v>
                </c:pt>
                <c:pt idx="11">
                  <c:v>4.47</c:v>
                </c:pt>
              </c:numCache>
            </c:numRef>
          </c:yVal>
          <c:smooth val="0"/>
          <c:extLst>
            <c:ext xmlns:c15="http://schemas.microsoft.com/office/drawing/2012/chart" uri="{02D57815-91ED-43cb-92C2-25804820EDAC}">
              <c15:datalabelsRange>
                <c15:f>Sheet1!$B$61:$B$72</c15:f>
                <c15:dlblRangeCache>
                  <c:ptCount val="12"/>
                  <c:pt idx="0">
                    <c:v>Coaching : Individaul skill Development</c:v>
                  </c:pt>
                  <c:pt idx="1">
                    <c:v>Coaching: Team Play</c:v>
                  </c:pt>
                  <c:pt idx="2">
                    <c:v>Coaching: Character Development</c:v>
                  </c:pt>
                  <c:pt idx="3">
                    <c:v>Strong Player Realtionships &amp; Friendships</c:v>
                  </c:pt>
                  <c:pt idx="4">
                    <c:v>Ice Time Availability</c:v>
                  </c:pt>
                  <c:pt idx="5">
                    <c:v>Challenging Competition</c:v>
                  </c:pt>
                  <c:pt idx="6">
                    <c:v>Local Competition</c:v>
                  </c:pt>
                  <c:pt idx="7">
                    <c:v>On Ice Success</c:v>
                  </c:pt>
                  <c:pt idx="8">
                    <c:v>Same Day Travel</c:v>
                  </c:pt>
                  <c:pt idx="9">
                    <c:v>Affordability</c:v>
                  </c:pt>
                  <c:pt idx="10">
                    <c:v>Adult Friendships</c:v>
                  </c:pt>
                  <c:pt idx="11">
                    <c:v>Overnight Travel</c:v>
                  </c:pt>
                </c15:dlblRangeCache>
              </c15:datalabelsRange>
            </c:ext>
          </c:extLst>
        </c:ser>
        <c:dLbls>
          <c:showLegendKey val="0"/>
          <c:showVal val="0"/>
          <c:showCatName val="0"/>
          <c:showSerName val="0"/>
          <c:showPercent val="0"/>
          <c:showBubbleSize val="0"/>
        </c:dLbls>
        <c:axId val="300968456"/>
        <c:axId val="300967280"/>
      </c:scatterChart>
      <c:valAx>
        <c:axId val="300968456"/>
        <c:scaling>
          <c:orientation val="minMax"/>
          <c:max val="12"/>
          <c:min val="1"/>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Rank</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00967280"/>
        <c:crosses val="autoZero"/>
        <c:crossBetween val="midCat"/>
        <c:majorUnit val="1"/>
      </c:valAx>
      <c:valAx>
        <c:axId val="300967280"/>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Score</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00968456"/>
        <c:crosses val="autoZero"/>
        <c:crossBetween val="midCat"/>
      </c:valAx>
      <c:spPr>
        <a:noFill/>
        <a:ln w="25400">
          <a:noFill/>
        </a:ln>
        <a:effectLst/>
      </c:spPr>
    </c:plotArea>
    <c:plotVisOnly val="1"/>
    <c:dispBlanksAs val="gap"/>
    <c:showDLblsOverMax val="0"/>
  </c:chart>
  <c:spPr>
    <a:noFill/>
    <a:ln>
      <a:solidFill>
        <a:sysClr val="windowText" lastClr="000000"/>
      </a:solidFill>
    </a:ln>
    <a:effectLst/>
  </c:spPr>
  <c:txPr>
    <a:bodyPr/>
    <a:lstStyle/>
    <a:p>
      <a:pPr>
        <a:defRPr/>
      </a:pPr>
      <a:endParaRPr lang="en-US"/>
    </a:p>
  </c:txPr>
  <c:externalData r:id="rId4">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Program</a:t>
            </a:r>
            <a:r>
              <a:rPr lang="en-US" baseline="0"/>
              <a:t> Value Sets</a:t>
            </a:r>
            <a:endParaRPr lang="en-US"/>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6.6580927384076991E-2"/>
          <c:y val="0.17634259259259263"/>
          <c:w val="0.89019685039370078"/>
          <c:h val="0.72088764946048411"/>
        </c:manualLayout>
      </c:layout>
      <c:scatterChart>
        <c:scatterStyle val="lineMarker"/>
        <c:varyColors val="0"/>
        <c:ser>
          <c:idx val="0"/>
          <c:order val="0"/>
          <c:tx>
            <c:strRef>
              <c:f>Sheet1!$C$60</c:f>
              <c:strCache>
                <c:ptCount val="1"/>
                <c:pt idx="0">
                  <c:v>Average Score</c:v>
                </c:pt>
              </c:strCache>
            </c:strRef>
          </c:tx>
          <c:spPr>
            <a:ln w="19050" cap="rnd">
              <a:noFill/>
              <a:round/>
            </a:ln>
            <a:effectLst/>
          </c:spPr>
          <c:marker>
            <c:symbol val="circle"/>
            <c:size val="5"/>
            <c:spPr>
              <a:solidFill>
                <a:schemeClr val="accent1"/>
              </a:solidFill>
              <a:ln w="9525">
                <a:solidFill>
                  <a:schemeClr val="accent1"/>
                </a:solidFill>
              </a:ln>
              <a:effectLst/>
            </c:spPr>
          </c:marker>
          <c:dLbls>
            <c:dLbl>
              <c:idx val="0"/>
              <c:tx>
                <c:rich>
                  <a:bodyPr/>
                  <a:lstStyle/>
                  <a:p>
                    <a:fld id="{BBD994FA-73A7-47F2-8A94-C0208AF6BF64}"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Lst>
            </c:dLbl>
            <c:dLbl>
              <c:idx val="1"/>
              <c:tx>
                <c:rich>
                  <a:bodyPr/>
                  <a:lstStyle/>
                  <a:p>
                    <a:fld id="{5A01F97A-3A99-4A1D-BA82-B3328E9CA36C}"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Lst>
            </c:dLbl>
            <c:dLbl>
              <c:idx val="2"/>
              <c:tx>
                <c:rich>
                  <a:bodyPr/>
                  <a:lstStyle/>
                  <a:p>
                    <a:fld id="{28B58AFA-2298-4BE3-859C-9A7A49BA465A}"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Lst>
            </c:dLbl>
            <c:dLbl>
              <c:idx val="3"/>
              <c:tx>
                <c:rich>
                  <a:bodyPr/>
                  <a:lstStyle/>
                  <a:p>
                    <a:fld id="{2EE3FD10-593B-4454-9CBA-BF1F22E271D9}"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Lst>
            </c:dLbl>
            <c:dLbl>
              <c:idx val="4"/>
              <c:tx>
                <c:rich>
                  <a:bodyPr/>
                  <a:lstStyle/>
                  <a:p>
                    <a:fld id="{00AF949F-53EC-4424-B0FD-8623FCFA2E78}"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Lst>
            </c:dLbl>
            <c:dLbl>
              <c:idx val="5"/>
              <c:tx>
                <c:rich>
                  <a:bodyPr/>
                  <a:lstStyle/>
                  <a:p>
                    <a:fld id="{93505B92-98FD-4144-ADCF-13F6CE5747B3}"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Lst>
            </c:dLbl>
            <c:dLbl>
              <c:idx val="6"/>
              <c:tx>
                <c:rich>
                  <a:bodyPr/>
                  <a:lstStyle/>
                  <a:p>
                    <a:fld id="{F04279D8-7A84-4D08-A2BE-1F4D3F819102}"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Lst>
            </c:dLbl>
            <c:dLbl>
              <c:idx val="7"/>
              <c:tx>
                <c:rich>
                  <a:bodyPr/>
                  <a:lstStyle/>
                  <a:p>
                    <a:fld id="{E1C0922B-941F-41F3-838B-8D3632A48F12}"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Lst>
            </c:dLbl>
            <c:dLbl>
              <c:idx val="8"/>
              <c:tx>
                <c:rich>
                  <a:bodyPr/>
                  <a:lstStyle/>
                  <a:p>
                    <a:fld id="{D8650E60-597D-4D89-A0EE-AEB8E3480616}"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Lst>
            </c:dLbl>
            <c:dLbl>
              <c:idx val="9"/>
              <c:tx>
                <c:rich>
                  <a:bodyPr/>
                  <a:lstStyle/>
                  <a:p>
                    <a:fld id="{A5915DF4-312D-4201-A810-39AAF267635C}"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Lst>
            </c:dLbl>
            <c:dLbl>
              <c:idx val="10"/>
              <c:tx>
                <c:rich>
                  <a:bodyPr/>
                  <a:lstStyle/>
                  <a:p>
                    <a:fld id="{051E9092-3070-4FC6-9242-F583DEE4DA58}"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Lst>
            </c:dLbl>
            <c:dLbl>
              <c:idx val="11"/>
              <c:tx>
                <c:rich>
                  <a:bodyPr/>
                  <a:lstStyle/>
                  <a:p>
                    <a:fld id="{331892CE-300A-40C7-A5B9-5D5D42A6F0F8}"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Lst>
            </c:dLbl>
            <c:spPr>
              <a:noFill/>
              <a:ln>
                <a:noFill/>
              </a:ln>
              <a:effectLst/>
            </c:spPr>
            <c:txPr>
              <a:bodyPr rot="-1800000" spcFirstLastPara="1" vertOverflow="ellipsis"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0"/>
            <c:showCatName val="0"/>
            <c:showSerName val="0"/>
            <c:showPercent val="0"/>
            <c:showBubbleSize val="0"/>
            <c:showLeaderLines val="0"/>
            <c:extLst>
              <c:ext xmlns:c15="http://schemas.microsoft.com/office/drawing/2012/chart" uri="{CE6537A1-D6FC-4f65-9D91-7224C49458BB}">
                <c15:showDataLabelsRange val="1"/>
                <c15:showLeaderLines val="0"/>
              </c:ext>
            </c:extLst>
          </c:dLbls>
          <c:xVal>
            <c:multiLvlStrRef>
              <c:f>'[19-20 End of year presentation charts.xlsx]Sheet1'!$A$61:$B$72</c:f>
              <c:multiLvlStrCache>
                <c:ptCount val="12"/>
                <c:lvl>
                  <c:pt idx="0">
                    <c:v>Coaching : Individaul skill Development</c:v>
                  </c:pt>
                  <c:pt idx="1">
                    <c:v>Coaching: Team Play</c:v>
                  </c:pt>
                  <c:pt idx="2">
                    <c:v>Coaching: Character Development</c:v>
                  </c:pt>
                  <c:pt idx="3">
                    <c:v>Strong Player Realtionships &amp; Friendships</c:v>
                  </c:pt>
                  <c:pt idx="4">
                    <c:v>Ice Time Availability</c:v>
                  </c:pt>
                  <c:pt idx="5">
                    <c:v>Challenging Competition</c:v>
                  </c:pt>
                  <c:pt idx="6">
                    <c:v>Local Competition</c:v>
                  </c:pt>
                  <c:pt idx="7">
                    <c:v>On Ice Success</c:v>
                  </c:pt>
                  <c:pt idx="8">
                    <c:v>Same Day Travel</c:v>
                  </c:pt>
                  <c:pt idx="9">
                    <c:v>Affordability</c:v>
                  </c:pt>
                  <c:pt idx="10">
                    <c:v>Adult Friendships</c:v>
                  </c:pt>
                  <c:pt idx="11">
                    <c:v>Overnight Travel</c:v>
                  </c:pt>
                </c:lvl>
                <c:lvl>
                  <c:pt idx="0">
                    <c:v>1</c:v>
                  </c:pt>
                  <c:pt idx="1">
                    <c:v>2</c:v>
                  </c:pt>
                  <c:pt idx="2">
                    <c:v>3</c:v>
                  </c:pt>
                  <c:pt idx="3">
                    <c:v>4</c:v>
                  </c:pt>
                  <c:pt idx="4">
                    <c:v>5</c:v>
                  </c:pt>
                  <c:pt idx="5">
                    <c:v>6</c:v>
                  </c:pt>
                  <c:pt idx="6">
                    <c:v>7</c:v>
                  </c:pt>
                  <c:pt idx="7">
                    <c:v>8</c:v>
                  </c:pt>
                  <c:pt idx="8">
                    <c:v>9</c:v>
                  </c:pt>
                  <c:pt idx="9">
                    <c:v>10</c:v>
                  </c:pt>
                  <c:pt idx="10">
                    <c:v>11</c:v>
                  </c:pt>
                  <c:pt idx="11">
                    <c:v>12</c:v>
                  </c:pt>
                </c:lvl>
              </c:multiLvlStrCache>
            </c:multiLvlStrRef>
          </c:xVal>
          <c:yVal>
            <c:numRef>
              <c:f>Sheet1!$C$61:$C$72</c:f>
              <c:numCache>
                <c:formatCode>General</c:formatCode>
                <c:ptCount val="12"/>
                <c:pt idx="0">
                  <c:v>9.7200000000000006</c:v>
                </c:pt>
                <c:pt idx="1">
                  <c:v>9.5399999999999991</c:v>
                </c:pt>
                <c:pt idx="2">
                  <c:v>9.4600000000000009</c:v>
                </c:pt>
                <c:pt idx="3">
                  <c:v>7.02</c:v>
                </c:pt>
                <c:pt idx="4">
                  <c:v>6.4</c:v>
                </c:pt>
                <c:pt idx="5">
                  <c:v>6.1</c:v>
                </c:pt>
                <c:pt idx="6">
                  <c:v>6.03</c:v>
                </c:pt>
                <c:pt idx="7">
                  <c:v>5.4</c:v>
                </c:pt>
                <c:pt idx="8">
                  <c:v>5.39</c:v>
                </c:pt>
                <c:pt idx="9">
                  <c:v>4.67</c:v>
                </c:pt>
                <c:pt idx="10">
                  <c:v>4.5</c:v>
                </c:pt>
                <c:pt idx="11">
                  <c:v>4.47</c:v>
                </c:pt>
              </c:numCache>
            </c:numRef>
          </c:yVal>
          <c:smooth val="0"/>
          <c:extLst>
            <c:ext xmlns:c15="http://schemas.microsoft.com/office/drawing/2012/chart" uri="{02D57815-91ED-43cb-92C2-25804820EDAC}">
              <c15:datalabelsRange>
                <c15:f>Sheet1!$B$61:$B$72</c15:f>
                <c15:dlblRangeCache>
                  <c:ptCount val="12"/>
                  <c:pt idx="0">
                    <c:v>Coaching : Individaul skill Development</c:v>
                  </c:pt>
                  <c:pt idx="1">
                    <c:v>Coaching: Team Play</c:v>
                  </c:pt>
                  <c:pt idx="2">
                    <c:v>Coaching: Character Development</c:v>
                  </c:pt>
                  <c:pt idx="3">
                    <c:v>Strong Player Realtionships &amp; Friendships</c:v>
                  </c:pt>
                  <c:pt idx="4">
                    <c:v>Ice Time Availability</c:v>
                  </c:pt>
                  <c:pt idx="5">
                    <c:v>Challenging Competition</c:v>
                  </c:pt>
                  <c:pt idx="6">
                    <c:v>Local Competition</c:v>
                  </c:pt>
                  <c:pt idx="7">
                    <c:v>On Ice Success</c:v>
                  </c:pt>
                  <c:pt idx="8">
                    <c:v>Same Day Travel</c:v>
                  </c:pt>
                  <c:pt idx="9">
                    <c:v>Affordability</c:v>
                  </c:pt>
                  <c:pt idx="10">
                    <c:v>Adult Friendships</c:v>
                  </c:pt>
                  <c:pt idx="11">
                    <c:v>Overnight Travel</c:v>
                  </c:pt>
                </c15:dlblRangeCache>
              </c15:datalabelsRange>
            </c:ext>
          </c:extLst>
        </c:ser>
        <c:dLbls>
          <c:showLegendKey val="0"/>
          <c:showVal val="0"/>
          <c:showCatName val="0"/>
          <c:showSerName val="0"/>
          <c:showPercent val="0"/>
          <c:showBubbleSize val="0"/>
        </c:dLbls>
        <c:axId val="300968848"/>
        <c:axId val="300969240"/>
      </c:scatterChart>
      <c:valAx>
        <c:axId val="300968848"/>
        <c:scaling>
          <c:orientation val="minMax"/>
          <c:max val="12"/>
          <c:min val="1"/>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Rank</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00969240"/>
        <c:crosses val="autoZero"/>
        <c:crossBetween val="midCat"/>
        <c:majorUnit val="1"/>
      </c:valAx>
      <c:valAx>
        <c:axId val="300969240"/>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Score</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00968848"/>
        <c:crosses val="autoZero"/>
        <c:crossBetween val="midCat"/>
      </c:valAx>
      <c:spPr>
        <a:noFill/>
        <a:ln>
          <a:noFill/>
        </a:ln>
        <a:effectLst/>
      </c:spPr>
    </c:plotArea>
    <c:plotVisOnly val="1"/>
    <c:dispBlanksAs val="gap"/>
    <c:showDLblsOverMax val="0"/>
  </c:chart>
  <c:spPr>
    <a:noFill/>
    <a:ln>
      <a:solidFill>
        <a:sysClr val="windowText" lastClr="000000"/>
      </a:solidFill>
    </a:ln>
    <a:effectLst/>
  </c:spPr>
  <c:txPr>
    <a:bodyPr/>
    <a:lstStyle/>
    <a:p>
      <a:pPr>
        <a:defRPr/>
      </a:pPr>
      <a:endParaRPr lang="en-US"/>
    </a:p>
  </c:txPr>
  <c:externalData r:id="rId4">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r>
              <a:rPr lang="en-US" baseline="0" dirty="0"/>
              <a:t>Revenue by User Group</a:t>
            </a:r>
            <a:endParaRPr lang="en-US" dirty="0"/>
          </a:p>
        </c:rich>
      </c:tx>
      <c:layout>
        <c:manualLayout>
          <c:xMode val="edge"/>
          <c:yMode val="edge"/>
          <c:x val="0.45818055555555554"/>
          <c:y val="3.4925047730898565E-2"/>
        </c:manualLayout>
      </c:layout>
      <c:overlay val="0"/>
      <c:spPr>
        <a:noFill/>
        <a:ln>
          <a:noFill/>
        </a:ln>
        <a:effectLst/>
      </c:spPr>
      <c:txPr>
        <a:bodyPr rot="0" spcFirstLastPara="1" vertOverflow="ellipsis" vert="horz" wrap="square" anchor="ctr" anchorCtr="1"/>
        <a:lstStyle/>
        <a:p>
          <a:pPr>
            <a:defRPr sz="2200" b="1" i="0" u="none" strike="noStrike" kern="1200" baseline="0">
              <a:solidFill>
                <a:schemeClr val="dk1">
                  <a:lumMod val="75000"/>
                  <a:lumOff val="25000"/>
                </a:schemeClr>
              </a:solidFill>
              <a:latin typeface="+mn-lt"/>
              <a:ea typeface="+mn-ea"/>
              <a:cs typeface="+mn-cs"/>
            </a:defRPr>
          </a:pPr>
          <a:endParaRPr lang="en-US"/>
        </a:p>
      </c:txPr>
    </c:title>
    <c:autoTitleDeleted val="0"/>
    <c:plotArea>
      <c:layout/>
      <c:barChart>
        <c:barDir val="bar"/>
        <c:grouping val="clustered"/>
        <c:varyColors val="0"/>
        <c:ser>
          <c:idx val="1"/>
          <c:order val="0"/>
          <c:tx>
            <c:strRef>
              <c:f>'Percent of revenue'!$B$1</c:f>
              <c:strCache>
                <c:ptCount val="1"/>
                <c:pt idx="0">
                  <c:v>PY Revenue</c:v>
                </c:pt>
              </c:strCache>
            </c:strRef>
          </c:tx>
          <c:spPr>
            <a:solidFill>
              <a:srgbClr val="FFC000">
                <a:alpha val="85000"/>
              </a:srgb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solidFill>
                    <a:latin typeface="Arial" panose="020B0604020202020204" pitchFamily="34" charset="0"/>
                    <a:ea typeface="+mn-ea"/>
                    <a:cs typeface="+mn-cs"/>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'Percent of revenue'!$A$2:$A$11</c:f>
              <c:strCache>
                <c:ptCount val="10"/>
                <c:pt idx="0">
                  <c:v>Private Rental</c:v>
                </c:pt>
                <c:pt idx="1">
                  <c:v>Drop-in/Stick &amp; Puck/Skills Sessions</c:v>
                </c:pt>
                <c:pt idx="2">
                  <c:v>Birthday Party</c:v>
                </c:pt>
                <c:pt idx="3">
                  <c:v>Curling</c:v>
                </c:pt>
                <c:pt idx="4">
                  <c:v>Big Sky State Games</c:v>
                </c:pt>
                <c:pt idx="5">
                  <c:v>Figure Skating Club &amp; OFS</c:v>
                </c:pt>
                <c:pt idx="6">
                  <c:v>Learn To Skate (Revenue)</c:v>
                </c:pt>
                <c:pt idx="7">
                  <c:v>Public Skate with skate rental</c:v>
                </c:pt>
                <c:pt idx="8">
                  <c:v>Adult Hockey</c:v>
                </c:pt>
                <c:pt idx="9">
                  <c:v>Youth Hockey Fees w Service Hours</c:v>
                </c:pt>
              </c:strCache>
            </c:strRef>
          </c:cat>
          <c:val>
            <c:numRef>
              <c:f>'Percent of revenue'!$B$2:$B$11</c:f>
              <c:numCache>
                <c:formatCode>#,##0;\-#,##0</c:formatCode>
                <c:ptCount val="10"/>
                <c:pt idx="0">
                  <c:v>4458</c:v>
                </c:pt>
                <c:pt idx="1">
                  <c:v>5549</c:v>
                </c:pt>
                <c:pt idx="2">
                  <c:v>6069</c:v>
                </c:pt>
                <c:pt idx="3">
                  <c:v>8500</c:v>
                </c:pt>
                <c:pt idx="4">
                  <c:v>9130</c:v>
                </c:pt>
                <c:pt idx="5">
                  <c:v>10271</c:v>
                </c:pt>
                <c:pt idx="6">
                  <c:v>7094</c:v>
                </c:pt>
                <c:pt idx="7">
                  <c:v>46928</c:v>
                </c:pt>
                <c:pt idx="8">
                  <c:v>72000</c:v>
                </c:pt>
                <c:pt idx="9">
                  <c:v>93839</c:v>
                </c:pt>
              </c:numCache>
            </c:numRef>
          </c:val>
          <c:extLst xmlns:c16r2="http://schemas.microsoft.com/office/drawing/2015/06/chart">
            <c:ext xmlns:c16="http://schemas.microsoft.com/office/drawing/2014/chart" uri="{C3380CC4-5D6E-409C-BE32-E72D297353CC}">
              <c16:uniqueId val="{00000000-AABD-4DC6-92AA-6767A9575BC5}"/>
            </c:ext>
          </c:extLst>
        </c:ser>
        <c:ser>
          <c:idx val="0"/>
          <c:order val="1"/>
          <c:tx>
            <c:strRef>
              <c:f>'Percent of revenue'!$C$1</c:f>
              <c:strCache>
                <c:ptCount val="1"/>
                <c:pt idx="0">
                  <c:v>CY Revenue</c:v>
                </c:pt>
              </c:strCache>
            </c:strRef>
          </c:tx>
          <c:spPr>
            <a:solidFill>
              <a:srgbClr val="00B0F0">
                <a:alpha val="85000"/>
              </a:srgb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solidFill>
                    <a:latin typeface="Arial" panose="020B0604020202020204" pitchFamily="34" charset="0"/>
                    <a:ea typeface="+mn-ea"/>
                    <a:cs typeface="+mn-cs"/>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'Percent of revenue'!$A$2:$A$11</c:f>
              <c:strCache>
                <c:ptCount val="10"/>
                <c:pt idx="0">
                  <c:v>Private Rental</c:v>
                </c:pt>
                <c:pt idx="1">
                  <c:v>Drop-in/Stick &amp; Puck/Skills Sessions</c:v>
                </c:pt>
                <c:pt idx="2">
                  <c:v>Birthday Party</c:v>
                </c:pt>
                <c:pt idx="3">
                  <c:v>Curling</c:v>
                </c:pt>
                <c:pt idx="4">
                  <c:v>Big Sky State Games</c:v>
                </c:pt>
                <c:pt idx="5">
                  <c:v>Figure Skating Club &amp; OFS</c:v>
                </c:pt>
                <c:pt idx="6">
                  <c:v>Learn To Skate (Revenue)</c:v>
                </c:pt>
                <c:pt idx="7">
                  <c:v>Public Skate with skate rental</c:v>
                </c:pt>
                <c:pt idx="8">
                  <c:v>Adult Hockey</c:v>
                </c:pt>
                <c:pt idx="9">
                  <c:v>Youth Hockey Fees w Service Hours</c:v>
                </c:pt>
              </c:strCache>
            </c:strRef>
          </c:cat>
          <c:val>
            <c:numRef>
              <c:f>'Percent of revenue'!$C$2:$C$11</c:f>
              <c:numCache>
                <c:formatCode>#,##0;\-#,##0</c:formatCode>
                <c:ptCount val="10"/>
                <c:pt idx="0">
                  <c:v>5591</c:v>
                </c:pt>
                <c:pt idx="1">
                  <c:v>11541</c:v>
                </c:pt>
                <c:pt idx="2">
                  <c:v>3801</c:v>
                </c:pt>
                <c:pt idx="3">
                  <c:v>5540</c:v>
                </c:pt>
                <c:pt idx="4">
                  <c:v>6993</c:v>
                </c:pt>
                <c:pt idx="5">
                  <c:v>7112</c:v>
                </c:pt>
                <c:pt idx="6">
                  <c:v>6508</c:v>
                </c:pt>
                <c:pt idx="7">
                  <c:v>41432</c:v>
                </c:pt>
                <c:pt idx="8">
                  <c:v>68075</c:v>
                </c:pt>
                <c:pt idx="9">
                  <c:v>97875</c:v>
                </c:pt>
              </c:numCache>
            </c:numRef>
          </c:val>
          <c:extLst xmlns:c16r2="http://schemas.microsoft.com/office/drawing/2015/06/chart">
            <c:ext xmlns:c16="http://schemas.microsoft.com/office/drawing/2014/chart" uri="{C3380CC4-5D6E-409C-BE32-E72D297353CC}">
              <c16:uniqueId val="{00000001-AABD-4DC6-92AA-6767A9575BC5}"/>
            </c:ext>
          </c:extLst>
        </c:ser>
        <c:dLbls>
          <c:dLblPos val="inEnd"/>
          <c:showLegendKey val="0"/>
          <c:showVal val="1"/>
          <c:showCatName val="0"/>
          <c:showSerName val="0"/>
          <c:showPercent val="0"/>
          <c:showBubbleSize val="0"/>
        </c:dLbls>
        <c:gapWidth val="65"/>
        <c:axId val="584547840"/>
        <c:axId val="584545880"/>
      </c:barChart>
      <c:catAx>
        <c:axId val="584547840"/>
        <c:scaling>
          <c:orientation val="minMax"/>
        </c:scaling>
        <c:delete val="0"/>
        <c:axPos val="l"/>
        <c:numFmt formatCode="General" sourceLinked="0"/>
        <c:majorTickMark val="none"/>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1197" b="1" i="0" u="none" strike="noStrike" kern="1200" cap="all" baseline="0">
                <a:solidFill>
                  <a:schemeClr val="dk1">
                    <a:lumMod val="75000"/>
                    <a:lumOff val="25000"/>
                  </a:schemeClr>
                </a:solidFill>
                <a:latin typeface="Arial" panose="020B0604020202020204" pitchFamily="34" charset="0"/>
                <a:ea typeface="+mn-ea"/>
                <a:cs typeface="+mn-cs"/>
              </a:defRPr>
            </a:pPr>
            <a:endParaRPr lang="en-US"/>
          </a:p>
        </c:txPr>
        <c:crossAx val="584545880"/>
        <c:crosses val="autoZero"/>
        <c:auto val="1"/>
        <c:lblAlgn val="ctr"/>
        <c:lblOffset val="100"/>
        <c:noMultiLvlLbl val="0"/>
      </c:catAx>
      <c:valAx>
        <c:axId val="584545880"/>
        <c:scaling>
          <c:orientation val="minMax"/>
          <c:max val="100000"/>
          <c:min val="0"/>
        </c:scaling>
        <c:delete val="0"/>
        <c:axPos val="b"/>
        <c:majorGridlines>
          <c:spPr>
            <a:ln w="9525" cap="flat" cmpd="sng" algn="ctr">
              <a:gradFill>
                <a:gsLst>
                  <a:gs pos="100000">
                    <a:schemeClr val="dk1">
                      <a:lumMod val="95000"/>
                      <a:lumOff val="5000"/>
                      <a:alpha val="42000"/>
                    </a:schemeClr>
                  </a:gs>
                  <a:gs pos="0">
                    <a:schemeClr val="lt1">
                      <a:lumMod val="75000"/>
                      <a:alpha val="36000"/>
                    </a:schemeClr>
                  </a:gs>
                </a:gsLst>
                <a:lin ang="5400000" scaled="0"/>
              </a:gradFill>
              <a:round/>
            </a:ln>
            <a:effectLst/>
          </c:spPr>
        </c:majorGridlines>
        <c:numFmt formatCode="&quot;$&quot;#,##0" sourceLinked="0"/>
        <c:majorTickMark val="none"/>
        <c:minorTickMark val="none"/>
        <c:tickLblPos val="nextTo"/>
        <c:spPr>
          <a:noFill/>
          <a:ln>
            <a:noFill/>
          </a:ln>
          <a:effectLst/>
        </c:spPr>
        <c:txPr>
          <a:bodyPr rot="-60000000" spcFirstLastPara="1" vertOverflow="ellipsis" vert="horz" wrap="square" anchor="ctr" anchorCtr="1"/>
          <a:lstStyle/>
          <a:p>
            <a:pPr>
              <a:defRPr sz="1100" b="1" i="0" u="none" strike="noStrike" kern="1200" baseline="0">
                <a:solidFill>
                  <a:schemeClr val="dk1">
                    <a:lumMod val="75000"/>
                    <a:lumOff val="25000"/>
                  </a:schemeClr>
                </a:solidFill>
                <a:latin typeface="Arial" panose="020B0604020202020204" pitchFamily="34" charset="0"/>
                <a:ea typeface="+mn-ea"/>
                <a:cs typeface="+mn-cs"/>
              </a:defRPr>
            </a:pPr>
            <a:endParaRPr lang="en-US"/>
          </a:p>
        </c:txPr>
        <c:crossAx val="584547840"/>
        <c:crosses val="autoZero"/>
        <c:crossBetween val="between"/>
        <c:minorUnit val="1000"/>
      </c:valAx>
      <c:spPr>
        <a:noFill/>
        <a:ln>
          <a:noFill/>
        </a:ln>
        <a:effectLst/>
      </c:spPr>
    </c:plotArea>
    <c:legend>
      <c:legendPos val="b"/>
      <c:layout>
        <c:manualLayout>
          <c:xMode val="edge"/>
          <c:yMode val="edge"/>
          <c:x val="4.708158355205596E-2"/>
          <c:y val="0.88948798230024251"/>
          <c:w val="0.2419478346456693"/>
          <c:h val="4.7646931784140104E-2"/>
        </c:manualLayout>
      </c:layout>
      <c:overlay val="0"/>
      <c:spPr>
        <a:solidFill>
          <a:schemeClr val="lt1">
            <a:lumMod val="95000"/>
            <a:alpha val="39000"/>
          </a:schemeClr>
        </a:solidFill>
        <a:ln>
          <a:noFill/>
        </a:ln>
        <a:effectLst/>
      </c:spPr>
      <c:txPr>
        <a:bodyPr rot="0" spcFirstLastPara="1" vertOverflow="ellipsis" vert="horz" wrap="square" anchor="ctr" anchorCtr="1"/>
        <a:lstStyle/>
        <a:p>
          <a:pPr>
            <a:defRPr sz="1197" b="0" i="0" u="none" strike="noStrike" kern="1200" baseline="0">
              <a:solidFill>
                <a:schemeClr val="dk1">
                  <a:lumMod val="75000"/>
                  <a:lumOff val="25000"/>
                </a:schemeClr>
              </a:solidFill>
              <a:latin typeface="+mn-lt"/>
              <a:ea typeface="+mn-ea"/>
              <a:cs typeface="+mn-cs"/>
            </a:defRPr>
          </a:pPr>
          <a:endParaRPr lang="en-US"/>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18">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defRPr sz="1197"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1197"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
  <cs:dataPoint3D>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11.xml><?xml version="1.0" encoding="utf-8"?>
<cs:chartStyle xmlns:cs="http://schemas.microsoft.com/office/drawing/2012/chartStyle" xmlns:a="http://schemas.openxmlformats.org/drawingml/2006/main" id="218">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defRPr sz="1197"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1197"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
  <cs:dataPoint3D>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12.xml><?xml version="1.0" encoding="utf-8"?>
<cs:chartStyle xmlns:cs="http://schemas.microsoft.com/office/drawing/2012/chartStyle" xmlns:a="http://schemas.openxmlformats.org/drawingml/2006/main" id="218">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defRPr sz="1197"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1197"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
  <cs:dataPoint3D>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1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18">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defRPr sz="1197"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1197"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
  <cs:dataPoint3D>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drawings/_rels/vmlDrawing1.v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image" Target="../media/image5.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1"/>
            <a:ext cx="3170582" cy="480887"/>
          </a:xfrm>
          <a:prstGeom prst="rect">
            <a:avLst/>
          </a:prstGeom>
        </p:spPr>
        <p:txBody>
          <a:bodyPr vert="horz" lIns="95747" tIns="47873" rIns="95747" bIns="47873" rtlCol="0"/>
          <a:lstStyle>
            <a:lvl1pPr algn="l">
              <a:defRPr sz="1300"/>
            </a:lvl1pPr>
          </a:lstStyle>
          <a:p>
            <a:endParaRPr lang="en-US"/>
          </a:p>
        </p:txBody>
      </p:sp>
      <p:sp>
        <p:nvSpPr>
          <p:cNvPr id="3" name="Date Placeholder 2"/>
          <p:cNvSpPr>
            <a:spLocks noGrp="1"/>
          </p:cNvSpPr>
          <p:nvPr>
            <p:ph type="dt" sz="quarter" idx="1"/>
          </p:nvPr>
        </p:nvSpPr>
        <p:spPr>
          <a:xfrm>
            <a:off x="4142963" y="1"/>
            <a:ext cx="3170582" cy="480887"/>
          </a:xfrm>
          <a:prstGeom prst="rect">
            <a:avLst/>
          </a:prstGeom>
        </p:spPr>
        <p:txBody>
          <a:bodyPr vert="horz" lIns="95747" tIns="47873" rIns="95747" bIns="47873" rtlCol="0"/>
          <a:lstStyle>
            <a:lvl1pPr algn="r">
              <a:defRPr sz="1300"/>
            </a:lvl1pPr>
          </a:lstStyle>
          <a:p>
            <a:fld id="{90535BFB-905A-4BB7-B3DA-3D771C160FF5}" type="datetimeFigureOut">
              <a:rPr lang="en-US" smtClean="0"/>
              <a:pPr/>
              <a:t>9/17/2020</a:t>
            </a:fld>
            <a:endParaRPr lang="en-US"/>
          </a:p>
        </p:txBody>
      </p:sp>
      <p:sp>
        <p:nvSpPr>
          <p:cNvPr id="4" name="Footer Placeholder 3"/>
          <p:cNvSpPr>
            <a:spLocks noGrp="1"/>
          </p:cNvSpPr>
          <p:nvPr>
            <p:ph type="ftr" sz="quarter" idx="2"/>
          </p:nvPr>
        </p:nvSpPr>
        <p:spPr>
          <a:xfrm>
            <a:off x="2" y="9118662"/>
            <a:ext cx="3170582" cy="480887"/>
          </a:xfrm>
          <a:prstGeom prst="rect">
            <a:avLst/>
          </a:prstGeom>
        </p:spPr>
        <p:txBody>
          <a:bodyPr vert="horz" lIns="95747" tIns="47873" rIns="95747" bIns="47873" rtlCol="0" anchor="b"/>
          <a:lstStyle>
            <a:lvl1pPr algn="l">
              <a:defRPr sz="1300"/>
            </a:lvl1pPr>
          </a:lstStyle>
          <a:p>
            <a:endParaRPr lang="en-US"/>
          </a:p>
        </p:txBody>
      </p:sp>
      <p:sp>
        <p:nvSpPr>
          <p:cNvPr id="5" name="Slide Number Placeholder 4"/>
          <p:cNvSpPr>
            <a:spLocks noGrp="1"/>
          </p:cNvSpPr>
          <p:nvPr>
            <p:ph type="sldNum" sz="quarter" idx="3"/>
          </p:nvPr>
        </p:nvSpPr>
        <p:spPr>
          <a:xfrm>
            <a:off x="4142963" y="9118662"/>
            <a:ext cx="3170582" cy="480887"/>
          </a:xfrm>
          <a:prstGeom prst="rect">
            <a:avLst/>
          </a:prstGeom>
        </p:spPr>
        <p:txBody>
          <a:bodyPr vert="horz" lIns="95747" tIns="47873" rIns="95747" bIns="47873" rtlCol="0" anchor="b"/>
          <a:lstStyle>
            <a:lvl1pPr algn="r">
              <a:defRPr sz="1300"/>
            </a:lvl1pPr>
          </a:lstStyle>
          <a:p>
            <a:fld id="{08CD72F1-5A63-45E8-AB76-27C13D98CB63}" type="slidenum">
              <a:rPr lang="en-US" smtClean="0"/>
              <a:pPr/>
              <a:t>‹#›</a:t>
            </a:fld>
            <a:endParaRPr lang="en-US"/>
          </a:p>
        </p:txBody>
      </p:sp>
    </p:spTree>
    <p:extLst>
      <p:ext uri="{BB962C8B-B14F-4D97-AF65-F5344CB8AC3E}">
        <p14:creationId xmlns:p14="http://schemas.microsoft.com/office/powerpoint/2010/main" val="235132834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169920" cy="482027"/>
          </a:xfrm>
          <a:prstGeom prst="rect">
            <a:avLst/>
          </a:prstGeom>
        </p:spPr>
        <p:txBody>
          <a:bodyPr vert="horz" lIns="95747" tIns="47873" rIns="95747" bIns="47873" rtlCol="0"/>
          <a:lstStyle>
            <a:lvl1pPr algn="l">
              <a:defRPr sz="1300"/>
            </a:lvl1pPr>
          </a:lstStyle>
          <a:p>
            <a:endParaRPr lang="en-US"/>
          </a:p>
        </p:txBody>
      </p:sp>
      <p:sp>
        <p:nvSpPr>
          <p:cNvPr id="3" name="Date Placeholder 2"/>
          <p:cNvSpPr>
            <a:spLocks noGrp="1"/>
          </p:cNvSpPr>
          <p:nvPr>
            <p:ph type="dt" idx="1"/>
          </p:nvPr>
        </p:nvSpPr>
        <p:spPr>
          <a:xfrm>
            <a:off x="4143587" y="1"/>
            <a:ext cx="3169920" cy="482027"/>
          </a:xfrm>
          <a:prstGeom prst="rect">
            <a:avLst/>
          </a:prstGeom>
        </p:spPr>
        <p:txBody>
          <a:bodyPr vert="horz" lIns="95747" tIns="47873" rIns="95747" bIns="47873" rtlCol="0"/>
          <a:lstStyle>
            <a:lvl1pPr algn="r">
              <a:defRPr sz="1300"/>
            </a:lvl1pPr>
          </a:lstStyle>
          <a:p>
            <a:fld id="{8BA464E4-CA4C-4C01-8822-9F220C1136BF}" type="datetimeFigureOut">
              <a:rPr lang="en-US" smtClean="0"/>
              <a:pPr/>
              <a:t>9/17/2020</a:t>
            </a:fld>
            <a:endParaRPr lang="en-US"/>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5747" tIns="47873" rIns="95747" bIns="47873" rtlCol="0" anchor="ctr"/>
          <a:lstStyle/>
          <a:p>
            <a:endParaRPr lang="en-US"/>
          </a:p>
        </p:txBody>
      </p:sp>
      <p:sp>
        <p:nvSpPr>
          <p:cNvPr id="5" name="Notes Placeholder 4"/>
          <p:cNvSpPr>
            <a:spLocks noGrp="1"/>
          </p:cNvSpPr>
          <p:nvPr>
            <p:ph type="body" sz="quarter" idx="3"/>
          </p:nvPr>
        </p:nvSpPr>
        <p:spPr>
          <a:xfrm>
            <a:off x="731520" y="4620250"/>
            <a:ext cx="5852160" cy="3780800"/>
          </a:xfrm>
          <a:prstGeom prst="rect">
            <a:avLst/>
          </a:prstGeom>
        </p:spPr>
        <p:txBody>
          <a:bodyPr vert="horz" lIns="95747" tIns="47873" rIns="95747" bIns="47873"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173"/>
            <a:ext cx="3169920" cy="482027"/>
          </a:xfrm>
          <a:prstGeom prst="rect">
            <a:avLst/>
          </a:prstGeom>
        </p:spPr>
        <p:txBody>
          <a:bodyPr vert="horz" lIns="95747" tIns="47873" rIns="95747" bIns="47873"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173"/>
            <a:ext cx="3169920" cy="482027"/>
          </a:xfrm>
          <a:prstGeom prst="rect">
            <a:avLst/>
          </a:prstGeom>
        </p:spPr>
        <p:txBody>
          <a:bodyPr vert="horz" lIns="95747" tIns="47873" rIns="95747" bIns="47873" rtlCol="0" anchor="b"/>
          <a:lstStyle>
            <a:lvl1pPr algn="r">
              <a:defRPr sz="1300"/>
            </a:lvl1pPr>
          </a:lstStyle>
          <a:p>
            <a:fld id="{2C269507-C02C-4170-93F7-00DFA6E27A54}" type="slidenum">
              <a:rPr lang="en-US" smtClean="0"/>
              <a:pPr/>
              <a:t>‹#›</a:t>
            </a:fld>
            <a:endParaRPr lang="en-US"/>
          </a:p>
        </p:txBody>
      </p:sp>
    </p:spTree>
    <p:extLst>
      <p:ext uri="{BB962C8B-B14F-4D97-AF65-F5344CB8AC3E}">
        <p14:creationId xmlns:p14="http://schemas.microsoft.com/office/powerpoint/2010/main" val="417780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C269507-C02C-4170-93F7-00DFA6E27A54}" type="slidenum">
              <a:rPr lang="en-US" smtClean="0"/>
              <a:pPr/>
              <a:t>17</a:t>
            </a:fld>
            <a:endParaRPr lang="en-US"/>
          </a:p>
        </p:txBody>
      </p:sp>
    </p:spTree>
    <p:extLst>
      <p:ext uri="{BB962C8B-B14F-4D97-AF65-F5344CB8AC3E}">
        <p14:creationId xmlns:p14="http://schemas.microsoft.com/office/powerpoint/2010/main" val="16997155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C269507-C02C-4170-93F7-00DFA6E27A54}" type="slidenum">
              <a:rPr lang="en-US" smtClean="0"/>
              <a:pPr/>
              <a:t>18</a:t>
            </a:fld>
            <a:endParaRPr lang="en-US"/>
          </a:p>
        </p:txBody>
      </p:sp>
    </p:spTree>
    <p:extLst>
      <p:ext uri="{BB962C8B-B14F-4D97-AF65-F5344CB8AC3E}">
        <p14:creationId xmlns:p14="http://schemas.microsoft.com/office/powerpoint/2010/main" val="11143604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C269507-C02C-4170-93F7-00DFA6E27A54}" type="slidenum">
              <a:rPr lang="en-US" smtClean="0"/>
              <a:pPr/>
              <a:t>19</a:t>
            </a:fld>
            <a:endParaRPr lang="en-US"/>
          </a:p>
        </p:txBody>
      </p:sp>
    </p:spTree>
    <p:extLst>
      <p:ext uri="{BB962C8B-B14F-4D97-AF65-F5344CB8AC3E}">
        <p14:creationId xmlns:p14="http://schemas.microsoft.com/office/powerpoint/2010/main" val="27606429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C269507-C02C-4170-93F7-00DFA6E27A54}" type="slidenum">
              <a:rPr lang="en-US" smtClean="0"/>
              <a:pPr/>
              <a:t>20</a:t>
            </a:fld>
            <a:endParaRPr lang="en-US"/>
          </a:p>
        </p:txBody>
      </p:sp>
    </p:spTree>
    <p:extLst>
      <p:ext uri="{BB962C8B-B14F-4D97-AF65-F5344CB8AC3E}">
        <p14:creationId xmlns:p14="http://schemas.microsoft.com/office/powerpoint/2010/main" val="38507354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a:t>Click to edit Master title style</a:t>
            </a:r>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a:t>Click to edit Master subtitle style</a:t>
            </a:r>
          </a:p>
        </p:txBody>
      </p:sp>
      <p:sp>
        <p:nvSpPr>
          <p:cNvPr id="4" name="Date Placeholder 3"/>
          <p:cNvSpPr>
            <a:spLocks noGrp="1"/>
          </p:cNvSpPr>
          <p:nvPr>
            <p:ph type="dt" sz="half" idx="10"/>
          </p:nvPr>
        </p:nvSpPr>
        <p:spPr/>
        <p:txBody>
          <a:bodyPr/>
          <a:lstStyle/>
          <a:p>
            <a:fld id="{61F3E841-250B-428E-BE80-D71D605820C3}" type="datetimeFigureOut">
              <a:rPr lang="en-US" smtClean="0"/>
              <a:pPr/>
              <a:t>9/17/2020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8504CF-74E5-4EB1-A808-1E27288A12F2}" type="slidenum">
              <a:rPr lang="en-US" smtClean="0"/>
              <a:pPr/>
              <a:t>‹#›</a:t>
            </a:fld>
            <a:endParaRPr lang="en-US"/>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61F3E841-250B-428E-BE80-D71D605820C3}" type="datetimeFigureOut">
              <a:rPr lang="en-US" smtClean="0"/>
              <a:pPr/>
              <a:t>9/17/2020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8504CF-74E5-4EB1-A808-1E27288A12F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04800"/>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61F3E841-250B-428E-BE80-D71D605820C3}" type="datetimeFigureOut">
              <a:rPr lang="en-US" smtClean="0"/>
              <a:pPr/>
              <a:t>9/17/2020</a:t>
            </a:fld>
            <a:endParaRPr lang="en-US"/>
          </a:p>
        </p:txBody>
      </p:sp>
      <p:sp>
        <p:nvSpPr>
          <p:cNvPr id="5" name="Footer Placeholder 4"/>
          <p:cNvSpPr>
            <a:spLocks noGrp="1"/>
          </p:cNvSpPr>
          <p:nvPr>
            <p:ph type="ftr" sz="quarter" idx="11"/>
          </p:nvPr>
        </p:nvSpPr>
        <p:spPr>
          <a:xfrm>
            <a:off x="2640597" y="6377459"/>
            <a:ext cx="3836404" cy="365125"/>
          </a:xfrm>
        </p:spPr>
        <p:txBody>
          <a:bodyPr/>
          <a:lstStyle/>
          <a:p>
            <a:endParaRPr lang="en-US"/>
          </a:p>
        </p:txBody>
      </p:sp>
      <p:sp>
        <p:nvSpPr>
          <p:cNvPr id="6" name="Slide Number Placeholder 5"/>
          <p:cNvSpPr>
            <a:spLocks noGrp="1"/>
          </p:cNvSpPr>
          <p:nvPr>
            <p:ph type="sldNum" sz="quarter" idx="12"/>
          </p:nvPr>
        </p:nvSpPr>
        <p:spPr/>
        <p:txBody>
          <a:bodyPr/>
          <a:lstStyle/>
          <a:p>
            <a:fld id="{298504CF-74E5-4EB1-A808-1E27288A12F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61F3E841-250B-428E-BE80-D71D605820C3}" type="datetimeFigureOut">
              <a:rPr lang="en-US" smtClean="0"/>
              <a:pPr/>
              <a:t>9/17/2020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8504CF-74E5-4EB1-A808-1E27288A12F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a:t>Click to edit Master title style</a:t>
            </a:r>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61F3E841-250B-428E-BE80-D71D605820C3}" type="datetimeFigureOut">
              <a:rPr lang="en-US" smtClean="0"/>
              <a:pPr/>
              <a:t>9/17/2020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8504CF-74E5-4EB1-A808-1E27288A12F2}"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61F3E841-250B-428E-BE80-D71D605820C3}" type="datetimeFigureOut">
              <a:rPr lang="en-US" smtClean="0"/>
              <a:pPr/>
              <a:t>9/17/2020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8504CF-74E5-4EB1-A808-1E27288A12F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61F3E841-250B-428E-BE80-D71D605820C3}" type="datetimeFigureOut">
              <a:rPr lang="en-US" smtClean="0"/>
              <a:pPr/>
              <a:t>9/17/2020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98504CF-74E5-4EB1-A808-1E27288A12F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61F3E841-250B-428E-BE80-D71D605820C3}" type="datetimeFigureOut">
              <a:rPr lang="en-US" smtClean="0"/>
              <a:pPr/>
              <a:t>9/17/2020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98504CF-74E5-4EB1-A808-1E27288A12F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F3E841-250B-428E-BE80-D71D605820C3}" type="datetimeFigureOut">
              <a:rPr lang="en-US" smtClean="0"/>
              <a:pPr/>
              <a:t>9/17/2020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98504CF-74E5-4EB1-A808-1E27288A12F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a:t>Click to edit Master title style</a:t>
            </a:r>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61F3E841-250B-428E-BE80-D71D605820C3}" type="datetimeFigureOut">
              <a:rPr lang="en-US" smtClean="0"/>
              <a:pPr/>
              <a:t>9/17/2020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8504CF-74E5-4EB1-A808-1E27288A12F2}" type="slidenum">
              <a:rPr lang="en-US" smtClean="0"/>
              <a:pPr/>
              <a:t>‹#›</a:t>
            </a:fld>
            <a:endParaRPr 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a:t>Click to edit Master title style</a:t>
            </a:r>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61F3E841-250B-428E-BE80-D71D605820C3}" type="datetimeFigureOut">
              <a:rPr lang="en-US" smtClean="0"/>
              <a:pPr/>
              <a:t>9/17/2020</a:t>
            </a:fld>
            <a:endParaRPr lang="en-US"/>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US"/>
          </a:p>
        </p:txBody>
      </p:sp>
      <p:sp>
        <p:nvSpPr>
          <p:cNvPr id="7" name="Slide Number Placeholder 6"/>
          <p:cNvSpPr>
            <a:spLocks noGrp="1"/>
          </p:cNvSpPr>
          <p:nvPr>
            <p:ph type="sldNum" sz="quarter" idx="12"/>
          </p:nvPr>
        </p:nvSpPr>
        <p:spPr>
          <a:xfrm>
            <a:off x="8339328" y="1170432"/>
            <a:ext cx="733864" cy="201168"/>
          </a:xfrm>
        </p:spPr>
        <p:txBody>
          <a:bodyPr/>
          <a:lstStyle/>
          <a:p>
            <a:fld id="{298504CF-74E5-4EB1-A808-1E27288A12F2}"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r>
              <a:rPr kumimoji="0" lang="en-US"/>
              <a:t>Click to edit Master title style</a:t>
            </a:r>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61F3E841-250B-428E-BE80-D71D605820C3}" type="datetimeFigureOut">
              <a:rPr lang="en-US" smtClean="0"/>
              <a:pPr/>
              <a:t>9/17/2020</a:t>
            </a:fld>
            <a:endParaRPr lang="en-US"/>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US"/>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298504CF-74E5-4EB1-A808-1E27288A12F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chart" Target="../charts/chart1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image" Target="../media/image6.emf"/><Relationship Id="rId3" Type="http://schemas.openxmlformats.org/officeDocument/2006/relationships/oleObject" Target="../embeddings/oleObject1.bin"/><Relationship Id="rId7" Type="http://schemas.openxmlformats.org/officeDocument/2006/relationships/package" Target="../embeddings/Microsoft_Excel_Worksheet7.xlsx"/><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5.emf"/><Relationship Id="rId4" Type="http://schemas.openxmlformats.org/officeDocument/2006/relationships/package" Target="../embeddings/Microsoft_Excel_Worksheet6.xlsx"/></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mailto:BAHLBoard@gmail.com"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chart" Target="../charts/chart5.xml"/><Relationship Id="rId1" Type="http://schemas.openxmlformats.org/officeDocument/2006/relationships/slideLayout" Target="../slideLayouts/slideLayout2.xml"/><Relationship Id="rId4" Type="http://schemas.openxmlformats.org/officeDocument/2006/relationships/chart" Target="../charts/chart6.xml"/></Relationships>
</file>

<file path=ppt/slides/_rels/slide9.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BAHL Annual Meeting</a:t>
            </a:r>
            <a:br>
              <a:rPr lang="en-US" dirty="0"/>
            </a:br>
            <a:r>
              <a:rPr lang="en-US" dirty="0" smtClean="0"/>
              <a:t>2019-20</a:t>
            </a:r>
            <a:endParaRPr lang="en-US" dirty="0"/>
          </a:p>
        </p:txBody>
      </p:sp>
      <p:sp>
        <p:nvSpPr>
          <p:cNvPr id="3" name="Subtitle 2"/>
          <p:cNvSpPr>
            <a:spLocks noGrp="1"/>
          </p:cNvSpPr>
          <p:nvPr>
            <p:ph type="subTitle" idx="1"/>
          </p:nvPr>
        </p:nvSpPr>
        <p:spPr/>
        <p:txBody>
          <a:bodyPr/>
          <a:lstStyle/>
          <a:p>
            <a:r>
              <a:rPr lang="en-US" dirty="0" smtClean="0"/>
              <a:t>September 10, 2020</a:t>
            </a:r>
            <a:endParaRPr lang="en-US" dirty="0"/>
          </a:p>
        </p:txBody>
      </p:sp>
      <p:pic>
        <p:nvPicPr>
          <p:cNvPr id="5" name="Picture 4" descr="centennial_bahl.png"/>
          <p:cNvPicPr>
            <a:picLocks noChangeAspect="1"/>
          </p:cNvPicPr>
          <p:nvPr/>
        </p:nvPicPr>
        <p:blipFill>
          <a:blip r:embed="rId2" cstate="print"/>
          <a:stretch>
            <a:fillRect/>
          </a:stretch>
        </p:blipFill>
        <p:spPr>
          <a:xfrm>
            <a:off x="0" y="0"/>
            <a:ext cx="9144000" cy="2667000"/>
          </a:xfrm>
          <a:prstGeom prst="rect">
            <a:avLst/>
          </a:prstGeom>
        </p:spPr>
      </p:pic>
      <p:sp>
        <p:nvSpPr>
          <p:cNvPr id="9" name="TextBox 8"/>
          <p:cNvSpPr txBox="1"/>
          <p:nvPr/>
        </p:nvSpPr>
        <p:spPr>
          <a:xfrm>
            <a:off x="2743200" y="5334000"/>
            <a:ext cx="6172200" cy="1200329"/>
          </a:xfrm>
          <a:prstGeom prst="rect">
            <a:avLst/>
          </a:prstGeom>
          <a:noFill/>
        </p:spPr>
        <p:txBody>
          <a:bodyPr wrap="square" rtlCol="0">
            <a:spAutoFit/>
          </a:bodyPr>
          <a:lstStyle/>
          <a:p>
            <a:pPr algn="ctr"/>
            <a:r>
              <a:rPr lang="en-US" dirty="0"/>
              <a:t> </a:t>
            </a:r>
            <a:endParaRPr lang="en-US" sz="3200" b="1" i="1" dirty="0"/>
          </a:p>
          <a:p>
            <a:endParaRPr lang="en-US" dirty="0"/>
          </a:p>
          <a:p>
            <a:endParaRPr lang="en-US" dirty="0"/>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Survey Results – Program Values</a:t>
            </a:r>
            <a:endParaRPr lang="en-US" dirty="0"/>
          </a:p>
        </p:txBody>
      </p:sp>
      <p:graphicFrame>
        <p:nvGraphicFramePr>
          <p:cNvPr id="4" name="Chart 3"/>
          <p:cNvGraphicFramePr>
            <a:graphicFrameLocks/>
          </p:cNvGraphicFramePr>
          <p:nvPr>
            <p:extLst>
              <p:ext uri="{D42A27DB-BD31-4B8C-83A1-F6EECF244321}">
                <p14:modId xmlns:p14="http://schemas.microsoft.com/office/powerpoint/2010/main" val="3047413568"/>
              </p:ext>
            </p:extLst>
          </p:nvPr>
        </p:nvGraphicFramePr>
        <p:xfrm>
          <a:off x="1143000" y="1600200"/>
          <a:ext cx="6448424" cy="5024440"/>
        </p:xfrm>
        <a:graphic>
          <a:graphicData uri="http://schemas.openxmlformats.org/drawingml/2006/chart">
            <c:chart xmlns:c="http://schemas.openxmlformats.org/drawingml/2006/chart" xmlns:r="http://schemas.openxmlformats.org/officeDocument/2006/relationships" r:id="rId2"/>
          </a:graphicData>
        </a:graphic>
      </p:graphicFrame>
      <p:sp>
        <p:nvSpPr>
          <p:cNvPr id="5" name="Rectangle 4"/>
          <p:cNvSpPr/>
          <p:nvPr/>
        </p:nvSpPr>
        <p:spPr>
          <a:xfrm>
            <a:off x="1143000" y="2209800"/>
            <a:ext cx="1905000" cy="1143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2743200" y="3200400"/>
            <a:ext cx="2286000" cy="1219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5038006" y="3886200"/>
            <a:ext cx="2553417" cy="12954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3213245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Program Structure</a:t>
            </a:r>
            <a:endParaRPr lang="en-US" dirty="0"/>
          </a:p>
        </p:txBody>
      </p:sp>
      <p:sp>
        <p:nvSpPr>
          <p:cNvPr id="3" name="Content Placeholder 2"/>
          <p:cNvSpPr>
            <a:spLocks noGrp="1"/>
          </p:cNvSpPr>
          <p:nvPr>
            <p:ph idx="1"/>
          </p:nvPr>
        </p:nvSpPr>
        <p:spPr/>
        <p:txBody>
          <a:bodyPr>
            <a:normAutofit fontScale="47500" lnSpcReduction="20000"/>
          </a:bodyPr>
          <a:lstStyle/>
          <a:p>
            <a:r>
              <a:rPr lang="en-US" dirty="0" smtClean="0"/>
              <a:t>LTP/8U</a:t>
            </a:r>
            <a:endParaRPr lang="en-US" dirty="0"/>
          </a:p>
          <a:p>
            <a:pPr lvl="1"/>
            <a:r>
              <a:rPr lang="en-US" dirty="0" smtClean="0"/>
              <a:t>Practice </a:t>
            </a:r>
            <a:r>
              <a:rPr lang="en-US" dirty="0"/>
              <a:t>together</a:t>
            </a:r>
          </a:p>
          <a:p>
            <a:pPr lvl="1"/>
            <a:r>
              <a:rPr lang="en-US" dirty="0" smtClean="0"/>
              <a:t>Games </a:t>
            </a:r>
            <a:r>
              <a:rPr lang="en-US" dirty="0"/>
              <a:t>played on Saturdays w/ 8U registered players only</a:t>
            </a:r>
          </a:p>
          <a:p>
            <a:pPr lvl="1"/>
            <a:r>
              <a:rPr lang="en-US" dirty="0" smtClean="0"/>
              <a:t>Up </a:t>
            </a:r>
            <a:r>
              <a:rPr lang="en-US" dirty="0"/>
              <a:t>to two 8U Travel Tournaments plus Home Tournament based on Coaching and Player/Parent interest</a:t>
            </a:r>
          </a:p>
          <a:p>
            <a:pPr lvl="1"/>
            <a:r>
              <a:rPr lang="en-US" dirty="0" smtClean="0"/>
              <a:t>Per </a:t>
            </a:r>
            <a:r>
              <a:rPr lang="en-US" dirty="0"/>
              <a:t>the BAHL Handbook, cross ice rec game schedule will be set with the goal of each rec team having one game per week, which will not be affected by travel commitments</a:t>
            </a:r>
            <a:r>
              <a:rPr lang="en-US" dirty="0" smtClean="0"/>
              <a:t>.</a:t>
            </a:r>
          </a:p>
          <a:p>
            <a:pPr lvl="1"/>
            <a:r>
              <a:rPr lang="en-US" dirty="0" smtClean="0"/>
              <a:t>Coaches: John Stone, Shane Coleman, Zach </a:t>
            </a:r>
            <a:r>
              <a:rPr lang="en-US" dirty="0" err="1" smtClean="0"/>
              <a:t>WIlson</a:t>
            </a:r>
            <a:endParaRPr lang="en-US" dirty="0"/>
          </a:p>
          <a:p>
            <a:r>
              <a:rPr lang="en-US" dirty="0" smtClean="0"/>
              <a:t>10U</a:t>
            </a:r>
            <a:endParaRPr lang="en-US" dirty="0"/>
          </a:p>
          <a:p>
            <a:pPr lvl="1"/>
            <a:r>
              <a:rPr lang="en-US" dirty="0" smtClean="0"/>
              <a:t>Rec </a:t>
            </a:r>
            <a:r>
              <a:rPr lang="en-US" dirty="0"/>
              <a:t>and Travel players will practice together</a:t>
            </a:r>
          </a:p>
          <a:p>
            <a:pPr lvl="1"/>
            <a:r>
              <a:rPr lang="en-US" dirty="0" smtClean="0"/>
              <a:t>Up </a:t>
            </a:r>
            <a:r>
              <a:rPr lang="en-US" dirty="0"/>
              <a:t>to </a:t>
            </a:r>
            <a:r>
              <a:rPr lang="en-US" b="1" dirty="0"/>
              <a:t>four</a:t>
            </a:r>
            <a:r>
              <a:rPr lang="en-US" dirty="0"/>
              <a:t> Rec Team tournaments plus Home Tournament based on Coaching and Player/Parent interest</a:t>
            </a:r>
          </a:p>
          <a:p>
            <a:pPr lvl="1"/>
            <a:r>
              <a:rPr lang="en-US" dirty="0" smtClean="0"/>
              <a:t>Per </a:t>
            </a:r>
            <a:r>
              <a:rPr lang="en-US" dirty="0"/>
              <a:t>the BAHL Handbook, half ice rec game schedule will be set with the goal of each rec team having one game per week, which will not be affected by travel </a:t>
            </a:r>
            <a:r>
              <a:rPr lang="en-US" dirty="0" smtClean="0"/>
              <a:t>commitments</a:t>
            </a:r>
          </a:p>
          <a:p>
            <a:pPr lvl="1"/>
            <a:r>
              <a:rPr lang="en-US" dirty="0" smtClean="0"/>
              <a:t>Coaches: Mike Hass</a:t>
            </a:r>
            <a:endParaRPr lang="en-US" dirty="0"/>
          </a:p>
          <a:p>
            <a:r>
              <a:rPr lang="en-US" dirty="0" smtClean="0"/>
              <a:t>12U</a:t>
            </a:r>
            <a:endParaRPr lang="en-US" dirty="0"/>
          </a:p>
          <a:p>
            <a:pPr lvl="1"/>
            <a:r>
              <a:rPr lang="en-US" dirty="0" smtClean="0"/>
              <a:t>A </a:t>
            </a:r>
            <a:r>
              <a:rPr lang="en-US" dirty="0"/>
              <a:t>and B </a:t>
            </a:r>
            <a:r>
              <a:rPr lang="en-US" dirty="0" smtClean="0"/>
              <a:t>team</a:t>
            </a:r>
          </a:p>
          <a:p>
            <a:pPr lvl="1"/>
            <a:r>
              <a:rPr lang="en-US" dirty="0" smtClean="0"/>
              <a:t>Coaches: Andrew Bender and Stephen </a:t>
            </a:r>
            <a:r>
              <a:rPr lang="en-US" dirty="0" err="1" smtClean="0"/>
              <a:t>Klem</a:t>
            </a:r>
            <a:r>
              <a:rPr lang="en-US" dirty="0" smtClean="0"/>
              <a:t>, Dustan Nichols and Matt Rose</a:t>
            </a:r>
            <a:endParaRPr lang="en-US" dirty="0"/>
          </a:p>
          <a:p>
            <a:r>
              <a:rPr lang="en-US" dirty="0" smtClean="0"/>
              <a:t>14U</a:t>
            </a:r>
            <a:endParaRPr lang="en-US" dirty="0"/>
          </a:p>
          <a:p>
            <a:pPr lvl="1"/>
            <a:r>
              <a:rPr lang="en-US" dirty="0" smtClean="0"/>
              <a:t>A </a:t>
            </a:r>
            <a:r>
              <a:rPr lang="en-US" dirty="0"/>
              <a:t>and B </a:t>
            </a:r>
            <a:r>
              <a:rPr lang="en-US" dirty="0" smtClean="0"/>
              <a:t>team</a:t>
            </a:r>
          </a:p>
          <a:p>
            <a:pPr lvl="1"/>
            <a:r>
              <a:rPr lang="en-US" dirty="0" smtClean="0"/>
              <a:t>Coaches: Gary </a:t>
            </a:r>
            <a:r>
              <a:rPr lang="en-US" dirty="0" err="1" smtClean="0"/>
              <a:t>Dimon</a:t>
            </a:r>
            <a:r>
              <a:rPr lang="en-US" dirty="0" smtClean="0"/>
              <a:t> and Stormy Knight, Brian Stinson and Chris Bennett</a:t>
            </a:r>
            <a:endParaRPr lang="en-US" dirty="0"/>
          </a:p>
          <a:p>
            <a:r>
              <a:rPr lang="en-US" dirty="0" smtClean="0"/>
              <a:t>High </a:t>
            </a:r>
            <a:r>
              <a:rPr lang="en-US" dirty="0"/>
              <a:t>School</a:t>
            </a:r>
          </a:p>
          <a:p>
            <a:pPr lvl="1"/>
            <a:r>
              <a:rPr lang="en-US" dirty="0" smtClean="0"/>
              <a:t>Junior </a:t>
            </a:r>
            <a:r>
              <a:rPr lang="en-US" dirty="0"/>
              <a:t>Varsity/16U if numbers allow</a:t>
            </a:r>
          </a:p>
          <a:p>
            <a:pPr lvl="1"/>
            <a:r>
              <a:rPr lang="en-US" dirty="0" smtClean="0"/>
              <a:t>Varsity/18U</a:t>
            </a:r>
          </a:p>
          <a:p>
            <a:pPr lvl="1"/>
            <a:r>
              <a:rPr lang="en-US" dirty="0" smtClean="0"/>
              <a:t>Coaches: Eddie </a:t>
            </a:r>
            <a:r>
              <a:rPr lang="en-US" dirty="0" err="1" smtClean="0"/>
              <a:t>LaPera</a:t>
            </a:r>
            <a:r>
              <a:rPr lang="en-US" dirty="0" smtClean="0"/>
              <a:t>, Brad </a:t>
            </a:r>
            <a:r>
              <a:rPr lang="en-US" dirty="0" err="1" smtClean="0"/>
              <a:t>Federenko</a:t>
            </a:r>
            <a:r>
              <a:rPr lang="en-US" dirty="0" smtClean="0"/>
              <a:t>, and Stormy Knight</a:t>
            </a:r>
            <a:endParaRPr lang="en-US" dirty="0"/>
          </a:p>
        </p:txBody>
      </p:sp>
    </p:spTree>
    <p:extLst>
      <p:ext uri="{BB962C8B-B14F-4D97-AF65-F5344CB8AC3E}">
        <p14:creationId xmlns:p14="http://schemas.microsoft.com/office/powerpoint/2010/main" val="109211519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880863489"/>
              </p:ext>
            </p:extLst>
          </p:nvPr>
        </p:nvGraphicFramePr>
        <p:xfrm>
          <a:off x="189598" y="2133600"/>
          <a:ext cx="5829300" cy="3644900"/>
        </p:xfrm>
        <a:graphic>
          <a:graphicData uri="http://schemas.openxmlformats.org/drawingml/2006/table">
            <a:tbl>
              <a:tblPr/>
              <a:tblGrid>
                <a:gridCol w="647700"/>
                <a:gridCol w="647700"/>
                <a:gridCol w="647700"/>
                <a:gridCol w="647700"/>
                <a:gridCol w="647700"/>
                <a:gridCol w="647700"/>
                <a:gridCol w="647700"/>
                <a:gridCol w="647700"/>
                <a:gridCol w="647700"/>
              </a:tblGrid>
              <a:tr h="180975">
                <a:tc rowSpan="4">
                  <a:txBody>
                    <a:bodyPr/>
                    <a:lstStyle/>
                    <a:p>
                      <a:pPr algn="ctr" fontAlgn="ctr"/>
                      <a:r>
                        <a:rPr lang="en-US" sz="1100" b="0" i="0" u="none" strike="noStrike">
                          <a:solidFill>
                            <a:srgbClr val="000000"/>
                          </a:solidFill>
                          <a:effectLst/>
                          <a:latin typeface="Calibri" panose="020F0502020204030204" pitchFamily="34" charset="0"/>
                        </a:rPr>
                        <a:t>U8</a:t>
                      </a:r>
                    </a:p>
                  </a:txBody>
                  <a:tcPr marL="4763" marR="4763" marT="476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0975">
                <a:tc vMerge="1">
                  <a:txBody>
                    <a:bodyPr/>
                    <a:lstStyle/>
                    <a:p>
                      <a:endParaRPr lang="en-US"/>
                    </a:p>
                  </a:txBody>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0975">
                <a:tc vMerge="1">
                  <a:txBody>
                    <a:bodyPr/>
                    <a:lstStyle/>
                    <a:p>
                      <a:endParaRPr lang="en-US"/>
                    </a:p>
                  </a:txBody>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6055">
                <a:tc vMerge="1">
                  <a:txBody>
                    <a:bodyPr/>
                    <a:lstStyle/>
                    <a:p>
                      <a:endParaRPr lang="en-US"/>
                    </a:p>
                  </a:txBody>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0975">
                <a:tc rowSpan="4">
                  <a:txBody>
                    <a:bodyPr/>
                    <a:lstStyle/>
                    <a:p>
                      <a:pPr algn="ctr" fontAlgn="ctr"/>
                      <a:r>
                        <a:rPr lang="en-US" sz="1100" b="0" i="0" u="none" strike="noStrike">
                          <a:solidFill>
                            <a:srgbClr val="000000"/>
                          </a:solidFill>
                          <a:effectLst/>
                          <a:latin typeface="Calibri" panose="020F0502020204030204" pitchFamily="34" charset="0"/>
                        </a:rPr>
                        <a:t>U10</a:t>
                      </a:r>
                    </a:p>
                  </a:txBody>
                  <a:tcPr marL="4763" marR="4763" marT="476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0975">
                <a:tc vMerge="1">
                  <a:txBody>
                    <a:bodyPr/>
                    <a:lstStyle/>
                    <a:p>
                      <a:endParaRPr lang="en-US"/>
                    </a:p>
                  </a:txBody>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0975">
                <a:tc vMerge="1">
                  <a:txBody>
                    <a:bodyPr/>
                    <a:lstStyle/>
                    <a:p>
                      <a:endParaRPr lang="en-US"/>
                    </a:p>
                  </a:txBody>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6055">
                <a:tc vMerge="1">
                  <a:txBody>
                    <a:bodyPr/>
                    <a:lstStyle/>
                    <a:p>
                      <a:endParaRPr lang="en-US"/>
                    </a:p>
                  </a:txBody>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0975">
                <a:tc rowSpan="4">
                  <a:txBody>
                    <a:bodyPr/>
                    <a:lstStyle/>
                    <a:p>
                      <a:pPr algn="ctr" fontAlgn="ctr"/>
                      <a:r>
                        <a:rPr lang="en-US" sz="1100" b="0" i="0" u="none" strike="noStrike">
                          <a:solidFill>
                            <a:srgbClr val="000000"/>
                          </a:solidFill>
                          <a:effectLst/>
                          <a:latin typeface="Calibri" panose="020F0502020204030204" pitchFamily="34" charset="0"/>
                        </a:rPr>
                        <a:t>U12</a:t>
                      </a:r>
                    </a:p>
                  </a:txBody>
                  <a:tcPr marL="4763" marR="4763" marT="476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4763" marR="4763" marT="476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4763" marR="4763" marT="4763"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r>
              <a:tr h="180975">
                <a:tc vMerge="1">
                  <a:txBody>
                    <a:bodyPr/>
                    <a:lstStyle/>
                    <a:p>
                      <a:endParaRPr lang="en-US"/>
                    </a:p>
                  </a:txBody>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4763" marR="4763" marT="476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4763" marR="4763" marT="4763"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r>
              <a:tr h="180975">
                <a:tc vMerge="1">
                  <a:txBody>
                    <a:bodyPr/>
                    <a:lstStyle/>
                    <a:p>
                      <a:endParaRPr lang="en-US"/>
                    </a:p>
                  </a:txBody>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4763" marR="4763" marT="476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4763" marR="4763" marT="4763"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r>
              <a:tr h="186055">
                <a:tc vMerge="1">
                  <a:txBody>
                    <a:bodyPr/>
                    <a:lstStyle/>
                    <a:p>
                      <a:endParaRPr lang="en-US"/>
                    </a:p>
                  </a:txBody>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4763" marR="4763" marT="476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4763" marR="4763" marT="4763"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r h="180975">
                <a:tc rowSpan="4">
                  <a:txBody>
                    <a:bodyPr/>
                    <a:lstStyle/>
                    <a:p>
                      <a:pPr algn="ctr" fontAlgn="ctr"/>
                      <a:r>
                        <a:rPr lang="en-US" sz="1100" b="0" i="0" u="none" strike="noStrike">
                          <a:solidFill>
                            <a:srgbClr val="000000"/>
                          </a:solidFill>
                          <a:effectLst/>
                          <a:latin typeface="Calibri" panose="020F0502020204030204" pitchFamily="34" charset="0"/>
                        </a:rPr>
                        <a:t>U14</a:t>
                      </a:r>
                    </a:p>
                  </a:txBody>
                  <a:tcPr marL="4763" marR="4763" marT="476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4763" marR="4763" marT="4763"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r>
              <a:tr h="180975">
                <a:tc vMerge="1">
                  <a:txBody>
                    <a:bodyPr/>
                    <a:lstStyle/>
                    <a:p>
                      <a:endParaRPr lang="en-US"/>
                    </a:p>
                  </a:txBody>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4763" marR="4763" marT="4763"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r>
              <a:tr h="180975">
                <a:tc vMerge="1">
                  <a:txBody>
                    <a:bodyPr/>
                    <a:lstStyle/>
                    <a:p>
                      <a:endParaRPr lang="en-US"/>
                    </a:p>
                  </a:txBody>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4763" marR="4763" marT="4763"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r>
              <a:tr h="186055">
                <a:tc vMerge="1">
                  <a:txBody>
                    <a:bodyPr/>
                    <a:lstStyle/>
                    <a:p>
                      <a:endParaRPr lang="en-US"/>
                    </a:p>
                  </a:txBody>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4763" marR="4763" marT="4763"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r h="180975">
                <a:tc rowSpan="4">
                  <a:txBody>
                    <a:bodyPr/>
                    <a:lstStyle/>
                    <a:p>
                      <a:pPr algn="ctr" fontAlgn="ctr"/>
                      <a:r>
                        <a:rPr lang="en-US" sz="1100" b="0" i="0" u="none" strike="noStrike">
                          <a:solidFill>
                            <a:srgbClr val="000000"/>
                          </a:solidFill>
                          <a:effectLst/>
                          <a:latin typeface="Calibri" panose="020F0502020204030204" pitchFamily="34" charset="0"/>
                        </a:rPr>
                        <a:t>U18</a:t>
                      </a:r>
                    </a:p>
                  </a:txBody>
                  <a:tcPr marL="4763" marR="4763" marT="476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4763" marR="4763" marT="476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4763" marR="4763" marT="476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4763" marR="4763" marT="4763"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r>
              <a:tr h="180975">
                <a:tc vMerge="1">
                  <a:txBody>
                    <a:bodyPr/>
                    <a:lstStyle/>
                    <a:p>
                      <a:endParaRPr lang="en-US"/>
                    </a:p>
                  </a:txBody>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4763" marR="4763" marT="476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4763" marR="4763" marT="476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4763" marR="4763" marT="4763"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r>
              <a:tr h="180975">
                <a:tc vMerge="1">
                  <a:txBody>
                    <a:bodyPr/>
                    <a:lstStyle/>
                    <a:p>
                      <a:endParaRPr lang="en-US"/>
                    </a:p>
                  </a:txBody>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4763" marR="4763" marT="476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4763" marR="4763" marT="476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4763" marR="4763" marT="4763"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r>
              <a:tr h="186055">
                <a:tc vMerge="1">
                  <a:txBody>
                    <a:bodyPr/>
                    <a:lstStyle/>
                    <a:p>
                      <a:endParaRPr lang="en-US"/>
                    </a:p>
                  </a:txBody>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4763" marR="4763" marT="476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4763" marR="4763" marT="476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l" fontAlgn="b"/>
                      <a:r>
                        <a:rPr lang="en-US" sz="1100" b="0" i="0" u="none" strike="noStrike" dirty="0">
                          <a:solidFill>
                            <a:srgbClr val="000000"/>
                          </a:solidFill>
                          <a:effectLst/>
                          <a:latin typeface="Calibri" panose="020F0502020204030204" pitchFamily="34" charset="0"/>
                        </a:rPr>
                        <a:t> </a:t>
                      </a:r>
                    </a:p>
                  </a:txBody>
                  <a:tcPr marL="4763" marR="4763" marT="4763"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bl>
          </a:graphicData>
        </a:graphic>
      </p:graphicFrame>
      <p:sp>
        <p:nvSpPr>
          <p:cNvPr id="2" name="Title 1"/>
          <p:cNvSpPr>
            <a:spLocks noGrp="1"/>
          </p:cNvSpPr>
          <p:nvPr>
            <p:ph type="title"/>
          </p:nvPr>
        </p:nvSpPr>
        <p:spPr>
          <a:xfrm>
            <a:off x="628650" y="365126"/>
            <a:ext cx="8335468" cy="1325563"/>
          </a:xfrm>
        </p:spPr>
        <p:txBody>
          <a:bodyPr>
            <a:normAutofit/>
          </a:bodyPr>
          <a:lstStyle/>
          <a:p>
            <a:r>
              <a:rPr lang="en-US" sz="4000" dirty="0" smtClean="0"/>
              <a:t>Team Layout</a:t>
            </a:r>
            <a:endParaRPr lang="en-US" sz="4000" dirty="0"/>
          </a:p>
        </p:txBody>
      </p:sp>
      <p:sp>
        <p:nvSpPr>
          <p:cNvPr id="7" name="Rectangle 6"/>
          <p:cNvSpPr/>
          <p:nvPr/>
        </p:nvSpPr>
        <p:spPr>
          <a:xfrm>
            <a:off x="838200" y="5066265"/>
            <a:ext cx="2590800" cy="712235"/>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3442103" y="4360228"/>
            <a:ext cx="1927070" cy="1418272"/>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836284" y="4353118"/>
            <a:ext cx="1956093" cy="676082"/>
          </a:xfrm>
          <a:prstGeom prst="rect">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838200" y="2143651"/>
            <a:ext cx="1295400" cy="675749"/>
          </a:xfrm>
          <a:prstGeom prst="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Content Placeholder 2"/>
          <p:cNvSpPr txBox="1">
            <a:spLocks/>
          </p:cNvSpPr>
          <p:nvPr/>
        </p:nvSpPr>
        <p:spPr>
          <a:xfrm>
            <a:off x="6075693" y="2057400"/>
            <a:ext cx="3419497"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dirty="0" smtClean="0">
                <a:solidFill>
                  <a:srgbClr val="FF0000"/>
                </a:solidFill>
              </a:rPr>
              <a:t>High School Varsity </a:t>
            </a:r>
            <a:endParaRPr lang="en-US" sz="2400" dirty="0" smtClean="0"/>
          </a:p>
          <a:p>
            <a:r>
              <a:rPr lang="en-US" sz="2400" dirty="0" smtClean="0">
                <a:solidFill>
                  <a:srgbClr val="00B050"/>
                </a:solidFill>
              </a:rPr>
              <a:t>High School Junior Varsity</a:t>
            </a:r>
            <a:endParaRPr lang="en-US" sz="2400" dirty="0" smtClean="0"/>
          </a:p>
          <a:p>
            <a:r>
              <a:rPr lang="en-US" sz="2400" dirty="0" smtClean="0">
                <a:solidFill>
                  <a:schemeClr val="tx2">
                    <a:lumMod val="60000"/>
                    <a:lumOff val="40000"/>
                  </a:schemeClr>
                </a:solidFill>
              </a:rPr>
              <a:t>Bantam Travel</a:t>
            </a:r>
          </a:p>
          <a:p>
            <a:r>
              <a:rPr lang="en-US" sz="2400" dirty="0" smtClean="0">
                <a:solidFill>
                  <a:srgbClr val="00B0F0"/>
                </a:solidFill>
              </a:rPr>
              <a:t>Pee Wee Travel</a:t>
            </a:r>
            <a:endParaRPr lang="en-US" sz="2400" dirty="0" smtClean="0"/>
          </a:p>
          <a:p>
            <a:r>
              <a:rPr lang="en-US" sz="2400" dirty="0" smtClean="0">
                <a:solidFill>
                  <a:srgbClr val="7030A0"/>
                </a:solidFill>
              </a:rPr>
              <a:t>Squirt “Competitive”</a:t>
            </a:r>
            <a:endParaRPr lang="en-US" sz="2400" dirty="0" smtClean="0"/>
          </a:p>
          <a:p>
            <a:r>
              <a:rPr lang="en-US" sz="2400" dirty="0" smtClean="0">
                <a:solidFill>
                  <a:srgbClr val="FF66FF"/>
                </a:solidFill>
              </a:rPr>
              <a:t>Squirt Local</a:t>
            </a:r>
          </a:p>
          <a:p>
            <a:r>
              <a:rPr lang="en-US" sz="2400" dirty="0" smtClean="0">
                <a:solidFill>
                  <a:srgbClr val="FFC000"/>
                </a:solidFill>
              </a:rPr>
              <a:t>Mite Local</a:t>
            </a:r>
            <a:endParaRPr lang="en-US" sz="2400" dirty="0">
              <a:solidFill>
                <a:srgbClr val="FFC000"/>
              </a:solidFill>
            </a:endParaRPr>
          </a:p>
        </p:txBody>
      </p:sp>
      <p:sp>
        <p:nvSpPr>
          <p:cNvPr id="12" name="Rectangle 11"/>
          <p:cNvSpPr/>
          <p:nvPr/>
        </p:nvSpPr>
        <p:spPr>
          <a:xfrm>
            <a:off x="4078998" y="2870604"/>
            <a:ext cx="1915804" cy="696694"/>
          </a:xfrm>
          <a:prstGeom prst="rect">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7030A0"/>
              </a:solidFill>
            </a:endParaRPr>
          </a:p>
        </p:txBody>
      </p:sp>
      <p:sp>
        <p:nvSpPr>
          <p:cNvPr id="16" name="Rectangle 15"/>
          <p:cNvSpPr/>
          <p:nvPr/>
        </p:nvSpPr>
        <p:spPr>
          <a:xfrm>
            <a:off x="823928" y="3627264"/>
            <a:ext cx="1919272" cy="697220"/>
          </a:xfrm>
          <a:prstGeom prst="rect">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a:off x="838200" y="2865264"/>
            <a:ext cx="1294949" cy="716135"/>
          </a:xfrm>
          <a:prstGeom prst="rect">
            <a:avLst/>
          </a:prstGeom>
          <a:noFill/>
          <a:ln>
            <a:solidFill>
              <a:srgbClr val="FF66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2133149" y="2153702"/>
            <a:ext cx="1295400" cy="675749"/>
          </a:xfrm>
          <a:prstGeom prst="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3428549" y="2161456"/>
            <a:ext cx="1295400" cy="675749"/>
          </a:xfrm>
          <a:prstGeom prst="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4723273" y="2153701"/>
            <a:ext cx="1295400" cy="675749"/>
          </a:xfrm>
          <a:prstGeom prst="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p:cNvSpPr/>
          <p:nvPr/>
        </p:nvSpPr>
        <p:spPr>
          <a:xfrm>
            <a:off x="2135446" y="2870499"/>
            <a:ext cx="1294949" cy="702102"/>
          </a:xfrm>
          <a:prstGeom prst="rect">
            <a:avLst/>
          </a:prstGeom>
          <a:noFill/>
          <a:ln>
            <a:solidFill>
              <a:srgbClr val="FF66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p:cNvSpPr/>
          <p:nvPr/>
        </p:nvSpPr>
        <p:spPr>
          <a:xfrm>
            <a:off x="3424023" y="2863693"/>
            <a:ext cx="1294949" cy="716135"/>
          </a:xfrm>
          <a:prstGeom prst="rect">
            <a:avLst/>
          </a:prstGeom>
          <a:noFill/>
          <a:ln>
            <a:solidFill>
              <a:srgbClr val="FF66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p:cNvSpPr/>
          <p:nvPr/>
        </p:nvSpPr>
        <p:spPr>
          <a:xfrm>
            <a:off x="4727327" y="2863693"/>
            <a:ext cx="1294949" cy="716135"/>
          </a:xfrm>
          <a:prstGeom prst="rect">
            <a:avLst/>
          </a:prstGeom>
          <a:noFill/>
          <a:ln>
            <a:solidFill>
              <a:srgbClr val="FF66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p:cNvSpPr/>
          <p:nvPr/>
        </p:nvSpPr>
        <p:spPr>
          <a:xfrm>
            <a:off x="2799995" y="3608346"/>
            <a:ext cx="1919272" cy="716137"/>
          </a:xfrm>
          <a:prstGeom prst="rect">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p:cNvSpPr/>
          <p:nvPr/>
        </p:nvSpPr>
        <p:spPr>
          <a:xfrm>
            <a:off x="2840291" y="4353118"/>
            <a:ext cx="2493709" cy="676082"/>
          </a:xfrm>
          <a:prstGeom prst="rect">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2641279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Dates</a:t>
            </a:r>
            <a:endParaRPr lang="en-US" dirty="0"/>
          </a:p>
        </p:txBody>
      </p:sp>
      <p:sp>
        <p:nvSpPr>
          <p:cNvPr id="3" name="Content Placeholder 2"/>
          <p:cNvSpPr>
            <a:spLocks noGrp="1"/>
          </p:cNvSpPr>
          <p:nvPr>
            <p:ph idx="1"/>
          </p:nvPr>
        </p:nvSpPr>
        <p:spPr/>
        <p:txBody>
          <a:bodyPr>
            <a:normAutofit fontScale="40000" lnSpcReduction="20000"/>
          </a:bodyPr>
          <a:lstStyle/>
          <a:p>
            <a:r>
              <a:rPr lang="en-US" dirty="0" err="1"/>
              <a:t>ImPACT</a:t>
            </a:r>
            <a:r>
              <a:rPr lang="en-US" dirty="0"/>
              <a:t> Baseline Concussion Testing</a:t>
            </a:r>
          </a:p>
          <a:p>
            <a:pPr lvl="1"/>
            <a:r>
              <a:rPr lang="en-US" dirty="0"/>
              <a:t>For ages 12 &amp; up</a:t>
            </a:r>
          </a:p>
          <a:p>
            <a:pPr lvl="1"/>
            <a:r>
              <a:rPr lang="en-US" dirty="0"/>
              <a:t>Two Options Available</a:t>
            </a:r>
          </a:p>
          <a:p>
            <a:pPr lvl="2"/>
            <a:r>
              <a:rPr lang="en-US" dirty="0"/>
              <a:t>Taken at home (testing code will be sent via email if interested)</a:t>
            </a:r>
          </a:p>
          <a:p>
            <a:pPr lvl="2"/>
            <a:r>
              <a:rPr lang="en-US" dirty="0"/>
              <a:t>Billings Clinic Orthopedics &amp; Sports Medicine, 2702 8</a:t>
            </a:r>
            <a:r>
              <a:rPr lang="en-US" baseline="30000" dirty="0"/>
              <a:t>th</a:t>
            </a:r>
            <a:r>
              <a:rPr lang="en-US" dirty="0"/>
              <a:t> Ave N</a:t>
            </a:r>
          </a:p>
          <a:p>
            <a:pPr lvl="3"/>
            <a:r>
              <a:rPr lang="en-US" dirty="0"/>
              <a:t>Thursday 09/17/20 </a:t>
            </a:r>
          </a:p>
          <a:p>
            <a:pPr lvl="4"/>
            <a:r>
              <a:rPr lang="en-US" dirty="0"/>
              <a:t>5:30-6:15pm</a:t>
            </a:r>
          </a:p>
          <a:p>
            <a:pPr lvl="4"/>
            <a:r>
              <a:rPr lang="en-US" dirty="0"/>
              <a:t>6:15-7:00pm</a:t>
            </a:r>
          </a:p>
          <a:p>
            <a:pPr lvl="3"/>
            <a:r>
              <a:rPr lang="en-US" dirty="0"/>
              <a:t>Thursday 10/08/20</a:t>
            </a:r>
          </a:p>
          <a:p>
            <a:pPr lvl="4"/>
            <a:r>
              <a:rPr lang="en-US" dirty="0"/>
              <a:t>5:30-6:15pm</a:t>
            </a:r>
          </a:p>
          <a:p>
            <a:pPr lvl="4"/>
            <a:r>
              <a:rPr lang="en-US" dirty="0"/>
              <a:t>6:15-7:00pm</a:t>
            </a:r>
          </a:p>
          <a:p>
            <a:r>
              <a:rPr lang="en-US" dirty="0"/>
              <a:t>Tryouts – Closed tryouts except last day scrimmage</a:t>
            </a:r>
          </a:p>
          <a:p>
            <a:pPr lvl="1"/>
            <a:r>
              <a:rPr lang="en-US" dirty="0"/>
              <a:t>10U</a:t>
            </a:r>
          </a:p>
          <a:p>
            <a:pPr lvl="2"/>
            <a:r>
              <a:rPr lang="en-US" dirty="0"/>
              <a:t>09/21/20 6:00-7:00pm</a:t>
            </a:r>
          </a:p>
          <a:p>
            <a:pPr lvl="2"/>
            <a:r>
              <a:rPr lang="en-US" dirty="0"/>
              <a:t>09/22/20 6:00-7:00pm</a:t>
            </a:r>
          </a:p>
          <a:p>
            <a:pPr lvl="2"/>
            <a:r>
              <a:rPr lang="en-US" dirty="0"/>
              <a:t>09/24/20 5:45-6:45pm</a:t>
            </a:r>
          </a:p>
          <a:p>
            <a:pPr lvl="1"/>
            <a:r>
              <a:rPr lang="en-US" dirty="0"/>
              <a:t>12U  </a:t>
            </a:r>
          </a:p>
          <a:p>
            <a:pPr lvl="2"/>
            <a:r>
              <a:rPr lang="en-US" dirty="0"/>
              <a:t>09/21/20 7:30-8:30pm</a:t>
            </a:r>
          </a:p>
          <a:p>
            <a:pPr lvl="2"/>
            <a:r>
              <a:rPr lang="en-US" dirty="0"/>
              <a:t>09/23/20 6:00-7:00pm</a:t>
            </a:r>
          </a:p>
          <a:p>
            <a:pPr lvl="2"/>
            <a:r>
              <a:rPr lang="en-US" dirty="0"/>
              <a:t>09/24/20 7:00-8:00pm</a:t>
            </a:r>
          </a:p>
          <a:p>
            <a:pPr lvl="1"/>
            <a:r>
              <a:rPr lang="en-US" dirty="0"/>
              <a:t>14U</a:t>
            </a:r>
          </a:p>
          <a:p>
            <a:pPr lvl="2"/>
            <a:r>
              <a:rPr lang="en-US" dirty="0"/>
              <a:t>09/28/20 6:00-7:00pm</a:t>
            </a:r>
          </a:p>
          <a:p>
            <a:pPr lvl="2"/>
            <a:r>
              <a:rPr lang="en-US" dirty="0"/>
              <a:t>09/29/20 6:00-7:00pm</a:t>
            </a:r>
          </a:p>
          <a:p>
            <a:pPr lvl="2"/>
            <a:r>
              <a:rPr lang="en-US" dirty="0"/>
              <a:t>09/30/20 6:00-7:00pm</a:t>
            </a:r>
          </a:p>
          <a:p>
            <a:pPr lvl="1"/>
            <a:r>
              <a:rPr lang="en-US" dirty="0"/>
              <a:t>High School</a:t>
            </a:r>
          </a:p>
          <a:p>
            <a:pPr lvl="2"/>
            <a:r>
              <a:rPr lang="en-US" dirty="0"/>
              <a:t>09/28/20 7:30-8:30pm</a:t>
            </a:r>
          </a:p>
          <a:p>
            <a:pPr lvl="2"/>
            <a:r>
              <a:rPr lang="en-US" dirty="0"/>
              <a:t>09/30/20 4:30-5:30pm</a:t>
            </a:r>
          </a:p>
          <a:p>
            <a:pPr lvl="2"/>
            <a:r>
              <a:rPr lang="en-US" dirty="0"/>
              <a:t>10/01/20 7:00-8:00pm</a:t>
            </a:r>
          </a:p>
          <a:p>
            <a:pPr lvl="1"/>
            <a:r>
              <a:rPr lang="en-US" dirty="0"/>
              <a:t>Team Meeting dates and times TBD after </a:t>
            </a:r>
            <a:r>
              <a:rPr lang="en-US" dirty="0" smtClean="0"/>
              <a:t>tryouts</a:t>
            </a:r>
            <a:endParaRPr lang="en-US" dirty="0"/>
          </a:p>
        </p:txBody>
      </p:sp>
    </p:spTree>
    <p:extLst>
      <p:ext uri="{BB962C8B-B14F-4D97-AF65-F5344CB8AC3E}">
        <p14:creationId xmlns:p14="http://schemas.microsoft.com/office/powerpoint/2010/main" val="77905394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Value of Program – Rate Overview</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455453102"/>
              </p:ext>
            </p:extLst>
          </p:nvPr>
        </p:nvGraphicFramePr>
        <p:xfrm>
          <a:off x="304800" y="1752600"/>
          <a:ext cx="8077201" cy="1828800"/>
        </p:xfrm>
        <a:graphic>
          <a:graphicData uri="http://schemas.openxmlformats.org/drawingml/2006/table">
            <a:tbl>
              <a:tblPr/>
              <a:tblGrid>
                <a:gridCol w="1275878"/>
                <a:gridCol w="888270"/>
                <a:gridCol w="952871"/>
                <a:gridCol w="823669"/>
                <a:gridCol w="823669"/>
                <a:gridCol w="411834"/>
                <a:gridCol w="767409"/>
                <a:gridCol w="986925"/>
                <a:gridCol w="1146676"/>
              </a:tblGrid>
              <a:tr h="207034">
                <a:tc>
                  <a:txBody>
                    <a:bodyPr/>
                    <a:lstStyle/>
                    <a:p>
                      <a:pPr algn="l" fontAlgn="b"/>
                      <a:endParaRPr lang="en-US" sz="1100" b="0" i="0" u="none" strike="noStrike" dirty="0">
                        <a:solidFill>
                          <a:srgbClr val="000000"/>
                        </a:solidFill>
                        <a:effectLst/>
                        <a:latin typeface="Calibri" panose="020F0502020204030204" pitchFamily="34" charset="0"/>
                      </a:endParaRPr>
                    </a:p>
                  </a:txBody>
                  <a:tcPr marL="4763" marR="4763" marT="4763" marB="0" anchor="b">
                    <a:lnL>
                      <a:noFill/>
                    </a:lnL>
                    <a:lnR w="12700" cap="flat" cmpd="sng" algn="ctr">
                      <a:solidFill>
                        <a:srgbClr val="000000"/>
                      </a:solidFill>
                      <a:prstDash val="solid"/>
                      <a:round/>
                      <a:headEnd type="none" w="med" len="med"/>
                      <a:tailEnd type="none" w="med" len="med"/>
                    </a:lnR>
                    <a:lnT>
                      <a:noFill/>
                    </a:lnT>
                    <a:lnB>
                      <a:noFill/>
                    </a:lnB>
                  </a:tcPr>
                </a:tc>
                <a:tc rowSpan="2">
                  <a:txBody>
                    <a:bodyPr/>
                    <a:lstStyle/>
                    <a:p>
                      <a:pPr algn="ctr" fontAlgn="ctr"/>
                      <a:r>
                        <a:rPr lang="en-US" sz="1100" b="0" i="0" u="none" strike="noStrike" dirty="0">
                          <a:solidFill>
                            <a:schemeClr val="tx1"/>
                          </a:solidFill>
                          <a:effectLst/>
                          <a:latin typeface="Calibri" panose="020F0502020204030204" pitchFamily="34" charset="0"/>
                        </a:rPr>
                        <a:t>Ice Touches</a:t>
                      </a:r>
                    </a:p>
                  </a:txBody>
                  <a:tcPr marL="4763" marR="4763" marT="476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2">
                  <a:txBody>
                    <a:bodyPr/>
                    <a:lstStyle/>
                    <a:p>
                      <a:pPr algn="ctr" fontAlgn="ctr"/>
                      <a:r>
                        <a:rPr lang="en-US" sz="1100" b="0" i="0" u="none" strike="noStrike">
                          <a:solidFill>
                            <a:schemeClr val="tx1"/>
                          </a:solidFill>
                          <a:effectLst/>
                          <a:latin typeface="Calibri" panose="020F0502020204030204" pitchFamily="34" charset="0"/>
                        </a:rPr>
                        <a:t>Tournament</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2">
                  <a:txBody>
                    <a:bodyPr/>
                    <a:lstStyle/>
                    <a:p>
                      <a:pPr algn="ctr" fontAlgn="ctr"/>
                      <a:r>
                        <a:rPr lang="en-US" sz="1100" b="0" i="0" u="none" strike="noStrike">
                          <a:solidFill>
                            <a:schemeClr val="tx1"/>
                          </a:solidFill>
                          <a:effectLst/>
                          <a:latin typeface="Calibri" panose="020F0502020204030204" pitchFamily="34" charset="0"/>
                        </a:rPr>
                        <a:t>Referees</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2">
                  <a:txBody>
                    <a:bodyPr/>
                    <a:lstStyle/>
                    <a:p>
                      <a:pPr algn="ctr" fontAlgn="ctr"/>
                      <a:r>
                        <a:rPr lang="en-US" sz="1100" b="0" i="0" u="none" strike="noStrike" dirty="0">
                          <a:solidFill>
                            <a:schemeClr val="tx1"/>
                          </a:solidFill>
                          <a:effectLst/>
                          <a:latin typeface="Calibri" panose="020F0502020204030204" pitchFamily="34" charset="0"/>
                        </a:rPr>
                        <a:t>Dryland</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gridSpan="2">
                  <a:txBody>
                    <a:bodyPr/>
                    <a:lstStyle/>
                    <a:p>
                      <a:pPr algn="ctr" fontAlgn="b"/>
                      <a:r>
                        <a:rPr lang="en-US" sz="1100" b="0" i="0" u="none" strike="noStrike" dirty="0">
                          <a:solidFill>
                            <a:srgbClr val="000000"/>
                          </a:solidFill>
                          <a:effectLst/>
                          <a:latin typeface="Calibri" panose="020F0502020204030204" pitchFamily="34" charset="0"/>
                        </a:rPr>
                        <a:t>MAHA</a:t>
                      </a:r>
                    </a:p>
                  </a:txBody>
                  <a:tcPr marL="4763" marR="4763" marT="476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rowSpan="2">
                  <a:txBody>
                    <a:bodyPr/>
                    <a:lstStyle/>
                    <a:p>
                      <a:pPr algn="ctr" fontAlgn="ctr"/>
                      <a:r>
                        <a:rPr lang="en-US" sz="1100" b="0" i="0" u="none" strike="noStrike">
                          <a:solidFill>
                            <a:schemeClr val="tx1"/>
                          </a:solidFill>
                          <a:effectLst/>
                          <a:latin typeface="Calibri" panose="020F0502020204030204" pitchFamily="34" charset="0"/>
                        </a:rPr>
                        <a:t>COVID Cleaning</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rowSpan="2">
                  <a:txBody>
                    <a:bodyPr/>
                    <a:lstStyle/>
                    <a:p>
                      <a:pPr algn="ctr" fontAlgn="ctr"/>
                      <a:r>
                        <a:rPr lang="en-US" sz="1100" b="0" i="0" u="none" strike="noStrike" dirty="0">
                          <a:solidFill>
                            <a:schemeClr val="tx1"/>
                          </a:solidFill>
                          <a:effectLst/>
                          <a:latin typeface="Calibri" panose="020F0502020204030204" pitchFamily="34" charset="0"/>
                        </a:rPr>
                        <a:t>Stick and Pucks</a:t>
                      </a:r>
                    </a:p>
                  </a:txBody>
                  <a:tcPr marL="4763" marR="4763" marT="476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580785">
                <a:tc>
                  <a:txBody>
                    <a:bodyPr/>
                    <a:lstStyle/>
                    <a:p>
                      <a:pPr algn="l" fontAlgn="b"/>
                      <a:endParaRPr lang="en-US" sz="1100" b="0" i="0" u="none" strike="noStrike">
                        <a:solidFill>
                          <a:srgbClr val="000000"/>
                        </a:solidFill>
                        <a:effectLst/>
                        <a:latin typeface="Calibri" panose="020F0502020204030204" pitchFamily="34" charset="0"/>
                      </a:endParaRPr>
                    </a:p>
                  </a:txBody>
                  <a:tcPr marL="4763" marR="4763" marT="4763" marB="0" anchor="b">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ctr" fontAlgn="ctr"/>
                      <a:r>
                        <a:rPr lang="en-US" sz="1100" b="0" i="0" u="none" strike="noStrike" dirty="0">
                          <a:solidFill>
                            <a:schemeClr val="tx1"/>
                          </a:solidFill>
                          <a:effectLst/>
                          <a:latin typeface="Calibri" panose="020F0502020204030204" pitchFamily="34" charset="0"/>
                        </a:rPr>
                        <a:t>Ice Sheets</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1100" b="0" i="0" u="none" strike="noStrike" dirty="0" smtClean="0">
                          <a:solidFill>
                            <a:schemeClr val="tx1"/>
                          </a:solidFill>
                          <a:effectLst/>
                          <a:latin typeface="Calibri" panose="020F0502020204030204" pitchFamily="34" charset="0"/>
                        </a:rPr>
                        <a:t>Tournament </a:t>
                      </a:r>
                      <a:r>
                        <a:rPr lang="en-US" sz="1100" b="0" i="0" u="none" strike="noStrike" dirty="0">
                          <a:solidFill>
                            <a:schemeClr val="tx1"/>
                          </a:solidFill>
                          <a:effectLst/>
                          <a:latin typeface="Calibri" panose="020F0502020204030204" pitchFamily="34" charset="0"/>
                        </a:rPr>
                        <a:t>Fee</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vMerge="1">
                  <a:txBody>
                    <a:bodyPr/>
                    <a:lstStyle/>
                    <a:p>
                      <a:endParaRPr lang="en-US"/>
                    </a:p>
                  </a:txBody>
                  <a:tcPr/>
                </a:tc>
                <a:tc vMerge="1">
                  <a:txBody>
                    <a:bodyPr/>
                    <a:lstStyle/>
                    <a:p>
                      <a:endParaRPr lang="en-US"/>
                    </a:p>
                  </a:txBody>
                  <a:tcPr/>
                </a:tc>
              </a:tr>
              <a:tr h="207034">
                <a:tc>
                  <a:txBody>
                    <a:bodyPr/>
                    <a:lstStyle/>
                    <a:p>
                      <a:pPr algn="ctr" fontAlgn="b"/>
                      <a:r>
                        <a:rPr lang="en-US" sz="1100" b="0" i="0" u="none" strike="noStrike">
                          <a:solidFill>
                            <a:srgbClr val="000000"/>
                          </a:solidFill>
                          <a:effectLst/>
                          <a:latin typeface="Calibri" panose="020F0502020204030204" pitchFamily="34" charset="0"/>
                        </a:rPr>
                        <a:t>U8</a:t>
                      </a:r>
                    </a:p>
                  </a:txBody>
                  <a:tcPr marL="4763" marR="4763" marT="47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48</a:t>
                      </a:r>
                    </a:p>
                  </a:txBody>
                  <a:tcPr marL="4763" marR="4763" marT="476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1100" b="0" i="0" u="none" strike="noStrike" dirty="0">
                          <a:solidFill>
                            <a:srgbClr val="000000"/>
                          </a:solidFill>
                          <a:effectLst/>
                          <a:latin typeface="Calibri" panose="020F0502020204030204" pitchFamily="34" charset="0"/>
                        </a:rPr>
                        <a:t> </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4763" marR="4763" marT="476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4763" marR="4763" marT="476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7034">
                <a:tc>
                  <a:txBody>
                    <a:bodyPr/>
                    <a:lstStyle/>
                    <a:p>
                      <a:pPr algn="ctr" fontAlgn="b"/>
                      <a:r>
                        <a:rPr lang="en-US" sz="1100" b="0" i="0" u="none" strike="noStrike">
                          <a:solidFill>
                            <a:srgbClr val="000000"/>
                          </a:solidFill>
                          <a:effectLst/>
                          <a:latin typeface="Calibri" panose="020F0502020204030204" pitchFamily="34" charset="0"/>
                        </a:rPr>
                        <a:t>U10</a:t>
                      </a:r>
                    </a:p>
                  </a:txBody>
                  <a:tcPr marL="4763" marR="4763" marT="47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66</a:t>
                      </a:r>
                    </a:p>
                  </a:txBody>
                  <a:tcPr marL="4763" marR="4763" marT="476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4763" marR="4763" marT="476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1100" b="0" i="0" u="none" strike="noStrike" dirty="0">
                        <a:solidFill>
                          <a:srgbClr val="000000"/>
                        </a:solidFill>
                        <a:effectLst/>
                        <a:latin typeface="Calibri" panose="020F0502020204030204" pitchFamily="34" charset="0"/>
                      </a:endParaRP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85000"/>
                      </a:schemeClr>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4763" marR="4763" marT="476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r>
                        <a:rPr lang="en-US" sz="1100" b="0" i="0" u="none" strike="noStrike">
                          <a:solidFill>
                            <a:srgbClr val="000000"/>
                          </a:solidFill>
                          <a:effectLst/>
                          <a:latin typeface="Calibri" panose="020F0502020204030204" pitchFamily="34" charset="0"/>
                        </a:rPr>
                        <a:t> </a:t>
                      </a:r>
                    </a:p>
                  </a:txBody>
                  <a:tcPr marL="4763" marR="4763" marT="476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7034">
                <a:tc>
                  <a:txBody>
                    <a:bodyPr/>
                    <a:lstStyle/>
                    <a:p>
                      <a:pPr algn="ctr" fontAlgn="b"/>
                      <a:r>
                        <a:rPr lang="en-US" sz="1100" b="0" i="0" u="none" strike="noStrike">
                          <a:solidFill>
                            <a:srgbClr val="000000"/>
                          </a:solidFill>
                          <a:effectLst/>
                          <a:latin typeface="Calibri" panose="020F0502020204030204" pitchFamily="34" charset="0"/>
                        </a:rPr>
                        <a:t>U12</a:t>
                      </a:r>
                    </a:p>
                  </a:txBody>
                  <a:tcPr marL="4763" marR="4763" marT="47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66</a:t>
                      </a:r>
                    </a:p>
                  </a:txBody>
                  <a:tcPr marL="4763" marR="4763" marT="476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4763" marR="4763" marT="476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14</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7034">
                <a:tc>
                  <a:txBody>
                    <a:bodyPr/>
                    <a:lstStyle/>
                    <a:p>
                      <a:pPr algn="ctr" fontAlgn="b"/>
                      <a:r>
                        <a:rPr lang="en-US" sz="1100" b="0" i="0" u="none" strike="noStrike">
                          <a:solidFill>
                            <a:srgbClr val="000000"/>
                          </a:solidFill>
                          <a:effectLst/>
                          <a:latin typeface="Calibri" panose="020F0502020204030204" pitchFamily="34" charset="0"/>
                        </a:rPr>
                        <a:t>U14</a:t>
                      </a:r>
                    </a:p>
                  </a:txBody>
                  <a:tcPr marL="4763" marR="4763" marT="47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66</a:t>
                      </a:r>
                    </a:p>
                  </a:txBody>
                  <a:tcPr marL="4763" marR="4763" marT="476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4763" marR="4763" marT="476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14</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2845">
                <a:tc>
                  <a:txBody>
                    <a:bodyPr/>
                    <a:lstStyle/>
                    <a:p>
                      <a:pPr algn="ctr" fontAlgn="b"/>
                      <a:r>
                        <a:rPr lang="en-US" sz="1100" b="0" i="0" u="none" strike="noStrike">
                          <a:solidFill>
                            <a:srgbClr val="000000"/>
                          </a:solidFill>
                          <a:effectLst/>
                          <a:latin typeface="Calibri" panose="020F0502020204030204" pitchFamily="34" charset="0"/>
                        </a:rPr>
                        <a:t>U16/U18</a:t>
                      </a:r>
                    </a:p>
                  </a:txBody>
                  <a:tcPr marL="4763" marR="4763" marT="4763"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66</a:t>
                      </a:r>
                    </a:p>
                  </a:txBody>
                  <a:tcPr marL="4763" marR="4763" marT="476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4763" marR="4763" marT="476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14</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solidFill>
                            <a:srgbClr val="000000"/>
                          </a:solidFill>
                          <a:effectLst/>
                          <a:latin typeface="Calibri" panose="020F0502020204030204" pitchFamily="34" charset="0"/>
                        </a:rPr>
                        <a:t>X</a:t>
                      </a:r>
                    </a:p>
                  </a:txBody>
                  <a:tcPr marL="4763" marR="4763" marT="476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 name="Content Placeholder 2"/>
          <p:cNvSpPr txBox="1">
            <a:spLocks/>
          </p:cNvSpPr>
          <p:nvPr/>
        </p:nvSpPr>
        <p:spPr>
          <a:xfrm>
            <a:off x="304800" y="3810000"/>
            <a:ext cx="8077201" cy="2362200"/>
          </a:xfrm>
          <a:prstGeom prst="rect">
            <a:avLst/>
          </a:prstGeom>
        </p:spPr>
        <p:txBody>
          <a:bodyPr vert="horz" lIns="54864" tIns="91440" rtlCol="0">
            <a:normAutofit/>
          </a:bodyPr>
          <a:lst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r>
              <a:rPr lang="en-US" sz="2400" dirty="0" smtClean="0"/>
              <a:t>Overall decrease in Bantam fees</a:t>
            </a:r>
          </a:p>
          <a:p>
            <a:r>
              <a:rPr lang="en-US" sz="2400" dirty="0" smtClean="0"/>
              <a:t>Starting October 1</a:t>
            </a:r>
            <a:r>
              <a:rPr lang="en-US" sz="2400" baseline="30000" dirty="0" smtClean="0"/>
              <a:t>st</a:t>
            </a:r>
            <a:r>
              <a:rPr lang="en-US" sz="2400" dirty="0" smtClean="0"/>
              <a:t>, stick and pucks are FREE to BAHL members</a:t>
            </a:r>
          </a:p>
          <a:p>
            <a:r>
              <a:rPr lang="en-US" sz="2400" dirty="0" smtClean="0"/>
              <a:t>Does not include, coaches stipend, other tournaments, travel, lodging, etc.</a:t>
            </a:r>
            <a:endParaRPr lang="en-US" sz="2400" dirty="0"/>
          </a:p>
        </p:txBody>
      </p:sp>
    </p:spTree>
    <p:extLst>
      <p:ext uri="{BB962C8B-B14F-4D97-AF65-F5344CB8AC3E}">
        <p14:creationId xmlns:p14="http://schemas.microsoft.com/office/powerpoint/2010/main" val="319140073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Team Manager </a:t>
            </a:r>
            <a:r>
              <a:rPr lang="en-US" dirty="0" smtClean="0"/>
              <a:t>Responsibilities</a:t>
            </a:r>
            <a:endParaRPr lang="en-US" dirty="0"/>
          </a:p>
        </p:txBody>
      </p:sp>
      <p:sp>
        <p:nvSpPr>
          <p:cNvPr id="3" name="Content Placeholder 2"/>
          <p:cNvSpPr>
            <a:spLocks noGrp="1"/>
          </p:cNvSpPr>
          <p:nvPr>
            <p:ph idx="1"/>
          </p:nvPr>
        </p:nvSpPr>
        <p:spPr/>
        <p:txBody>
          <a:bodyPr>
            <a:normAutofit fontScale="70000" lnSpcReduction="20000"/>
          </a:bodyPr>
          <a:lstStyle/>
          <a:p>
            <a:r>
              <a:rPr lang="en-US" dirty="0"/>
              <a:t>Primary point of contact between parents and coaches, BAHL director and BAHL board</a:t>
            </a:r>
          </a:p>
          <a:p>
            <a:r>
              <a:rPr lang="en-US" dirty="0"/>
              <a:t>Prepares and manages the team budget</a:t>
            </a:r>
          </a:p>
          <a:p>
            <a:pPr lvl="1"/>
            <a:r>
              <a:rPr lang="en-US" dirty="0"/>
              <a:t>Coaches fees, tournament fees, MAHA Bond, etc.</a:t>
            </a:r>
          </a:p>
          <a:p>
            <a:r>
              <a:rPr lang="en-US" dirty="0"/>
              <a:t>Creates travel team schedule</a:t>
            </a:r>
          </a:p>
          <a:p>
            <a:pPr lvl="1"/>
            <a:r>
              <a:rPr lang="en-US" dirty="0"/>
              <a:t>MAHA Teams:  Attend the annual scheduling meeting to set the MAHA schedule</a:t>
            </a:r>
          </a:p>
          <a:p>
            <a:r>
              <a:rPr lang="en-US" dirty="0"/>
              <a:t>Coordinate Volunteers as needed for games and practices</a:t>
            </a:r>
          </a:p>
          <a:p>
            <a:pPr lvl="1"/>
            <a:r>
              <a:rPr lang="en-US" dirty="0"/>
              <a:t>Penalty Box, Score Board, SafeSport monitors, etc.</a:t>
            </a:r>
          </a:p>
          <a:p>
            <a:r>
              <a:rPr lang="en-US" dirty="0"/>
              <a:t>Schedule officials with the BAHL scheduler as needed</a:t>
            </a:r>
          </a:p>
          <a:p>
            <a:r>
              <a:rPr lang="en-US" dirty="0"/>
              <a:t>Work directly with the BAHL director to confirm and submit the roster to be approved by USA </a:t>
            </a:r>
            <a:r>
              <a:rPr lang="en-US" dirty="0" smtClean="0"/>
              <a:t>Hockey</a:t>
            </a:r>
          </a:p>
          <a:p>
            <a:r>
              <a:rPr lang="en-US" dirty="0" smtClean="0"/>
              <a:t>Work with director on filling/management of local tournaments.</a:t>
            </a:r>
          </a:p>
          <a:p>
            <a:r>
              <a:rPr lang="en-US" dirty="0" smtClean="0"/>
              <a:t>No current application process, contact rink director or BAHLBoard@gmail.com</a:t>
            </a:r>
          </a:p>
          <a:p>
            <a:endParaRPr lang="en-US" dirty="0"/>
          </a:p>
          <a:p>
            <a:endParaRPr lang="en-US" dirty="0"/>
          </a:p>
        </p:txBody>
      </p:sp>
    </p:spTree>
    <p:extLst>
      <p:ext uri="{BB962C8B-B14F-4D97-AF65-F5344CB8AC3E}">
        <p14:creationId xmlns:p14="http://schemas.microsoft.com/office/powerpoint/2010/main" val="187856138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COVID Policy</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Current enforced capacity: 50</a:t>
            </a:r>
          </a:p>
          <a:p>
            <a:r>
              <a:rPr lang="en-US" dirty="0" smtClean="0"/>
              <a:t>Communicated Guidance:</a:t>
            </a:r>
          </a:p>
          <a:p>
            <a:pPr lvl="1"/>
            <a:r>
              <a:rPr lang="en-US" dirty="0" smtClean="0"/>
              <a:t>Please practice Social Distancing</a:t>
            </a:r>
          </a:p>
          <a:p>
            <a:pPr lvl="1"/>
            <a:r>
              <a:rPr lang="en-US" dirty="0"/>
              <a:t>Wear a mask </a:t>
            </a:r>
            <a:r>
              <a:rPr lang="en-US" dirty="0" smtClean="0"/>
              <a:t>in the building, not required on the ice.</a:t>
            </a:r>
          </a:p>
          <a:p>
            <a:pPr lvl="1"/>
            <a:r>
              <a:rPr lang="en-US" dirty="0" smtClean="0"/>
              <a:t>Player </a:t>
            </a:r>
            <a:r>
              <a:rPr lang="en-US" dirty="0"/>
              <a:t>entrance is locked. You have to come through the main doors</a:t>
            </a:r>
            <a:r>
              <a:rPr lang="en-US" dirty="0" smtClean="0"/>
              <a:t>.</a:t>
            </a:r>
          </a:p>
          <a:p>
            <a:pPr lvl="1"/>
            <a:r>
              <a:rPr lang="en-US" dirty="0" smtClean="0"/>
              <a:t>Locker rooms are currently closed, dress as much as possible at home before coming to the rink.</a:t>
            </a:r>
            <a:endParaRPr lang="en-US" dirty="0"/>
          </a:p>
          <a:p>
            <a:pPr lvl="1"/>
            <a:r>
              <a:rPr lang="en-US" dirty="0" smtClean="0"/>
              <a:t>Please </a:t>
            </a:r>
            <a:r>
              <a:rPr lang="en-US" dirty="0"/>
              <a:t>limit your time at the rink to 20 minutes before your game, and 10 minutes after</a:t>
            </a:r>
            <a:r>
              <a:rPr lang="en-US" dirty="0" smtClean="0"/>
              <a:t>.</a:t>
            </a:r>
          </a:p>
          <a:p>
            <a:pPr lvl="1"/>
            <a:r>
              <a:rPr lang="en-US" dirty="0" smtClean="0"/>
              <a:t>Bring a personal water bottle, water fountains are not in use.</a:t>
            </a:r>
            <a:endParaRPr lang="en-US" dirty="0"/>
          </a:p>
          <a:p>
            <a:pPr lvl="1"/>
            <a:r>
              <a:rPr lang="en-US" dirty="0" smtClean="0"/>
              <a:t>If </a:t>
            </a:r>
            <a:r>
              <a:rPr lang="en-US" dirty="0"/>
              <a:t>you are feeling sick, or have had a fever in the past few days, stay home, and get tested</a:t>
            </a:r>
            <a:r>
              <a:rPr lang="en-US" dirty="0" smtClean="0"/>
              <a:t>.</a:t>
            </a:r>
          </a:p>
          <a:p>
            <a:r>
              <a:rPr lang="en-US" dirty="0" smtClean="0"/>
              <a:t>Policy is under regular monthly review with Board of Directors. Currently pending further review with MAHA and reaction in school systems. All major changes reviewed with </a:t>
            </a:r>
            <a:r>
              <a:rPr lang="en-US" dirty="0" err="1" smtClean="0"/>
              <a:t>Riverstone</a:t>
            </a:r>
            <a:r>
              <a:rPr lang="en-US" dirty="0" smtClean="0"/>
              <a:t> Health.</a:t>
            </a:r>
            <a:endParaRPr lang="en-US" dirty="0"/>
          </a:p>
        </p:txBody>
      </p:sp>
    </p:spTree>
    <p:extLst>
      <p:ext uri="{BB962C8B-B14F-4D97-AF65-F5344CB8AC3E}">
        <p14:creationId xmlns:p14="http://schemas.microsoft.com/office/powerpoint/2010/main" val="298236248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2019-20 Financials</a:t>
            </a:r>
            <a:br>
              <a:rPr lang="en-US" dirty="0"/>
            </a:br>
            <a:r>
              <a:rPr lang="en-US" dirty="0"/>
              <a:t>Revenue by User Group</a:t>
            </a:r>
          </a:p>
        </p:txBody>
      </p:sp>
      <p:graphicFrame>
        <p:nvGraphicFramePr>
          <p:cNvPr id="4" name="Chart 3"/>
          <p:cNvGraphicFramePr>
            <a:graphicFrameLocks/>
          </p:cNvGraphicFramePr>
          <p:nvPr>
            <p:extLst/>
          </p:nvPr>
        </p:nvGraphicFramePr>
        <p:xfrm>
          <a:off x="0" y="1403462"/>
          <a:ext cx="9144000" cy="545453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53966383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2019-20 Financials</a:t>
            </a:r>
            <a:br>
              <a:rPr lang="en-US" dirty="0"/>
            </a:br>
            <a:r>
              <a:rPr lang="en-US" dirty="0"/>
              <a:t>Percent of Revenue by User Group</a:t>
            </a:r>
          </a:p>
        </p:txBody>
      </p:sp>
      <p:graphicFrame>
        <p:nvGraphicFramePr>
          <p:cNvPr id="4" name="Chart 3"/>
          <p:cNvGraphicFramePr>
            <a:graphicFrameLocks/>
          </p:cNvGraphicFramePr>
          <p:nvPr>
            <p:extLst/>
          </p:nvPr>
        </p:nvGraphicFramePr>
        <p:xfrm>
          <a:off x="5380" y="1524000"/>
          <a:ext cx="9143999" cy="5334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03561235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2019-20 Financials</a:t>
            </a:r>
            <a:br>
              <a:rPr lang="en-US" dirty="0"/>
            </a:br>
            <a:r>
              <a:rPr lang="en-US" dirty="0"/>
              <a:t>Revenue by Major Categories</a:t>
            </a:r>
          </a:p>
        </p:txBody>
      </p:sp>
      <p:graphicFrame>
        <p:nvGraphicFramePr>
          <p:cNvPr id="4" name="Chart 3"/>
          <p:cNvGraphicFramePr>
            <a:graphicFrameLocks/>
          </p:cNvGraphicFramePr>
          <p:nvPr>
            <p:extLst/>
          </p:nvPr>
        </p:nvGraphicFramePr>
        <p:xfrm>
          <a:off x="0" y="1403462"/>
          <a:ext cx="9144000" cy="545453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6106280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Agenda</a:t>
            </a:r>
          </a:p>
        </p:txBody>
      </p:sp>
      <p:sp>
        <p:nvSpPr>
          <p:cNvPr id="3" name="Content Placeholder 2"/>
          <p:cNvSpPr>
            <a:spLocks noGrp="1"/>
          </p:cNvSpPr>
          <p:nvPr>
            <p:ph idx="1"/>
          </p:nvPr>
        </p:nvSpPr>
        <p:spPr/>
        <p:txBody>
          <a:bodyPr>
            <a:normAutofit/>
          </a:bodyPr>
          <a:lstStyle/>
          <a:p>
            <a:r>
              <a:rPr lang="en-US" sz="2200" dirty="0"/>
              <a:t>Intro to Board Members – </a:t>
            </a:r>
            <a:r>
              <a:rPr lang="en-US" sz="2200" dirty="0" smtClean="0"/>
              <a:t>Pete</a:t>
            </a:r>
          </a:p>
          <a:p>
            <a:r>
              <a:rPr lang="en-US" sz="2200" dirty="0" smtClean="0"/>
              <a:t>Survey Results – Pete</a:t>
            </a:r>
          </a:p>
          <a:p>
            <a:r>
              <a:rPr lang="en-US" sz="2200" dirty="0" smtClean="0"/>
              <a:t>Program - Derek</a:t>
            </a:r>
          </a:p>
          <a:p>
            <a:pPr lvl="1"/>
            <a:r>
              <a:rPr lang="en-US" sz="1900" dirty="0" smtClean="0"/>
              <a:t>Team Structure</a:t>
            </a:r>
          </a:p>
          <a:p>
            <a:pPr lvl="1"/>
            <a:r>
              <a:rPr lang="en-US" sz="1900" dirty="0" smtClean="0"/>
              <a:t>Coaches</a:t>
            </a:r>
          </a:p>
          <a:p>
            <a:pPr lvl="1"/>
            <a:r>
              <a:rPr lang="en-US" sz="1900" dirty="0" smtClean="0"/>
              <a:t>Key Handbook Updates</a:t>
            </a:r>
          </a:p>
          <a:p>
            <a:r>
              <a:rPr lang="en-US" sz="2200" dirty="0" smtClean="0"/>
              <a:t>Role of Team Manager - Kristin</a:t>
            </a:r>
          </a:p>
          <a:p>
            <a:r>
              <a:rPr lang="en-US" sz="2200" dirty="0" smtClean="0"/>
              <a:t>COVID Policy - D</a:t>
            </a:r>
          </a:p>
          <a:p>
            <a:r>
              <a:rPr lang="en-US" sz="2200" dirty="0" smtClean="0"/>
              <a:t>Financial Update - Carl</a:t>
            </a:r>
          </a:p>
          <a:p>
            <a:r>
              <a:rPr lang="en-US" sz="2200" dirty="0" smtClean="0"/>
              <a:t>Facility Update - Rob</a:t>
            </a:r>
          </a:p>
          <a:p>
            <a:r>
              <a:rPr lang="en-US" sz="2200" dirty="0" smtClean="0"/>
              <a:t>Director Search Update - Pete</a:t>
            </a:r>
          </a:p>
          <a:p>
            <a:r>
              <a:rPr lang="en-US" sz="2200" dirty="0" smtClean="0"/>
              <a:t>FAQs - Mark</a:t>
            </a:r>
            <a:endParaRPr lang="en-US" sz="2200" dirty="0"/>
          </a:p>
          <a:p>
            <a:r>
              <a:rPr lang="en-US" sz="2200" dirty="0" smtClean="0"/>
              <a:t>Adjourn</a:t>
            </a:r>
            <a:endParaRPr lang="en-US" sz="2200" dirty="0"/>
          </a:p>
          <a:p>
            <a:endParaRPr lang="en-US" dirty="0"/>
          </a:p>
        </p:txBody>
      </p:sp>
    </p:spTree>
    <p:extLst>
      <p:ext uri="{BB962C8B-B14F-4D97-AF65-F5344CB8AC3E}">
        <p14:creationId xmlns:p14="http://schemas.microsoft.com/office/powerpoint/2010/main" val="90408955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610600" cy="1219200"/>
          </a:xfrm>
        </p:spPr>
        <p:txBody>
          <a:bodyPr>
            <a:normAutofit fontScale="90000"/>
          </a:bodyPr>
          <a:lstStyle/>
          <a:p>
            <a:r>
              <a:rPr lang="en-US" dirty="0"/>
              <a:t>2019-20 Financials</a:t>
            </a:r>
            <a:br>
              <a:rPr lang="en-US" dirty="0"/>
            </a:br>
            <a:r>
              <a:rPr lang="en-US" sz="4000" dirty="0"/>
              <a:t>Percent of Revenue by Major Categories</a:t>
            </a:r>
          </a:p>
        </p:txBody>
      </p:sp>
      <p:graphicFrame>
        <p:nvGraphicFramePr>
          <p:cNvPr id="4" name="Chart 3"/>
          <p:cNvGraphicFramePr>
            <a:graphicFrameLocks/>
          </p:cNvGraphicFramePr>
          <p:nvPr>
            <p:extLst/>
          </p:nvPr>
        </p:nvGraphicFramePr>
        <p:xfrm>
          <a:off x="1" y="1489934"/>
          <a:ext cx="9143999" cy="5334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73445465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2019-20 Financials</a:t>
            </a:r>
            <a:br>
              <a:rPr lang="en-US" dirty="0"/>
            </a:br>
            <a:r>
              <a:rPr lang="en-US" dirty="0"/>
              <a:t>Major Expenses</a:t>
            </a:r>
          </a:p>
        </p:txBody>
      </p:sp>
      <p:sp>
        <p:nvSpPr>
          <p:cNvPr id="8" name="Rectangle 7"/>
          <p:cNvSpPr/>
          <p:nvPr/>
        </p:nvSpPr>
        <p:spPr>
          <a:xfrm>
            <a:off x="3810000" y="2438400"/>
            <a:ext cx="533400" cy="1524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0" name="Content Placeholder 9"/>
          <p:cNvGraphicFramePr>
            <a:graphicFrameLocks noGrp="1"/>
          </p:cNvGraphicFramePr>
          <p:nvPr>
            <p:ph idx="1"/>
            <p:extLst/>
          </p:nvPr>
        </p:nvGraphicFramePr>
        <p:xfrm>
          <a:off x="457200" y="1774825"/>
          <a:ext cx="8229600" cy="462597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24491903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2019-20 Financials</a:t>
            </a:r>
            <a:br>
              <a:rPr lang="en-US" dirty="0"/>
            </a:br>
            <a:r>
              <a:rPr lang="en-US" dirty="0"/>
              <a:t>Fundraising &amp; Tournaments</a:t>
            </a:r>
          </a:p>
        </p:txBody>
      </p:sp>
      <p:sp>
        <p:nvSpPr>
          <p:cNvPr id="8" name="Rectangle 7"/>
          <p:cNvSpPr/>
          <p:nvPr/>
        </p:nvSpPr>
        <p:spPr>
          <a:xfrm>
            <a:off x="3810000" y="2438400"/>
            <a:ext cx="533400" cy="1524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3" name="Object 2">
            <a:extLst>
              <a:ext uri="{FF2B5EF4-FFF2-40B4-BE49-F238E27FC236}">
                <a16:creationId xmlns="" xmlns:a16="http://schemas.microsoft.com/office/drawing/2014/main" id="{9EF1CFBD-1282-40F9-BAF1-8D0D7ECDC4DD}"/>
              </a:ext>
            </a:extLst>
          </p:cNvPr>
          <p:cNvGraphicFramePr>
            <a:graphicFrameLocks noChangeAspect="1"/>
          </p:cNvGraphicFramePr>
          <p:nvPr>
            <p:extLst/>
          </p:nvPr>
        </p:nvGraphicFramePr>
        <p:xfrm>
          <a:off x="3957638" y="3233738"/>
          <a:ext cx="1228725" cy="390525"/>
        </p:xfrm>
        <a:graphic>
          <a:graphicData uri="http://schemas.openxmlformats.org/presentationml/2006/ole">
            <mc:AlternateContent xmlns:mc="http://schemas.openxmlformats.org/markup-compatibility/2006">
              <mc:Choice xmlns:v="urn:schemas-microsoft-com:vml" Requires="v">
                <p:oleObj spid="_x0000_s1036" name="Worksheet" r:id="rId4" imgW="1228592" imgH="390270" progId="Excel.Sheet.12">
                  <p:embed/>
                </p:oleObj>
              </mc:Choice>
              <mc:Fallback>
                <p:oleObj name="Worksheet" r:id="rId4" imgW="1228592" imgH="390270" progId="Excel.Sheet.12">
                  <p:embed/>
                  <p:pic>
                    <p:nvPicPr>
                      <p:cNvPr id="0" name=""/>
                      <p:cNvPicPr/>
                      <p:nvPr/>
                    </p:nvPicPr>
                    <p:blipFill>
                      <a:blip r:embed="rId5"/>
                      <a:stretch>
                        <a:fillRect/>
                      </a:stretch>
                    </p:blipFill>
                    <p:spPr>
                      <a:xfrm>
                        <a:off x="3957638" y="3233738"/>
                        <a:ext cx="1228725" cy="390525"/>
                      </a:xfrm>
                      <a:prstGeom prst="rect">
                        <a:avLst/>
                      </a:prstGeom>
                    </p:spPr>
                  </p:pic>
                </p:oleObj>
              </mc:Fallback>
            </mc:AlternateContent>
          </a:graphicData>
        </a:graphic>
      </p:graphicFrame>
      <p:graphicFrame>
        <p:nvGraphicFramePr>
          <p:cNvPr id="14" name="Content Placeholder 13">
            <a:extLst>
              <a:ext uri="{FF2B5EF4-FFF2-40B4-BE49-F238E27FC236}">
                <a16:creationId xmlns="" xmlns:a16="http://schemas.microsoft.com/office/drawing/2014/main" id="{FCE5EDD6-6B4A-420A-8E3E-E0C103D4C77F}"/>
              </a:ext>
            </a:extLst>
          </p:cNvPr>
          <p:cNvGraphicFramePr>
            <a:graphicFrameLocks noGrp="1" noChangeAspect="1"/>
          </p:cNvGraphicFramePr>
          <p:nvPr>
            <p:ph idx="1"/>
            <p:extLst/>
          </p:nvPr>
        </p:nvGraphicFramePr>
        <p:xfrm>
          <a:off x="1181100" y="1649413"/>
          <a:ext cx="6781800" cy="4705350"/>
        </p:xfrm>
        <a:graphic>
          <a:graphicData uri="http://schemas.openxmlformats.org/presentationml/2006/ole">
            <mc:AlternateContent xmlns:mc="http://schemas.openxmlformats.org/markup-compatibility/2006">
              <mc:Choice xmlns:v="urn:schemas-microsoft-com:vml" Requires="v">
                <p:oleObj spid="_x0000_s1037" name="Worksheet" r:id="rId7" imgW="4754880" imgH="3299476" progId="Excel.Sheet.12">
                  <p:embed/>
                </p:oleObj>
              </mc:Choice>
              <mc:Fallback>
                <p:oleObj name="Worksheet" r:id="rId7" imgW="4754880" imgH="3299476" progId="Excel.Sheet.12">
                  <p:embed/>
                  <p:pic>
                    <p:nvPicPr>
                      <p:cNvPr id="0" name=""/>
                      <p:cNvPicPr/>
                      <p:nvPr/>
                    </p:nvPicPr>
                    <p:blipFill>
                      <a:blip r:embed="rId8"/>
                      <a:stretch>
                        <a:fillRect/>
                      </a:stretch>
                    </p:blipFill>
                    <p:spPr>
                      <a:xfrm>
                        <a:off x="1181100" y="1649413"/>
                        <a:ext cx="6781800" cy="4705350"/>
                      </a:xfrm>
                      <a:prstGeom prst="rect">
                        <a:avLst/>
                      </a:prstGeom>
                      <a:solidFill>
                        <a:schemeClr val="bg1"/>
                      </a:solidFill>
                      <a:ln>
                        <a:noFill/>
                      </a:ln>
                    </p:spPr>
                  </p:pic>
                </p:oleObj>
              </mc:Fallback>
            </mc:AlternateContent>
          </a:graphicData>
        </a:graphic>
      </p:graphicFrame>
    </p:spTree>
    <p:extLst>
      <p:ext uri="{BB962C8B-B14F-4D97-AF65-F5344CB8AC3E}">
        <p14:creationId xmlns:p14="http://schemas.microsoft.com/office/powerpoint/2010/main" val="180461554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Facility Updates</a:t>
            </a:r>
            <a:endParaRPr lang="en-US" dirty="0"/>
          </a:p>
        </p:txBody>
      </p:sp>
      <p:sp>
        <p:nvSpPr>
          <p:cNvPr id="3" name="Content Placeholder 2"/>
          <p:cNvSpPr>
            <a:spLocks noGrp="1"/>
          </p:cNvSpPr>
          <p:nvPr>
            <p:ph idx="1"/>
          </p:nvPr>
        </p:nvSpPr>
        <p:spPr/>
        <p:txBody>
          <a:bodyPr/>
          <a:lstStyle/>
          <a:p>
            <a:r>
              <a:rPr lang="en-US" dirty="0" smtClean="0"/>
              <a:t>Summer 2021 Siding &amp; Roof Project</a:t>
            </a:r>
          </a:p>
          <a:p>
            <a:pPr lvl="1"/>
            <a:r>
              <a:rPr lang="en-US" dirty="0" smtClean="0"/>
              <a:t>Insurance claim on hail damage on roof/siding</a:t>
            </a:r>
          </a:p>
          <a:p>
            <a:pPr lvl="1"/>
            <a:r>
              <a:rPr lang="en-US" dirty="0" smtClean="0"/>
              <a:t>Three sides of siding and entire roof eligible for replacement</a:t>
            </a:r>
          </a:p>
          <a:p>
            <a:r>
              <a:rPr lang="en-US" dirty="0" smtClean="0"/>
              <a:t>Rink Cameras/Streaming Service</a:t>
            </a:r>
          </a:p>
          <a:p>
            <a:pPr lvl="1"/>
            <a:r>
              <a:rPr lang="en-US" dirty="0" smtClean="0"/>
              <a:t>Actively fundraising for livestreaming camera</a:t>
            </a:r>
          </a:p>
          <a:p>
            <a:pPr lvl="1"/>
            <a:r>
              <a:rPr lang="en-US" dirty="0" smtClean="0"/>
              <a:t>Subscription based-service with no charge for initial year</a:t>
            </a:r>
            <a:endParaRPr lang="en-US" dirty="0"/>
          </a:p>
        </p:txBody>
      </p:sp>
    </p:spTree>
    <p:extLst>
      <p:ext uri="{BB962C8B-B14F-4D97-AF65-F5344CB8AC3E}">
        <p14:creationId xmlns:p14="http://schemas.microsoft.com/office/powerpoint/2010/main" val="207824508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Frequently Asked Questions</a:t>
            </a:r>
            <a:endParaRPr lang="en-US" dirty="0"/>
          </a:p>
        </p:txBody>
      </p:sp>
      <p:sp>
        <p:nvSpPr>
          <p:cNvPr id="3" name="Content Placeholder 2"/>
          <p:cNvSpPr>
            <a:spLocks noGrp="1"/>
          </p:cNvSpPr>
          <p:nvPr>
            <p:ph idx="1"/>
          </p:nvPr>
        </p:nvSpPr>
        <p:spPr/>
        <p:txBody>
          <a:bodyPr>
            <a:normAutofit fontScale="62500" lnSpcReduction="20000"/>
          </a:bodyPr>
          <a:lstStyle/>
          <a:p>
            <a:r>
              <a:rPr lang="en-US" dirty="0" smtClean="0"/>
              <a:t>Is there a refund for a pandemic shortened season?	</a:t>
            </a:r>
          </a:p>
          <a:p>
            <a:pPr lvl="1"/>
            <a:r>
              <a:rPr lang="en-US" dirty="0" smtClean="0"/>
              <a:t>“Yes there is. As part of the updated program handbook “For </a:t>
            </a:r>
            <a:r>
              <a:rPr lang="en-US" dirty="0"/>
              <a:t>the 2020-21 season, in </a:t>
            </a:r>
            <a:r>
              <a:rPr lang="en-US" dirty="0" smtClean="0"/>
              <a:t>the unfortunate </a:t>
            </a:r>
            <a:r>
              <a:rPr lang="en-US" dirty="0"/>
              <a:t>event that we need to shut down the rink due to COVID-19, we will prorate a refund based on </a:t>
            </a:r>
            <a:r>
              <a:rPr lang="en-US" dirty="0" smtClean="0"/>
              <a:t>the remaining games/practices.”</a:t>
            </a:r>
          </a:p>
          <a:p>
            <a:r>
              <a:rPr lang="en-US" dirty="0" smtClean="0"/>
              <a:t>Is there an opportunity for my player to tryout for a higher level</a:t>
            </a:r>
          </a:p>
          <a:p>
            <a:pPr lvl="1"/>
            <a:r>
              <a:rPr lang="en-US" dirty="0" smtClean="0"/>
              <a:t>On occasion. As part of the program handbook “Player </a:t>
            </a:r>
            <a:r>
              <a:rPr lang="en-US" dirty="0"/>
              <a:t>move up will only be allowed based on a need to move players up to a higher division to </a:t>
            </a:r>
            <a:r>
              <a:rPr lang="en-US" dirty="0" smtClean="0"/>
              <a:t>increase numbers </a:t>
            </a:r>
            <a:r>
              <a:rPr lang="en-US" dirty="0"/>
              <a:t>of a team with low player numbers and/or reduce numbers of a team with high player numbers. </a:t>
            </a:r>
            <a:r>
              <a:rPr lang="en-US" dirty="0" smtClean="0"/>
              <a:t>This decision </a:t>
            </a:r>
            <a:r>
              <a:rPr lang="en-US" dirty="0"/>
              <a:t>will be made in collaboration with the Head Coaches of both divisions and the Coaches Committee, </a:t>
            </a:r>
            <a:r>
              <a:rPr lang="en-US" dirty="0" smtClean="0"/>
              <a:t>and then </a:t>
            </a:r>
            <a:r>
              <a:rPr lang="en-US" dirty="0"/>
              <a:t>approved by the BAHL board based upon Coaches Committee recommendations</a:t>
            </a:r>
            <a:r>
              <a:rPr lang="en-US" dirty="0" smtClean="0"/>
              <a:t>.” If you have an interest please submit a request to </a:t>
            </a:r>
            <a:r>
              <a:rPr lang="en-US" dirty="0" smtClean="0">
                <a:hlinkClick r:id="rId2"/>
              </a:rPr>
              <a:t>BAHLBoard@gmail.com</a:t>
            </a:r>
            <a:r>
              <a:rPr lang="en-US" dirty="0" smtClean="0"/>
              <a:t> with attention to the coaches </a:t>
            </a:r>
            <a:r>
              <a:rPr lang="en-US" dirty="0" err="1" smtClean="0"/>
              <a:t>commitee</a:t>
            </a:r>
            <a:r>
              <a:rPr lang="en-US" dirty="0" smtClean="0"/>
              <a:t>. No such requests have been received at this time.</a:t>
            </a:r>
          </a:p>
          <a:p>
            <a:r>
              <a:rPr lang="en-US" dirty="0" smtClean="0"/>
              <a:t>Bylaw Updates: </a:t>
            </a:r>
            <a:r>
              <a:rPr lang="en-US" dirty="0"/>
              <a:t>Is the board too </a:t>
            </a:r>
            <a:r>
              <a:rPr lang="en-US" dirty="0" smtClean="0"/>
              <a:t>big?</a:t>
            </a:r>
          </a:p>
          <a:p>
            <a:pPr lvl="1"/>
            <a:r>
              <a:rPr lang="en-US" dirty="0" smtClean="0"/>
              <a:t>Change of the board size requires vote by the general membership at the all member meeting. Tomorrow as part of the survey vote you will see a proposal for a one year trial to assign two board seats to the adult league and figure skating user groups.</a:t>
            </a:r>
          </a:p>
        </p:txBody>
      </p:sp>
    </p:spTree>
    <p:extLst>
      <p:ext uri="{BB962C8B-B14F-4D97-AF65-F5344CB8AC3E}">
        <p14:creationId xmlns:p14="http://schemas.microsoft.com/office/powerpoint/2010/main" val="30533284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Frequently Asked Questions</a:t>
            </a:r>
            <a:endParaRPr lang="en-US" dirty="0"/>
          </a:p>
        </p:txBody>
      </p:sp>
      <p:sp>
        <p:nvSpPr>
          <p:cNvPr id="3" name="Content Placeholder 2"/>
          <p:cNvSpPr>
            <a:spLocks noGrp="1"/>
          </p:cNvSpPr>
          <p:nvPr>
            <p:ph idx="1"/>
          </p:nvPr>
        </p:nvSpPr>
        <p:spPr/>
        <p:txBody>
          <a:bodyPr>
            <a:normAutofit fontScale="62500" lnSpcReduction="20000"/>
          </a:bodyPr>
          <a:lstStyle/>
          <a:p>
            <a:r>
              <a:rPr lang="en-US" dirty="0" smtClean="0"/>
              <a:t>What happened to “Service Hours”</a:t>
            </a:r>
          </a:p>
          <a:p>
            <a:pPr lvl="1"/>
            <a:r>
              <a:rPr lang="en-US" dirty="0" smtClean="0"/>
              <a:t>In short, it was an accounting nightmare for an underutilized program. Service hour recipients should technically have “employee” status which would alter rink insurance policy. Per the handbook “The </a:t>
            </a:r>
            <a:r>
              <a:rPr lang="en-US" dirty="0"/>
              <a:t>BAHL offers financial assistance to those who need help with their registration fees. There are a limited number of players that we can provide assistance to each season. Assistance is generally limited to a maximum of one-half registration fees per Rec player and a maximum of one quarter of registration fees for travel players. Players interested in seeking assistance can contact BAHLBoard@gmail.com. </a:t>
            </a:r>
            <a:r>
              <a:rPr lang="en-US" dirty="0" smtClean="0"/>
              <a:t>“</a:t>
            </a:r>
          </a:p>
          <a:p>
            <a:r>
              <a:rPr lang="en-US" dirty="0" smtClean="0"/>
              <a:t>What’s going on with the “New Rink”?</a:t>
            </a:r>
          </a:p>
          <a:p>
            <a:pPr lvl="1"/>
            <a:r>
              <a:rPr lang="en-US" dirty="0" smtClean="0"/>
              <a:t>The Southside Billings Urban Renewal Association is currently identified as the most likely available prospect for construction of a new facility. In order to initiate the project, we will be working with one of their resources to submit a request for funding to construct such a facility with anticipation that the BAHL moves into the new location. There is no current timeframe for the construction. Maintenance and projects at Centennial will be scheduled and performed as if there is not timeframe for a move out of the facility.</a:t>
            </a:r>
          </a:p>
          <a:p>
            <a:r>
              <a:rPr lang="en-US" dirty="0" smtClean="0"/>
              <a:t>Contact: BAHLBoard@gmail.com</a:t>
            </a:r>
            <a:endParaRPr lang="en-US" dirty="0"/>
          </a:p>
        </p:txBody>
      </p:sp>
    </p:spTree>
    <p:extLst>
      <p:ext uri="{BB962C8B-B14F-4D97-AF65-F5344CB8AC3E}">
        <p14:creationId xmlns:p14="http://schemas.microsoft.com/office/powerpoint/2010/main" val="106022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2020-21 </a:t>
            </a:r>
            <a:r>
              <a:rPr lang="en-US" dirty="0"/>
              <a:t>Board Members</a:t>
            </a:r>
          </a:p>
        </p:txBody>
      </p:sp>
      <p:sp>
        <p:nvSpPr>
          <p:cNvPr id="3" name="Content Placeholder 2"/>
          <p:cNvSpPr>
            <a:spLocks noGrp="1"/>
          </p:cNvSpPr>
          <p:nvPr>
            <p:ph idx="1"/>
          </p:nvPr>
        </p:nvSpPr>
        <p:spPr/>
        <p:txBody>
          <a:bodyPr>
            <a:normAutofit fontScale="70000" lnSpcReduction="20000"/>
          </a:bodyPr>
          <a:lstStyle/>
          <a:p>
            <a:r>
              <a:rPr lang="en-US" dirty="0"/>
              <a:t>Officers:</a:t>
            </a:r>
          </a:p>
          <a:p>
            <a:pPr lvl="1"/>
            <a:r>
              <a:rPr lang="en-US" dirty="0" smtClean="0"/>
              <a:t>Pete Leenheers, President - Outgoing</a:t>
            </a:r>
            <a:endParaRPr lang="en-US" dirty="0"/>
          </a:p>
          <a:p>
            <a:pPr lvl="1"/>
            <a:r>
              <a:rPr lang="en-US" dirty="0" smtClean="0"/>
              <a:t>Mark </a:t>
            </a:r>
            <a:r>
              <a:rPr lang="en-US" dirty="0" err="1" smtClean="0"/>
              <a:t>Loeding</a:t>
            </a:r>
            <a:r>
              <a:rPr lang="en-US" dirty="0" smtClean="0"/>
              <a:t>, </a:t>
            </a:r>
            <a:r>
              <a:rPr lang="en-US" dirty="0"/>
              <a:t>Vice President</a:t>
            </a:r>
          </a:p>
          <a:p>
            <a:pPr lvl="1"/>
            <a:r>
              <a:rPr lang="en-US" dirty="0" smtClean="0"/>
              <a:t>Carl Rose, </a:t>
            </a:r>
            <a:r>
              <a:rPr lang="en-US" dirty="0"/>
              <a:t>Treasurer</a:t>
            </a:r>
          </a:p>
          <a:p>
            <a:pPr lvl="1"/>
            <a:r>
              <a:rPr lang="en-US" dirty="0" smtClean="0"/>
              <a:t>Melissa </a:t>
            </a:r>
            <a:r>
              <a:rPr lang="en-US" dirty="0" err="1" smtClean="0"/>
              <a:t>Kittelman</a:t>
            </a:r>
            <a:r>
              <a:rPr lang="en-US" dirty="0" smtClean="0"/>
              <a:t>, Secretary - Outgoing</a:t>
            </a:r>
          </a:p>
          <a:p>
            <a:r>
              <a:rPr lang="en-US" dirty="0" smtClean="0"/>
              <a:t>Directors </a:t>
            </a:r>
            <a:r>
              <a:rPr lang="en-US" dirty="0"/>
              <a:t>At Large:</a:t>
            </a:r>
          </a:p>
          <a:p>
            <a:pPr lvl="1"/>
            <a:r>
              <a:rPr lang="en-US" dirty="0" smtClean="0"/>
              <a:t>Jason </a:t>
            </a:r>
            <a:r>
              <a:rPr lang="en-US" dirty="0" err="1" smtClean="0"/>
              <a:t>Heimer</a:t>
            </a:r>
            <a:endParaRPr lang="en-US" dirty="0" smtClean="0"/>
          </a:p>
          <a:p>
            <a:pPr lvl="1"/>
            <a:r>
              <a:rPr lang="en-US" dirty="0" smtClean="0"/>
              <a:t>D. </a:t>
            </a:r>
            <a:r>
              <a:rPr lang="en-US" dirty="0" err="1" smtClean="0"/>
              <a:t>Tillery</a:t>
            </a:r>
            <a:endParaRPr lang="en-US" dirty="0" smtClean="0"/>
          </a:p>
          <a:p>
            <a:pPr lvl="1"/>
            <a:r>
              <a:rPr lang="en-US" dirty="0" smtClean="0"/>
              <a:t>Derek </a:t>
            </a:r>
            <a:r>
              <a:rPr lang="en-US" dirty="0" err="1" smtClean="0"/>
              <a:t>Hammermeister</a:t>
            </a:r>
            <a:endParaRPr lang="en-US" dirty="0" smtClean="0"/>
          </a:p>
          <a:p>
            <a:pPr lvl="1"/>
            <a:r>
              <a:rPr lang="en-US" dirty="0" smtClean="0"/>
              <a:t>Rob Davis</a:t>
            </a:r>
          </a:p>
          <a:p>
            <a:r>
              <a:rPr lang="en-US" dirty="0" smtClean="0"/>
              <a:t>Key Volunteers</a:t>
            </a:r>
          </a:p>
          <a:p>
            <a:pPr lvl="1"/>
            <a:r>
              <a:rPr lang="en-US" dirty="0" smtClean="0"/>
              <a:t>Kristin </a:t>
            </a:r>
            <a:r>
              <a:rPr lang="en-US" dirty="0" err="1" smtClean="0"/>
              <a:t>Piccioni</a:t>
            </a:r>
            <a:r>
              <a:rPr lang="en-US" dirty="0" smtClean="0"/>
              <a:t> – Team Manager </a:t>
            </a:r>
            <a:r>
              <a:rPr lang="en-US" dirty="0" err="1" smtClean="0"/>
              <a:t>Liason</a:t>
            </a:r>
            <a:endParaRPr lang="en-US" dirty="0" smtClean="0"/>
          </a:p>
          <a:p>
            <a:pPr lvl="1"/>
            <a:r>
              <a:rPr lang="en-US" dirty="0" smtClean="0"/>
              <a:t>Amanda Thurston – Maintenance Assistance</a:t>
            </a:r>
          </a:p>
          <a:p>
            <a:pPr lvl="1"/>
            <a:r>
              <a:rPr lang="en-US" dirty="0" smtClean="0"/>
              <a:t>Connie </a:t>
            </a:r>
            <a:r>
              <a:rPr lang="en-US" dirty="0" err="1" smtClean="0"/>
              <a:t>Murphree</a:t>
            </a:r>
            <a:r>
              <a:rPr lang="en-US" dirty="0" smtClean="0"/>
              <a:t> - Bookkeeping</a:t>
            </a:r>
            <a:endParaRPr lang="en-US" dirty="0"/>
          </a:p>
        </p:txBody>
      </p:sp>
    </p:spTree>
    <p:extLst>
      <p:ext uri="{BB962C8B-B14F-4D97-AF65-F5344CB8AC3E}">
        <p14:creationId xmlns:p14="http://schemas.microsoft.com/office/powerpoint/2010/main" val="384074021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hart 8"/>
          <p:cNvGraphicFramePr>
            <a:graphicFrameLocks/>
          </p:cNvGraphicFramePr>
          <p:nvPr>
            <p:extLst>
              <p:ext uri="{D42A27DB-BD31-4B8C-83A1-F6EECF244321}">
                <p14:modId xmlns:p14="http://schemas.microsoft.com/office/powerpoint/2010/main" val="2128692845"/>
              </p:ext>
            </p:extLst>
          </p:nvPr>
        </p:nvGraphicFramePr>
        <p:xfrm>
          <a:off x="381000" y="1828800"/>
          <a:ext cx="4343400" cy="3962400"/>
        </p:xfrm>
        <a:graphic>
          <a:graphicData uri="http://schemas.openxmlformats.org/drawingml/2006/chart">
            <c:chart xmlns:c="http://schemas.openxmlformats.org/drawingml/2006/chart" xmlns:r="http://schemas.openxmlformats.org/officeDocument/2006/relationships" r:id="rId2"/>
          </a:graphicData>
        </a:graphic>
      </p:graphicFrame>
      <p:sp>
        <p:nvSpPr>
          <p:cNvPr id="2" name="Title 1"/>
          <p:cNvSpPr>
            <a:spLocks noGrp="1"/>
          </p:cNvSpPr>
          <p:nvPr>
            <p:ph type="title"/>
          </p:nvPr>
        </p:nvSpPr>
        <p:spPr>
          <a:xfrm>
            <a:off x="628650" y="178518"/>
            <a:ext cx="7886700" cy="1325563"/>
          </a:xfrm>
        </p:spPr>
        <p:txBody>
          <a:bodyPr/>
          <a:lstStyle/>
          <a:p>
            <a:r>
              <a:rPr lang="en-US" dirty="0" smtClean="0"/>
              <a:t>Survey Results - Facilities</a:t>
            </a:r>
            <a:endParaRPr lang="en-US" dirty="0"/>
          </a:p>
        </p:txBody>
      </p:sp>
      <p:sp>
        <p:nvSpPr>
          <p:cNvPr id="3" name="Content Placeholder 2"/>
          <p:cNvSpPr>
            <a:spLocks noGrp="1"/>
          </p:cNvSpPr>
          <p:nvPr>
            <p:ph idx="1"/>
          </p:nvPr>
        </p:nvSpPr>
        <p:spPr>
          <a:xfrm>
            <a:off x="4963886" y="1690689"/>
            <a:ext cx="4017995" cy="4351338"/>
          </a:xfrm>
        </p:spPr>
        <p:txBody>
          <a:bodyPr>
            <a:normAutofit/>
          </a:bodyPr>
          <a:lstStyle/>
          <a:p>
            <a:pPr marL="0" indent="0">
              <a:buNone/>
            </a:pPr>
            <a:r>
              <a:rPr lang="en-US" sz="1800" dirty="0" smtClean="0"/>
              <a:t>46 Respondents</a:t>
            </a:r>
          </a:p>
          <a:p>
            <a:pPr marL="0" indent="0">
              <a:buNone/>
            </a:pPr>
            <a:endParaRPr lang="en-US" sz="1800" dirty="0"/>
          </a:p>
          <a:p>
            <a:pPr marL="0" indent="0">
              <a:buNone/>
            </a:pPr>
            <a:r>
              <a:rPr lang="en-US" sz="1800" dirty="0" smtClean="0"/>
              <a:t>Highlights/Comments</a:t>
            </a:r>
          </a:p>
          <a:p>
            <a:r>
              <a:rPr lang="en-US" sz="1800" dirty="0" smtClean="0"/>
              <a:t>Locker Rooms Shower went from greatest need for improvement to least.</a:t>
            </a:r>
          </a:p>
          <a:p>
            <a:r>
              <a:rPr lang="en-US" sz="1800" dirty="0" smtClean="0"/>
              <a:t>Overall Cleanliness remains an issue.</a:t>
            </a:r>
          </a:p>
          <a:p>
            <a:r>
              <a:rPr lang="en-US" sz="1800" dirty="0" smtClean="0"/>
              <a:t>Bathroom facilities identified as in need of improvement.</a:t>
            </a:r>
          </a:p>
          <a:p>
            <a:r>
              <a:rPr lang="en-US" sz="1800" i="1" dirty="0"/>
              <a:t>“Reliability to have ice without shutdowns and fear of no ice for a season, part of a season or interment Cleanliness in </a:t>
            </a:r>
            <a:r>
              <a:rPr lang="en-US" sz="1800" i="1" dirty="0" smtClean="0"/>
              <a:t>bathrooms”</a:t>
            </a:r>
            <a:endParaRPr lang="en-US" sz="1800" i="1" dirty="0"/>
          </a:p>
        </p:txBody>
      </p:sp>
      <p:pic>
        <p:nvPicPr>
          <p:cNvPr id="6" name="Picture 5"/>
          <p:cNvPicPr>
            <a:picLocks noChangeAspect="1"/>
          </p:cNvPicPr>
          <p:nvPr/>
        </p:nvPicPr>
        <p:blipFill>
          <a:blip r:embed="rId3"/>
          <a:stretch>
            <a:fillRect/>
          </a:stretch>
        </p:blipFill>
        <p:spPr>
          <a:xfrm>
            <a:off x="3429000" y="5638800"/>
            <a:ext cx="1752210" cy="1046871"/>
          </a:xfrm>
          <a:prstGeom prst="rect">
            <a:avLst/>
          </a:prstGeom>
          <a:ln>
            <a:solidFill>
              <a:schemeClr val="tx1"/>
            </a:solidFill>
          </a:ln>
        </p:spPr>
      </p:pic>
    </p:spTree>
    <p:extLst>
      <p:ext uri="{BB962C8B-B14F-4D97-AF65-F5344CB8AC3E}">
        <p14:creationId xmlns:p14="http://schemas.microsoft.com/office/powerpoint/2010/main" val="7125920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Survey Results – Rink Employees</a:t>
            </a:r>
            <a:endParaRPr lang="en-US" dirty="0"/>
          </a:p>
        </p:txBody>
      </p:sp>
      <p:sp>
        <p:nvSpPr>
          <p:cNvPr id="3" name="Content Placeholder 2"/>
          <p:cNvSpPr>
            <a:spLocks noGrp="1"/>
          </p:cNvSpPr>
          <p:nvPr>
            <p:ph idx="1"/>
          </p:nvPr>
        </p:nvSpPr>
        <p:spPr>
          <a:xfrm>
            <a:off x="4497354" y="1825625"/>
            <a:ext cx="4017995" cy="4351338"/>
          </a:xfrm>
        </p:spPr>
        <p:txBody>
          <a:bodyPr>
            <a:normAutofit/>
          </a:bodyPr>
          <a:lstStyle/>
          <a:p>
            <a:pPr marL="0" indent="0">
              <a:buNone/>
            </a:pPr>
            <a:r>
              <a:rPr lang="en-US" sz="1800" dirty="0" smtClean="0"/>
              <a:t>Highlights/Comments</a:t>
            </a:r>
          </a:p>
          <a:p>
            <a:r>
              <a:rPr lang="en-US" sz="1800" dirty="0" smtClean="0"/>
              <a:t>Overall improvement in all categories for employees</a:t>
            </a:r>
          </a:p>
          <a:p>
            <a:r>
              <a:rPr lang="en-US" sz="1800" dirty="0" smtClean="0"/>
              <a:t>Cleaning needs additional attention.</a:t>
            </a:r>
          </a:p>
          <a:p>
            <a:r>
              <a:rPr lang="en-US" sz="1800" i="1" dirty="0"/>
              <a:t>“Be great to have all employees more knowledgeable on programs, events to assist a variety of </a:t>
            </a:r>
            <a:r>
              <a:rPr lang="en-US" sz="1800" i="1" dirty="0" smtClean="0"/>
              <a:t>users”</a:t>
            </a:r>
          </a:p>
          <a:p>
            <a:endParaRPr lang="en-US" dirty="0"/>
          </a:p>
        </p:txBody>
      </p:sp>
      <p:graphicFrame>
        <p:nvGraphicFramePr>
          <p:cNvPr id="6" name="Chart 5"/>
          <p:cNvGraphicFramePr>
            <a:graphicFrameLocks/>
          </p:cNvGraphicFramePr>
          <p:nvPr>
            <p:extLst>
              <p:ext uri="{D42A27DB-BD31-4B8C-83A1-F6EECF244321}">
                <p14:modId xmlns:p14="http://schemas.microsoft.com/office/powerpoint/2010/main" val="2236536405"/>
              </p:ext>
            </p:extLst>
          </p:nvPr>
        </p:nvGraphicFramePr>
        <p:xfrm>
          <a:off x="304800" y="2133600"/>
          <a:ext cx="3962400" cy="3551709"/>
        </p:xfrm>
        <a:graphic>
          <a:graphicData uri="http://schemas.openxmlformats.org/drawingml/2006/chart">
            <c:chart xmlns:c="http://schemas.openxmlformats.org/drawingml/2006/chart" xmlns:r="http://schemas.openxmlformats.org/officeDocument/2006/relationships" r:id="rId2"/>
          </a:graphicData>
        </a:graphic>
      </p:graphicFrame>
      <p:pic>
        <p:nvPicPr>
          <p:cNvPr id="5" name="Picture 4"/>
          <p:cNvPicPr>
            <a:picLocks noChangeAspect="1"/>
          </p:cNvPicPr>
          <p:nvPr/>
        </p:nvPicPr>
        <p:blipFill>
          <a:blip r:embed="rId3"/>
          <a:stretch>
            <a:fillRect/>
          </a:stretch>
        </p:blipFill>
        <p:spPr>
          <a:xfrm>
            <a:off x="3657600" y="5181600"/>
            <a:ext cx="1534150" cy="672873"/>
          </a:xfrm>
          <a:prstGeom prst="rect">
            <a:avLst/>
          </a:prstGeom>
          <a:ln>
            <a:solidFill>
              <a:schemeClr val="tx1"/>
            </a:solidFill>
          </a:ln>
        </p:spPr>
      </p:pic>
    </p:spTree>
    <p:extLst>
      <p:ext uri="{BB962C8B-B14F-4D97-AF65-F5344CB8AC3E}">
        <p14:creationId xmlns:p14="http://schemas.microsoft.com/office/powerpoint/2010/main" val="12433743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49" y="192217"/>
            <a:ext cx="7886700" cy="1325563"/>
          </a:xfrm>
        </p:spPr>
        <p:txBody>
          <a:bodyPr>
            <a:normAutofit/>
          </a:bodyPr>
          <a:lstStyle/>
          <a:p>
            <a:r>
              <a:rPr lang="en-US" sz="4000" dirty="0" smtClean="0"/>
              <a:t>Survey Results – Board of Directors</a:t>
            </a:r>
            <a:endParaRPr lang="en-US" sz="4000" dirty="0"/>
          </a:p>
        </p:txBody>
      </p:sp>
      <p:sp>
        <p:nvSpPr>
          <p:cNvPr id="3" name="Content Placeholder 2"/>
          <p:cNvSpPr>
            <a:spLocks noGrp="1"/>
          </p:cNvSpPr>
          <p:nvPr>
            <p:ph idx="1"/>
          </p:nvPr>
        </p:nvSpPr>
        <p:spPr>
          <a:xfrm>
            <a:off x="4497354" y="1825625"/>
            <a:ext cx="4017995" cy="3203575"/>
          </a:xfrm>
        </p:spPr>
        <p:txBody>
          <a:bodyPr>
            <a:normAutofit fontScale="92500" lnSpcReduction="20000"/>
          </a:bodyPr>
          <a:lstStyle/>
          <a:p>
            <a:pPr marL="0" indent="0">
              <a:buNone/>
            </a:pPr>
            <a:r>
              <a:rPr lang="en-US" sz="1800" dirty="0" smtClean="0"/>
              <a:t>Highlights/Comments</a:t>
            </a:r>
          </a:p>
          <a:p>
            <a:r>
              <a:rPr lang="en-US" sz="1800" dirty="0"/>
              <a:t>Growth </a:t>
            </a:r>
            <a:r>
              <a:rPr lang="en-US" sz="1800" dirty="0" smtClean="0"/>
              <a:t>and development of the program identified as biggest need.</a:t>
            </a:r>
          </a:p>
          <a:p>
            <a:r>
              <a:rPr lang="en-US" sz="1800" dirty="0" smtClean="0"/>
              <a:t>Improvements in accessibility and discipline action, need communication</a:t>
            </a:r>
            <a:endParaRPr lang="en-US" sz="1800" dirty="0"/>
          </a:p>
          <a:p>
            <a:r>
              <a:rPr lang="en-US" sz="1800" i="1" dirty="0" smtClean="0"/>
              <a:t>“</a:t>
            </a:r>
            <a:r>
              <a:rPr lang="en-US" sz="1800" i="1" dirty="0"/>
              <a:t>Clear and timely communication from the board to volunteers responsible for executing season and event management needs significant </a:t>
            </a:r>
            <a:r>
              <a:rPr lang="en-US" sz="1800" i="1" dirty="0" smtClean="0"/>
              <a:t>improvement…There </a:t>
            </a:r>
            <a:r>
              <a:rPr lang="en-US" sz="1800" i="1" dirty="0"/>
              <a:t>is also room for improvement in developing and expanding the youth hockey program. It saddens me to see our numbers decreasing instead of increasing</a:t>
            </a:r>
            <a:r>
              <a:rPr lang="en-US" sz="1800" i="1" dirty="0" smtClean="0"/>
              <a:t>.”</a:t>
            </a:r>
          </a:p>
        </p:txBody>
      </p:sp>
      <p:graphicFrame>
        <p:nvGraphicFramePr>
          <p:cNvPr id="6" name="Chart 5"/>
          <p:cNvGraphicFramePr>
            <a:graphicFrameLocks/>
          </p:cNvGraphicFramePr>
          <p:nvPr>
            <p:extLst>
              <p:ext uri="{D42A27DB-BD31-4B8C-83A1-F6EECF244321}">
                <p14:modId xmlns:p14="http://schemas.microsoft.com/office/powerpoint/2010/main" val="1285395357"/>
              </p:ext>
            </p:extLst>
          </p:nvPr>
        </p:nvGraphicFramePr>
        <p:xfrm>
          <a:off x="304800" y="1752601"/>
          <a:ext cx="4114800" cy="3962400"/>
        </p:xfrm>
        <a:graphic>
          <a:graphicData uri="http://schemas.openxmlformats.org/drawingml/2006/chart">
            <c:chart xmlns:c="http://schemas.openxmlformats.org/drawingml/2006/chart" xmlns:r="http://schemas.openxmlformats.org/officeDocument/2006/relationships" r:id="rId2"/>
          </a:graphicData>
        </a:graphic>
      </p:graphicFrame>
      <p:pic>
        <p:nvPicPr>
          <p:cNvPr id="5" name="Picture 4"/>
          <p:cNvPicPr>
            <a:picLocks noChangeAspect="1"/>
          </p:cNvPicPr>
          <p:nvPr/>
        </p:nvPicPr>
        <p:blipFill>
          <a:blip r:embed="rId3"/>
          <a:stretch>
            <a:fillRect/>
          </a:stretch>
        </p:blipFill>
        <p:spPr>
          <a:xfrm>
            <a:off x="3695895" y="5171624"/>
            <a:ext cx="1752210" cy="1046871"/>
          </a:xfrm>
          <a:prstGeom prst="rect">
            <a:avLst/>
          </a:prstGeom>
          <a:ln>
            <a:solidFill>
              <a:schemeClr val="tx1"/>
            </a:solidFill>
          </a:ln>
        </p:spPr>
      </p:pic>
    </p:spTree>
    <p:extLst>
      <p:ext uri="{BB962C8B-B14F-4D97-AF65-F5344CB8AC3E}">
        <p14:creationId xmlns:p14="http://schemas.microsoft.com/office/powerpoint/2010/main" val="271959612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217098"/>
            <a:ext cx="7886700" cy="1325563"/>
          </a:xfrm>
        </p:spPr>
        <p:txBody>
          <a:bodyPr/>
          <a:lstStyle/>
          <a:p>
            <a:r>
              <a:rPr lang="en-US" dirty="0" smtClean="0"/>
              <a:t>Survey Results - Coaching</a:t>
            </a:r>
            <a:endParaRPr lang="en-US" dirty="0"/>
          </a:p>
        </p:txBody>
      </p:sp>
      <p:sp>
        <p:nvSpPr>
          <p:cNvPr id="3" name="Content Placeholder 2"/>
          <p:cNvSpPr>
            <a:spLocks noGrp="1"/>
          </p:cNvSpPr>
          <p:nvPr>
            <p:ph idx="1"/>
          </p:nvPr>
        </p:nvSpPr>
        <p:spPr>
          <a:xfrm>
            <a:off x="5480182" y="1752958"/>
            <a:ext cx="3663818" cy="4351338"/>
          </a:xfrm>
        </p:spPr>
        <p:txBody>
          <a:bodyPr>
            <a:normAutofit/>
          </a:bodyPr>
          <a:lstStyle/>
          <a:p>
            <a:pPr marL="0" indent="0">
              <a:buNone/>
            </a:pPr>
            <a:r>
              <a:rPr lang="en-US" sz="1800" dirty="0" smtClean="0"/>
              <a:t>Highlights/Comments</a:t>
            </a:r>
          </a:p>
          <a:p>
            <a:r>
              <a:rPr lang="en-US" sz="1800" dirty="0" smtClean="0"/>
              <a:t>Most significant, universal improvement over past year.</a:t>
            </a:r>
          </a:p>
          <a:p>
            <a:r>
              <a:rPr lang="en-US" sz="1800" dirty="0" smtClean="0"/>
              <a:t>Responses varied on format, instruction preference, but individual coaches were well reviewed.</a:t>
            </a:r>
          </a:p>
          <a:p>
            <a:endParaRPr lang="en-US" sz="1800" dirty="0"/>
          </a:p>
        </p:txBody>
      </p:sp>
      <p:graphicFrame>
        <p:nvGraphicFramePr>
          <p:cNvPr id="7" name="Chart 6"/>
          <p:cNvGraphicFramePr>
            <a:graphicFrameLocks/>
          </p:cNvGraphicFramePr>
          <p:nvPr>
            <p:extLst>
              <p:ext uri="{D42A27DB-BD31-4B8C-83A1-F6EECF244321}">
                <p14:modId xmlns:p14="http://schemas.microsoft.com/office/powerpoint/2010/main" val="1433466156"/>
              </p:ext>
            </p:extLst>
          </p:nvPr>
        </p:nvGraphicFramePr>
        <p:xfrm>
          <a:off x="559836" y="1828800"/>
          <a:ext cx="4545564" cy="3962400"/>
        </p:xfrm>
        <a:graphic>
          <a:graphicData uri="http://schemas.openxmlformats.org/drawingml/2006/chart">
            <c:chart xmlns:c="http://schemas.openxmlformats.org/drawingml/2006/chart" xmlns:r="http://schemas.openxmlformats.org/officeDocument/2006/relationships" r:id="rId2"/>
          </a:graphicData>
        </a:graphic>
      </p:graphicFrame>
      <p:pic>
        <p:nvPicPr>
          <p:cNvPr id="5" name="Picture 4"/>
          <p:cNvPicPr>
            <a:picLocks noChangeAspect="1"/>
          </p:cNvPicPr>
          <p:nvPr/>
        </p:nvPicPr>
        <p:blipFill>
          <a:blip r:embed="rId3"/>
          <a:stretch>
            <a:fillRect/>
          </a:stretch>
        </p:blipFill>
        <p:spPr>
          <a:xfrm>
            <a:off x="3727972" y="4728630"/>
            <a:ext cx="1752210" cy="1046871"/>
          </a:xfrm>
          <a:prstGeom prst="rect">
            <a:avLst/>
          </a:prstGeom>
          <a:ln>
            <a:solidFill>
              <a:schemeClr val="tx1"/>
            </a:solidFill>
          </a:ln>
        </p:spPr>
      </p:pic>
    </p:spTree>
    <p:extLst>
      <p:ext uri="{BB962C8B-B14F-4D97-AF65-F5344CB8AC3E}">
        <p14:creationId xmlns:p14="http://schemas.microsoft.com/office/powerpoint/2010/main" val="52769779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90079"/>
            <a:ext cx="7886700" cy="1325563"/>
          </a:xfrm>
        </p:spPr>
        <p:txBody>
          <a:bodyPr>
            <a:normAutofit fontScale="90000"/>
          </a:bodyPr>
          <a:lstStyle/>
          <a:p>
            <a:r>
              <a:rPr lang="en-US" dirty="0" smtClean="0"/>
              <a:t>Survey Results – Program Format</a:t>
            </a:r>
            <a:endParaRPr lang="en-US" dirty="0"/>
          </a:p>
        </p:txBody>
      </p:sp>
      <p:sp>
        <p:nvSpPr>
          <p:cNvPr id="3" name="Content Placeholder 2"/>
          <p:cNvSpPr>
            <a:spLocks noGrp="1"/>
          </p:cNvSpPr>
          <p:nvPr>
            <p:ph idx="1"/>
          </p:nvPr>
        </p:nvSpPr>
        <p:spPr>
          <a:xfrm>
            <a:off x="5126005" y="1752600"/>
            <a:ext cx="4017995" cy="4351338"/>
          </a:xfrm>
        </p:spPr>
        <p:txBody>
          <a:bodyPr>
            <a:normAutofit/>
          </a:bodyPr>
          <a:lstStyle/>
          <a:p>
            <a:pPr marL="0" indent="0">
              <a:buNone/>
            </a:pPr>
            <a:r>
              <a:rPr lang="en-US" sz="1800" dirty="0" smtClean="0"/>
              <a:t>Highlights/Comments</a:t>
            </a:r>
          </a:p>
          <a:p>
            <a:r>
              <a:rPr lang="en-US" sz="1800" dirty="0" smtClean="0"/>
              <a:t>Requests for options for additional games/tournament play</a:t>
            </a:r>
          </a:p>
          <a:p>
            <a:r>
              <a:rPr lang="en-US" sz="1800" dirty="0" smtClean="0"/>
              <a:t>Recognition of addition ice time opportunities</a:t>
            </a:r>
          </a:p>
        </p:txBody>
      </p:sp>
      <p:graphicFrame>
        <p:nvGraphicFramePr>
          <p:cNvPr id="6" name="Chart 5"/>
          <p:cNvGraphicFramePr>
            <a:graphicFrameLocks/>
          </p:cNvGraphicFramePr>
          <p:nvPr>
            <p:extLst>
              <p:ext uri="{D42A27DB-BD31-4B8C-83A1-F6EECF244321}">
                <p14:modId xmlns:p14="http://schemas.microsoft.com/office/powerpoint/2010/main" val="3490627675"/>
              </p:ext>
            </p:extLst>
          </p:nvPr>
        </p:nvGraphicFramePr>
        <p:xfrm>
          <a:off x="457200" y="1828800"/>
          <a:ext cx="4343400" cy="4191000"/>
        </p:xfrm>
        <a:graphic>
          <a:graphicData uri="http://schemas.openxmlformats.org/drawingml/2006/chart">
            <c:chart xmlns:c="http://schemas.openxmlformats.org/drawingml/2006/chart" xmlns:r="http://schemas.openxmlformats.org/officeDocument/2006/relationships" r:id="rId2"/>
          </a:graphicData>
        </a:graphic>
      </p:graphicFrame>
      <p:pic>
        <p:nvPicPr>
          <p:cNvPr id="5" name="Picture 4"/>
          <p:cNvPicPr>
            <a:picLocks noChangeAspect="1"/>
          </p:cNvPicPr>
          <p:nvPr/>
        </p:nvPicPr>
        <p:blipFill>
          <a:blip r:embed="rId3"/>
          <a:stretch>
            <a:fillRect/>
          </a:stretch>
        </p:blipFill>
        <p:spPr>
          <a:xfrm>
            <a:off x="3695895" y="5228190"/>
            <a:ext cx="1752210" cy="1046871"/>
          </a:xfrm>
          <a:prstGeom prst="rect">
            <a:avLst/>
          </a:prstGeom>
          <a:ln>
            <a:solidFill>
              <a:schemeClr val="tx1"/>
            </a:solidFill>
          </a:ln>
        </p:spPr>
      </p:pic>
      <p:graphicFrame>
        <p:nvGraphicFramePr>
          <p:cNvPr id="8" name="Chart 7"/>
          <p:cNvGraphicFramePr>
            <a:graphicFrameLocks/>
          </p:cNvGraphicFramePr>
          <p:nvPr>
            <p:extLst>
              <p:ext uri="{D42A27DB-BD31-4B8C-83A1-F6EECF244321}">
                <p14:modId xmlns:p14="http://schemas.microsoft.com/office/powerpoint/2010/main" val="1205143106"/>
              </p:ext>
            </p:extLst>
          </p:nvPr>
        </p:nvGraphicFramePr>
        <p:xfrm>
          <a:off x="5691394" y="3505200"/>
          <a:ext cx="3236120" cy="27432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07971323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Survey Results – Program Values</a:t>
            </a:r>
            <a:endParaRPr lang="en-US" dirty="0"/>
          </a:p>
        </p:txBody>
      </p:sp>
      <p:graphicFrame>
        <p:nvGraphicFramePr>
          <p:cNvPr id="4" name="Chart 3"/>
          <p:cNvGraphicFramePr>
            <a:graphicFrameLocks/>
          </p:cNvGraphicFramePr>
          <p:nvPr>
            <p:extLst>
              <p:ext uri="{D42A27DB-BD31-4B8C-83A1-F6EECF244321}">
                <p14:modId xmlns:p14="http://schemas.microsoft.com/office/powerpoint/2010/main" val="888230278"/>
              </p:ext>
            </p:extLst>
          </p:nvPr>
        </p:nvGraphicFramePr>
        <p:xfrm>
          <a:off x="1143000" y="1600200"/>
          <a:ext cx="6448424" cy="502444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48761943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Module</Template>
  <TotalTime>69556</TotalTime>
  <Words>1477</Words>
  <Application>Microsoft Office PowerPoint</Application>
  <PresentationFormat>On-screen Show (4:3)</PresentationFormat>
  <Paragraphs>422</Paragraphs>
  <Slides>25</Slides>
  <Notes>4</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25</vt:i4>
      </vt:variant>
    </vt:vector>
  </HeadingPairs>
  <TitlesOfParts>
    <vt:vector size="33" baseType="lpstr">
      <vt:lpstr>Arial</vt:lpstr>
      <vt:lpstr>Calibri</vt:lpstr>
      <vt:lpstr>Corbel</vt:lpstr>
      <vt:lpstr>Wingdings</vt:lpstr>
      <vt:lpstr>Wingdings 2</vt:lpstr>
      <vt:lpstr>Wingdings 3</vt:lpstr>
      <vt:lpstr>Module</vt:lpstr>
      <vt:lpstr>Worksheet</vt:lpstr>
      <vt:lpstr>BAHL Annual Meeting 2019-20</vt:lpstr>
      <vt:lpstr>Agenda</vt:lpstr>
      <vt:lpstr>2020-21 Board Members</vt:lpstr>
      <vt:lpstr>Survey Results - Facilities</vt:lpstr>
      <vt:lpstr>Survey Results – Rink Employees</vt:lpstr>
      <vt:lpstr>Survey Results – Board of Directors</vt:lpstr>
      <vt:lpstr>Survey Results - Coaching</vt:lpstr>
      <vt:lpstr>Survey Results – Program Format</vt:lpstr>
      <vt:lpstr>Survey Results – Program Values</vt:lpstr>
      <vt:lpstr>Survey Results – Program Values</vt:lpstr>
      <vt:lpstr>Program Structure</vt:lpstr>
      <vt:lpstr>Team Layout</vt:lpstr>
      <vt:lpstr>Key Dates</vt:lpstr>
      <vt:lpstr>Value of Program – Rate Overview</vt:lpstr>
      <vt:lpstr>Team Manager Responsibilities</vt:lpstr>
      <vt:lpstr>COVID Policy</vt:lpstr>
      <vt:lpstr>2019-20 Financials Revenue by User Group</vt:lpstr>
      <vt:lpstr>2019-20 Financials Percent of Revenue by User Group</vt:lpstr>
      <vt:lpstr>2019-20 Financials Revenue by Major Categories</vt:lpstr>
      <vt:lpstr>2019-20 Financials Percent of Revenue by Major Categories</vt:lpstr>
      <vt:lpstr>2019-20 Financials Major Expenses</vt:lpstr>
      <vt:lpstr>2019-20 Financials Fundraising &amp; Tournaments</vt:lpstr>
      <vt:lpstr>Facility Updates</vt:lpstr>
      <vt:lpstr>Frequently Asked Questions</vt:lpstr>
      <vt:lpstr>Frequently Asked Questions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BAHL Annual Meeting 2010-2011</dc:title>
  <dc:creator>Sean O'Donnell</dc:creator>
  <cp:lastModifiedBy>Leenheers, G Pete</cp:lastModifiedBy>
  <cp:revision>232</cp:revision>
  <cp:lastPrinted>2020-09-10T19:50:01Z</cp:lastPrinted>
  <dcterms:created xsi:type="dcterms:W3CDTF">2011-04-04T23:55:55Z</dcterms:created>
  <dcterms:modified xsi:type="dcterms:W3CDTF">2020-09-17T15:40:00Z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-1107941996</vt:i4>
  </property>
  <property fmtid="{D5CDD505-2E9C-101B-9397-08002B2CF9AE}" pid="3" name="_NewReviewCycle">
    <vt:lpwstr/>
  </property>
  <property fmtid="{D5CDD505-2E9C-101B-9397-08002B2CF9AE}" pid="4" name="_EmailSubject">
    <vt:lpwstr>PowerPoint from all-members meeting</vt:lpwstr>
  </property>
  <property fmtid="{D5CDD505-2E9C-101B-9397-08002B2CF9AE}" pid="5" name="_AuthorEmail">
    <vt:lpwstr>gerard.p.leenheers@exxonmobil.com</vt:lpwstr>
  </property>
  <property fmtid="{D5CDD505-2E9C-101B-9397-08002B2CF9AE}" pid="6" name="_AuthorEmailDisplayName">
    <vt:lpwstr>Leenheers, G Pete</vt:lpwstr>
  </property>
</Properties>
</file>