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20" r:id="rId5"/>
    <p:sldId id="321" r:id="rId6"/>
    <p:sldId id="319" r:id="rId7"/>
    <p:sldId id="322" r:id="rId8"/>
    <p:sldId id="324" r:id="rId9"/>
    <p:sldId id="318" r:id="rId10"/>
    <p:sldId id="311" r:id="rId11"/>
    <p:sldId id="323" r:id="rId12"/>
    <p:sldId id="325" r:id="rId13"/>
    <p:sldId id="326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88" autoAdjust="0"/>
  </p:normalViewPr>
  <p:slideViewPr>
    <p:cSldViewPr snapToGrid="0">
      <p:cViewPr>
        <p:scale>
          <a:sx n="74" d="100"/>
          <a:sy n="74" d="100"/>
        </p:scale>
        <p:origin x="1254" y="966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Wrestler</a:t>
            </a:r>
            <a:r>
              <a:rPr lang="en-US" baseline="0" dirty="0"/>
              <a:t> contribution by Type</a:t>
            </a:r>
            <a:endParaRPr lang="en-US" dirty="0"/>
          </a:p>
        </c:rich>
      </c:tx>
      <c:layout>
        <c:manualLayout>
          <c:xMode val="edge"/>
          <c:yMode val="edge"/>
          <c:x val="0.19161195001808493"/>
          <c:y val="3.2444959443800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16-493C-BD1B-4EB235069F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16-493C-BD1B-4EB235069F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16-493C-BD1B-4EB235069F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16-493C-BD1B-4EB235069F16}"/>
              </c:ext>
            </c:extLst>
          </c:dPt>
          <c:cat>
            <c:strRef>
              <c:f>Sheet1!$N$55:$N$58</c:f>
              <c:strCache>
                <c:ptCount val="4"/>
                <c:pt idx="0">
                  <c:v>Indian Teams</c:v>
                </c:pt>
                <c:pt idx="1">
                  <c:v>Fargo</c:v>
                </c:pt>
                <c:pt idx="2">
                  <c:v>Scholarship</c:v>
                </c:pt>
                <c:pt idx="3">
                  <c:v>Camps and Awards</c:v>
                </c:pt>
              </c:strCache>
            </c:strRef>
          </c:cat>
          <c:val>
            <c:numRef>
              <c:f>Sheet1!$O$55:$O$58</c:f>
              <c:numCache>
                <c:formatCode>General</c:formatCode>
                <c:ptCount val="4"/>
                <c:pt idx="0">
                  <c:v>155</c:v>
                </c:pt>
                <c:pt idx="1">
                  <c:v>47</c:v>
                </c:pt>
                <c:pt idx="2">
                  <c:v>8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16-493C-BD1B-4EB235069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69196" y="2066731"/>
            <a:ext cx="3108391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2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8053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2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/>
          <a:p>
            <a:r>
              <a:rPr lang="en-US" dirty="0"/>
              <a:t>Wrestling 2025 Financials</a:t>
            </a:r>
          </a:p>
        </p:txBody>
      </p:sp>
      <p:pic>
        <p:nvPicPr>
          <p:cNvPr id="8" name="Picture Placeholder 7" descr="A blue and yellow logo&#10;&#10;AI-generated content may be incorrect.">
            <a:extLst>
              <a:ext uri="{FF2B5EF4-FFF2-40B4-BE49-F238E27FC236}">
                <a16:creationId xmlns:a16="http://schemas.microsoft.com/office/drawing/2014/main" id="{327787EB-1C2F-8870-1E44-1612FB10AC6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282286" y="1516890"/>
            <a:ext cx="4784372" cy="3600238"/>
          </a:xfrm>
          <a:noFill/>
        </p:spPr>
      </p:pic>
    </p:spTree>
    <p:extLst>
      <p:ext uri="{BB962C8B-B14F-4D97-AF65-F5344CB8AC3E}">
        <p14:creationId xmlns:p14="http://schemas.microsoft.com/office/powerpoint/2010/main" val="375211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258F-98B2-6882-7FC4-D4C116A7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D743E-9F08-A196-D778-26CD47EA83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49CC7E-DDB3-FC06-C88C-AC34AE160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0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01732C-7338-DBA0-BD19-1FA88304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14" y="690511"/>
            <a:ext cx="4964671" cy="5253089"/>
          </a:xfrm>
        </p:spPr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CFE66-A9E7-A365-967B-2FD670CB39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2286" y="690465"/>
            <a:ext cx="4784372" cy="5253089"/>
          </a:xfrm>
        </p:spPr>
        <p:txBody>
          <a:bodyPr/>
          <a:lstStyle/>
          <a:p>
            <a:r>
              <a:rPr lang="en-US" dirty="0"/>
              <a:t>Stephen Mathis</a:t>
            </a:r>
          </a:p>
          <a:p>
            <a:r>
              <a:rPr lang="en-US" dirty="0"/>
              <a:t>ISWA Treasurer</a:t>
            </a:r>
          </a:p>
          <a:p>
            <a:r>
              <a:rPr lang="en-US" dirty="0"/>
              <a:t>Steve.Mathis@ISWA.com</a:t>
            </a:r>
          </a:p>
          <a:p>
            <a:r>
              <a:rPr lang="en-US" dirty="0"/>
              <a:t>765-588-7367</a:t>
            </a:r>
          </a:p>
        </p:txBody>
      </p:sp>
      <p:pic>
        <p:nvPicPr>
          <p:cNvPr id="7" name="Picture 6" descr="A blue and yellow logo&#10;&#10;AI-generated content may be incorrect.">
            <a:extLst>
              <a:ext uri="{FF2B5EF4-FFF2-40B4-BE49-F238E27FC236}">
                <a16:creationId xmlns:a16="http://schemas.microsoft.com/office/drawing/2014/main" id="{A34B8847-C809-D824-4837-FE82EF8FD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50" y="104775"/>
            <a:ext cx="2673525" cy="247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7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7761-0B88-A5E8-0B78-C39173D0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110" y="737115"/>
            <a:ext cx="2315129" cy="3115026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04E6-CD61-B962-4287-DEC1993C32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88461" y="737115"/>
            <a:ext cx="4449712" cy="5407091"/>
          </a:xfrm>
        </p:spPr>
        <p:txBody>
          <a:bodyPr/>
          <a:lstStyle/>
          <a:p>
            <a:r>
              <a:rPr lang="en-US" dirty="0"/>
              <a:t>2024-2025 ISWA Budget to Actual</a:t>
            </a:r>
          </a:p>
          <a:p>
            <a:r>
              <a:rPr lang="en-US" dirty="0"/>
              <a:t>2024-25 Budget to Actual Bridge</a:t>
            </a:r>
          </a:p>
          <a:p>
            <a:r>
              <a:rPr lang="en-US" dirty="0"/>
              <a:t>August 31 statement of financial position</a:t>
            </a:r>
          </a:p>
          <a:p>
            <a:r>
              <a:rPr lang="en-US" dirty="0"/>
              <a:t>24-25  Financial Highlights</a:t>
            </a:r>
          </a:p>
          <a:p>
            <a:r>
              <a:rPr lang="en-US" dirty="0"/>
              <a:t>25-26 Summary Budget</a:t>
            </a:r>
          </a:p>
          <a:p>
            <a:r>
              <a:rPr lang="en-US" dirty="0"/>
              <a:t>Prior year Actual to Plan Bridge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4601E-33F5-5714-867D-A0B584DA7C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id="{F8B4EC49-DF60-2939-EC78-BE0E972383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5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0E1C0F-6830-3E66-47D8-44D3BF340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115" y="0"/>
            <a:ext cx="9923770" cy="974558"/>
          </a:xfrm>
        </p:spPr>
        <p:txBody>
          <a:bodyPr/>
          <a:lstStyle/>
          <a:p>
            <a:r>
              <a:rPr lang="en-US" dirty="0"/>
              <a:t>24-25 Financial Summary page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2F34B1-EC5C-AC9D-257A-6F54D7100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1" y="853440"/>
            <a:ext cx="10123164" cy="6004560"/>
          </a:xfrm>
          <a:prstGeom prst="rect">
            <a:avLst/>
          </a:prstGeom>
        </p:spPr>
      </p:pic>
      <p:pic>
        <p:nvPicPr>
          <p:cNvPr id="16" name="Picture 15" descr="A blue and yellow logo&#10;&#10;AI-generated content may be incorrect.">
            <a:extLst>
              <a:ext uri="{FF2B5EF4-FFF2-40B4-BE49-F238E27FC236}">
                <a16:creationId xmlns:a16="http://schemas.microsoft.com/office/drawing/2014/main" id="{28935954-ECAF-D4F6-F944-3EAC9C539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123" y="11365"/>
            <a:ext cx="1723762" cy="12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8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0E1C0F-6830-3E66-47D8-44D3BF340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115" y="0"/>
            <a:ext cx="9923770" cy="974558"/>
          </a:xfrm>
        </p:spPr>
        <p:txBody>
          <a:bodyPr/>
          <a:lstStyle/>
          <a:p>
            <a:r>
              <a:rPr lang="en-US" dirty="0"/>
              <a:t>24-25 Financial Summary page2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4E9FE-1923-6EE5-50FA-97AC85D98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65" y="890475"/>
            <a:ext cx="10841616" cy="59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3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480DF4-6765-138B-AE4F-3CD3B110B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788564"/>
            <a:ext cx="9773481" cy="5855517"/>
          </a:xfrm>
          <a:prstGeom prst="rect">
            <a:avLst/>
          </a:prstGeom>
        </p:spPr>
      </p:pic>
      <p:pic>
        <p:nvPicPr>
          <p:cNvPr id="10" name="Picture 9" descr="A blue and yellow logo&#10;&#10;AI-generated content may be incorrect.">
            <a:extLst>
              <a:ext uri="{FF2B5EF4-FFF2-40B4-BE49-F238E27FC236}">
                <a16:creationId xmlns:a16="http://schemas.microsoft.com/office/drawing/2014/main" id="{F81E1A50-AECD-234F-B969-C300F27D1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928" y="989364"/>
            <a:ext cx="1267498" cy="11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BC60-AA38-5DEF-3160-0CAA68F3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039" y="135759"/>
            <a:ext cx="9150675" cy="1427585"/>
          </a:xfrm>
        </p:spPr>
        <p:txBody>
          <a:bodyPr/>
          <a:lstStyle/>
          <a:p>
            <a:r>
              <a:rPr lang="en-US" dirty="0"/>
              <a:t>                     ISWA 2024 -2025 Highlights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C964F-E2D5-D8E7-C513-C47A7E409D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B42A4E-B4A0-79B4-A454-34167AE5C83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30565" y="1244322"/>
            <a:ext cx="4432050" cy="228867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Indiana wrestler Support 2025</a:t>
            </a:r>
          </a:p>
          <a:p>
            <a:r>
              <a:rPr lang="en-US" dirty="0"/>
              <a:t>Net Indiana Teams Support   $155K</a:t>
            </a:r>
          </a:p>
          <a:p>
            <a:r>
              <a:rPr lang="en-US" dirty="0"/>
              <a:t>Net Fargo Support                 $47K</a:t>
            </a:r>
          </a:p>
          <a:p>
            <a:r>
              <a:rPr lang="en-US" dirty="0"/>
              <a:t>Net Scholarship Support        $8K</a:t>
            </a:r>
          </a:p>
          <a:p>
            <a:r>
              <a:rPr lang="en-US" dirty="0"/>
              <a:t>Net Camps and Awards         </a:t>
            </a:r>
            <a:r>
              <a:rPr lang="en-US" u="sng" dirty="0"/>
              <a:t>$14K</a:t>
            </a:r>
          </a:p>
          <a:p>
            <a:r>
              <a:rPr lang="en-US" dirty="0"/>
              <a:t>Total 			     $224K		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B95D93-28DE-B33C-FDBD-107EC954295C}"/>
              </a:ext>
            </a:extLst>
          </p:cNvPr>
          <p:cNvSpPr txBox="1">
            <a:spLocks/>
          </p:cNvSpPr>
          <p:nvPr/>
        </p:nvSpPr>
        <p:spPr>
          <a:xfrm>
            <a:off x="6229387" y="1282781"/>
            <a:ext cx="4990740" cy="238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ISWA State Tournament Net Gain/Loss</a:t>
            </a:r>
          </a:p>
          <a:p>
            <a:r>
              <a:rPr lang="en-US" dirty="0"/>
              <a:t>Elementary Duals  	      $18K</a:t>
            </a:r>
          </a:p>
          <a:p>
            <a:r>
              <a:rPr lang="en-US" dirty="0"/>
              <a:t>Middle School Duals               $4K</a:t>
            </a:r>
          </a:p>
          <a:p>
            <a:r>
              <a:rPr lang="en-US" dirty="0"/>
              <a:t>Folkstyle State                        $86K</a:t>
            </a:r>
          </a:p>
          <a:p>
            <a:r>
              <a:rPr lang="en-US" dirty="0"/>
              <a:t>Freestyle/Greco State             </a:t>
            </a:r>
            <a:r>
              <a:rPr lang="en-US" u="sng" dirty="0"/>
              <a:t>$41K</a:t>
            </a:r>
          </a:p>
          <a:p>
            <a:r>
              <a:rPr lang="en-US" dirty="0"/>
              <a:t>Total		 	      $149K		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466940-8059-30E4-A6C0-85AD66412B23}"/>
              </a:ext>
            </a:extLst>
          </p:cNvPr>
          <p:cNvSpPr txBox="1">
            <a:spLocks/>
          </p:cNvSpPr>
          <p:nvPr/>
        </p:nvSpPr>
        <p:spPr>
          <a:xfrm>
            <a:off x="6243376" y="3345110"/>
            <a:ext cx="5181710" cy="1629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USAW National Tournament Net Gain/Loss</a:t>
            </a:r>
          </a:p>
          <a:p>
            <a:r>
              <a:rPr lang="en-US" dirty="0"/>
              <a:t>Kids Folkstyle Nationals     $5K</a:t>
            </a:r>
          </a:p>
          <a:p>
            <a:r>
              <a:rPr lang="en-US" dirty="0"/>
              <a:t>Women’s National Duals    </a:t>
            </a:r>
            <a:r>
              <a:rPr lang="en-US" u="sng" dirty="0"/>
              <a:t>$45</a:t>
            </a:r>
          </a:p>
          <a:p>
            <a:r>
              <a:rPr lang="en-US" dirty="0"/>
              <a:t>Total		 	     $49K		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1489D8A-CBA7-B80A-8585-5223FACC4D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772895"/>
              </p:ext>
            </p:extLst>
          </p:nvPr>
        </p:nvGraphicFramePr>
        <p:xfrm>
          <a:off x="1597317" y="3855488"/>
          <a:ext cx="3878923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F23503-2526-A8DA-A91C-CFD4EF4398EB}"/>
              </a:ext>
            </a:extLst>
          </p:cNvPr>
          <p:cNvSpPr txBox="1">
            <a:spLocks/>
          </p:cNvSpPr>
          <p:nvPr/>
        </p:nvSpPr>
        <p:spPr>
          <a:xfrm>
            <a:off x="6331861" y="5446497"/>
            <a:ext cx="5733502" cy="1149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USAW Operational performance to plan ($8.5K)</a:t>
            </a:r>
          </a:p>
          <a:p>
            <a:r>
              <a:rPr lang="en-US" b="1" dirty="0"/>
              <a:t>Overall increase in Funds +$56K</a:t>
            </a:r>
          </a:p>
          <a:p>
            <a:r>
              <a:rPr lang="en-US" b="1" dirty="0"/>
              <a:t>$23k additional interest from CDs contribution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5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44EDC2-BFBF-920F-CB70-9AF7324660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8974F7-E256-CEEE-7827-B7397ADB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E6B2BE7-A4CC-8D69-49A0-F157071B6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1" y="0"/>
            <a:ext cx="11480799" cy="644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2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8ACA6-35CF-7407-C0C6-193E6644F2E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EF662D-61C2-460D-331C-B7802B566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23825"/>
            <a:ext cx="10587037" cy="661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5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B3E3C-F89F-BC4A-7273-A814DED6EB0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C4539-C2F7-8F88-3460-CFED06513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0"/>
            <a:ext cx="104298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4767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44816_Win32_SL_V10" id="{8934A6D9-B969-498F-A646-4B502FD69C4E}" vid="{AA78C1C8-456D-41A9-83FC-BC8B9A8EE3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DB7358-0BCB-4DEB-B717-C1D7CC555F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9E9DE5-EFFE-4262-A023-32732F0B6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{562EABFD-5817-4525-A782-9A09291B4FD5}TF3977e381-cba5-49b1-ba43-b5d865517af907ebbda9_win32-372d4d6ae720</Template>
  <TotalTime>0</TotalTime>
  <Words>193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Tisa Offc Serif Pro</vt:lpstr>
      <vt:lpstr>Univers Light</vt:lpstr>
      <vt:lpstr>Custom</vt:lpstr>
      <vt:lpstr>Wrestling 2025 Financials</vt:lpstr>
      <vt:lpstr>Agenda</vt:lpstr>
      <vt:lpstr>24-25 Financial Summary page 1</vt:lpstr>
      <vt:lpstr>24-25 Financial Summary page2</vt:lpstr>
      <vt:lpstr>PowerPoint Presentation</vt:lpstr>
      <vt:lpstr>                     ISWA 2024 -2025 Highlights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Ball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Wrestling 2025 Financials</dc:title>
  <dc:creator>Mathis, Stephen</dc:creator>
  <cp:lastModifiedBy>Mathis, Stephen</cp:lastModifiedBy>
  <cp:revision>9</cp:revision>
  <dcterms:created xsi:type="dcterms:W3CDTF">2025-09-09T01:52:10Z</dcterms:created>
  <dcterms:modified xsi:type="dcterms:W3CDTF">2025-09-10T12:28:08Z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