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Graham" initials="BG" lastIdx="1" clrIdx="0">
    <p:extLst>
      <p:ext uri="{19B8F6BF-5375-455C-9EA6-DF929625EA0E}">
        <p15:presenceInfo xmlns:p15="http://schemas.microsoft.com/office/powerpoint/2012/main" userId="Ben Grah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B8341"/>
    <a:srgbClr val="561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94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2966D-9391-4521-BA78-B28F7024B097}" type="datetimeFigureOut">
              <a:rPr lang="en-US" smtClean="0"/>
              <a:t>3/22/2020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A2D5BD-CAA4-4311-8EF1-52E7399B3845}" type="slidenum">
              <a:rPr lang="en-US" smtClean="0"/>
              <a:t>‹#›</a:t>
            </a:fld>
            <a:endParaRPr lang="en-US"/>
          </a:p>
        </p:txBody>
      </p:sp>
    </p:spTree>
    <p:extLst>
      <p:ext uri="{BB962C8B-B14F-4D97-AF65-F5344CB8AC3E}">
        <p14:creationId xmlns:p14="http://schemas.microsoft.com/office/powerpoint/2010/main" val="51400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A2D5BD-CAA4-4311-8EF1-52E7399B3845}" type="slidenum">
              <a:rPr lang="en-US" smtClean="0"/>
              <a:t>6</a:t>
            </a:fld>
            <a:endParaRPr lang="en-US"/>
          </a:p>
        </p:txBody>
      </p:sp>
    </p:spTree>
    <p:extLst>
      <p:ext uri="{BB962C8B-B14F-4D97-AF65-F5344CB8AC3E}">
        <p14:creationId xmlns:p14="http://schemas.microsoft.com/office/powerpoint/2010/main" val="35473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A2D5BD-CAA4-4311-8EF1-52E7399B3845}" type="slidenum">
              <a:rPr lang="en-US" smtClean="0"/>
              <a:t>7</a:t>
            </a:fld>
            <a:endParaRPr lang="en-US"/>
          </a:p>
        </p:txBody>
      </p:sp>
    </p:spTree>
    <p:extLst>
      <p:ext uri="{BB962C8B-B14F-4D97-AF65-F5344CB8AC3E}">
        <p14:creationId xmlns:p14="http://schemas.microsoft.com/office/powerpoint/2010/main" val="70189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A2D5BD-CAA4-4311-8EF1-52E7399B3845}" type="slidenum">
              <a:rPr lang="en-US" smtClean="0"/>
              <a:t>8</a:t>
            </a:fld>
            <a:endParaRPr lang="en-US"/>
          </a:p>
        </p:txBody>
      </p:sp>
    </p:spTree>
    <p:extLst>
      <p:ext uri="{BB962C8B-B14F-4D97-AF65-F5344CB8AC3E}">
        <p14:creationId xmlns:p14="http://schemas.microsoft.com/office/powerpoint/2010/main" val="163780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A2D5BD-CAA4-4311-8EF1-52E7399B3845}" type="slidenum">
              <a:rPr lang="en-US" smtClean="0"/>
              <a:t>9</a:t>
            </a:fld>
            <a:endParaRPr lang="en-US"/>
          </a:p>
        </p:txBody>
      </p:sp>
    </p:spTree>
    <p:extLst>
      <p:ext uri="{BB962C8B-B14F-4D97-AF65-F5344CB8AC3E}">
        <p14:creationId xmlns:p14="http://schemas.microsoft.com/office/powerpoint/2010/main" val="270550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A2D5BD-CAA4-4311-8EF1-52E7399B3845}" type="slidenum">
              <a:rPr lang="en-US" smtClean="0"/>
              <a:t>10</a:t>
            </a:fld>
            <a:endParaRPr lang="en-US"/>
          </a:p>
        </p:txBody>
      </p:sp>
    </p:spTree>
    <p:extLst>
      <p:ext uri="{BB962C8B-B14F-4D97-AF65-F5344CB8AC3E}">
        <p14:creationId xmlns:p14="http://schemas.microsoft.com/office/powerpoint/2010/main" val="199960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70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121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919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6286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29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5846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1052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69417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3/22/2020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242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6CE7D5-CF57-46EF-B807-FDD0502418D4}" type="datetimeFigureOut">
              <a:rPr lang="en-US" smtClean="0"/>
              <a:t>3/22/2020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17481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663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6CE7D5-CF57-46EF-B807-FDD0502418D4}" type="datetimeFigureOut">
              <a:rPr lang="en-US" smtClean="0"/>
              <a:t>3/22/2020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0EA680-D336-4FF7-8B7A-9848BB0A1C3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22955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chemeClr val="tx1"/>
                </a:solidFill>
                <a:cs typeface="Calibri Light"/>
              </a:rPr>
              <a:t>Livermore Fusion </a:t>
            </a:r>
            <a:br>
              <a:rPr lang="en-US" dirty="0">
                <a:solidFill>
                  <a:schemeClr val="tx1"/>
                </a:solidFill>
                <a:cs typeface="Calibri Light"/>
              </a:rPr>
            </a:br>
            <a:r>
              <a:rPr lang="en-US" dirty="0">
                <a:solidFill>
                  <a:schemeClr val="tx1"/>
                </a:solidFill>
                <a:cs typeface="Calibri Light"/>
              </a:rPr>
              <a:t>Positional profile</a:t>
            </a:r>
            <a:endParaRPr lang="en-US" dirty="0">
              <a:solidFill>
                <a:schemeClr val="tx1"/>
              </a:solidFill>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Players positional profile in (4-3-3)</a:t>
            </a:r>
          </a:p>
        </p:txBody>
      </p:sp>
      <p:pic>
        <p:nvPicPr>
          <p:cNvPr id="5" name="Picture 4">
            <a:extLst>
              <a:ext uri="{FF2B5EF4-FFF2-40B4-BE49-F238E27FC236}">
                <a16:creationId xmlns:a16="http://schemas.microsoft.com/office/drawing/2014/main" id="{B74D5CCF-A691-46EF-B373-0A5153A45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0971" y="2319771"/>
            <a:ext cx="1424709" cy="184499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487A9-0700-4E8F-9E85-948E9A442DDA}"/>
              </a:ext>
            </a:extLst>
          </p:cNvPr>
          <p:cNvSpPr>
            <a:spLocks noGrp="1"/>
          </p:cNvSpPr>
          <p:nvPr>
            <p:ph type="title"/>
          </p:nvPr>
        </p:nvSpPr>
        <p:spPr>
          <a:xfrm>
            <a:off x="1213439" y="961190"/>
            <a:ext cx="10058400" cy="736283"/>
          </a:xfrm>
        </p:spPr>
        <p:txBody>
          <a:bodyPr/>
          <a:lstStyle/>
          <a:p>
            <a:r>
              <a:rPr lang="en-US" dirty="0"/>
              <a:t>Striker – #9 </a:t>
            </a:r>
          </a:p>
        </p:txBody>
      </p:sp>
      <p:sp>
        <p:nvSpPr>
          <p:cNvPr id="5" name="Text Placeholder 4">
            <a:extLst>
              <a:ext uri="{FF2B5EF4-FFF2-40B4-BE49-F238E27FC236}">
                <a16:creationId xmlns:a16="http://schemas.microsoft.com/office/drawing/2014/main" id="{752DF73C-CAB5-44EC-8FC6-866E443DB862}"/>
              </a:ext>
            </a:extLst>
          </p:cNvPr>
          <p:cNvSpPr>
            <a:spLocks noGrp="1"/>
          </p:cNvSpPr>
          <p:nvPr>
            <p:ph type="body" sz="quarter" idx="3"/>
          </p:nvPr>
        </p:nvSpPr>
        <p:spPr>
          <a:xfrm>
            <a:off x="1135380" y="5278836"/>
            <a:ext cx="10514712" cy="1235948"/>
          </a:xfrm>
        </p:spPr>
        <p:txBody>
          <a:bodyPr>
            <a:normAutofit/>
          </a:bodyPr>
          <a:lstStyle/>
          <a:p>
            <a:r>
              <a:rPr lang="en-US" sz="1500" dirty="0"/>
              <a:t>The center forward #9. Like the #10 </a:t>
            </a:r>
            <a:r>
              <a:rPr lang="en-US" sz="1500" b="1" dirty="0"/>
              <a:t>Creativity</a:t>
            </a:r>
            <a:r>
              <a:rPr lang="en-US" sz="1500" dirty="0"/>
              <a:t>,</a:t>
            </a:r>
            <a:r>
              <a:rPr lang="en-US" sz="1500" b="1" dirty="0"/>
              <a:t> Flare</a:t>
            </a:r>
            <a:r>
              <a:rPr lang="en-US" sz="1500" dirty="0"/>
              <a:t> and </a:t>
            </a:r>
            <a:r>
              <a:rPr lang="en-US" sz="1500" b="1" dirty="0"/>
              <a:t>Technique</a:t>
            </a:r>
            <a:r>
              <a:rPr lang="en-US" sz="1500" dirty="0"/>
              <a:t> are the characteristics sought after for this position. The center forward also needs mastery of techniques for scoring goals; </a:t>
            </a:r>
            <a:r>
              <a:rPr lang="en-US" sz="1500" b="1" dirty="0"/>
              <a:t>Finish</a:t>
            </a:r>
            <a:r>
              <a:rPr lang="en-US" sz="1500" dirty="0"/>
              <a:t>,</a:t>
            </a:r>
            <a:r>
              <a:rPr lang="en-US" sz="1500" b="1" dirty="0"/>
              <a:t> Shoot</a:t>
            </a:r>
            <a:r>
              <a:rPr lang="en-US" sz="1500" dirty="0"/>
              <a:t>,</a:t>
            </a:r>
            <a:r>
              <a:rPr lang="en-US" sz="1500" b="1" dirty="0"/>
              <a:t> Head</a:t>
            </a:r>
            <a:r>
              <a:rPr lang="en-US" sz="1500" dirty="0"/>
              <a:t> and </a:t>
            </a:r>
            <a:r>
              <a:rPr lang="en-US" sz="1500" b="1" dirty="0"/>
              <a:t>Volley</a:t>
            </a:r>
            <a:r>
              <a:rPr lang="en-US" sz="1500" dirty="0"/>
              <a:t>. Primary defensive responsibility is to set a </a:t>
            </a:r>
            <a:r>
              <a:rPr lang="en-US" sz="1500" b="1" dirty="0"/>
              <a:t>Line of Confrontation </a:t>
            </a:r>
            <a:r>
              <a:rPr lang="en-US" sz="1500" dirty="0"/>
              <a:t>and attempt</a:t>
            </a:r>
            <a:r>
              <a:rPr lang="en-US" sz="1500" b="1" dirty="0"/>
              <a:t> </a:t>
            </a:r>
            <a:r>
              <a:rPr lang="en-US" sz="1500" dirty="0"/>
              <a:t>win the ball back with group concepts; </a:t>
            </a:r>
            <a:r>
              <a:rPr lang="en-US" sz="1500" b="1" dirty="0"/>
              <a:t>Force, Funnel, Trap and Collapse.</a:t>
            </a:r>
            <a:endParaRPr lang="en-US" sz="1500" dirty="0"/>
          </a:p>
          <a:p>
            <a:endParaRPr lang="en-US" dirty="0"/>
          </a:p>
        </p:txBody>
      </p:sp>
      <p:sp>
        <p:nvSpPr>
          <p:cNvPr id="16" name="TextBox 15">
            <a:extLst>
              <a:ext uri="{FF2B5EF4-FFF2-40B4-BE49-F238E27FC236}">
                <a16:creationId xmlns:a16="http://schemas.microsoft.com/office/drawing/2014/main" id="{12CB8CF1-8144-49D7-8A63-2E5D573BD888}"/>
              </a:ext>
            </a:extLst>
          </p:cNvPr>
          <p:cNvSpPr txBox="1"/>
          <p:nvPr/>
        </p:nvSpPr>
        <p:spPr>
          <a:xfrm>
            <a:off x="7724220" y="2967335"/>
            <a:ext cx="3435658" cy="1200329"/>
          </a:xfrm>
          <a:prstGeom prst="rect">
            <a:avLst/>
          </a:prstGeom>
          <a:noFill/>
        </p:spPr>
        <p:txBody>
          <a:bodyPr wrap="square" rtlCol="0">
            <a:spAutoFit/>
          </a:bodyPr>
          <a:lstStyle/>
          <a:p>
            <a:pPr algn="ctr"/>
            <a:r>
              <a:rPr lang="en-US" dirty="0"/>
              <a:t>Who has scored the most goals in a world cup (Men’s &amp; women’s), MLS season, Premier league season and EVER?!</a:t>
            </a:r>
          </a:p>
        </p:txBody>
      </p:sp>
      <p:pic>
        <p:nvPicPr>
          <p:cNvPr id="7" name="Picture 6">
            <a:extLst>
              <a:ext uri="{FF2B5EF4-FFF2-40B4-BE49-F238E27FC236}">
                <a16:creationId xmlns:a16="http://schemas.microsoft.com/office/drawing/2014/main" id="{8680A8A7-55FB-41B7-8AAC-DC9F3311B45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13439" y="1769180"/>
            <a:ext cx="2964824" cy="3353554"/>
          </a:xfrm>
          <a:prstGeom prst="rect">
            <a:avLst/>
          </a:prstGeom>
        </p:spPr>
      </p:pic>
      <p:pic>
        <p:nvPicPr>
          <p:cNvPr id="8" name="Picture 7">
            <a:extLst>
              <a:ext uri="{FF2B5EF4-FFF2-40B4-BE49-F238E27FC236}">
                <a16:creationId xmlns:a16="http://schemas.microsoft.com/office/drawing/2014/main" id="{C8165E1B-10B7-4715-9243-300B00F237B5}"/>
              </a:ext>
            </a:extLst>
          </p:cNvPr>
          <p:cNvPicPr/>
          <p:nvPr/>
        </p:nvPicPr>
        <p:blipFill>
          <a:blip r:embed="rId4">
            <a:extLst>
              <a:ext uri="{28A0092B-C50C-407E-A947-70E740481C1C}">
                <a14:useLocalDpi xmlns:a14="http://schemas.microsoft.com/office/drawing/2010/main" val="0"/>
              </a:ext>
            </a:extLst>
          </a:blip>
          <a:stretch>
            <a:fillRect/>
          </a:stretch>
        </p:blipFill>
        <p:spPr>
          <a:xfrm>
            <a:off x="4178263" y="1769180"/>
            <a:ext cx="3435658" cy="3353554"/>
          </a:xfrm>
          <a:prstGeom prst="rect">
            <a:avLst/>
          </a:prstGeom>
        </p:spPr>
      </p:pic>
    </p:spTree>
    <p:extLst>
      <p:ext uri="{BB962C8B-B14F-4D97-AF65-F5344CB8AC3E}">
        <p14:creationId xmlns:p14="http://schemas.microsoft.com/office/powerpoint/2010/main" val="50099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754E-3004-4648-8827-571E361FA4D1}"/>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FEB3A733-6508-42C5-B502-29A580B94867}"/>
              </a:ext>
            </a:extLst>
          </p:cNvPr>
          <p:cNvSpPr>
            <a:spLocks noGrp="1"/>
          </p:cNvSpPr>
          <p:nvPr>
            <p:ph type="body" idx="1"/>
          </p:nvPr>
        </p:nvSpPr>
        <p:spPr>
          <a:xfrm>
            <a:off x="1097279" y="1846052"/>
            <a:ext cx="8082231" cy="736282"/>
          </a:xfrm>
        </p:spPr>
        <p:txBody>
          <a:bodyPr>
            <a:normAutofit/>
          </a:bodyPr>
          <a:lstStyle/>
          <a:p>
            <a:endParaRPr lang="en-US" dirty="0"/>
          </a:p>
        </p:txBody>
      </p:sp>
      <p:pic>
        <p:nvPicPr>
          <p:cNvPr id="5" name="Picture 4">
            <a:extLst>
              <a:ext uri="{FF2B5EF4-FFF2-40B4-BE49-F238E27FC236}">
                <a16:creationId xmlns:a16="http://schemas.microsoft.com/office/drawing/2014/main" id="{82451E8A-4064-4763-AB0B-2F4CD967589A}"/>
              </a:ext>
            </a:extLst>
          </p:cNvPr>
          <p:cNvPicPr/>
          <p:nvPr/>
        </p:nvPicPr>
        <p:blipFill>
          <a:blip r:embed="rId2">
            <a:extLst>
              <a:ext uri="{28A0092B-C50C-407E-A947-70E740481C1C}">
                <a14:useLocalDpi xmlns:a14="http://schemas.microsoft.com/office/drawing/2010/main" val="0"/>
              </a:ext>
            </a:extLst>
          </a:blip>
          <a:stretch>
            <a:fillRect/>
          </a:stretch>
        </p:blipFill>
        <p:spPr>
          <a:xfrm>
            <a:off x="1066058" y="286603"/>
            <a:ext cx="10058399" cy="5901133"/>
          </a:xfrm>
          <a:prstGeom prst="rect">
            <a:avLst/>
          </a:prstGeom>
        </p:spPr>
      </p:pic>
    </p:spTree>
    <p:extLst>
      <p:ext uri="{BB962C8B-B14F-4D97-AF65-F5344CB8AC3E}">
        <p14:creationId xmlns:p14="http://schemas.microsoft.com/office/powerpoint/2010/main" val="2424522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487A9-0700-4E8F-9E85-948E9A442DDA}"/>
              </a:ext>
            </a:extLst>
          </p:cNvPr>
          <p:cNvSpPr>
            <a:spLocks noGrp="1"/>
          </p:cNvSpPr>
          <p:nvPr>
            <p:ph type="title"/>
          </p:nvPr>
        </p:nvSpPr>
        <p:spPr>
          <a:xfrm>
            <a:off x="1213439" y="961190"/>
            <a:ext cx="10058400" cy="736283"/>
          </a:xfrm>
        </p:spPr>
        <p:txBody>
          <a:bodyPr/>
          <a:lstStyle/>
          <a:p>
            <a:r>
              <a:rPr lang="en-US" dirty="0"/>
              <a:t>Goalkeeper – #1 </a:t>
            </a:r>
          </a:p>
        </p:txBody>
      </p:sp>
      <p:sp>
        <p:nvSpPr>
          <p:cNvPr id="5" name="Text Placeholder 4">
            <a:extLst>
              <a:ext uri="{FF2B5EF4-FFF2-40B4-BE49-F238E27FC236}">
                <a16:creationId xmlns:a16="http://schemas.microsoft.com/office/drawing/2014/main" id="{752DF73C-CAB5-44EC-8FC6-866E443DB862}"/>
              </a:ext>
            </a:extLst>
          </p:cNvPr>
          <p:cNvSpPr>
            <a:spLocks noGrp="1"/>
          </p:cNvSpPr>
          <p:nvPr>
            <p:ph type="body" sz="quarter" idx="3"/>
          </p:nvPr>
        </p:nvSpPr>
        <p:spPr>
          <a:xfrm>
            <a:off x="1144905" y="5160526"/>
            <a:ext cx="10514712" cy="1241034"/>
          </a:xfrm>
        </p:spPr>
        <p:txBody>
          <a:bodyPr>
            <a:normAutofit/>
          </a:bodyPr>
          <a:lstStyle/>
          <a:p>
            <a:r>
              <a:rPr lang="en-US" sz="1500" dirty="0"/>
              <a:t>The Fusion Play Model supports a variety of </a:t>
            </a:r>
            <a:r>
              <a:rPr lang="en-US" sz="1500" b="1" dirty="0"/>
              <a:t>possessional </a:t>
            </a:r>
            <a:r>
              <a:rPr lang="en-US" sz="1500" dirty="0"/>
              <a:t>and </a:t>
            </a:r>
            <a:r>
              <a:rPr lang="en-US" sz="1500" b="1" dirty="0"/>
              <a:t>penetrating</a:t>
            </a:r>
            <a:r>
              <a:rPr lang="en-US" sz="1500" dirty="0"/>
              <a:t> passes from the Goalkeeper </a:t>
            </a:r>
            <a:r>
              <a:rPr lang="en-US" sz="1500" b="1" dirty="0"/>
              <a:t>#1</a:t>
            </a:r>
            <a:r>
              <a:rPr lang="en-US" sz="1500" dirty="0"/>
              <a:t> when </a:t>
            </a:r>
            <a:r>
              <a:rPr lang="en-US" sz="1500" b="1" dirty="0"/>
              <a:t>WE</a:t>
            </a:r>
            <a:r>
              <a:rPr lang="en-US" sz="1500" dirty="0"/>
              <a:t> have the ball (throw, roll, pass, chip, drive and drop-kick). The first pass to start an attack will directly influence our opponents defensive positioning; a short pass will invite high pressure and create space behind our opponents, long pass will force them back and create space in front of our opponents, the same can be expected from passing left or right, space will be created opposite of the opponent’s lateral </a:t>
            </a:r>
            <a:r>
              <a:rPr lang="en-US" sz="1500" b="1" dirty="0"/>
              <a:t>shift </a:t>
            </a:r>
            <a:r>
              <a:rPr lang="en-US" sz="1500" dirty="0"/>
              <a:t>to the</a:t>
            </a:r>
            <a:r>
              <a:rPr lang="en-US" sz="1500" b="1" dirty="0"/>
              <a:t> ball-side</a:t>
            </a:r>
            <a:r>
              <a:rPr lang="en-US" sz="1500" dirty="0"/>
              <a:t>. </a:t>
            </a:r>
          </a:p>
        </p:txBody>
      </p:sp>
      <p:pic>
        <p:nvPicPr>
          <p:cNvPr id="17" name="Content Placeholder 16">
            <a:extLst>
              <a:ext uri="{FF2B5EF4-FFF2-40B4-BE49-F238E27FC236}">
                <a16:creationId xmlns:a16="http://schemas.microsoft.com/office/drawing/2014/main" id="{8BE1A936-2308-44C9-AED4-BA9746E4B581}"/>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1213439" y="1782327"/>
            <a:ext cx="2663580" cy="3378200"/>
          </a:xfrm>
          <a:prstGeom prst="rect">
            <a:avLst/>
          </a:prstGeom>
        </p:spPr>
      </p:pic>
      <p:pic>
        <p:nvPicPr>
          <p:cNvPr id="18" name="Picture 17">
            <a:extLst>
              <a:ext uri="{FF2B5EF4-FFF2-40B4-BE49-F238E27FC236}">
                <a16:creationId xmlns:a16="http://schemas.microsoft.com/office/drawing/2014/main" id="{63650111-DDA2-4718-8D0B-5A8A4C91CB3D}"/>
              </a:ext>
            </a:extLst>
          </p:cNvPr>
          <p:cNvPicPr/>
          <p:nvPr/>
        </p:nvPicPr>
        <p:blipFill>
          <a:blip r:embed="rId3">
            <a:extLst>
              <a:ext uri="{28A0092B-C50C-407E-A947-70E740481C1C}">
                <a14:useLocalDpi xmlns:a14="http://schemas.microsoft.com/office/drawing/2010/main" val="0"/>
              </a:ext>
            </a:extLst>
          </a:blip>
          <a:stretch>
            <a:fillRect/>
          </a:stretch>
        </p:blipFill>
        <p:spPr>
          <a:xfrm>
            <a:off x="3877019" y="1782328"/>
            <a:ext cx="3731893" cy="3378199"/>
          </a:xfrm>
          <a:prstGeom prst="rect">
            <a:avLst/>
          </a:prstGeom>
        </p:spPr>
      </p:pic>
      <p:sp>
        <p:nvSpPr>
          <p:cNvPr id="16" name="TextBox 15">
            <a:extLst>
              <a:ext uri="{FF2B5EF4-FFF2-40B4-BE49-F238E27FC236}">
                <a16:creationId xmlns:a16="http://schemas.microsoft.com/office/drawing/2014/main" id="{12CB8CF1-8144-49D7-8A63-2E5D573BD888}"/>
              </a:ext>
            </a:extLst>
          </p:cNvPr>
          <p:cNvSpPr txBox="1"/>
          <p:nvPr/>
        </p:nvSpPr>
        <p:spPr>
          <a:xfrm>
            <a:off x="7714695" y="3105834"/>
            <a:ext cx="3435658" cy="646331"/>
          </a:xfrm>
          <a:prstGeom prst="rect">
            <a:avLst/>
          </a:prstGeom>
          <a:noFill/>
        </p:spPr>
        <p:txBody>
          <a:bodyPr wrap="square" rtlCol="0">
            <a:spAutoFit/>
          </a:bodyPr>
          <a:lstStyle/>
          <a:p>
            <a:pPr algn="ctr"/>
            <a:r>
              <a:rPr lang="en-US" dirty="0"/>
              <a:t>Can you name two professional goalkeepers? </a:t>
            </a:r>
          </a:p>
        </p:txBody>
      </p:sp>
    </p:spTree>
    <p:extLst>
      <p:ext uri="{BB962C8B-B14F-4D97-AF65-F5344CB8AC3E}">
        <p14:creationId xmlns:p14="http://schemas.microsoft.com/office/powerpoint/2010/main" val="311058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487A9-0700-4E8F-9E85-948E9A442DDA}"/>
              </a:ext>
            </a:extLst>
          </p:cNvPr>
          <p:cNvSpPr>
            <a:spLocks noGrp="1"/>
          </p:cNvSpPr>
          <p:nvPr>
            <p:ph type="title"/>
          </p:nvPr>
        </p:nvSpPr>
        <p:spPr>
          <a:xfrm>
            <a:off x="1213439" y="961190"/>
            <a:ext cx="10058400" cy="736283"/>
          </a:xfrm>
        </p:spPr>
        <p:txBody>
          <a:bodyPr/>
          <a:lstStyle/>
          <a:p>
            <a:r>
              <a:rPr lang="en-US" dirty="0"/>
              <a:t>Outside Back – #2(Right) &amp; #3 (Left)</a:t>
            </a:r>
          </a:p>
        </p:txBody>
      </p:sp>
      <p:sp>
        <p:nvSpPr>
          <p:cNvPr id="5" name="Text Placeholder 4">
            <a:extLst>
              <a:ext uri="{FF2B5EF4-FFF2-40B4-BE49-F238E27FC236}">
                <a16:creationId xmlns:a16="http://schemas.microsoft.com/office/drawing/2014/main" id="{752DF73C-CAB5-44EC-8FC6-866E443DB862}"/>
              </a:ext>
            </a:extLst>
          </p:cNvPr>
          <p:cNvSpPr>
            <a:spLocks noGrp="1"/>
          </p:cNvSpPr>
          <p:nvPr>
            <p:ph type="body" sz="quarter" idx="3"/>
          </p:nvPr>
        </p:nvSpPr>
        <p:spPr>
          <a:xfrm>
            <a:off x="1127714" y="5160527"/>
            <a:ext cx="10514712" cy="1241034"/>
          </a:xfrm>
        </p:spPr>
        <p:txBody>
          <a:bodyPr>
            <a:normAutofit/>
          </a:bodyPr>
          <a:lstStyle/>
          <a:p>
            <a:r>
              <a:rPr lang="en-US" sz="1500" dirty="0"/>
              <a:t>The Fusion Play Model demands that outside backs have good </a:t>
            </a:r>
            <a:r>
              <a:rPr lang="en-US" sz="1500" b="1" dirty="0"/>
              <a:t>mobility </a:t>
            </a:r>
            <a:r>
              <a:rPr lang="en-US" sz="1500" dirty="0"/>
              <a:t>and accurate </a:t>
            </a:r>
            <a:r>
              <a:rPr lang="en-US" sz="1500" b="1" dirty="0"/>
              <a:t>service</a:t>
            </a:r>
            <a:r>
              <a:rPr lang="en-US" sz="1500" dirty="0"/>
              <a:t> while </a:t>
            </a:r>
            <a:r>
              <a:rPr lang="en-US" sz="1500" b="1" dirty="0"/>
              <a:t>Running With the Ball</a:t>
            </a:r>
            <a:r>
              <a:rPr lang="en-US" sz="1500" dirty="0"/>
              <a:t> to create goal scoring opportunities when </a:t>
            </a:r>
            <a:r>
              <a:rPr lang="en-US" sz="1500" b="1" dirty="0"/>
              <a:t>WE</a:t>
            </a:r>
            <a:r>
              <a:rPr lang="en-US" sz="1500" dirty="0"/>
              <a:t> have the ball. When we lose the ball and </a:t>
            </a:r>
            <a:r>
              <a:rPr lang="en-US" sz="1500" b="1" dirty="0"/>
              <a:t>Transition</a:t>
            </a:r>
            <a:r>
              <a:rPr lang="en-US" sz="1500" dirty="0"/>
              <a:t> WE&gt;THEY have ball, #2 and #3 need competency for </a:t>
            </a:r>
            <a:r>
              <a:rPr lang="en-US" sz="1500" b="1" dirty="0"/>
              <a:t>Tackling</a:t>
            </a:r>
            <a:r>
              <a:rPr lang="en-US" sz="1500" dirty="0"/>
              <a:t> - poke, block, slide, shield and head. </a:t>
            </a:r>
            <a:r>
              <a:rPr lang="en-US" sz="1500" b="1" dirty="0"/>
              <a:t>Pressure</a:t>
            </a:r>
            <a:r>
              <a:rPr lang="en-US" sz="1500" dirty="0"/>
              <a:t> and 1v1 defending - face-on, side-on and from above the ball. </a:t>
            </a:r>
            <a:r>
              <a:rPr lang="en-US" sz="1500" b="1" dirty="0"/>
              <a:t>Recovery runs </a:t>
            </a:r>
            <a:r>
              <a:rPr lang="en-US" sz="1500" dirty="0"/>
              <a:t>- angle and speed.</a:t>
            </a:r>
          </a:p>
        </p:txBody>
      </p:sp>
      <p:sp>
        <p:nvSpPr>
          <p:cNvPr id="16" name="TextBox 15">
            <a:extLst>
              <a:ext uri="{FF2B5EF4-FFF2-40B4-BE49-F238E27FC236}">
                <a16:creationId xmlns:a16="http://schemas.microsoft.com/office/drawing/2014/main" id="{12CB8CF1-8144-49D7-8A63-2E5D573BD888}"/>
              </a:ext>
            </a:extLst>
          </p:cNvPr>
          <p:cNvSpPr txBox="1"/>
          <p:nvPr/>
        </p:nvSpPr>
        <p:spPr>
          <a:xfrm>
            <a:off x="7714695" y="3015882"/>
            <a:ext cx="3435658" cy="923330"/>
          </a:xfrm>
          <a:prstGeom prst="rect">
            <a:avLst/>
          </a:prstGeom>
          <a:noFill/>
        </p:spPr>
        <p:txBody>
          <a:bodyPr wrap="square" rtlCol="0">
            <a:spAutoFit/>
          </a:bodyPr>
          <a:lstStyle/>
          <a:p>
            <a:pPr algn="ctr"/>
            <a:r>
              <a:rPr lang="en-US" dirty="0"/>
              <a:t>Can you name one professional outside back who plays on the left and on the right?</a:t>
            </a:r>
          </a:p>
        </p:txBody>
      </p:sp>
      <p:pic>
        <p:nvPicPr>
          <p:cNvPr id="9" name="Picture 8">
            <a:extLst>
              <a:ext uri="{FF2B5EF4-FFF2-40B4-BE49-F238E27FC236}">
                <a16:creationId xmlns:a16="http://schemas.microsoft.com/office/drawing/2014/main" id="{2C54036A-97FB-491F-A03B-29368843FE2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13439" y="1781175"/>
            <a:ext cx="2663236" cy="3379352"/>
          </a:xfrm>
          <a:prstGeom prst="rect">
            <a:avLst/>
          </a:prstGeom>
        </p:spPr>
      </p:pic>
      <p:pic>
        <p:nvPicPr>
          <p:cNvPr id="10" name="Picture 9">
            <a:extLst>
              <a:ext uri="{FF2B5EF4-FFF2-40B4-BE49-F238E27FC236}">
                <a16:creationId xmlns:a16="http://schemas.microsoft.com/office/drawing/2014/main" id="{4F8A9D5D-03A9-4141-8673-AC025FEF1F82}"/>
              </a:ext>
            </a:extLst>
          </p:cNvPr>
          <p:cNvPicPr/>
          <p:nvPr/>
        </p:nvPicPr>
        <p:blipFill>
          <a:blip r:embed="rId3">
            <a:extLst>
              <a:ext uri="{28A0092B-C50C-407E-A947-70E740481C1C}">
                <a14:useLocalDpi xmlns:a14="http://schemas.microsoft.com/office/drawing/2010/main" val="0"/>
              </a:ext>
            </a:extLst>
          </a:blip>
          <a:stretch>
            <a:fillRect/>
          </a:stretch>
        </p:blipFill>
        <p:spPr>
          <a:xfrm>
            <a:off x="3876674" y="1781175"/>
            <a:ext cx="3571875" cy="3379352"/>
          </a:xfrm>
          <a:prstGeom prst="rect">
            <a:avLst/>
          </a:prstGeom>
        </p:spPr>
      </p:pic>
    </p:spTree>
    <p:extLst>
      <p:ext uri="{BB962C8B-B14F-4D97-AF65-F5344CB8AC3E}">
        <p14:creationId xmlns:p14="http://schemas.microsoft.com/office/powerpoint/2010/main" val="4075974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487A9-0700-4E8F-9E85-948E9A442DDA}"/>
              </a:ext>
            </a:extLst>
          </p:cNvPr>
          <p:cNvSpPr>
            <a:spLocks noGrp="1"/>
          </p:cNvSpPr>
          <p:nvPr>
            <p:ph type="title"/>
          </p:nvPr>
        </p:nvSpPr>
        <p:spPr>
          <a:xfrm>
            <a:off x="1213439" y="961190"/>
            <a:ext cx="10058400" cy="736283"/>
          </a:xfrm>
        </p:spPr>
        <p:txBody>
          <a:bodyPr/>
          <a:lstStyle/>
          <a:p>
            <a:r>
              <a:rPr lang="en-US" dirty="0"/>
              <a:t>Center back – #4 (Right) &amp; #5 (Left)</a:t>
            </a:r>
          </a:p>
        </p:txBody>
      </p:sp>
      <p:sp>
        <p:nvSpPr>
          <p:cNvPr id="5" name="Text Placeholder 4">
            <a:extLst>
              <a:ext uri="{FF2B5EF4-FFF2-40B4-BE49-F238E27FC236}">
                <a16:creationId xmlns:a16="http://schemas.microsoft.com/office/drawing/2014/main" id="{752DF73C-CAB5-44EC-8FC6-866E443DB862}"/>
              </a:ext>
            </a:extLst>
          </p:cNvPr>
          <p:cNvSpPr>
            <a:spLocks noGrp="1"/>
          </p:cNvSpPr>
          <p:nvPr>
            <p:ph type="body" sz="quarter" idx="3"/>
          </p:nvPr>
        </p:nvSpPr>
        <p:spPr>
          <a:xfrm>
            <a:off x="1116330" y="5315905"/>
            <a:ext cx="10514712" cy="1241034"/>
          </a:xfrm>
        </p:spPr>
        <p:txBody>
          <a:bodyPr>
            <a:noAutofit/>
          </a:bodyPr>
          <a:lstStyle/>
          <a:p>
            <a:pPr algn="just"/>
            <a:r>
              <a:rPr lang="en-US" sz="1500" dirty="0"/>
              <a:t>The Fusion Play Model supports a variety of </a:t>
            </a:r>
            <a:r>
              <a:rPr lang="en-US" sz="1500" b="1" dirty="0"/>
              <a:t>possessional </a:t>
            </a:r>
            <a:r>
              <a:rPr lang="en-US" sz="1500" dirty="0"/>
              <a:t>and </a:t>
            </a:r>
            <a:r>
              <a:rPr lang="en-US" sz="1500" b="1" dirty="0"/>
              <a:t>penetrating</a:t>
            </a:r>
            <a:r>
              <a:rPr lang="en-US" sz="1500" dirty="0"/>
              <a:t> passes from the Goalkeeper </a:t>
            </a:r>
            <a:r>
              <a:rPr lang="en-US" sz="1500" b="1" dirty="0"/>
              <a:t>#1</a:t>
            </a:r>
            <a:r>
              <a:rPr lang="en-US" sz="1500" dirty="0"/>
              <a:t> when </a:t>
            </a:r>
            <a:r>
              <a:rPr lang="en-US" sz="1500" b="1" dirty="0"/>
              <a:t>WE</a:t>
            </a:r>
            <a:r>
              <a:rPr lang="en-US" sz="1500" dirty="0"/>
              <a:t> have the ball (throw, roll, pass, chip, drive and drop-kick). The first pass to start an attack will directly influence our opponents defensive positioning; a short pass will invite high pressure and create space behind our opponents, long pass will force them back and create space in front of our opponents, the same can be expected from passing left or right, space will be created opposite of the opponent’s lateral </a:t>
            </a:r>
            <a:r>
              <a:rPr lang="en-US" sz="1500" b="1" dirty="0"/>
              <a:t>shift </a:t>
            </a:r>
            <a:r>
              <a:rPr lang="en-US" sz="1500" dirty="0"/>
              <a:t>to the</a:t>
            </a:r>
            <a:r>
              <a:rPr lang="en-US" sz="1500" b="1" dirty="0"/>
              <a:t> ball-side</a:t>
            </a:r>
            <a:r>
              <a:rPr lang="en-US" sz="1500" dirty="0"/>
              <a:t>. The modern GK #1 is exemplified below:</a:t>
            </a:r>
          </a:p>
          <a:p>
            <a:endParaRPr lang="en-US" sz="1500" dirty="0"/>
          </a:p>
        </p:txBody>
      </p:sp>
      <p:sp>
        <p:nvSpPr>
          <p:cNvPr id="16" name="TextBox 15">
            <a:extLst>
              <a:ext uri="{FF2B5EF4-FFF2-40B4-BE49-F238E27FC236}">
                <a16:creationId xmlns:a16="http://schemas.microsoft.com/office/drawing/2014/main" id="{12CB8CF1-8144-49D7-8A63-2E5D573BD888}"/>
              </a:ext>
            </a:extLst>
          </p:cNvPr>
          <p:cNvSpPr txBox="1"/>
          <p:nvPr/>
        </p:nvSpPr>
        <p:spPr>
          <a:xfrm>
            <a:off x="7836181" y="3105832"/>
            <a:ext cx="3435658" cy="923330"/>
          </a:xfrm>
          <a:prstGeom prst="rect">
            <a:avLst/>
          </a:prstGeom>
          <a:noFill/>
        </p:spPr>
        <p:txBody>
          <a:bodyPr wrap="square" rtlCol="0">
            <a:spAutoFit/>
          </a:bodyPr>
          <a:lstStyle/>
          <a:p>
            <a:pPr algn="ctr"/>
            <a:r>
              <a:rPr lang="en-US" dirty="0"/>
              <a:t>Can you name two professional center backs but with different strengths for the position?</a:t>
            </a:r>
          </a:p>
        </p:txBody>
      </p:sp>
      <p:pic>
        <p:nvPicPr>
          <p:cNvPr id="9" name="Picture 8">
            <a:extLst>
              <a:ext uri="{FF2B5EF4-FFF2-40B4-BE49-F238E27FC236}">
                <a16:creationId xmlns:a16="http://schemas.microsoft.com/office/drawing/2014/main" id="{0F35F011-3FA3-4AA1-A5A7-5BF112AC1B5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13439" y="1770885"/>
            <a:ext cx="2663580" cy="3316227"/>
          </a:xfrm>
          <a:prstGeom prst="rect">
            <a:avLst/>
          </a:prstGeom>
        </p:spPr>
      </p:pic>
      <p:pic>
        <p:nvPicPr>
          <p:cNvPr id="6" name="Picture 5">
            <a:extLst>
              <a:ext uri="{FF2B5EF4-FFF2-40B4-BE49-F238E27FC236}">
                <a16:creationId xmlns:a16="http://schemas.microsoft.com/office/drawing/2014/main" id="{DC830330-2B0D-4F60-97D8-5E62C27331FC}"/>
              </a:ext>
            </a:extLst>
          </p:cNvPr>
          <p:cNvPicPr>
            <a:picLocks noChangeAspect="1"/>
          </p:cNvPicPr>
          <p:nvPr/>
        </p:nvPicPr>
        <p:blipFill>
          <a:blip r:embed="rId3"/>
          <a:stretch>
            <a:fillRect/>
          </a:stretch>
        </p:blipFill>
        <p:spPr>
          <a:xfrm>
            <a:off x="3877019" y="1770885"/>
            <a:ext cx="4085882" cy="3316227"/>
          </a:xfrm>
          <a:prstGeom prst="rect">
            <a:avLst/>
          </a:prstGeom>
        </p:spPr>
      </p:pic>
    </p:spTree>
    <p:extLst>
      <p:ext uri="{BB962C8B-B14F-4D97-AF65-F5344CB8AC3E}">
        <p14:creationId xmlns:p14="http://schemas.microsoft.com/office/powerpoint/2010/main" val="208373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487A9-0700-4E8F-9E85-948E9A442DDA}"/>
              </a:ext>
            </a:extLst>
          </p:cNvPr>
          <p:cNvSpPr>
            <a:spLocks noGrp="1"/>
          </p:cNvSpPr>
          <p:nvPr>
            <p:ph type="title"/>
          </p:nvPr>
        </p:nvSpPr>
        <p:spPr>
          <a:xfrm>
            <a:off x="1213439" y="961190"/>
            <a:ext cx="10058400" cy="736283"/>
          </a:xfrm>
        </p:spPr>
        <p:txBody>
          <a:bodyPr/>
          <a:lstStyle/>
          <a:p>
            <a:r>
              <a:rPr lang="en-US" dirty="0"/>
              <a:t>Center midfielder – Defensive #6</a:t>
            </a:r>
          </a:p>
        </p:txBody>
      </p:sp>
      <p:sp>
        <p:nvSpPr>
          <p:cNvPr id="5" name="Text Placeholder 4">
            <a:extLst>
              <a:ext uri="{FF2B5EF4-FFF2-40B4-BE49-F238E27FC236}">
                <a16:creationId xmlns:a16="http://schemas.microsoft.com/office/drawing/2014/main" id="{752DF73C-CAB5-44EC-8FC6-866E443DB862}"/>
              </a:ext>
            </a:extLst>
          </p:cNvPr>
          <p:cNvSpPr>
            <a:spLocks noGrp="1"/>
          </p:cNvSpPr>
          <p:nvPr>
            <p:ph type="body" sz="quarter" idx="3"/>
          </p:nvPr>
        </p:nvSpPr>
        <p:spPr>
          <a:xfrm>
            <a:off x="1135380" y="5507058"/>
            <a:ext cx="10514712" cy="923330"/>
          </a:xfrm>
        </p:spPr>
        <p:txBody>
          <a:bodyPr>
            <a:normAutofit fontScale="85000" lnSpcReduction="20000"/>
          </a:bodyPr>
          <a:lstStyle/>
          <a:p>
            <a:pPr algn="just"/>
            <a:r>
              <a:rPr lang="en-US" sz="1800" dirty="0"/>
              <a:t>The Fusion Play Model demands that the holding center midfield #6 have technical abilities for passing in tight space and decision making for ball retention in the critical moment of transition THEY&gt;WE. </a:t>
            </a:r>
            <a:r>
              <a:rPr lang="en-US" sz="1800" b="1" dirty="0"/>
              <a:t>Spatial awareness</a:t>
            </a:r>
            <a:r>
              <a:rPr lang="en-US" sz="1800" dirty="0"/>
              <a:t> and </a:t>
            </a:r>
            <a:r>
              <a:rPr lang="en-US" sz="1800" b="1" dirty="0"/>
              <a:t>mobility</a:t>
            </a:r>
            <a:r>
              <a:rPr lang="en-US" sz="1800" dirty="0"/>
              <a:t> are key for the #6, the following video exemplifies the effectiveness of </a:t>
            </a:r>
            <a:r>
              <a:rPr lang="en-US" sz="1800" b="1" dirty="0"/>
              <a:t>1 or 2 touch passing </a:t>
            </a:r>
            <a:r>
              <a:rPr lang="en-US" sz="1800" dirty="0"/>
              <a:t>in critical areas of the field. The #6 is sometimes to referred to as the conductor of the team: </a:t>
            </a:r>
            <a:r>
              <a:rPr lang="en-US" sz="1800" b="1" dirty="0"/>
              <a:t>Tempo, Rhythm and Game Management.</a:t>
            </a:r>
            <a:endParaRPr lang="en-US" sz="1800" dirty="0"/>
          </a:p>
          <a:p>
            <a:endParaRPr lang="en-US" dirty="0"/>
          </a:p>
        </p:txBody>
      </p:sp>
      <p:sp>
        <p:nvSpPr>
          <p:cNvPr id="16" name="TextBox 15">
            <a:extLst>
              <a:ext uri="{FF2B5EF4-FFF2-40B4-BE49-F238E27FC236}">
                <a16:creationId xmlns:a16="http://schemas.microsoft.com/office/drawing/2014/main" id="{12CB8CF1-8144-49D7-8A63-2E5D573BD888}"/>
              </a:ext>
            </a:extLst>
          </p:cNvPr>
          <p:cNvSpPr txBox="1"/>
          <p:nvPr/>
        </p:nvSpPr>
        <p:spPr>
          <a:xfrm>
            <a:off x="7714695" y="2967335"/>
            <a:ext cx="3435658" cy="923330"/>
          </a:xfrm>
          <a:prstGeom prst="rect">
            <a:avLst/>
          </a:prstGeom>
          <a:noFill/>
        </p:spPr>
        <p:txBody>
          <a:bodyPr wrap="square" rtlCol="0">
            <a:spAutoFit/>
          </a:bodyPr>
          <a:lstStyle/>
          <a:p>
            <a:pPr algn="ctr"/>
            <a:r>
              <a:rPr lang="en-US" dirty="0"/>
              <a:t>Who do you think is the best #6 in the world for men's soccer and for women's soccer? </a:t>
            </a:r>
          </a:p>
        </p:txBody>
      </p:sp>
      <p:pic>
        <p:nvPicPr>
          <p:cNvPr id="9" name="Picture 8">
            <a:extLst>
              <a:ext uri="{FF2B5EF4-FFF2-40B4-BE49-F238E27FC236}">
                <a16:creationId xmlns:a16="http://schemas.microsoft.com/office/drawing/2014/main" id="{ADA1DC3A-E3FC-45B7-8271-9FE11BA1B5B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13439" y="1782328"/>
            <a:ext cx="2929936" cy="3378198"/>
          </a:xfrm>
          <a:prstGeom prst="rect">
            <a:avLst/>
          </a:prstGeom>
        </p:spPr>
      </p:pic>
      <p:pic>
        <p:nvPicPr>
          <p:cNvPr id="10" name="Picture 9">
            <a:extLst>
              <a:ext uri="{FF2B5EF4-FFF2-40B4-BE49-F238E27FC236}">
                <a16:creationId xmlns:a16="http://schemas.microsoft.com/office/drawing/2014/main" id="{5175DEBE-8E2D-4730-9D82-041FB7BC1C7C}"/>
              </a:ext>
            </a:extLst>
          </p:cNvPr>
          <p:cNvPicPr/>
          <p:nvPr/>
        </p:nvPicPr>
        <p:blipFill>
          <a:blip r:embed="rId4">
            <a:extLst>
              <a:ext uri="{28A0092B-C50C-407E-A947-70E740481C1C}">
                <a14:useLocalDpi xmlns:a14="http://schemas.microsoft.com/office/drawing/2010/main" val="0"/>
              </a:ext>
            </a:extLst>
          </a:blip>
          <a:stretch>
            <a:fillRect/>
          </a:stretch>
        </p:blipFill>
        <p:spPr>
          <a:xfrm>
            <a:off x="4124048" y="1782328"/>
            <a:ext cx="3435658" cy="3378198"/>
          </a:xfrm>
          <a:prstGeom prst="rect">
            <a:avLst/>
          </a:prstGeom>
        </p:spPr>
      </p:pic>
    </p:spTree>
    <p:extLst>
      <p:ext uri="{BB962C8B-B14F-4D97-AF65-F5344CB8AC3E}">
        <p14:creationId xmlns:p14="http://schemas.microsoft.com/office/powerpoint/2010/main" val="3805655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487A9-0700-4E8F-9E85-948E9A442DDA}"/>
              </a:ext>
            </a:extLst>
          </p:cNvPr>
          <p:cNvSpPr>
            <a:spLocks noGrp="1"/>
          </p:cNvSpPr>
          <p:nvPr>
            <p:ph type="title"/>
          </p:nvPr>
        </p:nvSpPr>
        <p:spPr>
          <a:xfrm>
            <a:off x="1213439" y="961190"/>
            <a:ext cx="10058400" cy="736283"/>
          </a:xfrm>
        </p:spPr>
        <p:txBody>
          <a:bodyPr/>
          <a:lstStyle/>
          <a:p>
            <a:r>
              <a:rPr lang="en-US" dirty="0"/>
              <a:t>Center midfielder – #8</a:t>
            </a:r>
          </a:p>
        </p:txBody>
      </p:sp>
      <p:sp>
        <p:nvSpPr>
          <p:cNvPr id="5" name="Text Placeholder 4">
            <a:extLst>
              <a:ext uri="{FF2B5EF4-FFF2-40B4-BE49-F238E27FC236}">
                <a16:creationId xmlns:a16="http://schemas.microsoft.com/office/drawing/2014/main" id="{752DF73C-CAB5-44EC-8FC6-866E443DB862}"/>
              </a:ext>
            </a:extLst>
          </p:cNvPr>
          <p:cNvSpPr>
            <a:spLocks noGrp="1"/>
          </p:cNvSpPr>
          <p:nvPr>
            <p:ph type="body" sz="quarter" idx="3"/>
          </p:nvPr>
        </p:nvSpPr>
        <p:spPr>
          <a:xfrm>
            <a:off x="1135380" y="5507058"/>
            <a:ext cx="10514712" cy="923330"/>
          </a:xfrm>
        </p:spPr>
        <p:txBody>
          <a:bodyPr>
            <a:normAutofit fontScale="85000" lnSpcReduction="10000"/>
          </a:bodyPr>
          <a:lstStyle/>
          <a:p>
            <a:pPr algn="just"/>
            <a:r>
              <a:rPr lang="en-US" sz="1800" dirty="0"/>
              <a:t>The central midfield #8 position has high demands for tactical positioning and mobility in transition </a:t>
            </a:r>
            <a:r>
              <a:rPr lang="en-US" sz="1800" b="1" dirty="0"/>
              <a:t>WE&gt;THEY</a:t>
            </a:r>
            <a:r>
              <a:rPr lang="en-US" sz="1800" dirty="0"/>
              <a:t> and </a:t>
            </a:r>
            <a:r>
              <a:rPr lang="en-US" sz="1800" b="1" dirty="0"/>
              <a:t>THEY&gt;WE</a:t>
            </a:r>
            <a:r>
              <a:rPr lang="en-US" sz="1800" dirty="0"/>
              <a:t> from goal box to goal box. The #8 shares the defensive responsibility of making the team </a:t>
            </a:r>
            <a:r>
              <a:rPr lang="en-US" sz="1800" b="1" dirty="0"/>
              <a:t>Compact</a:t>
            </a:r>
            <a:r>
              <a:rPr lang="en-US" sz="1800" dirty="0"/>
              <a:t> the middle of the field with the #6 but is also encouraged to play up the field to create goal scoring chance and offer ball service to #7, #11 and #9.</a:t>
            </a:r>
          </a:p>
          <a:p>
            <a:endParaRPr lang="en-US" dirty="0"/>
          </a:p>
        </p:txBody>
      </p:sp>
      <p:sp>
        <p:nvSpPr>
          <p:cNvPr id="16" name="TextBox 15">
            <a:extLst>
              <a:ext uri="{FF2B5EF4-FFF2-40B4-BE49-F238E27FC236}">
                <a16:creationId xmlns:a16="http://schemas.microsoft.com/office/drawing/2014/main" id="{12CB8CF1-8144-49D7-8A63-2E5D573BD888}"/>
              </a:ext>
            </a:extLst>
          </p:cNvPr>
          <p:cNvSpPr txBox="1"/>
          <p:nvPr/>
        </p:nvSpPr>
        <p:spPr>
          <a:xfrm>
            <a:off x="7714695" y="2967335"/>
            <a:ext cx="3435658" cy="923330"/>
          </a:xfrm>
          <a:prstGeom prst="rect">
            <a:avLst/>
          </a:prstGeom>
          <a:noFill/>
        </p:spPr>
        <p:txBody>
          <a:bodyPr wrap="square" rtlCol="0">
            <a:spAutoFit/>
          </a:bodyPr>
          <a:lstStyle/>
          <a:p>
            <a:pPr algn="ctr"/>
            <a:r>
              <a:rPr lang="en-US" dirty="0"/>
              <a:t>Who do you think is the best #8 in the world for men's soccer and for women's soccer? </a:t>
            </a:r>
          </a:p>
        </p:txBody>
      </p:sp>
      <p:pic>
        <p:nvPicPr>
          <p:cNvPr id="9" name="Picture 8">
            <a:extLst>
              <a:ext uri="{FF2B5EF4-FFF2-40B4-BE49-F238E27FC236}">
                <a16:creationId xmlns:a16="http://schemas.microsoft.com/office/drawing/2014/main" id="{ADA1DC3A-E3FC-45B7-8271-9FE11BA1B5B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13439" y="1782328"/>
            <a:ext cx="2929936" cy="3378198"/>
          </a:xfrm>
          <a:prstGeom prst="rect">
            <a:avLst/>
          </a:prstGeom>
        </p:spPr>
      </p:pic>
      <p:pic>
        <p:nvPicPr>
          <p:cNvPr id="10" name="Picture 9">
            <a:extLst>
              <a:ext uri="{FF2B5EF4-FFF2-40B4-BE49-F238E27FC236}">
                <a16:creationId xmlns:a16="http://schemas.microsoft.com/office/drawing/2014/main" id="{5175DEBE-8E2D-4730-9D82-041FB7BC1C7C}"/>
              </a:ext>
            </a:extLst>
          </p:cNvPr>
          <p:cNvPicPr/>
          <p:nvPr/>
        </p:nvPicPr>
        <p:blipFill>
          <a:blip r:embed="rId4">
            <a:extLst>
              <a:ext uri="{28A0092B-C50C-407E-A947-70E740481C1C}">
                <a14:useLocalDpi xmlns:a14="http://schemas.microsoft.com/office/drawing/2010/main" val="0"/>
              </a:ext>
            </a:extLst>
          </a:blip>
          <a:stretch>
            <a:fillRect/>
          </a:stretch>
        </p:blipFill>
        <p:spPr>
          <a:xfrm>
            <a:off x="4124048" y="1782328"/>
            <a:ext cx="3435658" cy="3378198"/>
          </a:xfrm>
          <a:prstGeom prst="rect">
            <a:avLst/>
          </a:prstGeom>
        </p:spPr>
      </p:pic>
    </p:spTree>
    <p:extLst>
      <p:ext uri="{BB962C8B-B14F-4D97-AF65-F5344CB8AC3E}">
        <p14:creationId xmlns:p14="http://schemas.microsoft.com/office/powerpoint/2010/main" val="742580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487A9-0700-4E8F-9E85-948E9A442DDA}"/>
              </a:ext>
            </a:extLst>
          </p:cNvPr>
          <p:cNvSpPr>
            <a:spLocks noGrp="1"/>
          </p:cNvSpPr>
          <p:nvPr>
            <p:ph type="title"/>
          </p:nvPr>
        </p:nvSpPr>
        <p:spPr>
          <a:xfrm>
            <a:off x="1213439" y="961190"/>
            <a:ext cx="10058400" cy="736283"/>
          </a:xfrm>
        </p:spPr>
        <p:txBody>
          <a:bodyPr/>
          <a:lstStyle/>
          <a:p>
            <a:r>
              <a:rPr lang="en-US" dirty="0"/>
              <a:t>Center midfielder – Attacking #10</a:t>
            </a:r>
          </a:p>
        </p:txBody>
      </p:sp>
      <p:sp>
        <p:nvSpPr>
          <p:cNvPr id="5" name="Text Placeholder 4">
            <a:extLst>
              <a:ext uri="{FF2B5EF4-FFF2-40B4-BE49-F238E27FC236}">
                <a16:creationId xmlns:a16="http://schemas.microsoft.com/office/drawing/2014/main" id="{752DF73C-CAB5-44EC-8FC6-866E443DB862}"/>
              </a:ext>
            </a:extLst>
          </p:cNvPr>
          <p:cNvSpPr>
            <a:spLocks noGrp="1"/>
          </p:cNvSpPr>
          <p:nvPr>
            <p:ph type="body" sz="quarter" idx="3"/>
          </p:nvPr>
        </p:nvSpPr>
        <p:spPr>
          <a:xfrm>
            <a:off x="1135380" y="5507058"/>
            <a:ext cx="10514712" cy="923330"/>
          </a:xfrm>
        </p:spPr>
        <p:txBody>
          <a:bodyPr>
            <a:normAutofit/>
          </a:bodyPr>
          <a:lstStyle/>
          <a:p>
            <a:pPr algn="just"/>
            <a:r>
              <a:rPr lang="en-US" sz="1500" dirty="0"/>
              <a:t>Attacking center midfield #10. The </a:t>
            </a:r>
            <a:r>
              <a:rPr lang="en-US" sz="1500" b="1" dirty="0"/>
              <a:t>Creativity</a:t>
            </a:r>
            <a:r>
              <a:rPr lang="en-US" sz="1500" dirty="0"/>
              <a:t>,</a:t>
            </a:r>
            <a:r>
              <a:rPr lang="en-US" sz="1500" b="1" dirty="0"/>
              <a:t> Flare</a:t>
            </a:r>
            <a:r>
              <a:rPr lang="en-US" sz="1500" dirty="0"/>
              <a:t> and </a:t>
            </a:r>
            <a:r>
              <a:rPr lang="en-US" sz="1500" b="1" dirty="0"/>
              <a:t>Technique</a:t>
            </a:r>
            <a:r>
              <a:rPr lang="en-US" sz="1500" dirty="0"/>
              <a:t> are the characteristics sought after for this position, primary defensive responsibility is </a:t>
            </a:r>
            <a:r>
              <a:rPr lang="en-US" sz="1500" b="1" dirty="0"/>
              <a:t>Covering</a:t>
            </a:r>
            <a:r>
              <a:rPr lang="en-US" sz="1500" dirty="0"/>
              <a:t> the front as they set a </a:t>
            </a:r>
            <a:r>
              <a:rPr lang="en-US" sz="1500" b="1" dirty="0"/>
              <a:t>Line of Confrontation </a:t>
            </a:r>
            <a:r>
              <a:rPr lang="en-US" sz="1500" dirty="0"/>
              <a:t>and attempt</a:t>
            </a:r>
            <a:r>
              <a:rPr lang="en-US" sz="1500" b="1" dirty="0"/>
              <a:t> </a:t>
            </a:r>
            <a:r>
              <a:rPr lang="en-US" sz="1500" dirty="0"/>
              <a:t>win the ball back with group concepts; </a:t>
            </a:r>
            <a:r>
              <a:rPr lang="en-US" sz="1500" b="1" dirty="0"/>
              <a:t>Force, Funnel, Trap and Collapse.</a:t>
            </a:r>
            <a:endParaRPr lang="en-US" sz="1500" dirty="0"/>
          </a:p>
          <a:p>
            <a:endParaRPr lang="en-US" dirty="0"/>
          </a:p>
        </p:txBody>
      </p:sp>
      <p:sp>
        <p:nvSpPr>
          <p:cNvPr id="16" name="TextBox 15">
            <a:extLst>
              <a:ext uri="{FF2B5EF4-FFF2-40B4-BE49-F238E27FC236}">
                <a16:creationId xmlns:a16="http://schemas.microsoft.com/office/drawing/2014/main" id="{12CB8CF1-8144-49D7-8A63-2E5D573BD888}"/>
              </a:ext>
            </a:extLst>
          </p:cNvPr>
          <p:cNvSpPr txBox="1"/>
          <p:nvPr/>
        </p:nvSpPr>
        <p:spPr>
          <a:xfrm>
            <a:off x="7724220" y="2967335"/>
            <a:ext cx="3435658" cy="646331"/>
          </a:xfrm>
          <a:prstGeom prst="rect">
            <a:avLst/>
          </a:prstGeom>
          <a:noFill/>
        </p:spPr>
        <p:txBody>
          <a:bodyPr wrap="square" rtlCol="0">
            <a:spAutoFit/>
          </a:bodyPr>
          <a:lstStyle/>
          <a:p>
            <a:pPr algn="ctr"/>
            <a:r>
              <a:rPr lang="en-US" dirty="0"/>
              <a:t>Who do you think is the best #10 ever??</a:t>
            </a:r>
          </a:p>
        </p:txBody>
      </p:sp>
      <p:pic>
        <p:nvPicPr>
          <p:cNvPr id="7" name="Picture 6">
            <a:extLst>
              <a:ext uri="{FF2B5EF4-FFF2-40B4-BE49-F238E27FC236}">
                <a16:creationId xmlns:a16="http://schemas.microsoft.com/office/drawing/2014/main" id="{57D2123A-7CCC-491D-87D9-D55142FA5CA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13439" y="1782328"/>
            <a:ext cx="2988668" cy="3327261"/>
          </a:xfrm>
          <a:prstGeom prst="rect">
            <a:avLst/>
          </a:prstGeom>
        </p:spPr>
      </p:pic>
      <p:pic>
        <p:nvPicPr>
          <p:cNvPr id="8" name="Picture 7">
            <a:extLst>
              <a:ext uri="{FF2B5EF4-FFF2-40B4-BE49-F238E27FC236}">
                <a16:creationId xmlns:a16="http://schemas.microsoft.com/office/drawing/2014/main" id="{79626FC2-346A-4937-87EC-895161EEC660}"/>
              </a:ext>
            </a:extLst>
          </p:cNvPr>
          <p:cNvPicPr/>
          <p:nvPr/>
        </p:nvPicPr>
        <p:blipFill>
          <a:blip r:embed="rId4">
            <a:extLst>
              <a:ext uri="{28A0092B-C50C-407E-A947-70E740481C1C}">
                <a14:useLocalDpi xmlns:a14="http://schemas.microsoft.com/office/drawing/2010/main" val="0"/>
              </a:ext>
            </a:extLst>
          </a:blip>
          <a:stretch>
            <a:fillRect/>
          </a:stretch>
        </p:blipFill>
        <p:spPr>
          <a:xfrm>
            <a:off x="4211631" y="1782328"/>
            <a:ext cx="3284543" cy="3327260"/>
          </a:xfrm>
          <a:prstGeom prst="rect">
            <a:avLst/>
          </a:prstGeom>
        </p:spPr>
      </p:pic>
    </p:spTree>
    <p:extLst>
      <p:ext uri="{BB962C8B-B14F-4D97-AF65-F5344CB8AC3E}">
        <p14:creationId xmlns:p14="http://schemas.microsoft.com/office/powerpoint/2010/main" val="106121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487A9-0700-4E8F-9E85-948E9A442DDA}"/>
              </a:ext>
            </a:extLst>
          </p:cNvPr>
          <p:cNvSpPr>
            <a:spLocks noGrp="1"/>
          </p:cNvSpPr>
          <p:nvPr>
            <p:ph type="title"/>
          </p:nvPr>
        </p:nvSpPr>
        <p:spPr>
          <a:xfrm>
            <a:off x="1213439" y="961190"/>
            <a:ext cx="10058400" cy="736283"/>
          </a:xfrm>
        </p:spPr>
        <p:txBody>
          <a:bodyPr/>
          <a:lstStyle/>
          <a:p>
            <a:r>
              <a:rPr lang="en-US" dirty="0"/>
              <a:t>Winger – #11 (Left) &amp; #7 (Right)</a:t>
            </a:r>
          </a:p>
        </p:txBody>
      </p:sp>
      <p:sp>
        <p:nvSpPr>
          <p:cNvPr id="5" name="Text Placeholder 4">
            <a:extLst>
              <a:ext uri="{FF2B5EF4-FFF2-40B4-BE49-F238E27FC236}">
                <a16:creationId xmlns:a16="http://schemas.microsoft.com/office/drawing/2014/main" id="{752DF73C-CAB5-44EC-8FC6-866E443DB862}"/>
              </a:ext>
            </a:extLst>
          </p:cNvPr>
          <p:cNvSpPr>
            <a:spLocks noGrp="1"/>
          </p:cNvSpPr>
          <p:nvPr>
            <p:ph type="body" sz="quarter" idx="3"/>
          </p:nvPr>
        </p:nvSpPr>
        <p:spPr>
          <a:xfrm>
            <a:off x="1135380" y="5194440"/>
            <a:ext cx="10514712" cy="1235948"/>
          </a:xfrm>
        </p:spPr>
        <p:txBody>
          <a:bodyPr>
            <a:normAutofit/>
          </a:bodyPr>
          <a:lstStyle/>
          <a:p>
            <a:r>
              <a:rPr lang="en-US" sz="1500" dirty="0"/>
              <a:t>A winger needs </a:t>
            </a:r>
            <a:r>
              <a:rPr lang="en-US" sz="1500" b="1" dirty="0"/>
              <a:t>Speed</a:t>
            </a:r>
            <a:r>
              <a:rPr lang="en-US" sz="1500" dirty="0"/>
              <a:t>, </a:t>
            </a:r>
            <a:r>
              <a:rPr lang="en-US" sz="1500" b="1" dirty="0"/>
              <a:t>Agility</a:t>
            </a:r>
            <a:r>
              <a:rPr lang="en-US" sz="1500" dirty="0"/>
              <a:t>, </a:t>
            </a:r>
            <a:r>
              <a:rPr lang="en-US" sz="1500" b="1" dirty="0"/>
              <a:t>Balance</a:t>
            </a:r>
            <a:r>
              <a:rPr lang="en-US" sz="1500" dirty="0"/>
              <a:t> and the technique to run with the ball beyond defenders, score goals and provide service from wide or central locations. </a:t>
            </a:r>
            <a:r>
              <a:rPr lang="en-US" sz="1500" b="1" dirty="0"/>
              <a:t>Dribble penetration</a:t>
            </a:r>
            <a:r>
              <a:rPr lang="en-US" sz="1500" dirty="0"/>
              <a:t> in the attacking third of the field is expected based on but not limited to the strong sided dribble </a:t>
            </a:r>
            <a:endParaRPr lang="en-US" dirty="0"/>
          </a:p>
        </p:txBody>
      </p:sp>
      <p:sp>
        <p:nvSpPr>
          <p:cNvPr id="16" name="TextBox 15">
            <a:extLst>
              <a:ext uri="{FF2B5EF4-FFF2-40B4-BE49-F238E27FC236}">
                <a16:creationId xmlns:a16="http://schemas.microsoft.com/office/drawing/2014/main" id="{12CB8CF1-8144-49D7-8A63-2E5D573BD888}"/>
              </a:ext>
            </a:extLst>
          </p:cNvPr>
          <p:cNvSpPr txBox="1"/>
          <p:nvPr/>
        </p:nvSpPr>
        <p:spPr>
          <a:xfrm>
            <a:off x="7724220" y="2967335"/>
            <a:ext cx="3435658" cy="923330"/>
          </a:xfrm>
          <a:prstGeom prst="rect">
            <a:avLst/>
          </a:prstGeom>
          <a:noFill/>
        </p:spPr>
        <p:txBody>
          <a:bodyPr wrap="square" rtlCol="0">
            <a:spAutoFit/>
          </a:bodyPr>
          <a:lstStyle/>
          <a:p>
            <a:pPr algn="ctr"/>
            <a:r>
              <a:rPr lang="en-US" dirty="0"/>
              <a:t>Not many more exciting positions than winger but who is the fastest? And the most tricky? </a:t>
            </a:r>
          </a:p>
        </p:txBody>
      </p:sp>
      <p:pic>
        <p:nvPicPr>
          <p:cNvPr id="9" name="Picture 8">
            <a:extLst>
              <a:ext uri="{FF2B5EF4-FFF2-40B4-BE49-F238E27FC236}">
                <a16:creationId xmlns:a16="http://schemas.microsoft.com/office/drawing/2014/main" id="{C6917385-1D86-484E-B14E-80B01915C75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13439" y="1782328"/>
            <a:ext cx="2998192" cy="3327260"/>
          </a:xfrm>
          <a:prstGeom prst="rect">
            <a:avLst/>
          </a:prstGeom>
        </p:spPr>
      </p:pic>
      <p:pic>
        <p:nvPicPr>
          <p:cNvPr id="10" name="Picture 9">
            <a:extLst>
              <a:ext uri="{FF2B5EF4-FFF2-40B4-BE49-F238E27FC236}">
                <a16:creationId xmlns:a16="http://schemas.microsoft.com/office/drawing/2014/main" id="{82B73A25-7D33-4F35-B212-CA75D46A5E89}"/>
              </a:ext>
            </a:extLst>
          </p:cNvPr>
          <p:cNvPicPr/>
          <p:nvPr/>
        </p:nvPicPr>
        <p:blipFill>
          <a:blip r:embed="rId4">
            <a:extLst>
              <a:ext uri="{28A0092B-C50C-407E-A947-70E740481C1C}">
                <a14:useLocalDpi xmlns:a14="http://schemas.microsoft.com/office/drawing/2010/main" val="0"/>
              </a:ext>
            </a:extLst>
          </a:blip>
          <a:stretch>
            <a:fillRect/>
          </a:stretch>
        </p:blipFill>
        <p:spPr>
          <a:xfrm>
            <a:off x="4211631" y="1782327"/>
            <a:ext cx="3435658" cy="3327259"/>
          </a:xfrm>
          <a:prstGeom prst="rect">
            <a:avLst/>
          </a:prstGeom>
        </p:spPr>
      </p:pic>
    </p:spTree>
    <p:extLst>
      <p:ext uri="{BB962C8B-B14F-4D97-AF65-F5344CB8AC3E}">
        <p14:creationId xmlns:p14="http://schemas.microsoft.com/office/powerpoint/2010/main" val="1074879956"/>
      </p:ext>
    </p:extLst>
  </p:cSld>
  <p:clrMapOvr>
    <a:masterClrMapping/>
  </p:clrMapOvr>
</p:sld>
</file>

<file path=ppt/theme/theme1.xml><?xml version="1.0" encoding="utf-8"?>
<a:theme xmlns:a="http://schemas.openxmlformats.org/drawingml/2006/main" name="Retrospect">
  <a:themeElements>
    <a:clrScheme name="Custom 7">
      <a:dk1>
        <a:srgbClr val="000000"/>
      </a:dk1>
      <a:lt1>
        <a:sysClr val="window" lastClr="FFFFFF"/>
      </a:lt1>
      <a:dk2>
        <a:srgbClr val="000000"/>
      </a:dk2>
      <a:lt2>
        <a:srgbClr val="FFFFFF"/>
      </a:lt2>
      <a:accent1>
        <a:srgbClr val="AB8341"/>
      </a:accent1>
      <a:accent2>
        <a:srgbClr val="660033"/>
      </a:accent2>
      <a:accent3>
        <a:srgbClr val="660033"/>
      </a:accent3>
      <a:accent4>
        <a:srgbClr val="FFFFFF"/>
      </a:accent4>
      <a:accent5>
        <a:srgbClr val="FFFFFF"/>
      </a:accent5>
      <a:accent6>
        <a:srgbClr val="FFFFFF"/>
      </a:accent6>
      <a:hlink>
        <a:srgbClr val="000000"/>
      </a:hlink>
      <a:folHlink>
        <a:srgbClr val="9966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50F5D91CA25A40B95825756C43D85A" ma:contentTypeVersion="4" ma:contentTypeDescription="Create a new document." ma:contentTypeScope="" ma:versionID="d56fde845e56aeccd0340fcc93457d65">
  <xsd:schema xmlns:xsd="http://www.w3.org/2001/XMLSchema" xmlns:xs="http://www.w3.org/2001/XMLSchema" xmlns:p="http://schemas.microsoft.com/office/2006/metadata/properties" xmlns:ns2="090b51d7-c61c-4c2f-866d-9856a13a5542" targetNamespace="http://schemas.microsoft.com/office/2006/metadata/properties" ma:root="true" ma:fieldsID="4017920ca169534bf3c4f8444edec6c9" ns2:_="">
    <xsd:import namespace="090b51d7-c61c-4c2f-866d-9856a13a55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b51d7-c61c-4c2f-866d-9856a13a55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091924-073B-46E0-9A01-91C75991FAC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29D16AD-CB62-4D29-9684-3925A9982697}"/>
</file>

<file path=customXml/itemProps3.xml><?xml version="1.0" encoding="utf-8"?>
<ds:datastoreItem xmlns:ds="http://schemas.openxmlformats.org/officeDocument/2006/customXml" ds:itemID="{F7B0FA3B-C08D-4CF1-952B-C6EFBF1A43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3052</TotalTime>
  <Words>859</Words>
  <Application>Microsoft Office PowerPoint</Application>
  <PresentationFormat>Widescreen</PresentationFormat>
  <Paragraphs>31</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Retrospect</vt:lpstr>
      <vt:lpstr>Livermore Fusion  Positional profile</vt:lpstr>
      <vt:lpstr>PowerPoint Presentation</vt:lpstr>
      <vt:lpstr>Goalkeeper – #1 </vt:lpstr>
      <vt:lpstr>Outside Back – #2(Right) &amp; #3 (Left)</vt:lpstr>
      <vt:lpstr>Center back – #4 (Right) &amp; #5 (Left)</vt:lpstr>
      <vt:lpstr>Center midfielder – Defensive #6</vt:lpstr>
      <vt:lpstr>Center midfielder – #8</vt:lpstr>
      <vt:lpstr>Center midfielder – Attacking #10</vt:lpstr>
      <vt:lpstr>Winger – #11 (Left) &amp; #7 (Right)</vt:lpstr>
      <vt:lpstr>Striker – #9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Graham</dc:creator>
  <cp:lastModifiedBy>Ben Graham</cp:lastModifiedBy>
  <cp:revision>21</cp:revision>
  <dcterms:created xsi:type="dcterms:W3CDTF">2020-03-17T17:18:46Z</dcterms:created>
  <dcterms:modified xsi:type="dcterms:W3CDTF">2020-03-23T01:22:35Z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0x0101007F50F5D91CA25A40B95825756C43D85A</vt:lpwstr>
  </property>
</Properties>
</file>