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08" r:id="rId4"/>
    <p:sldMasterId id="2147483720" r:id="rId5"/>
    <p:sldMasterId id="2147483723" r:id="rId6"/>
  </p:sldMasterIdLst>
  <p:notesMasterIdLst>
    <p:notesMasterId r:id="rId26"/>
  </p:notesMasterIdLst>
  <p:handoutMasterIdLst>
    <p:handoutMasterId r:id="rId27"/>
  </p:handoutMasterIdLst>
  <p:sldIdLst>
    <p:sldId id="1987" r:id="rId7"/>
    <p:sldId id="1989" r:id="rId8"/>
    <p:sldId id="1998" r:id="rId9"/>
    <p:sldId id="1991" r:id="rId10"/>
    <p:sldId id="1990" r:id="rId11"/>
    <p:sldId id="1992" r:id="rId12"/>
    <p:sldId id="1993" r:id="rId13"/>
    <p:sldId id="1994" r:id="rId14"/>
    <p:sldId id="1995" r:id="rId15"/>
    <p:sldId id="1996" r:id="rId16"/>
    <p:sldId id="1997" r:id="rId17"/>
    <p:sldId id="2001" r:id="rId18"/>
    <p:sldId id="1999" r:id="rId19"/>
    <p:sldId id="2000" r:id="rId20"/>
    <p:sldId id="2003" r:id="rId21"/>
    <p:sldId id="2002" r:id="rId22"/>
    <p:sldId id="2005" r:id="rId23"/>
    <p:sldId id="2004" r:id="rId24"/>
    <p:sldId id="1904" r:id="rId2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all, Buddy" initials="MB" lastIdx="3" clrIdx="0">
    <p:extLst>
      <p:ext uri="{19B8F6BF-5375-455C-9EA6-DF929625EA0E}">
        <p15:presenceInfo xmlns:p15="http://schemas.microsoft.com/office/powerpoint/2012/main" userId="S-1-5-21-606747145-1897051121-1177238915-7972" providerId="AD"/>
      </p:ext>
    </p:extLst>
  </p:cmAuthor>
  <p:cmAuthor id="2" name="Kerfeld, Michael" initials="KM" lastIdx="5" clrIdx="1">
    <p:extLst>
      <p:ext uri="{19B8F6BF-5375-455C-9EA6-DF929625EA0E}">
        <p15:presenceInfo xmlns:p15="http://schemas.microsoft.com/office/powerpoint/2012/main" userId="S-1-5-21-606747145-1897051121-1177238915-15017" providerId="AD"/>
      </p:ext>
    </p:extLst>
  </p:cmAuthor>
  <p:cmAuthor id="3" name="Wortz, Adam" initials="WA" lastIdx="7" clrIdx="2">
    <p:extLst>
      <p:ext uri="{19B8F6BF-5375-455C-9EA6-DF929625EA0E}">
        <p15:presenceInfo xmlns:p15="http://schemas.microsoft.com/office/powerpoint/2012/main" userId="S-1-5-21-606747145-1897051121-1177238915-2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  <a:srgbClr val="FF6600"/>
    <a:srgbClr val="FF9900"/>
    <a:srgbClr val="F79747"/>
    <a:srgbClr val="FFBD5D"/>
    <a:srgbClr val="595959"/>
    <a:srgbClr val="99CCFF"/>
    <a:srgbClr val="E3576B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0DA2E-DFE5-4743-A5E6-A0448426FC47}" v="516" dt="2026-04-04T15:59:30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4434" autoAdjust="0"/>
  </p:normalViewPr>
  <p:slideViewPr>
    <p:cSldViewPr snapToGrid="0">
      <p:cViewPr varScale="1">
        <p:scale>
          <a:sx n="99" d="100"/>
          <a:sy n="99" d="100"/>
        </p:scale>
        <p:origin x="276" y="-720"/>
      </p:cViewPr>
      <p:guideLst>
        <p:guide orient="horz" pos="8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192"/>
    </p:cViewPr>
  </p:sorterViewPr>
  <p:notesViewPr>
    <p:cSldViewPr snapToGrid="0">
      <p:cViewPr varScale="1">
        <p:scale>
          <a:sx n="65" d="100"/>
          <a:sy n="65" d="100"/>
        </p:scale>
        <p:origin x="-2802" y="-114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Wortz" userId="3bc19103-9b4d-48d8-a4f1-e75f97283648" providerId="ADAL" clId="{2E4A2C83-95E4-4B3A-8324-847BE3E70F5B}"/>
    <pc:docChg chg="undo custSel modSld">
      <pc:chgData name="Adam Wortz" userId="3bc19103-9b4d-48d8-a4f1-e75f97283648" providerId="ADAL" clId="{2E4A2C83-95E4-4B3A-8324-847BE3E70F5B}" dt="2026-04-04T15:59:30.787" v="532" actId="20577"/>
      <pc:docMkLst>
        <pc:docMk/>
      </pc:docMkLst>
      <pc:sldChg chg="modSp modAnim">
        <pc:chgData name="Adam Wortz" userId="3bc19103-9b4d-48d8-a4f1-e75f97283648" providerId="ADAL" clId="{2E4A2C83-95E4-4B3A-8324-847BE3E70F5B}" dt="2026-04-04T15:44:50.526" v="30" actId="15"/>
        <pc:sldMkLst>
          <pc:docMk/>
          <pc:sldMk cId="1476616094" sldId="1994"/>
        </pc:sldMkLst>
        <pc:spChg chg="mod">
          <ac:chgData name="Adam Wortz" userId="3bc19103-9b4d-48d8-a4f1-e75f97283648" providerId="ADAL" clId="{2E4A2C83-95E4-4B3A-8324-847BE3E70F5B}" dt="2026-04-04T15:44:50.526" v="30" actId="15"/>
          <ac:spMkLst>
            <pc:docMk/>
            <pc:sldMk cId="1476616094" sldId="1994"/>
            <ac:spMk id="3" creationId="{00000000-0000-0000-0000-000000000000}"/>
          </ac:spMkLst>
        </pc:spChg>
      </pc:sldChg>
      <pc:sldChg chg="modSp">
        <pc:chgData name="Adam Wortz" userId="3bc19103-9b4d-48d8-a4f1-e75f97283648" providerId="ADAL" clId="{2E4A2C83-95E4-4B3A-8324-847BE3E70F5B}" dt="2026-04-04T15:46:14.961" v="70" actId="20577"/>
        <pc:sldMkLst>
          <pc:docMk/>
          <pc:sldMk cId="746540185" sldId="1997"/>
        </pc:sldMkLst>
        <pc:spChg chg="mod">
          <ac:chgData name="Adam Wortz" userId="3bc19103-9b4d-48d8-a4f1-e75f97283648" providerId="ADAL" clId="{2E4A2C83-95E4-4B3A-8324-847BE3E70F5B}" dt="2026-04-04T15:46:14.961" v="70" actId="20577"/>
          <ac:spMkLst>
            <pc:docMk/>
            <pc:sldMk cId="746540185" sldId="1997"/>
            <ac:spMk id="3" creationId="{00000000-0000-0000-0000-000000000000}"/>
          </ac:spMkLst>
        </pc:spChg>
      </pc:sldChg>
      <pc:sldChg chg="modSp mod modAnim">
        <pc:chgData name="Adam Wortz" userId="3bc19103-9b4d-48d8-a4f1-e75f97283648" providerId="ADAL" clId="{2E4A2C83-95E4-4B3A-8324-847BE3E70F5B}" dt="2026-04-04T15:57:40.489" v="493" actId="313"/>
        <pc:sldMkLst>
          <pc:docMk/>
          <pc:sldMk cId="307585831" sldId="2001"/>
        </pc:sldMkLst>
        <pc:spChg chg="mod">
          <ac:chgData name="Adam Wortz" userId="3bc19103-9b4d-48d8-a4f1-e75f97283648" providerId="ADAL" clId="{2E4A2C83-95E4-4B3A-8324-847BE3E70F5B}" dt="2026-04-04T15:57:40.489" v="493" actId="313"/>
          <ac:spMkLst>
            <pc:docMk/>
            <pc:sldMk cId="307585831" sldId="2001"/>
            <ac:spMk id="3" creationId="{00000000-0000-0000-0000-000000000000}"/>
          </ac:spMkLst>
        </pc:spChg>
      </pc:sldChg>
      <pc:sldChg chg="modSp modAnim">
        <pc:chgData name="Adam Wortz" userId="3bc19103-9b4d-48d8-a4f1-e75f97283648" providerId="ADAL" clId="{2E4A2C83-95E4-4B3A-8324-847BE3E70F5B}" dt="2026-04-04T15:59:30.787" v="532" actId="20577"/>
        <pc:sldMkLst>
          <pc:docMk/>
          <pc:sldMk cId="999714989" sldId="2004"/>
        </pc:sldMkLst>
        <pc:spChg chg="mod">
          <ac:chgData name="Adam Wortz" userId="3bc19103-9b4d-48d8-a4f1-e75f97283648" providerId="ADAL" clId="{2E4A2C83-95E4-4B3A-8324-847BE3E70F5B}" dt="2026-04-04T15:59:30.787" v="532" actId="20577"/>
          <ac:spMkLst>
            <pc:docMk/>
            <pc:sldMk cId="999714989" sldId="200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81013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"/>
            <a:ext cx="3170238" cy="481013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8602"/>
            <a:ext cx="3170238" cy="481013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l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Confidential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2"/>
            <a:ext cx="3170238" cy="481013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19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3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9C2E44-1867-496E-BCA3-26038B6786B6}" type="datetimeFigureOut">
              <a:rPr lang="en-US"/>
              <a:pPr>
                <a:defRPr/>
              </a:pPr>
              <a:t>4/4/2026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1"/>
            <a:ext cx="5851525" cy="4319587"/>
          </a:xfrm>
          <a:prstGeom prst="rect">
            <a:avLst/>
          </a:prstGeom>
        </p:spPr>
        <p:txBody>
          <a:bodyPr vert="horz" lIns="96624" tIns="48313" rIns="96624" bIns="483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18E891-23DF-4B52-9FB8-BE5A38966B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9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897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753836" y="6528971"/>
            <a:ext cx="4705688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59595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OSI Inc. proprietary and confidential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6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OSI Inc.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E6E-8707-48BF-A1BA-6769EDE34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1999" cy="1390650"/>
          </a:xfrm>
          <a:prstGeom prst="rect">
            <a:avLst/>
          </a:prstGeom>
          <a:solidFill>
            <a:srgbClr val="2121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3200" dirty="0">
              <a:solidFill>
                <a:prstClr val="whit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7971" y="1"/>
            <a:ext cx="11255829" cy="13906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9847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OSI Inc. 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E6E-8707-48BF-A1BA-6769EDE34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1999" cy="1390650"/>
          </a:xfrm>
          <a:prstGeom prst="rect">
            <a:avLst/>
          </a:prstGeom>
          <a:solidFill>
            <a:srgbClr val="2121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3200" dirty="0">
              <a:solidFill>
                <a:prstClr val="whit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7971" y="1"/>
            <a:ext cx="11255829" cy="13906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0129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432"/>
            <a:ext cx="10972800" cy="1143000"/>
          </a:xfrm>
        </p:spPr>
        <p:txBody>
          <a:bodyPr/>
          <a:lstStyle>
            <a:lvl1pPr>
              <a:defRPr baseline="0">
                <a:solidFill>
                  <a:srgbClr val="F4740A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7C80A"/>
              </a:buClr>
              <a:buSzPct val="100000"/>
              <a:buFont typeface="Wingdings" pitchFamily="2" charset="2"/>
              <a:buChar char="§"/>
              <a:def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>
              <a:buClr>
                <a:srgbClr val="87C80A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87C80A"/>
              </a:buClr>
              <a:defRPr sz="17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87C80A"/>
              </a:buClr>
              <a:defRPr sz="1700">
                <a:solidFill>
                  <a:schemeClr val="tx1"/>
                </a:solidFill>
                <a:latin typeface="+mn-lt"/>
              </a:defRPr>
            </a:lvl4pPr>
            <a:lvl5pPr>
              <a:buClr>
                <a:srgbClr val="87C80A"/>
              </a:buClr>
              <a:defRPr sz="17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0" y="6584795"/>
            <a:ext cx="4705688" cy="27093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59595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OSI Inc. proprietary and confidential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74422" y="6606924"/>
            <a:ext cx="517585" cy="2539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1050" baseline="0">
                <a:solidFill>
                  <a:srgbClr val="595959"/>
                </a:solidFill>
                <a:latin typeface="+mj-lt"/>
              </a:defRPr>
            </a:lvl1pPr>
          </a:lstStyle>
          <a:p>
            <a:pPr lvl="0"/>
            <a:fld id="{E3511F60-2D1D-4481-9F87-0EA720D4EA2F}" type="slidenum">
              <a:rPr lang="en-US" sz="1050" smtClean="0"/>
              <a:pPr lvl="0"/>
              <a:t>‹#›</a:t>
            </a:fld>
            <a:endParaRPr lang="en-US" sz="105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3977"/>
            <a:ext cx="10515600" cy="31073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75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OSI Inc. 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06218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scontent-dfw5-2.xx.fbcdn.net/v/t1.0-9/383399_140764426048538_77121815_n.jpg?_nc_cat=106&amp;_nc_oc=AQngJxfD2jcL1udKLe6blqsYLFRo9_KqP74cC1Iu_Zt7kaALiOxsrFIOU13Iq9IQk_Y&amp;_nc_ht=scontent-dfw5-2.xx&amp;oh=597d631b924325edcd366b9fc7bb3519&amp;oe=5E7DF6F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7" y="5321538"/>
            <a:ext cx="4465983" cy="15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72" r:id="rId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7C80A"/>
        </a:buClr>
        <a:buFont typeface="Wingdings" pitchFamily="2" charset="2"/>
        <a:buChar char="§"/>
        <a:defRPr sz="2400" b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7C80A"/>
        </a:buClr>
        <a:buFont typeface="Wingdings" pitchFamily="2" charset="2"/>
        <a:buChar char="§"/>
        <a:defRPr sz="2000" b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C80A"/>
        </a:buClr>
        <a:buFont typeface="Wingdings" pitchFamily="2" charset="2"/>
        <a:buChar char="§"/>
        <a:defRPr sz="1700" b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7C80A"/>
        </a:buClr>
        <a:buFont typeface="Wingdings" pitchFamily="2" charset="2"/>
        <a:buChar char="§"/>
        <a:defRPr sz="1700" b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7C80A"/>
        </a:buClr>
        <a:buFont typeface="Wingdings" pitchFamily="2" charset="2"/>
        <a:buChar char="§"/>
        <a:defRPr sz="1700" b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E3CC-2873-4BD9-ABFC-5ED7787A2B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scontent-dfw5-2.xx.fbcdn.net/v/t1.0-9/383399_140764426048538_77121815_n.jpg?_nc_cat=106&amp;_nc_oc=AQngJxfD2jcL1udKLe6blqsYLFRo9_KqP74cC1Iu_Zt7kaALiOxsrFIOU13Iq9IQk_Y&amp;_nc_ht=scontent-dfw5-2.xx&amp;oh=597d631b924325edcd366b9fc7bb3519&amp;oe=5E7DF6F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4847378"/>
            <a:ext cx="5844209" cy="20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3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Roboto Thi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Roboto Thin"/>
                <a:cs typeface="+mn-cs"/>
              </a:rPr>
              <a:t>OSI Inc.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  <a:latin typeface="Roboto Thi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B86E6E-8707-48BF-A1BA-6769EDE348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 Thin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Roboto Thi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Roboto Thi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Roboto Thin"/>
                <a:cs typeface="+mn-cs"/>
              </a:rPr>
              <a:t>OSI Inc.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B86E6E-8707-48BF-A1BA-6769EDE348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 Thin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 Thi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ybsa.com/page/show/253719-coaches-corn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yas.org/baseball/gopher-state-baseball-leagu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sebal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94420"/>
            <a:ext cx="12333630" cy="82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2" y="531399"/>
            <a:ext cx="12230068" cy="16498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805" y="838200"/>
            <a:ext cx="10515600" cy="1033272"/>
          </a:xfrm>
          <a:solidFill>
            <a:srgbClr val="FF6600"/>
          </a:solidFill>
        </p:spPr>
        <p:txBody>
          <a:bodyPr>
            <a:noAutofit/>
          </a:bodyPr>
          <a:lstStyle/>
          <a:p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DYBSA Baseball Coaches Clinic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8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DYBSA Coaching Survey Feedback (negative 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My kid is not sure they want to play next year</a:t>
            </a:r>
          </a:p>
          <a:p>
            <a:r>
              <a:rPr lang="en-US" dirty="0"/>
              <a:t>My kid didn’t get enough playing time</a:t>
            </a:r>
          </a:p>
          <a:p>
            <a:r>
              <a:rPr lang="en-US" dirty="0"/>
              <a:t>Coach didn’t teach enough</a:t>
            </a:r>
          </a:p>
          <a:p>
            <a:r>
              <a:rPr lang="en-US" dirty="0"/>
              <a:t>Team not competitive enough</a:t>
            </a:r>
          </a:p>
          <a:p>
            <a:r>
              <a:rPr lang="en-US" dirty="0"/>
              <a:t>Coach had favorites</a:t>
            </a:r>
          </a:p>
          <a:p>
            <a:r>
              <a:rPr lang="en-US" dirty="0"/>
              <a:t>*Feedback changes with age and level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rgbClr val="F4740A"/>
              </a:solidFill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dirty="0"/>
              <a:t>Best Approach - Focus on development for every player (at their level)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53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Meeting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Chance to level set expectations for coaches, players and parents</a:t>
            </a:r>
          </a:p>
          <a:p>
            <a:r>
              <a:rPr lang="en-US" dirty="0"/>
              <a:t>Game and practice schedules</a:t>
            </a:r>
          </a:p>
          <a:p>
            <a:r>
              <a:rPr lang="en-US" dirty="0"/>
              <a:t>Communication plan (text, email, </a:t>
            </a:r>
            <a:r>
              <a:rPr lang="en-US" dirty="0" err="1"/>
              <a:t>GroupMe</a:t>
            </a:r>
            <a:r>
              <a:rPr lang="en-US" dirty="0"/>
              <a:t>, etc.)</a:t>
            </a:r>
          </a:p>
          <a:p>
            <a:r>
              <a:rPr lang="en-US" dirty="0"/>
              <a:t>Regulations (bat type, birth certificates, etc.)</a:t>
            </a:r>
          </a:p>
          <a:p>
            <a:r>
              <a:rPr lang="en-US" dirty="0"/>
              <a:t>Expectations on position rotation and competition levels</a:t>
            </a:r>
          </a:p>
          <a:p>
            <a:r>
              <a:rPr lang="en-US" dirty="0"/>
              <a:t>Volunteer Requirements</a:t>
            </a:r>
          </a:p>
          <a:p>
            <a:pPr lvl="1"/>
            <a:r>
              <a:rPr lang="en-US" dirty="0"/>
              <a:t>Note requirements for check amount and tournament hours</a:t>
            </a:r>
          </a:p>
          <a:p>
            <a:pPr lvl="1"/>
            <a:r>
              <a:rPr lang="en-US" dirty="0"/>
              <a:t>Note requirements regarding assistant coaches and team managers</a:t>
            </a:r>
          </a:p>
          <a:p>
            <a:r>
              <a:rPr lang="en-US" dirty="0"/>
              <a:t>Help with keeping book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0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https://www.dybsa.com/page/show/8441834-policies</a:t>
            </a:r>
          </a:p>
          <a:p>
            <a:pPr lvl="1"/>
            <a:r>
              <a:rPr lang="en-US" sz="3200" dirty="0"/>
              <a:t>Parent Meeting Presentation</a:t>
            </a:r>
          </a:p>
          <a:p>
            <a:pPr lvl="1"/>
            <a:r>
              <a:rPr lang="en-US" sz="3200" dirty="0"/>
              <a:t>Team Formation Policy</a:t>
            </a:r>
          </a:p>
          <a:p>
            <a:pPr lvl="1"/>
            <a:r>
              <a:rPr lang="en-US" sz="3200" dirty="0"/>
              <a:t>Family Expectations</a:t>
            </a:r>
          </a:p>
          <a:p>
            <a:pPr lvl="1"/>
            <a:r>
              <a:rPr lang="en-US" sz="3200" dirty="0"/>
              <a:t>Coach Expectations</a:t>
            </a:r>
          </a:p>
          <a:p>
            <a:pPr lvl="1"/>
            <a:r>
              <a:rPr lang="en-US" sz="3200" dirty="0"/>
              <a:t>Note guidelines and expectations on player rotation, instruction, skill development</a:t>
            </a:r>
          </a:p>
          <a:p>
            <a:pPr marL="457200" lvl="1" indent="0">
              <a:buNone/>
            </a:pPr>
            <a:endParaRPr lang="en-US" sz="3200" dirty="0">
              <a:hlinkClick r:id="rId2"/>
            </a:endParaRP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https://www.dybsa.com/page/show/253719-coaches-corner</a:t>
            </a:r>
            <a:endParaRPr lang="en-US" sz="3200" dirty="0"/>
          </a:p>
          <a:p>
            <a:pPr lvl="1"/>
            <a:r>
              <a:rPr lang="en-US" sz="3200" dirty="0"/>
              <a:t>Absolutes of Hitting</a:t>
            </a:r>
          </a:p>
          <a:p>
            <a:pPr lvl="1"/>
            <a:r>
              <a:rPr lang="en-US" sz="3200" dirty="0"/>
              <a:t>Defense Philosophy</a:t>
            </a:r>
          </a:p>
          <a:p>
            <a:pPr lvl="1"/>
            <a:r>
              <a:rPr lang="en-US" sz="3200" dirty="0"/>
              <a:t>Pitching Plan and Philosophy</a:t>
            </a:r>
          </a:p>
          <a:p>
            <a:pPr lvl="1"/>
            <a:r>
              <a:rPr lang="en-US" sz="3200" dirty="0"/>
              <a:t>Skills Program</a:t>
            </a:r>
          </a:p>
          <a:p>
            <a:pPr lvl="1"/>
            <a:r>
              <a:rPr lang="en-US" sz="3200" dirty="0"/>
              <a:t>Coaching Manual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DYBSA Contact – Skills and Instruction Committee</a:t>
            </a:r>
          </a:p>
          <a:p>
            <a:pPr lvl="1"/>
            <a:r>
              <a:rPr lang="en-US" sz="3200" dirty="0"/>
              <a:t>adam.wortz@gmail.com</a:t>
            </a:r>
          </a:p>
          <a:p>
            <a:pPr lvl="1"/>
            <a:r>
              <a:rPr lang="en-US" sz="3200" dirty="0"/>
              <a:t>jrmagee1114@gmail.com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5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sebal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94420"/>
            <a:ext cx="12333630" cy="82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2" y="531399"/>
            <a:ext cx="12230068" cy="16498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805" y="838200"/>
            <a:ext cx="10515600" cy="1033272"/>
          </a:xfrm>
          <a:solidFill>
            <a:srgbClr val="FF6600"/>
          </a:solidFill>
        </p:spPr>
        <p:txBody>
          <a:bodyPr>
            <a:noAutofit/>
          </a:bodyPr>
          <a:lstStyle/>
          <a:p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Part Two – Common Topics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6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Top problems of contact issues</a:t>
            </a:r>
          </a:p>
          <a:p>
            <a:pPr lvl="1"/>
            <a:r>
              <a:rPr lang="en-US" dirty="0"/>
              <a:t>Proper stance – balanced and ready to fire</a:t>
            </a:r>
          </a:p>
          <a:p>
            <a:pPr lvl="1"/>
            <a:r>
              <a:rPr lang="en-US" dirty="0"/>
              <a:t>Hand casting – swing usually looks late</a:t>
            </a:r>
          </a:p>
          <a:p>
            <a:pPr lvl="1"/>
            <a:r>
              <a:rPr lang="en-US" dirty="0"/>
              <a:t>Lack of “Here comes my pitch” mentality</a:t>
            </a:r>
          </a:p>
          <a:p>
            <a:pPr lvl="1"/>
            <a:r>
              <a:rPr lang="en-US" dirty="0"/>
              <a:t>Stride timing</a:t>
            </a:r>
          </a:p>
          <a:p>
            <a:pPr lvl="1"/>
            <a:r>
              <a:rPr lang="en-US" dirty="0"/>
              <a:t>No hip rotation – power leak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5" name="AutoShape 4" descr="Image result for twins kepler batting stance"/>
          <p:cNvSpPr>
            <a:spLocks noChangeAspect="1" noChangeArrowheads="1"/>
          </p:cNvSpPr>
          <p:nvPr/>
        </p:nvSpPr>
        <p:spPr bwMode="auto">
          <a:xfrm>
            <a:off x="155574" y="-144463"/>
            <a:ext cx="7893551" cy="78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sandlot bat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3" y="1465074"/>
            <a:ext cx="4324515" cy="29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7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Step, step, athletic ready position</a:t>
            </a:r>
          </a:p>
          <a:p>
            <a:r>
              <a:rPr lang="en-US" dirty="0"/>
              <a:t>Glove down after set</a:t>
            </a:r>
          </a:p>
          <a:p>
            <a:r>
              <a:rPr lang="en-US" dirty="0"/>
              <a:t>Offset “Alligator”</a:t>
            </a:r>
          </a:p>
          <a:p>
            <a:r>
              <a:rPr lang="en-US" dirty="0"/>
              <a:t>Through the ball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021" y="1410390"/>
            <a:ext cx="4800970" cy="31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9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0157"/>
            <a:ext cx="10762413" cy="5160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Throwing Strikes</a:t>
            </a:r>
          </a:p>
          <a:p>
            <a:pPr lvl="1"/>
            <a:r>
              <a:rPr lang="en-US" sz="2100" dirty="0"/>
              <a:t>Balance and consistency</a:t>
            </a:r>
          </a:p>
          <a:p>
            <a:pPr lvl="1"/>
            <a:r>
              <a:rPr lang="en-US" sz="2100" dirty="0"/>
              <a:t>Focus on target – spot on spot</a:t>
            </a:r>
          </a:p>
          <a:p>
            <a:r>
              <a:rPr lang="en-US" dirty="0"/>
              <a:t>Power Leak</a:t>
            </a:r>
          </a:p>
          <a:p>
            <a:pPr lvl="1"/>
            <a:r>
              <a:rPr lang="en-US" sz="2100" dirty="0"/>
              <a:t>Closed front side</a:t>
            </a:r>
          </a:p>
          <a:p>
            <a:pPr lvl="1"/>
            <a:r>
              <a:rPr lang="en-US" sz="2100" dirty="0"/>
              <a:t>Leg and hip drive</a:t>
            </a:r>
          </a:p>
          <a:p>
            <a:pPr lvl="1"/>
            <a:r>
              <a:rPr lang="en-US" sz="2100" dirty="0"/>
              <a:t>Aiming vs throwing</a:t>
            </a:r>
          </a:p>
          <a:p>
            <a:pPr lvl="1"/>
            <a:r>
              <a:rPr lang="en-US" sz="2100" dirty="0"/>
              <a:t>Fluidity focus after step-by-step </a:t>
            </a:r>
          </a:p>
          <a:p>
            <a:r>
              <a:rPr lang="en-US" dirty="0"/>
              <a:t>Safety</a:t>
            </a:r>
          </a:p>
          <a:p>
            <a:pPr lvl="1"/>
            <a:r>
              <a:rPr lang="en-US" sz="2100" dirty="0"/>
              <a:t>Warmups</a:t>
            </a:r>
          </a:p>
          <a:p>
            <a:pPr lvl="1"/>
            <a:r>
              <a:rPr lang="en-US" sz="2100" dirty="0"/>
              <a:t>Pitch counts</a:t>
            </a:r>
          </a:p>
          <a:p>
            <a:pPr lvl="1"/>
            <a:r>
              <a:rPr lang="en-US" sz="2100" dirty="0"/>
              <a:t>Consider other leagues, practices and positions</a:t>
            </a:r>
          </a:p>
          <a:p>
            <a:pPr lvl="1"/>
            <a:r>
              <a:rPr lang="en-US" sz="2100" dirty="0"/>
              <a:t>Take any soreness seriously</a:t>
            </a:r>
          </a:p>
          <a:p>
            <a:r>
              <a:rPr lang="en-US" dirty="0"/>
              <a:t>Windup at 12U+</a:t>
            </a:r>
          </a:p>
          <a:p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48" y="1564106"/>
            <a:ext cx="4469436" cy="29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2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Practice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Close Toss Whiffle (front toss)</a:t>
            </a:r>
          </a:p>
          <a:p>
            <a:r>
              <a:rPr lang="en-US" dirty="0"/>
              <a:t>Focused Throwing Progression – rotation, legs, front side, long toss, etc.</a:t>
            </a:r>
          </a:p>
          <a:p>
            <a:r>
              <a:rPr lang="en-US" dirty="0"/>
              <a:t>Tee Work – Inside, Middle, Outside position, Low, High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  <p:pic>
        <p:nvPicPr>
          <p:cNvPr id="4" name="Picture 2" descr="Image result for home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49" y="3773216"/>
            <a:ext cx="1785262" cy="17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1258" y="3588170"/>
            <a:ext cx="1588127" cy="2045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1257" y="5493191"/>
            <a:ext cx="1588126" cy="20453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71414" y="3735982"/>
            <a:ext cx="722221" cy="9984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4532525" y="3169926"/>
            <a:ext cx="4650" cy="566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45145" y="4588029"/>
            <a:ext cx="722221" cy="9984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79984" y="4082600"/>
            <a:ext cx="256903" cy="668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48606" y="2950962"/>
            <a:ext cx="722221" cy="9984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04762" y="2643453"/>
            <a:ext cx="300154" cy="524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36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Coaching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Additional Tips</a:t>
            </a:r>
          </a:p>
          <a:p>
            <a:r>
              <a:rPr lang="en-US" dirty="0"/>
              <a:t>Short Talks – turn their back to the action</a:t>
            </a:r>
          </a:p>
          <a:p>
            <a:r>
              <a:rPr lang="en-US" dirty="0"/>
              <a:t>Individual Routine – good or bad, I do my routine</a:t>
            </a:r>
          </a:p>
          <a:p>
            <a:r>
              <a:rPr lang="en-US" dirty="0"/>
              <a:t>Create practice competition (games)</a:t>
            </a:r>
          </a:p>
          <a:p>
            <a:r>
              <a:rPr lang="en-US" dirty="0"/>
              <a:t>Continue to increase challenge in fundamental reps</a:t>
            </a:r>
          </a:p>
          <a:p>
            <a:r>
              <a:rPr lang="en-US" dirty="0"/>
              <a:t>Video – can solve communication issues</a:t>
            </a:r>
          </a:p>
          <a:p>
            <a:pPr lvl="1"/>
            <a:r>
              <a:rPr lang="en-US" dirty="0"/>
              <a:t>Talk with parents first</a:t>
            </a:r>
          </a:p>
          <a:p>
            <a:r>
              <a:rPr lang="en-US" dirty="0"/>
              <a:t>Attempt to coordinate with parents and instructors</a:t>
            </a:r>
          </a:p>
          <a:p>
            <a:r>
              <a:rPr lang="en-US" dirty="0"/>
              <a:t>Start with the base (legs, hips) on addressing mechanics issues. </a:t>
            </a:r>
          </a:p>
          <a:p>
            <a:pPr lvl="1"/>
            <a:r>
              <a:rPr lang="en-US" dirty="0"/>
              <a:t>Most issues originate there</a:t>
            </a:r>
          </a:p>
          <a:p>
            <a:r>
              <a:rPr lang="en-US" dirty="0"/>
              <a:t>Also spend time on the mental aspect of the game</a:t>
            </a:r>
          </a:p>
          <a:p>
            <a:pPr marL="0" indent="0">
              <a:buNone/>
            </a:pP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/>
          <a:stretch/>
        </p:blipFill>
        <p:spPr>
          <a:xfrm>
            <a:off x="-38067" y="-9525"/>
            <a:ext cx="12230067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52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Part One </a:t>
            </a:r>
          </a:p>
          <a:p>
            <a:pPr lvl="1"/>
            <a:r>
              <a:rPr lang="en-US" dirty="0"/>
              <a:t>DYBSA Coaching Philosophy </a:t>
            </a:r>
          </a:p>
          <a:p>
            <a:pPr lvl="1"/>
            <a:r>
              <a:rPr lang="en-US" dirty="0"/>
              <a:t>Coaching Resources</a:t>
            </a:r>
          </a:p>
          <a:p>
            <a:pPr lvl="1"/>
            <a:r>
              <a:rPr lang="en-US" dirty="0"/>
              <a:t>Coordination with Varsity Program</a:t>
            </a:r>
          </a:p>
          <a:p>
            <a:pPr lvl="0"/>
            <a:r>
              <a:rPr lang="en-US" sz="2800" dirty="0"/>
              <a:t>Part Two (optional) – Review Common Topics</a:t>
            </a:r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3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sebal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94420"/>
            <a:ext cx="12333630" cy="82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2" y="531399"/>
            <a:ext cx="12230068" cy="16498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805" y="838200"/>
            <a:ext cx="10515600" cy="1033272"/>
          </a:xfrm>
          <a:solidFill>
            <a:srgbClr val="FF6600"/>
          </a:solidFill>
        </p:spPr>
        <p:txBody>
          <a:bodyPr>
            <a:noAutofit/>
          </a:bodyPr>
          <a:lstStyle/>
          <a:p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Part One – DYBSA Coaching Philosophies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DYBSA Coaching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Have fun</a:t>
            </a:r>
            <a:endParaRPr lang="en-US" sz="3200" dirty="0"/>
          </a:p>
          <a:p>
            <a:r>
              <a:rPr lang="en-US" dirty="0"/>
              <a:t>Respect the game</a:t>
            </a:r>
            <a:endParaRPr lang="en-US" sz="3200" dirty="0"/>
          </a:p>
          <a:p>
            <a:pPr lvl="1"/>
            <a:r>
              <a:rPr lang="en-US" sz="2100" dirty="0"/>
              <a:t>How to conduct players on and off the field</a:t>
            </a:r>
            <a:endParaRPr lang="en-US" sz="2700" dirty="0"/>
          </a:p>
          <a:p>
            <a:pPr lvl="1"/>
            <a:r>
              <a:rPr lang="en-US" sz="2100" dirty="0"/>
              <a:t>Win or lose with class</a:t>
            </a:r>
            <a:endParaRPr lang="en-US" sz="2700" dirty="0"/>
          </a:p>
          <a:p>
            <a:pPr lvl="1"/>
            <a:r>
              <a:rPr lang="en-US" sz="2100" dirty="0"/>
              <a:t>Hustle</a:t>
            </a:r>
            <a:endParaRPr lang="en-US" sz="2700" dirty="0"/>
          </a:p>
          <a:p>
            <a:r>
              <a:rPr lang="en-US" dirty="0"/>
              <a:t>Be a positive influence on your team (applies to coaches, players and parents)</a:t>
            </a:r>
            <a:endParaRPr lang="en-US" sz="3200" dirty="0"/>
          </a:p>
          <a:p>
            <a:r>
              <a:rPr lang="en-US" dirty="0"/>
              <a:t>Stress team success over individual success</a:t>
            </a:r>
            <a:endParaRPr lang="en-US" sz="3200" dirty="0"/>
          </a:p>
          <a:p>
            <a:r>
              <a:rPr lang="en-US" dirty="0"/>
              <a:t>Build skills and experience</a:t>
            </a:r>
            <a:endParaRPr lang="en-US" sz="3200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246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DYBSA Coaching Philosophies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Build upon the enjoyment of the game</a:t>
            </a:r>
          </a:p>
          <a:p>
            <a:r>
              <a:rPr lang="en-US" dirty="0"/>
              <a:t>Realize the importance of practice</a:t>
            </a:r>
          </a:p>
          <a:p>
            <a:r>
              <a:rPr lang="en-US" dirty="0"/>
              <a:t>Positional rotation</a:t>
            </a:r>
          </a:p>
          <a:p>
            <a:r>
              <a:rPr lang="en-US" dirty="0"/>
              <a:t>Player safety is always priority</a:t>
            </a:r>
          </a:p>
          <a:p>
            <a:r>
              <a:rPr lang="en-US" dirty="0"/>
              <a:t>Adhere to league rules and pitch counts</a:t>
            </a:r>
          </a:p>
          <a:p>
            <a:pPr marL="742950" lvl="2" indent="-342900">
              <a:buSzPct val="100000"/>
            </a:pPr>
            <a:r>
              <a:rPr lang="en-US" sz="2100" dirty="0">
                <a:hlinkClick r:id="rId2"/>
              </a:rPr>
              <a:t>http://myas.org/baseball/gopher-state-baseball-league/</a:t>
            </a:r>
            <a:endParaRPr lang="en-US" sz="2100" dirty="0"/>
          </a:p>
          <a:p>
            <a:r>
              <a:rPr lang="en-US" dirty="0"/>
              <a:t>Teach the Delano way</a:t>
            </a:r>
          </a:p>
          <a:p>
            <a:pPr lvl="1"/>
            <a:r>
              <a:rPr lang="en-US" sz="2100" dirty="0"/>
              <a:t>Sportsmanship and Class</a:t>
            </a:r>
          </a:p>
          <a:p>
            <a:pPr lvl="1"/>
            <a:r>
              <a:rPr lang="en-US" sz="2100" dirty="0"/>
              <a:t>Team Focus</a:t>
            </a:r>
          </a:p>
          <a:p>
            <a:pPr lvl="1"/>
            <a:r>
              <a:rPr lang="en-US" sz="2100" dirty="0"/>
              <a:t>Attitude, Hustle, </a:t>
            </a:r>
            <a:r>
              <a:rPr lang="en-US" sz="2100" dirty="0" err="1"/>
              <a:t>Controllables</a:t>
            </a:r>
            <a:endParaRPr lang="en-US" dirty="0"/>
          </a:p>
          <a:p>
            <a:r>
              <a:rPr lang="en-US" dirty="0"/>
              <a:t>Prep for higher levels</a:t>
            </a:r>
          </a:p>
          <a:p>
            <a:r>
              <a:rPr lang="en-US" dirty="0"/>
              <a:t>Respect facilities</a:t>
            </a:r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  <p:pic>
        <p:nvPicPr>
          <p:cNvPr id="1026" name="Picture 2" descr="http://myas.org/media/2161/png-logo.png?width=220&amp;center=0%2c0&amp;mode=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8" y="1261872"/>
            <a:ext cx="2792341" cy="24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0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Instruction level and intensity appropriate for level</a:t>
            </a:r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  <p:sp>
        <p:nvSpPr>
          <p:cNvPr id="5" name="Cube 4"/>
          <p:cNvSpPr/>
          <p:nvPr/>
        </p:nvSpPr>
        <p:spPr>
          <a:xfrm>
            <a:off x="1245326" y="3236337"/>
            <a:ext cx="7985760" cy="478971"/>
          </a:xfrm>
          <a:prstGeom prst="cub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2993" y="3978945"/>
            <a:ext cx="2379260" cy="1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SzPct val="100000"/>
              <a:buFont typeface="Wingdings" pitchFamily="2" charset="2"/>
              <a:buChar char="§"/>
              <a:def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Recreation</a:t>
            </a:r>
          </a:p>
          <a:p>
            <a:r>
              <a:rPr lang="en-US" sz="2000" dirty="0"/>
              <a:t>Basic Instruction</a:t>
            </a:r>
          </a:p>
          <a:p>
            <a:r>
              <a:rPr lang="en-US" sz="2000" dirty="0"/>
              <a:t>Focus on Fun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213430" y="4012057"/>
            <a:ext cx="3136954" cy="1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SzPct val="100000"/>
              <a:buFont typeface="Wingdings" pitchFamily="2" charset="2"/>
              <a:buChar char="§"/>
              <a:def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Competition</a:t>
            </a:r>
          </a:p>
          <a:p>
            <a:r>
              <a:rPr lang="en-US" sz="2000" dirty="0"/>
              <a:t>Advanced Instruction</a:t>
            </a:r>
          </a:p>
          <a:p>
            <a:r>
              <a:rPr lang="en-US" sz="2000" dirty="0"/>
              <a:t>Focus on Improvement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None/>
            </a:pP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99317" y="3524565"/>
            <a:ext cx="5681708" cy="1775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99317" y="2354071"/>
            <a:ext cx="0" cy="119848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81025" y="2343835"/>
            <a:ext cx="0" cy="1198486"/>
          </a:xfrm>
          <a:prstGeom prst="line">
            <a:avLst/>
          </a:prstGeom>
          <a:ln>
            <a:solidFill>
              <a:srgbClr val="F4740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351264" y="2553344"/>
            <a:ext cx="5558740" cy="5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SzPct val="100000"/>
              <a:buFont typeface="Wingdings" pitchFamily="2" charset="2"/>
              <a:buChar char="§"/>
              <a:def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Tee     Coach    Willie </a:t>
            </a:r>
          </a:p>
          <a:p>
            <a:pPr marL="0" indent="0">
              <a:buNone/>
            </a:pPr>
            <a:r>
              <a:rPr lang="en-US" sz="1800" dirty="0"/>
              <a:t>Ball     Pitch      Mays      9U     10U     11U     12U     13U     14U  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378699" y="2356063"/>
            <a:ext cx="931970" cy="381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97749" y="2025798"/>
            <a:ext cx="0" cy="33788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292729" y="2031513"/>
            <a:ext cx="1479" cy="337885"/>
          </a:xfrm>
          <a:prstGeom prst="line">
            <a:avLst/>
          </a:prstGeom>
          <a:ln>
            <a:solidFill>
              <a:srgbClr val="F4740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68740" y="2076424"/>
            <a:ext cx="1179251" cy="3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SzPct val="100000"/>
              <a:buFont typeface="Wingdings" pitchFamily="2" charset="2"/>
              <a:buChar char="§"/>
              <a:def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80A"/>
              </a:buClr>
              <a:buFont typeface="Wingdings" pitchFamily="2" charset="2"/>
              <a:buChar char="§"/>
              <a:defRPr sz="17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1A  2A  3A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847329" y="2361078"/>
            <a:ext cx="0" cy="33788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Left-Right Arrow 3"/>
          <p:cNvSpPr/>
          <p:nvPr/>
        </p:nvSpPr>
        <p:spPr>
          <a:xfrm>
            <a:off x="2784141" y="4122953"/>
            <a:ext cx="4763072" cy="230435"/>
          </a:xfrm>
          <a:prstGeom prst="leftRightArrow">
            <a:avLst/>
          </a:prstGeom>
          <a:solidFill>
            <a:schemeClr val="bg1"/>
          </a:solidFill>
          <a:ln w="254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6054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/>
      <p:bldP spid="11" grpId="0"/>
      <p:bldP spid="17" grpId="0"/>
      <p:bldP spid="2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Bad Examples</a:t>
            </a:r>
          </a:p>
          <a:p>
            <a:pPr lvl="1"/>
            <a:r>
              <a:rPr lang="en-US" dirty="0"/>
              <a:t>Minimal positional rotation</a:t>
            </a:r>
          </a:p>
          <a:p>
            <a:pPr lvl="1"/>
            <a:r>
              <a:rPr lang="en-US" dirty="0"/>
              <a:t>Unbalanced playing time</a:t>
            </a:r>
          </a:p>
          <a:p>
            <a:pPr lvl="1"/>
            <a:r>
              <a:rPr lang="en-US" dirty="0"/>
              <a:t>Not protecting pitchers and catchers</a:t>
            </a:r>
          </a:p>
          <a:p>
            <a:pPr lvl="1"/>
            <a:r>
              <a:rPr lang="en-US" dirty="0"/>
              <a:t>Players in unsafe positions</a:t>
            </a:r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180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Varsity Program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Long Term Development vs. Short Term Success</a:t>
            </a:r>
          </a:p>
          <a:p>
            <a:pPr lvl="1"/>
            <a:r>
              <a:rPr lang="en-US" dirty="0"/>
              <a:t>Mechanics Shortcuts</a:t>
            </a:r>
          </a:p>
          <a:p>
            <a:pPr lvl="1"/>
            <a:r>
              <a:rPr lang="en-US" dirty="0"/>
              <a:t>Right time, right objective</a:t>
            </a:r>
          </a:p>
          <a:p>
            <a:pPr lvl="2"/>
            <a:r>
              <a:rPr lang="en-US" dirty="0"/>
              <a:t>Bunting</a:t>
            </a:r>
          </a:p>
          <a:p>
            <a:pPr lvl="2"/>
            <a:r>
              <a:rPr lang="en-US" dirty="0"/>
              <a:t>Pitching Windup </a:t>
            </a:r>
          </a:p>
          <a:p>
            <a:pPr lvl="2"/>
            <a:r>
              <a:rPr lang="en-US" dirty="0"/>
              <a:t>Curveballs</a:t>
            </a:r>
          </a:p>
          <a:p>
            <a:pPr lvl="1"/>
            <a:r>
              <a:rPr lang="en-US" dirty="0"/>
              <a:t>Others…</a:t>
            </a:r>
          </a:p>
          <a:p>
            <a:pPr marL="400050"/>
            <a:r>
              <a:rPr lang="en-US" dirty="0"/>
              <a:t>Shared resources </a:t>
            </a:r>
          </a:p>
          <a:p>
            <a:pPr lvl="1"/>
            <a:r>
              <a:rPr lang="en-US" dirty="0"/>
              <a:t>Absolutes of Hitting</a:t>
            </a:r>
          </a:p>
          <a:p>
            <a:pPr lvl="1"/>
            <a:r>
              <a:rPr lang="en-US" dirty="0"/>
              <a:t>Defense Philosophy</a:t>
            </a:r>
          </a:p>
          <a:p>
            <a:pPr lvl="1"/>
            <a:r>
              <a:rPr lang="en-US" dirty="0"/>
              <a:t>Pitching Plan and Philosophy</a:t>
            </a:r>
          </a:p>
          <a:p>
            <a:pPr lvl="1"/>
            <a:r>
              <a:rPr lang="en-US" dirty="0"/>
              <a:t>Skills Program</a:t>
            </a:r>
          </a:p>
          <a:p>
            <a:pPr lvl="1"/>
            <a:r>
              <a:rPr lang="en-US" dirty="0"/>
              <a:t>Coaching Manual</a:t>
            </a:r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1276" y="7849"/>
            <a:ext cx="4546817" cy="17862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F4740A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61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Practice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61872"/>
            <a:ext cx="10762413" cy="5160476"/>
          </a:xfrm>
        </p:spPr>
        <p:txBody>
          <a:bodyPr>
            <a:normAutofit/>
          </a:bodyPr>
          <a:lstStyle/>
          <a:p>
            <a:r>
              <a:rPr lang="en-US" dirty="0"/>
              <a:t>Balance development and fun for level</a:t>
            </a:r>
          </a:p>
          <a:p>
            <a:pPr lvl="1"/>
            <a:r>
              <a:rPr lang="en-US" sz="2100" dirty="0"/>
              <a:t>Focus on fun at lower levels</a:t>
            </a:r>
          </a:p>
          <a:p>
            <a:pPr lvl="1"/>
            <a:r>
              <a:rPr lang="en-US" sz="2100" dirty="0"/>
              <a:t>Push new skill development and limits on higher levels</a:t>
            </a:r>
          </a:p>
          <a:p>
            <a:r>
              <a:rPr lang="en-US" dirty="0"/>
              <a:t>High reps for fundamental skill development at each level</a:t>
            </a:r>
          </a:p>
          <a:p>
            <a:r>
              <a:rPr lang="en-US" dirty="0"/>
              <a:t>Hitting reps at every practice</a:t>
            </a:r>
          </a:p>
          <a:p>
            <a:r>
              <a:rPr lang="en-US" dirty="0"/>
              <a:t>Proper throw/catch session at every practice</a:t>
            </a:r>
          </a:p>
          <a:p>
            <a:r>
              <a:rPr lang="en-US" dirty="0"/>
              <a:t>Sample Project Outline (90 min)</a:t>
            </a:r>
          </a:p>
          <a:p>
            <a:pPr lvl="1"/>
            <a:r>
              <a:rPr lang="en-US" sz="2100" dirty="0"/>
              <a:t>Part 1 – Warmup and Fundamental Skills (25 min)</a:t>
            </a:r>
          </a:p>
          <a:p>
            <a:pPr lvl="1"/>
            <a:r>
              <a:rPr lang="en-US" sz="2100" dirty="0"/>
              <a:t>Part 2 – Skills and Situational Development (45 min)</a:t>
            </a:r>
          </a:p>
          <a:p>
            <a:pPr lvl="1"/>
            <a:r>
              <a:rPr lang="en-US" sz="2100" dirty="0"/>
              <a:t>Part 3 – Game focused on the day’s skill (15 min)</a:t>
            </a:r>
          </a:p>
          <a:p>
            <a:pPr lvl="1"/>
            <a:r>
              <a:rPr lang="en-US" sz="2100" dirty="0"/>
              <a:t>Part 4 – Review on lesson, rules, homework (5 min)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sz="2000" dirty="0"/>
          </a:p>
        </p:txBody>
      </p:sp>
      <p:sp>
        <p:nvSpPr>
          <p:cNvPr id="6" name="AutoShape 4" descr="Image result for checkbox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990" y="1727560"/>
            <a:ext cx="1774719" cy="1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Slid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/>
      </a:spPr>
      <a:bodyPr rtlCol="0" anchor="ctr"/>
      <a:lstStyle>
        <a:defPPr algn="ctr">
          <a:defRPr sz="1200" b="1" dirty="0"/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erial">
      <a:majorFont>
        <a:latin typeface="Roboto Thin"/>
        <a:ea typeface=""/>
        <a:cs typeface=""/>
      </a:majorFont>
      <a:minorFont>
        <a:latin typeface="Roboto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1C76310-012A-45D9-9172-5109AEA16B37}" vid="{0A5CC977-8F0C-4B0C-B2E5-C250D127863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erial">
      <a:majorFont>
        <a:latin typeface="Roboto Thin"/>
        <a:ea typeface=""/>
        <a:cs typeface=""/>
      </a:majorFont>
      <a:minorFont>
        <a:latin typeface="Roboto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1C76310-012A-45D9-9172-5109AEA16B37}" vid="{0A5CC977-8F0C-4B0C-B2E5-C250D127863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43C0C6DB0A8469DF4D9968FBA4EAC" ma:contentTypeVersion="11" ma:contentTypeDescription="Create a new document." ma:contentTypeScope="" ma:versionID="405a00e5c82b9426e54e26d1513b7e50">
  <xsd:schema xmlns:xsd="http://www.w3.org/2001/XMLSchema" xmlns:p="http://schemas.microsoft.com/office/2006/metadata/properties" xmlns:ns2="http://schemas.microsoft.com/sharepoint/v3/fields" xmlns:ns3="e7ccacba-442f-49bc-b92f-5d8d295088ea" targetNamespace="http://schemas.microsoft.com/office/2006/metadata/properties" ma:root="true" ma:fieldsID="0b7573f12943c74596dba453e480ea0c" ns2:_="" ns3:_="">
    <xsd:import namespace="http://schemas.microsoft.com/sharepoint/v3/fields"/>
    <xsd:import namespace="e7ccacba-442f-49bc-b92f-5d8d295088ea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  <xsd:element ref="ns3:Summary" minOccurs="0"/>
                <xsd:element ref="ns3:Category" minOccurs="0"/>
                <xsd:element ref="ns3:Show" minOccurs="0"/>
                <xsd:element ref="ns3:Meeting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tatus" ma:index="8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Draft"/>
              <xsd:enumeration value="Scheduled"/>
              <xsd:enumeration value="Reviewed"/>
              <xsd:enumeration value="Approv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e7ccacba-442f-49bc-b92f-5d8d295088ea" elementFormDefault="qualified">
    <xsd:import namespace="http://schemas.microsoft.com/office/2006/documentManagement/types"/>
    <xsd:element name="Summary" ma:index="10" nillable="true" ma:displayName="Summary" ma:default="" ma:internalName="Summary">
      <xsd:simpleType>
        <xsd:restriction base="dms:Note"/>
      </xsd:simpleType>
    </xsd:element>
    <xsd:element name="Category" ma:index="11" nillable="true" ma:displayName="Category" ma:default="-Core SDA-" ma:format="Dropdown" ma:internalName="Category">
      <xsd:simpleType>
        <xsd:union memberTypes="dms:Text">
          <xsd:simpleType>
            <xsd:restriction base="dms:Choice">
              <xsd:enumeration value="-Core SDA-"/>
              <xsd:enumeration value="HRS CHRONUS"/>
              <xsd:enumeration value="monarch System Platform"/>
              <xsd:enumeration value="SSI"/>
              <xsd:enumeration value="SGP/NG"/>
              <xsd:enumeration value="SR&amp;AD"/>
              <xsd:enumeration value="Substation Automation"/>
              <xsd:enumeration value="Miscellaneous"/>
              <xsd:enumeration value="Weekly Meetings"/>
              <xsd:enumeration value="Multi-Site"/>
              <xsd:enumeration value="Situational Awareness"/>
              <xsd:enumeration value="DEPRECATED"/>
              <xsd:enumeration value="HIDDEN"/>
            </xsd:restriction>
          </xsd:simpleType>
        </xsd:union>
      </xsd:simpleType>
    </xsd:element>
    <xsd:element name="Show" ma:index="12" nillable="true" ma:displayName="Hide" ma:default="0" ma:description="Hide from SDA portal default view" ma:internalName="Show">
      <xsd:simpleType>
        <xsd:restriction base="dms:Boolean"/>
      </xsd:simpleType>
    </xsd:element>
    <xsd:element name="Meeting_x0020_Date" ma:index="13" nillable="true" ma:displayName="Meeting Date" ma:description="Meeting date - applies only to weekly meetings category" ma:format="DateOnly" ma:internalName="Meeting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Version xmlns="http://schemas.microsoft.com/sharepoint/v3/fields" xsi:nil="true"/>
    <Meeting_x0020_Date xmlns="e7ccacba-442f-49bc-b92f-5d8d295088ea" xsi:nil="true"/>
    <_Status xmlns="http://schemas.microsoft.com/sharepoint/v3/fields">Draft</_Status>
    <Summary xmlns="e7ccacba-442f-49bc-b92f-5d8d295088ea" xsi:nil="true"/>
    <Category xmlns="e7ccacba-442f-49bc-b92f-5d8d295088ea">monarch System Platform</Category>
    <Show xmlns="e7ccacba-442f-49bc-b92f-5d8d295088ea">true</Show>
  </documentManagement>
</p:properties>
</file>

<file path=customXml/itemProps1.xml><?xml version="1.0" encoding="utf-8"?>
<ds:datastoreItem xmlns:ds="http://schemas.openxmlformats.org/officeDocument/2006/customXml" ds:itemID="{E30404BD-A45D-4E4D-BED8-64D2E5DE1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e7ccacba-442f-49bc-b92f-5d8d295088e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227BCFA-F7BD-4E9B-9488-416BD594D15D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7ccacba-442f-49bc-b92f-5d8d295088ea"/>
    <ds:schemaRef ds:uri="http://purl.org/dc/dcmitype/"/>
    <ds:schemaRef ds:uri="http://purl.org/dc/terms/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48661</TotalTime>
  <Words>784</Words>
  <Application>Microsoft Office PowerPoint</Application>
  <PresentationFormat>Widescreen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Roboto Thin</vt:lpstr>
      <vt:lpstr>Tahoma</vt:lpstr>
      <vt:lpstr>Wingdings</vt:lpstr>
      <vt:lpstr>MasterSlide_2013</vt:lpstr>
      <vt:lpstr>Office Theme</vt:lpstr>
      <vt:lpstr>3_Custom Design</vt:lpstr>
      <vt:lpstr>2_Custom Design</vt:lpstr>
      <vt:lpstr> DYBSA Baseball Coaches Clinic </vt:lpstr>
      <vt:lpstr>Meeting Objectives</vt:lpstr>
      <vt:lpstr> Part One – DYBSA Coaching Philosophies </vt:lpstr>
      <vt:lpstr>DYBSA Coaching Objectives</vt:lpstr>
      <vt:lpstr>DYBSA Coaching Philosophies</vt:lpstr>
      <vt:lpstr>Competitive Balance</vt:lpstr>
      <vt:lpstr>Competitive Balance</vt:lpstr>
      <vt:lpstr>Varsity Program Coordination</vt:lpstr>
      <vt:lpstr>Sample Practice Plan</vt:lpstr>
      <vt:lpstr>DYBSA Coaching Survey Feedback (negative examples)</vt:lpstr>
      <vt:lpstr>Parent Meeting Sample</vt:lpstr>
      <vt:lpstr>Coaching Resources</vt:lpstr>
      <vt:lpstr> Part Two – Common Topics </vt:lpstr>
      <vt:lpstr>Hitting</vt:lpstr>
      <vt:lpstr>Fielding</vt:lpstr>
      <vt:lpstr>Pitching</vt:lpstr>
      <vt:lpstr>Skills Practice Recommendations</vt:lpstr>
      <vt:lpstr>Additional Coaching Recommendations</vt:lpstr>
      <vt:lpstr>PowerPoint Presentation</vt:lpstr>
    </vt:vector>
  </TitlesOfParts>
  <Company>Open Systems International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monarch Cloud Architecture</dc:title>
  <dc:creator>brakic</dc:creator>
  <cp:lastModifiedBy>Adam Wortz</cp:lastModifiedBy>
  <cp:revision>1494</cp:revision>
  <cp:lastPrinted>2014-08-22T18:24:46Z</cp:lastPrinted>
  <dcterms:created xsi:type="dcterms:W3CDTF">2013-09-11T22:03:19Z</dcterms:created>
  <dcterms:modified xsi:type="dcterms:W3CDTF">2026-04-04T15:59:37Z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0x01010066143C0C6DB0A8469DF4D9968FBA4EAC</vt:lpwstr>
  </property>
</Properties>
</file>