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  <p:sldId id="285" r:id="rId5"/>
    <p:sldId id="287" r:id="rId6"/>
    <p:sldId id="286" r:id="rId7"/>
    <p:sldId id="263" r:id="rId8"/>
    <p:sldId id="265" r:id="rId9"/>
    <p:sldId id="264" r:id="rId10"/>
    <p:sldId id="267" r:id="rId11"/>
    <p:sldId id="266" r:id="rId12"/>
    <p:sldId id="269" r:id="rId13"/>
    <p:sldId id="268" r:id="rId14"/>
    <p:sldId id="273" r:id="rId15"/>
    <p:sldId id="284" r:id="rId16"/>
    <p:sldId id="283" r:id="rId17"/>
    <p:sldId id="274" r:id="rId18"/>
    <p:sldId id="257" r:id="rId19"/>
    <p:sldId id="256" r:id="rId20"/>
    <p:sldId id="275" r:id="rId21"/>
    <p:sldId id="288" r:id="rId22"/>
    <p:sldId id="259" r:id="rId23"/>
    <p:sldId id="276" r:id="rId24"/>
    <p:sldId id="289" r:id="rId25"/>
    <p:sldId id="260" r:id="rId26"/>
    <p:sldId id="277" r:id="rId27"/>
    <p:sldId id="290" r:id="rId28"/>
    <p:sldId id="261" r:id="rId29"/>
    <p:sldId id="278" r:id="rId30"/>
    <p:sldId id="291" r:id="rId31"/>
    <p:sldId id="262" r:id="rId32"/>
    <p:sldId id="279" r:id="rId33"/>
    <p:sldId id="280" r:id="rId34"/>
    <p:sldId id="281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4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6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B8F633-F9A8-4639-B6A0-2BB8E3BBA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E78D3D4-FD1E-45EA-9CFC-F0D2728AC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66DE5B-5927-4F0F-ACDB-99D11EDDE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88D20-6A97-4F4A-B7DD-4EE843E6B3D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9B8440-DE3B-4CB4-9A03-30E275B65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99D0B5-6BB7-4673-974C-6716C575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6C88-3E62-41CD-9B09-7774261B2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9041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144188-13DD-4EC8-9E8D-D6122FBEA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FB92F8-E19A-40C4-AB8B-272AAACEE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B247D3-4A1C-4800-BCEB-B8EF36773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88D20-6A97-4F4A-B7DD-4EE843E6B3D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55683B-D3E8-4A6E-8BCD-669D548A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4F214A-169A-415C-9711-2AD58C90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6C88-3E62-41CD-9B09-7774261B2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7656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FA515B3-9629-4182-9228-73B7A1FCD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5E8205-74DD-44A6-ABA0-CA119C89D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055445-B1C9-4329-8FD8-2CD79470B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88D20-6A97-4F4A-B7DD-4EE843E6B3D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E8A84A-C217-4B33-A957-652F9C77F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F0527-42BF-47CF-B642-93F8966F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6C88-3E62-41CD-9B09-7774261B2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8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F8B0DF-300B-45A4-BB78-31446B4E7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D4582A-A542-48B5-A87C-AD026A7DD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E55A9C-8A59-4501-8465-37F808120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88D20-6A97-4F4A-B7DD-4EE843E6B3D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98DD6A-7DC4-462D-9F2F-D26C0B846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5B808E-A534-4FCC-8BCC-026DE9B6B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6C88-3E62-41CD-9B09-7774261B2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63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310516-9694-42C2-A175-D73155D96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8FDC51-5811-4959-AC6B-8DBEE22F9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7871D5-DC4D-4BCF-888D-2CDE5B90D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88D20-6A97-4F4A-B7DD-4EE843E6B3D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50ECEE-A29C-4B81-9FA3-0EAA2D155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73E64D-EB9A-42D2-866D-EFD8B3EE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6C88-3E62-41CD-9B09-7774261B2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290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D9F7B6-1E7D-4C08-81C1-EDE7323C1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9A4DDD-4E4D-48BB-93A4-95E294C13D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8FFAF8-34B8-461D-8345-9A87116E2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308E211-585A-4945-87E6-EE8AAE9E1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88D20-6A97-4F4A-B7DD-4EE843E6B3D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A5F5C1-DD0B-41F5-AAC6-CC176034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71DC0D-F985-47EC-9985-07BFFF0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6C88-3E62-41CD-9B09-7774261B2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241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3050CC-3429-46FA-94CF-61EAAA968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6E8577-F66A-49BF-BDF2-8C649B3E5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BD0BE-D7E5-49A7-9918-690BA1323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96EF0E3-4BCF-46BD-98F9-2C15B8472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98B2B5E-DF8E-4639-BDE4-B77217A54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8D4F22-6F4A-4AB6-9439-629918646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88D20-6A97-4F4A-B7DD-4EE843E6B3D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FDF6EB8-1CDC-444C-93EE-4E9F6F4BA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A55FDC5-2C53-45F5-A4F9-B954D1EC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6C88-3E62-41CD-9B09-7774261B2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178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79B4CF-A0F2-44D1-96A7-2767B9AED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44EFEA-8F55-4236-A7F5-32ED00659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88D20-6A97-4F4A-B7DD-4EE843E6B3D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72C5BC-C5E3-40AF-BBAF-268DA868D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472902-7C91-4E9F-B70D-BA1697084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6C88-3E62-41CD-9B09-7774261B2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467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40085F5-3728-4B55-98C5-073FC131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88D20-6A97-4F4A-B7DD-4EE843E6B3D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6473BB-F1AC-46E1-B4F8-006BDF6AC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5901DB9-C457-43CC-8A5F-782A534BE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6C88-3E62-41CD-9B09-7774261B2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764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131FC0-D4B8-46B5-BF5E-FFC3BE3B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0C0D9A-8D06-44CC-BF86-10A3FBA4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CBDA67-7352-4F4C-BCE3-2F618588A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776B7B-E83E-4771-A4A2-12807657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88D20-6A97-4F4A-B7DD-4EE843E6B3D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A09259-8664-4D70-A28D-5845E99D6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81EBD2-A1FB-48EE-8550-44F8D83B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6C88-3E62-41CD-9B09-7774261B2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1405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26EC8-4831-4B32-B5F9-1E4C71481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077075-C210-4E09-A258-F8E4264BF0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993D355-7B12-4E50-92B9-31B5D6521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73C046-1FDA-43A7-AAAB-A06B317C8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88D20-6A97-4F4A-B7DD-4EE843E6B3D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7EE6B9-FACF-4191-8068-DD557D3A0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76D648-0B1B-416D-9913-F7E0C03BE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C6C88-3E62-41CD-9B09-7774261B2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629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15E0DCA-BBF4-48EA-A368-7F862A06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830DB2-4FDF-43C8-B1C0-4741D150F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36D5C8-A88A-4715-95F8-9B814F4D5F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88D20-6A97-4F4A-B7DD-4EE843E6B3DC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44DE3D-C4D5-4B63-90CA-5797D0D47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B18E65-7ACC-4932-8BF8-8C2BEA2B4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C6C88-3E62-41CD-9B09-7774261B28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285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B2F5B03-5EE6-48E7-BD88-E33185BD9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1647" y="0"/>
            <a:ext cx="2406841" cy="2743200"/>
          </a:xfrm>
          <a:prstGeom prst="rect">
            <a:avLst/>
          </a:prstGeom>
        </p:spPr>
      </p:pic>
      <p:pic>
        <p:nvPicPr>
          <p:cNvPr id="27" name="Picture 26" descr="A baseball player pitching a ball on a field&#10;&#10;Description automatically generated">
            <a:extLst>
              <a:ext uri="{FF2B5EF4-FFF2-40B4-BE49-F238E27FC236}">
                <a16:creationId xmlns:a16="http://schemas.microsoft.com/office/drawing/2014/main" xmlns="" id="{BD78AD9E-EE1E-46DD-AA43-DDF6DFD84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131382" cy="367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xmlns="" id="{2420B515-A5DF-4A9B-942F-A5E7A2B856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1382" y="3900"/>
            <a:ext cx="4125113" cy="3667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0" descr="A young boy holding a football ball&#10;&#10;Description automatically generated">
            <a:extLst>
              <a:ext uri="{FF2B5EF4-FFF2-40B4-BE49-F238E27FC236}">
                <a16:creationId xmlns:a16="http://schemas.microsoft.com/office/drawing/2014/main" xmlns="" id="{52872084-92E4-4D7A-8091-8BFEE2FC3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65" y="3671813"/>
            <a:ext cx="4130936" cy="3186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 descr="A group of people riding on the back of a playground&#10;&#10;Description automatically generated">
            <a:extLst>
              <a:ext uri="{FF2B5EF4-FFF2-40B4-BE49-F238E27FC236}">
                <a16:creationId xmlns:a16="http://schemas.microsoft.com/office/drawing/2014/main" xmlns="" id="{45EF299F-64CD-4D5A-AFA4-74A7007A7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6831" y="3683085"/>
            <a:ext cx="4119664" cy="3174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98E7236-424F-4191-8C6D-9A37C51090C5}"/>
              </a:ext>
            </a:extLst>
          </p:cNvPr>
          <p:cNvSpPr txBox="1"/>
          <p:nvPr/>
        </p:nvSpPr>
        <p:spPr>
          <a:xfrm>
            <a:off x="8264854" y="3023118"/>
            <a:ext cx="392714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Century Gothic" panose="020B0502020202020204" pitchFamily="34" charset="0"/>
              </a:rPr>
              <a:t>Pike County Recreation Complex</a:t>
            </a:r>
          </a:p>
          <a:p>
            <a:pPr algn="ctr"/>
            <a:r>
              <a:rPr lang="en-US" b="1" dirty="0">
                <a:latin typeface="Century Gothic" panose="020B0502020202020204" pitchFamily="34" charset="0"/>
              </a:rPr>
              <a:t>TEN YEAR MASTER PLAN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3C9A435-2948-4172-A940-04A96864D4B6}"/>
              </a:ext>
            </a:extLst>
          </p:cNvPr>
          <p:cNvSpPr txBox="1"/>
          <p:nvPr/>
        </p:nvSpPr>
        <p:spPr>
          <a:xfrm>
            <a:off x="8808793" y="4496823"/>
            <a:ext cx="255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August 19, 2019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5F4A514-6280-47A0-B059-58606069E6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6791" y="5616585"/>
            <a:ext cx="157655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8970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1B7FCB-5DD3-45BF-AA3D-584A7247D8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24829" y="1503266"/>
            <a:ext cx="5411307" cy="385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5F79BC9-EB4E-4281-8D11-64A2CB08E694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9DFB23-16A2-49BD-9051-B23B572728B9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CCB457-CBD2-4909-BB91-68C68B696F02}"/>
              </a:ext>
            </a:extLst>
          </p:cNvPr>
          <p:cNvSpPr txBox="1"/>
          <p:nvPr/>
        </p:nvSpPr>
        <p:spPr>
          <a:xfrm>
            <a:off x="-1" y="972153"/>
            <a:ext cx="39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NEEDS ASSESSMENT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153F74-67BB-4BA5-BB67-BF9CC2541EDC}"/>
              </a:ext>
            </a:extLst>
          </p:cNvPr>
          <p:cNvSpPr txBox="1"/>
          <p:nvPr/>
        </p:nvSpPr>
        <p:spPr>
          <a:xfrm>
            <a:off x="276224" y="2162295"/>
            <a:ext cx="368529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County Specific Planning Standards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Century Gothic" panose="020B0502020202020204" pitchFamily="34" charset="0"/>
              </a:rPr>
              <a:t>Indoor Facilities</a:t>
            </a:r>
          </a:p>
        </p:txBody>
      </p:sp>
    </p:spTree>
    <p:extLst>
      <p:ext uri="{BB962C8B-B14F-4D97-AF65-F5344CB8AC3E}">
        <p14:creationId xmlns:p14="http://schemas.microsoft.com/office/powerpoint/2010/main" xmlns="" val="390187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0240EC1-1A95-4A8C-96D1-3982782A62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2752" y="0"/>
            <a:ext cx="446414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268A07-8D1D-4DFD-9BD1-70E295172CFD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03EDF4-F71A-41AB-A479-3B7EAFAD9A26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7655BA-A83C-4733-BC93-343F588D231C}"/>
              </a:ext>
            </a:extLst>
          </p:cNvPr>
          <p:cNvSpPr txBox="1"/>
          <p:nvPr/>
        </p:nvSpPr>
        <p:spPr>
          <a:xfrm>
            <a:off x="-1" y="972153"/>
            <a:ext cx="39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NEEDS ASSESSMENT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840C7B-DFD7-44AC-BC0B-E60FE845DF49}"/>
              </a:ext>
            </a:extLst>
          </p:cNvPr>
          <p:cNvSpPr txBox="1"/>
          <p:nvPr/>
        </p:nvSpPr>
        <p:spPr>
          <a:xfrm>
            <a:off x="276224" y="2162295"/>
            <a:ext cx="368529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County Specific Planning Standards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Century Gothic" panose="020B0502020202020204" pitchFamily="34" charset="0"/>
              </a:rPr>
              <a:t>Outdoor Facilities</a:t>
            </a:r>
          </a:p>
        </p:txBody>
      </p:sp>
    </p:spTree>
    <p:extLst>
      <p:ext uri="{BB962C8B-B14F-4D97-AF65-F5344CB8AC3E}">
        <p14:creationId xmlns:p14="http://schemas.microsoft.com/office/powerpoint/2010/main" xmlns="" val="2503940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4970DE7-ADB9-4F29-84EE-E27BF6B1BF57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B74A7CA-842F-4385-A7EB-2A1250F59449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B2549E-3255-4BA9-8000-7849EA209C29}"/>
              </a:ext>
            </a:extLst>
          </p:cNvPr>
          <p:cNvSpPr txBox="1"/>
          <p:nvPr/>
        </p:nvSpPr>
        <p:spPr>
          <a:xfrm>
            <a:off x="-1" y="972153"/>
            <a:ext cx="39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NEEDS ASSESSMENT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C3D2E4-EB6D-4C89-84A0-B2BC2393CA51}"/>
              </a:ext>
            </a:extLst>
          </p:cNvPr>
          <p:cNvSpPr txBox="1"/>
          <p:nvPr/>
        </p:nvSpPr>
        <p:spPr>
          <a:xfrm>
            <a:off x="276224" y="2162295"/>
            <a:ext cx="3685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Pike County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Century Gothic" panose="020B0502020202020204" pitchFamily="34" charset="0"/>
              </a:rPr>
              <a:t>Indoor Facility Needs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Century Gothic" panose="020B0502020202020204" pitchFamily="34" charset="0"/>
              </a:rPr>
              <a:t>(Rec Center)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09C1DE-43E9-45C7-B11A-AB762A03EA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2111984"/>
            <a:ext cx="7962094" cy="26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229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B472148-EA92-401A-BD28-5B39465AD839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96BB92B-0DE8-4BD1-AA4B-0321BED9C016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2A4ADF1-A784-4D84-9C5A-5067CAD914A9}"/>
              </a:ext>
            </a:extLst>
          </p:cNvPr>
          <p:cNvSpPr txBox="1"/>
          <p:nvPr/>
        </p:nvSpPr>
        <p:spPr>
          <a:xfrm>
            <a:off x="-1" y="972153"/>
            <a:ext cx="39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NEEDS ASSESSMENT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B9BD16-7AD9-4ADA-A6CA-73DEBB120986}"/>
              </a:ext>
            </a:extLst>
          </p:cNvPr>
          <p:cNvSpPr txBox="1"/>
          <p:nvPr/>
        </p:nvSpPr>
        <p:spPr>
          <a:xfrm>
            <a:off x="276224" y="2162295"/>
            <a:ext cx="368529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Pike County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Century Gothic" panose="020B0502020202020204" pitchFamily="34" charset="0"/>
              </a:rPr>
              <a:t>Outdoor Facility Needs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0A8FB5-FE6F-4368-9ECB-F923788787E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3800" y="1005189"/>
            <a:ext cx="7945800" cy="484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734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19C904-20D6-40E7-8C88-ABBF7B33CC4F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16B83B-1532-4EB9-B42C-D0031A6144BD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00FCEF-E7C8-4A54-849C-2CD716DCDBEE}"/>
              </a:ext>
            </a:extLst>
          </p:cNvPr>
          <p:cNvSpPr txBox="1"/>
          <p:nvPr/>
        </p:nvSpPr>
        <p:spPr>
          <a:xfrm>
            <a:off x="-1" y="972153"/>
            <a:ext cx="39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COMMUNITY OUTREACH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F7E0BD5-EA04-4BFD-9706-86D4CD6EB3A8}"/>
              </a:ext>
            </a:extLst>
          </p:cNvPr>
          <p:cNvSpPr txBox="1"/>
          <p:nvPr/>
        </p:nvSpPr>
        <p:spPr>
          <a:xfrm>
            <a:off x="276224" y="2162295"/>
            <a:ext cx="3685293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Stakeholder Interviews (Baseball, Softball, Football, Basketball, Soccer, Art’s Council, City and County Elected Officials, Local School Representatives, Seniors Groups, Adult Rec, Local Business and Sponsors)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Community Survey (22 questions, distributed online via PCPRA web site and email distribution lists)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D52980-E3DF-4E25-94C8-D2C6BBCA1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5350" y="147562"/>
            <a:ext cx="4572000" cy="2572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D18B191-E2A9-4599-86E7-0E7939F3A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3100" y="2730362"/>
            <a:ext cx="4572000" cy="1391412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A2663345-36A2-41C6-BFF1-8C7F8D204A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3776" y="4121774"/>
            <a:ext cx="4572000" cy="253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636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19C904-20D6-40E7-8C88-ABBF7B33CC4F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16B83B-1532-4EB9-B42C-D0031A6144BD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00FCEF-E7C8-4A54-849C-2CD716DCDBEE}"/>
              </a:ext>
            </a:extLst>
          </p:cNvPr>
          <p:cNvSpPr txBox="1"/>
          <p:nvPr/>
        </p:nvSpPr>
        <p:spPr>
          <a:xfrm>
            <a:off x="-1" y="972153"/>
            <a:ext cx="39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COMMUNITY OUTREACH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F7E0BD5-EA04-4BFD-9706-86D4CD6EB3A8}"/>
              </a:ext>
            </a:extLst>
          </p:cNvPr>
          <p:cNvSpPr txBox="1"/>
          <p:nvPr/>
        </p:nvSpPr>
        <p:spPr>
          <a:xfrm>
            <a:off x="276224" y="2162295"/>
            <a:ext cx="3685293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Stakeholder Interviews (Baseball, Softball, Football, Basketball, Soccer, Art’s Council, City and County Elected Officials, Local School Representatives, Seniors Groups, Adult Rec, Local Business and Sponsors)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Community Survey (22 questions, distributed online via PCPRA web site and email distribution lists)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22FFCE91-98D7-48C1-9D54-DCE19BA50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4364" y="0"/>
            <a:ext cx="5077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8614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19C904-20D6-40E7-8C88-ABBF7B33CC4F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16B83B-1532-4EB9-B42C-D0031A6144BD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00FCEF-E7C8-4A54-849C-2CD716DCDBEE}"/>
              </a:ext>
            </a:extLst>
          </p:cNvPr>
          <p:cNvSpPr txBox="1"/>
          <p:nvPr/>
        </p:nvSpPr>
        <p:spPr>
          <a:xfrm>
            <a:off x="-1" y="786942"/>
            <a:ext cx="3961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MASTER PLAN RECOMMNEDATIONS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24041BA-6624-4B03-A99C-F07ECD2B4412}"/>
              </a:ext>
            </a:extLst>
          </p:cNvPr>
          <p:cNvSpPr/>
          <p:nvPr/>
        </p:nvSpPr>
        <p:spPr>
          <a:xfrm>
            <a:off x="4514850" y="419100"/>
            <a:ext cx="7219950" cy="5991225"/>
          </a:xfrm>
          <a:prstGeom prst="roundRect">
            <a:avLst>
              <a:gd name="adj" fmla="val 4902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DD6321-028A-4C62-B285-609DC6E3E8BF}"/>
              </a:ext>
            </a:extLst>
          </p:cNvPr>
          <p:cNvSpPr txBox="1"/>
          <p:nvPr/>
        </p:nvSpPr>
        <p:spPr>
          <a:xfrm>
            <a:off x="4872037" y="726159"/>
            <a:ext cx="6505575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>
                <a:latin typeface="Century Gothic" panose="020B0502020202020204" pitchFamily="34" charset="0"/>
              </a:rPr>
              <a:t>Summary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>
                <a:latin typeface="Century Gothic" panose="020B0502020202020204" pitchFamily="34" charset="0"/>
              </a:rPr>
              <a:t>Parking Improvements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>
                <a:latin typeface="Century Gothic" panose="020B0502020202020204" pitchFamily="34" charset="0"/>
              </a:rPr>
              <a:t>Shade &amp; Seating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>
                <a:latin typeface="Century Gothic" panose="020B0502020202020204" pitchFamily="34" charset="0"/>
              </a:rPr>
              <a:t>Pedestrian Trails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>
                <a:latin typeface="Century Gothic" panose="020B0502020202020204" pitchFamily="34" charset="0"/>
              </a:rPr>
              <a:t>Indoor Recreation Center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>
                <a:latin typeface="Century Gothic" panose="020B0502020202020204" pitchFamily="34" charset="0"/>
              </a:rPr>
              <a:t>Baseball Field Improvements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>
                <a:latin typeface="Century Gothic" panose="020B0502020202020204" pitchFamily="34" charset="0"/>
              </a:rPr>
              <a:t>Basketball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>
                <a:latin typeface="Century Gothic" panose="020B0502020202020204" pitchFamily="34" charset="0"/>
              </a:rPr>
              <a:t>Picnic Shelters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>
                <a:latin typeface="Century Gothic" panose="020B0502020202020204" pitchFamily="34" charset="0"/>
              </a:rPr>
              <a:t>Fishing/Camping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>
                <a:latin typeface="Century Gothic" panose="020B0502020202020204" pitchFamily="34" charset="0"/>
              </a:rPr>
              <a:t>Concerts/Music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>
                <a:latin typeface="Century Gothic" panose="020B0502020202020204" pitchFamily="34" charset="0"/>
              </a:rPr>
              <a:t>Playgrounds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400" dirty="0">
                <a:latin typeface="Century Gothic" panose="020B0502020202020204" pitchFamily="34" charset="0"/>
              </a:rPr>
              <a:t>Splash Pad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4D8773-DDBF-4E3C-BA93-7148712A7B1B}"/>
              </a:ext>
            </a:extLst>
          </p:cNvPr>
          <p:cNvSpPr txBox="1"/>
          <p:nvPr/>
        </p:nvSpPr>
        <p:spPr>
          <a:xfrm>
            <a:off x="276224" y="2162295"/>
            <a:ext cx="3685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Combination of information from the Needs Assessment and Community Outreach</a:t>
            </a:r>
          </a:p>
        </p:txBody>
      </p:sp>
    </p:spTree>
    <p:extLst>
      <p:ext uri="{BB962C8B-B14F-4D97-AF65-F5344CB8AC3E}">
        <p14:creationId xmlns:p14="http://schemas.microsoft.com/office/powerpoint/2010/main" xmlns="" val="2120460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19C904-20D6-40E7-8C88-ABBF7B33CC4F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16B83B-1532-4EB9-B42C-D0031A6144BD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00FCEF-E7C8-4A54-849C-2CD716DCDBEE}"/>
              </a:ext>
            </a:extLst>
          </p:cNvPr>
          <p:cNvSpPr txBox="1"/>
          <p:nvPr/>
        </p:nvSpPr>
        <p:spPr>
          <a:xfrm>
            <a:off x="0" y="786942"/>
            <a:ext cx="3961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MASTER PLAN RECOMMENDATIONS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F7E0BD5-EA04-4BFD-9706-86D4CD6EB3A8}"/>
              </a:ext>
            </a:extLst>
          </p:cNvPr>
          <p:cNvSpPr txBox="1"/>
          <p:nvPr/>
        </p:nvSpPr>
        <p:spPr>
          <a:xfrm>
            <a:off x="276224" y="2067045"/>
            <a:ext cx="3685293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Programming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Soccer Improvements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Softball Complex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Community Park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Baseball Complex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Adult Recreation Complex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Maintenance Facility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Trails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Disc Golf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Camping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Indoor Recreation Center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Archery Range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Football Complex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xmlns="" id="{1D36778A-C943-4946-91EE-CB6CE024D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7872" y="148507"/>
            <a:ext cx="8001000" cy="6560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65154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DCBAF446-DBE9-43B5-8E1A-4D374FBDF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1196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xmlns="" id="{B45EB060-26EA-451D-B172-233E607315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575" y="0"/>
            <a:ext cx="1137285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8893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19C904-20D6-40E7-8C88-ABBF7B33CC4F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16B83B-1532-4EB9-B42C-D0031A6144BD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00FCEF-E7C8-4A54-849C-2CD716DCDBEE}"/>
              </a:ext>
            </a:extLst>
          </p:cNvPr>
          <p:cNvSpPr txBox="1"/>
          <p:nvPr/>
        </p:nvSpPr>
        <p:spPr>
          <a:xfrm>
            <a:off x="-1" y="972153"/>
            <a:ext cx="39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EXISTING CONDITIONS</a:t>
            </a:r>
          </a:p>
        </p:txBody>
      </p:sp>
      <p:pic>
        <p:nvPicPr>
          <p:cNvPr id="12" name="Picture 11" descr="A picture containing grass, sky, outdoor, ground&#10;&#10;Description automatically generated">
            <a:extLst>
              <a:ext uri="{FF2B5EF4-FFF2-40B4-BE49-F238E27FC236}">
                <a16:creationId xmlns:a16="http://schemas.microsoft.com/office/drawing/2014/main" xmlns="" id="{1EE2BB43-85A9-4C54-8E8B-A8719C498F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425" y="3426967"/>
            <a:ext cx="4117705" cy="3431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sign on the side of a fence&#10;&#10;Description automatically generated">
            <a:extLst>
              <a:ext uri="{FF2B5EF4-FFF2-40B4-BE49-F238E27FC236}">
                <a16:creationId xmlns:a16="http://schemas.microsoft.com/office/drawing/2014/main" xmlns="" id="{76E4E58E-F139-4A48-AB41-2AD7D7357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4885" y="7080"/>
            <a:ext cx="4117245" cy="343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tree in the middle of a field&#10;&#10;Description automatically generated">
            <a:extLst>
              <a:ext uri="{FF2B5EF4-FFF2-40B4-BE49-F238E27FC236}">
                <a16:creationId xmlns:a16="http://schemas.microsoft.com/office/drawing/2014/main" xmlns="" id="{9BA22A3B-A96E-4DED-96D5-B4CBA817B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2605" y="3439526"/>
            <a:ext cx="4118877" cy="3432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F7E0BD5-EA04-4BFD-9706-86D4CD6EB3A8}"/>
              </a:ext>
            </a:extLst>
          </p:cNvPr>
          <p:cNvSpPr txBox="1"/>
          <p:nvPr/>
        </p:nvSpPr>
        <p:spPr>
          <a:xfrm>
            <a:off x="276224" y="2162295"/>
            <a:ext cx="3685293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Fields (Baseball, Softball, Football, Soccer)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Facilities (Restrooms, Concessions, Maintenance)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Amenities (Playgrounds, Pavilions, Trails, etc.)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Parking, Access, Safety</a:t>
            </a:r>
          </a:p>
        </p:txBody>
      </p:sp>
      <p:pic>
        <p:nvPicPr>
          <p:cNvPr id="24" name="Picture 23" descr="A house with a lawn in front of a building&#10;&#10;Description automatically generated">
            <a:extLst>
              <a:ext uri="{FF2B5EF4-FFF2-40B4-BE49-F238E27FC236}">
                <a16:creationId xmlns:a16="http://schemas.microsoft.com/office/drawing/2014/main" xmlns="" id="{C4619B55-3D8C-443D-AB23-1A3461358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9406" y="0"/>
            <a:ext cx="41148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21463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06D19E-116A-4D39-B307-70EE4C6B10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5306" y="440300"/>
            <a:ext cx="7501388" cy="59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632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EDA90C-77AE-409B-8B90-004829B20A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6719" y="0"/>
            <a:ext cx="667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7471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xmlns="" id="{5A0C83DB-2F83-45EC-8A23-A1AF8BF58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12" y="0"/>
            <a:ext cx="11610975" cy="77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9954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749B76-FD73-40E5-A533-1900F0E111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5306" y="440300"/>
            <a:ext cx="7501388" cy="59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3919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55DBAF-B712-4B2F-8703-5D166138676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5694" y="0"/>
            <a:ext cx="6900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0660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xmlns="" id="{C1D95664-3AF8-4002-96E9-E1B46634F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03727" y="-2021652"/>
            <a:ext cx="16351954" cy="109013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FAA849-E98D-4256-82DC-880CC68A9C8F}"/>
              </a:ext>
            </a:extLst>
          </p:cNvPr>
          <p:cNvSpPr/>
          <p:nvPr/>
        </p:nvSpPr>
        <p:spPr>
          <a:xfrm>
            <a:off x="-333375" y="-600075"/>
            <a:ext cx="1971675" cy="181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BA3D0C-8041-4F49-B939-A41ACB5E6AD4}"/>
              </a:ext>
            </a:extLst>
          </p:cNvPr>
          <p:cNvSpPr txBox="1"/>
          <p:nvPr/>
        </p:nvSpPr>
        <p:spPr>
          <a:xfrm>
            <a:off x="342900" y="209550"/>
            <a:ext cx="241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C. Community Park</a:t>
            </a:r>
          </a:p>
        </p:txBody>
      </p:sp>
    </p:spTree>
    <p:extLst>
      <p:ext uri="{BB962C8B-B14F-4D97-AF65-F5344CB8AC3E}">
        <p14:creationId xmlns:p14="http://schemas.microsoft.com/office/powerpoint/2010/main" xmlns="" val="3480169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4960E4-17D2-409F-9681-3EBC085A7CC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4696" y="0"/>
            <a:ext cx="6462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4861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58095BB-D2F2-44AE-BBE5-94CCC1ED21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6719" y="0"/>
            <a:ext cx="667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399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xmlns="" id="{393BB603-A8E1-4BF1-BC8D-CF053D77D7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712" y="0"/>
            <a:ext cx="11458575" cy="763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4998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3FE850-A163-4A02-8DCD-16156D8811E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4975" y="0"/>
            <a:ext cx="7382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9986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19C904-20D6-40E7-8C88-ABBF7B33CC4F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16B83B-1532-4EB9-B42C-D0031A6144BD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00FCEF-E7C8-4A54-849C-2CD716DCDBEE}"/>
              </a:ext>
            </a:extLst>
          </p:cNvPr>
          <p:cNvSpPr txBox="1"/>
          <p:nvPr/>
        </p:nvSpPr>
        <p:spPr>
          <a:xfrm>
            <a:off x="-1" y="972153"/>
            <a:ext cx="39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NEEDS ASSESSMENT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F7E0BD5-EA04-4BFD-9706-86D4CD6EB3A8}"/>
              </a:ext>
            </a:extLst>
          </p:cNvPr>
          <p:cNvSpPr txBox="1"/>
          <p:nvPr/>
        </p:nvSpPr>
        <p:spPr>
          <a:xfrm>
            <a:off x="276224" y="2162295"/>
            <a:ext cx="3685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Park Acreage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Indoor Facilities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Outdoor Facilities</a:t>
            </a:r>
          </a:p>
        </p:txBody>
      </p:sp>
      <p:pic>
        <p:nvPicPr>
          <p:cNvPr id="8" name="Picture 7" descr="A group of people in a swimming pool&#10;&#10;Description automatically generated">
            <a:extLst>
              <a:ext uri="{FF2B5EF4-FFF2-40B4-BE49-F238E27FC236}">
                <a16:creationId xmlns:a16="http://schemas.microsoft.com/office/drawing/2014/main" xmlns="" id="{05DF61CE-3A47-435E-8A32-C1B3BB52C2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0298" y="0"/>
            <a:ext cx="5359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2787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718CB7-C87C-4ACF-AFF7-A00E8514B3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56719" y="0"/>
            <a:ext cx="667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4074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xmlns="" id="{280CE1D0-D9AE-4660-9BAB-B33072294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" y="0"/>
            <a:ext cx="11487150" cy="76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2015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0F6104-2AFB-4062-AC29-4EADC194DC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1748" y="0"/>
            <a:ext cx="7128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3703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35A323-0B4F-41C2-8F02-EF3B847F3F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5306" y="321133"/>
            <a:ext cx="7501388" cy="62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3022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79FE3A-F593-448D-8150-16639154F4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1878" y="-7960"/>
            <a:ext cx="6620761" cy="6865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6D54019-CA35-4F94-AB26-7088BC66A824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5BC0A1-DD5D-4B72-A937-C07E452BF0E4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2AA1FA-3AD3-45F8-B2F9-EAB082E3664F}"/>
              </a:ext>
            </a:extLst>
          </p:cNvPr>
          <p:cNvSpPr txBox="1"/>
          <p:nvPr/>
        </p:nvSpPr>
        <p:spPr>
          <a:xfrm>
            <a:off x="0" y="786942"/>
            <a:ext cx="3961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MASTER PLAN RECOMMENDATIONS</a:t>
            </a:r>
          </a:p>
        </p:txBody>
      </p:sp>
    </p:spTree>
    <p:extLst>
      <p:ext uri="{BB962C8B-B14F-4D97-AF65-F5344CB8AC3E}">
        <p14:creationId xmlns:p14="http://schemas.microsoft.com/office/powerpoint/2010/main" xmlns="" val="3615394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98E7236-424F-4191-8C6D-9A37C51090C5}"/>
              </a:ext>
            </a:extLst>
          </p:cNvPr>
          <p:cNvSpPr txBox="1"/>
          <p:nvPr/>
        </p:nvSpPr>
        <p:spPr>
          <a:xfrm>
            <a:off x="8256495" y="3380063"/>
            <a:ext cx="3927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Century Gothic" panose="020B0502020202020204" pitchFamily="34" charset="0"/>
              </a:rPr>
              <a:t>Questions &amp; Answers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xmlns="" id="{EA8251D2-4631-4E17-A41B-4BDA74D35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9" y="0"/>
            <a:ext cx="836320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63496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19C904-20D6-40E7-8C88-ABBF7B33CC4F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16B83B-1532-4EB9-B42C-D0031A6144BD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00FCEF-E7C8-4A54-849C-2CD716DCDBEE}"/>
              </a:ext>
            </a:extLst>
          </p:cNvPr>
          <p:cNvSpPr txBox="1"/>
          <p:nvPr/>
        </p:nvSpPr>
        <p:spPr>
          <a:xfrm>
            <a:off x="-1" y="972153"/>
            <a:ext cx="39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NEEDS ASSESSMENT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F7E0BD5-EA04-4BFD-9706-86D4CD6EB3A8}"/>
              </a:ext>
            </a:extLst>
          </p:cNvPr>
          <p:cNvSpPr txBox="1"/>
          <p:nvPr/>
        </p:nvSpPr>
        <p:spPr>
          <a:xfrm>
            <a:off x="276224" y="2162295"/>
            <a:ext cx="3685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Park Acreage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Indoor Facilities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Outdoor Facilities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C492B179-2F76-4172-B0AE-CAD7325A0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8900" y="0"/>
            <a:ext cx="550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2046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19C904-20D6-40E7-8C88-ABBF7B33CC4F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16B83B-1532-4EB9-B42C-D0031A6144BD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00FCEF-E7C8-4A54-849C-2CD716DCDBEE}"/>
              </a:ext>
            </a:extLst>
          </p:cNvPr>
          <p:cNvSpPr txBox="1"/>
          <p:nvPr/>
        </p:nvSpPr>
        <p:spPr>
          <a:xfrm>
            <a:off x="-1" y="972153"/>
            <a:ext cx="39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NEEDS ASSESSMENT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F7E0BD5-EA04-4BFD-9706-86D4CD6EB3A8}"/>
              </a:ext>
            </a:extLst>
          </p:cNvPr>
          <p:cNvSpPr txBox="1"/>
          <p:nvPr/>
        </p:nvSpPr>
        <p:spPr>
          <a:xfrm>
            <a:off x="276224" y="2162295"/>
            <a:ext cx="3685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Park Acreage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Indoor Facilities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Outdoor Facilities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06DD7A43-9930-4749-AEB6-F9DA45750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376" y="1097280"/>
            <a:ext cx="77724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475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19C904-20D6-40E7-8C88-ABBF7B33CC4F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16B83B-1532-4EB9-B42C-D0031A6144BD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00FCEF-E7C8-4A54-849C-2CD716DCDBEE}"/>
              </a:ext>
            </a:extLst>
          </p:cNvPr>
          <p:cNvSpPr txBox="1"/>
          <p:nvPr/>
        </p:nvSpPr>
        <p:spPr>
          <a:xfrm>
            <a:off x="-1" y="972153"/>
            <a:ext cx="39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NEEDS ASSESSMENT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F7E0BD5-EA04-4BFD-9706-86D4CD6EB3A8}"/>
              </a:ext>
            </a:extLst>
          </p:cNvPr>
          <p:cNvSpPr txBox="1"/>
          <p:nvPr/>
        </p:nvSpPr>
        <p:spPr>
          <a:xfrm>
            <a:off x="276224" y="2162295"/>
            <a:ext cx="3685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Park Acreage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Indoor Facilities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Outdoor Facilities</a:t>
            </a:r>
          </a:p>
        </p:txBody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8F1D8D46-1826-491A-AE0F-B76D76CD4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376" y="54864"/>
            <a:ext cx="7772400" cy="67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4419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C68025-F380-4B78-99F0-8B6D92888F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1441" y="4467606"/>
            <a:ext cx="5735794" cy="1944800"/>
          </a:xfrm>
          <a:prstGeom prst="rect">
            <a:avLst/>
          </a:prstGeom>
        </p:spPr>
      </p:pic>
      <p:pic>
        <p:nvPicPr>
          <p:cNvPr id="6" name="Picture 5" descr="A drawing of a person&#10;&#10;Description automatically generated">
            <a:extLst>
              <a:ext uri="{FF2B5EF4-FFF2-40B4-BE49-F238E27FC236}">
                <a16:creationId xmlns:a16="http://schemas.microsoft.com/office/drawing/2014/main" xmlns="" id="{7D81F634-D899-425D-BE17-E7F059233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3049" y="445594"/>
            <a:ext cx="5492577" cy="3669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089B00-197B-4188-A242-F6EB3E0F6497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BACDF9B-CD1B-441C-9A6A-96EC5A101BB8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1F6C53-6172-4AFC-95BF-30B8174BC393}"/>
              </a:ext>
            </a:extLst>
          </p:cNvPr>
          <p:cNvSpPr txBox="1"/>
          <p:nvPr/>
        </p:nvSpPr>
        <p:spPr>
          <a:xfrm>
            <a:off x="-1" y="972153"/>
            <a:ext cx="39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NEEDS ASSESSMENT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7151C0-BCAE-4C2B-AC15-ED6D309F7B9F}"/>
              </a:ext>
            </a:extLst>
          </p:cNvPr>
          <p:cNvSpPr txBox="1"/>
          <p:nvPr/>
        </p:nvSpPr>
        <p:spPr>
          <a:xfrm>
            <a:off x="276224" y="2162295"/>
            <a:ext cx="368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Park Acreage (50% deficit)</a:t>
            </a:r>
          </a:p>
        </p:txBody>
      </p:sp>
    </p:spTree>
    <p:extLst>
      <p:ext uri="{BB962C8B-B14F-4D97-AF65-F5344CB8AC3E}">
        <p14:creationId xmlns:p14="http://schemas.microsoft.com/office/powerpoint/2010/main" xmlns="" val="3854416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07367FF-8BE3-4859-AA87-A54ECB9F8D46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B88C2D2-78B7-4F51-B68A-AE78A998923E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60561C-B470-4DC2-91DB-8F8A74650107}"/>
              </a:ext>
            </a:extLst>
          </p:cNvPr>
          <p:cNvSpPr txBox="1"/>
          <p:nvPr/>
        </p:nvSpPr>
        <p:spPr>
          <a:xfrm>
            <a:off x="-1" y="972153"/>
            <a:ext cx="39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NEEDS ASSESSMENT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7E6A7D-765E-496C-8FE0-6564801E0A1C}"/>
              </a:ext>
            </a:extLst>
          </p:cNvPr>
          <p:cNvSpPr txBox="1"/>
          <p:nvPr/>
        </p:nvSpPr>
        <p:spPr>
          <a:xfrm>
            <a:off x="276224" y="2162295"/>
            <a:ext cx="368529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Indoor Facilities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Century Gothic" panose="020B0502020202020204" pitchFamily="34" charset="0"/>
              </a:rPr>
              <a:t>Existing Level of Service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986034-B3C4-4217-9DF0-428AC1C17B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6846" y="1503266"/>
            <a:ext cx="7625457" cy="385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8387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0E1C805-51FC-4FDD-ACC0-0C620A719598}"/>
              </a:ext>
            </a:extLst>
          </p:cNvPr>
          <p:cNvSpPr/>
          <p:nvPr/>
        </p:nvSpPr>
        <p:spPr>
          <a:xfrm>
            <a:off x="0" y="0"/>
            <a:ext cx="3961520" cy="120801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3EAFDCA-E706-4FD6-8113-541CF1864551}"/>
              </a:ext>
            </a:extLst>
          </p:cNvPr>
          <p:cNvSpPr/>
          <p:nvPr/>
        </p:nvSpPr>
        <p:spPr>
          <a:xfrm>
            <a:off x="-1" y="604007"/>
            <a:ext cx="3961520" cy="120801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1113D6-02A7-4B0D-A044-A0F3C13D55BD}"/>
              </a:ext>
            </a:extLst>
          </p:cNvPr>
          <p:cNvSpPr txBox="1"/>
          <p:nvPr/>
        </p:nvSpPr>
        <p:spPr>
          <a:xfrm>
            <a:off x="-1" y="972153"/>
            <a:ext cx="3961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NEEDS ASSESSMENT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AEA0A86-2B05-4BB9-9DC0-487628956EAB}"/>
              </a:ext>
            </a:extLst>
          </p:cNvPr>
          <p:cNvSpPr txBox="1"/>
          <p:nvPr/>
        </p:nvSpPr>
        <p:spPr>
          <a:xfrm>
            <a:off x="276224" y="2162295"/>
            <a:ext cx="368529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Outdoor Facilities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latin typeface="Century Gothic" panose="020B0502020202020204" pitchFamily="34" charset="0"/>
              </a:rPr>
              <a:t>Existing Level of Service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C265BD-63AC-4F66-AA2F-97228BED40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5152" y="0"/>
            <a:ext cx="6290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6451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323</Words>
  <Application>Microsoft Office PowerPoint</Application>
  <PresentationFormat>Custom</PresentationFormat>
  <Paragraphs>82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Kidd</dc:creator>
  <cp:lastModifiedBy>Larry</cp:lastModifiedBy>
  <cp:revision>18</cp:revision>
  <dcterms:created xsi:type="dcterms:W3CDTF">2019-08-19T14:35:39Z</dcterms:created>
  <dcterms:modified xsi:type="dcterms:W3CDTF">2022-06-16T19:32:39Z</dcterms:modified>
</cp:coreProperties>
</file>