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30"/>
  </p:notesMasterIdLst>
  <p:sldIdLst>
    <p:sldId id="330" r:id="rId6"/>
    <p:sldId id="361" r:id="rId7"/>
    <p:sldId id="376" r:id="rId8"/>
    <p:sldId id="377" r:id="rId9"/>
    <p:sldId id="379" r:id="rId10"/>
    <p:sldId id="341" r:id="rId11"/>
    <p:sldId id="343" r:id="rId12"/>
    <p:sldId id="342" r:id="rId13"/>
    <p:sldId id="378" r:id="rId14"/>
    <p:sldId id="357" r:id="rId15"/>
    <p:sldId id="387" r:id="rId16"/>
    <p:sldId id="344" r:id="rId17"/>
    <p:sldId id="375" r:id="rId18"/>
    <p:sldId id="380" r:id="rId19"/>
    <p:sldId id="381" r:id="rId20"/>
    <p:sldId id="382" r:id="rId21"/>
    <p:sldId id="383" r:id="rId22"/>
    <p:sldId id="386" r:id="rId23"/>
    <p:sldId id="384" r:id="rId24"/>
    <p:sldId id="385" r:id="rId25"/>
    <p:sldId id="388" r:id="rId26"/>
    <p:sldId id="389" r:id="rId27"/>
    <p:sldId id="390" r:id="rId28"/>
    <p:sldId id="39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FF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231" autoAdjust="0"/>
  </p:normalViewPr>
  <p:slideViewPr>
    <p:cSldViewPr>
      <p:cViewPr varScale="1">
        <p:scale>
          <a:sx n="86" d="100"/>
          <a:sy n="86" d="100"/>
        </p:scale>
        <p:origin x="135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0D2966-B8D7-41BA-96E0-3556CF290DD9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0A242B-75BC-416C-AB66-66FE6BC6C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665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5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7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9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6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3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61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1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80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036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65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922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21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010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261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38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51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3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87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0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6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3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8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1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97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022" y="2590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Module #3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Mechanics &amp; Rules - Fouls</a:t>
            </a:r>
          </a:p>
        </p:txBody>
      </p:sp>
    </p:spTree>
    <p:extLst>
      <p:ext uri="{BB962C8B-B14F-4D97-AF65-F5344CB8AC3E}">
        <p14:creationId xmlns:p14="http://schemas.microsoft.com/office/powerpoint/2010/main" val="246189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C – N – N- C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600" dirty="0">
              <a:solidFill>
                <a:schemeClr val="bg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bg1"/>
                </a:solidFill>
              </a:rPr>
              <a:t>COLOR</a:t>
            </a:r>
            <a:r>
              <a:rPr lang="en-US" dirty="0">
                <a:solidFill>
                  <a:schemeClr val="bg1"/>
                </a:solidFill>
              </a:rPr>
              <a:t> – “Blue, 24”</a:t>
            </a:r>
            <a:endParaRPr lang="en-US" u="sng" dirty="0">
              <a:solidFill>
                <a:schemeClr val="bg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bg1"/>
                </a:solidFill>
              </a:rPr>
              <a:t>NUMBER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en-US" u="sng" dirty="0">
              <a:solidFill>
                <a:schemeClr val="bg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bg1"/>
                </a:solidFill>
              </a:rPr>
              <a:t>NATURE</a:t>
            </a:r>
            <a:r>
              <a:rPr lang="en-US" dirty="0">
                <a:solidFill>
                  <a:schemeClr val="bg1"/>
                </a:solidFill>
              </a:rPr>
              <a:t> “Hold, end line”</a:t>
            </a:r>
            <a:endParaRPr lang="en-US" u="sng" dirty="0">
              <a:solidFill>
                <a:schemeClr val="bg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bg1"/>
                </a:solidFill>
              </a:rPr>
              <a:t>CONSEQUENCE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215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C – N – N- C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600" dirty="0">
              <a:solidFill>
                <a:schemeClr val="bg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bg1"/>
                </a:solidFill>
              </a:rPr>
              <a:t>COLOR</a:t>
            </a:r>
            <a:r>
              <a:rPr lang="en-US" dirty="0">
                <a:solidFill>
                  <a:schemeClr val="bg1"/>
                </a:solidFill>
              </a:rPr>
              <a:t> – “RED, 12”</a:t>
            </a:r>
            <a:endParaRPr lang="en-US" u="sng" dirty="0">
              <a:solidFill>
                <a:schemeClr val="bg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bg1"/>
                </a:solidFill>
              </a:rPr>
              <a:t>NUMBER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en-US" u="sng" dirty="0">
              <a:solidFill>
                <a:schemeClr val="bg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bg1"/>
                </a:solidFill>
              </a:rPr>
              <a:t>NATURE</a:t>
            </a:r>
            <a:r>
              <a:rPr lang="en-US" dirty="0">
                <a:solidFill>
                  <a:schemeClr val="bg1"/>
                </a:solidFill>
              </a:rPr>
              <a:t> “Push, Two”</a:t>
            </a:r>
            <a:endParaRPr lang="en-US" u="sng" dirty="0">
              <a:solidFill>
                <a:schemeClr val="bg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bg1"/>
                </a:solidFill>
              </a:rPr>
              <a:t>CONSEQUENCE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22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Reporting Area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24000"/>
            <a:ext cx="8179749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83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Reporting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2509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Move around players and proceed quickly to the reporting area</a:t>
            </a:r>
          </a:p>
          <a:p>
            <a:r>
              <a:rPr lang="en-US" dirty="0">
                <a:solidFill>
                  <a:schemeClr val="bg1"/>
                </a:solidFill>
              </a:rPr>
              <a:t>Come to a complete stop in the reporting area</a:t>
            </a:r>
          </a:p>
          <a:p>
            <a:r>
              <a:rPr lang="en-US" dirty="0">
                <a:solidFill>
                  <a:schemeClr val="bg1"/>
                </a:solidFill>
              </a:rPr>
              <a:t>Don’t allow substitutes or questions before reporting</a:t>
            </a:r>
          </a:p>
          <a:p>
            <a:r>
              <a:rPr lang="en-US" dirty="0">
                <a:solidFill>
                  <a:schemeClr val="bg1"/>
                </a:solidFill>
              </a:rPr>
              <a:t>Report Color – Number – Nature (signal) – Consequence </a:t>
            </a:r>
          </a:p>
        </p:txBody>
      </p:sp>
    </p:spTree>
    <p:extLst>
      <p:ext uri="{BB962C8B-B14F-4D97-AF65-F5344CB8AC3E}">
        <p14:creationId xmlns:p14="http://schemas.microsoft.com/office/powerpoint/2010/main" val="1915808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Non-Ruling Official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2509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FREEZE his/her field of vision</a:t>
            </a:r>
          </a:p>
          <a:p>
            <a:r>
              <a:rPr lang="en-US" dirty="0">
                <a:solidFill>
                  <a:schemeClr val="bg1"/>
                </a:solidFill>
              </a:rPr>
              <a:t>Ignore the ball</a:t>
            </a:r>
          </a:p>
          <a:p>
            <a:r>
              <a:rPr lang="en-US" dirty="0">
                <a:solidFill>
                  <a:schemeClr val="bg1"/>
                </a:solidFill>
              </a:rPr>
              <a:t>Know number of fouls, status of clock, number of free throws, number of the free thrower</a:t>
            </a:r>
          </a:p>
        </p:txBody>
      </p:sp>
    </p:spTree>
    <p:extLst>
      <p:ext uri="{BB962C8B-B14F-4D97-AF65-F5344CB8AC3E}">
        <p14:creationId xmlns:p14="http://schemas.microsoft.com/office/powerpoint/2010/main" val="392697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Switching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430553"/>
            <a:ext cx="6705600" cy="4605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894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Switching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144" y="1438302"/>
            <a:ext cx="5319712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44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Switching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417638"/>
            <a:ext cx="4967287" cy="4619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751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Switching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413763"/>
            <a:ext cx="6034087" cy="443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86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Switching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900" y="1219200"/>
            <a:ext cx="5410200" cy="514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17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Principles &amp; Concepts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1752600"/>
            <a:ext cx="7617855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NOT ALL CONTACT IS A FOUL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Freedom of Movement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Disrupt, Dislodge, Displace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Rhythm, Balance, Speed, or Quickness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97192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Switching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00848"/>
            <a:ext cx="5289804" cy="499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84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Held Ball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PCA Official most likely make the ruling (either may recognize)</a:t>
            </a:r>
          </a:p>
          <a:p>
            <a:r>
              <a:rPr lang="en-US" dirty="0">
                <a:solidFill>
                  <a:schemeClr val="bg1"/>
                </a:solidFill>
              </a:rPr>
              <a:t>Give signal with firm blast of the whistle</a:t>
            </a:r>
          </a:p>
          <a:p>
            <a:r>
              <a:rPr lang="en-US" dirty="0">
                <a:solidFill>
                  <a:schemeClr val="bg1"/>
                </a:solidFill>
              </a:rPr>
              <a:t>Closest official moves in (don’t turn back to players to look at the possession arrow)</a:t>
            </a:r>
          </a:p>
          <a:p>
            <a:r>
              <a:rPr lang="en-US" dirty="0">
                <a:solidFill>
                  <a:schemeClr val="bg1"/>
                </a:solidFill>
              </a:rPr>
              <a:t>Non-ruling monitors players </a:t>
            </a:r>
          </a:p>
          <a:p>
            <a:r>
              <a:rPr lang="en-US" dirty="0">
                <a:solidFill>
                  <a:schemeClr val="bg1"/>
                </a:solidFill>
              </a:rPr>
              <a:t>Check with partner and signal direction</a:t>
            </a:r>
          </a:p>
        </p:txBody>
      </p:sp>
    </p:spTree>
    <p:extLst>
      <p:ext uri="{BB962C8B-B14F-4D97-AF65-F5344CB8AC3E}">
        <p14:creationId xmlns:p14="http://schemas.microsoft.com/office/powerpoint/2010/main" val="152507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Technical Foul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Ruling official reports foul and stays table side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   (ruling official has option of going to lead)</a:t>
            </a:r>
          </a:p>
          <a:p>
            <a:r>
              <a:rPr lang="en-US" dirty="0">
                <a:solidFill>
                  <a:schemeClr val="bg1"/>
                </a:solidFill>
              </a:rPr>
              <a:t>Each official must be in position and the lanes cleared before administering the free throw</a:t>
            </a:r>
          </a:p>
          <a:p>
            <a:r>
              <a:rPr lang="en-US" dirty="0">
                <a:solidFill>
                  <a:schemeClr val="bg1"/>
                </a:solidFill>
              </a:rPr>
              <a:t>Trail will administer the ball at the division line opposite the table</a:t>
            </a:r>
          </a:p>
        </p:txBody>
      </p:sp>
    </p:spTree>
    <p:extLst>
      <p:ext uri="{BB962C8B-B14F-4D97-AF65-F5344CB8AC3E}">
        <p14:creationId xmlns:p14="http://schemas.microsoft.com/office/powerpoint/2010/main" val="230163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Intentional Foul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Ruling official reports foul and stays table side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   (ruling official has option of going to lead)</a:t>
            </a:r>
          </a:p>
          <a:p>
            <a:r>
              <a:rPr lang="en-US" dirty="0">
                <a:solidFill>
                  <a:schemeClr val="bg1"/>
                </a:solidFill>
              </a:rPr>
              <a:t>Each official must be in position and the lanes cleared before administering the free throw</a:t>
            </a:r>
          </a:p>
          <a:p>
            <a:r>
              <a:rPr lang="en-US" dirty="0">
                <a:solidFill>
                  <a:srgbClr val="FFFF00"/>
                </a:solidFill>
              </a:rPr>
              <a:t>Ball will be administered at the end line or side line nearest the personal foul location (aka point of interruption)</a:t>
            </a:r>
          </a:p>
        </p:txBody>
      </p:sp>
    </p:spTree>
    <p:extLst>
      <p:ext uri="{BB962C8B-B14F-4D97-AF65-F5344CB8AC3E}">
        <p14:creationId xmlns:p14="http://schemas.microsoft.com/office/powerpoint/2010/main" val="3403735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Disqualification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Ruling official notifies the head </a:t>
            </a:r>
            <a:r>
              <a:rPr lang="en-US" u="sng" dirty="0">
                <a:solidFill>
                  <a:schemeClr val="bg1"/>
                </a:solidFill>
              </a:rPr>
              <a:t>coach</a:t>
            </a:r>
            <a:r>
              <a:rPr lang="en-US" dirty="0">
                <a:solidFill>
                  <a:schemeClr val="bg1"/>
                </a:solidFill>
              </a:rPr>
              <a:t> of player’s 5</a:t>
            </a:r>
            <a:r>
              <a:rPr lang="en-US" baseline="30000" dirty="0">
                <a:solidFill>
                  <a:schemeClr val="bg1"/>
                </a:solidFill>
              </a:rPr>
              <a:t>th</a:t>
            </a:r>
            <a:r>
              <a:rPr lang="en-US" dirty="0">
                <a:solidFill>
                  <a:schemeClr val="bg1"/>
                </a:solidFill>
              </a:rPr>
              <a:t> foul &amp; requests the </a:t>
            </a:r>
            <a:r>
              <a:rPr lang="en-US" u="sng" dirty="0">
                <a:solidFill>
                  <a:schemeClr val="bg1"/>
                </a:solidFill>
              </a:rPr>
              <a:t>timer</a:t>
            </a:r>
            <a:r>
              <a:rPr lang="en-US" dirty="0">
                <a:solidFill>
                  <a:schemeClr val="bg1"/>
                </a:solidFill>
              </a:rPr>
              <a:t> to begin replacement interval (15 seconds), then notify the disqualified </a:t>
            </a:r>
            <a:r>
              <a:rPr lang="en-US" u="sng" dirty="0">
                <a:solidFill>
                  <a:schemeClr val="bg1"/>
                </a:solidFill>
              </a:rPr>
              <a:t>player</a:t>
            </a:r>
            <a:r>
              <a:rPr lang="en-US" dirty="0">
                <a:solidFill>
                  <a:schemeClr val="bg1"/>
                </a:solidFill>
              </a:rPr>
              <a:t> (Coach-Timer-Player)</a:t>
            </a:r>
          </a:p>
          <a:p>
            <a:r>
              <a:rPr lang="en-US" dirty="0">
                <a:solidFill>
                  <a:schemeClr val="bg1"/>
                </a:solidFill>
              </a:rPr>
              <a:t>Non-ruling official takes position with the ball where the play will be resumed</a:t>
            </a:r>
          </a:p>
          <a:p>
            <a:r>
              <a:rPr lang="en-US" dirty="0">
                <a:solidFill>
                  <a:schemeClr val="bg1"/>
                </a:solidFill>
              </a:rPr>
              <a:t>Ruling official takes position at division line halfway between sideline and center circle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   (ruling official has option of going away from table)</a:t>
            </a:r>
          </a:p>
        </p:txBody>
      </p:sp>
    </p:spTree>
    <p:extLst>
      <p:ext uri="{BB962C8B-B14F-4D97-AF65-F5344CB8AC3E}">
        <p14:creationId xmlns:p14="http://schemas.microsoft.com/office/powerpoint/2010/main" val="104265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  “CONTACT” Rule 10, Section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7306"/>
            <a:ext cx="8229600" cy="4525963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chemeClr val="bg1"/>
                </a:solidFill>
              </a:rPr>
              <a:t>ARTICLE #1: A player shall not hold, push, charge, trip, impede,  the progress of an opponent by extending arm(s), shoulder(s), knee(s), hip(s), or bending body into other than normal position; nor use rough tactics.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143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General Provisions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500" dirty="0">
                <a:solidFill>
                  <a:schemeClr val="bg1"/>
                </a:solidFill>
              </a:rPr>
              <a:t>Typically, an official should rule fouls in his/her PCA</a:t>
            </a:r>
          </a:p>
          <a:p>
            <a:r>
              <a:rPr lang="en-US" sz="3500" dirty="0">
                <a:solidFill>
                  <a:schemeClr val="bg1"/>
                </a:solidFill>
              </a:rPr>
              <a:t>Any foul observed shall be ruled a foul (especially non-basketball contact)</a:t>
            </a:r>
          </a:p>
        </p:txBody>
      </p:sp>
    </p:spTree>
    <p:extLst>
      <p:ext uri="{BB962C8B-B14F-4D97-AF65-F5344CB8AC3E}">
        <p14:creationId xmlns:p14="http://schemas.microsoft.com/office/powerpoint/2010/main" val="4047967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“Clean Game”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500" dirty="0">
                <a:solidFill>
                  <a:schemeClr val="bg1"/>
                </a:solidFill>
              </a:rPr>
              <a:t>Protect Ball Handler/Dribbler</a:t>
            </a:r>
          </a:p>
          <a:p>
            <a:r>
              <a:rPr lang="en-US" sz="3500" dirty="0">
                <a:solidFill>
                  <a:schemeClr val="bg1"/>
                </a:solidFill>
              </a:rPr>
              <a:t>Protect the Shooter</a:t>
            </a:r>
          </a:p>
          <a:p>
            <a:r>
              <a:rPr lang="en-US" sz="3500" dirty="0">
                <a:solidFill>
                  <a:schemeClr val="bg1"/>
                </a:solidFill>
              </a:rPr>
              <a:t>Protect the Rebounder</a:t>
            </a:r>
          </a:p>
        </p:txBody>
      </p:sp>
    </p:spTree>
    <p:extLst>
      <p:ext uri="{BB962C8B-B14F-4D97-AF65-F5344CB8AC3E}">
        <p14:creationId xmlns:p14="http://schemas.microsoft.com/office/powerpoint/2010/main" val="155650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  COMMON FOULS –Hand checking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500" dirty="0">
                <a:solidFill>
                  <a:schemeClr val="bg1"/>
                </a:solidFill>
              </a:rPr>
              <a:t>Ball Handler/Dribbler (Rule 10.7.12)</a:t>
            </a:r>
          </a:p>
          <a:p>
            <a:r>
              <a:rPr lang="en-US" sz="3500" dirty="0">
                <a:solidFill>
                  <a:schemeClr val="bg1"/>
                </a:solidFill>
              </a:rPr>
              <a:t>The following acts constitute a foul when committed against a ball handler/dribbler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sz="3200" dirty="0">
                <a:solidFill>
                  <a:schemeClr val="bg1"/>
                </a:solidFill>
              </a:rPr>
              <a:t>a. Placing two hands on the player.</a:t>
            </a:r>
          </a:p>
          <a:p>
            <a:pPr lvl="1"/>
            <a:r>
              <a:rPr lang="en-US" sz="3200" dirty="0">
                <a:solidFill>
                  <a:schemeClr val="bg1"/>
                </a:solidFill>
              </a:rPr>
              <a:t>b. Placing an extended arm bar on the player.</a:t>
            </a:r>
          </a:p>
          <a:p>
            <a:pPr lvl="1"/>
            <a:r>
              <a:rPr lang="en-US" sz="3200" dirty="0">
                <a:solidFill>
                  <a:schemeClr val="bg1"/>
                </a:solidFill>
              </a:rPr>
              <a:t>c. Placing and keeping a hand on the dribbler.</a:t>
            </a:r>
          </a:p>
          <a:p>
            <a:pPr lvl="1"/>
            <a:r>
              <a:rPr lang="en-US" sz="3200" dirty="0">
                <a:solidFill>
                  <a:schemeClr val="bg1"/>
                </a:solidFill>
              </a:rPr>
              <a:t>d. Contacting the player more than once with the same hand or alternating hands.</a:t>
            </a:r>
          </a:p>
        </p:txBody>
      </p:sp>
    </p:spTree>
    <p:extLst>
      <p:ext uri="{BB962C8B-B14F-4D97-AF65-F5344CB8AC3E}">
        <p14:creationId xmlns:p14="http://schemas.microsoft.com/office/powerpoint/2010/main" val="173231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  COMMON FOULS (review signals)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sz="3800" dirty="0">
                <a:solidFill>
                  <a:schemeClr val="bg1"/>
                </a:solidFill>
              </a:rPr>
              <a:t>Holding</a:t>
            </a:r>
          </a:p>
          <a:p>
            <a:pPr marL="0" indent="0">
              <a:buNone/>
            </a:pPr>
            <a:endParaRPr lang="en-US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Pushing</a:t>
            </a:r>
          </a:p>
          <a:p>
            <a:pPr marL="0" indent="0">
              <a:buNone/>
            </a:pPr>
            <a:endParaRPr lang="en-US" sz="38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bg1"/>
                </a:solidFill>
              </a:rPr>
              <a:t>Illegal Use of Hands</a:t>
            </a:r>
          </a:p>
        </p:txBody>
      </p:sp>
    </p:spTree>
    <p:extLst>
      <p:ext uri="{BB962C8B-B14F-4D97-AF65-F5344CB8AC3E}">
        <p14:creationId xmlns:p14="http://schemas.microsoft.com/office/powerpoint/2010/main" val="327661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  COMMON FOULS –Block/Charge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500" u="sng" dirty="0">
                <a:solidFill>
                  <a:schemeClr val="bg1"/>
                </a:solidFill>
              </a:rPr>
              <a:t>Blocking</a:t>
            </a:r>
            <a:r>
              <a:rPr lang="en-US" sz="3500" dirty="0">
                <a:solidFill>
                  <a:schemeClr val="bg1"/>
                </a:solidFill>
              </a:rPr>
              <a:t> is illegal contact which impedes the progress of an opponent with or without the ball</a:t>
            </a:r>
          </a:p>
          <a:p>
            <a:r>
              <a:rPr lang="en-US" sz="3500" u="sng" dirty="0">
                <a:solidFill>
                  <a:schemeClr val="bg1"/>
                </a:solidFill>
              </a:rPr>
              <a:t>Charging</a:t>
            </a:r>
            <a:r>
              <a:rPr lang="en-US" sz="3500" dirty="0">
                <a:solidFill>
                  <a:schemeClr val="bg1"/>
                </a:solidFill>
              </a:rPr>
              <a:t> is illegal personal contact caused by pushing or moving into an opponent’s torso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214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  COMMON FOULS –Block/Charge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500" dirty="0">
                <a:solidFill>
                  <a:schemeClr val="bg1"/>
                </a:solidFill>
              </a:rPr>
              <a:t>Was the defender in legal guarding position?</a:t>
            </a:r>
          </a:p>
          <a:p>
            <a:r>
              <a:rPr lang="en-US" sz="3500" dirty="0">
                <a:solidFill>
                  <a:schemeClr val="bg1"/>
                </a:solidFill>
              </a:rPr>
              <a:t>Was verticality a factor on the play?</a:t>
            </a:r>
          </a:p>
          <a:p>
            <a:r>
              <a:rPr lang="en-US" sz="3500" dirty="0">
                <a:solidFill>
                  <a:schemeClr val="bg1"/>
                </a:solidFill>
              </a:rPr>
              <a:t>Did the offensive player make contact and stop, or continue progress through the defender “to or through”</a:t>
            </a:r>
          </a:p>
          <a:p>
            <a:r>
              <a:rPr lang="en-US" sz="3500" dirty="0">
                <a:solidFill>
                  <a:schemeClr val="bg1"/>
                </a:solidFill>
              </a:rPr>
              <a:t>Did the offensive player head or shoulder get by the defender?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05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EBE7D15425B64BA0A16AA2E528592A" ma:contentTypeVersion="11" ma:contentTypeDescription="Create a new document." ma:contentTypeScope="" ma:versionID="b76f57c1872af82a415e2ca8e130aa48">
  <xsd:schema xmlns:xsd="http://www.w3.org/2001/XMLSchema" xmlns:xs="http://www.w3.org/2001/XMLSchema" xmlns:p="http://schemas.microsoft.com/office/2006/metadata/properties" xmlns:ns3="e7a1997b-76ad-4be3-b33f-402379fcffc1" xmlns:ns4="5b253ad0-fa06-4780-8c7a-19a7b5537403" targetNamespace="http://schemas.microsoft.com/office/2006/metadata/properties" ma:root="true" ma:fieldsID="41a67476b0fe44274cfe7f243af46507" ns3:_="" ns4:_="">
    <xsd:import namespace="e7a1997b-76ad-4be3-b33f-402379fcffc1"/>
    <xsd:import namespace="5b253ad0-fa06-4780-8c7a-19a7b55374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a1997b-76ad-4be3-b33f-402379fcffc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253ad0-fa06-4780-8c7a-19a7b55374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b253ad0-fa06-4780-8c7a-19a7b5537403" xsi:nil="true"/>
  </documentManagement>
</p:properties>
</file>

<file path=customXml/itemProps1.xml><?xml version="1.0" encoding="utf-8"?>
<ds:datastoreItem xmlns:ds="http://schemas.openxmlformats.org/officeDocument/2006/customXml" ds:itemID="{68FD9AFA-333D-4CDA-A0BC-4E548055F4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CE14694-C824-4ACE-A644-491E832372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a1997b-76ad-4be3-b33f-402379fcffc1"/>
    <ds:schemaRef ds:uri="5b253ad0-fa06-4780-8c7a-19a7b55374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A3F7E45-919D-4BAD-B801-4866037CEFB1}">
  <ds:schemaRefs>
    <ds:schemaRef ds:uri="http://schemas.openxmlformats.org/package/2006/metadata/core-properties"/>
    <ds:schemaRef ds:uri="e7a1997b-76ad-4be3-b33f-402379fcffc1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5b253ad0-fa06-4780-8c7a-19a7b553740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23897</TotalTime>
  <Words>665</Words>
  <Application>Microsoft Office PowerPoint</Application>
  <PresentationFormat>On-screen Show (4:3)</PresentationFormat>
  <Paragraphs>85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Office Theme</vt:lpstr>
      <vt:lpstr>1_Office Theme</vt:lpstr>
      <vt:lpstr>Module #3  Mechanics &amp; Rules - Fouls</vt:lpstr>
      <vt:lpstr>Principles &amp; Concepts</vt:lpstr>
      <vt:lpstr>  “CONTACT” Rule 10, Section 7</vt:lpstr>
      <vt:lpstr>General Provisions</vt:lpstr>
      <vt:lpstr>“Clean Game”</vt:lpstr>
      <vt:lpstr>  COMMON FOULS –Hand checking</vt:lpstr>
      <vt:lpstr>  COMMON FOULS (review signals)</vt:lpstr>
      <vt:lpstr>  COMMON FOULS –Block/Charge</vt:lpstr>
      <vt:lpstr>  COMMON FOULS –Block/Charge</vt:lpstr>
      <vt:lpstr>C – N – N- C</vt:lpstr>
      <vt:lpstr>C – N – N- C</vt:lpstr>
      <vt:lpstr>Reporting Area</vt:lpstr>
      <vt:lpstr>Reporting</vt:lpstr>
      <vt:lpstr>Non-Ruling Official</vt:lpstr>
      <vt:lpstr>Switching</vt:lpstr>
      <vt:lpstr>Switching</vt:lpstr>
      <vt:lpstr>Switching</vt:lpstr>
      <vt:lpstr>Switching</vt:lpstr>
      <vt:lpstr>Switching</vt:lpstr>
      <vt:lpstr>Switching</vt:lpstr>
      <vt:lpstr>Held Ball</vt:lpstr>
      <vt:lpstr>Technical Foul</vt:lpstr>
      <vt:lpstr>Intentional Foul</vt:lpstr>
      <vt:lpstr>Disqualification Procedure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Devin Walker</dc:creator>
  <cp:lastModifiedBy>Kyle Taber</cp:lastModifiedBy>
  <cp:revision>104</cp:revision>
  <dcterms:created xsi:type="dcterms:W3CDTF">2015-07-15T02:18:32Z</dcterms:created>
  <dcterms:modified xsi:type="dcterms:W3CDTF">2024-12-02T03:48:59Z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0x01010064EBE7D15425B64BA0A16AA2E528592A</vt:lpwstr>
  </property>
</Properties>
</file>