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Source Sans Pro" panose="020B0503030403020204" pitchFamily="34" charset="0"/>
      <p:regular r:id="rId40"/>
      <p:bold r:id="rId41"/>
      <p:italic r:id="rId42"/>
      <p:boldItalic r:id="rId43"/>
    </p:embeddedFont>
    <p:embeddedFont>
      <p:font typeface="Trebuchet MS" panose="020B0603020202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qinIAqTRAtZrNvIXI/I/fcpBe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B873E-78D8-4A0D-B546-FF06BF85CD71}" v="5" dt="2022-02-22T18:20:27.325"/>
  </p1510:revLst>
</p1510:revInfo>
</file>

<file path=ppt/tableStyles.xml><?xml version="1.0" encoding="utf-8"?>
<a:tblStyleLst xmlns:a="http://schemas.openxmlformats.org/drawingml/2006/main" def="{E5C3B82C-BC9B-4D10-8EE3-C464C935AA1C}">
  <a:tblStyle styleId="{E5C3B82C-BC9B-4D10-8EE3-C464C935AA1C}"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C"/>
          </a:solidFill>
        </a:fill>
      </a:tcStyle>
    </a:wholeTbl>
    <a:band1H>
      <a:tcTxStyle/>
      <a:tcStyle>
        <a:tcBdr/>
        <a:fill>
          <a:solidFill>
            <a:srgbClr val="CDCFD8"/>
          </a:solidFill>
        </a:fill>
      </a:tcStyle>
    </a:band1H>
    <a:band2H>
      <a:tcTxStyle/>
      <a:tcStyle>
        <a:tcBdr/>
      </a:tcStyle>
    </a:band2H>
    <a:band1V>
      <a:tcTxStyle/>
      <a:tcStyle>
        <a:tcBdr/>
        <a:fill>
          <a:solidFill>
            <a:srgbClr val="CDCFD8"/>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108"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i Strauss" userId="86275d4c-efc7-42e0-8d5c-512ef128776b" providerId="ADAL" clId="{7BAB873E-78D8-4A0D-B546-FF06BF85CD71}"/>
    <pc:docChg chg="undo custSel modSld">
      <pc:chgData name="Kelli Strauss" userId="86275d4c-efc7-42e0-8d5c-512ef128776b" providerId="ADAL" clId="{7BAB873E-78D8-4A0D-B546-FF06BF85CD71}" dt="2022-02-23T02:40:15.695" v="215" actId="20577"/>
      <pc:docMkLst>
        <pc:docMk/>
      </pc:docMkLst>
      <pc:sldChg chg="modSp mod">
        <pc:chgData name="Kelli Strauss" userId="86275d4c-efc7-42e0-8d5c-512ef128776b" providerId="ADAL" clId="{7BAB873E-78D8-4A0D-B546-FF06BF85CD71}" dt="2022-02-22T18:16:52.164" v="84" actId="20577"/>
        <pc:sldMkLst>
          <pc:docMk/>
          <pc:sldMk cId="0" sldId="263"/>
        </pc:sldMkLst>
        <pc:spChg chg="mod">
          <ac:chgData name="Kelli Strauss" userId="86275d4c-efc7-42e0-8d5c-512ef128776b" providerId="ADAL" clId="{7BAB873E-78D8-4A0D-B546-FF06BF85CD71}" dt="2022-02-22T18:16:52.164" v="84" actId="20577"/>
          <ac:spMkLst>
            <pc:docMk/>
            <pc:sldMk cId="0" sldId="263"/>
            <ac:spMk id="202" creationId="{00000000-0000-0000-0000-000000000000}"/>
          </ac:spMkLst>
        </pc:spChg>
      </pc:sldChg>
      <pc:sldChg chg="modSp mod">
        <pc:chgData name="Kelli Strauss" userId="86275d4c-efc7-42e0-8d5c-512ef128776b" providerId="ADAL" clId="{7BAB873E-78D8-4A0D-B546-FF06BF85CD71}" dt="2022-02-22T03:52:59.935" v="35" actId="20577"/>
        <pc:sldMkLst>
          <pc:docMk/>
          <pc:sldMk cId="0" sldId="271"/>
        </pc:sldMkLst>
        <pc:spChg chg="mod">
          <ac:chgData name="Kelli Strauss" userId="86275d4c-efc7-42e0-8d5c-512ef128776b" providerId="ADAL" clId="{7BAB873E-78D8-4A0D-B546-FF06BF85CD71}" dt="2022-02-22T03:52:59.935" v="35" actId="20577"/>
          <ac:spMkLst>
            <pc:docMk/>
            <pc:sldMk cId="0" sldId="271"/>
            <ac:spMk id="261" creationId="{00000000-0000-0000-0000-000000000000}"/>
          </ac:spMkLst>
        </pc:spChg>
      </pc:sldChg>
      <pc:sldChg chg="modSp mod">
        <pc:chgData name="Kelli Strauss" userId="86275d4c-efc7-42e0-8d5c-512ef128776b" providerId="ADAL" clId="{7BAB873E-78D8-4A0D-B546-FF06BF85CD71}" dt="2022-02-23T02:40:15.695" v="215" actId="20577"/>
        <pc:sldMkLst>
          <pc:docMk/>
          <pc:sldMk cId="0" sldId="272"/>
        </pc:sldMkLst>
        <pc:spChg chg="mod">
          <ac:chgData name="Kelli Strauss" userId="86275d4c-efc7-42e0-8d5c-512ef128776b" providerId="ADAL" clId="{7BAB873E-78D8-4A0D-B546-FF06BF85CD71}" dt="2022-02-23T02:40:15.695" v="215" actId="20577"/>
          <ac:spMkLst>
            <pc:docMk/>
            <pc:sldMk cId="0" sldId="272"/>
            <ac:spMk id="268" creationId="{00000000-0000-0000-0000-000000000000}"/>
          </ac:spMkLst>
        </pc:spChg>
      </pc:sldChg>
      <pc:sldChg chg="addSp delSp modSp mod">
        <pc:chgData name="Kelli Strauss" userId="86275d4c-efc7-42e0-8d5c-512ef128776b" providerId="ADAL" clId="{7BAB873E-78D8-4A0D-B546-FF06BF85CD71}" dt="2022-02-22T18:20:37.693" v="201" actId="207"/>
        <pc:sldMkLst>
          <pc:docMk/>
          <pc:sldMk cId="0" sldId="279"/>
        </pc:sldMkLst>
        <pc:spChg chg="add del">
          <ac:chgData name="Kelli Strauss" userId="86275d4c-efc7-42e0-8d5c-512ef128776b" providerId="ADAL" clId="{7BAB873E-78D8-4A0D-B546-FF06BF85CD71}" dt="2022-02-22T18:20:02.125" v="138"/>
          <ac:spMkLst>
            <pc:docMk/>
            <pc:sldMk cId="0" sldId="279"/>
            <ac:spMk id="2" creationId="{A49BB40A-D99B-492F-9C81-C6379A114182}"/>
          </ac:spMkLst>
        </pc:spChg>
        <pc:spChg chg="add del">
          <ac:chgData name="Kelli Strauss" userId="86275d4c-efc7-42e0-8d5c-512ef128776b" providerId="ADAL" clId="{7BAB873E-78D8-4A0D-B546-FF06BF85CD71}" dt="2022-02-22T18:20:11.528" v="144"/>
          <ac:spMkLst>
            <pc:docMk/>
            <pc:sldMk cId="0" sldId="279"/>
            <ac:spMk id="3" creationId="{CCE7A08C-4FCF-4B6C-99A2-9B331362FE5B}"/>
          </ac:spMkLst>
        </pc:spChg>
        <pc:spChg chg="mod">
          <ac:chgData name="Kelli Strauss" userId="86275d4c-efc7-42e0-8d5c-512ef128776b" providerId="ADAL" clId="{7BAB873E-78D8-4A0D-B546-FF06BF85CD71}" dt="2022-02-22T18:20:37.693" v="201" actId="207"/>
          <ac:spMkLst>
            <pc:docMk/>
            <pc:sldMk cId="0" sldId="279"/>
            <ac:spMk id="318" creationId="{00000000-0000-0000-0000-000000000000}"/>
          </ac:spMkLst>
        </pc:spChg>
      </pc:sldChg>
      <pc:sldChg chg="addSp modSp mod">
        <pc:chgData name="Kelli Strauss" userId="86275d4c-efc7-42e0-8d5c-512ef128776b" providerId="ADAL" clId="{7BAB873E-78D8-4A0D-B546-FF06BF85CD71}" dt="2022-02-23T01:19:09.268" v="213" actId="1076"/>
        <pc:sldMkLst>
          <pc:docMk/>
          <pc:sldMk cId="0" sldId="283"/>
        </pc:sldMkLst>
        <pc:spChg chg="mod">
          <ac:chgData name="Kelli Strauss" userId="86275d4c-efc7-42e0-8d5c-512ef128776b" providerId="ADAL" clId="{7BAB873E-78D8-4A0D-B546-FF06BF85CD71}" dt="2022-02-23T01:19:04.590" v="210" actId="14100"/>
          <ac:spMkLst>
            <pc:docMk/>
            <pc:sldMk cId="0" sldId="283"/>
            <ac:spMk id="353" creationId="{00000000-0000-0000-0000-000000000000}"/>
          </ac:spMkLst>
        </pc:spChg>
        <pc:picChg chg="add mod">
          <ac:chgData name="Kelli Strauss" userId="86275d4c-efc7-42e0-8d5c-512ef128776b" providerId="ADAL" clId="{7BAB873E-78D8-4A0D-B546-FF06BF85CD71}" dt="2022-02-23T01:19:09.268" v="213" actId="1076"/>
          <ac:picMkLst>
            <pc:docMk/>
            <pc:sldMk cId="0" sldId="283"/>
            <ac:picMk id="3" creationId="{3DABB0D3-2D28-41EF-B14B-D09175B85A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f6594c493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bf6594c49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f6594c49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bf6594c49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bf6594c49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bf6594c49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6:notes"/>
          <p:cNvSpPr txBox="1">
            <a:spLocks noGrp="1"/>
          </p:cNvSpPr>
          <p:nvPr>
            <p:ph type="body" idx="1"/>
          </p:nvPr>
        </p:nvSpPr>
        <p:spPr>
          <a:xfrm>
            <a:off x="710248" y="4459526"/>
            <a:ext cx="5681979" cy="4224814"/>
          </a:xfrm>
          <a:prstGeom prst="rect">
            <a:avLst/>
          </a:prstGeom>
          <a:noFill/>
          <a:ln>
            <a:noFill/>
          </a:ln>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340" name="Google Shape;340;p26: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grpSp>
        <p:nvGrpSpPr>
          <p:cNvPr id="27" name="Google Shape;27;p34"/>
          <p:cNvGrpSpPr/>
          <p:nvPr/>
        </p:nvGrpSpPr>
        <p:grpSpPr>
          <a:xfrm>
            <a:off x="0" y="-8467"/>
            <a:ext cx="12192000" cy="6866467"/>
            <a:chOff x="0" y="-8467"/>
            <a:chExt cx="12192000" cy="6866467"/>
          </a:xfrm>
        </p:grpSpPr>
        <p:sp>
          <p:nvSpPr>
            <p:cNvPr id="28" name="Google Shape;28;p3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3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3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3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3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34"/>
            <p:cNvSpPr/>
            <p:nvPr/>
          </p:nvSpPr>
          <p:spPr>
            <a:xfrm>
              <a:off x="8932333" y="3048000"/>
              <a:ext cx="3259667" cy="3810000"/>
            </a:xfrm>
            <a:prstGeom prst="triangle">
              <a:avLst>
                <a:gd name="adj" fmla="val 100000"/>
              </a:avLst>
            </a:prstGeom>
            <a:solidFill>
              <a:srgbClr val="2D3C6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2D3C63">
                <a:alpha val="49803"/>
              </a:srgbClr>
            </a:solidFill>
            <a:ln>
              <a:noFill/>
            </a:ln>
          </p:spPr>
        </p:sp>
        <p:sp>
          <p:nvSpPr>
            <p:cNvPr id="35" name="Google Shape;35;p3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3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DD231">
                <a:alpha val="80000"/>
              </a:srgbClr>
            </a:solidFill>
            <a:ln>
              <a:noFill/>
            </a:ln>
          </p:spPr>
        </p:sp>
        <p:sp>
          <p:nvSpPr>
            <p:cNvPr id="37" name="Google Shape;37;p34"/>
            <p:cNvSpPr/>
            <p:nvPr/>
          </p:nvSpPr>
          <p:spPr>
            <a:xfrm>
              <a:off x="10371666" y="3589867"/>
              <a:ext cx="1817159" cy="3268133"/>
            </a:xfrm>
            <a:prstGeom prst="triangle">
              <a:avLst>
                <a:gd name="adj" fmla="val 100000"/>
              </a:avLst>
            </a:prstGeom>
            <a:solidFill>
              <a:srgbClr val="2D3C6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8FA2CE"/>
                </a:solidFill>
              </a:defRPr>
            </a:lvl1pPr>
            <a:lvl2pPr lvl="1" algn="ctr">
              <a:spcBef>
                <a:spcPts val="1000"/>
              </a:spcBef>
              <a:spcAft>
                <a:spcPts val="0"/>
              </a:spcAft>
              <a:buSzPts val="1280"/>
              <a:buNone/>
              <a:defRPr>
                <a:solidFill>
                  <a:srgbClr val="8F96AD"/>
                </a:solidFill>
              </a:defRPr>
            </a:lvl2pPr>
            <a:lvl3pPr lvl="2" algn="ctr">
              <a:spcBef>
                <a:spcPts val="1000"/>
              </a:spcBef>
              <a:spcAft>
                <a:spcPts val="0"/>
              </a:spcAft>
              <a:buSzPts val="1120"/>
              <a:buNone/>
              <a:defRPr>
                <a:solidFill>
                  <a:srgbClr val="8F96AD"/>
                </a:solidFill>
              </a:defRPr>
            </a:lvl3pPr>
            <a:lvl4pPr lvl="3" algn="ctr">
              <a:spcBef>
                <a:spcPts val="1000"/>
              </a:spcBef>
              <a:spcAft>
                <a:spcPts val="0"/>
              </a:spcAft>
              <a:buSzPts val="960"/>
              <a:buNone/>
              <a:defRPr>
                <a:solidFill>
                  <a:srgbClr val="8F96AD"/>
                </a:solidFill>
              </a:defRPr>
            </a:lvl4pPr>
            <a:lvl5pPr lvl="4" algn="ctr">
              <a:spcBef>
                <a:spcPts val="1000"/>
              </a:spcBef>
              <a:spcAft>
                <a:spcPts val="0"/>
              </a:spcAft>
              <a:buSzPts val="960"/>
              <a:buNone/>
              <a:defRPr>
                <a:solidFill>
                  <a:srgbClr val="8F96AD"/>
                </a:solidFill>
              </a:defRPr>
            </a:lvl5pPr>
            <a:lvl6pPr lvl="5" algn="ctr">
              <a:spcBef>
                <a:spcPts val="1000"/>
              </a:spcBef>
              <a:spcAft>
                <a:spcPts val="0"/>
              </a:spcAft>
              <a:buSzPts val="960"/>
              <a:buNone/>
              <a:defRPr>
                <a:solidFill>
                  <a:srgbClr val="8F96AD"/>
                </a:solidFill>
              </a:defRPr>
            </a:lvl6pPr>
            <a:lvl7pPr lvl="6" algn="ctr">
              <a:spcBef>
                <a:spcPts val="1000"/>
              </a:spcBef>
              <a:spcAft>
                <a:spcPts val="0"/>
              </a:spcAft>
              <a:buSzPts val="960"/>
              <a:buNone/>
              <a:defRPr>
                <a:solidFill>
                  <a:srgbClr val="8F96AD"/>
                </a:solidFill>
              </a:defRPr>
            </a:lvl7pPr>
            <a:lvl8pPr lvl="7" algn="ctr">
              <a:spcBef>
                <a:spcPts val="1000"/>
              </a:spcBef>
              <a:spcAft>
                <a:spcPts val="0"/>
              </a:spcAft>
              <a:buSzPts val="960"/>
              <a:buNone/>
              <a:defRPr>
                <a:solidFill>
                  <a:srgbClr val="8F96AD"/>
                </a:solidFill>
              </a:defRPr>
            </a:lvl8pPr>
            <a:lvl9pPr lvl="8" algn="ctr">
              <a:spcBef>
                <a:spcPts val="1000"/>
              </a:spcBef>
              <a:spcAft>
                <a:spcPts val="0"/>
              </a:spcAft>
              <a:buSzPts val="960"/>
              <a:buNone/>
              <a:defRPr>
                <a:solidFill>
                  <a:srgbClr val="8F96AD"/>
                </a:solidFill>
              </a:defRPr>
            </a:lvl9pPr>
          </a:lstStyle>
          <a:p>
            <a:endParaRPr/>
          </a:p>
        </p:txBody>
      </p:sp>
      <p:sp>
        <p:nvSpPr>
          <p:cNvPr id="40" name="Google Shape;40;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43"/>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3"/>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5B73B4"/>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97" name="Google Shape;97;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4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4"/>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8FA2CE"/>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44"/>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5B73B4"/>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104" name="Google Shape;104;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4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7B8FC3"/>
                </a:solidFill>
                <a:latin typeface="Arial"/>
                <a:ea typeface="Arial"/>
                <a:cs typeface="Arial"/>
                <a:sym typeface="Arial"/>
              </a:rPr>
              <a:t>“</a:t>
            </a:r>
            <a:endParaRPr/>
          </a:p>
        </p:txBody>
      </p:sp>
      <p:sp>
        <p:nvSpPr>
          <p:cNvPr id="108" name="Google Shape;108;p4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7B8FC3"/>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45"/>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5"/>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5B73B4"/>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112" name="Google Shape;112;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4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5B73B4"/>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4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8FA2CE"/>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119" name="Google Shape;119;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4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7B8FC3"/>
                </a:solidFill>
                <a:latin typeface="Arial"/>
                <a:ea typeface="Arial"/>
                <a:cs typeface="Arial"/>
                <a:sym typeface="Arial"/>
              </a:rPr>
              <a:t>“</a:t>
            </a:r>
            <a:endParaRPr/>
          </a:p>
        </p:txBody>
      </p:sp>
      <p:sp>
        <p:nvSpPr>
          <p:cNvPr id="123" name="Google Shape;123;p4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7B8FC3"/>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47"/>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4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8FA2CE"/>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128" name="Google Shape;128;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4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8"/>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49"/>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9"/>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5"/>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8FA2CE"/>
                </a:solidFill>
              </a:defRPr>
            </a:lvl1pPr>
            <a:lvl2pPr marL="914400" lvl="1" indent="-228600" algn="l">
              <a:spcBef>
                <a:spcPts val="1000"/>
              </a:spcBef>
              <a:spcAft>
                <a:spcPts val="0"/>
              </a:spcAft>
              <a:buSzPts val="1440"/>
              <a:buNone/>
              <a:defRPr sz="1800">
                <a:solidFill>
                  <a:srgbClr val="8F96AD"/>
                </a:solidFill>
              </a:defRPr>
            </a:lvl2pPr>
            <a:lvl3pPr marL="1371600" lvl="2" indent="-228600" algn="l">
              <a:spcBef>
                <a:spcPts val="1000"/>
              </a:spcBef>
              <a:spcAft>
                <a:spcPts val="0"/>
              </a:spcAft>
              <a:buSzPts val="1280"/>
              <a:buNone/>
              <a:defRPr sz="1600">
                <a:solidFill>
                  <a:srgbClr val="8F96AD"/>
                </a:solidFill>
              </a:defRPr>
            </a:lvl3pPr>
            <a:lvl4pPr marL="1828800" lvl="3" indent="-228600" algn="l">
              <a:spcBef>
                <a:spcPts val="1000"/>
              </a:spcBef>
              <a:spcAft>
                <a:spcPts val="0"/>
              </a:spcAft>
              <a:buSzPts val="1120"/>
              <a:buNone/>
              <a:defRPr sz="1400">
                <a:solidFill>
                  <a:srgbClr val="8F96AD"/>
                </a:solidFill>
              </a:defRPr>
            </a:lvl4pPr>
            <a:lvl5pPr marL="2286000" lvl="4" indent="-228600" algn="l">
              <a:spcBef>
                <a:spcPts val="1000"/>
              </a:spcBef>
              <a:spcAft>
                <a:spcPts val="0"/>
              </a:spcAft>
              <a:buSzPts val="1120"/>
              <a:buNone/>
              <a:defRPr sz="1400">
                <a:solidFill>
                  <a:srgbClr val="8F96AD"/>
                </a:solidFill>
              </a:defRPr>
            </a:lvl5pPr>
            <a:lvl6pPr marL="2743200" lvl="5" indent="-228600" algn="l">
              <a:spcBef>
                <a:spcPts val="1000"/>
              </a:spcBef>
              <a:spcAft>
                <a:spcPts val="0"/>
              </a:spcAft>
              <a:buSzPts val="1120"/>
              <a:buNone/>
              <a:defRPr sz="1400">
                <a:solidFill>
                  <a:srgbClr val="8F96AD"/>
                </a:solidFill>
              </a:defRPr>
            </a:lvl6pPr>
            <a:lvl7pPr marL="3200400" lvl="6" indent="-228600" algn="l">
              <a:spcBef>
                <a:spcPts val="1000"/>
              </a:spcBef>
              <a:spcAft>
                <a:spcPts val="0"/>
              </a:spcAft>
              <a:buSzPts val="1120"/>
              <a:buNone/>
              <a:defRPr sz="1400">
                <a:solidFill>
                  <a:srgbClr val="8F96AD"/>
                </a:solidFill>
              </a:defRPr>
            </a:lvl7pPr>
            <a:lvl8pPr marL="3657600" lvl="7" indent="-228600" algn="l">
              <a:spcBef>
                <a:spcPts val="1000"/>
              </a:spcBef>
              <a:spcAft>
                <a:spcPts val="0"/>
              </a:spcAft>
              <a:buSzPts val="1120"/>
              <a:buNone/>
              <a:defRPr sz="1400">
                <a:solidFill>
                  <a:srgbClr val="8F96AD"/>
                </a:solidFill>
              </a:defRPr>
            </a:lvl8pPr>
            <a:lvl9pPr marL="4114800" lvl="8" indent="-228600" algn="l">
              <a:spcBef>
                <a:spcPts val="1000"/>
              </a:spcBef>
              <a:spcAft>
                <a:spcPts val="0"/>
              </a:spcAft>
              <a:buSzPts val="1120"/>
              <a:buNone/>
              <a:defRPr sz="1400">
                <a:solidFill>
                  <a:srgbClr val="8F96AD"/>
                </a:solidFill>
              </a:defRPr>
            </a:lvl9pPr>
          </a:lstStyle>
          <a:p>
            <a:endParaRPr/>
          </a:p>
        </p:txBody>
      </p:sp>
      <p:sp>
        <p:nvSpPr>
          <p:cNvPr id="52" name="Google Shape;52;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37"/>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3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38"/>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38"/>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38"/>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3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1"/>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41"/>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2"/>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2"/>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5B73B4"/>
                </a:solidFill>
                <a:latin typeface="Trebuchet MS"/>
                <a:ea typeface="Trebuchet MS"/>
                <a:cs typeface="Trebuchet MS"/>
                <a:sym typeface="Trebuchet MS"/>
              </a:defRPr>
            </a:lvl9pPr>
          </a:lstStyle>
          <a:p>
            <a:endParaRPr/>
          </a:p>
        </p:txBody>
      </p:sp>
      <p:sp>
        <p:nvSpPr>
          <p:cNvPr id="90" name="Google Shape;90;p42"/>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3"/>
          <p:cNvGrpSpPr/>
          <p:nvPr/>
        </p:nvGrpSpPr>
        <p:grpSpPr>
          <a:xfrm>
            <a:off x="0" y="-8467"/>
            <a:ext cx="12192000" cy="6866467"/>
            <a:chOff x="0" y="-8467"/>
            <a:chExt cx="12192000" cy="6866467"/>
          </a:xfrm>
        </p:grpSpPr>
        <p:cxnSp>
          <p:nvCxnSpPr>
            <p:cNvPr id="11" name="Google Shape;11;p33"/>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33"/>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3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3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33"/>
            <p:cNvSpPr/>
            <p:nvPr/>
          </p:nvSpPr>
          <p:spPr>
            <a:xfrm>
              <a:off x="8932333" y="3048000"/>
              <a:ext cx="3259667" cy="3810000"/>
            </a:xfrm>
            <a:prstGeom prst="triangle">
              <a:avLst>
                <a:gd name="adj" fmla="val 100000"/>
              </a:avLst>
            </a:prstGeom>
            <a:solidFill>
              <a:srgbClr val="2D3C6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2D3C63">
                <a:alpha val="49803"/>
              </a:srgbClr>
            </a:solidFill>
            <a:ln>
              <a:noFill/>
            </a:ln>
          </p:spPr>
        </p:sp>
        <p:sp>
          <p:nvSpPr>
            <p:cNvPr id="17" name="Google Shape;17;p3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3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DD231">
                <a:alpha val="80000"/>
              </a:srgbClr>
            </a:solidFill>
            <a:ln>
              <a:noFill/>
            </a:ln>
          </p:spPr>
        </p:sp>
        <p:sp>
          <p:nvSpPr>
            <p:cNvPr id="19" name="Google Shape;19;p33"/>
            <p:cNvSpPr/>
            <p:nvPr/>
          </p:nvSpPr>
          <p:spPr>
            <a:xfrm>
              <a:off x="10371666" y="3589867"/>
              <a:ext cx="1817159" cy="3268133"/>
            </a:xfrm>
            <a:prstGeom prst="triangle">
              <a:avLst>
                <a:gd name="adj" fmla="val 100000"/>
              </a:avLst>
            </a:prstGeom>
            <a:solidFill>
              <a:srgbClr val="2D3C6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3"/>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3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5B73B4"/>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5B73B4"/>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5B73B4"/>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5B73B4"/>
                </a:solidFill>
                <a:latin typeface="Trebuchet MS"/>
                <a:ea typeface="Trebuchet MS"/>
                <a:cs typeface="Trebuchet MS"/>
                <a:sym typeface="Trebuchet MS"/>
              </a:defRPr>
            </a:lvl9pPr>
          </a:lstStyle>
          <a:p>
            <a:endParaRPr/>
          </a:p>
        </p:txBody>
      </p:sp>
      <p:sp>
        <p:nvSpPr>
          <p:cNvPr id="23" name="Google Shape;23;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F96AD"/>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F96AD"/>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hanathleticassociation.com/dib_session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comn.com/" TargetMode="External"/><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osrpt.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hyperlink" Target="http://www.dugout-club.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www.dugout-club.org/" TargetMode="External"/><Relationship Id="rId7"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n-US" dirty="0"/>
              <a:t>2022 CAA Softball Parent Meeting</a:t>
            </a:r>
            <a:endParaRPr dirty="0"/>
          </a:p>
        </p:txBody>
      </p:sp>
      <p:sp>
        <p:nvSpPr>
          <p:cNvPr id="149" name="Google Shape;149;p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440"/>
              <a:buNone/>
            </a:pPr>
            <a:r>
              <a:rPr lang="en-US">
                <a:solidFill>
                  <a:schemeClr val="dk1"/>
                </a:solidFill>
              </a:rPr>
              <a:t>Travel and League teams </a:t>
            </a:r>
            <a:endParaRPr/>
          </a:p>
          <a:p>
            <a:pPr marL="0" lvl="0" indent="0" algn="r" rtl="0">
              <a:spcBef>
                <a:spcPts val="1000"/>
              </a:spcBef>
              <a:spcAft>
                <a:spcPts val="0"/>
              </a:spcAft>
              <a:buSzPts val="1440"/>
              <a:buNone/>
            </a:pPr>
            <a:r>
              <a:rPr lang="en-US">
                <a:solidFill>
                  <a:schemeClr val="dk1"/>
                </a:solidFill>
              </a:rPr>
              <a:t>K/1/2, 8U, 10U, and 12U</a:t>
            </a:r>
            <a:endParaRPr/>
          </a:p>
          <a:p>
            <a:pPr marL="0" lvl="0" indent="0" algn="r" rtl="0">
              <a:spcBef>
                <a:spcPts val="1000"/>
              </a:spcBef>
              <a:spcAft>
                <a:spcPts val="0"/>
              </a:spcAft>
              <a:buSzPts val="1440"/>
              <a:buNone/>
            </a:pPr>
            <a:endParaRPr/>
          </a:p>
        </p:txBody>
      </p:sp>
      <p:pic>
        <p:nvPicPr>
          <p:cNvPr id="150" name="Google Shape;150;p1"/>
          <p:cNvPicPr preferRelativeResize="0"/>
          <p:nvPr/>
        </p:nvPicPr>
        <p:blipFill rotWithShape="1">
          <a:blip r:embed="rId3">
            <a:alphaModFix/>
          </a:blip>
          <a:srcRect/>
          <a:stretch/>
        </p:blipFill>
        <p:spPr>
          <a:xfrm>
            <a:off x="1005515" y="940348"/>
            <a:ext cx="2328673" cy="22873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677334" y="609600"/>
            <a:ext cx="8596668" cy="73068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Program Overview – 8U</a:t>
            </a:r>
            <a:endParaRPr/>
          </a:p>
        </p:txBody>
      </p:sp>
      <p:sp>
        <p:nvSpPr>
          <p:cNvPr id="221" name="Google Shape;221;p11"/>
          <p:cNvSpPr txBox="1">
            <a:spLocks noGrp="1"/>
          </p:cNvSpPr>
          <p:nvPr>
            <p:ph type="body" idx="1"/>
          </p:nvPr>
        </p:nvSpPr>
        <p:spPr>
          <a:xfrm>
            <a:off x="677334" y="1340285"/>
            <a:ext cx="8596668" cy="5148197"/>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80000"/>
              <a:buChar char="►"/>
            </a:pPr>
            <a:r>
              <a:rPr lang="en-US" sz="2400" dirty="0"/>
              <a:t>Girls with birth years of 2013 or 2014</a:t>
            </a:r>
            <a:endParaRPr dirty="0"/>
          </a:p>
          <a:p>
            <a:pPr marL="342900" lvl="0" indent="-342900" algn="l" rtl="0">
              <a:spcBef>
                <a:spcPts val="1000"/>
              </a:spcBef>
              <a:spcAft>
                <a:spcPts val="0"/>
              </a:spcAft>
              <a:buSzPct val="80000"/>
              <a:buChar char="►"/>
            </a:pPr>
            <a:r>
              <a:rPr lang="en-US" sz="2400" dirty="0"/>
              <a:t>Idea is to get girls playing, build confidence and have fun with shorter games</a:t>
            </a:r>
            <a:endParaRPr dirty="0"/>
          </a:p>
          <a:p>
            <a:pPr marL="342900" lvl="0" indent="-342900" algn="l" rtl="0">
              <a:spcBef>
                <a:spcPts val="1000"/>
              </a:spcBef>
              <a:spcAft>
                <a:spcPts val="0"/>
              </a:spcAft>
              <a:buSzPct val="80000"/>
              <a:buChar char="►"/>
            </a:pPr>
            <a:r>
              <a:rPr lang="en-US" sz="2400" dirty="0"/>
              <a:t>NO evaluations – same as last year</a:t>
            </a:r>
            <a:endParaRPr dirty="0"/>
          </a:p>
          <a:p>
            <a:pPr marL="342900" lvl="0" indent="-342900" algn="l" rtl="0">
              <a:spcBef>
                <a:spcPts val="1000"/>
              </a:spcBef>
              <a:spcAft>
                <a:spcPts val="0"/>
              </a:spcAft>
              <a:buSzPct val="80000"/>
              <a:buChar char="►"/>
            </a:pPr>
            <a:r>
              <a:rPr lang="en-US" sz="2400" dirty="0"/>
              <a:t>Same uniforms as League/Travel (be sure to attend uniform fitting on March 16</a:t>
            </a:r>
            <a:r>
              <a:rPr lang="en-US" sz="2400" baseline="30000" dirty="0"/>
              <a:t>th</a:t>
            </a:r>
            <a:r>
              <a:rPr lang="en-US" sz="2400" dirty="0"/>
              <a:t> or March 24</a:t>
            </a:r>
            <a:r>
              <a:rPr lang="en-US" sz="2400" baseline="30000" dirty="0"/>
              <a:t>th</a:t>
            </a:r>
            <a:r>
              <a:rPr lang="en-US" sz="2400" dirty="0"/>
              <a:t>)</a:t>
            </a:r>
            <a:endParaRPr sz="2400" dirty="0">
              <a:highlight>
                <a:srgbClr val="FFFF00"/>
              </a:highlight>
            </a:endParaRPr>
          </a:p>
          <a:p>
            <a:pPr marL="342900" lvl="0" indent="-342900" algn="l" rtl="0">
              <a:spcBef>
                <a:spcPts val="1000"/>
              </a:spcBef>
              <a:spcAft>
                <a:spcPts val="0"/>
              </a:spcAft>
              <a:buSzPct val="80000"/>
              <a:buChar char="►"/>
            </a:pPr>
            <a:r>
              <a:rPr lang="en-US" sz="2400" dirty="0"/>
              <a:t>Wednesday night games start on May 4</a:t>
            </a:r>
            <a:r>
              <a:rPr lang="en-US" sz="2400" baseline="30000" dirty="0"/>
              <a:t>th</a:t>
            </a:r>
            <a:r>
              <a:rPr lang="en-US" sz="2400" dirty="0"/>
              <a:t> </a:t>
            </a:r>
            <a:endParaRPr dirty="0"/>
          </a:p>
          <a:p>
            <a:pPr marL="742950" lvl="1" indent="-285750" algn="l" rtl="0">
              <a:spcBef>
                <a:spcPts val="1000"/>
              </a:spcBef>
              <a:spcAft>
                <a:spcPts val="0"/>
              </a:spcAft>
              <a:buSzPct val="80000"/>
              <a:buChar char="►"/>
            </a:pPr>
            <a:r>
              <a:rPr lang="en-US" sz="2200" dirty="0"/>
              <a:t>65 minutes (last 2 weeks will be double headers)</a:t>
            </a:r>
            <a:endParaRPr dirty="0"/>
          </a:p>
          <a:p>
            <a:pPr marL="342900" lvl="0" indent="-342900" algn="l" rtl="0">
              <a:spcBef>
                <a:spcPts val="1000"/>
              </a:spcBef>
              <a:spcAft>
                <a:spcPts val="0"/>
              </a:spcAft>
              <a:buSzPct val="80000"/>
              <a:buChar char="►"/>
            </a:pPr>
            <a:r>
              <a:rPr lang="en-US" sz="2400" dirty="0"/>
              <a:t>Part of Big West League (same as 10U and 12U teams)</a:t>
            </a:r>
            <a:endParaRPr dirty="0"/>
          </a:p>
          <a:p>
            <a:pPr marL="342900" lvl="0" indent="-342900" algn="l" rtl="0">
              <a:spcBef>
                <a:spcPts val="1000"/>
              </a:spcBef>
              <a:spcAft>
                <a:spcPts val="0"/>
              </a:spcAft>
              <a:buSzPct val="80000"/>
              <a:buChar char="►"/>
            </a:pPr>
            <a:r>
              <a:rPr lang="en-US" sz="2400" dirty="0"/>
              <a:t>State Tournament – July 9-10</a:t>
            </a:r>
            <a:endParaRPr dirty="0"/>
          </a:p>
          <a:p>
            <a:pPr marL="342900" lvl="0" indent="-342900" algn="l" rtl="0">
              <a:spcBef>
                <a:spcPts val="1000"/>
              </a:spcBef>
              <a:spcAft>
                <a:spcPts val="0"/>
              </a:spcAft>
              <a:buSzPct val="80000"/>
              <a:buChar char="►"/>
            </a:pPr>
            <a:r>
              <a:rPr lang="en-US" sz="2400" dirty="0"/>
              <a:t>Additional tournaments will be up to each team to consider and pay for individually – there are great options available.  Most 8U tournaments are 1 day only.</a:t>
            </a:r>
            <a:endParaRPr dirty="0"/>
          </a:p>
        </p:txBody>
      </p:sp>
      <p:pic>
        <p:nvPicPr>
          <p:cNvPr id="222" name="Google Shape;222;p11"/>
          <p:cNvPicPr preferRelativeResize="0"/>
          <p:nvPr/>
        </p:nvPicPr>
        <p:blipFill rotWithShape="1">
          <a:blip r:embed="rId3">
            <a:alphaModFix/>
          </a:blip>
          <a:srcRect/>
          <a:stretch/>
        </p:blipFill>
        <p:spPr>
          <a:xfrm>
            <a:off x="10371567" y="5188584"/>
            <a:ext cx="1143099" cy="11583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sz="4000"/>
              <a:t>COMMON QUESTION:</a:t>
            </a:r>
            <a:br>
              <a:rPr lang="en-US"/>
            </a:br>
            <a:r>
              <a:rPr lang="en-US"/>
              <a:t>My daughter is in 2</a:t>
            </a:r>
            <a:r>
              <a:rPr lang="en-US" baseline="30000"/>
              <a:t>nd</a:t>
            </a:r>
            <a:r>
              <a:rPr lang="en-US"/>
              <a:t> grade, should she play 8U or K-2?</a:t>
            </a:r>
            <a:endParaRPr/>
          </a:p>
        </p:txBody>
      </p:sp>
      <p:sp>
        <p:nvSpPr>
          <p:cNvPr id="228" name="Google Shape;228;p1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80"/>
              <a:buNone/>
            </a:pPr>
            <a:endParaRPr sz="3600">
              <a:solidFill>
                <a:schemeClr val="accent1"/>
              </a:solidFill>
              <a:latin typeface="Trebuchet MS"/>
              <a:ea typeface="Trebuchet MS"/>
              <a:cs typeface="Trebuchet MS"/>
              <a:sym typeface="Trebuchet MS"/>
            </a:endParaRPr>
          </a:p>
          <a:p>
            <a:pPr marL="0" lvl="0" indent="0" algn="l" rtl="0">
              <a:spcBef>
                <a:spcPts val="1000"/>
              </a:spcBef>
              <a:spcAft>
                <a:spcPts val="0"/>
              </a:spcAft>
              <a:buSzPts val="2880"/>
              <a:buNone/>
            </a:pPr>
            <a:r>
              <a:rPr lang="en-US" sz="3600">
                <a:solidFill>
                  <a:schemeClr val="accent1"/>
                </a:solidFill>
                <a:latin typeface="Trebuchet MS"/>
                <a:ea typeface="Trebuchet MS"/>
                <a:cs typeface="Trebuchet MS"/>
                <a:sym typeface="Trebuchet MS"/>
              </a:rPr>
              <a:t>ANSWER:  IT DEPENDS</a:t>
            </a:r>
            <a:r>
              <a:rPr lang="en-US" sz="3400">
                <a:solidFill>
                  <a:schemeClr val="accent1"/>
                </a:solidFill>
                <a:latin typeface="Trebuchet MS"/>
                <a:ea typeface="Trebuchet MS"/>
                <a:cs typeface="Trebuchet MS"/>
                <a:sym typeface="Trebuchet MS"/>
              </a:rPr>
              <a:t>….</a:t>
            </a:r>
            <a:endParaRPr/>
          </a:p>
          <a:p>
            <a:pPr marL="742950" lvl="1" indent="-285750" algn="l" rtl="0">
              <a:spcBef>
                <a:spcPts val="1000"/>
              </a:spcBef>
              <a:spcAft>
                <a:spcPts val="0"/>
              </a:spcAft>
              <a:buSzPts val="1600"/>
              <a:buChar char="►"/>
            </a:pPr>
            <a:r>
              <a:rPr lang="en-US" sz="2000">
                <a:solidFill>
                  <a:schemeClr val="accent1"/>
                </a:solidFill>
                <a:latin typeface="Trebuchet MS"/>
                <a:ea typeface="Trebuchet MS"/>
                <a:cs typeface="Trebuchet MS"/>
                <a:sym typeface="Trebuchet MS"/>
              </a:rPr>
              <a:t>Experience?</a:t>
            </a:r>
            <a:endParaRPr/>
          </a:p>
          <a:p>
            <a:pPr marL="742950" lvl="1" indent="-285750" algn="l" rtl="0">
              <a:spcBef>
                <a:spcPts val="1000"/>
              </a:spcBef>
              <a:spcAft>
                <a:spcPts val="0"/>
              </a:spcAft>
              <a:buSzPts val="1600"/>
              <a:buChar char="►"/>
            </a:pPr>
            <a:r>
              <a:rPr lang="en-US" sz="2000">
                <a:solidFill>
                  <a:schemeClr val="accent1"/>
                </a:solidFill>
                <a:latin typeface="Trebuchet MS"/>
                <a:ea typeface="Trebuchet MS"/>
                <a:cs typeface="Trebuchet MS"/>
                <a:sym typeface="Trebuchet MS"/>
              </a:rPr>
              <a:t>Friends?</a:t>
            </a:r>
            <a:endParaRPr/>
          </a:p>
          <a:p>
            <a:pPr marL="742950" lvl="1" indent="-285750" algn="l" rtl="0">
              <a:spcBef>
                <a:spcPts val="1000"/>
              </a:spcBef>
              <a:spcAft>
                <a:spcPts val="0"/>
              </a:spcAft>
              <a:buSzPts val="1600"/>
              <a:buChar char="►"/>
            </a:pPr>
            <a:r>
              <a:rPr lang="en-US" sz="2000">
                <a:solidFill>
                  <a:schemeClr val="accent1"/>
                </a:solidFill>
                <a:latin typeface="Trebuchet MS"/>
                <a:ea typeface="Trebuchet MS"/>
                <a:cs typeface="Trebuchet MS"/>
                <a:sym typeface="Trebuchet MS"/>
              </a:rPr>
              <a:t>Familiarity with softball or baseball?</a:t>
            </a:r>
            <a:endParaRPr/>
          </a:p>
          <a:p>
            <a:pPr marL="742950" lvl="1" indent="-285750" algn="l" rtl="0">
              <a:spcBef>
                <a:spcPts val="1000"/>
              </a:spcBef>
              <a:spcAft>
                <a:spcPts val="0"/>
              </a:spcAft>
              <a:buSzPts val="1600"/>
              <a:buChar char="►"/>
            </a:pPr>
            <a:r>
              <a:rPr lang="en-US" sz="2000">
                <a:solidFill>
                  <a:schemeClr val="accent1"/>
                </a:solidFill>
                <a:latin typeface="Trebuchet MS"/>
                <a:ea typeface="Trebuchet MS"/>
                <a:cs typeface="Trebuchet MS"/>
                <a:sym typeface="Trebuchet MS"/>
              </a:rPr>
              <a:t>Athleticism?</a:t>
            </a:r>
            <a:endParaRPr/>
          </a:p>
          <a:p>
            <a:pPr marL="457200" lvl="1" indent="0" algn="l" rtl="0">
              <a:spcBef>
                <a:spcPts val="1000"/>
              </a:spcBef>
              <a:spcAft>
                <a:spcPts val="0"/>
              </a:spcAft>
              <a:buSzPts val="1600"/>
              <a:buNone/>
            </a:pPr>
            <a:endParaRPr sz="2000">
              <a:solidFill>
                <a:schemeClr val="accent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txBox="1">
            <a:spLocks noGrp="1"/>
          </p:cNvSpPr>
          <p:nvPr>
            <p:ph type="title"/>
          </p:nvPr>
        </p:nvSpPr>
        <p:spPr>
          <a:xfrm>
            <a:off x="677334" y="609600"/>
            <a:ext cx="8596668" cy="68058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Program Overview – Travel – 10U &amp; 12U</a:t>
            </a:r>
            <a:endParaRPr/>
          </a:p>
        </p:txBody>
      </p:sp>
      <p:sp>
        <p:nvSpPr>
          <p:cNvPr id="234" name="Google Shape;234;p15"/>
          <p:cNvSpPr txBox="1">
            <a:spLocks noGrp="1"/>
          </p:cNvSpPr>
          <p:nvPr>
            <p:ph type="body" idx="1"/>
          </p:nvPr>
        </p:nvSpPr>
        <p:spPr>
          <a:xfrm>
            <a:off x="677325" y="1615849"/>
            <a:ext cx="8596800" cy="4959600"/>
          </a:xfrm>
          <a:prstGeom prst="rect">
            <a:avLst/>
          </a:prstGeom>
          <a:noFill/>
          <a:ln>
            <a:noFill/>
          </a:ln>
        </p:spPr>
        <p:txBody>
          <a:bodyPr spcFirstLastPara="1" wrap="square" lIns="91425" tIns="45700" rIns="91425" bIns="45700" anchor="t" anchorCtr="0">
            <a:normAutofit fontScale="70000" lnSpcReduction="20000"/>
          </a:bodyPr>
          <a:lstStyle/>
          <a:p>
            <a:pPr marL="342900" lvl="0" indent="-361188" algn="l" rtl="0">
              <a:spcBef>
                <a:spcPts val="1000"/>
              </a:spcBef>
              <a:spcAft>
                <a:spcPts val="0"/>
              </a:spcAft>
              <a:buSzPct val="80000"/>
              <a:buChar char="►"/>
            </a:pPr>
            <a:r>
              <a:rPr lang="en-US" sz="2400" dirty="0"/>
              <a:t>10U: Birth years 2011 and 2012</a:t>
            </a:r>
            <a:endParaRPr sz="2400" dirty="0"/>
          </a:p>
          <a:p>
            <a:pPr marL="342900" lvl="0" indent="-389382" algn="l" rtl="0">
              <a:spcBef>
                <a:spcPts val="1000"/>
              </a:spcBef>
              <a:spcAft>
                <a:spcPts val="0"/>
              </a:spcAft>
              <a:buSzPct val="100000"/>
              <a:buChar char="►"/>
            </a:pPr>
            <a:r>
              <a:rPr lang="en-US" sz="2400" dirty="0"/>
              <a:t>12U: Birth years 2009 and 2010</a:t>
            </a:r>
            <a:endParaRPr sz="2400" dirty="0"/>
          </a:p>
          <a:p>
            <a:pPr marL="342900" lvl="0" indent="-361188" algn="l" rtl="0">
              <a:spcBef>
                <a:spcPts val="1000"/>
              </a:spcBef>
              <a:spcAft>
                <a:spcPts val="0"/>
              </a:spcAft>
              <a:buSzPct val="80000"/>
              <a:buChar char="►"/>
            </a:pPr>
            <a:r>
              <a:rPr lang="en-US" sz="2400" dirty="0"/>
              <a:t>10U Season Timing: April - June</a:t>
            </a:r>
            <a:endParaRPr dirty="0"/>
          </a:p>
          <a:p>
            <a:pPr marL="742950" lvl="1" indent="-289813" algn="l" rtl="0">
              <a:spcBef>
                <a:spcPts val="1000"/>
              </a:spcBef>
              <a:spcAft>
                <a:spcPts val="0"/>
              </a:spcAft>
              <a:buSzPct val="77820"/>
              <a:buChar char="►"/>
            </a:pPr>
            <a:r>
              <a:rPr lang="en-US" sz="1983" dirty="0"/>
              <a:t>Double Headers Tuesdays, Practice Thursdays</a:t>
            </a:r>
          </a:p>
          <a:p>
            <a:pPr marL="742950" lvl="1" indent="-289813" algn="l" rtl="0">
              <a:spcBef>
                <a:spcPts val="1000"/>
              </a:spcBef>
              <a:spcAft>
                <a:spcPts val="0"/>
              </a:spcAft>
              <a:buSzPct val="77820"/>
              <a:buChar char="►"/>
            </a:pPr>
            <a:r>
              <a:rPr lang="en-US" sz="2000" dirty="0"/>
              <a:t>Double headers Tuesdays and Thursdays in June</a:t>
            </a:r>
            <a:endParaRPr sz="2000" dirty="0"/>
          </a:p>
          <a:p>
            <a:pPr marL="342900" lvl="0" indent="-361188" algn="l" rtl="0">
              <a:spcBef>
                <a:spcPts val="1000"/>
              </a:spcBef>
              <a:spcAft>
                <a:spcPts val="0"/>
              </a:spcAft>
              <a:buSzPct val="80000"/>
              <a:buChar char="►"/>
            </a:pPr>
            <a:r>
              <a:rPr lang="en-US" sz="2400" dirty="0"/>
              <a:t>12U Season Timing: April - June</a:t>
            </a:r>
            <a:endParaRPr dirty="0"/>
          </a:p>
          <a:p>
            <a:pPr marL="742950" lvl="1" indent="-310737" algn="l" rtl="0">
              <a:spcBef>
                <a:spcPts val="1000"/>
              </a:spcBef>
              <a:spcAft>
                <a:spcPts val="0"/>
              </a:spcAft>
              <a:buSzPct val="100000"/>
              <a:buChar char="►"/>
            </a:pPr>
            <a:r>
              <a:rPr lang="en-US" sz="1900" dirty="0"/>
              <a:t>Double Headers Mondays and Wednesdays</a:t>
            </a:r>
            <a:endParaRPr sz="1900" dirty="0"/>
          </a:p>
          <a:p>
            <a:pPr marL="742950" lvl="1" indent="-310737" algn="l" rtl="0">
              <a:spcBef>
                <a:spcPts val="1000"/>
              </a:spcBef>
              <a:spcAft>
                <a:spcPts val="0"/>
              </a:spcAft>
              <a:buSzPct val="100000"/>
              <a:buChar char="►"/>
            </a:pPr>
            <a:r>
              <a:rPr lang="en-US" sz="1900" dirty="0"/>
              <a:t>Practice another weeknight (determined by coach)</a:t>
            </a:r>
            <a:endParaRPr sz="1900" dirty="0"/>
          </a:p>
          <a:p>
            <a:pPr marL="342900" lvl="0" indent="-364236" algn="l" rtl="0">
              <a:spcBef>
                <a:spcPts val="1000"/>
              </a:spcBef>
              <a:spcAft>
                <a:spcPts val="0"/>
              </a:spcAft>
              <a:buSzPct val="80000"/>
              <a:buChar char="►"/>
            </a:pPr>
            <a:r>
              <a:rPr lang="en-US" sz="2400" dirty="0"/>
              <a:t>Weekend tournaments:</a:t>
            </a:r>
          </a:p>
          <a:p>
            <a:pPr marL="742950" lvl="1" indent="-288290" algn="l" rtl="0">
              <a:spcBef>
                <a:spcPts val="1000"/>
              </a:spcBef>
              <a:spcAft>
                <a:spcPts val="0"/>
              </a:spcAft>
              <a:buSzPct val="80000"/>
              <a:buChar char="►"/>
            </a:pPr>
            <a:r>
              <a:rPr lang="en-US" sz="2400" dirty="0"/>
              <a:t>3 weekend tournaments (included in registration fee)</a:t>
            </a:r>
            <a:endParaRPr lang="en-US" sz="2000" dirty="0"/>
          </a:p>
          <a:p>
            <a:pPr marL="742950" lvl="1" indent="-288290" algn="l" rtl="0">
              <a:spcBef>
                <a:spcPts val="1000"/>
              </a:spcBef>
              <a:spcAft>
                <a:spcPts val="0"/>
              </a:spcAft>
              <a:buSzPct val="80000"/>
              <a:buChar char="►"/>
            </a:pPr>
            <a:r>
              <a:rPr lang="en-US" sz="2400" dirty="0"/>
              <a:t>Teams may opt for additional tournaments</a:t>
            </a:r>
            <a:endParaRPr lang="en-US" sz="2000" dirty="0"/>
          </a:p>
          <a:p>
            <a:pPr marL="742950" lvl="1" indent="-288290" algn="l" rtl="0">
              <a:spcBef>
                <a:spcPts val="1000"/>
              </a:spcBef>
              <a:spcAft>
                <a:spcPts val="0"/>
              </a:spcAft>
              <a:buSzPct val="80000"/>
              <a:buChar char="►"/>
            </a:pPr>
            <a:r>
              <a:rPr lang="en-US" sz="2400" dirty="0"/>
              <a:t>League Qualifier (June 25 and 26)</a:t>
            </a:r>
            <a:endParaRPr lang="en-US" sz="2000" dirty="0"/>
          </a:p>
          <a:p>
            <a:pPr marL="742950" lvl="1" indent="-288290" algn="l" rtl="0">
              <a:spcBef>
                <a:spcPts val="1000"/>
              </a:spcBef>
              <a:spcAft>
                <a:spcPts val="0"/>
              </a:spcAft>
              <a:buSzPct val="80000"/>
              <a:buChar char="►"/>
            </a:pPr>
            <a:r>
              <a:rPr lang="en-US" sz="2400" dirty="0"/>
              <a:t>State Tournament (July 9 and 10) (must qualify)</a:t>
            </a:r>
            <a:endParaRPr lang="en-US" sz="2000" dirty="0"/>
          </a:p>
          <a:p>
            <a:pPr marL="742950" lvl="1" indent="-288290" algn="l" rtl="0">
              <a:spcBef>
                <a:spcPts val="1000"/>
              </a:spcBef>
              <a:spcAft>
                <a:spcPts val="0"/>
              </a:spcAft>
              <a:buSzPct val="80000"/>
              <a:buChar char="►"/>
            </a:pPr>
            <a:r>
              <a:rPr lang="en-US" sz="2400" dirty="0"/>
              <a:t>Nationals (must qualify)</a:t>
            </a:r>
          </a:p>
          <a:p>
            <a:pPr marL="342900" indent="-364236">
              <a:buSzPct val="80000"/>
            </a:pPr>
            <a:r>
              <a:rPr lang="en-US" sz="2400" dirty="0"/>
              <a:t>Be sure to attend uniform fitting on March 16</a:t>
            </a:r>
            <a:r>
              <a:rPr lang="en-US" sz="2400" baseline="30000" dirty="0"/>
              <a:t>th</a:t>
            </a:r>
            <a:r>
              <a:rPr lang="en-US" sz="2400" dirty="0"/>
              <a:t> or March 24th</a:t>
            </a:r>
            <a:endParaRPr lang="en-US" sz="2400" dirty="0">
              <a:highlight>
                <a:srgbClr val="FFFF00"/>
              </a:highlight>
            </a:endParaRPr>
          </a:p>
          <a:p>
            <a:pPr marL="342900" lvl="0" indent="-364236" algn="l" rtl="0">
              <a:spcBef>
                <a:spcPts val="1000"/>
              </a:spcBef>
              <a:spcAft>
                <a:spcPts val="0"/>
              </a:spcAft>
              <a:buSzPct val="80000"/>
              <a:buChar char="►"/>
            </a:pPr>
            <a:endParaRPr dirty="0"/>
          </a:p>
          <a:p>
            <a:pPr marL="742950" lvl="1" indent="-288290" algn="l" rtl="0">
              <a:spcBef>
                <a:spcPts val="1000"/>
              </a:spcBef>
              <a:spcAft>
                <a:spcPts val="0"/>
              </a:spcAft>
              <a:buSzPct val="80000"/>
              <a:buChar char="►"/>
            </a:pPr>
            <a:endParaRPr sz="2400" dirty="0"/>
          </a:p>
        </p:txBody>
      </p:sp>
      <p:pic>
        <p:nvPicPr>
          <p:cNvPr id="235" name="Google Shape;235;p15"/>
          <p:cNvPicPr preferRelativeResize="0"/>
          <p:nvPr/>
        </p:nvPicPr>
        <p:blipFill rotWithShape="1">
          <a:blip r:embed="rId3">
            <a:alphaModFix/>
          </a:blip>
          <a:srcRect/>
          <a:stretch/>
        </p:blipFill>
        <p:spPr>
          <a:xfrm>
            <a:off x="10371567" y="5276507"/>
            <a:ext cx="1143099" cy="11583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bf6594c493_1_7"/>
          <p:cNvSpPr txBox="1">
            <a:spLocks noGrp="1"/>
          </p:cNvSpPr>
          <p:nvPr>
            <p:ph type="title"/>
          </p:nvPr>
        </p:nvSpPr>
        <p:spPr>
          <a:xfrm>
            <a:off x="677334" y="609600"/>
            <a:ext cx="8596800" cy="680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Travel Expectations</a:t>
            </a:r>
            <a:endParaRPr/>
          </a:p>
        </p:txBody>
      </p:sp>
      <p:sp>
        <p:nvSpPr>
          <p:cNvPr id="241" name="Google Shape;241;gbf6594c493_1_7"/>
          <p:cNvSpPr txBox="1">
            <a:spLocks noGrp="1"/>
          </p:cNvSpPr>
          <p:nvPr>
            <p:ph type="body" idx="1"/>
          </p:nvPr>
        </p:nvSpPr>
        <p:spPr>
          <a:xfrm>
            <a:off x="677325" y="1615849"/>
            <a:ext cx="8596800" cy="4959600"/>
          </a:xfrm>
          <a:prstGeom prst="rect">
            <a:avLst/>
          </a:prstGeom>
          <a:noFill/>
          <a:ln>
            <a:noFill/>
          </a:ln>
        </p:spPr>
        <p:txBody>
          <a:bodyPr spcFirstLastPara="1" wrap="square" lIns="91425" tIns="45700" rIns="91425" bIns="45700" anchor="t" anchorCtr="0">
            <a:normAutofit/>
          </a:bodyPr>
          <a:lstStyle/>
          <a:p>
            <a:pPr marL="800100" lvl="0" indent="-370332" algn="l" rtl="0">
              <a:spcBef>
                <a:spcPts val="1000"/>
              </a:spcBef>
              <a:spcAft>
                <a:spcPts val="0"/>
              </a:spcAft>
              <a:buSzPts val="1920"/>
              <a:buChar char="►"/>
            </a:pPr>
            <a:r>
              <a:rPr lang="en-US" sz="2400"/>
              <a:t>It is expected that participants in the Spring/Summer program dedicate to Softball as their main in-season sport and attend all practices, weeknight games and weekend tournaments</a:t>
            </a:r>
            <a:endParaRPr sz="2400"/>
          </a:p>
          <a:p>
            <a:pPr marL="800100" lvl="0" indent="-400812" algn="l" rtl="0">
              <a:spcBef>
                <a:spcPts val="1000"/>
              </a:spcBef>
              <a:spcAft>
                <a:spcPts val="0"/>
              </a:spcAft>
              <a:buSzPts val="2400"/>
              <a:buChar char="►"/>
            </a:pPr>
            <a:r>
              <a:rPr lang="en-US" sz="2400"/>
              <a:t>Practice and game absences should be communicated to the coach as soon as possible</a:t>
            </a:r>
            <a:endParaRPr sz="2400"/>
          </a:p>
          <a:p>
            <a:pPr marL="800100" lvl="0" indent="-400812" algn="l" rtl="0">
              <a:spcBef>
                <a:spcPts val="1000"/>
              </a:spcBef>
              <a:spcAft>
                <a:spcPts val="0"/>
              </a:spcAft>
              <a:buSzPts val="2400"/>
              <a:buChar char="►"/>
            </a:pPr>
            <a:r>
              <a:rPr lang="en-US" sz="2400"/>
              <a:t>Please play catch with your daughter!  It’s fun, it’s the best thing you can do to improve her confidence and it’s fun</a:t>
            </a:r>
            <a:endParaRPr sz="2400"/>
          </a:p>
          <a:p>
            <a:pPr marL="0" lvl="0" indent="0" algn="l" rtl="0">
              <a:spcBef>
                <a:spcPts val="1000"/>
              </a:spcBef>
              <a:spcAft>
                <a:spcPts val="0"/>
              </a:spcAft>
              <a:buNone/>
            </a:pPr>
            <a:endParaRPr sz="2400"/>
          </a:p>
        </p:txBody>
      </p:sp>
      <p:pic>
        <p:nvPicPr>
          <p:cNvPr id="242" name="Google Shape;242;gbf6594c493_1_7"/>
          <p:cNvPicPr preferRelativeResize="0"/>
          <p:nvPr/>
        </p:nvPicPr>
        <p:blipFill rotWithShape="1">
          <a:blip r:embed="rId3">
            <a:alphaModFix/>
          </a:blip>
          <a:srcRect/>
          <a:stretch/>
        </p:blipFill>
        <p:spPr>
          <a:xfrm>
            <a:off x="10371567" y="5276507"/>
            <a:ext cx="1143099" cy="11583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3"/>
          <p:cNvSpPr txBox="1">
            <a:spLocks noGrp="1"/>
          </p:cNvSpPr>
          <p:nvPr>
            <p:ph type="title"/>
          </p:nvPr>
        </p:nvSpPr>
        <p:spPr>
          <a:xfrm>
            <a:off x="677334" y="609600"/>
            <a:ext cx="8596668" cy="70563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Program Overview – 10U League (Rec)</a:t>
            </a:r>
            <a:endParaRPr/>
          </a:p>
        </p:txBody>
      </p:sp>
      <p:sp>
        <p:nvSpPr>
          <p:cNvPr id="248" name="Google Shape;248;p13"/>
          <p:cNvSpPr txBox="1">
            <a:spLocks noGrp="1"/>
          </p:cNvSpPr>
          <p:nvPr>
            <p:ph type="body" idx="1"/>
          </p:nvPr>
        </p:nvSpPr>
        <p:spPr>
          <a:xfrm>
            <a:off x="677334" y="1315233"/>
            <a:ext cx="8596668" cy="5060515"/>
          </a:xfrm>
          <a:prstGeom prst="rect">
            <a:avLst/>
          </a:prstGeom>
          <a:noFill/>
          <a:ln>
            <a:noFill/>
          </a:ln>
        </p:spPr>
        <p:txBody>
          <a:bodyPr spcFirstLastPara="1" wrap="square" lIns="91425" tIns="45700" rIns="91425" bIns="45700" anchor="t" anchorCtr="0">
            <a:normAutofit fontScale="92500"/>
          </a:bodyPr>
          <a:lstStyle/>
          <a:p>
            <a:pPr marL="342900" indent="-352044">
              <a:buSzPts val="1920"/>
            </a:pPr>
            <a:r>
              <a:rPr lang="en-US" sz="2400" dirty="0"/>
              <a:t>10U: Birth years 2011 and 2012</a:t>
            </a:r>
          </a:p>
          <a:p>
            <a:pPr marL="342900" lvl="0" indent="-352044" algn="l" rtl="0">
              <a:spcBef>
                <a:spcPts val="1000"/>
              </a:spcBef>
              <a:spcAft>
                <a:spcPts val="0"/>
              </a:spcAft>
              <a:buSzPts val="1920"/>
              <a:buChar char="►"/>
            </a:pPr>
            <a:r>
              <a:rPr lang="en-US" sz="2400" dirty="0"/>
              <a:t>NO player evaluations required</a:t>
            </a:r>
            <a:endParaRPr dirty="0"/>
          </a:p>
          <a:p>
            <a:pPr marL="342900" lvl="0" indent="-352044" algn="l" rtl="0">
              <a:spcBef>
                <a:spcPts val="1000"/>
              </a:spcBef>
              <a:spcAft>
                <a:spcPts val="0"/>
              </a:spcAft>
              <a:buSzPts val="1920"/>
              <a:buChar char="►"/>
            </a:pPr>
            <a:r>
              <a:rPr lang="en-US" sz="2400" dirty="0"/>
              <a:t>Be sure to attend uniform fitting on March 16</a:t>
            </a:r>
            <a:r>
              <a:rPr lang="en-US" sz="2400" baseline="30000" dirty="0"/>
              <a:t>th</a:t>
            </a:r>
            <a:r>
              <a:rPr lang="en-US" sz="2400" dirty="0"/>
              <a:t> or March 24th</a:t>
            </a:r>
            <a:endParaRPr sz="2400" dirty="0">
              <a:highlight>
                <a:srgbClr val="FFFF00"/>
              </a:highlight>
            </a:endParaRPr>
          </a:p>
          <a:p>
            <a:pPr marL="342900" lvl="0" indent="-352044" algn="l" rtl="0">
              <a:spcBef>
                <a:spcPts val="1000"/>
              </a:spcBef>
              <a:spcAft>
                <a:spcPts val="0"/>
              </a:spcAft>
              <a:buSzPts val="1920"/>
              <a:buChar char="►"/>
            </a:pPr>
            <a:r>
              <a:rPr lang="en-US" sz="2400" dirty="0"/>
              <a:t>Same Rules as Travel – Big West League</a:t>
            </a:r>
            <a:endParaRPr dirty="0"/>
          </a:p>
          <a:p>
            <a:pPr marL="342900" lvl="0" indent="-352044" algn="l" rtl="0">
              <a:spcBef>
                <a:spcPts val="1000"/>
              </a:spcBef>
              <a:spcAft>
                <a:spcPts val="0"/>
              </a:spcAft>
              <a:buSzPts val="1920"/>
              <a:buChar char="►"/>
            </a:pPr>
            <a:r>
              <a:rPr lang="en-US" sz="2400" dirty="0"/>
              <a:t>Season Timing: April - June</a:t>
            </a:r>
            <a:endParaRPr dirty="0"/>
          </a:p>
          <a:p>
            <a:pPr marL="742950" lvl="1" indent="-294132" algn="l" rtl="0">
              <a:spcBef>
                <a:spcPts val="1000"/>
              </a:spcBef>
              <a:spcAft>
                <a:spcPts val="0"/>
              </a:spcAft>
              <a:buSzPts val="1760"/>
              <a:buChar char="►"/>
            </a:pPr>
            <a:r>
              <a:rPr lang="en-US" sz="2200" dirty="0"/>
              <a:t>Double Headers on Tuesdays, Practices Thursdays</a:t>
            </a:r>
            <a:endParaRPr dirty="0"/>
          </a:p>
          <a:p>
            <a:pPr marL="742950" lvl="1" indent="-294132" algn="l" rtl="0">
              <a:spcBef>
                <a:spcPts val="1000"/>
              </a:spcBef>
              <a:spcAft>
                <a:spcPts val="0"/>
              </a:spcAft>
              <a:buSzPts val="1760"/>
              <a:buChar char="►"/>
            </a:pPr>
            <a:r>
              <a:rPr lang="en-US" sz="2200" dirty="0"/>
              <a:t>Double Headers Tuesdays and Thursdays in June</a:t>
            </a:r>
            <a:endParaRPr sz="2400" dirty="0"/>
          </a:p>
          <a:p>
            <a:pPr marL="342900" lvl="0" indent="-352044" algn="l" rtl="0">
              <a:spcBef>
                <a:spcPts val="1000"/>
              </a:spcBef>
              <a:spcAft>
                <a:spcPts val="0"/>
              </a:spcAft>
              <a:buSzPts val="1920"/>
              <a:buChar char="►"/>
            </a:pPr>
            <a:r>
              <a:rPr lang="en-US" sz="2400" dirty="0"/>
              <a:t>Optional Tournaments</a:t>
            </a:r>
            <a:endParaRPr dirty="0"/>
          </a:p>
          <a:p>
            <a:pPr marL="742950" lvl="1" indent="-293369" algn="l" rtl="0">
              <a:spcBef>
                <a:spcPts val="1000"/>
              </a:spcBef>
              <a:spcAft>
                <a:spcPts val="0"/>
              </a:spcAft>
              <a:buSzPts val="1600"/>
              <a:buChar char="►"/>
            </a:pPr>
            <a:r>
              <a:rPr lang="en-US" sz="2000" dirty="0"/>
              <a:t>Metro Tournament Options (team must cover the cost)</a:t>
            </a:r>
            <a:endParaRPr sz="1200" dirty="0"/>
          </a:p>
          <a:p>
            <a:pPr marL="742950" lvl="1" indent="-293369" algn="l" rtl="0">
              <a:spcBef>
                <a:spcPts val="1000"/>
              </a:spcBef>
              <a:spcAft>
                <a:spcPts val="0"/>
              </a:spcAft>
              <a:buSzPts val="1600"/>
              <a:buChar char="►"/>
            </a:pPr>
            <a:r>
              <a:rPr lang="en-US" sz="2000" dirty="0"/>
              <a:t>State Qualifier</a:t>
            </a:r>
            <a:endParaRPr dirty="0"/>
          </a:p>
          <a:p>
            <a:pPr marL="742950" lvl="1" indent="-293369" algn="l" rtl="0">
              <a:spcBef>
                <a:spcPts val="1000"/>
              </a:spcBef>
              <a:spcAft>
                <a:spcPts val="0"/>
              </a:spcAft>
              <a:buSzPts val="1600"/>
              <a:buChar char="►"/>
            </a:pPr>
            <a:r>
              <a:rPr lang="en-US" sz="2000" dirty="0"/>
              <a:t>State Tournament (if qualifies)</a:t>
            </a:r>
            <a:endParaRPr dirty="0"/>
          </a:p>
          <a:p>
            <a:pPr marL="342900" lvl="0" indent="-258318" algn="l" rtl="0">
              <a:spcBef>
                <a:spcPts val="1000"/>
              </a:spcBef>
              <a:spcAft>
                <a:spcPts val="0"/>
              </a:spcAft>
              <a:buSzPts val="1440"/>
              <a:buNone/>
            </a:pPr>
            <a:endParaRPr dirty="0"/>
          </a:p>
        </p:txBody>
      </p:sp>
      <p:pic>
        <p:nvPicPr>
          <p:cNvPr id="249" name="Google Shape;249;p13"/>
          <p:cNvPicPr preferRelativeResize="0"/>
          <p:nvPr/>
        </p:nvPicPr>
        <p:blipFill rotWithShape="1">
          <a:blip r:embed="rId3">
            <a:alphaModFix/>
          </a:blip>
          <a:srcRect/>
          <a:stretch/>
        </p:blipFill>
        <p:spPr>
          <a:xfrm>
            <a:off x="10371567" y="5382014"/>
            <a:ext cx="1143099" cy="11583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MAIN Difference between 10U League and 10U Travel…..</a:t>
            </a:r>
            <a:endParaRPr/>
          </a:p>
        </p:txBody>
      </p:sp>
      <p:sp>
        <p:nvSpPr>
          <p:cNvPr id="255" name="Google Shape;255;p1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80"/>
              <a:buChar char="►"/>
            </a:pPr>
            <a:r>
              <a:rPr lang="en-US" sz="3600">
                <a:solidFill>
                  <a:schemeClr val="accent1"/>
                </a:solidFill>
                <a:latin typeface="Trebuchet MS"/>
                <a:ea typeface="Trebuchet MS"/>
                <a:cs typeface="Trebuchet MS"/>
                <a:sym typeface="Trebuchet MS"/>
              </a:rPr>
              <a:t># OF GAMES:</a:t>
            </a:r>
            <a:endParaRPr/>
          </a:p>
          <a:p>
            <a:pPr marL="342900" lvl="0" indent="-342900" algn="l" rtl="0">
              <a:spcBef>
                <a:spcPts val="1000"/>
              </a:spcBef>
              <a:spcAft>
                <a:spcPts val="0"/>
              </a:spcAft>
              <a:buSzPts val="1440"/>
              <a:buChar char="►"/>
            </a:pPr>
            <a:r>
              <a:rPr lang="en-US"/>
              <a:t>10U Travel will play at least 20 MORE games over the course of the Summer (at a higher level of competition) than 10U League</a:t>
            </a:r>
            <a:endParaRPr/>
          </a:p>
          <a:p>
            <a:pPr marL="342900" lvl="0" indent="-342900" algn="l" rtl="0">
              <a:spcBef>
                <a:spcPts val="1000"/>
              </a:spcBef>
              <a:spcAft>
                <a:spcPts val="0"/>
              </a:spcAft>
              <a:buSzPts val="1440"/>
              <a:buChar char="►"/>
            </a:pPr>
            <a:r>
              <a:rPr lang="en-US"/>
              <a:t>Lower cost due to no tournaments included in registration fee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677334" y="609600"/>
            <a:ext cx="8596668" cy="68058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Total Participants</a:t>
            </a:r>
            <a:endParaRPr/>
          </a:p>
        </p:txBody>
      </p:sp>
      <p:sp>
        <p:nvSpPr>
          <p:cNvPr id="261" name="Google Shape;261;p16"/>
          <p:cNvSpPr txBox="1">
            <a:spLocks noGrp="1"/>
          </p:cNvSpPr>
          <p:nvPr>
            <p:ph type="body" idx="1"/>
          </p:nvPr>
        </p:nvSpPr>
        <p:spPr>
          <a:xfrm>
            <a:off x="677334" y="1615859"/>
            <a:ext cx="8596668" cy="442550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en-US" sz="2400" dirty="0"/>
              <a:t>It looks like there could be over 150 girls playing softball for CAA this summer.  We would love to see it keep growing!  Thank you for spreading the word about our amazing program!</a:t>
            </a:r>
            <a:endParaRPr sz="2200" dirty="0"/>
          </a:p>
          <a:p>
            <a:pPr marL="457200" lvl="1" indent="0" algn="l" rtl="0">
              <a:spcBef>
                <a:spcPts val="1000"/>
              </a:spcBef>
              <a:spcAft>
                <a:spcPts val="0"/>
              </a:spcAft>
              <a:buSzPts val="1760"/>
              <a:buNone/>
            </a:pPr>
            <a:endParaRPr sz="2200" dirty="0"/>
          </a:p>
        </p:txBody>
      </p:sp>
      <p:pic>
        <p:nvPicPr>
          <p:cNvPr id="262" name="Google Shape;262;p16"/>
          <p:cNvPicPr preferRelativeResize="0"/>
          <p:nvPr/>
        </p:nvPicPr>
        <p:blipFill rotWithShape="1">
          <a:blip r:embed="rId3">
            <a:alphaModFix/>
          </a:blip>
          <a:srcRect/>
          <a:stretch/>
        </p:blipFill>
        <p:spPr>
          <a:xfrm>
            <a:off x="10371567" y="5276507"/>
            <a:ext cx="1143099" cy="11583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8"/>
          <p:cNvSpPr txBox="1">
            <a:spLocks noGrp="1"/>
          </p:cNvSpPr>
          <p:nvPr>
            <p:ph type="title"/>
          </p:nvPr>
        </p:nvSpPr>
        <p:spPr>
          <a:xfrm>
            <a:off x="677334" y="609600"/>
            <a:ext cx="8596668" cy="7682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Player Evaluations Overview</a:t>
            </a:r>
            <a:endParaRPr/>
          </a:p>
        </p:txBody>
      </p:sp>
      <p:sp>
        <p:nvSpPr>
          <p:cNvPr id="268" name="Google Shape;268;p18"/>
          <p:cNvSpPr txBox="1">
            <a:spLocks noGrp="1"/>
          </p:cNvSpPr>
          <p:nvPr>
            <p:ph type="body" idx="1"/>
          </p:nvPr>
        </p:nvSpPr>
        <p:spPr>
          <a:xfrm>
            <a:off x="677334" y="1377863"/>
            <a:ext cx="8596668" cy="508556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b="1" dirty="0"/>
              <a:t>2022 Evaluations:</a:t>
            </a:r>
            <a:endParaRPr dirty="0"/>
          </a:p>
          <a:p>
            <a:pPr marL="742950" lvl="1" indent="-285750" algn="l" rtl="0">
              <a:spcBef>
                <a:spcPts val="1000"/>
              </a:spcBef>
              <a:spcAft>
                <a:spcPts val="0"/>
              </a:spcAft>
              <a:buSzPts val="1440"/>
              <a:buChar char="►"/>
            </a:pPr>
            <a:r>
              <a:rPr lang="en-US" sz="1800" dirty="0"/>
              <a:t>August 3</a:t>
            </a:r>
            <a:r>
              <a:rPr lang="en-US" sz="1800" baseline="30000" dirty="0"/>
              <a:t>rd</a:t>
            </a:r>
            <a:r>
              <a:rPr lang="en-US" sz="1800" dirty="0"/>
              <a:t> - 4</a:t>
            </a:r>
            <a:r>
              <a:rPr lang="en-US" sz="1800" baseline="30000" dirty="0"/>
              <a:t>th</a:t>
            </a:r>
            <a:r>
              <a:rPr lang="en-US" sz="1800" dirty="0"/>
              <a:t> </a:t>
            </a:r>
            <a:endParaRPr dirty="0"/>
          </a:p>
          <a:p>
            <a:pPr marL="742950" lvl="1" indent="-285750" algn="l" rtl="0">
              <a:spcBef>
                <a:spcPts val="1000"/>
              </a:spcBef>
              <a:spcAft>
                <a:spcPts val="0"/>
              </a:spcAft>
              <a:buSzPts val="1440"/>
              <a:buChar char="►"/>
            </a:pPr>
            <a:r>
              <a:rPr lang="en-US" sz="1800" dirty="0"/>
              <a:t>Pitchers and Catchers should plan on separate evaluation</a:t>
            </a:r>
            <a:endParaRPr dirty="0"/>
          </a:p>
          <a:p>
            <a:pPr marL="742950" lvl="1" indent="-285750" algn="l" rtl="0">
              <a:spcBef>
                <a:spcPts val="1000"/>
              </a:spcBef>
              <a:spcAft>
                <a:spcPts val="0"/>
              </a:spcAft>
              <a:buSzPts val="1440"/>
              <a:buChar char="►"/>
            </a:pPr>
            <a:r>
              <a:rPr lang="en-US" sz="1800" dirty="0"/>
              <a:t>ALL Travel 10U and 12U players should plan on attending</a:t>
            </a:r>
            <a:endParaRPr b="1" dirty="0"/>
          </a:p>
          <a:p>
            <a:pPr marL="342900" lvl="0" indent="-342900" algn="l" rtl="0">
              <a:spcBef>
                <a:spcPts val="1000"/>
              </a:spcBef>
              <a:spcAft>
                <a:spcPts val="0"/>
              </a:spcAft>
              <a:buSzPts val="1440"/>
              <a:buChar char="►"/>
            </a:pPr>
            <a:r>
              <a:rPr lang="en-US" b="1" dirty="0"/>
              <a:t>Why August?</a:t>
            </a:r>
            <a:endParaRPr dirty="0"/>
          </a:p>
          <a:p>
            <a:pPr marL="742950" lvl="1" indent="-285750" algn="l" rtl="0">
              <a:spcBef>
                <a:spcPts val="1000"/>
              </a:spcBef>
              <a:spcAft>
                <a:spcPts val="0"/>
              </a:spcAft>
              <a:buSzPts val="1280"/>
              <a:buChar char="►"/>
            </a:pPr>
            <a:r>
              <a:rPr lang="en-US" dirty="0"/>
              <a:t>Cost</a:t>
            </a:r>
            <a:endParaRPr dirty="0"/>
          </a:p>
          <a:p>
            <a:pPr marL="742950" lvl="1" indent="-285750" algn="l" rtl="0">
              <a:spcBef>
                <a:spcPts val="1000"/>
              </a:spcBef>
              <a:spcAft>
                <a:spcPts val="0"/>
              </a:spcAft>
              <a:buSzPts val="1280"/>
              <a:buChar char="►"/>
            </a:pPr>
            <a:r>
              <a:rPr lang="en-US" dirty="0"/>
              <a:t>Players “in season”</a:t>
            </a:r>
            <a:endParaRPr dirty="0"/>
          </a:p>
          <a:p>
            <a:pPr marL="742950" lvl="1" indent="-285750" algn="l" rtl="0">
              <a:spcBef>
                <a:spcPts val="1000"/>
              </a:spcBef>
              <a:spcAft>
                <a:spcPts val="0"/>
              </a:spcAft>
              <a:buSzPts val="1280"/>
              <a:buChar char="►"/>
            </a:pPr>
            <a:r>
              <a:rPr lang="en-US" dirty="0"/>
              <a:t>No “perfect time”</a:t>
            </a:r>
            <a:endParaRPr dirty="0"/>
          </a:p>
          <a:p>
            <a:pPr marL="742950" lvl="1" indent="-285750" algn="l" rtl="0">
              <a:spcBef>
                <a:spcPts val="1000"/>
              </a:spcBef>
              <a:spcAft>
                <a:spcPts val="0"/>
              </a:spcAft>
              <a:buSzPts val="1280"/>
              <a:buChar char="►"/>
            </a:pPr>
            <a:r>
              <a:rPr lang="en-US" dirty="0"/>
              <a:t>Continuity of team from fall season to summer season</a:t>
            </a:r>
            <a:endParaRPr dirty="0"/>
          </a:p>
          <a:p>
            <a:pPr marL="342900" lvl="0" indent="-342900" algn="l" rtl="0">
              <a:spcBef>
                <a:spcPts val="1000"/>
              </a:spcBef>
              <a:spcAft>
                <a:spcPts val="0"/>
              </a:spcAft>
              <a:buSzPts val="1440"/>
              <a:buChar char="►"/>
            </a:pPr>
            <a:r>
              <a:rPr lang="en-US" b="1" dirty="0"/>
              <a:t>Why have player evaluations?</a:t>
            </a:r>
            <a:endParaRPr dirty="0"/>
          </a:p>
          <a:p>
            <a:pPr marL="742950" lvl="1" indent="-285750" algn="l" rtl="0">
              <a:spcBef>
                <a:spcPts val="1000"/>
              </a:spcBef>
              <a:spcAft>
                <a:spcPts val="0"/>
              </a:spcAft>
              <a:buSzPts val="1280"/>
              <a:buChar char="►"/>
            </a:pPr>
            <a:r>
              <a:rPr lang="en-US" dirty="0"/>
              <a:t>To place player at the best skill level to have fun and also be competitive</a:t>
            </a:r>
            <a:endParaRPr dirty="0"/>
          </a:p>
          <a:p>
            <a:pPr marL="742950" lvl="1" indent="-204469" algn="l" rtl="0">
              <a:spcBef>
                <a:spcPts val="1000"/>
              </a:spcBef>
              <a:spcAft>
                <a:spcPts val="0"/>
              </a:spcAft>
              <a:buSzPts val="1280"/>
              <a:buNone/>
            </a:pPr>
            <a:endParaRPr dirty="0"/>
          </a:p>
        </p:txBody>
      </p:sp>
      <p:pic>
        <p:nvPicPr>
          <p:cNvPr id="269" name="Google Shape;269;p18"/>
          <p:cNvPicPr preferRelativeResize="0"/>
          <p:nvPr/>
        </p:nvPicPr>
        <p:blipFill rotWithShape="1">
          <a:blip r:embed="rId3">
            <a:alphaModFix/>
          </a:blip>
          <a:srcRect/>
          <a:stretch/>
        </p:blipFill>
        <p:spPr>
          <a:xfrm>
            <a:off x="10371567" y="5305090"/>
            <a:ext cx="1143099" cy="11583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7"/>
          <p:cNvSpPr txBox="1">
            <a:spLocks noGrp="1"/>
          </p:cNvSpPr>
          <p:nvPr>
            <p:ph type="title"/>
          </p:nvPr>
        </p:nvSpPr>
        <p:spPr>
          <a:xfrm>
            <a:off x="677333" y="396658"/>
            <a:ext cx="8596668" cy="68884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Player Evaluations Overview cont.</a:t>
            </a:r>
            <a:endParaRPr/>
          </a:p>
        </p:txBody>
      </p:sp>
      <p:sp>
        <p:nvSpPr>
          <p:cNvPr id="275" name="Google Shape;275;p17"/>
          <p:cNvSpPr txBox="1">
            <a:spLocks noGrp="1"/>
          </p:cNvSpPr>
          <p:nvPr>
            <p:ph type="body" idx="1"/>
          </p:nvPr>
        </p:nvSpPr>
        <p:spPr>
          <a:xfrm>
            <a:off x="677333" y="1085506"/>
            <a:ext cx="9619061" cy="5490657"/>
          </a:xfrm>
          <a:prstGeom prst="rect">
            <a:avLst/>
          </a:prstGeom>
          <a:noFill/>
          <a:ln>
            <a:noFill/>
          </a:ln>
        </p:spPr>
        <p:txBody>
          <a:bodyPr spcFirstLastPara="1" wrap="square" lIns="91425" tIns="45700" rIns="91425" bIns="45700" anchor="t" anchorCtr="0">
            <a:normAutofit/>
          </a:bodyPr>
          <a:lstStyle/>
          <a:p>
            <a:pPr marL="342900" lvl="0" indent="-355600" algn="l" rtl="0">
              <a:spcBef>
                <a:spcPts val="0"/>
              </a:spcBef>
              <a:spcAft>
                <a:spcPts val="0"/>
              </a:spcAft>
              <a:buSzPts val="1640"/>
              <a:buChar char="►"/>
            </a:pPr>
            <a:r>
              <a:rPr lang="en-US" sz="2000" dirty="0"/>
              <a:t>Independent evaluators</a:t>
            </a:r>
            <a:endParaRPr sz="2000" dirty="0"/>
          </a:p>
          <a:p>
            <a:pPr marL="342900" lvl="0" indent="-355600" algn="l" rtl="0">
              <a:spcBef>
                <a:spcPts val="1000"/>
              </a:spcBef>
              <a:spcAft>
                <a:spcPts val="0"/>
              </a:spcAft>
              <a:buSzPts val="1640"/>
              <a:buChar char="►"/>
            </a:pPr>
            <a:r>
              <a:rPr lang="en-US" sz="2000" dirty="0"/>
              <a:t>Athletes will be scored on the following:</a:t>
            </a:r>
            <a:endParaRPr sz="2000" dirty="0"/>
          </a:p>
          <a:p>
            <a:pPr marL="742950" lvl="1" indent="-298450" algn="l" rtl="0">
              <a:spcBef>
                <a:spcPts val="1000"/>
              </a:spcBef>
              <a:spcAft>
                <a:spcPts val="0"/>
              </a:spcAft>
              <a:buSzPts val="1480"/>
              <a:buChar char="►"/>
            </a:pPr>
            <a:r>
              <a:rPr lang="en-US" sz="1800" dirty="0"/>
              <a:t>Hitting</a:t>
            </a:r>
            <a:endParaRPr sz="1800" dirty="0"/>
          </a:p>
          <a:p>
            <a:pPr marL="742950" lvl="1" indent="-298450" algn="l" rtl="0">
              <a:spcBef>
                <a:spcPts val="1000"/>
              </a:spcBef>
              <a:spcAft>
                <a:spcPts val="0"/>
              </a:spcAft>
              <a:buSzPts val="1480"/>
              <a:buChar char="►"/>
            </a:pPr>
            <a:r>
              <a:rPr lang="en-US" sz="1800" dirty="0"/>
              <a:t>Bunting</a:t>
            </a:r>
            <a:endParaRPr sz="1800" dirty="0"/>
          </a:p>
          <a:p>
            <a:pPr marL="742950" lvl="1" indent="-298450" algn="l" rtl="0">
              <a:spcBef>
                <a:spcPts val="1000"/>
              </a:spcBef>
              <a:spcAft>
                <a:spcPts val="0"/>
              </a:spcAft>
              <a:buSzPts val="1480"/>
              <a:buChar char="►"/>
            </a:pPr>
            <a:r>
              <a:rPr lang="en-US" sz="1800" dirty="0"/>
              <a:t>Grounders</a:t>
            </a:r>
            <a:endParaRPr sz="1800" dirty="0"/>
          </a:p>
          <a:p>
            <a:pPr marL="742950" lvl="1" indent="-298450" algn="l" rtl="0">
              <a:spcBef>
                <a:spcPts val="1000"/>
              </a:spcBef>
              <a:spcAft>
                <a:spcPts val="0"/>
              </a:spcAft>
              <a:buSzPts val="1480"/>
              <a:buChar char="►"/>
            </a:pPr>
            <a:r>
              <a:rPr lang="en-US" sz="1800" dirty="0"/>
              <a:t>Fly Balls  </a:t>
            </a:r>
            <a:endParaRPr sz="1800" dirty="0"/>
          </a:p>
          <a:p>
            <a:pPr marL="742950" lvl="1" indent="-298450" algn="l" rtl="0">
              <a:spcBef>
                <a:spcPts val="1000"/>
              </a:spcBef>
              <a:spcAft>
                <a:spcPts val="0"/>
              </a:spcAft>
              <a:buSzPts val="1480"/>
              <a:buChar char="►"/>
            </a:pPr>
            <a:r>
              <a:rPr lang="en-US" sz="1800" dirty="0"/>
              <a:t>**arm strength &amp; accuracy are also reviewed during Grounders and Fly Balls</a:t>
            </a:r>
            <a:endParaRPr sz="1800" dirty="0"/>
          </a:p>
          <a:p>
            <a:pPr marL="342900" lvl="0" indent="-355600" algn="l" rtl="0">
              <a:spcBef>
                <a:spcPts val="1000"/>
              </a:spcBef>
              <a:spcAft>
                <a:spcPts val="0"/>
              </a:spcAft>
              <a:buSzPts val="1640"/>
              <a:buChar char="►"/>
            </a:pPr>
            <a:r>
              <a:rPr lang="en-US" sz="2000" dirty="0"/>
              <a:t>Pitchers</a:t>
            </a:r>
            <a:endParaRPr sz="2000" dirty="0"/>
          </a:p>
          <a:p>
            <a:pPr marL="742950" lvl="1" indent="-298450" algn="l" rtl="0">
              <a:spcBef>
                <a:spcPts val="1000"/>
              </a:spcBef>
              <a:spcAft>
                <a:spcPts val="0"/>
              </a:spcAft>
              <a:buSzPts val="1640"/>
              <a:buChar char="►"/>
            </a:pPr>
            <a:r>
              <a:rPr lang="en-US" sz="1800" dirty="0"/>
              <a:t>Velocity, accuracy, form, multiple pitches and command</a:t>
            </a:r>
            <a:endParaRPr sz="1800" dirty="0"/>
          </a:p>
          <a:p>
            <a:pPr marL="342900" lvl="0" indent="-355600" algn="l" rtl="0">
              <a:spcBef>
                <a:spcPts val="1000"/>
              </a:spcBef>
              <a:spcAft>
                <a:spcPts val="0"/>
              </a:spcAft>
              <a:buSzPts val="1640"/>
              <a:buChar char="►"/>
            </a:pPr>
            <a:r>
              <a:rPr lang="en-US" sz="2000" dirty="0"/>
              <a:t>Catchers</a:t>
            </a:r>
            <a:endParaRPr sz="2000" dirty="0"/>
          </a:p>
          <a:p>
            <a:pPr marL="742950" lvl="1" indent="-298450" algn="l" rtl="0">
              <a:spcBef>
                <a:spcPts val="1000"/>
              </a:spcBef>
              <a:spcAft>
                <a:spcPts val="0"/>
              </a:spcAft>
              <a:buSzPts val="1640"/>
              <a:buChar char="►"/>
            </a:pPr>
            <a:r>
              <a:rPr lang="en-US" sz="1800" dirty="0"/>
              <a:t>Set up, catching, blocking, throwing to bases, tossing back to pitcher on a wild pitch</a:t>
            </a:r>
            <a:endParaRPr sz="1800" dirty="0"/>
          </a:p>
          <a:p>
            <a:pPr marL="742950" lvl="1" indent="-204469" algn="l" rtl="0">
              <a:spcBef>
                <a:spcPts val="1000"/>
              </a:spcBef>
              <a:spcAft>
                <a:spcPts val="0"/>
              </a:spcAft>
              <a:buSzPts val="1280"/>
              <a:buNone/>
            </a:pPr>
            <a:endParaRPr dirty="0"/>
          </a:p>
        </p:txBody>
      </p:sp>
      <p:pic>
        <p:nvPicPr>
          <p:cNvPr id="276" name="Google Shape;276;p17"/>
          <p:cNvPicPr preferRelativeResize="0"/>
          <p:nvPr/>
        </p:nvPicPr>
        <p:blipFill rotWithShape="1">
          <a:blip r:embed="rId3">
            <a:alphaModFix/>
          </a:blip>
          <a:srcRect/>
          <a:stretch/>
        </p:blipFill>
        <p:spPr>
          <a:xfrm>
            <a:off x="10465727" y="5258922"/>
            <a:ext cx="1143099" cy="11583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bf6594c493_0_1"/>
          <p:cNvSpPr txBox="1">
            <a:spLocks noGrp="1"/>
          </p:cNvSpPr>
          <p:nvPr>
            <p:ph type="title"/>
          </p:nvPr>
        </p:nvSpPr>
        <p:spPr>
          <a:xfrm>
            <a:off x="677333" y="396658"/>
            <a:ext cx="8596800" cy="688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Team Selection Process</a:t>
            </a:r>
            <a:endParaRPr/>
          </a:p>
        </p:txBody>
      </p:sp>
      <p:sp>
        <p:nvSpPr>
          <p:cNvPr id="282" name="Google Shape;282;gbf6594c493_0_1"/>
          <p:cNvSpPr txBox="1">
            <a:spLocks noGrp="1"/>
          </p:cNvSpPr>
          <p:nvPr>
            <p:ph type="body" idx="1"/>
          </p:nvPr>
        </p:nvSpPr>
        <p:spPr>
          <a:xfrm>
            <a:off x="677333" y="1085506"/>
            <a:ext cx="9619200" cy="5490600"/>
          </a:xfrm>
          <a:prstGeom prst="rect">
            <a:avLst/>
          </a:prstGeom>
          <a:noFill/>
          <a:ln>
            <a:noFill/>
          </a:ln>
        </p:spPr>
        <p:txBody>
          <a:bodyPr spcFirstLastPara="1" wrap="square" lIns="91425" tIns="45700" rIns="91425" bIns="45700" anchor="t" anchorCtr="0">
            <a:normAutofit/>
          </a:bodyPr>
          <a:lstStyle/>
          <a:p>
            <a:pPr marL="342900" lvl="0" indent="-355600" algn="l" rtl="0">
              <a:spcBef>
                <a:spcPts val="0"/>
              </a:spcBef>
              <a:spcAft>
                <a:spcPts val="0"/>
              </a:spcAft>
              <a:buSzPts val="1640"/>
              <a:buChar char="►"/>
            </a:pPr>
            <a:r>
              <a:rPr lang="en-US" sz="2000" dirty="0"/>
              <a:t>Team Selection Process</a:t>
            </a:r>
            <a:endParaRPr sz="2000" dirty="0"/>
          </a:p>
          <a:p>
            <a:pPr marL="742950" lvl="1" indent="-298450" algn="l" rtl="0">
              <a:spcBef>
                <a:spcPts val="1000"/>
              </a:spcBef>
              <a:spcAft>
                <a:spcPts val="0"/>
              </a:spcAft>
              <a:buSzPts val="1480"/>
              <a:buChar char="►"/>
            </a:pPr>
            <a:r>
              <a:rPr lang="en-US" sz="1800" dirty="0"/>
              <a:t>Top 8 athletes evaluated make the 1</a:t>
            </a:r>
            <a:r>
              <a:rPr lang="en-US" sz="1800" baseline="30000" dirty="0"/>
              <a:t>st</a:t>
            </a:r>
            <a:r>
              <a:rPr lang="en-US" sz="1800" dirty="0"/>
              <a:t> team</a:t>
            </a:r>
            <a:endParaRPr sz="1800" dirty="0"/>
          </a:p>
          <a:p>
            <a:pPr marL="742950" lvl="1" indent="-298450" algn="l" rtl="0">
              <a:spcBef>
                <a:spcPts val="1000"/>
              </a:spcBef>
              <a:spcAft>
                <a:spcPts val="0"/>
              </a:spcAft>
              <a:buSzPts val="1480"/>
              <a:buChar char="►"/>
            </a:pPr>
            <a:r>
              <a:rPr lang="en-US" sz="1800" dirty="0"/>
              <a:t>Top 2 pitchers and catchers make the 1</a:t>
            </a:r>
            <a:r>
              <a:rPr lang="en-US" sz="1800" baseline="30000" dirty="0"/>
              <a:t>st</a:t>
            </a:r>
            <a:r>
              <a:rPr lang="en-US" sz="1800" dirty="0"/>
              <a:t> team</a:t>
            </a:r>
            <a:endParaRPr sz="1800" dirty="0"/>
          </a:p>
          <a:p>
            <a:pPr marL="742950" lvl="1" indent="-298450" algn="l" rtl="0">
              <a:spcBef>
                <a:spcPts val="1000"/>
              </a:spcBef>
              <a:spcAft>
                <a:spcPts val="0"/>
              </a:spcAft>
              <a:buSzPts val="1480"/>
              <a:buChar char="►"/>
            </a:pPr>
            <a:r>
              <a:rPr lang="en-US" sz="1800" dirty="0"/>
              <a:t>IF there is a volunteer coach that has registered amongst the top 8, the head coach is selected.</a:t>
            </a:r>
            <a:endParaRPr sz="1800" dirty="0"/>
          </a:p>
          <a:p>
            <a:pPr marL="742950" lvl="1" indent="-298450" algn="l" rtl="0">
              <a:spcBef>
                <a:spcPts val="1000"/>
              </a:spcBef>
              <a:spcAft>
                <a:spcPts val="0"/>
              </a:spcAft>
              <a:buSzPts val="1480"/>
              <a:buChar char="►"/>
            </a:pPr>
            <a:r>
              <a:rPr lang="en-US" sz="1800" dirty="0"/>
              <a:t>Final roster spots are filled by 3-4 of the next highest 6 scored athletes.  This is done by agreement of the team selection committee (Head Coach, Player Agent &amp; Travel Director)</a:t>
            </a:r>
            <a:endParaRPr sz="1800" dirty="0"/>
          </a:p>
          <a:p>
            <a:pPr marL="742950" lvl="1" indent="-298450" algn="l" rtl="0">
              <a:spcBef>
                <a:spcPts val="1000"/>
              </a:spcBef>
              <a:spcAft>
                <a:spcPts val="0"/>
              </a:spcAft>
              <a:buSzPts val="1480"/>
              <a:buChar char="►"/>
            </a:pPr>
            <a:r>
              <a:rPr lang="en-US" sz="1800" dirty="0"/>
              <a:t>Team is approved by Player Agent and Tryouts Director, Travel Director, Softball VP, and Director of Player Development</a:t>
            </a:r>
            <a:endParaRPr sz="1800" dirty="0"/>
          </a:p>
          <a:p>
            <a:pPr marL="742950" lvl="1" indent="-204469" algn="l" rtl="0">
              <a:spcBef>
                <a:spcPts val="1000"/>
              </a:spcBef>
              <a:spcAft>
                <a:spcPts val="0"/>
              </a:spcAft>
              <a:buSzPts val="1280"/>
              <a:buNone/>
            </a:pPr>
            <a:endParaRPr dirty="0"/>
          </a:p>
        </p:txBody>
      </p:sp>
      <p:pic>
        <p:nvPicPr>
          <p:cNvPr id="283" name="Google Shape;283;gbf6594c493_0_1"/>
          <p:cNvPicPr preferRelativeResize="0"/>
          <p:nvPr/>
        </p:nvPicPr>
        <p:blipFill rotWithShape="1">
          <a:blip r:embed="rId3">
            <a:alphaModFix/>
          </a:blip>
          <a:srcRect/>
          <a:stretch/>
        </p:blipFill>
        <p:spPr>
          <a:xfrm>
            <a:off x="10465727" y="5258922"/>
            <a:ext cx="1143099" cy="11583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677334" y="609600"/>
            <a:ext cx="8596668" cy="617951"/>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a:t>Agenda</a:t>
            </a:r>
            <a:endParaRPr/>
          </a:p>
        </p:txBody>
      </p:sp>
      <p:sp>
        <p:nvSpPr>
          <p:cNvPr id="157" name="Google Shape;157;p2"/>
          <p:cNvSpPr txBox="1">
            <a:spLocks noGrp="1"/>
          </p:cNvSpPr>
          <p:nvPr>
            <p:ph type="body" idx="1"/>
          </p:nvPr>
        </p:nvSpPr>
        <p:spPr>
          <a:xfrm>
            <a:off x="677334" y="1227551"/>
            <a:ext cx="8596668" cy="522811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80000"/>
              <a:buChar char="►"/>
            </a:pPr>
            <a:r>
              <a:rPr lang="en-US" sz="2800" dirty="0"/>
              <a:t>CAA Mission &amp; Values</a:t>
            </a:r>
            <a:endParaRPr dirty="0"/>
          </a:p>
          <a:p>
            <a:pPr marL="342900" lvl="0" indent="-342900" algn="l" rtl="0">
              <a:spcBef>
                <a:spcPts val="1000"/>
              </a:spcBef>
              <a:spcAft>
                <a:spcPts val="0"/>
              </a:spcAft>
              <a:buSzPct val="80000"/>
              <a:buChar char="►"/>
            </a:pPr>
            <a:r>
              <a:rPr lang="en-US" sz="2800" dirty="0"/>
              <a:t>CAA Board / Job Descriptions</a:t>
            </a:r>
            <a:endParaRPr dirty="0"/>
          </a:p>
          <a:p>
            <a:pPr marL="342900" lvl="0" indent="-342900" algn="l" rtl="0">
              <a:spcBef>
                <a:spcPts val="1000"/>
              </a:spcBef>
              <a:spcAft>
                <a:spcPts val="0"/>
              </a:spcAft>
              <a:buSzPct val="80000"/>
              <a:buChar char="►"/>
            </a:pPr>
            <a:r>
              <a:rPr lang="en-US" sz="2800" dirty="0"/>
              <a:t>Program Update and Changes</a:t>
            </a:r>
            <a:endParaRPr dirty="0"/>
          </a:p>
          <a:p>
            <a:pPr marL="342900" lvl="0" indent="-342900" algn="l" rtl="0">
              <a:spcBef>
                <a:spcPts val="1000"/>
              </a:spcBef>
              <a:spcAft>
                <a:spcPts val="0"/>
              </a:spcAft>
              <a:buSzPct val="80000"/>
              <a:buChar char="►"/>
            </a:pPr>
            <a:r>
              <a:rPr lang="en-US" sz="2800" dirty="0"/>
              <a:t>Programs – Overview</a:t>
            </a:r>
            <a:endParaRPr dirty="0"/>
          </a:p>
          <a:p>
            <a:pPr marL="342900" lvl="0" indent="-342900" algn="l" rtl="0">
              <a:spcBef>
                <a:spcPts val="1000"/>
              </a:spcBef>
              <a:spcAft>
                <a:spcPts val="0"/>
              </a:spcAft>
              <a:buSzPct val="80000"/>
              <a:buChar char="►"/>
            </a:pPr>
            <a:r>
              <a:rPr lang="en-US" sz="2800" dirty="0"/>
              <a:t>Evaluation Overview</a:t>
            </a:r>
            <a:endParaRPr dirty="0"/>
          </a:p>
          <a:p>
            <a:pPr marL="342900" lvl="0" indent="-342900" algn="l" rtl="0">
              <a:spcBef>
                <a:spcPts val="1000"/>
              </a:spcBef>
              <a:spcAft>
                <a:spcPts val="0"/>
              </a:spcAft>
              <a:buSzPct val="80000"/>
              <a:buChar char="►"/>
            </a:pPr>
            <a:r>
              <a:rPr lang="en-US" sz="2800" dirty="0"/>
              <a:t>Key Dates</a:t>
            </a:r>
            <a:endParaRPr dirty="0"/>
          </a:p>
          <a:p>
            <a:pPr marL="342900" lvl="0" indent="-342900" algn="l" rtl="0">
              <a:spcBef>
                <a:spcPts val="1000"/>
              </a:spcBef>
              <a:spcAft>
                <a:spcPts val="0"/>
              </a:spcAft>
              <a:buSzPct val="80000"/>
              <a:buChar char="►"/>
            </a:pPr>
            <a:r>
              <a:rPr lang="en-US" sz="2800" dirty="0"/>
              <a:t>Volunteering &amp; Coaches</a:t>
            </a:r>
            <a:endParaRPr dirty="0"/>
          </a:p>
          <a:p>
            <a:pPr marL="342900" lvl="0" indent="-342900" algn="l" rtl="0">
              <a:spcBef>
                <a:spcPts val="1000"/>
              </a:spcBef>
              <a:spcAft>
                <a:spcPts val="0"/>
              </a:spcAft>
              <a:buSzPct val="80000"/>
              <a:buChar char="►"/>
            </a:pPr>
            <a:r>
              <a:rPr lang="en-US" sz="2800" dirty="0"/>
              <a:t>Equipment &amp; Safety</a:t>
            </a:r>
            <a:endParaRPr dirty="0"/>
          </a:p>
          <a:p>
            <a:pPr marL="342900" lvl="0" indent="-342900" algn="l" rtl="0">
              <a:spcBef>
                <a:spcPts val="1000"/>
              </a:spcBef>
              <a:spcAft>
                <a:spcPts val="0"/>
              </a:spcAft>
              <a:buSzPct val="80000"/>
              <a:buChar char="►"/>
            </a:pPr>
            <a:r>
              <a:rPr lang="en-US" sz="2800" dirty="0"/>
              <a:t>Storm Fastpitch Apparel</a:t>
            </a:r>
            <a:endParaRPr dirty="0"/>
          </a:p>
          <a:p>
            <a:pPr marL="342900" lvl="0" indent="-342900" algn="l" rtl="0">
              <a:spcBef>
                <a:spcPts val="1000"/>
              </a:spcBef>
              <a:spcAft>
                <a:spcPts val="0"/>
              </a:spcAft>
              <a:buSzPct val="80000"/>
              <a:buChar char="►"/>
            </a:pPr>
            <a:r>
              <a:rPr lang="en-US" sz="2800" dirty="0"/>
              <a:t>Dugout Club</a:t>
            </a:r>
            <a:endParaRPr dirty="0"/>
          </a:p>
          <a:p>
            <a:pPr marL="342900" lvl="0" indent="-342900" algn="l" rtl="0">
              <a:spcBef>
                <a:spcPts val="1000"/>
              </a:spcBef>
              <a:spcAft>
                <a:spcPts val="0"/>
              </a:spcAft>
              <a:buSzPct val="80000"/>
              <a:buChar char="►"/>
            </a:pPr>
            <a:r>
              <a:rPr lang="en-US" sz="2800" dirty="0"/>
              <a:t>CAA Golf Tournament</a:t>
            </a:r>
            <a:endParaRPr dirty="0"/>
          </a:p>
          <a:p>
            <a:pPr marL="0" lvl="0" indent="0" algn="l" rtl="0">
              <a:spcBef>
                <a:spcPts val="1000"/>
              </a:spcBef>
              <a:spcAft>
                <a:spcPts val="0"/>
              </a:spcAft>
              <a:buSzPct val="79999"/>
              <a:buNone/>
            </a:pPr>
            <a:endParaRPr dirty="0"/>
          </a:p>
        </p:txBody>
      </p:sp>
      <p:pic>
        <p:nvPicPr>
          <p:cNvPr id="158" name="Google Shape;158;p2"/>
          <p:cNvPicPr preferRelativeResize="0"/>
          <p:nvPr/>
        </p:nvPicPr>
        <p:blipFill rotWithShape="1">
          <a:blip r:embed="rId3">
            <a:alphaModFix/>
          </a:blip>
          <a:srcRect/>
          <a:stretch/>
        </p:blipFill>
        <p:spPr>
          <a:xfrm>
            <a:off x="6349196" y="713982"/>
            <a:ext cx="2636707" cy="2589901"/>
          </a:xfrm>
          <a:prstGeom prst="rect">
            <a:avLst/>
          </a:prstGeom>
          <a:noFill/>
          <a:ln>
            <a:noFill/>
          </a:ln>
        </p:spPr>
      </p:pic>
      <p:pic>
        <p:nvPicPr>
          <p:cNvPr id="159" name="Google Shape;159;p2"/>
          <p:cNvPicPr preferRelativeResize="0"/>
          <p:nvPr/>
        </p:nvPicPr>
        <p:blipFill rotWithShape="1">
          <a:blip r:embed="rId4">
            <a:alphaModFix/>
          </a:blip>
          <a:srcRect/>
          <a:stretch/>
        </p:blipFill>
        <p:spPr>
          <a:xfrm>
            <a:off x="6349196" y="3892732"/>
            <a:ext cx="2924806" cy="20069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bf6594c493_1_0"/>
          <p:cNvSpPr txBox="1">
            <a:spLocks noGrp="1"/>
          </p:cNvSpPr>
          <p:nvPr>
            <p:ph type="title"/>
          </p:nvPr>
        </p:nvSpPr>
        <p:spPr>
          <a:xfrm>
            <a:off x="677333" y="396658"/>
            <a:ext cx="8596800" cy="688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Uniform Fitting</a:t>
            </a:r>
            <a:endParaRPr/>
          </a:p>
        </p:txBody>
      </p:sp>
      <p:sp>
        <p:nvSpPr>
          <p:cNvPr id="289" name="Google Shape;289;gbf6594c493_1_0"/>
          <p:cNvSpPr txBox="1">
            <a:spLocks noGrp="1"/>
          </p:cNvSpPr>
          <p:nvPr>
            <p:ph type="body" idx="1"/>
          </p:nvPr>
        </p:nvSpPr>
        <p:spPr>
          <a:xfrm>
            <a:off x="677333" y="1485407"/>
            <a:ext cx="9619200" cy="3887186"/>
          </a:xfrm>
          <a:prstGeom prst="rect">
            <a:avLst/>
          </a:prstGeom>
          <a:noFill/>
          <a:ln>
            <a:noFill/>
          </a:ln>
        </p:spPr>
        <p:txBody>
          <a:bodyPr spcFirstLastPara="1" wrap="square" lIns="91425" tIns="45700" rIns="91425" bIns="45700" anchor="t" anchorCtr="0">
            <a:normAutofit/>
          </a:bodyPr>
          <a:lstStyle/>
          <a:p>
            <a:pPr marL="342900" lvl="0" indent="-412750" algn="l" rtl="0">
              <a:spcBef>
                <a:spcPts val="0"/>
              </a:spcBef>
              <a:spcAft>
                <a:spcPts val="0"/>
              </a:spcAft>
              <a:buSzPts val="2540"/>
              <a:buChar char="►"/>
            </a:pPr>
            <a:r>
              <a:rPr lang="en-US" sz="2900" dirty="0"/>
              <a:t>Wednesday 3/16 5-8pm OR Thursday, 3/24 5-7pm</a:t>
            </a:r>
            <a:endParaRPr sz="2900" dirty="0"/>
          </a:p>
          <a:p>
            <a:pPr marL="342900" lvl="0" indent="-435610" algn="l" rtl="0">
              <a:spcBef>
                <a:spcPts val="0"/>
              </a:spcBef>
              <a:spcAft>
                <a:spcPts val="0"/>
              </a:spcAft>
              <a:buSzPts val="2900"/>
              <a:buChar char="►"/>
            </a:pPr>
            <a:r>
              <a:rPr lang="en-US" sz="2900" dirty="0"/>
              <a:t>Chanhassen High School cafeteria</a:t>
            </a:r>
            <a:endParaRPr sz="2900" dirty="0"/>
          </a:p>
          <a:p>
            <a:pPr marL="342900" lvl="0" indent="-435610" algn="l" rtl="0">
              <a:spcBef>
                <a:spcPts val="0"/>
              </a:spcBef>
              <a:spcAft>
                <a:spcPts val="0"/>
              </a:spcAft>
              <a:buSzPts val="2900"/>
              <a:buChar char="►"/>
            </a:pPr>
            <a:r>
              <a:rPr lang="en-US" sz="2900" dirty="0"/>
              <a:t>Sample merchandise for parents and players</a:t>
            </a:r>
            <a:endParaRPr sz="2900" dirty="0"/>
          </a:p>
          <a:p>
            <a:pPr marL="342900" lvl="0" indent="-435610" algn="l" rtl="0">
              <a:spcBef>
                <a:spcPts val="0"/>
              </a:spcBef>
              <a:spcAft>
                <a:spcPts val="0"/>
              </a:spcAft>
              <a:buSzPts val="2900"/>
              <a:buChar char="►"/>
            </a:pPr>
            <a:r>
              <a:rPr lang="en-US" sz="2900" dirty="0"/>
              <a:t>Players will be able to use the girl’s locker room</a:t>
            </a:r>
            <a:endParaRPr sz="2900" dirty="0"/>
          </a:p>
          <a:p>
            <a:pPr marL="742950" lvl="1" indent="-204469" algn="l" rtl="0">
              <a:spcBef>
                <a:spcPts val="1000"/>
              </a:spcBef>
              <a:spcAft>
                <a:spcPts val="0"/>
              </a:spcAft>
              <a:buSzPts val="1280"/>
              <a:buNone/>
            </a:pPr>
            <a:endParaRPr dirty="0"/>
          </a:p>
        </p:txBody>
      </p:sp>
      <p:pic>
        <p:nvPicPr>
          <p:cNvPr id="290" name="Google Shape;290;gbf6594c493_1_0"/>
          <p:cNvPicPr preferRelativeResize="0"/>
          <p:nvPr/>
        </p:nvPicPr>
        <p:blipFill rotWithShape="1">
          <a:blip r:embed="rId3">
            <a:alphaModFix/>
          </a:blip>
          <a:srcRect/>
          <a:stretch/>
        </p:blipFill>
        <p:spPr>
          <a:xfrm>
            <a:off x="10465727" y="5258922"/>
            <a:ext cx="1143099" cy="11583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Key Dates – K / 1/ 2</a:t>
            </a:r>
            <a:endParaRPr>
              <a:highlight>
                <a:srgbClr val="FFFF00"/>
              </a:highlight>
            </a:endParaRPr>
          </a:p>
        </p:txBody>
      </p:sp>
      <p:graphicFrame>
        <p:nvGraphicFramePr>
          <p:cNvPr id="296" name="Google Shape;296;p20"/>
          <p:cNvGraphicFramePr/>
          <p:nvPr>
            <p:extLst>
              <p:ext uri="{D42A27DB-BD31-4B8C-83A1-F6EECF244321}">
                <p14:modId xmlns:p14="http://schemas.microsoft.com/office/powerpoint/2010/main" val="1908367607"/>
              </p:ext>
            </p:extLst>
          </p:nvPr>
        </p:nvGraphicFramePr>
        <p:xfrm>
          <a:off x="699796" y="2160588"/>
          <a:ext cx="8574375" cy="2595950"/>
        </p:xfrm>
        <a:graphic>
          <a:graphicData uri="http://schemas.openxmlformats.org/drawingml/2006/table">
            <a:tbl>
              <a:tblPr firstRow="1" bandRow="1">
                <a:noFill/>
                <a:tableStyleId>{E5C3B82C-BC9B-4D10-8EE3-C464C935AA1C}</a:tableStyleId>
              </a:tblPr>
              <a:tblGrid>
                <a:gridCol w="857437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u="none" strike="noStrike" cap="none"/>
                        <a:t>K / 1/ 2 (Monday and Wednesday nights)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dirty="0"/>
                        <a:t>Week of May 9 – Start practice</a:t>
                      </a:r>
                      <a:endParaRPr sz="18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dirty="0"/>
                        <a:t>Week of May 23 – Start games</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dirty="0"/>
                        <a:t>     </a:t>
                      </a:r>
                      <a:r>
                        <a:rPr lang="en-US" sz="1800" dirty="0"/>
                        <a:t>League Games (versus Chaska, Carver or other Chan teams)</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sz="1800" dirty="0"/>
                        <a:t>NO GAMES on May 30</a:t>
                      </a:r>
                      <a:r>
                        <a:rPr lang="en-US" sz="1800" baseline="30000" dirty="0"/>
                        <a:t>th</a:t>
                      </a:r>
                      <a:r>
                        <a:rPr lang="en-US" sz="1800" dirty="0"/>
                        <a:t> or July 4</a:t>
                      </a:r>
                      <a:r>
                        <a:rPr lang="en-US" sz="1800" baseline="30000" dirty="0"/>
                        <a:t>th</a:t>
                      </a:r>
                      <a:r>
                        <a:rPr lang="en-US" sz="1800" dirty="0"/>
                        <a:t> </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sz="1800" dirty="0"/>
                        <a:t>End of Year Bash -  July 8</a:t>
                      </a:r>
                      <a:r>
                        <a:rPr lang="en-US" sz="1800" baseline="30000" dirty="0"/>
                        <a:t>th</a:t>
                      </a:r>
                      <a:r>
                        <a:rPr lang="en-US" sz="1800" dirty="0"/>
                        <a:t> or July 15</a:t>
                      </a:r>
                      <a:r>
                        <a:rPr lang="en-US" sz="1800" baseline="30000" dirty="0"/>
                        <a:t>th</a:t>
                      </a:r>
                      <a:r>
                        <a:rPr lang="en-US" sz="1800" dirty="0"/>
                        <a:t> – location TBD</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endParaRPr dirty="0"/>
                    </a:p>
                  </a:txBody>
                  <a:tcPr marL="91450" marR="91450" marT="45725" marB="45725"/>
                </a:tc>
                <a:extLst>
                  <a:ext uri="{0D108BD9-81ED-4DB2-BD59-A6C34878D82A}">
                    <a16:rowId xmlns:a16="http://schemas.microsoft.com/office/drawing/2014/main" val="10006"/>
                  </a:ext>
                </a:extLst>
              </a:tr>
            </a:tbl>
          </a:graphicData>
        </a:graphic>
      </p:graphicFrame>
      <p:pic>
        <p:nvPicPr>
          <p:cNvPr id="297" name="Google Shape;297;p20"/>
          <p:cNvPicPr preferRelativeResize="0"/>
          <p:nvPr/>
        </p:nvPicPr>
        <p:blipFill rotWithShape="1">
          <a:blip r:embed="rId3">
            <a:alphaModFix/>
          </a:blip>
          <a:srcRect/>
          <a:stretch/>
        </p:blipFill>
        <p:spPr>
          <a:xfrm>
            <a:off x="10412973" y="5170999"/>
            <a:ext cx="1143099" cy="11583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Key Dates – 8U</a:t>
            </a:r>
            <a:endParaRPr>
              <a:highlight>
                <a:srgbClr val="FFFF00"/>
              </a:highlight>
            </a:endParaRPr>
          </a:p>
        </p:txBody>
      </p:sp>
      <p:graphicFrame>
        <p:nvGraphicFramePr>
          <p:cNvPr id="303" name="Google Shape;303;p21"/>
          <p:cNvGraphicFramePr/>
          <p:nvPr>
            <p:extLst>
              <p:ext uri="{D42A27DB-BD31-4B8C-83A1-F6EECF244321}">
                <p14:modId xmlns:p14="http://schemas.microsoft.com/office/powerpoint/2010/main" val="2216796553"/>
              </p:ext>
            </p:extLst>
          </p:nvPr>
        </p:nvGraphicFramePr>
        <p:xfrm>
          <a:off x="703385" y="2160588"/>
          <a:ext cx="8570800" cy="2595950"/>
        </p:xfrm>
        <a:graphic>
          <a:graphicData uri="http://schemas.openxmlformats.org/drawingml/2006/table">
            <a:tbl>
              <a:tblPr firstRow="1" bandRow="1">
                <a:noFill/>
                <a:tableStyleId>{E5C3B82C-BC9B-4D10-8EE3-C464C935AA1C}</a:tableStyleId>
              </a:tblPr>
              <a:tblGrid>
                <a:gridCol w="85708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a:t>8U (Monday and Wednesday nights)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dirty="0"/>
                        <a:t>Practices Start – mid April (whenever fields dry out)</a:t>
                      </a:r>
                      <a:endParaRPr sz="18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r>
                        <a:rPr lang="en-US" sz="1800" dirty="0"/>
                        <a:t>Practices Mondays, Games Wednesdays</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sz="1800" dirty="0"/>
                        <a:t>May 4 - June 29 – League Games (last 2 weeks will be double headers)</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sz="1800" dirty="0"/>
                        <a:t>State Tournament – July 9 – 10 (all teams are in; location TBD) </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lang="en-US" sz="1800" dirty="0"/>
                        <a:t>Other Optional Local Tournaments Are Available (typically they are 1 day events)</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dk1"/>
                        </a:buClr>
                        <a:buSzPts val="1800"/>
                        <a:buFont typeface="Trebuchet MS"/>
                        <a:buNone/>
                      </a:pPr>
                      <a:endParaRPr sz="1800" dirty="0"/>
                    </a:p>
                  </a:txBody>
                  <a:tcPr marL="91450" marR="91450" marT="45725" marB="45725"/>
                </a:tc>
                <a:extLst>
                  <a:ext uri="{0D108BD9-81ED-4DB2-BD59-A6C34878D82A}">
                    <a16:rowId xmlns:a16="http://schemas.microsoft.com/office/drawing/2014/main" val="10006"/>
                  </a:ext>
                </a:extLst>
              </a:tr>
            </a:tbl>
          </a:graphicData>
        </a:graphic>
      </p:graphicFrame>
      <p:pic>
        <p:nvPicPr>
          <p:cNvPr id="304" name="Google Shape;304;p21"/>
          <p:cNvPicPr preferRelativeResize="0"/>
          <p:nvPr/>
        </p:nvPicPr>
        <p:blipFill rotWithShape="1">
          <a:blip r:embed="rId3">
            <a:alphaModFix/>
          </a:blip>
          <a:srcRect/>
          <a:stretch/>
        </p:blipFill>
        <p:spPr>
          <a:xfrm>
            <a:off x="10412973" y="5170999"/>
            <a:ext cx="1143099" cy="11583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677334" y="609600"/>
            <a:ext cx="8596668" cy="65552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Key Dates – 10U and 12U</a:t>
            </a:r>
            <a:endParaRPr/>
          </a:p>
        </p:txBody>
      </p:sp>
      <p:graphicFrame>
        <p:nvGraphicFramePr>
          <p:cNvPr id="310" name="Google Shape;310;p22"/>
          <p:cNvGraphicFramePr/>
          <p:nvPr>
            <p:extLst>
              <p:ext uri="{D42A27DB-BD31-4B8C-83A1-F6EECF244321}">
                <p14:modId xmlns:p14="http://schemas.microsoft.com/office/powerpoint/2010/main" val="3116212125"/>
              </p:ext>
            </p:extLst>
          </p:nvPr>
        </p:nvGraphicFramePr>
        <p:xfrm>
          <a:off x="548640" y="1377950"/>
          <a:ext cx="9246700" cy="4376850"/>
        </p:xfrm>
        <a:graphic>
          <a:graphicData uri="http://schemas.openxmlformats.org/drawingml/2006/table">
            <a:tbl>
              <a:tblPr firstRow="1" bandRow="1">
                <a:noFill/>
                <a:tableStyleId>{E5C3B82C-BC9B-4D10-8EE3-C464C935AA1C}</a:tableStyleId>
              </a:tblPr>
              <a:tblGrid>
                <a:gridCol w="4587025">
                  <a:extLst>
                    <a:ext uri="{9D8B030D-6E8A-4147-A177-3AD203B41FA5}">
                      <a16:colId xmlns:a16="http://schemas.microsoft.com/office/drawing/2014/main" val="20000"/>
                    </a:ext>
                  </a:extLst>
                </a:gridCol>
                <a:gridCol w="4659675">
                  <a:extLst>
                    <a:ext uri="{9D8B030D-6E8A-4147-A177-3AD203B41FA5}">
                      <a16:colId xmlns:a16="http://schemas.microsoft.com/office/drawing/2014/main" val="20001"/>
                    </a:ext>
                  </a:extLst>
                </a:gridCol>
              </a:tblGrid>
              <a:tr h="671250">
                <a:tc>
                  <a:txBody>
                    <a:bodyPr/>
                    <a:lstStyle/>
                    <a:p>
                      <a:pPr marL="0" marR="0" lvl="0" indent="0" algn="l" rtl="0">
                        <a:spcBef>
                          <a:spcPts val="0"/>
                        </a:spcBef>
                        <a:spcAft>
                          <a:spcPts val="0"/>
                        </a:spcAft>
                        <a:buNone/>
                      </a:pPr>
                      <a:r>
                        <a:rPr lang="en-US" sz="2000"/>
                        <a:t>10U (typically on Tuesday and Thursdays**)</a:t>
                      </a:r>
                      <a:endParaRPr sz="2000"/>
                    </a:p>
                  </a:txBody>
                  <a:tcPr marL="91450" marR="91450" marT="45725" marB="45725"/>
                </a:tc>
                <a:tc>
                  <a:txBody>
                    <a:bodyPr/>
                    <a:lstStyle/>
                    <a:p>
                      <a:pPr marL="0" marR="0" lvl="0" indent="0" algn="l" rtl="0">
                        <a:spcBef>
                          <a:spcPts val="0"/>
                        </a:spcBef>
                        <a:spcAft>
                          <a:spcPts val="0"/>
                        </a:spcAft>
                        <a:buNone/>
                      </a:pPr>
                      <a:r>
                        <a:rPr lang="en-US" sz="2000"/>
                        <a:t>12U (typically on Monday and Wednesday**)</a:t>
                      </a:r>
                      <a:endParaRPr sz="2000"/>
                    </a:p>
                  </a:txBody>
                  <a:tcPr marL="91450" marR="91450" marT="45725" marB="45725"/>
                </a:tc>
                <a:extLst>
                  <a:ext uri="{0D108BD9-81ED-4DB2-BD59-A6C34878D82A}">
                    <a16:rowId xmlns:a16="http://schemas.microsoft.com/office/drawing/2014/main" val="10000"/>
                  </a:ext>
                </a:extLst>
              </a:tr>
              <a:tr h="388900">
                <a:tc>
                  <a:txBody>
                    <a:bodyPr/>
                    <a:lstStyle/>
                    <a:p>
                      <a:pPr marL="0" marR="0" lvl="0" indent="0" algn="l" rtl="0">
                        <a:spcBef>
                          <a:spcPts val="0"/>
                        </a:spcBef>
                        <a:spcAft>
                          <a:spcPts val="0"/>
                        </a:spcAft>
                        <a:buNone/>
                      </a:pPr>
                      <a:r>
                        <a:rPr lang="en-US" sz="2000"/>
                        <a:t>Practices Start – early April</a:t>
                      </a:r>
                      <a:endParaRPr sz="2000"/>
                    </a:p>
                  </a:txBody>
                  <a:tcPr marL="91450" marR="91450" marT="45725" marB="45725"/>
                </a:tc>
                <a:tc>
                  <a:txBody>
                    <a:bodyPr/>
                    <a:lstStyle/>
                    <a:p>
                      <a:pPr marL="0" marR="0" lvl="0" indent="0" algn="l" rtl="0">
                        <a:spcBef>
                          <a:spcPts val="0"/>
                        </a:spcBef>
                        <a:spcAft>
                          <a:spcPts val="0"/>
                        </a:spcAft>
                        <a:buNone/>
                      </a:pPr>
                      <a:r>
                        <a:rPr lang="en-US" sz="2000"/>
                        <a:t>Practices Start – early April</a:t>
                      </a:r>
                      <a:endParaRPr sz="2000"/>
                    </a:p>
                  </a:txBody>
                  <a:tcPr marL="91450" marR="91450" marT="45725" marB="45725"/>
                </a:tc>
                <a:extLst>
                  <a:ext uri="{0D108BD9-81ED-4DB2-BD59-A6C34878D82A}">
                    <a16:rowId xmlns:a16="http://schemas.microsoft.com/office/drawing/2014/main" val="10001"/>
                  </a:ext>
                </a:extLst>
              </a:tr>
              <a:tr h="643325">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May 3– June 21 League Double Headers (Tuesdays in May, Tuesdays and Thursdays in June)</a:t>
                      </a:r>
                      <a:endParaRPr dirty="0"/>
                    </a:p>
                    <a:p>
                      <a:pPr marL="0" marR="0" lvl="0" indent="0" algn="l" rtl="0">
                        <a:lnSpc>
                          <a:spcPct val="100000"/>
                        </a:lnSpc>
                        <a:spcBef>
                          <a:spcPts val="0"/>
                        </a:spcBef>
                        <a:spcAft>
                          <a:spcPts val="0"/>
                        </a:spcAft>
                        <a:buClr>
                          <a:schemeClr val="dk1"/>
                        </a:buClr>
                        <a:buSzPts val="2000"/>
                        <a:buFont typeface="Trebuchet MS"/>
                        <a:buNone/>
                      </a:pPr>
                      <a:r>
                        <a:rPr lang="en-US" sz="2000" dirty="0"/>
                        <a:t>Practices Thursday nights in May</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May 2– June 22 League Double Headers (Mondays and Wednesdays)</a:t>
                      </a:r>
                      <a:endParaRPr dirty="0"/>
                    </a:p>
                    <a:p>
                      <a:pPr marL="0" marR="0" lvl="0" indent="0" algn="l" rtl="0">
                        <a:lnSpc>
                          <a:spcPct val="100000"/>
                        </a:lnSpc>
                        <a:spcBef>
                          <a:spcPts val="0"/>
                        </a:spcBef>
                        <a:spcAft>
                          <a:spcPts val="0"/>
                        </a:spcAft>
                        <a:buClr>
                          <a:schemeClr val="dk1"/>
                        </a:buClr>
                        <a:buSzPts val="2000"/>
                        <a:buFont typeface="Trebuchet MS"/>
                        <a:buNone/>
                      </a:pPr>
                      <a:r>
                        <a:rPr lang="en-US" sz="2000" dirty="0"/>
                        <a:t>Practices Tuesday or Thursday nights</a:t>
                      </a:r>
                      <a:endParaRPr dirty="0"/>
                    </a:p>
                  </a:txBody>
                  <a:tcPr marL="91450" marR="91450" marT="45725" marB="45725"/>
                </a:tc>
                <a:extLst>
                  <a:ext uri="{0D108BD9-81ED-4DB2-BD59-A6C34878D82A}">
                    <a16:rowId xmlns:a16="http://schemas.microsoft.com/office/drawing/2014/main" val="10002"/>
                  </a:ext>
                </a:extLst>
              </a:tr>
              <a:tr h="475350">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3 tournaments – TBD </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a:t>3 tournaments – TBD</a:t>
                      </a:r>
                      <a:endParaRPr sz="2000"/>
                    </a:p>
                  </a:txBody>
                  <a:tcPr marL="91450" marR="91450" marT="45725" marB="45725"/>
                </a:tc>
                <a:extLst>
                  <a:ext uri="{0D108BD9-81ED-4DB2-BD59-A6C34878D82A}">
                    <a16:rowId xmlns:a16="http://schemas.microsoft.com/office/drawing/2014/main" val="10003"/>
                  </a:ext>
                </a:extLst>
              </a:tr>
              <a:tr h="388900">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League Qualifier – June 24-26</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League Qualifier – June 24-26 </a:t>
                      </a:r>
                      <a:endParaRPr dirty="0"/>
                    </a:p>
                  </a:txBody>
                  <a:tcPr marL="91450" marR="91450" marT="45725" marB="45725"/>
                </a:tc>
                <a:extLst>
                  <a:ext uri="{0D108BD9-81ED-4DB2-BD59-A6C34878D82A}">
                    <a16:rowId xmlns:a16="http://schemas.microsoft.com/office/drawing/2014/main" val="10004"/>
                  </a:ext>
                </a:extLst>
              </a:tr>
              <a:tr h="345975">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State Tournament – July 9-10 (Must qualify)</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dirty="0"/>
                        <a:t>State Tournament – July 9-10 (Must qualify)</a:t>
                      </a:r>
                      <a:endParaRPr dirty="0"/>
                    </a:p>
                  </a:txBody>
                  <a:tcPr marL="91450" marR="91450" marT="45725" marB="45725"/>
                </a:tc>
                <a:extLst>
                  <a:ext uri="{0D108BD9-81ED-4DB2-BD59-A6C34878D82A}">
                    <a16:rowId xmlns:a16="http://schemas.microsoft.com/office/drawing/2014/main" val="10005"/>
                  </a:ext>
                </a:extLst>
              </a:tr>
              <a:tr h="388900">
                <a:tc>
                  <a:txBody>
                    <a:bodyPr/>
                    <a:lstStyle/>
                    <a:p>
                      <a:pPr marL="0" marR="0" lvl="0" indent="0" algn="l" rtl="0">
                        <a:lnSpc>
                          <a:spcPct val="100000"/>
                        </a:lnSpc>
                        <a:spcBef>
                          <a:spcPts val="0"/>
                        </a:spcBef>
                        <a:spcAft>
                          <a:spcPts val="0"/>
                        </a:spcAft>
                        <a:buClr>
                          <a:schemeClr val="dk1"/>
                        </a:buClr>
                        <a:buSzPts val="2000"/>
                        <a:buFont typeface="Trebuchet MS"/>
                        <a:buNone/>
                      </a:pPr>
                      <a:r>
                        <a:rPr lang="en-US" sz="2000"/>
                        <a:t>Nationals: Must Qualify</a:t>
                      </a:r>
                      <a:endParaRPr/>
                    </a:p>
                  </a:txBody>
                  <a:tcPr marL="91450" marR="91450" marT="45725" marB="45725"/>
                </a:tc>
                <a:tc>
                  <a:txBody>
                    <a:bodyPr/>
                    <a:lstStyle/>
                    <a:p>
                      <a:pPr marL="0" marR="0" lvl="0" indent="0" algn="l" rtl="0">
                        <a:spcBef>
                          <a:spcPts val="0"/>
                        </a:spcBef>
                        <a:spcAft>
                          <a:spcPts val="0"/>
                        </a:spcAft>
                        <a:buNone/>
                      </a:pPr>
                      <a:r>
                        <a:rPr lang="en-US" sz="2000" dirty="0"/>
                        <a:t>Nationals: Must Qualify</a:t>
                      </a:r>
                      <a:endParaRPr dirty="0"/>
                    </a:p>
                  </a:txBody>
                  <a:tcPr marL="91450" marR="91450" marT="45725" marB="45725"/>
                </a:tc>
                <a:extLst>
                  <a:ext uri="{0D108BD9-81ED-4DB2-BD59-A6C34878D82A}">
                    <a16:rowId xmlns:a16="http://schemas.microsoft.com/office/drawing/2014/main" val="10006"/>
                  </a:ext>
                </a:extLst>
              </a:tr>
            </a:tbl>
          </a:graphicData>
        </a:graphic>
      </p:graphicFrame>
      <p:sp>
        <p:nvSpPr>
          <p:cNvPr id="311" name="Google Shape;311;p22"/>
          <p:cNvSpPr/>
          <p:nvPr/>
        </p:nvSpPr>
        <p:spPr>
          <a:xfrm>
            <a:off x="350892" y="6159484"/>
            <a:ext cx="96422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Trebuchet MS"/>
                <a:ea typeface="Trebuchet MS"/>
                <a:cs typeface="Trebuchet MS"/>
                <a:sym typeface="Trebuchet MS"/>
              </a:rPr>
              <a:t>** = NOT SET DAYS OF THE WEEK. PRACTICES AND GAMES COULD BE ADDED ON ANY DAY</a:t>
            </a:r>
            <a:endParaRPr/>
          </a:p>
        </p:txBody>
      </p:sp>
      <p:pic>
        <p:nvPicPr>
          <p:cNvPr id="312" name="Google Shape;312;p22"/>
          <p:cNvPicPr preferRelativeResize="0"/>
          <p:nvPr/>
        </p:nvPicPr>
        <p:blipFill rotWithShape="1">
          <a:blip r:embed="rId3">
            <a:alphaModFix/>
          </a:blip>
          <a:srcRect/>
          <a:stretch/>
        </p:blipFill>
        <p:spPr>
          <a:xfrm>
            <a:off x="10386596" y="5285300"/>
            <a:ext cx="1143099" cy="11583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677334" y="609600"/>
            <a:ext cx="8596668" cy="718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Volunteering</a:t>
            </a:r>
            <a:endParaRPr/>
          </a:p>
        </p:txBody>
      </p:sp>
      <p:sp>
        <p:nvSpPr>
          <p:cNvPr id="318" name="Google Shape;318;p23"/>
          <p:cNvSpPr txBox="1">
            <a:spLocks noGrp="1"/>
          </p:cNvSpPr>
          <p:nvPr>
            <p:ph type="body" idx="1"/>
          </p:nvPr>
        </p:nvSpPr>
        <p:spPr>
          <a:xfrm>
            <a:off x="677334" y="1202499"/>
            <a:ext cx="8990648" cy="526751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80000"/>
              <a:buChar char="►"/>
            </a:pPr>
            <a:r>
              <a:rPr lang="en-US" sz="2400" dirty="0"/>
              <a:t>WE CAN’T DO IT WITHOUT YOU</a:t>
            </a:r>
            <a:endParaRPr dirty="0"/>
          </a:p>
          <a:p>
            <a:pPr marL="742950" lvl="1" indent="-285750" algn="l" rtl="0">
              <a:spcBef>
                <a:spcPts val="1000"/>
              </a:spcBef>
              <a:spcAft>
                <a:spcPts val="0"/>
              </a:spcAft>
              <a:buSzPct val="80000"/>
              <a:buChar char="►"/>
            </a:pPr>
            <a:r>
              <a:rPr lang="en-US" sz="2000" dirty="0"/>
              <a:t>CAA is a parent volunteer organization</a:t>
            </a:r>
            <a:endParaRPr dirty="0"/>
          </a:p>
          <a:p>
            <a:pPr marL="742950" lvl="1" indent="-285750" algn="l" rtl="0">
              <a:spcBef>
                <a:spcPts val="1000"/>
              </a:spcBef>
              <a:spcAft>
                <a:spcPts val="0"/>
              </a:spcAft>
              <a:buSzPct val="80000"/>
              <a:buChar char="►"/>
            </a:pPr>
            <a:r>
              <a:rPr lang="en-US" sz="2000" dirty="0"/>
              <a:t>Volunteers are CRITICAL to making our kids’ programs a success</a:t>
            </a:r>
            <a:endParaRPr dirty="0"/>
          </a:p>
          <a:p>
            <a:pPr marL="342900" lvl="0" indent="-342900" algn="l" rtl="0">
              <a:spcBef>
                <a:spcPts val="1000"/>
              </a:spcBef>
              <a:spcAft>
                <a:spcPts val="0"/>
              </a:spcAft>
              <a:buSzPct val="80000"/>
              <a:buChar char="►"/>
            </a:pPr>
            <a:r>
              <a:rPr lang="en-US" sz="2400" dirty="0"/>
              <a:t>Each family must complete 8 hours of volunteer time by July 31, 2022.</a:t>
            </a:r>
            <a:endParaRPr sz="2200" dirty="0"/>
          </a:p>
          <a:p>
            <a:pPr marL="342900" lvl="0" indent="-342900" algn="l" rtl="0">
              <a:spcBef>
                <a:spcPts val="1000"/>
              </a:spcBef>
              <a:spcAft>
                <a:spcPts val="0"/>
              </a:spcAft>
              <a:buSzPct val="80000"/>
              <a:buChar char="►"/>
            </a:pPr>
            <a:r>
              <a:rPr lang="en-US" sz="2200" dirty="0"/>
              <a:t>$400 volunteer check required.</a:t>
            </a:r>
            <a:endParaRPr dirty="0"/>
          </a:p>
          <a:p>
            <a:pPr marL="742950" lvl="1" indent="-285750" algn="l" rtl="0">
              <a:spcBef>
                <a:spcPts val="1000"/>
              </a:spcBef>
              <a:spcAft>
                <a:spcPts val="0"/>
              </a:spcAft>
              <a:buSzPct val="80000"/>
              <a:buChar char="►"/>
            </a:pPr>
            <a:r>
              <a:rPr lang="en-US" sz="2000" dirty="0"/>
              <a:t>No player will be placed on a roster unless there is a check on file</a:t>
            </a:r>
            <a:endParaRPr dirty="0"/>
          </a:p>
          <a:p>
            <a:pPr marL="342900" lvl="0" indent="-342900" algn="l" rtl="0">
              <a:spcBef>
                <a:spcPts val="1000"/>
              </a:spcBef>
              <a:spcAft>
                <a:spcPts val="0"/>
              </a:spcAft>
              <a:buSzPct val="80000"/>
              <a:buChar char="►"/>
            </a:pPr>
            <a:r>
              <a:rPr lang="en-US" sz="2200" dirty="0"/>
              <a:t>Head Coach, 3 Assistant Coaches and Team Manager meet volunteer requirement</a:t>
            </a:r>
            <a:endParaRPr dirty="0"/>
          </a:p>
          <a:p>
            <a:pPr marL="342900" lvl="0" indent="-342900" algn="l" rtl="0">
              <a:spcBef>
                <a:spcPts val="1000"/>
              </a:spcBef>
              <a:spcAft>
                <a:spcPts val="0"/>
              </a:spcAft>
              <a:buSzPct val="80000"/>
              <a:buChar char="►"/>
            </a:pPr>
            <a:r>
              <a:rPr lang="en-US" sz="2200" dirty="0"/>
              <a:t>Other key positions also meet requirement (and some don’t) – need official signup</a:t>
            </a:r>
            <a:endParaRPr dirty="0"/>
          </a:p>
          <a:p>
            <a:pPr marL="342900" lvl="0" indent="-342900" algn="l" rtl="0">
              <a:spcBef>
                <a:spcPts val="1000"/>
              </a:spcBef>
              <a:spcAft>
                <a:spcPts val="0"/>
              </a:spcAft>
              <a:buSzPct val="80000"/>
              <a:buChar char="►"/>
            </a:pPr>
            <a:r>
              <a:rPr lang="en-US" sz="2200" dirty="0"/>
              <a:t>Please talk to a Board member if you have questions</a:t>
            </a:r>
          </a:p>
          <a:p>
            <a:pPr marL="342900" lvl="0" indent="-342900" algn="l" rtl="0">
              <a:spcBef>
                <a:spcPts val="1000"/>
              </a:spcBef>
              <a:spcAft>
                <a:spcPts val="0"/>
              </a:spcAft>
              <a:buSzPct val="80000"/>
              <a:buChar char="►"/>
            </a:pPr>
            <a:r>
              <a:rPr lang="en-US" sz="2200" dirty="0"/>
              <a:t>All volunteer sessions will be posted on Dibs</a:t>
            </a:r>
          </a:p>
          <a:p>
            <a:pPr marL="800100" lvl="1" indent="-342900">
              <a:buSzPct val="80000"/>
            </a:pPr>
            <a:r>
              <a:rPr lang="en-US" sz="2000" dirty="0">
                <a:solidFill>
                  <a:srgbClr val="000000"/>
                </a:solidFill>
                <a:hlinkClick r:id="rId3">
                  <a:extLst>
                    <a:ext uri="{A12FA001-AC4F-418D-AE19-62706E023703}">
                      <ahyp:hlinkClr xmlns:ahyp="http://schemas.microsoft.com/office/drawing/2018/hyperlinkcolor" val="tx"/>
                    </a:ext>
                  </a:extLst>
                </a:hlinkClick>
              </a:rPr>
              <a:t>https://www.chanathleticassociation.com/dib_sessions</a:t>
            </a:r>
            <a:endParaRPr lang="en-US" sz="2000" dirty="0">
              <a:solidFill>
                <a:srgbClr val="000000"/>
              </a:solidFill>
            </a:endParaRPr>
          </a:p>
          <a:p>
            <a:pPr marL="800100" lvl="1" indent="-342900">
              <a:buSzPct val="80000"/>
            </a:pPr>
            <a:endParaRPr dirty="0"/>
          </a:p>
        </p:txBody>
      </p:sp>
      <p:pic>
        <p:nvPicPr>
          <p:cNvPr id="320" name="Google Shape;320;p23"/>
          <p:cNvPicPr preferRelativeResize="0"/>
          <p:nvPr/>
        </p:nvPicPr>
        <p:blipFill rotWithShape="1">
          <a:blip r:embed="rId4">
            <a:alphaModFix/>
          </a:blip>
          <a:srcRect/>
          <a:stretch/>
        </p:blipFill>
        <p:spPr>
          <a:xfrm>
            <a:off x="10452367" y="5311677"/>
            <a:ext cx="1143099" cy="11583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title"/>
          </p:nvPr>
        </p:nvSpPr>
        <p:spPr>
          <a:xfrm>
            <a:off x="677334" y="609600"/>
            <a:ext cx="8596668" cy="79716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Coaches…..WE NEED YOU!!!</a:t>
            </a:r>
            <a:endParaRPr/>
          </a:p>
        </p:txBody>
      </p:sp>
      <p:sp>
        <p:nvSpPr>
          <p:cNvPr id="326" name="Google Shape;326;p24"/>
          <p:cNvSpPr txBox="1">
            <a:spLocks noGrp="1"/>
          </p:cNvSpPr>
          <p:nvPr>
            <p:ph type="body" idx="1"/>
          </p:nvPr>
        </p:nvSpPr>
        <p:spPr>
          <a:xfrm>
            <a:off x="967154" y="1345223"/>
            <a:ext cx="8306848" cy="331574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t>Coaches Registration:</a:t>
            </a:r>
            <a:endParaRPr dirty="0"/>
          </a:p>
          <a:p>
            <a:pPr marL="0" lvl="0" indent="0" algn="l" rtl="0">
              <a:spcBef>
                <a:spcPts val="1000"/>
              </a:spcBef>
              <a:spcAft>
                <a:spcPts val="0"/>
              </a:spcAft>
              <a:buSzPts val="1440"/>
              <a:buNone/>
            </a:pPr>
            <a:r>
              <a:rPr lang="en-US" dirty="0">
                <a:solidFill>
                  <a:srgbClr val="002060"/>
                </a:solidFill>
              </a:rPr>
              <a:t>Register on same site as softball registration</a:t>
            </a:r>
            <a:endParaRPr dirty="0">
              <a:solidFill>
                <a:srgbClr val="002060"/>
              </a:solidFill>
            </a:endParaRPr>
          </a:p>
          <a:p>
            <a:pPr marL="0" lvl="0" indent="0" algn="l" rtl="0">
              <a:spcBef>
                <a:spcPts val="1000"/>
              </a:spcBef>
              <a:spcAft>
                <a:spcPts val="0"/>
              </a:spcAft>
              <a:buSzPts val="1440"/>
              <a:buNone/>
            </a:pPr>
            <a:endParaRPr dirty="0"/>
          </a:p>
        </p:txBody>
      </p:sp>
      <p:pic>
        <p:nvPicPr>
          <p:cNvPr id="327" name="Google Shape;327;p24"/>
          <p:cNvPicPr preferRelativeResize="0"/>
          <p:nvPr/>
        </p:nvPicPr>
        <p:blipFill rotWithShape="1">
          <a:blip r:embed="rId3">
            <a:alphaModFix/>
          </a:blip>
          <a:srcRect/>
          <a:stretch/>
        </p:blipFill>
        <p:spPr>
          <a:xfrm>
            <a:off x="10430445" y="5272622"/>
            <a:ext cx="1143099" cy="1158340"/>
          </a:xfrm>
          <a:prstGeom prst="rect">
            <a:avLst/>
          </a:prstGeom>
          <a:noFill/>
          <a:ln>
            <a:noFill/>
          </a:ln>
        </p:spPr>
      </p:pic>
      <p:pic>
        <p:nvPicPr>
          <p:cNvPr id="328" name="Google Shape;328;p24"/>
          <p:cNvPicPr preferRelativeResize="0"/>
          <p:nvPr/>
        </p:nvPicPr>
        <p:blipFill rotWithShape="1">
          <a:blip r:embed="rId4">
            <a:alphaModFix/>
          </a:blip>
          <a:srcRect l="29487" r="18332"/>
          <a:stretch/>
        </p:blipFill>
        <p:spPr>
          <a:xfrm rot="5400000">
            <a:off x="2310909" y="1995857"/>
            <a:ext cx="3578472"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title"/>
          </p:nvPr>
        </p:nvSpPr>
        <p:spPr>
          <a:xfrm>
            <a:off x="677334" y="385592"/>
            <a:ext cx="8596668" cy="81836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Equipment</a:t>
            </a:r>
            <a:endParaRPr/>
          </a:p>
        </p:txBody>
      </p:sp>
      <p:sp>
        <p:nvSpPr>
          <p:cNvPr id="334" name="Google Shape;334;p25"/>
          <p:cNvSpPr txBox="1">
            <a:spLocks noGrp="1"/>
          </p:cNvSpPr>
          <p:nvPr>
            <p:ph type="body" idx="1"/>
          </p:nvPr>
        </p:nvSpPr>
        <p:spPr>
          <a:xfrm>
            <a:off x="677333" y="1225296"/>
            <a:ext cx="8014604" cy="533481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en-US" sz="2400" dirty="0"/>
              <a:t>Each player must provide their own batting helmet w/ cage, fielder’s mask, glove and bat</a:t>
            </a:r>
            <a:endParaRPr dirty="0"/>
          </a:p>
          <a:p>
            <a:pPr marL="342900" lvl="0" indent="-342900" algn="l" rtl="0">
              <a:spcBef>
                <a:spcPts val="1000"/>
              </a:spcBef>
              <a:spcAft>
                <a:spcPts val="0"/>
              </a:spcAft>
              <a:buSzPts val="1920"/>
              <a:buChar char="►"/>
            </a:pPr>
            <a:r>
              <a:rPr lang="en-US" sz="2400" dirty="0"/>
              <a:t>Yes, fielder’s masks ARE required up through 12U</a:t>
            </a:r>
            <a:endParaRPr dirty="0"/>
          </a:p>
          <a:p>
            <a:pPr marL="342900" lvl="0" indent="-342900" algn="l" rtl="0">
              <a:spcBef>
                <a:spcPts val="1000"/>
              </a:spcBef>
              <a:spcAft>
                <a:spcPts val="0"/>
              </a:spcAft>
              <a:buSzPts val="1920"/>
              <a:buChar char="►"/>
            </a:pPr>
            <a:r>
              <a:rPr lang="en-US" sz="2400" dirty="0"/>
              <a:t>Catching gear and other coach’s equipment provided by CAA</a:t>
            </a:r>
            <a:endParaRPr dirty="0"/>
          </a:p>
          <a:p>
            <a:pPr marL="342900" lvl="0" indent="-342900" algn="l" rtl="0">
              <a:spcBef>
                <a:spcPts val="1000"/>
              </a:spcBef>
              <a:spcAft>
                <a:spcPts val="0"/>
              </a:spcAft>
              <a:buSzPts val="1920"/>
              <a:buChar char="►"/>
            </a:pPr>
            <a:r>
              <a:rPr lang="en-US" sz="2400" dirty="0"/>
              <a:t>Nice to haves:</a:t>
            </a:r>
            <a:endParaRPr dirty="0"/>
          </a:p>
          <a:p>
            <a:pPr marL="742950" lvl="1" indent="-285750" algn="l" rtl="0">
              <a:spcBef>
                <a:spcPts val="1000"/>
              </a:spcBef>
              <a:spcAft>
                <a:spcPts val="0"/>
              </a:spcAft>
              <a:buSzPts val="1760"/>
              <a:buChar char="►"/>
            </a:pPr>
            <a:r>
              <a:rPr lang="en-US" sz="2200" dirty="0"/>
              <a:t>Batting gloves</a:t>
            </a:r>
            <a:endParaRPr dirty="0"/>
          </a:p>
          <a:p>
            <a:pPr marL="742950" lvl="1" indent="-285750" algn="l" rtl="0">
              <a:spcBef>
                <a:spcPts val="1000"/>
              </a:spcBef>
              <a:spcAft>
                <a:spcPts val="0"/>
              </a:spcAft>
              <a:buSzPts val="1760"/>
              <a:buChar char="►"/>
            </a:pPr>
            <a:r>
              <a:rPr lang="en-US" sz="2200" dirty="0"/>
              <a:t>Equipment bag</a:t>
            </a:r>
            <a:br>
              <a:rPr lang="en-US" sz="2200" dirty="0"/>
            </a:br>
            <a:r>
              <a:rPr lang="en-US" sz="2200" dirty="0"/>
              <a:t>(made for softball)</a:t>
            </a:r>
            <a:endParaRPr dirty="0"/>
          </a:p>
          <a:p>
            <a:pPr marL="742950" lvl="1" indent="-285750" algn="l" rtl="0">
              <a:spcBef>
                <a:spcPts val="1000"/>
              </a:spcBef>
              <a:spcAft>
                <a:spcPts val="0"/>
              </a:spcAft>
              <a:buSzPts val="1760"/>
              <a:buChar char="►"/>
            </a:pPr>
            <a:r>
              <a:rPr lang="en-US" sz="2200" dirty="0"/>
              <a:t>Cleats (must be molded</a:t>
            </a:r>
            <a:br>
              <a:rPr lang="en-US" sz="2200" dirty="0"/>
            </a:br>
            <a:r>
              <a:rPr lang="en-US" sz="2200" dirty="0"/>
              <a:t>plastic)</a:t>
            </a:r>
            <a:endParaRPr dirty="0"/>
          </a:p>
          <a:p>
            <a:pPr marL="457200" lvl="1" indent="0" algn="l" rtl="0">
              <a:spcBef>
                <a:spcPts val="1000"/>
              </a:spcBef>
              <a:spcAft>
                <a:spcPts val="0"/>
              </a:spcAft>
              <a:buSzPts val="1760"/>
              <a:buNone/>
            </a:pPr>
            <a:endParaRPr sz="2200" dirty="0"/>
          </a:p>
        </p:txBody>
      </p:sp>
      <p:pic>
        <p:nvPicPr>
          <p:cNvPr id="337" name="Google Shape;337;p25"/>
          <p:cNvPicPr preferRelativeResize="0"/>
          <p:nvPr/>
        </p:nvPicPr>
        <p:blipFill rotWithShape="1">
          <a:blip r:embed="rId3">
            <a:alphaModFix/>
          </a:blip>
          <a:srcRect/>
          <a:stretch/>
        </p:blipFill>
        <p:spPr>
          <a:xfrm>
            <a:off x="10430445" y="5272622"/>
            <a:ext cx="1143099" cy="11583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6"/>
          <p:cNvSpPr txBox="1">
            <a:spLocks noGrp="1"/>
          </p:cNvSpPr>
          <p:nvPr>
            <p:ph type="title"/>
          </p:nvPr>
        </p:nvSpPr>
        <p:spPr>
          <a:xfrm>
            <a:off x="682010" y="245133"/>
            <a:ext cx="8031480" cy="93268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900"/>
              <a:buFont typeface="Trebuchet MS"/>
              <a:buNone/>
            </a:pPr>
            <a:r>
              <a:rPr lang="en-US"/>
              <a:t>Player Safety</a:t>
            </a:r>
            <a:endParaRPr/>
          </a:p>
        </p:txBody>
      </p:sp>
      <p:sp>
        <p:nvSpPr>
          <p:cNvPr id="343" name="Google Shape;343;p26"/>
          <p:cNvSpPr txBox="1">
            <a:spLocks noGrp="1"/>
          </p:cNvSpPr>
          <p:nvPr>
            <p:ph type="body" idx="1"/>
          </p:nvPr>
        </p:nvSpPr>
        <p:spPr>
          <a:xfrm>
            <a:off x="530352" y="1008697"/>
            <a:ext cx="9286979" cy="5475505"/>
          </a:xfrm>
          <a:prstGeom prst="rect">
            <a:avLst/>
          </a:prstGeom>
          <a:noFill/>
          <a:ln>
            <a:noFill/>
          </a:ln>
        </p:spPr>
        <p:txBody>
          <a:bodyPr spcFirstLastPara="1" wrap="square" lIns="91425" tIns="45700" rIns="91425" bIns="45700" anchor="t" anchorCtr="0">
            <a:noAutofit/>
          </a:bodyPr>
          <a:lstStyle/>
          <a:p>
            <a:pPr marL="365760" lvl="0" indent="-342900" algn="l" rtl="0">
              <a:lnSpc>
                <a:spcPct val="80000"/>
              </a:lnSpc>
              <a:spcBef>
                <a:spcPts val="0"/>
              </a:spcBef>
              <a:spcAft>
                <a:spcPts val="0"/>
              </a:spcAft>
              <a:buClr>
                <a:srgbClr val="134F5C"/>
              </a:buClr>
              <a:buSzPts val="1600"/>
              <a:buChar char="►"/>
            </a:pPr>
            <a:r>
              <a:rPr lang="en-US" sz="1600" b="1" dirty="0">
                <a:solidFill>
                  <a:schemeClr val="dk1"/>
                </a:solidFill>
              </a:rPr>
              <a:t>Abuse Awareness Training and Concussion Certification:</a:t>
            </a:r>
            <a:endParaRPr dirty="0"/>
          </a:p>
          <a:p>
            <a:pPr marL="742950" lvl="1" indent="-285750" algn="l" rtl="0">
              <a:spcBef>
                <a:spcPts val="1000"/>
              </a:spcBef>
              <a:spcAft>
                <a:spcPts val="0"/>
              </a:spcAft>
              <a:buSzPts val="1280"/>
              <a:buChar char="►"/>
            </a:pPr>
            <a:r>
              <a:rPr lang="en-US" dirty="0">
                <a:solidFill>
                  <a:schemeClr val="dk1"/>
                </a:solidFill>
              </a:rPr>
              <a:t>All on-field officials and coaches must complete concussion training and Adult Abuse Awareness Training</a:t>
            </a:r>
            <a:endParaRPr dirty="0"/>
          </a:p>
          <a:p>
            <a:pPr marL="742950" lvl="1" indent="-285750">
              <a:buSzPts val="1280"/>
            </a:pPr>
            <a:r>
              <a:rPr lang="en-US" dirty="0">
                <a:solidFill>
                  <a:schemeClr val="dk1"/>
                </a:solidFill>
              </a:rPr>
              <a:t>See safety information at:</a:t>
            </a:r>
            <a:endParaRPr dirty="0"/>
          </a:p>
          <a:p>
            <a:pPr marL="1143000" lvl="2" indent="-218440" algn="l" rtl="0">
              <a:spcBef>
                <a:spcPts val="1000"/>
              </a:spcBef>
              <a:spcAft>
                <a:spcPts val="0"/>
              </a:spcAft>
              <a:buSzPts val="1280"/>
              <a:buChar char="►"/>
            </a:pPr>
            <a:r>
              <a:rPr lang="en-US" b="1" dirty="0">
                <a:solidFill>
                  <a:srgbClr val="134F5C"/>
                </a:solidFill>
              </a:rPr>
              <a:t>https://www.chanathleticassociation.com/baseball-safety</a:t>
            </a:r>
            <a:endParaRPr b="1" dirty="0">
              <a:solidFill>
                <a:srgbClr val="134F5C"/>
              </a:solidFill>
            </a:endParaRPr>
          </a:p>
          <a:p>
            <a:pPr marL="742950" lvl="1" indent="-285750" algn="l" rtl="0">
              <a:spcBef>
                <a:spcPts val="1000"/>
              </a:spcBef>
              <a:spcAft>
                <a:spcPts val="0"/>
              </a:spcAft>
              <a:buSzPts val="1280"/>
              <a:buChar char="►"/>
            </a:pPr>
            <a:r>
              <a:rPr lang="en-US" dirty="0">
                <a:solidFill>
                  <a:schemeClr val="dk1"/>
                </a:solidFill>
              </a:rPr>
              <a:t>Should take about 30-60 minutes to complete</a:t>
            </a:r>
            <a:endParaRPr dirty="0"/>
          </a:p>
          <a:p>
            <a:pPr marL="342900" lvl="0" indent="-342900" algn="l" rtl="0">
              <a:spcBef>
                <a:spcPts val="1000"/>
              </a:spcBef>
              <a:spcAft>
                <a:spcPts val="0"/>
              </a:spcAft>
              <a:buSzPts val="1440"/>
              <a:buChar char="►"/>
            </a:pPr>
            <a:r>
              <a:rPr lang="en-US" b="1" dirty="0">
                <a:solidFill>
                  <a:schemeClr val="dk1"/>
                </a:solidFill>
              </a:rPr>
              <a:t>For safety issues, contact Safety Officer (Shane Wasserman)</a:t>
            </a:r>
            <a:endParaRPr dirty="0"/>
          </a:p>
          <a:p>
            <a:pPr marL="342900" lvl="0" indent="-342900" algn="l" rtl="0">
              <a:spcBef>
                <a:spcPts val="1000"/>
              </a:spcBef>
              <a:spcAft>
                <a:spcPts val="0"/>
              </a:spcAft>
              <a:buSzPts val="1440"/>
              <a:buChar char="►"/>
            </a:pPr>
            <a:r>
              <a:rPr lang="en-US" b="1" dirty="0">
                <a:solidFill>
                  <a:schemeClr val="dk1"/>
                </a:solidFill>
              </a:rPr>
              <a:t>Proud to partner with TCO and OSR as Diamond Sponsors:</a:t>
            </a:r>
            <a:endParaRPr dirty="0"/>
          </a:p>
          <a:p>
            <a:pPr marL="742950" lvl="1" indent="-285750" algn="l" rtl="0">
              <a:spcBef>
                <a:spcPts val="1000"/>
              </a:spcBef>
              <a:spcAft>
                <a:spcPts val="0"/>
              </a:spcAft>
              <a:buSzPts val="1280"/>
              <a:buChar char="►"/>
            </a:pPr>
            <a:r>
              <a:rPr lang="en-US" dirty="0">
                <a:solidFill>
                  <a:schemeClr val="dk1"/>
                </a:solidFill>
              </a:rPr>
              <a:t>TCO offers sports performance, sports chiropractic services, physical therapy, and nutrition solutions in 39 locations across the Twin Cities (</a:t>
            </a:r>
            <a:r>
              <a:rPr lang="en-US" u="sng" dirty="0">
                <a:solidFill>
                  <a:schemeClr val="dk1"/>
                </a:solidFill>
                <a:hlinkClick r:id="rId3">
                  <a:extLst>
                    <a:ext uri="{A12FA001-AC4F-418D-AE19-62706E023703}">
                      <ahyp:hlinkClr xmlns:ahyp="http://schemas.microsoft.com/office/drawing/2018/hyperlinkcolor" val="tx"/>
                    </a:ext>
                  </a:extLst>
                </a:hlinkClick>
              </a:rPr>
              <a:t>https://tcomn.com</a:t>
            </a:r>
            <a:r>
              <a:rPr lang="en-US" dirty="0">
                <a:solidFill>
                  <a:schemeClr val="dk1"/>
                </a:solidFill>
              </a:rPr>
              <a:t>)</a:t>
            </a:r>
            <a:endParaRPr dirty="0"/>
          </a:p>
          <a:p>
            <a:pPr marL="742950" lvl="1" indent="-285750" algn="l" rtl="0">
              <a:spcBef>
                <a:spcPts val="1000"/>
              </a:spcBef>
              <a:spcAft>
                <a:spcPts val="0"/>
              </a:spcAft>
              <a:buSzPts val="1280"/>
              <a:buChar char="►"/>
            </a:pPr>
            <a:r>
              <a:rPr lang="en-US" dirty="0">
                <a:solidFill>
                  <a:schemeClr val="dk1"/>
                </a:solidFill>
              </a:rPr>
              <a:t>OSR offers free 15 minute injury consults, physical therapy (including throwers programs), concussion rehab, and ACL prevention programs (</a:t>
            </a:r>
            <a:r>
              <a:rPr lang="en-US" u="sng" dirty="0">
                <a:solidFill>
                  <a:schemeClr val="dk1"/>
                </a:solidFill>
                <a:hlinkClick r:id="rId4">
                  <a:extLst>
                    <a:ext uri="{A12FA001-AC4F-418D-AE19-62706E023703}">
                      <ahyp:hlinkClr xmlns:ahyp="http://schemas.microsoft.com/office/drawing/2018/hyperlinkcolor" val="tx"/>
                    </a:ext>
                  </a:extLst>
                </a:hlinkClick>
              </a:rPr>
              <a:t>https://www.osrpt.com/</a:t>
            </a:r>
            <a:r>
              <a:rPr lang="en-US" dirty="0">
                <a:solidFill>
                  <a:schemeClr val="dk1"/>
                </a:solidFill>
              </a:rPr>
              <a:t>)</a:t>
            </a:r>
            <a:endParaRPr dirty="0"/>
          </a:p>
          <a:p>
            <a:pPr marL="742950" lvl="1" indent="-285750" algn="l" rtl="0">
              <a:spcBef>
                <a:spcPts val="1000"/>
              </a:spcBef>
              <a:spcAft>
                <a:spcPts val="0"/>
              </a:spcAft>
              <a:buSzPts val="1280"/>
              <a:buChar char="►"/>
            </a:pPr>
            <a:r>
              <a:rPr lang="en-US" dirty="0">
                <a:solidFill>
                  <a:schemeClr val="dk1"/>
                </a:solidFill>
              </a:rPr>
              <a:t>Both organizations supply athletic trainers for all Chanhassen hosted tournaments</a:t>
            </a:r>
            <a:endParaRPr dirty="0">
              <a:solidFill>
                <a:schemeClr val="dk1"/>
              </a:solidFill>
            </a:endParaRPr>
          </a:p>
        </p:txBody>
      </p:sp>
      <p:pic>
        <p:nvPicPr>
          <p:cNvPr id="344" name="Google Shape;344;p26"/>
          <p:cNvPicPr preferRelativeResize="0"/>
          <p:nvPr/>
        </p:nvPicPr>
        <p:blipFill rotWithShape="1">
          <a:blip r:embed="rId5">
            <a:alphaModFix/>
          </a:blip>
          <a:srcRect/>
          <a:stretch/>
        </p:blipFill>
        <p:spPr>
          <a:xfrm>
            <a:off x="9431697" y="1719944"/>
            <a:ext cx="1595225" cy="534323"/>
          </a:xfrm>
          <a:prstGeom prst="rect">
            <a:avLst/>
          </a:prstGeom>
          <a:noFill/>
          <a:ln>
            <a:noFill/>
          </a:ln>
        </p:spPr>
      </p:pic>
      <p:pic>
        <p:nvPicPr>
          <p:cNvPr id="345" name="Google Shape;345;p26"/>
          <p:cNvPicPr preferRelativeResize="0"/>
          <p:nvPr/>
        </p:nvPicPr>
        <p:blipFill rotWithShape="1">
          <a:blip r:embed="rId6">
            <a:alphaModFix/>
          </a:blip>
          <a:srcRect/>
          <a:stretch/>
        </p:blipFill>
        <p:spPr>
          <a:xfrm>
            <a:off x="8800559" y="2965514"/>
            <a:ext cx="2857500" cy="542925"/>
          </a:xfrm>
          <a:prstGeom prst="rect">
            <a:avLst/>
          </a:prstGeom>
          <a:noFill/>
          <a:ln>
            <a:noFill/>
          </a:ln>
        </p:spPr>
      </p:pic>
      <p:pic>
        <p:nvPicPr>
          <p:cNvPr id="346" name="Google Shape;346;p26"/>
          <p:cNvPicPr preferRelativeResize="0"/>
          <p:nvPr/>
        </p:nvPicPr>
        <p:blipFill rotWithShape="1">
          <a:blip r:embed="rId7">
            <a:alphaModFix/>
          </a:blip>
          <a:srcRect/>
          <a:stretch/>
        </p:blipFill>
        <p:spPr>
          <a:xfrm>
            <a:off x="10360220" y="5325862"/>
            <a:ext cx="1143099" cy="115834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7"/>
          <p:cNvSpPr txBox="1">
            <a:spLocks noGrp="1"/>
          </p:cNvSpPr>
          <p:nvPr>
            <p:ph type="title"/>
          </p:nvPr>
        </p:nvSpPr>
        <p:spPr>
          <a:xfrm>
            <a:off x="677334" y="609600"/>
            <a:ext cx="8596668" cy="805841"/>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a:t>Fastpitch Apparel</a:t>
            </a:r>
            <a:br>
              <a:rPr lang="en-US"/>
            </a:br>
            <a:endParaRPr/>
          </a:p>
        </p:txBody>
      </p:sp>
      <p:sp>
        <p:nvSpPr>
          <p:cNvPr id="353" name="Google Shape;353;p27"/>
          <p:cNvSpPr txBox="1">
            <a:spLocks noGrp="1"/>
          </p:cNvSpPr>
          <p:nvPr>
            <p:ph type="body" idx="1"/>
          </p:nvPr>
        </p:nvSpPr>
        <p:spPr>
          <a:xfrm>
            <a:off x="677334" y="1225296"/>
            <a:ext cx="5343322" cy="5413247"/>
          </a:xfrm>
          <a:prstGeom prst="rect">
            <a:avLst/>
          </a:prstGeom>
          <a:noFill/>
          <a:ln>
            <a:noFill/>
          </a:ln>
        </p:spPr>
        <p:txBody>
          <a:bodyPr spcFirstLastPara="1" wrap="square" lIns="91425" tIns="45700" rIns="91425" bIns="45700" anchor="t" anchorCtr="0">
            <a:normAutofit/>
          </a:bodyPr>
          <a:lstStyle/>
          <a:p>
            <a:pPr marL="342900" lvl="0" indent="-220980" algn="l" rtl="0">
              <a:spcBef>
                <a:spcPts val="0"/>
              </a:spcBef>
              <a:spcAft>
                <a:spcPts val="0"/>
              </a:spcAft>
              <a:buSzPts val="1920"/>
              <a:buNone/>
            </a:pPr>
            <a:endParaRPr sz="2400" dirty="0"/>
          </a:p>
          <a:p>
            <a:pPr marL="342900" lvl="0" indent="-342900" algn="l" rtl="0">
              <a:spcBef>
                <a:spcPts val="1000"/>
              </a:spcBef>
              <a:spcAft>
                <a:spcPts val="0"/>
              </a:spcAft>
              <a:buSzPts val="1920"/>
              <a:buChar char="►"/>
            </a:pPr>
            <a:r>
              <a:rPr lang="en-US" sz="2400" dirty="0"/>
              <a:t>BIG Athletics – local Chanhassen business</a:t>
            </a:r>
            <a:endParaRPr dirty="0"/>
          </a:p>
          <a:p>
            <a:pPr marL="342900" lvl="0" indent="-342900" algn="l" rtl="0">
              <a:spcBef>
                <a:spcPts val="1000"/>
              </a:spcBef>
              <a:spcAft>
                <a:spcPts val="0"/>
              </a:spcAft>
              <a:buSzPts val="1920"/>
              <a:buChar char="►"/>
            </a:pPr>
            <a:r>
              <a:rPr lang="en-US" sz="2400" dirty="0"/>
              <a:t>CAA Softball receives 10% of sales as a fundraiser</a:t>
            </a:r>
          </a:p>
          <a:p>
            <a:pPr marL="342900" lvl="0" indent="-342900" algn="l" rtl="0">
              <a:spcBef>
                <a:spcPts val="1000"/>
              </a:spcBef>
              <a:spcAft>
                <a:spcPts val="0"/>
              </a:spcAft>
              <a:buSzPts val="1920"/>
              <a:buChar char="►"/>
            </a:pPr>
            <a:r>
              <a:rPr lang="en-US" sz="2400" dirty="0"/>
              <a:t>Store will be opened end of February thru mid March.  Delivery of items would be mid April.</a:t>
            </a:r>
          </a:p>
          <a:p>
            <a:pPr marL="0" lvl="0" indent="0" algn="l" rtl="0">
              <a:spcBef>
                <a:spcPts val="1000"/>
              </a:spcBef>
              <a:spcAft>
                <a:spcPts val="0"/>
              </a:spcAft>
              <a:buSzPts val="1920"/>
              <a:buNone/>
            </a:pPr>
            <a:endParaRPr dirty="0"/>
          </a:p>
        </p:txBody>
      </p:sp>
      <p:pic>
        <p:nvPicPr>
          <p:cNvPr id="354" name="Google Shape;354;p27"/>
          <p:cNvPicPr preferRelativeResize="0"/>
          <p:nvPr/>
        </p:nvPicPr>
        <p:blipFill rotWithShape="1">
          <a:blip r:embed="rId3">
            <a:alphaModFix/>
          </a:blip>
          <a:srcRect/>
          <a:stretch/>
        </p:blipFill>
        <p:spPr>
          <a:xfrm>
            <a:off x="10360220" y="5325862"/>
            <a:ext cx="1143099" cy="1158340"/>
          </a:xfrm>
          <a:prstGeom prst="rect">
            <a:avLst/>
          </a:prstGeom>
          <a:noFill/>
          <a:ln>
            <a:noFill/>
          </a:ln>
        </p:spPr>
      </p:pic>
      <p:pic>
        <p:nvPicPr>
          <p:cNvPr id="3" name="Picture 2">
            <a:extLst>
              <a:ext uri="{FF2B5EF4-FFF2-40B4-BE49-F238E27FC236}">
                <a16:creationId xmlns:a16="http://schemas.microsoft.com/office/drawing/2014/main" id="{3DABB0D3-2D28-41EF-B14B-D09175B85A62}"/>
              </a:ext>
            </a:extLst>
          </p:cNvPr>
          <p:cNvPicPr>
            <a:picLocks noChangeAspect="1"/>
          </p:cNvPicPr>
          <p:nvPr/>
        </p:nvPicPr>
        <p:blipFill>
          <a:blip r:embed="rId4"/>
          <a:stretch>
            <a:fillRect/>
          </a:stretch>
        </p:blipFill>
        <p:spPr>
          <a:xfrm>
            <a:off x="6250113" y="574841"/>
            <a:ext cx="5616539" cy="427064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8"/>
          <p:cNvSpPr txBox="1">
            <a:spLocks noGrp="1"/>
          </p:cNvSpPr>
          <p:nvPr>
            <p:ph type="title"/>
          </p:nvPr>
        </p:nvSpPr>
        <p:spPr>
          <a:xfrm>
            <a:off x="677334" y="609600"/>
            <a:ext cx="8596668" cy="80584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Dugout Club</a:t>
            </a:r>
            <a:endParaRPr/>
          </a:p>
        </p:txBody>
      </p:sp>
      <p:sp>
        <p:nvSpPr>
          <p:cNvPr id="361" name="Google Shape;361;p28"/>
          <p:cNvSpPr txBox="1">
            <a:spLocks noGrp="1"/>
          </p:cNvSpPr>
          <p:nvPr>
            <p:ph type="body" idx="1"/>
          </p:nvPr>
        </p:nvSpPr>
        <p:spPr>
          <a:xfrm>
            <a:off x="677334" y="1225296"/>
            <a:ext cx="8997018" cy="541324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280"/>
              <a:buChar char="►"/>
            </a:pPr>
            <a:r>
              <a:rPr lang="en-US" sz="1600"/>
              <a:t>The Dugout Club is a booster club created to support diamond sports within the Chanhassen High School boundaries. It’s primary objectives include maintenance and improvement of the stadium complex at Chanhassen High School as well as additional community development projects to provide safe, playable fields and practice facilities and equipment for the baseball and softball teams within our member communities.</a:t>
            </a:r>
            <a:endParaRPr/>
          </a:p>
          <a:p>
            <a:pPr marL="342900" lvl="0" indent="-342900" algn="l" rtl="0">
              <a:spcBef>
                <a:spcPts val="1000"/>
              </a:spcBef>
              <a:spcAft>
                <a:spcPts val="0"/>
              </a:spcAft>
              <a:buSzPts val="1280"/>
              <a:buChar char="►"/>
            </a:pPr>
            <a:r>
              <a:rPr lang="en-US" sz="1600"/>
              <a:t>In 2019 – New dugouts for Diethelm and Lake Susan Baseball and continued improvement to Bandimere Batting Cage</a:t>
            </a:r>
            <a:endParaRPr/>
          </a:p>
          <a:p>
            <a:pPr marL="342900" lvl="0" indent="-342900" algn="l" rtl="0">
              <a:spcBef>
                <a:spcPts val="1000"/>
              </a:spcBef>
              <a:spcAft>
                <a:spcPts val="0"/>
              </a:spcAft>
              <a:buSzPts val="1280"/>
              <a:buChar char="►"/>
            </a:pPr>
            <a:r>
              <a:rPr lang="en-US" sz="1600"/>
              <a:t>New Targeted Projects – indoor bathrooms at Lake Ann!!!</a:t>
            </a:r>
            <a:endParaRPr/>
          </a:p>
          <a:p>
            <a:pPr marL="342900" lvl="0" indent="-342900" algn="l" rtl="0">
              <a:spcBef>
                <a:spcPts val="1000"/>
              </a:spcBef>
              <a:spcAft>
                <a:spcPts val="0"/>
              </a:spcAft>
              <a:buSzPts val="1280"/>
              <a:buChar char="►"/>
            </a:pPr>
            <a:r>
              <a:rPr lang="en-US" sz="1600"/>
              <a:t>NEED MORE SOFTBALL PARTICIPATION (covers Volunteer Requirements)</a:t>
            </a:r>
            <a:endParaRPr/>
          </a:p>
          <a:p>
            <a:pPr marL="342900" lvl="0" indent="-342900" algn="ctr" rtl="0">
              <a:spcBef>
                <a:spcPts val="1000"/>
              </a:spcBef>
              <a:spcAft>
                <a:spcPts val="0"/>
              </a:spcAft>
              <a:buSzPts val="1280"/>
              <a:buChar char="►"/>
            </a:pPr>
            <a:r>
              <a:rPr lang="en-US" sz="1600" u="sng">
                <a:solidFill>
                  <a:schemeClr val="hlink"/>
                </a:solidFill>
                <a:hlinkClick r:id="rId3"/>
              </a:rPr>
              <a:t>http://www.dugout-club.org/</a:t>
            </a:r>
            <a:endParaRPr sz="1600"/>
          </a:p>
          <a:p>
            <a:pPr marL="342900" lvl="0" indent="-261620" algn="ctr" rtl="0">
              <a:spcBef>
                <a:spcPts val="1000"/>
              </a:spcBef>
              <a:spcAft>
                <a:spcPts val="0"/>
              </a:spcAft>
              <a:buSzPts val="1280"/>
              <a:buNone/>
            </a:pPr>
            <a:endParaRPr sz="1600"/>
          </a:p>
        </p:txBody>
      </p:sp>
      <p:pic>
        <p:nvPicPr>
          <p:cNvPr id="362" name="Google Shape;362;p28"/>
          <p:cNvPicPr preferRelativeResize="0"/>
          <p:nvPr/>
        </p:nvPicPr>
        <p:blipFill rotWithShape="1">
          <a:blip r:embed="rId4">
            <a:alphaModFix/>
          </a:blip>
          <a:srcRect/>
          <a:stretch/>
        </p:blipFill>
        <p:spPr>
          <a:xfrm>
            <a:off x="2394800" y="4535424"/>
            <a:ext cx="4300760" cy="2012815"/>
          </a:xfrm>
          <a:prstGeom prst="rect">
            <a:avLst/>
          </a:prstGeom>
          <a:noFill/>
          <a:ln>
            <a:noFill/>
          </a:ln>
        </p:spPr>
      </p:pic>
      <p:pic>
        <p:nvPicPr>
          <p:cNvPr id="363" name="Google Shape;363;p28"/>
          <p:cNvPicPr preferRelativeResize="0"/>
          <p:nvPr/>
        </p:nvPicPr>
        <p:blipFill rotWithShape="1">
          <a:blip r:embed="rId5">
            <a:alphaModFix/>
          </a:blip>
          <a:srcRect/>
          <a:stretch/>
        </p:blipFill>
        <p:spPr>
          <a:xfrm>
            <a:off x="10360220" y="5325862"/>
            <a:ext cx="1143099" cy="11583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122530" y="609597"/>
            <a:ext cx="8596668" cy="63047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dirty="0"/>
              <a:t>CAA Softball Mission &amp; Values</a:t>
            </a:r>
            <a:endParaRPr dirty="0"/>
          </a:p>
        </p:txBody>
      </p:sp>
      <p:sp>
        <p:nvSpPr>
          <p:cNvPr id="165" name="Google Shape;165;p3"/>
          <p:cNvSpPr txBox="1">
            <a:spLocks noGrp="1"/>
          </p:cNvSpPr>
          <p:nvPr>
            <p:ph type="body" idx="1"/>
          </p:nvPr>
        </p:nvSpPr>
        <p:spPr>
          <a:xfrm>
            <a:off x="245813" y="1252324"/>
            <a:ext cx="5415248" cy="26166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SzPct val="80000"/>
              <a:buNone/>
            </a:pPr>
            <a:r>
              <a:rPr lang="en-US" sz="3000" b="1" u="sng" dirty="0"/>
              <a:t>Mission Statement:</a:t>
            </a:r>
            <a:endParaRPr dirty="0"/>
          </a:p>
          <a:p>
            <a:pPr marL="0" lvl="0" indent="0" algn="ctr" rtl="0">
              <a:spcBef>
                <a:spcPts val="1000"/>
              </a:spcBef>
              <a:spcAft>
                <a:spcPts val="0"/>
              </a:spcAft>
              <a:buSzPct val="80000"/>
              <a:buNone/>
            </a:pPr>
            <a:r>
              <a:rPr lang="en-US" sz="2400" dirty="0"/>
              <a:t> </a:t>
            </a:r>
            <a:r>
              <a:rPr lang="en-US" sz="2400" dirty="0">
                <a:solidFill>
                  <a:srgbClr val="7B8FC3"/>
                </a:solidFill>
              </a:rPr>
              <a:t>To provide girls in the Chanhassen-Victoria area a place to play the great game of softball while developing lifelong physical and interpersonal skills, learning to compete and be a good teammate,  and most importantly, having fun.</a:t>
            </a:r>
            <a:endParaRPr dirty="0">
              <a:solidFill>
                <a:srgbClr val="7B8FC3"/>
              </a:solidFill>
            </a:endParaRPr>
          </a:p>
          <a:p>
            <a:pPr marL="0" lvl="0" indent="0" algn="ctr" rtl="0">
              <a:spcBef>
                <a:spcPts val="1000"/>
              </a:spcBef>
              <a:spcAft>
                <a:spcPts val="0"/>
              </a:spcAft>
              <a:buSzPct val="79999"/>
              <a:buNone/>
            </a:pPr>
            <a:endParaRPr dirty="0"/>
          </a:p>
          <a:p>
            <a:pPr marL="342900" lvl="0" indent="-251459" algn="l" rtl="0">
              <a:spcBef>
                <a:spcPts val="1000"/>
              </a:spcBef>
              <a:spcAft>
                <a:spcPts val="0"/>
              </a:spcAft>
              <a:buSzPct val="79999"/>
              <a:buNone/>
            </a:pPr>
            <a:endParaRPr dirty="0"/>
          </a:p>
        </p:txBody>
      </p:sp>
      <p:sp>
        <p:nvSpPr>
          <p:cNvPr id="166" name="Google Shape;166;p3"/>
          <p:cNvSpPr txBox="1"/>
          <p:nvPr/>
        </p:nvSpPr>
        <p:spPr>
          <a:xfrm>
            <a:off x="245813" y="3881175"/>
            <a:ext cx="6358800" cy="2616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sng" strike="noStrike" cap="none" dirty="0">
                <a:solidFill>
                  <a:schemeClr val="dk1"/>
                </a:solidFill>
                <a:latin typeface="Trebuchet MS"/>
                <a:ea typeface="Trebuchet MS"/>
                <a:cs typeface="Trebuchet MS"/>
                <a:sym typeface="Trebuchet MS"/>
              </a:rPr>
              <a:t>Core Values:</a:t>
            </a:r>
            <a:endParaRPr dirty="0"/>
          </a:p>
          <a:p>
            <a:pPr marL="0" marR="0" lvl="0" indent="0" algn="l" rtl="0">
              <a:spcBef>
                <a:spcPts val="0"/>
              </a:spcBef>
              <a:spcAft>
                <a:spcPts val="0"/>
              </a:spcAft>
              <a:buNone/>
            </a:pPr>
            <a:r>
              <a:rPr lang="en-US" sz="1800" b="0" i="0" u="none" strike="noStrike" cap="none" dirty="0">
                <a:solidFill>
                  <a:schemeClr val="dk1"/>
                </a:solidFill>
                <a:latin typeface="Trebuchet MS"/>
                <a:ea typeface="Trebuchet MS"/>
                <a:cs typeface="Trebuchet MS"/>
                <a:sym typeface="Trebuchet MS"/>
              </a:rPr>
              <a:t>Team work - We work together to achieve more</a:t>
            </a:r>
            <a:endParaRPr dirty="0"/>
          </a:p>
          <a:p>
            <a:pPr marL="0" marR="0" lvl="0" indent="0" algn="l" rtl="0">
              <a:spcBef>
                <a:spcPts val="0"/>
              </a:spcBef>
              <a:spcAft>
                <a:spcPts val="0"/>
              </a:spcAft>
              <a:buNone/>
            </a:pPr>
            <a:r>
              <a:rPr lang="en-US" sz="1800" b="0" i="0" u="none" strike="noStrike" cap="none" dirty="0">
                <a:solidFill>
                  <a:schemeClr val="dk1"/>
                </a:solidFill>
                <a:latin typeface="Trebuchet MS"/>
                <a:ea typeface="Trebuchet MS"/>
                <a:cs typeface="Trebuchet MS"/>
                <a:sym typeface="Trebuchet MS"/>
              </a:rPr>
              <a:t>Hard work - We give our all in everything we do</a:t>
            </a:r>
            <a:endParaRPr dirty="0"/>
          </a:p>
          <a:p>
            <a:pPr marL="0" marR="0" lvl="0" indent="0" algn="l" rtl="0">
              <a:spcBef>
                <a:spcPts val="0"/>
              </a:spcBef>
              <a:spcAft>
                <a:spcPts val="0"/>
              </a:spcAft>
              <a:buNone/>
            </a:pPr>
            <a:r>
              <a:rPr lang="en-US" sz="1800" b="0" i="0" u="none" strike="noStrike" cap="none" dirty="0">
                <a:solidFill>
                  <a:schemeClr val="dk1"/>
                </a:solidFill>
                <a:latin typeface="Trebuchet MS"/>
                <a:ea typeface="Trebuchet MS"/>
                <a:cs typeface="Trebuchet MS"/>
                <a:sym typeface="Trebuchet MS"/>
              </a:rPr>
              <a:t>Pride - We are proud to represent our team, association and our communities </a:t>
            </a:r>
            <a:endParaRPr dirty="0"/>
          </a:p>
          <a:p>
            <a:pPr marL="0" marR="0" lvl="0" indent="0" algn="l" rtl="0">
              <a:spcBef>
                <a:spcPts val="0"/>
              </a:spcBef>
              <a:spcAft>
                <a:spcPts val="0"/>
              </a:spcAft>
              <a:buNone/>
            </a:pPr>
            <a:r>
              <a:rPr lang="en-US" sz="1800" b="0" i="0" u="none" strike="noStrike" cap="none" dirty="0">
                <a:solidFill>
                  <a:schemeClr val="dk1"/>
                </a:solidFill>
                <a:latin typeface="Trebuchet MS"/>
                <a:ea typeface="Trebuchet MS"/>
                <a:cs typeface="Trebuchet MS"/>
                <a:sym typeface="Trebuchet MS"/>
              </a:rPr>
              <a:t>Respect - We treat ourselves and others with dignity, kindness and respect</a:t>
            </a:r>
            <a:endParaRPr dirty="0"/>
          </a:p>
          <a:p>
            <a:pPr marL="0" marR="0" lvl="0" indent="0" algn="l" rtl="0">
              <a:spcBef>
                <a:spcPts val="0"/>
              </a:spcBef>
              <a:spcAft>
                <a:spcPts val="0"/>
              </a:spcAft>
              <a:buNone/>
            </a:pPr>
            <a:r>
              <a:rPr lang="en-US" sz="1800" b="0" i="0" u="none" strike="noStrike" cap="none" dirty="0">
                <a:solidFill>
                  <a:schemeClr val="dk1"/>
                </a:solidFill>
                <a:latin typeface="Trebuchet MS"/>
                <a:ea typeface="Trebuchet MS"/>
                <a:cs typeface="Trebuchet MS"/>
                <a:sym typeface="Trebuchet MS"/>
              </a:rPr>
              <a:t>Fun - We have a positive attitude and enjoy being with our team on and off the field</a:t>
            </a:r>
            <a:endParaRPr dirty="0"/>
          </a:p>
        </p:txBody>
      </p:sp>
      <p:pic>
        <p:nvPicPr>
          <p:cNvPr id="168" name="Google Shape;168;p3"/>
          <p:cNvPicPr preferRelativeResize="0"/>
          <p:nvPr/>
        </p:nvPicPr>
        <p:blipFill rotWithShape="1">
          <a:blip r:embed="rId3">
            <a:alphaModFix/>
          </a:blip>
          <a:srcRect/>
          <a:stretch/>
        </p:blipFill>
        <p:spPr>
          <a:xfrm>
            <a:off x="10772207" y="5468372"/>
            <a:ext cx="1143099" cy="1158340"/>
          </a:xfrm>
          <a:prstGeom prst="rect">
            <a:avLst/>
          </a:prstGeom>
          <a:noFill/>
          <a:ln>
            <a:noFill/>
          </a:ln>
        </p:spPr>
      </p:pic>
      <p:pic>
        <p:nvPicPr>
          <p:cNvPr id="3" name="Picture 2" descr="A group of people posing for a photo&#10;&#10;Description automatically generated with medium confidence">
            <a:extLst>
              <a:ext uri="{FF2B5EF4-FFF2-40B4-BE49-F238E27FC236}">
                <a16:creationId xmlns:a16="http://schemas.microsoft.com/office/drawing/2014/main" id="{6B4EA398-2BF0-4B79-9007-15E4E0BD74B4}"/>
              </a:ext>
            </a:extLst>
          </p:cNvPr>
          <p:cNvPicPr>
            <a:picLocks noChangeAspect="1"/>
          </p:cNvPicPr>
          <p:nvPr/>
        </p:nvPicPr>
        <p:blipFill>
          <a:blip r:embed="rId4"/>
          <a:stretch>
            <a:fillRect/>
          </a:stretch>
        </p:blipFill>
        <p:spPr>
          <a:xfrm>
            <a:off x="5798916" y="118272"/>
            <a:ext cx="6116390" cy="458729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000"/>
              <a:buFont typeface="Source Sans Pro"/>
              <a:buNone/>
            </a:pPr>
            <a:r>
              <a:rPr lang="en-US" sz="4000" b="1">
                <a:latin typeface="Source Sans Pro"/>
                <a:ea typeface="Source Sans Pro"/>
                <a:cs typeface="Source Sans Pro"/>
                <a:sym typeface="Source Sans Pro"/>
              </a:rPr>
              <a:t>Dugout Club</a:t>
            </a:r>
            <a:endParaRPr/>
          </a:p>
        </p:txBody>
      </p:sp>
      <p:sp>
        <p:nvSpPr>
          <p:cNvPr id="370" name="Google Shape;370;p29"/>
          <p:cNvSpPr txBox="1">
            <a:spLocks noGrp="1"/>
          </p:cNvSpPr>
          <p:nvPr>
            <p:ph type="body" idx="1"/>
          </p:nvPr>
        </p:nvSpPr>
        <p:spPr>
          <a:xfrm>
            <a:off x="2152650" y="1253331"/>
            <a:ext cx="7886700" cy="27963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80000"/>
              <a:buChar char="►"/>
            </a:pPr>
            <a:r>
              <a:rPr lang="en-US" sz="1400" u="sng">
                <a:solidFill>
                  <a:schemeClr val="hlink"/>
                </a:solidFill>
                <a:hlinkClick r:id="rId3"/>
              </a:rPr>
              <a:t>https://www.dugout-club.org/</a:t>
            </a:r>
            <a:r>
              <a:rPr lang="en-US" sz="1400"/>
              <a:t>	</a:t>
            </a:r>
            <a:r>
              <a:rPr lang="en-US" sz="1400">
                <a:latin typeface="Arial"/>
                <a:ea typeface="Arial"/>
                <a:cs typeface="Arial"/>
                <a:sym typeface="Arial"/>
              </a:rPr>
              <a:t>Follow on Twitter @club_dugout</a:t>
            </a:r>
            <a:endParaRPr sz="1400">
              <a:latin typeface="Arial"/>
              <a:ea typeface="Arial"/>
              <a:cs typeface="Arial"/>
              <a:sym typeface="Arial"/>
            </a:endParaRPr>
          </a:p>
        </p:txBody>
      </p:sp>
      <p:pic>
        <p:nvPicPr>
          <p:cNvPr id="371" name="Google Shape;371;p29"/>
          <p:cNvPicPr preferRelativeResize="0"/>
          <p:nvPr/>
        </p:nvPicPr>
        <p:blipFill rotWithShape="1">
          <a:blip r:embed="rId4">
            <a:alphaModFix/>
          </a:blip>
          <a:srcRect b="23854"/>
          <a:stretch/>
        </p:blipFill>
        <p:spPr>
          <a:xfrm>
            <a:off x="2086440" y="2041556"/>
            <a:ext cx="2733115" cy="2774888"/>
          </a:xfrm>
          <a:prstGeom prst="rect">
            <a:avLst/>
          </a:prstGeom>
          <a:noFill/>
          <a:ln>
            <a:noFill/>
          </a:ln>
        </p:spPr>
      </p:pic>
      <p:pic>
        <p:nvPicPr>
          <p:cNvPr id="372" name="Google Shape;372;p29"/>
          <p:cNvPicPr preferRelativeResize="0"/>
          <p:nvPr/>
        </p:nvPicPr>
        <p:blipFill rotWithShape="1">
          <a:blip r:embed="rId5">
            <a:alphaModFix/>
          </a:blip>
          <a:srcRect/>
          <a:stretch/>
        </p:blipFill>
        <p:spPr>
          <a:xfrm>
            <a:off x="6096001" y="4534054"/>
            <a:ext cx="3098595" cy="2323947"/>
          </a:xfrm>
          <a:prstGeom prst="rect">
            <a:avLst/>
          </a:prstGeom>
          <a:noFill/>
          <a:ln>
            <a:noFill/>
          </a:ln>
        </p:spPr>
      </p:pic>
      <p:pic>
        <p:nvPicPr>
          <p:cNvPr id="373" name="Google Shape;373;p29"/>
          <p:cNvPicPr preferRelativeResize="0"/>
          <p:nvPr/>
        </p:nvPicPr>
        <p:blipFill rotWithShape="1">
          <a:blip r:embed="rId6">
            <a:alphaModFix/>
          </a:blip>
          <a:srcRect/>
          <a:stretch/>
        </p:blipFill>
        <p:spPr>
          <a:xfrm>
            <a:off x="1706419" y="4976405"/>
            <a:ext cx="3493155" cy="1774019"/>
          </a:xfrm>
          <a:prstGeom prst="rect">
            <a:avLst/>
          </a:prstGeom>
          <a:noFill/>
          <a:ln>
            <a:noFill/>
          </a:ln>
        </p:spPr>
      </p:pic>
      <p:pic>
        <p:nvPicPr>
          <p:cNvPr id="374" name="Google Shape;374;p29"/>
          <p:cNvPicPr preferRelativeResize="0"/>
          <p:nvPr/>
        </p:nvPicPr>
        <p:blipFill rotWithShape="1">
          <a:blip r:embed="rId7">
            <a:alphaModFix/>
          </a:blip>
          <a:srcRect/>
          <a:stretch/>
        </p:blipFill>
        <p:spPr>
          <a:xfrm>
            <a:off x="8039291" y="1946982"/>
            <a:ext cx="1640874" cy="2267734"/>
          </a:xfrm>
          <a:prstGeom prst="rect">
            <a:avLst/>
          </a:prstGeom>
          <a:noFill/>
          <a:ln>
            <a:noFill/>
          </a:ln>
        </p:spPr>
      </p:pic>
      <p:pic>
        <p:nvPicPr>
          <p:cNvPr id="375" name="Google Shape;375;p29"/>
          <p:cNvPicPr preferRelativeResize="0"/>
          <p:nvPr/>
        </p:nvPicPr>
        <p:blipFill rotWithShape="1">
          <a:blip r:embed="rId8">
            <a:alphaModFix/>
          </a:blip>
          <a:srcRect/>
          <a:stretch/>
        </p:blipFill>
        <p:spPr>
          <a:xfrm>
            <a:off x="5944433" y="1946982"/>
            <a:ext cx="1670050" cy="2267734"/>
          </a:xfrm>
          <a:prstGeom prst="rect">
            <a:avLst/>
          </a:prstGeom>
          <a:noFill/>
          <a:ln>
            <a:noFill/>
          </a:ln>
        </p:spPr>
      </p:pic>
      <p:sp>
        <p:nvSpPr>
          <p:cNvPr id="376" name="Google Shape;376;p29"/>
          <p:cNvSpPr txBox="1"/>
          <p:nvPr/>
        </p:nvSpPr>
        <p:spPr>
          <a:xfrm>
            <a:off x="6021765" y="1900810"/>
            <a:ext cx="15153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BEFORE</a:t>
            </a:r>
            <a:endParaRPr/>
          </a:p>
        </p:txBody>
      </p:sp>
      <p:sp>
        <p:nvSpPr>
          <p:cNvPr id="377" name="Google Shape;377;p29"/>
          <p:cNvSpPr/>
          <p:nvPr/>
        </p:nvSpPr>
        <p:spPr>
          <a:xfrm>
            <a:off x="6365632" y="4214717"/>
            <a:ext cx="23122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Lake Susan Lights</a:t>
            </a:r>
            <a:endParaRPr/>
          </a:p>
        </p:txBody>
      </p:sp>
      <p:sp>
        <p:nvSpPr>
          <p:cNvPr id="378" name="Google Shape;378;p29"/>
          <p:cNvSpPr/>
          <p:nvPr/>
        </p:nvSpPr>
        <p:spPr>
          <a:xfrm>
            <a:off x="1046285" y="1690690"/>
            <a:ext cx="43357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New Dugouts (Diethelm &amp; Lake Susan)</a:t>
            </a:r>
            <a:endParaRPr/>
          </a:p>
        </p:txBody>
      </p:sp>
      <p:sp>
        <p:nvSpPr>
          <p:cNvPr id="379" name="Google Shape;379;p29"/>
          <p:cNvSpPr/>
          <p:nvPr/>
        </p:nvSpPr>
        <p:spPr>
          <a:xfrm>
            <a:off x="6021766" y="1544526"/>
            <a:ext cx="30469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Bandimere Batting Cage</a:t>
            </a:r>
            <a:endParaRPr/>
          </a:p>
        </p:txBody>
      </p:sp>
      <p:pic>
        <p:nvPicPr>
          <p:cNvPr id="380" name="Google Shape;380;p29"/>
          <p:cNvPicPr preferRelativeResize="0"/>
          <p:nvPr/>
        </p:nvPicPr>
        <p:blipFill rotWithShape="1">
          <a:blip r:embed="rId9">
            <a:alphaModFix/>
          </a:blip>
          <a:srcRect/>
          <a:stretch/>
        </p:blipFill>
        <p:spPr>
          <a:xfrm>
            <a:off x="10360220" y="5325862"/>
            <a:ext cx="1143099" cy="11583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0"/>
          <p:cNvPicPr preferRelativeResize="0"/>
          <p:nvPr/>
        </p:nvPicPr>
        <p:blipFill rotWithShape="1">
          <a:blip r:embed="rId3">
            <a:alphaModFix/>
          </a:blip>
          <a:srcRect/>
          <a:stretch/>
        </p:blipFill>
        <p:spPr>
          <a:xfrm>
            <a:off x="1524000" y="1"/>
            <a:ext cx="9144000" cy="6858000"/>
          </a:xfrm>
          <a:prstGeom prst="rect">
            <a:avLst/>
          </a:prstGeom>
          <a:noFill/>
          <a:ln>
            <a:noFill/>
          </a:ln>
        </p:spPr>
      </p:pic>
      <p:sp>
        <p:nvSpPr>
          <p:cNvPr id="387" name="Google Shape;387;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000"/>
              <a:buFont typeface="Source Sans Pro"/>
              <a:buNone/>
            </a:pPr>
            <a:r>
              <a:rPr lang="en-US" sz="4000" b="1">
                <a:latin typeface="Source Sans Pro"/>
                <a:ea typeface="Source Sans Pro"/>
                <a:cs typeface="Source Sans Pro"/>
                <a:sym typeface="Source Sans Pro"/>
              </a:rPr>
              <a:t>Diamond Sports Golf Tournament</a:t>
            </a:r>
            <a:endParaRPr/>
          </a:p>
        </p:txBody>
      </p:sp>
      <p:sp>
        <p:nvSpPr>
          <p:cNvPr id="388" name="Google Shape;388;p30"/>
          <p:cNvSpPr txBox="1">
            <a:spLocks noGrp="1"/>
          </p:cNvSpPr>
          <p:nvPr>
            <p:ph type="body" idx="1"/>
          </p:nvPr>
        </p:nvSpPr>
        <p:spPr>
          <a:xfrm>
            <a:off x="2152650" y="1284856"/>
            <a:ext cx="7886700" cy="435133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latin typeface="Arial"/>
                <a:ea typeface="Arial"/>
                <a:cs typeface="Arial"/>
                <a:sym typeface="Arial"/>
              </a:rPr>
              <a:t>May 2, 2022 at Deer Run Golf Club</a:t>
            </a:r>
            <a:endParaRPr dirty="0"/>
          </a:p>
          <a:p>
            <a:pPr marL="342900" lvl="0" indent="-342900" algn="l" rtl="0">
              <a:spcBef>
                <a:spcPts val="1000"/>
              </a:spcBef>
              <a:spcAft>
                <a:spcPts val="0"/>
              </a:spcAft>
              <a:buSzPts val="1440"/>
              <a:buChar char="►"/>
            </a:pPr>
            <a:r>
              <a:rPr lang="en-US" dirty="0">
                <a:latin typeface="Arial"/>
                <a:ea typeface="Arial"/>
                <a:cs typeface="Arial"/>
                <a:sym typeface="Arial"/>
              </a:rPr>
              <a:t>12pm event start</a:t>
            </a:r>
            <a:endParaRPr dirty="0"/>
          </a:p>
          <a:p>
            <a:pPr marL="342900" lvl="0" indent="-342900" algn="l" rtl="0">
              <a:spcBef>
                <a:spcPts val="1000"/>
              </a:spcBef>
              <a:spcAft>
                <a:spcPts val="0"/>
              </a:spcAft>
              <a:buSzPts val="1440"/>
              <a:buChar char="►"/>
            </a:pPr>
            <a:r>
              <a:rPr lang="en-US" dirty="0">
                <a:latin typeface="Arial"/>
                <a:ea typeface="Arial"/>
                <a:cs typeface="Arial"/>
                <a:sym typeface="Arial"/>
              </a:rPr>
              <a:t>$150/player includes box lunch, driving range time, 18 holes of golf, swag, silent auction and dinner</a:t>
            </a:r>
            <a:endParaRPr dirty="0"/>
          </a:p>
          <a:p>
            <a:pPr marL="342900" lvl="0" indent="-342900" algn="l" rtl="0">
              <a:spcBef>
                <a:spcPts val="1000"/>
              </a:spcBef>
              <a:spcAft>
                <a:spcPts val="0"/>
              </a:spcAft>
              <a:buSzPts val="1440"/>
              <a:buChar char="►"/>
            </a:pPr>
            <a:r>
              <a:rPr lang="en-US" dirty="0">
                <a:latin typeface="Arial"/>
                <a:ea typeface="Arial"/>
                <a:cs typeface="Arial"/>
                <a:sym typeface="Arial"/>
              </a:rPr>
              <a:t>Funds raised goes towards scholarships and field improvements</a:t>
            </a:r>
            <a:endParaRPr dirty="0"/>
          </a:p>
          <a:p>
            <a:pPr marL="342900" lvl="0" indent="-342900" algn="l" rtl="0">
              <a:spcBef>
                <a:spcPts val="1000"/>
              </a:spcBef>
              <a:spcAft>
                <a:spcPts val="0"/>
              </a:spcAft>
              <a:buSzPts val="1440"/>
              <a:buChar char="►"/>
            </a:pPr>
            <a:r>
              <a:rPr lang="en-US" dirty="0">
                <a:latin typeface="Arial"/>
                <a:ea typeface="Arial"/>
                <a:cs typeface="Arial"/>
                <a:sym typeface="Arial"/>
              </a:rPr>
              <a:t>Visit </a:t>
            </a:r>
            <a:r>
              <a:rPr lang="en-US" u="sng" dirty="0">
                <a:solidFill>
                  <a:srgbClr val="1D2842"/>
                </a:solidFill>
              </a:rPr>
              <a:t>https://www.chanathleticassociation.com/baseball-registration </a:t>
            </a:r>
            <a:r>
              <a:rPr lang="en-US" dirty="0"/>
              <a:t>to register or become a sponsor</a:t>
            </a:r>
          </a:p>
          <a:p>
            <a:pPr marL="342900" lvl="0" indent="-342900" algn="l" rtl="0">
              <a:spcBef>
                <a:spcPts val="1000"/>
              </a:spcBef>
              <a:spcAft>
                <a:spcPts val="0"/>
              </a:spcAft>
              <a:buSzPts val="1440"/>
              <a:buChar char="►"/>
            </a:pPr>
            <a:r>
              <a:rPr lang="en-US" dirty="0"/>
              <a:t>For questions on golfing and/or sponsorship opportunities, email Jessica </a:t>
            </a:r>
            <a:r>
              <a:rPr lang="en-US" dirty="0" err="1"/>
              <a:t>Hansgen</a:t>
            </a:r>
            <a:r>
              <a:rPr lang="en-US" dirty="0"/>
              <a:t> (</a:t>
            </a:r>
            <a:r>
              <a:rPr lang="en-US" dirty="0">
                <a:solidFill>
                  <a:srgbClr val="000000"/>
                </a:solidFill>
              </a:rPr>
              <a:t>hansgenfamily@gmail.com</a:t>
            </a:r>
            <a:r>
              <a:rPr lang="en-US" dirty="0"/>
              <a:t>)</a:t>
            </a:r>
          </a:p>
          <a:p>
            <a:pPr marL="342900" lvl="0" indent="-342900" algn="l" rtl="0">
              <a:spcBef>
                <a:spcPts val="1000"/>
              </a:spcBef>
              <a:spcAft>
                <a:spcPts val="0"/>
              </a:spcAft>
              <a:buSzPts val="1440"/>
              <a:buChar char="►"/>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txBox="1">
            <a:spLocks noGrp="1"/>
          </p:cNvSpPr>
          <p:nvPr>
            <p:ph type="title"/>
          </p:nvPr>
        </p:nvSpPr>
        <p:spPr>
          <a:xfrm>
            <a:off x="295594" y="146863"/>
            <a:ext cx="8596668" cy="7528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dirty="0"/>
              <a:t>2021 Memories</a:t>
            </a:r>
            <a:endParaRPr dirty="0"/>
          </a:p>
        </p:txBody>
      </p:sp>
      <p:pic>
        <p:nvPicPr>
          <p:cNvPr id="5" name="Picture 4" descr="A group of people sitting on a bench&#10;&#10;Description automatically generated with low confidence">
            <a:extLst>
              <a:ext uri="{FF2B5EF4-FFF2-40B4-BE49-F238E27FC236}">
                <a16:creationId xmlns:a16="http://schemas.microsoft.com/office/drawing/2014/main" id="{E015796E-A7F8-4A4A-AF9C-A46742A1B3E5}"/>
              </a:ext>
            </a:extLst>
          </p:cNvPr>
          <p:cNvPicPr>
            <a:picLocks noChangeAspect="1"/>
          </p:cNvPicPr>
          <p:nvPr/>
        </p:nvPicPr>
        <p:blipFill>
          <a:blip r:embed="rId3"/>
          <a:stretch>
            <a:fillRect/>
          </a:stretch>
        </p:blipFill>
        <p:spPr>
          <a:xfrm>
            <a:off x="121707" y="787812"/>
            <a:ext cx="3948622" cy="2961466"/>
          </a:xfrm>
          <a:prstGeom prst="rect">
            <a:avLst/>
          </a:prstGeom>
        </p:spPr>
      </p:pic>
      <p:pic>
        <p:nvPicPr>
          <p:cNvPr id="7" name="Picture 6" descr="A group of girls posing for a photo&#10;&#10;Description automatically generated with low confidence">
            <a:extLst>
              <a:ext uri="{FF2B5EF4-FFF2-40B4-BE49-F238E27FC236}">
                <a16:creationId xmlns:a16="http://schemas.microsoft.com/office/drawing/2014/main" id="{A3CCD2B4-2AAA-4559-890D-6DF54ADD5231}"/>
              </a:ext>
            </a:extLst>
          </p:cNvPr>
          <p:cNvPicPr>
            <a:picLocks noChangeAspect="1"/>
          </p:cNvPicPr>
          <p:nvPr/>
        </p:nvPicPr>
        <p:blipFill>
          <a:blip r:embed="rId4"/>
          <a:stretch>
            <a:fillRect/>
          </a:stretch>
        </p:blipFill>
        <p:spPr>
          <a:xfrm>
            <a:off x="4486946" y="146863"/>
            <a:ext cx="2820702" cy="376093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AE595E8B-DF7C-4657-94C2-EA1B38759626}"/>
              </a:ext>
            </a:extLst>
          </p:cNvPr>
          <p:cNvPicPr>
            <a:picLocks noChangeAspect="1"/>
          </p:cNvPicPr>
          <p:nvPr/>
        </p:nvPicPr>
        <p:blipFill>
          <a:blip r:embed="rId5"/>
          <a:stretch>
            <a:fillRect/>
          </a:stretch>
        </p:blipFill>
        <p:spPr>
          <a:xfrm>
            <a:off x="8034489" y="3675244"/>
            <a:ext cx="4080490" cy="3060368"/>
          </a:xfrm>
          <a:prstGeom prst="rect">
            <a:avLst/>
          </a:prstGeom>
        </p:spPr>
      </p:pic>
      <p:pic>
        <p:nvPicPr>
          <p:cNvPr id="9" name="Picture 8" descr="A picture containing ground, grass, sky, outdoor&#10;&#10;Description automatically generated">
            <a:extLst>
              <a:ext uri="{FF2B5EF4-FFF2-40B4-BE49-F238E27FC236}">
                <a16:creationId xmlns:a16="http://schemas.microsoft.com/office/drawing/2014/main" id="{90B56E19-40FE-442C-9447-9A78EE78FF11}"/>
              </a:ext>
            </a:extLst>
          </p:cNvPr>
          <p:cNvPicPr>
            <a:picLocks noChangeAspect="1"/>
          </p:cNvPicPr>
          <p:nvPr/>
        </p:nvPicPr>
        <p:blipFill>
          <a:blip r:embed="rId6"/>
          <a:stretch>
            <a:fillRect/>
          </a:stretch>
        </p:blipFill>
        <p:spPr>
          <a:xfrm>
            <a:off x="4280956" y="2938589"/>
            <a:ext cx="3978829" cy="298412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564240C5-D8A3-455A-BB20-61B42E804EA8}"/>
              </a:ext>
            </a:extLst>
          </p:cNvPr>
          <p:cNvPicPr>
            <a:picLocks noChangeAspect="1"/>
          </p:cNvPicPr>
          <p:nvPr/>
        </p:nvPicPr>
        <p:blipFill>
          <a:blip r:embed="rId7"/>
          <a:stretch>
            <a:fillRect/>
          </a:stretch>
        </p:blipFill>
        <p:spPr>
          <a:xfrm>
            <a:off x="332334" y="3471121"/>
            <a:ext cx="4193288" cy="3144966"/>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3540E742-3500-4DC2-B24F-1CB1B2EF9A92}"/>
              </a:ext>
            </a:extLst>
          </p:cNvPr>
          <p:cNvPicPr>
            <a:picLocks noChangeAspect="1"/>
          </p:cNvPicPr>
          <p:nvPr/>
        </p:nvPicPr>
        <p:blipFill>
          <a:blip r:embed="rId8"/>
          <a:stretch>
            <a:fillRect/>
          </a:stretch>
        </p:blipFill>
        <p:spPr>
          <a:xfrm>
            <a:off x="7724265" y="387933"/>
            <a:ext cx="4206992" cy="27948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2"/>
          <p:cNvPicPr preferRelativeResize="0">
            <a:picLocks noGrp="1"/>
          </p:cNvPicPr>
          <p:nvPr>
            <p:ph type="body" idx="1"/>
          </p:nvPr>
        </p:nvPicPr>
        <p:blipFill rotWithShape="1">
          <a:blip r:embed="rId3">
            <a:alphaModFix/>
          </a:blip>
          <a:srcRect/>
          <a:stretch/>
        </p:blipFill>
        <p:spPr>
          <a:xfrm>
            <a:off x="2761687" y="1259633"/>
            <a:ext cx="4628158" cy="4651358"/>
          </a:xfrm>
          <a:prstGeom prst="rect">
            <a:avLst/>
          </a:prstGeom>
          <a:noFill/>
          <a:ln>
            <a:noFill/>
          </a:ln>
        </p:spPr>
      </p:pic>
      <p:pic>
        <p:nvPicPr>
          <p:cNvPr id="408" name="Google Shape;408;p32"/>
          <p:cNvPicPr preferRelativeResize="0"/>
          <p:nvPr/>
        </p:nvPicPr>
        <p:blipFill rotWithShape="1">
          <a:blip r:embed="rId4">
            <a:alphaModFix/>
          </a:blip>
          <a:srcRect/>
          <a:stretch/>
        </p:blipFill>
        <p:spPr>
          <a:xfrm>
            <a:off x="10360220" y="5325862"/>
            <a:ext cx="1143099" cy="11583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677334" y="609600"/>
            <a:ext cx="8596668" cy="64300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CAA Softball / Baseball Mission &amp; Values</a:t>
            </a:r>
            <a:endParaRPr/>
          </a:p>
        </p:txBody>
      </p:sp>
      <p:sp>
        <p:nvSpPr>
          <p:cNvPr id="174" name="Google Shape;174;p4"/>
          <p:cNvSpPr txBox="1">
            <a:spLocks noGrp="1"/>
          </p:cNvSpPr>
          <p:nvPr>
            <p:ph type="body" idx="1"/>
          </p:nvPr>
        </p:nvSpPr>
        <p:spPr>
          <a:xfrm>
            <a:off x="677334" y="1365337"/>
            <a:ext cx="8596668" cy="467602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560"/>
              <a:buNone/>
            </a:pPr>
            <a:r>
              <a:rPr lang="en-US" sz="3200" b="1" u="sng"/>
              <a:t>CAA Softball / Baseball is committed to:</a:t>
            </a:r>
            <a:endParaRPr/>
          </a:p>
          <a:p>
            <a:pPr marL="342900" lvl="0" indent="-342900" algn="l" rtl="0">
              <a:spcBef>
                <a:spcPts val="1000"/>
              </a:spcBef>
              <a:spcAft>
                <a:spcPts val="0"/>
              </a:spcAft>
              <a:buSzPts val="1760"/>
              <a:buChar char="►"/>
            </a:pPr>
            <a:r>
              <a:rPr lang="en-US" sz="2200"/>
              <a:t>Quality instruction and positive coaching that teaches fundamental skills, tactics and strategies for the game</a:t>
            </a:r>
            <a:endParaRPr/>
          </a:p>
          <a:p>
            <a:pPr marL="342900" lvl="0" indent="-342900" algn="l" rtl="0">
              <a:spcBef>
                <a:spcPts val="1000"/>
              </a:spcBef>
              <a:spcAft>
                <a:spcPts val="0"/>
              </a:spcAft>
              <a:buSzPts val="1760"/>
              <a:buChar char="►"/>
            </a:pPr>
            <a:r>
              <a:rPr lang="en-US" sz="2200"/>
              <a:t>Preparing players for the next level of play</a:t>
            </a:r>
            <a:endParaRPr/>
          </a:p>
          <a:p>
            <a:pPr marL="342900" lvl="0" indent="-342900" algn="l" rtl="0">
              <a:spcBef>
                <a:spcPts val="1000"/>
              </a:spcBef>
              <a:spcAft>
                <a:spcPts val="0"/>
              </a:spcAft>
              <a:buSzPts val="1760"/>
              <a:buChar char="►"/>
            </a:pPr>
            <a:r>
              <a:rPr lang="en-US" sz="2200"/>
              <a:t>Establishing standards of participation for all volunteers, board members, coaches, officials, athletes and spectators</a:t>
            </a:r>
            <a:endParaRPr/>
          </a:p>
          <a:p>
            <a:pPr marL="342900" lvl="0" indent="-342900" algn="l" rtl="0">
              <a:spcBef>
                <a:spcPts val="1000"/>
              </a:spcBef>
              <a:spcAft>
                <a:spcPts val="0"/>
              </a:spcAft>
              <a:buSzPts val="1760"/>
              <a:buChar char="►"/>
            </a:pPr>
            <a:r>
              <a:rPr lang="en-US" sz="2200"/>
              <a:t>Creating a positive environment in which we all work together to achieve our mission </a:t>
            </a:r>
            <a:endParaRPr/>
          </a:p>
          <a:p>
            <a:pPr marL="342900" lvl="0" indent="-342900" algn="l" rtl="0">
              <a:spcBef>
                <a:spcPts val="1000"/>
              </a:spcBef>
              <a:spcAft>
                <a:spcPts val="0"/>
              </a:spcAft>
              <a:buSzPts val="1760"/>
              <a:buChar char="►"/>
            </a:pPr>
            <a:r>
              <a:rPr lang="en-US" sz="2200"/>
              <a:t>Developing character, encouraging personal responsibility, fostering the quality of good citizenship and encouraging the growth of our players </a:t>
            </a:r>
            <a:endParaRPr/>
          </a:p>
          <a:p>
            <a:pPr marL="0" lvl="0" indent="0" algn="l" rtl="0">
              <a:spcBef>
                <a:spcPts val="1000"/>
              </a:spcBef>
              <a:spcAft>
                <a:spcPts val="0"/>
              </a:spcAft>
              <a:buSzPts val="1440"/>
              <a:buNone/>
            </a:pPr>
            <a:endParaRPr/>
          </a:p>
        </p:txBody>
      </p:sp>
      <p:pic>
        <p:nvPicPr>
          <p:cNvPr id="175" name="Google Shape;175;p4"/>
          <p:cNvPicPr preferRelativeResize="0"/>
          <p:nvPr/>
        </p:nvPicPr>
        <p:blipFill rotWithShape="1">
          <a:blip r:embed="rId3">
            <a:alphaModFix/>
          </a:blip>
          <a:srcRect/>
          <a:stretch/>
        </p:blipFill>
        <p:spPr>
          <a:xfrm>
            <a:off x="10527273" y="5311676"/>
            <a:ext cx="1143099" cy="11583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title"/>
          </p:nvPr>
        </p:nvSpPr>
        <p:spPr>
          <a:xfrm>
            <a:off x="677334" y="609600"/>
            <a:ext cx="8596668" cy="65552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Softball Operating Committee (SOC)</a:t>
            </a:r>
            <a:endParaRPr/>
          </a:p>
        </p:txBody>
      </p:sp>
      <p:sp>
        <p:nvSpPr>
          <p:cNvPr id="181" name="Google Shape;181;p6"/>
          <p:cNvSpPr txBox="1">
            <a:spLocks noGrp="1"/>
          </p:cNvSpPr>
          <p:nvPr>
            <p:ph type="body" idx="1"/>
          </p:nvPr>
        </p:nvSpPr>
        <p:spPr>
          <a:xfrm>
            <a:off x="677334" y="1265129"/>
            <a:ext cx="8596668" cy="5228138"/>
          </a:xfrm>
          <a:prstGeom prst="rect">
            <a:avLst/>
          </a:prstGeom>
          <a:noFill/>
          <a:ln>
            <a:noFill/>
          </a:ln>
        </p:spPr>
        <p:txBody>
          <a:bodyPr spcFirstLastPara="1" wrap="square" lIns="91425" tIns="45700" rIns="91425" bIns="45700" anchor="t" anchorCtr="0">
            <a:normAutofit fontScale="92500" lnSpcReduction="10000"/>
          </a:bodyPr>
          <a:lstStyle/>
          <a:p>
            <a:pPr marL="342900" lvl="0" indent="0" algn="l" rtl="0">
              <a:spcBef>
                <a:spcPts val="0"/>
              </a:spcBef>
              <a:spcAft>
                <a:spcPts val="0"/>
              </a:spcAft>
              <a:buNone/>
            </a:pPr>
            <a:endParaRPr dirty="0"/>
          </a:p>
          <a:p>
            <a:pPr marL="742950" lvl="1" indent="-285750" algn="l" rtl="0">
              <a:spcBef>
                <a:spcPts val="1000"/>
              </a:spcBef>
              <a:spcAft>
                <a:spcPts val="0"/>
              </a:spcAft>
              <a:buSzPts val="1760"/>
              <a:buChar char="►"/>
            </a:pPr>
            <a:r>
              <a:rPr lang="en-US" sz="2200" dirty="0"/>
              <a:t>Mark Stay – VP Softball</a:t>
            </a:r>
            <a:endParaRPr dirty="0"/>
          </a:p>
          <a:p>
            <a:pPr marL="742950" lvl="1" indent="-285750" algn="l" rtl="0">
              <a:spcBef>
                <a:spcPts val="1000"/>
              </a:spcBef>
              <a:spcAft>
                <a:spcPts val="0"/>
              </a:spcAft>
              <a:buSzPts val="1760"/>
              <a:buChar char="►"/>
            </a:pPr>
            <a:r>
              <a:rPr lang="en-US" sz="2200" dirty="0"/>
              <a:t>Kelli Strauss – Travel Director</a:t>
            </a:r>
            <a:endParaRPr dirty="0"/>
          </a:p>
          <a:p>
            <a:pPr marL="742950" lvl="1" indent="-285750" algn="l" rtl="0">
              <a:spcBef>
                <a:spcPts val="1000"/>
              </a:spcBef>
              <a:spcAft>
                <a:spcPts val="0"/>
              </a:spcAft>
              <a:buSzPts val="1760"/>
              <a:buChar char="►"/>
            </a:pPr>
            <a:r>
              <a:rPr lang="en-US" sz="2200" dirty="0"/>
              <a:t>Katie Recker– Player Agent and Tryouts Director</a:t>
            </a:r>
          </a:p>
          <a:p>
            <a:pPr marL="742950" lvl="1" indent="-285750" algn="l" rtl="0">
              <a:spcBef>
                <a:spcPts val="1000"/>
              </a:spcBef>
              <a:spcAft>
                <a:spcPts val="0"/>
              </a:spcAft>
              <a:buSzPts val="1760"/>
              <a:buChar char="►"/>
            </a:pPr>
            <a:r>
              <a:rPr lang="en-US" sz="2200" dirty="0"/>
              <a:t>Matt </a:t>
            </a:r>
            <a:r>
              <a:rPr lang="en-US" sz="2200" dirty="0" err="1"/>
              <a:t>Birkenholz</a:t>
            </a:r>
            <a:r>
              <a:rPr lang="en-US" sz="2200" dirty="0"/>
              <a:t> – Director of Player Development</a:t>
            </a:r>
            <a:endParaRPr sz="2200" dirty="0"/>
          </a:p>
          <a:p>
            <a:pPr marL="742950" lvl="1" indent="-285750" algn="l" rtl="0">
              <a:spcBef>
                <a:spcPts val="1000"/>
              </a:spcBef>
              <a:spcAft>
                <a:spcPts val="0"/>
              </a:spcAft>
              <a:buSzPts val="1760"/>
              <a:buChar char="►"/>
            </a:pPr>
            <a:r>
              <a:rPr lang="en-US" sz="2200" dirty="0"/>
              <a:t>Julie </a:t>
            </a:r>
            <a:r>
              <a:rPr lang="en-US" sz="2200" dirty="0" err="1"/>
              <a:t>Vasatka</a:t>
            </a:r>
            <a:r>
              <a:rPr lang="en-US" sz="2200" dirty="0"/>
              <a:t> – Uniforms Coordinator ***</a:t>
            </a:r>
            <a:endParaRPr dirty="0"/>
          </a:p>
          <a:p>
            <a:pPr marL="742950" lvl="1" indent="-285750" algn="l" rtl="0">
              <a:spcBef>
                <a:spcPts val="1000"/>
              </a:spcBef>
              <a:spcAft>
                <a:spcPts val="0"/>
              </a:spcAft>
              <a:buSzPts val="1760"/>
              <a:buChar char="►"/>
            </a:pPr>
            <a:r>
              <a:rPr lang="en-US" sz="2200" dirty="0"/>
              <a:t>Jamie </a:t>
            </a:r>
            <a:r>
              <a:rPr lang="en-US" sz="2200" dirty="0" err="1"/>
              <a:t>Bruemmer</a:t>
            </a:r>
            <a:r>
              <a:rPr lang="en-US" sz="2200" dirty="0"/>
              <a:t> – Equipment Coordinator ***</a:t>
            </a:r>
          </a:p>
          <a:p>
            <a:pPr marL="742950" lvl="1" indent="-285750" algn="l" rtl="0">
              <a:spcBef>
                <a:spcPts val="1000"/>
              </a:spcBef>
              <a:spcAft>
                <a:spcPts val="0"/>
              </a:spcAft>
              <a:buSzPts val="1760"/>
              <a:buChar char="►"/>
            </a:pPr>
            <a:r>
              <a:rPr lang="en-US" sz="2200" dirty="0"/>
              <a:t>Julie </a:t>
            </a:r>
            <a:r>
              <a:rPr lang="en-US" sz="2200" dirty="0" err="1"/>
              <a:t>Jost</a:t>
            </a:r>
            <a:r>
              <a:rPr lang="en-US" sz="2200" dirty="0"/>
              <a:t> – Team Coordinator ***</a:t>
            </a:r>
            <a:endParaRPr sz="2200" dirty="0"/>
          </a:p>
          <a:p>
            <a:pPr marL="742950" lvl="1" indent="-285750">
              <a:buSzPts val="1760"/>
            </a:pPr>
            <a:r>
              <a:rPr lang="en-US" sz="2200" dirty="0"/>
              <a:t>Ron Johnson – Offseason Clinics and Development Coordinator ***</a:t>
            </a:r>
            <a:endParaRPr lang="en-US" sz="2200" dirty="0">
              <a:highlight>
                <a:srgbClr val="FFFF00"/>
              </a:highlight>
            </a:endParaRPr>
          </a:p>
          <a:p>
            <a:pPr marL="742950" lvl="1" indent="-285750" algn="l" rtl="0">
              <a:spcBef>
                <a:spcPts val="1000"/>
              </a:spcBef>
              <a:spcAft>
                <a:spcPts val="0"/>
              </a:spcAft>
              <a:buSzPts val="1760"/>
              <a:buChar char="►"/>
            </a:pPr>
            <a:r>
              <a:rPr lang="en-US" sz="2200" dirty="0"/>
              <a:t>Open – K/1/2 Coordinator ***</a:t>
            </a:r>
          </a:p>
          <a:p>
            <a:pPr marL="742950" lvl="1" indent="-285750">
              <a:buSzPts val="1760"/>
            </a:pPr>
            <a:r>
              <a:rPr lang="en-US" sz="2200" dirty="0"/>
              <a:t>Open – Softball Event Coordinator ***</a:t>
            </a:r>
            <a:endParaRPr sz="2200" dirty="0"/>
          </a:p>
          <a:p>
            <a:pPr marL="742950" lvl="1" indent="-173990" algn="l" rtl="0">
              <a:spcBef>
                <a:spcPts val="1000"/>
              </a:spcBef>
              <a:spcAft>
                <a:spcPts val="0"/>
              </a:spcAft>
              <a:buSzPts val="1760"/>
              <a:buNone/>
            </a:pPr>
            <a:endParaRPr sz="2200" dirty="0"/>
          </a:p>
          <a:p>
            <a:pPr marL="2286000" lvl="5" indent="0" algn="l" rtl="0">
              <a:spcBef>
                <a:spcPts val="1000"/>
              </a:spcBef>
              <a:spcAft>
                <a:spcPts val="0"/>
              </a:spcAft>
              <a:buSzPts val="1760"/>
              <a:buNone/>
            </a:pPr>
            <a:r>
              <a:rPr lang="en-US" sz="2200" dirty="0"/>
              <a:t>***=Non-Voting Board Member</a:t>
            </a:r>
            <a:endParaRPr sz="1800" dirty="0"/>
          </a:p>
          <a:p>
            <a:pPr marL="342900" lvl="0" indent="-251459" algn="l" rtl="0">
              <a:spcBef>
                <a:spcPts val="1000"/>
              </a:spcBef>
              <a:spcAft>
                <a:spcPts val="0"/>
              </a:spcAft>
              <a:buSzPts val="1440"/>
              <a:buNone/>
            </a:pPr>
            <a:endParaRPr dirty="0"/>
          </a:p>
        </p:txBody>
      </p:sp>
      <p:pic>
        <p:nvPicPr>
          <p:cNvPr id="182" name="Google Shape;182;p6"/>
          <p:cNvPicPr preferRelativeResize="0"/>
          <p:nvPr/>
        </p:nvPicPr>
        <p:blipFill rotWithShape="1">
          <a:blip r:embed="rId3">
            <a:alphaModFix/>
          </a:blip>
          <a:srcRect/>
          <a:stretch/>
        </p:blipFill>
        <p:spPr>
          <a:xfrm>
            <a:off x="10371567" y="5462193"/>
            <a:ext cx="1143099" cy="1158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677334" y="609600"/>
            <a:ext cx="8596668" cy="65552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Openings – Job Descriptions</a:t>
            </a:r>
            <a:endParaRPr/>
          </a:p>
        </p:txBody>
      </p:sp>
      <p:sp>
        <p:nvSpPr>
          <p:cNvPr id="188" name="Google Shape;188;p7"/>
          <p:cNvSpPr txBox="1">
            <a:spLocks noGrp="1"/>
          </p:cNvSpPr>
          <p:nvPr>
            <p:ph type="body" idx="1"/>
          </p:nvPr>
        </p:nvSpPr>
        <p:spPr>
          <a:xfrm>
            <a:off x="677324" y="1265124"/>
            <a:ext cx="9345900" cy="5355300"/>
          </a:xfrm>
          <a:prstGeom prst="rect">
            <a:avLst/>
          </a:prstGeom>
          <a:noFill/>
          <a:ln>
            <a:noFill/>
          </a:ln>
        </p:spPr>
        <p:txBody>
          <a:bodyPr spcFirstLastPara="1" wrap="square" lIns="91425" tIns="45700" rIns="91425" bIns="45700" anchor="t" anchorCtr="0">
            <a:normAutofit/>
          </a:bodyPr>
          <a:lstStyle/>
          <a:p>
            <a:pPr marL="342900" lvl="0" indent="-351282" algn="l" rtl="0">
              <a:spcBef>
                <a:spcPts val="1000"/>
              </a:spcBef>
              <a:spcAft>
                <a:spcPts val="0"/>
              </a:spcAft>
              <a:buSzPts val="1760"/>
              <a:buChar char="►"/>
            </a:pPr>
            <a:r>
              <a:rPr lang="en-US" sz="2200" dirty="0"/>
              <a:t>K/1/2 Coordinator</a:t>
            </a:r>
            <a:endParaRPr dirty="0"/>
          </a:p>
          <a:p>
            <a:pPr marL="742950" lvl="1" indent="-293369" algn="l" rtl="0">
              <a:spcBef>
                <a:spcPts val="1000"/>
              </a:spcBef>
              <a:spcAft>
                <a:spcPts val="0"/>
              </a:spcAft>
              <a:buSzPts val="1600"/>
              <a:buChar char="►"/>
            </a:pPr>
            <a:r>
              <a:rPr lang="en-US" sz="2000" dirty="0"/>
              <a:t>Coordinate with Chaska and Carver programs</a:t>
            </a:r>
            <a:endParaRPr sz="2000" dirty="0"/>
          </a:p>
          <a:p>
            <a:pPr marL="742950" lvl="1" indent="-293369" algn="l" rtl="0">
              <a:spcBef>
                <a:spcPts val="1000"/>
              </a:spcBef>
              <a:spcAft>
                <a:spcPts val="0"/>
              </a:spcAft>
              <a:buSzPts val="1600"/>
              <a:buChar char="►"/>
            </a:pPr>
            <a:r>
              <a:rPr lang="en-US" sz="2000" dirty="0"/>
              <a:t>Reserve fields </a:t>
            </a:r>
            <a:endParaRPr sz="2000" dirty="0"/>
          </a:p>
          <a:p>
            <a:pPr marL="742950" lvl="1" indent="-293369" algn="l" rtl="0">
              <a:spcBef>
                <a:spcPts val="1000"/>
              </a:spcBef>
              <a:spcAft>
                <a:spcPts val="0"/>
              </a:spcAft>
              <a:buSzPts val="1600"/>
              <a:buChar char="►"/>
            </a:pPr>
            <a:r>
              <a:rPr lang="en-US" sz="2000" dirty="0"/>
              <a:t>Coordinate parent volunteers for coaching</a:t>
            </a:r>
            <a:endParaRPr sz="2000" dirty="0"/>
          </a:p>
          <a:p>
            <a:pPr marL="742950" lvl="1" indent="-294132" algn="l" rtl="0">
              <a:spcBef>
                <a:spcPts val="1000"/>
              </a:spcBef>
              <a:spcAft>
                <a:spcPts val="0"/>
              </a:spcAft>
              <a:buSzPts val="1760"/>
              <a:buChar char="►"/>
            </a:pPr>
            <a:r>
              <a:rPr lang="en-US" sz="2000" dirty="0"/>
              <a:t>Ensure positive learning environment</a:t>
            </a:r>
          </a:p>
          <a:p>
            <a:pPr marL="342900" lvl="0" indent="-351282" algn="l" rtl="0">
              <a:spcBef>
                <a:spcPts val="1000"/>
              </a:spcBef>
              <a:spcAft>
                <a:spcPts val="0"/>
              </a:spcAft>
              <a:buSzPts val="1760"/>
              <a:buChar char="►"/>
            </a:pPr>
            <a:r>
              <a:rPr lang="en-US" sz="2200" dirty="0"/>
              <a:t>Softball Event Coordinator</a:t>
            </a:r>
          </a:p>
          <a:p>
            <a:pPr marL="800100" lvl="1" indent="-351282">
              <a:buSzPts val="1760"/>
            </a:pPr>
            <a:r>
              <a:rPr lang="en-US" sz="2000" dirty="0"/>
              <a:t>Represents CAA softball community and teams in putting together Opening Day and End of Season celebrations</a:t>
            </a:r>
          </a:p>
          <a:p>
            <a:pPr marL="800100" lvl="1" indent="-351282">
              <a:buSzPts val="1760"/>
            </a:pPr>
            <a:r>
              <a:rPr lang="en-US" sz="2000" dirty="0"/>
              <a:t>Works with CAA Baseball to coordinate scheduling of events, details for merchandise and distribution at events.</a:t>
            </a:r>
          </a:p>
          <a:p>
            <a:pPr marL="800100" lvl="1" indent="-351282">
              <a:buSzPts val="1760"/>
            </a:pPr>
            <a:r>
              <a:rPr lang="en-US" sz="2000" dirty="0"/>
              <a:t>Communication to softball families of details, schedule, expectations, etc.</a:t>
            </a:r>
          </a:p>
          <a:p>
            <a:pPr marL="448818" lvl="1" indent="0">
              <a:buSzPts val="1760"/>
              <a:buNone/>
            </a:pPr>
            <a:endParaRPr sz="2000" dirty="0"/>
          </a:p>
          <a:p>
            <a:pPr marL="0" lvl="0" indent="0" algn="l" rtl="0">
              <a:spcBef>
                <a:spcPts val="1000"/>
              </a:spcBef>
              <a:spcAft>
                <a:spcPts val="0"/>
              </a:spcAft>
              <a:buSzPts val="1760"/>
              <a:buNone/>
            </a:pPr>
            <a:endParaRPr dirty="0"/>
          </a:p>
          <a:p>
            <a:pPr marL="457200" lvl="1" indent="0" algn="l" rtl="0">
              <a:spcBef>
                <a:spcPts val="1000"/>
              </a:spcBef>
              <a:spcAft>
                <a:spcPts val="0"/>
              </a:spcAft>
              <a:buSzPts val="1280"/>
              <a:buNone/>
            </a:pPr>
            <a:endParaRPr dirty="0"/>
          </a:p>
        </p:txBody>
      </p:sp>
      <p:pic>
        <p:nvPicPr>
          <p:cNvPr id="189" name="Google Shape;189;p7"/>
          <p:cNvPicPr preferRelativeResize="0"/>
          <p:nvPr/>
        </p:nvPicPr>
        <p:blipFill rotWithShape="1">
          <a:blip r:embed="rId3">
            <a:alphaModFix/>
          </a:blip>
          <a:srcRect/>
          <a:stretch/>
        </p:blipFill>
        <p:spPr>
          <a:xfrm>
            <a:off x="10371567" y="5462193"/>
            <a:ext cx="1143099" cy="11583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a:spLocks noGrp="1"/>
          </p:cNvSpPr>
          <p:nvPr>
            <p:ph type="title"/>
          </p:nvPr>
        </p:nvSpPr>
        <p:spPr>
          <a:xfrm>
            <a:off x="677334" y="609600"/>
            <a:ext cx="8596668" cy="70563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Program Updates / Changes</a:t>
            </a:r>
            <a:endParaRPr/>
          </a:p>
        </p:txBody>
      </p:sp>
      <p:sp>
        <p:nvSpPr>
          <p:cNvPr id="195" name="Google Shape;195;p8"/>
          <p:cNvSpPr txBox="1">
            <a:spLocks noGrp="1"/>
          </p:cNvSpPr>
          <p:nvPr>
            <p:ph type="body" idx="1"/>
          </p:nvPr>
        </p:nvSpPr>
        <p:spPr>
          <a:xfrm>
            <a:off x="677334" y="1549401"/>
            <a:ext cx="8596668" cy="44919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ct val="80000"/>
              <a:buChar char="►"/>
            </a:pPr>
            <a:r>
              <a:rPr lang="en-US" sz="2200" dirty="0"/>
              <a:t>Code of conduct updates</a:t>
            </a:r>
          </a:p>
          <a:p>
            <a:pPr marL="800100" lvl="1" indent="-342900">
              <a:spcBef>
                <a:spcPts val="0"/>
              </a:spcBef>
              <a:buSzPct val="80000"/>
            </a:pPr>
            <a:r>
              <a:rPr lang="en-US" sz="2000" dirty="0"/>
              <a:t>Parent and Coach behavior</a:t>
            </a:r>
            <a:endParaRPr sz="2000" dirty="0"/>
          </a:p>
          <a:p>
            <a:pPr marL="342900" lvl="0" indent="-342900" algn="l" rtl="0">
              <a:spcBef>
                <a:spcPts val="1000"/>
              </a:spcBef>
              <a:spcAft>
                <a:spcPts val="0"/>
              </a:spcAft>
              <a:buSzPct val="80000"/>
              <a:buChar char="►"/>
            </a:pPr>
            <a:r>
              <a:rPr lang="en-US" sz="2200" dirty="0"/>
              <a:t>Umpires update – MN Elite Umpires supplies our umps, this year two per game will be provided</a:t>
            </a:r>
          </a:p>
          <a:p>
            <a:pPr marL="800100" lvl="1" indent="-342900">
              <a:buSzPct val="80000"/>
            </a:pPr>
            <a:r>
              <a:rPr lang="en-US" sz="2000" dirty="0"/>
              <a:t>Driven by Parent and Coach behavior</a:t>
            </a:r>
          </a:p>
          <a:p>
            <a:pPr marL="342900" lvl="0" indent="-342900" algn="l" rtl="0">
              <a:spcBef>
                <a:spcPts val="1000"/>
              </a:spcBef>
              <a:spcAft>
                <a:spcPts val="0"/>
              </a:spcAft>
              <a:buSzPct val="80000"/>
              <a:buChar char="►"/>
            </a:pPr>
            <a:r>
              <a:rPr lang="en-US" sz="2200" dirty="0"/>
              <a:t>Equipment Purchases:</a:t>
            </a:r>
            <a:endParaRPr dirty="0"/>
          </a:p>
          <a:p>
            <a:pPr marL="742950" lvl="1" indent="-285750" algn="l" rtl="0">
              <a:spcBef>
                <a:spcPts val="1000"/>
              </a:spcBef>
              <a:spcAft>
                <a:spcPts val="0"/>
              </a:spcAft>
              <a:buSzPct val="80000"/>
              <a:buChar char="►"/>
            </a:pPr>
            <a:r>
              <a:rPr lang="en-US" sz="2000" dirty="0"/>
              <a:t>We have the opportunity this year to purchase some new equipment!  CAA is a non-profit organization with all revenue going towards league fees, umpires, tournament registration, many administrative fees (insurance, </a:t>
            </a:r>
            <a:r>
              <a:rPr lang="en-US" sz="2000" dirty="0" err="1"/>
              <a:t>etc</a:t>
            </a:r>
            <a:r>
              <a:rPr lang="en-US" sz="2000" dirty="0"/>
              <a:t>), and equipment.</a:t>
            </a:r>
            <a:endParaRPr dirty="0"/>
          </a:p>
        </p:txBody>
      </p:sp>
      <p:pic>
        <p:nvPicPr>
          <p:cNvPr id="196" name="Google Shape;196;p8"/>
          <p:cNvPicPr preferRelativeResize="0"/>
          <p:nvPr/>
        </p:nvPicPr>
        <p:blipFill rotWithShape="1">
          <a:blip r:embed="rId3">
            <a:alphaModFix/>
          </a:blip>
          <a:srcRect/>
          <a:stretch/>
        </p:blipFill>
        <p:spPr>
          <a:xfrm>
            <a:off x="10371567" y="5355638"/>
            <a:ext cx="1143099" cy="11583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dirty="0"/>
              <a:t>Off Season Happenings</a:t>
            </a:r>
            <a:endParaRPr dirty="0"/>
          </a:p>
        </p:txBody>
      </p:sp>
      <p:sp>
        <p:nvSpPr>
          <p:cNvPr id="202" name="Google Shape;202;p9"/>
          <p:cNvSpPr txBox="1">
            <a:spLocks noGrp="1"/>
          </p:cNvSpPr>
          <p:nvPr>
            <p:ph type="body" idx="1"/>
          </p:nvPr>
        </p:nvSpPr>
        <p:spPr>
          <a:xfrm>
            <a:off x="602688" y="1647405"/>
            <a:ext cx="8970969" cy="493937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sz="2000" dirty="0"/>
              <a:t>Pitching and Catching clinics in dome over winter break</a:t>
            </a:r>
          </a:p>
          <a:p>
            <a:pPr marL="800100" lvl="1" indent="-342900">
              <a:spcBef>
                <a:spcPts val="0"/>
              </a:spcBef>
            </a:pPr>
            <a:r>
              <a:rPr lang="en-US" sz="1800" dirty="0"/>
              <a:t>High School Varsity Players were instructors</a:t>
            </a:r>
          </a:p>
          <a:p>
            <a:pPr marL="800100" lvl="1" indent="-342900">
              <a:spcBef>
                <a:spcPts val="0"/>
              </a:spcBef>
            </a:pPr>
            <a:endParaRPr lang="en-US" sz="1800" dirty="0"/>
          </a:p>
          <a:p>
            <a:pPr marL="342900" lvl="0" indent="-342900" algn="l" rtl="0">
              <a:spcBef>
                <a:spcPts val="0"/>
              </a:spcBef>
              <a:spcAft>
                <a:spcPts val="0"/>
              </a:spcAft>
              <a:buSzPts val="1440"/>
              <a:buChar char="►"/>
            </a:pPr>
            <a:r>
              <a:rPr lang="en-US" sz="2000" dirty="0"/>
              <a:t>Batting time in dome</a:t>
            </a:r>
          </a:p>
          <a:p>
            <a:pPr marL="800100" lvl="1" indent="-342900">
              <a:spcBef>
                <a:spcPts val="0"/>
              </a:spcBef>
            </a:pPr>
            <a:r>
              <a:rPr lang="en-US" sz="1800" dirty="0"/>
              <a:t>10U and 12U teams</a:t>
            </a:r>
          </a:p>
          <a:p>
            <a:pPr marL="457200" lvl="1" indent="0">
              <a:spcBef>
                <a:spcPts val="0"/>
              </a:spcBef>
              <a:buNone/>
            </a:pPr>
            <a:endParaRPr lang="en-US" sz="1800" dirty="0"/>
          </a:p>
          <a:p>
            <a:pPr marL="342900" lvl="0" indent="-342900" algn="l" rtl="0">
              <a:spcBef>
                <a:spcPts val="0"/>
              </a:spcBef>
              <a:spcAft>
                <a:spcPts val="0"/>
              </a:spcAft>
              <a:buSzPts val="1440"/>
              <a:buChar char="►"/>
            </a:pPr>
            <a:r>
              <a:rPr lang="en-US" sz="2000" dirty="0"/>
              <a:t>Pitching, Catching and Hitting clinics to be held in March/April</a:t>
            </a:r>
          </a:p>
          <a:p>
            <a:pPr marL="800100" lvl="1" indent="-342900">
              <a:spcBef>
                <a:spcPts val="0"/>
              </a:spcBef>
            </a:pPr>
            <a:r>
              <a:rPr lang="en-US" sz="1800" dirty="0"/>
              <a:t>Held at Mission Fastpitch in Eden Prairie</a:t>
            </a:r>
          </a:p>
          <a:p>
            <a:pPr marL="800100" lvl="1" indent="-342900">
              <a:spcBef>
                <a:spcPts val="0"/>
              </a:spcBef>
            </a:pPr>
            <a:r>
              <a:rPr lang="en-US" sz="1800" dirty="0"/>
              <a:t>Small player : instructor ratio </a:t>
            </a:r>
          </a:p>
          <a:p>
            <a:pPr marL="800100" lvl="1" indent="-342900">
              <a:spcBef>
                <a:spcPts val="0"/>
              </a:spcBef>
            </a:pPr>
            <a:r>
              <a:rPr lang="en-US" sz="1800" dirty="0"/>
              <a:t>Great value $$$</a:t>
            </a:r>
          </a:p>
          <a:p>
            <a:pPr marL="800100" lvl="1" indent="-342900">
              <a:spcBef>
                <a:spcPts val="0"/>
              </a:spcBef>
            </a:pPr>
            <a:r>
              <a:rPr lang="en-US" sz="1800" dirty="0"/>
              <a:t>6 week session &lt; 2 private lessons</a:t>
            </a:r>
          </a:p>
          <a:p>
            <a:pPr marL="800100" lvl="1" indent="-342900">
              <a:spcBef>
                <a:spcPts val="0"/>
              </a:spcBef>
            </a:pPr>
            <a:r>
              <a:rPr lang="en-US" sz="1800" dirty="0"/>
              <a:t>Registration to open this week</a:t>
            </a:r>
          </a:p>
          <a:p>
            <a:pPr marL="800100" lvl="1" indent="-342900">
              <a:spcBef>
                <a:spcPts val="0"/>
              </a:spcBef>
            </a:pPr>
            <a:endParaRPr lang="en-US" sz="1800" dirty="0"/>
          </a:p>
          <a:p>
            <a:pPr marL="342900" lvl="0" indent="-342900" algn="l" rtl="0">
              <a:spcBef>
                <a:spcPts val="0"/>
              </a:spcBef>
              <a:spcAft>
                <a:spcPts val="0"/>
              </a:spcAft>
              <a:buSzPts val="1440"/>
              <a:buChar char="►"/>
            </a:pPr>
            <a:r>
              <a:rPr lang="en-US" sz="2000" dirty="0"/>
              <a:t>Coach training</a:t>
            </a:r>
          </a:p>
          <a:p>
            <a:pPr marL="800100" lvl="1" indent="-342900">
              <a:spcBef>
                <a:spcPts val="0"/>
              </a:spcBef>
            </a:pPr>
            <a:r>
              <a:rPr lang="en-US" dirty="0"/>
              <a:t>More information to come</a:t>
            </a:r>
          </a:p>
          <a:p>
            <a:pPr marL="800100" lvl="1" indent="-342900">
              <a:spcBef>
                <a:spcPts val="0"/>
              </a:spcBef>
            </a:pPr>
            <a:endParaRPr lang="en-US" sz="1800" dirty="0"/>
          </a:p>
        </p:txBody>
      </p:sp>
      <p:pic>
        <p:nvPicPr>
          <p:cNvPr id="206" name="Google Shape;206;p9"/>
          <p:cNvPicPr preferRelativeResize="0"/>
          <p:nvPr/>
        </p:nvPicPr>
        <p:blipFill rotWithShape="1">
          <a:blip r:embed="rId3">
            <a:alphaModFix/>
          </a:blip>
          <a:srcRect/>
          <a:stretch/>
        </p:blipFill>
        <p:spPr>
          <a:xfrm>
            <a:off x="10369011" y="5249032"/>
            <a:ext cx="1143099" cy="1158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a:spLocks noGrp="1"/>
          </p:cNvSpPr>
          <p:nvPr>
            <p:ph type="title"/>
          </p:nvPr>
        </p:nvSpPr>
        <p:spPr>
          <a:xfrm>
            <a:off x="677334" y="609600"/>
            <a:ext cx="8596668" cy="73068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Program Overview: K-2 Coach Pitch</a:t>
            </a:r>
            <a:endParaRPr/>
          </a:p>
        </p:txBody>
      </p:sp>
      <p:sp>
        <p:nvSpPr>
          <p:cNvPr id="213" name="Google Shape;213;p10"/>
          <p:cNvSpPr txBox="1">
            <a:spLocks noGrp="1"/>
          </p:cNvSpPr>
          <p:nvPr>
            <p:ph type="body" idx="1"/>
          </p:nvPr>
        </p:nvSpPr>
        <p:spPr>
          <a:xfrm>
            <a:off x="677334" y="1340285"/>
            <a:ext cx="8596668" cy="514819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en-US" sz="2400" dirty="0"/>
              <a:t>Girls entering K/1/2 Fall 2022</a:t>
            </a:r>
            <a:endParaRPr dirty="0"/>
          </a:p>
          <a:p>
            <a:pPr marL="342900" lvl="0" indent="-342900" algn="l" rtl="0">
              <a:spcBef>
                <a:spcPts val="1000"/>
              </a:spcBef>
              <a:spcAft>
                <a:spcPts val="0"/>
              </a:spcAft>
              <a:buSzPts val="1920"/>
              <a:buChar char="►"/>
            </a:pPr>
            <a:r>
              <a:rPr lang="en-US" sz="2400" dirty="0"/>
              <a:t>Nights of Play – Monday &amp; Wednesday</a:t>
            </a:r>
            <a:endParaRPr dirty="0"/>
          </a:p>
          <a:p>
            <a:pPr marL="342900" lvl="0" indent="-342900" algn="l" rtl="0">
              <a:spcBef>
                <a:spcPts val="1000"/>
              </a:spcBef>
              <a:spcAft>
                <a:spcPts val="0"/>
              </a:spcAft>
              <a:buSzPts val="1920"/>
              <a:buChar char="►"/>
            </a:pPr>
            <a:r>
              <a:rPr lang="en-US" sz="2400" dirty="0"/>
              <a:t>Season typically runs beginning of May and ends around the 4</a:t>
            </a:r>
            <a:r>
              <a:rPr lang="en-US" sz="2400" baseline="30000" dirty="0"/>
              <a:t>th</a:t>
            </a:r>
            <a:r>
              <a:rPr lang="en-US" sz="2400" dirty="0"/>
              <a:t> of July</a:t>
            </a:r>
            <a:endParaRPr dirty="0"/>
          </a:p>
          <a:p>
            <a:pPr marL="342900" lvl="0" indent="-342900" algn="l" rtl="0">
              <a:spcBef>
                <a:spcPts val="1000"/>
              </a:spcBef>
              <a:spcAft>
                <a:spcPts val="0"/>
              </a:spcAft>
              <a:buSzPts val="1920"/>
              <a:buChar char="►"/>
            </a:pPr>
            <a:r>
              <a:rPr lang="en-US" sz="2400" dirty="0"/>
              <a:t>Idea is to get girls playing, build confidence and have fun with shorter games</a:t>
            </a:r>
            <a:endParaRPr dirty="0"/>
          </a:p>
          <a:p>
            <a:pPr marL="342900" lvl="0" indent="-342900" algn="l" rtl="0">
              <a:spcBef>
                <a:spcPts val="1000"/>
              </a:spcBef>
              <a:spcAft>
                <a:spcPts val="0"/>
              </a:spcAft>
              <a:buSzPts val="1920"/>
              <a:buChar char="►"/>
            </a:pPr>
            <a:r>
              <a:rPr lang="en-US" sz="2400" dirty="0"/>
              <a:t>Use 11” soft-sided ball</a:t>
            </a:r>
            <a:endParaRPr dirty="0"/>
          </a:p>
          <a:p>
            <a:pPr marL="342900" lvl="0" indent="-342900" algn="l" rtl="0">
              <a:spcBef>
                <a:spcPts val="1000"/>
              </a:spcBef>
              <a:spcAft>
                <a:spcPts val="0"/>
              </a:spcAft>
              <a:buSzPts val="1920"/>
              <a:buChar char="►"/>
            </a:pPr>
            <a:r>
              <a:rPr lang="en-US" sz="2400" dirty="0"/>
              <a:t>NO evaluations </a:t>
            </a:r>
            <a:endParaRPr dirty="0"/>
          </a:p>
          <a:p>
            <a:pPr marL="342900" lvl="0" indent="-342900" algn="l" rtl="0">
              <a:spcBef>
                <a:spcPts val="1000"/>
              </a:spcBef>
              <a:spcAft>
                <a:spcPts val="0"/>
              </a:spcAft>
              <a:buSzPts val="1920"/>
              <a:buChar char="►"/>
            </a:pPr>
            <a:r>
              <a:rPr lang="en-US" sz="2400" dirty="0"/>
              <a:t>Casual / CAA uniforms (Indicate size at time of registration, no need to attend uniform fitting session)</a:t>
            </a:r>
            <a:endParaRPr dirty="0"/>
          </a:p>
          <a:p>
            <a:pPr marL="342900" lvl="0" indent="-342900" algn="l" rtl="0">
              <a:spcBef>
                <a:spcPts val="1000"/>
              </a:spcBef>
              <a:spcAft>
                <a:spcPts val="0"/>
              </a:spcAft>
              <a:buSzPts val="1920"/>
              <a:buChar char="►"/>
            </a:pPr>
            <a:r>
              <a:rPr lang="en-US" sz="2400" dirty="0"/>
              <a:t>Neighboring Communities (Chaska, Carver)</a:t>
            </a:r>
            <a:endParaRPr dirty="0"/>
          </a:p>
          <a:p>
            <a:pPr marL="342900" lvl="0" indent="-251459" algn="l" rtl="0">
              <a:spcBef>
                <a:spcPts val="1000"/>
              </a:spcBef>
              <a:spcAft>
                <a:spcPts val="0"/>
              </a:spcAft>
              <a:buSzPts val="1440"/>
              <a:buNone/>
            </a:pPr>
            <a:endParaRPr dirty="0"/>
          </a:p>
        </p:txBody>
      </p:sp>
      <p:pic>
        <p:nvPicPr>
          <p:cNvPr id="214" name="Google Shape;214;p10"/>
          <p:cNvPicPr preferRelativeResize="0"/>
          <p:nvPr/>
        </p:nvPicPr>
        <p:blipFill rotWithShape="1">
          <a:blip r:embed="rId3">
            <a:alphaModFix/>
          </a:blip>
          <a:srcRect/>
          <a:stretch/>
        </p:blipFill>
        <p:spPr>
          <a:xfrm>
            <a:off x="10371567" y="5330142"/>
            <a:ext cx="1143099" cy="1158340"/>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Custom 4">
      <a:dk1>
        <a:srgbClr val="3C5184"/>
      </a:dk1>
      <a:lt1>
        <a:srgbClr val="FFFFFF"/>
      </a:lt1>
      <a:dk2>
        <a:srgbClr val="3C5184"/>
      </a:dk2>
      <a:lt2>
        <a:srgbClr val="FEE895"/>
      </a:lt2>
      <a:accent1>
        <a:srgbClr val="3C5184"/>
      </a:accent1>
      <a:accent2>
        <a:srgbClr val="FEE895"/>
      </a:accent2>
      <a:accent3>
        <a:srgbClr val="3C5184"/>
      </a:accent3>
      <a:accent4>
        <a:srgbClr val="FEE895"/>
      </a:accent4>
      <a:accent5>
        <a:srgbClr val="3C5184"/>
      </a:accent5>
      <a:accent6>
        <a:srgbClr val="3C5184"/>
      </a:accent6>
      <a:hlink>
        <a:srgbClr val="FEDD61"/>
      </a:hlink>
      <a:folHlink>
        <a:srgbClr val="3C51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2295</Words>
  <Application>Microsoft Office PowerPoint</Application>
  <PresentationFormat>Widescreen</PresentationFormat>
  <Paragraphs>279</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Source Sans Pro</vt:lpstr>
      <vt:lpstr>Noto Sans Symbols</vt:lpstr>
      <vt:lpstr>Trebuchet MS</vt:lpstr>
      <vt:lpstr>Arial</vt:lpstr>
      <vt:lpstr>Facet</vt:lpstr>
      <vt:lpstr>2022 CAA Softball Parent Meeting</vt:lpstr>
      <vt:lpstr>Agenda</vt:lpstr>
      <vt:lpstr>CAA Softball Mission &amp; Values</vt:lpstr>
      <vt:lpstr>CAA Softball / Baseball Mission &amp; Values</vt:lpstr>
      <vt:lpstr>Softball Operating Committee (SOC)</vt:lpstr>
      <vt:lpstr>Openings – Job Descriptions</vt:lpstr>
      <vt:lpstr>Program Updates / Changes</vt:lpstr>
      <vt:lpstr>Off Season Happenings</vt:lpstr>
      <vt:lpstr>Program Overview: K-2 Coach Pitch</vt:lpstr>
      <vt:lpstr>Program Overview – 8U</vt:lpstr>
      <vt:lpstr>COMMON QUESTION: My daughter is in 2nd grade, should she play 8U or K-2?</vt:lpstr>
      <vt:lpstr>Program Overview – Travel – 10U &amp; 12U</vt:lpstr>
      <vt:lpstr>Travel Expectations</vt:lpstr>
      <vt:lpstr>Program Overview – 10U League (Rec)</vt:lpstr>
      <vt:lpstr>MAIN Difference between 10U League and 10U Travel…..</vt:lpstr>
      <vt:lpstr>Total Participants</vt:lpstr>
      <vt:lpstr>Player Evaluations Overview</vt:lpstr>
      <vt:lpstr>Player Evaluations Overview cont.</vt:lpstr>
      <vt:lpstr>Team Selection Process</vt:lpstr>
      <vt:lpstr>Uniform Fitting</vt:lpstr>
      <vt:lpstr>Key Dates – K / 1/ 2</vt:lpstr>
      <vt:lpstr>Key Dates – 8U</vt:lpstr>
      <vt:lpstr>Key Dates – 10U and 12U</vt:lpstr>
      <vt:lpstr>Volunteering</vt:lpstr>
      <vt:lpstr>Coaches…..WE NEED YOU!!!</vt:lpstr>
      <vt:lpstr>Equipment</vt:lpstr>
      <vt:lpstr>Player Safety</vt:lpstr>
      <vt:lpstr>Fastpitch Apparel </vt:lpstr>
      <vt:lpstr>Dugout Club</vt:lpstr>
      <vt:lpstr>Dugout Club</vt:lpstr>
      <vt:lpstr>Diamond Sports Golf Tournament</vt:lpstr>
      <vt:lpstr>2021 Memories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CAA Softball Parent Meeting</dc:title>
  <dc:creator>Stone, Meg [AUTOSOL/EDEN]</dc:creator>
  <cp:lastModifiedBy>Kelli Strauss</cp:lastModifiedBy>
  <cp:revision>4</cp:revision>
  <dcterms:created xsi:type="dcterms:W3CDTF">2017-02-21T22:38:08Z</dcterms:created>
  <dcterms:modified xsi:type="dcterms:W3CDTF">2022-02-23T02:40:35Z</dcterms:modified>
</cp:coreProperties>
</file>