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9"/>
  </p:handoutMasterIdLst>
  <p:sldIdLst>
    <p:sldId id="256" r:id="rId2"/>
    <p:sldId id="257" r:id="rId3"/>
    <p:sldId id="271" r:id="rId4"/>
    <p:sldId id="272" r:id="rId5"/>
    <p:sldId id="273" r:id="rId6"/>
    <p:sldId id="274" r:id="rId7"/>
    <p:sldId id="275" r:id="rId8"/>
    <p:sldId id="278" r:id="rId9"/>
    <p:sldId id="289" r:id="rId10"/>
    <p:sldId id="277" r:id="rId11"/>
    <p:sldId id="258" r:id="rId12"/>
    <p:sldId id="259" r:id="rId13"/>
    <p:sldId id="260" r:id="rId14"/>
    <p:sldId id="261" r:id="rId15"/>
    <p:sldId id="262" r:id="rId16"/>
    <p:sldId id="269" r:id="rId17"/>
    <p:sldId id="270" r:id="rId18"/>
    <p:sldId id="281" r:id="rId19"/>
    <p:sldId id="279" r:id="rId20"/>
    <p:sldId id="280" r:id="rId21"/>
    <p:sldId id="282" r:id="rId22"/>
    <p:sldId id="283" r:id="rId23"/>
    <p:sldId id="284" r:id="rId24"/>
    <p:sldId id="285" r:id="rId25"/>
    <p:sldId id="286" r:id="rId26"/>
    <p:sldId id="287" r:id="rId27"/>
    <p:sldId id="288"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2" autoAdjust="0"/>
    <p:restoredTop sz="94660"/>
  </p:normalViewPr>
  <p:slideViewPr>
    <p:cSldViewPr snapToGrid="0">
      <p:cViewPr varScale="1">
        <p:scale>
          <a:sx n="59" d="100"/>
          <a:sy n="59"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28DEB47-CECC-4CF7-ADFD-F2E694439E06}" type="datetimeFigureOut">
              <a:rPr lang="en-US" smtClean="0"/>
              <a:t>1/29/2019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2102DEA-1A66-403E-99A2-9F533CF57827}" type="slidenum">
              <a:rPr lang="en-US" smtClean="0"/>
              <a:t>‹#›</a:t>
            </a:fld>
            <a:endParaRPr lang="en-US"/>
          </a:p>
        </p:txBody>
      </p:sp>
    </p:spTree>
    <p:extLst>
      <p:ext uri="{BB962C8B-B14F-4D97-AF65-F5344CB8AC3E}">
        <p14:creationId xmlns:p14="http://schemas.microsoft.com/office/powerpoint/2010/main" val="13549861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1/29/2019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truett.edu/admissions/dual-enrollmen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ct.org/" TargetMode="External"/><Relationship Id="rId2" Type="http://schemas.openxmlformats.org/officeDocument/2006/relationships/hyperlink" Target="http://www.collegeboard.org/"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panose="020B0604020202020204" pitchFamily="34" charset="0"/>
                <a:cs typeface="Arial" panose="020B0604020202020204" pitchFamily="34" charset="0"/>
              </a:rPr>
              <a:t>Dual enrollment information night</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2800" dirty="0" smtClean="0"/>
              <a:t>January 28, 2019 </a:t>
            </a:r>
          </a:p>
          <a:p>
            <a:r>
              <a:rPr lang="en-US" sz="2800" dirty="0" smtClean="0"/>
              <a:t>Archer High School</a:t>
            </a:r>
            <a:endParaRPr lang="en-US" sz="2800" dirty="0"/>
          </a:p>
        </p:txBody>
      </p:sp>
      <p:sp>
        <p:nvSpPr>
          <p:cNvPr id="4" name="AutoShape 2" descr="Image result for archer tigers"/>
          <p:cNvSpPr>
            <a:spLocks noChangeAspect="1" noChangeArrowheads="1"/>
          </p:cNvSpPr>
          <p:nvPr/>
        </p:nvSpPr>
        <p:spPr bwMode="auto">
          <a:xfrm>
            <a:off x="3212283" y="307460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archer tiger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archer tigers"/>
          <p:cNvSpPr>
            <a:spLocks noChangeAspect="1" noChangeArrowheads="1"/>
          </p:cNvSpPr>
          <p:nvPr/>
        </p:nvSpPr>
        <p:spPr bwMode="auto">
          <a:xfrm>
            <a:off x="2058397" y="1659466"/>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28" y="371259"/>
            <a:ext cx="3285855" cy="4108924"/>
          </a:xfrm>
          <a:prstGeom prst="rect">
            <a:avLst/>
          </a:prstGeom>
        </p:spPr>
      </p:pic>
    </p:spTree>
    <p:extLst>
      <p:ext uri="{BB962C8B-B14F-4D97-AF65-F5344CB8AC3E}">
        <p14:creationId xmlns:p14="http://schemas.microsoft.com/office/powerpoint/2010/main" val="2876928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712" y="2105343"/>
            <a:ext cx="10126583" cy="809609"/>
          </a:xfrm>
        </p:spPr>
        <p:txBody>
          <a:bodyPr/>
          <a:lstStyle/>
          <a:p>
            <a:pPr algn="ctr"/>
            <a:r>
              <a:rPr lang="en-US" dirty="0" smtClean="0">
                <a:latin typeface="Arial" panose="020B0604020202020204" pitchFamily="34" charset="0"/>
                <a:cs typeface="Arial" panose="020B0604020202020204" pitchFamily="34" charset="0"/>
              </a:rPr>
              <a:t>Where can I attend?</a:t>
            </a:r>
            <a:endParaRPr lang="en-US"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p:txBody>
          <a:bodyPr>
            <a:normAutofit/>
          </a:bodyPr>
          <a:lstStyle/>
          <a:p>
            <a:r>
              <a:rPr lang="en-US" sz="2000" dirty="0">
                <a:latin typeface="Arial" panose="020B0604020202020204" pitchFamily="34" charset="0"/>
                <a:cs typeface="Arial" panose="020B0604020202020204" pitchFamily="34" charset="0"/>
              </a:rPr>
              <a:t>A student may apply to attend any participating public college, private college, or technical college in </a:t>
            </a:r>
            <a:r>
              <a:rPr lang="en-US" sz="2000" dirty="0" smtClean="0">
                <a:latin typeface="Arial" panose="020B0604020202020204" pitchFamily="34" charset="0"/>
                <a:cs typeface="Arial" panose="020B0604020202020204" pitchFamily="34" charset="0"/>
              </a:rPr>
              <a:t>Georgia. </a:t>
            </a:r>
          </a:p>
          <a:p>
            <a:r>
              <a:rPr lang="en-US" sz="2000" dirty="0" smtClean="0">
                <a:latin typeface="Arial" panose="020B0604020202020204" pitchFamily="34" charset="0"/>
                <a:cs typeface="Arial" panose="020B0604020202020204" pitchFamily="34" charset="0"/>
              </a:rPr>
              <a:t>The counselor’s responsibility is to make sure students meet requirements to graduate from high school.  The student’s/parent’s responsibility is to research what will transfer to which college/major (high school counselor cannot speak for a college).</a:t>
            </a:r>
          </a:p>
        </p:txBody>
      </p:sp>
      <p:pic>
        <p:nvPicPr>
          <p:cNvPr id="1030" name="Picture 6"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823" y="-1"/>
            <a:ext cx="2465796" cy="1812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9184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Georgia Gwinnett College (GGC)</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2400" dirty="0">
                <a:latin typeface="Arial" panose="020B0604020202020204" pitchFamily="34" charset="0"/>
                <a:cs typeface="Arial" panose="020B0604020202020204" pitchFamily="34" charset="0"/>
              </a:rPr>
              <a:t>http://www.ggc.edu/admissions/admissions‐ requirements/dual‐enrollment/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11</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and 12</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graders only</a:t>
            </a:r>
          </a:p>
          <a:p>
            <a:r>
              <a:rPr lang="en-US" sz="2400" dirty="0" smtClean="0">
                <a:latin typeface="Arial" panose="020B0604020202020204" pitchFamily="34" charset="0"/>
                <a:cs typeface="Arial" panose="020B0604020202020204" pitchFamily="34" charset="0"/>
              </a:rPr>
              <a:t>GPA: 3.0 Core</a:t>
            </a:r>
          </a:p>
          <a:p>
            <a:r>
              <a:rPr lang="en-US" sz="2400" dirty="0" smtClean="0">
                <a:latin typeface="Arial" panose="020B0604020202020204" pitchFamily="34" charset="0"/>
                <a:cs typeface="Arial" panose="020B0604020202020204" pitchFamily="34" charset="0"/>
              </a:rPr>
              <a:t>SAT</a:t>
            </a:r>
            <a:r>
              <a:rPr lang="en-US" sz="2400" dirty="0">
                <a:latin typeface="Arial" panose="020B0604020202020204" pitchFamily="34" charset="0"/>
                <a:cs typeface="Arial" panose="020B0604020202020204" pitchFamily="34" charset="0"/>
              </a:rPr>
              <a:t>: 26 Reading and 500 Math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ACT</a:t>
            </a:r>
            <a:r>
              <a:rPr lang="en-US" sz="2400" dirty="0">
                <a:latin typeface="Arial" panose="020B0604020202020204" pitchFamily="34" charset="0"/>
                <a:cs typeface="Arial" panose="020B0604020202020204" pitchFamily="34" charset="0"/>
              </a:rPr>
              <a:t>: 21 English and 19 Math;  </a:t>
            </a:r>
            <a:r>
              <a:rPr lang="en-US" sz="2400" dirty="0" smtClean="0">
                <a:latin typeface="Arial" panose="020B0604020202020204" pitchFamily="34" charset="0"/>
                <a:cs typeface="Arial" panose="020B0604020202020204" pitchFamily="34" charset="0"/>
              </a:rPr>
              <a:t>composite: 20</a:t>
            </a:r>
          </a:p>
          <a:p>
            <a:pPr marL="0" indent="0" algn="ctr">
              <a:buNone/>
            </a:pPr>
            <a:r>
              <a:rPr lang="en-US" sz="2400" b="1" dirty="0" smtClean="0">
                <a:latin typeface="Arial" panose="020B0604020202020204" pitchFamily="34" charset="0"/>
                <a:cs typeface="Arial" panose="020B0604020202020204" pitchFamily="34" charset="0"/>
              </a:rPr>
              <a:t>DEADLINES</a:t>
            </a:r>
            <a:r>
              <a:rPr lang="en-US" sz="2400" b="1" dirty="0"/>
              <a:t> </a:t>
            </a:r>
            <a:endParaRPr lang="en-US" sz="2400" b="1" dirty="0" smtClean="0"/>
          </a:p>
          <a:p>
            <a:pPr marL="0" indent="0">
              <a:buNone/>
            </a:pPr>
            <a:r>
              <a:rPr lang="en-US" sz="2400" b="1" dirty="0" smtClean="0"/>
              <a:t>Summer: April 2</a:t>
            </a:r>
          </a:p>
          <a:p>
            <a:pPr marL="0" indent="0">
              <a:buNone/>
            </a:pPr>
            <a:r>
              <a:rPr lang="en-US" sz="2400" b="1" dirty="0" smtClean="0"/>
              <a:t>Fall: May 1</a:t>
            </a:r>
          </a:p>
          <a:p>
            <a:pPr marL="0" indent="0">
              <a:buNone/>
            </a:pPr>
            <a:r>
              <a:rPr lang="en-US" sz="2400" b="1" dirty="0" smtClean="0"/>
              <a:t>Spring: November 1</a:t>
            </a:r>
            <a:endParaRPr lang="en-US" sz="2400" b="1" dirty="0"/>
          </a:p>
        </p:txBody>
      </p:sp>
    </p:spTree>
    <p:extLst>
      <p:ext uri="{BB962C8B-B14F-4D97-AF65-F5344CB8AC3E}">
        <p14:creationId xmlns:p14="http://schemas.microsoft.com/office/powerpoint/2010/main" val="1073151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Gwinnett Technical College (GTC)</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sz="3200" dirty="0" smtClean="0">
                <a:latin typeface="Arial" panose="020B0604020202020204" pitchFamily="34" charset="0"/>
                <a:cs typeface="Arial" panose="020B0604020202020204" pitchFamily="34" charset="0"/>
              </a:rPr>
              <a:t>https</a:t>
            </a:r>
            <a:r>
              <a:rPr lang="en-US" sz="3200" dirty="0">
                <a:latin typeface="Arial" panose="020B0604020202020204" pitchFamily="34" charset="0"/>
                <a:cs typeface="Arial" panose="020B0604020202020204" pitchFamily="34" charset="0"/>
              </a:rPr>
              <a:t>://www.gwinnetttech.edu/dualenrollment/ </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Accepts grades 9th – 12th   </a:t>
            </a:r>
          </a:p>
          <a:p>
            <a:r>
              <a:rPr lang="en-US" sz="32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No minimum GPA required – 2.5 is </a:t>
            </a:r>
            <a:r>
              <a:rPr lang="en-US" sz="3200" dirty="0" smtClean="0">
                <a:latin typeface="Arial" panose="020B0604020202020204" pitchFamily="34" charset="0"/>
                <a:cs typeface="Arial" panose="020B0604020202020204" pitchFamily="34" charset="0"/>
              </a:rPr>
              <a:t>recommended</a:t>
            </a:r>
            <a:r>
              <a:rPr lang="en-US" sz="3200" dirty="0">
                <a:latin typeface="Arial" panose="020B0604020202020204" pitchFamily="34" charset="0"/>
                <a:cs typeface="Arial" panose="020B0604020202020204" pitchFamily="34" charset="0"/>
              </a:rPr>
              <a:t> </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Accepts</a:t>
            </a:r>
            <a:r>
              <a:rPr lang="en-US" sz="3200" dirty="0">
                <a:latin typeface="Arial" panose="020B0604020202020204" pitchFamily="34" charset="0"/>
                <a:cs typeface="Arial" panose="020B0604020202020204" pitchFamily="34" charset="0"/>
              </a:rPr>
              <a:t> ACCUPLACER </a:t>
            </a:r>
            <a:r>
              <a:rPr lang="en-US" sz="3200" dirty="0" smtClean="0">
                <a:latin typeface="Arial" panose="020B0604020202020204" pitchFamily="34" charset="0"/>
                <a:cs typeface="Arial" panose="020B0604020202020204" pitchFamily="34" charset="0"/>
              </a:rPr>
              <a:t>Test (free) &amp; SAT/ACT</a:t>
            </a:r>
          </a:p>
        </p:txBody>
      </p:sp>
    </p:spTree>
    <p:extLst>
      <p:ext uri="{BB962C8B-B14F-4D97-AF65-F5344CB8AC3E}">
        <p14:creationId xmlns:p14="http://schemas.microsoft.com/office/powerpoint/2010/main" val="2668713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Arial" panose="020B0604020202020204" pitchFamily="34" charset="0"/>
                <a:cs typeface="Arial" panose="020B0604020202020204" pitchFamily="34" charset="0"/>
              </a:rPr>
              <a:t>Georgia state university</a:t>
            </a:r>
            <a:br>
              <a:rPr lang="en-US" b="1"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Both campuses are </a:t>
            </a:r>
            <a:r>
              <a:rPr lang="en-US" sz="2200" dirty="0">
                <a:latin typeface="Arial" panose="020B0604020202020204" pitchFamily="34" charset="0"/>
                <a:cs typeface="Arial" panose="020B0604020202020204" pitchFamily="34" charset="0"/>
              </a:rPr>
              <a:t>for 11</a:t>
            </a:r>
            <a:r>
              <a:rPr lang="en-US" sz="2200" baseline="30000" dirty="0">
                <a:latin typeface="Arial" panose="020B0604020202020204" pitchFamily="34" charset="0"/>
                <a:cs typeface="Arial" panose="020B0604020202020204" pitchFamily="34" charset="0"/>
              </a:rPr>
              <a:t>th</a:t>
            </a:r>
            <a:r>
              <a:rPr lang="en-US" sz="2200" dirty="0">
                <a:latin typeface="Arial" panose="020B0604020202020204" pitchFamily="34" charset="0"/>
                <a:cs typeface="Arial" panose="020B0604020202020204" pitchFamily="34" charset="0"/>
              </a:rPr>
              <a:t> &amp; 12</a:t>
            </a:r>
            <a:r>
              <a:rPr lang="en-US" sz="2200" baseline="30000" dirty="0">
                <a:latin typeface="Arial" panose="020B0604020202020204" pitchFamily="34" charset="0"/>
                <a:cs typeface="Arial" panose="020B0604020202020204" pitchFamily="34" charset="0"/>
              </a:rPr>
              <a:t>th</a:t>
            </a:r>
            <a:r>
              <a:rPr lang="en-US" sz="2200" dirty="0">
                <a:latin typeface="Arial" panose="020B0604020202020204" pitchFamily="34" charset="0"/>
                <a:cs typeface="Arial" panose="020B0604020202020204" pitchFamily="34" charset="0"/>
              </a:rPr>
              <a:t> graders only; core GPA 3.0</a:t>
            </a:r>
            <a:r>
              <a:rPr lang="en-US" sz="2200" dirty="0"/>
              <a:t/>
            </a:r>
            <a:br>
              <a:rPr lang="en-US" sz="2200" dirty="0"/>
            </a:br>
            <a:r>
              <a:rPr lang="en-US" sz="2200" b="1" dirty="0" smtClean="0">
                <a:latin typeface="Arial" panose="020B0604020202020204" pitchFamily="34" charset="0"/>
                <a:cs typeface="Arial" panose="020B0604020202020204" pitchFamily="34" charset="0"/>
              </a:rPr>
              <a:t>Deadlines:  Summer/Fall: May 1; spring: November 1</a:t>
            </a:r>
            <a:endParaRPr lang="en-US" sz="2200" b="1"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a:bodyPr>
          <a:lstStyle/>
          <a:p>
            <a:pPr marL="0" indent="0" algn="ctr">
              <a:buNone/>
            </a:pPr>
            <a:r>
              <a:rPr lang="en-US" sz="2000" dirty="0" smtClean="0">
                <a:latin typeface="Arial" panose="020B0604020202020204" pitchFamily="34" charset="0"/>
                <a:cs typeface="Arial" panose="020B0604020202020204" pitchFamily="34" charset="0"/>
              </a:rPr>
              <a:t>Main Campus:  Downtown Atlanta</a:t>
            </a:r>
          </a:p>
          <a:p>
            <a:pPr marL="0" indent="0">
              <a:buNone/>
            </a:pPr>
            <a:r>
              <a:rPr lang="en-US" dirty="0">
                <a:latin typeface="Arial" panose="020B0604020202020204" pitchFamily="34" charset="0"/>
                <a:cs typeface="Arial" panose="020B0604020202020204" pitchFamily="34" charset="0"/>
              </a:rPr>
              <a:t>https://</a:t>
            </a:r>
            <a:r>
              <a:rPr lang="en-US" dirty="0" smtClean="0">
                <a:latin typeface="Arial" panose="020B0604020202020204" pitchFamily="34" charset="0"/>
                <a:cs typeface="Arial" panose="020B0604020202020204" pitchFamily="34" charset="0"/>
              </a:rPr>
              <a:t>admissions.gsu.edu/bachelors‐degree/apply/dual‐enrollment</a:t>
            </a:r>
            <a:r>
              <a:rPr lang="en-US" dirty="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specialty=Dual%20Enrollmnent#admission‐requirements</a:t>
            </a:r>
          </a:p>
          <a:p>
            <a:pPr marL="0" indent="0">
              <a:buNone/>
            </a:pPr>
            <a:r>
              <a:rPr lang="en-US" dirty="0">
                <a:latin typeface="Arial" panose="020B0604020202020204" pitchFamily="34" charset="0"/>
                <a:cs typeface="Arial" panose="020B0604020202020204" pitchFamily="34" charset="0"/>
              </a:rPr>
              <a:t>SAT: 29 Reading Section and </a:t>
            </a:r>
            <a:r>
              <a:rPr lang="en-US" dirty="0" smtClean="0">
                <a:latin typeface="Arial" panose="020B0604020202020204" pitchFamily="34" charset="0"/>
                <a:cs typeface="Arial" panose="020B0604020202020204" pitchFamily="34" charset="0"/>
              </a:rPr>
              <a:t>560 </a:t>
            </a:r>
            <a:r>
              <a:rPr lang="en-US" dirty="0">
                <a:latin typeface="Arial" panose="020B0604020202020204" pitchFamily="34" charset="0"/>
                <a:cs typeface="Arial" panose="020B0604020202020204" pitchFamily="34" charset="0"/>
              </a:rPr>
              <a:t>Math </a:t>
            </a:r>
            <a:r>
              <a:rPr lang="en-US" dirty="0" smtClean="0">
                <a:latin typeface="Arial" panose="020B0604020202020204" pitchFamily="34" charset="0"/>
                <a:cs typeface="Arial" panose="020B0604020202020204" pitchFamily="34" charset="0"/>
              </a:rPr>
              <a:t>Section; ACT</a:t>
            </a:r>
            <a:r>
              <a:rPr lang="en-US" dirty="0">
                <a:latin typeface="Arial" panose="020B0604020202020204" pitchFamily="34" charset="0"/>
                <a:cs typeface="Arial" panose="020B0604020202020204" pitchFamily="34" charset="0"/>
              </a:rPr>
              <a:t>: 23 English, 23 </a:t>
            </a:r>
            <a:r>
              <a:rPr lang="en-US" dirty="0" smtClean="0">
                <a:latin typeface="Arial" panose="020B0604020202020204" pitchFamily="34" charset="0"/>
                <a:cs typeface="Arial" panose="020B0604020202020204" pitchFamily="34" charset="0"/>
              </a:rPr>
              <a:t>Math; Freshman</a:t>
            </a:r>
            <a:r>
              <a:rPr lang="en-US" dirty="0">
                <a:latin typeface="Arial" panose="020B0604020202020204" pitchFamily="34" charset="0"/>
                <a:cs typeface="Arial" panose="020B0604020202020204" pitchFamily="34" charset="0"/>
              </a:rPr>
              <a:t> Index (FI): 2600 or </a:t>
            </a:r>
            <a:r>
              <a:rPr lang="en-US" dirty="0" smtClean="0">
                <a:latin typeface="Arial" panose="020B0604020202020204" pitchFamily="34" charset="0"/>
                <a:cs typeface="Arial" panose="020B0604020202020204" pitchFamily="34" charset="0"/>
              </a:rPr>
              <a:t>higher</a:t>
            </a:r>
          </a:p>
        </p:txBody>
      </p:sp>
      <p:sp>
        <p:nvSpPr>
          <p:cNvPr id="4" name="Content Placeholder 3"/>
          <p:cNvSpPr>
            <a:spLocks noGrp="1"/>
          </p:cNvSpPr>
          <p:nvPr>
            <p:ph sz="half" idx="2"/>
          </p:nvPr>
        </p:nvSpPr>
        <p:spPr/>
        <p:txBody>
          <a:bodyPr>
            <a:normAutofit/>
          </a:bodyPr>
          <a:lstStyle/>
          <a:p>
            <a:pPr marL="0" indent="0" algn="ctr">
              <a:buNone/>
            </a:pPr>
            <a:endParaRPr lang="en-US" sz="2000" dirty="0" smtClean="0">
              <a:latin typeface="Arial" panose="020B0604020202020204" pitchFamily="34" charset="0"/>
              <a:cs typeface="Arial" panose="020B0604020202020204" pitchFamily="34" charset="0"/>
            </a:endParaRPr>
          </a:p>
          <a:p>
            <a:pPr marL="0" indent="0" algn="ctr">
              <a:buNone/>
            </a:pPr>
            <a:r>
              <a:rPr lang="en-US" sz="2000" dirty="0" smtClean="0">
                <a:latin typeface="Arial" panose="020B0604020202020204" pitchFamily="34" charset="0"/>
                <a:cs typeface="Arial" panose="020B0604020202020204" pitchFamily="34" charset="0"/>
              </a:rPr>
              <a:t>Perimeter </a:t>
            </a:r>
            <a:r>
              <a:rPr lang="en-US" sz="2000" dirty="0">
                <a:latin typeface="Arial" panose="020B0604020202020204" pitchFamily="34" charset="0"/>
                <a:cs typeface="Arial" panose="020B0604020202020204" pitchFamily="34" charset="0"/>
              </a:rPr>
              <a:t>Campus/Dunwoody</a:t>
            </a:r>
          </a:p>
          <a:p>
            <a:pPr marL="0" indent="0">
              <a:buNone/>
            </a:pPr>
            <a:r>
              <a:rPr lang="en-US" sz="2000" dirty="0">
                <a:latin typeface="Arial" panose="020B0604020202020204" pitchFamily="34" charset="0"/>
                <a:cs typeface="Arial" panose="020B0604020202020204" pitchFamily="34" charset="0"/>
              </a:rPr>
              <a:t>https://perimeter.gsu.edu/admissions/dual‐enrollment</a:t>
            </a:r>
            <a:r>
              <a:rPr lang="en-US" sz="2000" dirty="0" smtClean="0">
                <a:latin typeface="Arial" panose="020B0604020202020204" pitchFamily="34" charset="0"/>
                <a:cs typeface="Arial" panose="020B0604020202020204" pitchFamily="34" charset="0"/>
              </a:rPr>
              <a:t>/</a:t>
            </a: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SAT</a:t>
            </a:r>
            <a:r>
              <a:rPr lang="en-US" sz="2000" dirty="0">
                <a:latin typeface="Arial" panose="020B0604020202020204" pitchFamily="34" charset="0"/>
                <a:cs typeface="Arial" panose="020B0604020202020204" pitchFamily="34" charset="0"/>
              </a:rPr>
              <a:t>: 26 Reading and 26.5 Math   ACT: 20 English and 21 Math</a:t>
            </a:r>
            <a:r>
              <a:rPr lang="en-US" dirty="0"/>
              <a:t> </a:t>
            </a:r>
          </a:p>
          <a:p>
            <a:endParaRPr lang="en-US" dirty="0"/>
          </a:p>
        </p:txBody>
      </p:sp>
    </p:spTree>
    <p:extLst>
      <p:ext uri="{BB962C8B-B14F-4D97-AF65-F5344CB8AC3E}">
        <p14:creationId xmlns:p14="http://schemas.microsoft.com/office/powerpoint/2010/main" val="464935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latin typeface="Arial" panose="020B0604020202020204" pitchFamily="34" charset="0"/>
                <a:cs typeface="Arial" panose="020B0604020202020204" pitchFamily="34" charset="0"/>
              </a:rPr>
              <a:t>Truett</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mcconnell</a:t>
            </a:r>
            <a:r>
              <a:rPr lang="en-US" b="1" dirty="0" smtClean="0">
                <a:latin typeface="Arial" panose="020B0604020202020204" pitchFamily="34" charset="0"/>
                <a:cs typeface="Arial" panose="020B0604020202020204" pitchFamily="34" charset="0"/>
              </a:rPr>
              <a:t> college</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For more information:</a:t>
            </a:r>
          </a:p>
          <a:p>
            <a:pPr marL="0" indent="0">
              <a:buNone/>
            </a:pPr>
            <a:r>
              <a:rPr lang="en-US" dirty="0" smtClean="0">
                <a:hlinkClick r:id="rId2"/>
              </a:rPr>
              <a:t>https</a:t>
            </a:r>
            <a:r>
              <a:rPr lang="en-US" dirty="0">
                <a:hlinkClick r:id="rId2"/>
              </a:rPr>
              <a:t>://truett.edu/admissions/dual-enrollment</a:t>
            </a:r>
            <a:r>
              <a:rPr lang="en-US" dirty="0" smtClean="0">
                <a:hlinkClick r:id="rId2"/>
              </a:rPr>
              <a:t>/</a:t>
            </a:r>
            <a:endParaRPr lang="en-US" dirty="0" smtClean="0"/>
          </a:p>
          <a:p>
            <a:pPr>
              <a:buFont typeface="Arial" panose="020B0604020202020204" pitchFamily="34" charset="0"/>
              <a:buChar char="•"/>
            </a:pPr>
            <a:r>
              <a:rPr lang="en-US" dirty="0" smtClean="0"/>
              <a:t>Course are available to be taken online.</a:t>
            </a:r>
            <a:endParaRPr lang="en-US" dirty="0"/>
          </a:p>
        </p:txBody>
      </p:sp>
      <p:pic>
        <p:nvPicPr>
          <p:cNvPr id="4" name="Picture 3"/>
          <p:cNvPicPr>
            <a:picLocks noChangeAspect="1"/>
          </p:cNvPicPr>
          <p:nvPr/>
        </p:nvPicPr>
        <p:blipFill>
          <a:blip r:embed="rId3"/>
          <a:stretch>
            <a:fillRect/>
          </a:stretch>
        </p:blipFill>
        <p:spPr>
          <a:xfrm>
            <a:off x="1156138" y="1839310"/>
            <a:ext cx="8730812" cy="2837793"/>
          </a:xfrm>
          <a:prstGeom prst="rect">
            <a:avLst/>
          </a:prstGeom>
        </p:spPr>
      </p:pic>
    </p:spTree>
    <p:extLst>
      <p:ext uri="{BB962C8B-B14F-4D97-AF65-F5344CB8AC3E}">
        <p14:creationId xmlns:p14="http://schemas.microsoft.com/office/powerpoint/2010/main" val="3525940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University of north </a:t>
            </a:r>
            <a:r>
              <a:rPr lang="en-US" b="1" dirty="0" err="1" smtClean="0">
                <a:latin typeface="Arial" panose="020B0604020202020204" pitchFamily="34" charset="0"/>
                <a:cs typeface="Arial" panose="020B0604020202020204" pitchFamily="34" charset="0"/>
              </a:rPr>
              <a:t>georgia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sz="2400" dirty="0">
                <a:latin typeface="Arial" panose="020B0604020202020204" pitchFamily="34" charset="0"/>
                <a:cs typeface="Arial" panose="020B0604020202020204" pitchFamily="34" charset="0"/>
              </a:rPr>
              <a:t>https://ung.edu/undergraduate‐admissions/dual‐joint‐ </a:t>
            </a:r>
            <a:r>
              <a:rPr lang="en-US" sz="2400" dirty="0" err="1" smtClean="0">
                <a:latin typeface="Arial" panose="020B0604020202020204" pitchFamily="34" charset="0"/>
                <a:cs typeface="Arial" panose="020B0604020202020204" pitchFamily="34" charset="0"/>
              </a:rPr>
              <a:t>enrollment.php</a:t>
            </a: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Five locations and online option</a:t>
            </a:r>
          </a:p>
          <a:p>
            <a:pPr marL="0" indent="0">
              <a:buNone/>
            </a:pP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11</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and 12</a:t>
            </a:r>
            <a:r>
              <a:rPr lang="en-US" sz="2400" baseline="30000" dirty="0" smtClean="0">
                <a:latin typeface="Arial" panose="020B0604020202020204" pitchFamily="34" charset="0"/>
                <a:cs typeface="Arial" panose="020B0604020202020204" pitchFamily="34" charset="0"/>
              </a:rPr>
              <a:t>th</a:t>
            </a:r>
            <a:r>
              <a:rPr lang="en-US" sz="2400" dirty="0" smtClean="0">
                <a:latin typeface="Arial" panose="020B0604020202020204" pitchFamily="34" charset="0"/>
                <a:cs typeface="Arial" panose="020B0604020202020204" pitchFamily="34" charset="0"/>
              </a:rPr>
              <a:t> graders only</a:t>
            </a:r>
          </a:p>
          <a:p>
            <a:r>
              <a:rPr lang="en-US" sz="2400" dirty="0" smtClean="0">
                <a:latin typeface="Arial" panose="020B0604020202020204" pitchFamily="34" charset="0"/>
                <a:cs typeface="Arial" panose="020B0604020202020204" pitchFamily="34" charset="0"/>
              </a:rPr>
              <a:t>GPA </a:t>
            </a:r>
            <a:r>
              <a:rPr lang="en-US" sz="2400" dirty="0">
                <a:latin typeface="Arial" panose="020B0604020202020204" pitchFamily="34" charset="0"/>
                <a:cs typeface="Arial" panose="020B0604020202020204" pitchFamily="34" charset="0"/>
              </a:rPr>
              <a:t>3.25 Core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SAT: 26 Reading and 480 Math; 970 </a:t>
            </a:r>
            <a:r>
              <a:rPr lang="en-US" sz="2400" dirty="0" smtClean="0">
                <a:latin typeface="Arial" panose="020B0604020202020204" pitchFamily="34" charset="0"/>
                <a:cs typeface="Arial" panose="020B0604020202020204" pitchFamily="34" charset="0"/>
              </a:rPr>
              <a:t>total</a:t>
            </a:r>
          </a:p>
          <a:p>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ACT: 20 English and 18 Math; composite </a:t>
            </a:r>
            <a:r>
              <a:rPr lang="en-US" sz="2400" dirty="0" smtClean="0">
                <a:latin typeface="Arial" panose="020B0604020202020204" pitchFamily="34" charset="0"/>
                <a:cs typeface="Arial" panose="020B0604020202020204" pitchFamily="34" charset="0"/>
              </a:rPr>
              <a:t>20</a:t>
            </a:r>
          </a:p>
          <a:p>
            <a:pPr marL="457200" lvl="1" indent="0" algn="ctr">
              <a:buNone/>
            </a:pPr>
            <a:r>
              <a:rPr lang="en-US" sz="2600" b="1" dirty="0" smtClean="0">
                <a:latin typeface="Arial" panose="020B0604020202020204" pitchFamily="34" charset="0"/>
                <a:cs typeface="Arial" panose="020B0604020202020204" pitchFamily="34" charset="0"/>
              </a:rPr>
              <a:t>DEADLINES</a:t>
            </a:r>
          </a:p>
          <a:p>
            <a:pPr marL="457200" lvl="1" indent="0">
              <a:buNone/>
            </a:pPr>
            <a:r>
              <a:rPr lang="en-US" sz="2600" b="1" dirty="0" smtClean="0">
                <a:latin typeface="Arial" panose="020B0604020202020204" pitchFamily="34" charset="0"/>
                <a:cs typeface="Arial" panose="020B0604020202020204" pitchFamily="34" charset="0"/>
              </a:rPr>
              <a:t>Summer: March 15</a:t>
            </a:r>
          </a:p>
          <a:p>
            <a:pPr marL="457200" lvl="1" indent="0">
              <a:buNone/>
            </a:pPr>
            <a:r>
              <a:rPr lang="en-US" sz="2600" b="1" dirty="0" smtClean="0">
                <a:latin typeface="Arial" panose="020B0604020202020204" pitchFamily="34" charset="0"/>
                <a:cs typeface="Arial" panose="020B0604020202020204" pitchFamily="34" charset="0"/>
              </a:rPr>
              <a:t>Fall: March 15</a:t>
            </a:r>
          </a:p>
          <a:p>
            <a:pPr marL="457200" lvl="1" indent="0">
              <a:buNone/>
            </a:pPr>
            <a:r>
              <a:rPr lang="en-US" sz="2600" b="1" dirty="0" smtClean="0">
                <a:latin typeface="Arial" panose="020B0604020202020204" pitchFamily="34" charset="0"/>
                <a:cs typeface="Arial" panose="020B0604020202020204" pitchFamily="34" charset="0"/>
              </a:rPr>
              <a:t>Spring: October 1</a:t>
            </a:r>
          </a:p>
          <a:p>
            <a:pPr marL="457200" lvl="1" indent="0">
              <a:buNone/>
            </a:pP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6095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DEADLINES </a:t>
            </a:r>
            <a:r>
              <a:rPr lang="en-US" b="1" dirty="0" err="1" smtClean="0">
                <a:latin typeface="Arial" panose="020B0604020202020204" pitchFamily="34" charset="0"/>
                <a:cs typeface="Arial" panose="020B0604020202020204" pitchFamily="34" charset="0"/>
              </a:rPr>
              <a:t>DEADLINES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sz="2400" b="1" dirty="0" smtClean="0"/>
              <a:t>Please note: </a:t>
            </a:r>
            <a:r>
              <a:rPr lang="en-US" sz="2400" b="1" u="sng" dirty="0" smtClean="0"/>
              <a:t>AHS DE Contract, GCPS DE Permission Form, and Completed DE Student Participation Agreement (sections I, II, and V, w/parent signature) all need to be completed and dropped off in AHS Counseling office (no appointment needed) by March 1, 2019. Please see DE Checklist for more information. </a:t>
            </a:r>
          </a:p>
          <a:p>
            <a:r>
              <a:rPr lang="en-US" sz="2400" dirty="0"/>
              <a:t>Students must complete all paperwork (both Archer &amp; Dual Enrollment) &amp; apply to the college for Dual Enrollment by the following dates: </a:t>
            </a:r>
            <a:endParaRPr lang="en-US" sz="2400" dirty="0" smtClean="0"/>
          </a:p>
          <a:p>
            <a:r>
              <a:rPr lang="en-US" sz="2400" dirty="0" smtClean="0"/>
              <a:t>Fall </a:t>
            </a:r>
            <a:r>
              <a:rPr lang="en-US" sz="2400" dirty="0"/>
              <a:t>2019 or Summer 2019 Deadline –</a:t>
            </a:r>
            <a:r>
              <a:rPr lang="en-US" sz="2400" b="1" dirty="0"/>
              <a:t>March 28, 2019 </a:t>
            </a:r>
            <a:endParaRPr lang="en-US" sz="2400" dirty="0"/>
          </a:p>
          <a:p>
            <a:r>
              <a:rPr lang="en-US" sz="2400" dirty="0" smtClean="0"/>
              <a:t>Spring </a:t>
            </a:r>
            <a:r>
              <a:rPr lang="en-US" sz="2400" dirty="0"/>
              <a:t>2020 Deadline – </a:t>
            </a:r>
            <a:r>
              <a:rPr lang="en-US" sz="2400" b="1" dirty="0"/>
              <a:t>October 1, 2019 </a:t>
            </a:r>
            <a:endParaRPr lang="en-US" sz="2400" dirty="0"/>
          </a:p>
          <a:p>
            <a:r>
              <a:rPr lang="en-US" sz="2400" dirty="0"/>
              <a:t>Finalize </a:t>
            </a:r>
            <a:r>
              <a:rPr lang="en-US" sz="2400" dirty="0" smtClean="0"/>
              <a:t>courses </a:t>
            </a:r>
            <a:r>
              <a:rPr lang="en-US" sz="2400" dirty="0"/>
              <a:t>(if part-time) –</a:t>
            </a:r>
            <a:r>
              <a:rPr lang="en-US" sz="2400" b="1" dirty="0"/>
              <a:t>May 1, 2019 </a:t>
            </a:r>
            <a:endParaRPr lang="en-US" sz="2400" dirty="0"/>
          </a:p>
          <a:p>
            <a:r>
              <a:rPr lang="en-US" sz="2400" b="1" dirty="0"/>
              <a:t>College deadlines could be earlier or later – but students must meet </a:t>
            </a:r>
            <a:r>
              <a:rPr lang="en-US" sz="2400" b="1" dirty="0" smtClean="0"/>
              <a:t>Archer’s </a:t>
            </a:r>
            <a:r>
              <a:rPr lang="en-US" sz="2400" b="1" dirty="0"/>
              <a:t>deadline to participate</a:t>
            </a:r>
            <a:r>
              <a:rPr lang="en-US" b="1" dirty="0"/>
              <a:t>.</a:t>
            </a:r>
            <a:endParaRPr lang="en-US" dirty="0"/>
          </a:p>
        </p:txBody>
      </p:sp>
    </p:spTree>
    <p:extLst>
      <p:ext uri="{BB962C8B-B14F-4D97-AF65-F5344CB8AC3E}">
        <p14:creationId xmlns:p14="http://schemas.microsoft.com/office/powerpoint/2010/main" val="1149703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DE Policies and procedures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da-DK" sz="1400" dirty="0" smtClean="0"/>
              <a:t>Checklist for Participation: </a:t>
            </a:r>
            <a:endParaRPr lang="da-DK" sz="1400" dirty="0"/>
          </a:p>
          <a:p>
            <a:r>
              <a:rPr lang="en-US" sz="1400" dirty="0"/>
              <a:t>Attend the Dual Enrollment (DE) Information Meeting </a:t>
            </a:r>
          </a:p>
          <a:p>
            <a:r>
              <a:rPr lang="en-US" sz="1400" dirty="0"/>
              <a:t>Complete the 2019-2020 Dual Enrollment Google Form – </a:t>
            </a:r>
            <a:r>
              <a:rPr lang="en-US" sz="1400" dirty="0" smtClean="0"/>
              <a:t>students log into GCPS </a:t>
            </a:r>
            <a:r>
              <a:rPr lang="en-US" sz="1400" dirty="0" err="1" smtClean="0"/>
              <a:t>gmail</a:t>
            </a:r>
            <a:r>
              <a:rPr lang="en-US" sz="1400" dirty="0" smtClean="0"/>
              <a:t> account then access via e-Class</a:t>
            </a:r>
            <a:endParaRPr lang="en-US" sz="1400" dirty="0"/>
          </a:p>
          <a:p>
            <a:r>
              <a:rPr lang="en-US" sz="1400" dirty="0"/>
              <a:t>Complete and return the </a:t>
            </a:r>
            <a:r>
              <a:rPr lang="en-US" sz="1400" dirty="0" smtClean="0"/>
              <a:t>Archer </a:t>
            </a:r>
            <a:r>
              <a:rPr lang="en-US" sz="1400" dirty="0"/>
              <a:t>Dual Enrollment </a:t>
            </a:r>
            <a:r>
              <a:rPr lang="en-US" sz="1400" dirty="0" smtClean="0"/>
              <a:t>Contract &amp; GCPS permission form and student participation agreement</a:t>
            </a:r>
            <a:endParaRPr lang="en-US" sz="1400" dirty="0"/>
          </a:p>
          <a:p>
            <a:r>
              <a:rPr lang="en-US" sz="1400" dirty="0"/>
              <a:t>Meet with </a:t>
            </a:r>
            <a:r>
              <a:rPr lang="en-US" sz="1400" dirty="0" smtClean="0"/>
              <a:t>AHS Counselors and complete </a:t>
            </a:r>
            <a:r>
              <a:rPr lang="en-US" sz="1400" dirty="0"/>
              <a:t>the Dual Enrollment Student Participation Form. After completion, the student submits this form with their college application for admission. </a:t>
            </a:r>
          </a:p>
          <a:p>
            <a:r>
              <a:rPr lang="en-US" sz="1400" dirty="0"/>
              <a:t>Take the SAT/ACT/</a:t>
            </a:r>
            <a:r>
              <a:rPr lang="en-US" sz="1400" dirty="0" err="1"/>
              <a:t>Accuplacer</a:t>
            </a:r>
            <a:r>
              <a:rPr lang="en-US" sz="1400" dirty="0"/>
              <a:t> before </a:t>
            </a:r>
            <a:r>
              <a:rPr lang="en-US" sz="1400" dirty="0" smtClean="0"/>
              <a:t>Archer’s </a:t>
            </a:r>
            <a:r>
              <a:rPr lang="en-US" sz="1400" dirty="0"/>
              <a:t>&amp;/or the college’s admission deadline and have scores sent to colleges. Send AP scores to exempt intro level courses. Admission testing in the FALL is RECOMMENDED. </a:t>
            </a:r>
          </a:p>
          <a:p>
            <a:r>
              <a:rPr lang="en-US" sz="1400" dirty="0" smtClean="0"/>
              <a:t>Remember Archer’s </a:t>
            </a:r>
            <a:r>
              <a:rPr lang="en-US" sz="1400" dirty="0"/>
              <a:t>Deadline – all paperwork &amp; apply to the college </a:t>
            </a:r>
            <a:r>
              <a:rPr lang="en-US" sz="1400" dirty="0" smtClean="0"/>
              <a:t>(</a:t>
            </a:r>
            <a:r>
              <a:rPr lang="en-US" sz="1400" dirty="0"/>
              <a:t>even if college deadline is later – must </a:t>
            </a:r>
            <a:r>
              <a:rPr lang="en-US" sz="1400" dirty="0" smtClean="0"/>
              <a:t>meet Archer’s </a:t>
            </a:r>
            <a:r>
              <a:rPr lang="en-US" sz="1400" dirty="0"/>
              <a:t>deadline): </a:t>
            </a:r>
            <a:r>
              <a:rPr lang="en-US" sz="1400" dirty="0" smtClean="0"/>
              <a:t> </a:t>
            </a:r>
          </a:p>
          <a:p>
            <a:r>
              <a:rPr lang="en-US" sz="1400" dirty="0" smtClean="0"/>
              <a:t>Fall 2019 </a:t>
            </a:r>
            <a:r>
              <a:rPr lang="en-US" sz="1400" dirty="0"/>
              <a:t>or Summer </a:t>
            </a:r>
            <a:r>
              <a:rPr lang="en-US" sz="1400" dirty="0" smtClean="0"/>
              <a:t>2019 Deadline </a:t>
            </a:r>
            <a:r>
              <a:rPr lang="en-US" sz="1400" dirty="0"/>
              <a:t>– </a:t>
            </a:r>
            <a:r>
              <a:rPr lang="en-US" sz="1400" b="1" dirty="0"/>
              <a:t>March 28, 2019 </a:t>
            </a:r>
            <a:endParaRPr lang="en-US" sz="1400" dirty="0"/>
          </a:p>
          <a:p>
            <a:r>
              <a:rPr lang="en-US" sz="1400" dirty="0" smtClean="0"/>
              <a:t>Spring </a:t>
            </a:r>
            <a:r>
              <a:rPr lang="en-US" sz="1400" dirty="0"/>
              <a:t>2020 </a:t>
            </a:r>
            <a:r>
              <a:rPr lang="en-US" sz="1400" dirty="0" smtClean="0"/>
              <a:t>Deadl</a:t>
            </a:r>
            <a:r>
              <a:rPr lang="en-US" sz="1400" dirty="0"/>
              <a:t>i</a:t>
            </a:r>
            <a:r>
              <a:rPr lang="en-US" sz="1400" dirty="0" smtClean="0"/>
              <a:t>ne </a:t>
            </a:r>
            <a:r>
              <a:rPr lang="en-US" sz="1400" dirty="0"/>
              <a:t>– </a:t>
            </a:r>
            <a:r>
              <a:rPr lang="en-US" sz="1400" b="1" dirty="0"/>
              <a:t>October 1, 2019</a:t>
            </a:r>
            <a:endParaRPr lang="en-US" sz="1400" dirty="0"/>
          </a:p>
        </p:txBody>
      </p:sp>
    </p:spTree>
    <p:extLst>
      <p:ext uri="{BB962C8B-B14F-4D97-AF65-F5344CB8AC3E}">
        <p14:creationId xmlns:p14="http://schemas.microsoft.com/office/powerpoint/2010/main" val="4174762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DE Policies and procedures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smtClean="0"/>
              <a:t>Checklist </a:t>
            </a:r>
            <a:r>
              <a:rPr lang="en-US" sz="2000" dirty="0"/>
              <a:t>for </a:t>
            </a:r>
            <a:r>
              <a:rPr lang="en-US" sz="2000" dirty="0" smtClean="0"/>
              <a:t>Participation:</a:t>
            </a:r>
            <a:endParaRPr lang="en-US" sz="2000" dirty="0"/>
          </a:p>
          <a:p>
            <a:r>
              <a:rPr lang="en-US" dirty="0"/>
              <a:t>Apply and gain acceptance to the college/university of your choice. You are responsible for following the college’s application procedures and meeting all deadlines. </a:t>
            </a:r>
          </a:p>
          <a:p>
            <a:r>
              <a:rPr lang="en-US" dirty="0" smtClean="0"/>
              <a:t>After </a:t>
            </a:r>
            <a:r>
              <a:rPr lang="en-US" dirty="0"/>
              <a:t>receiving your college acceptance, set up an advisement appointment with </a:t>
            </a:r>
            <a:r>
              <a:rPr lang="en-US" dirty="0" smtClean="0"/>
              <a:t>your counselor </a:t>
            </a:r>
            <a:r>
              <a:rPr lang="en-US" dirty="0"/>
              <a:t>to plan your </a:t>
            </a:r>
            <a:r>
              <a:rPr lang="en-US" dirty="0" smtClean="0"/>
              <a:t>Archer </a:t>
            </a:r>
            <a:r>
              <a:rPr lang="en-US" dirty="0"/>
              <a:t>and college classes. </a:t>
            </a:r>
          </a:p>
          <a:p>
            <a:r>
              <a:rPr lang="en-US" dirty="0" smtClean="0"/>
              <a:t>Part-time </a:t>
            </a:r>
            <a:r>
              <a:rPr lang="en-US" dirty="0"/>
              <a:t>Dual Enrollment students will need to plan all college classes around their </a:t>
            </a:r>
            <a:r>
              <a:rPr lang="en-US" dirty="0" smtClean="0"/>
              <a:t>Archer </a:t>
            </a:r>
            <a:r>
              <a:rPr lang="en-US" dirty="0"/>
              <a:t>schedule. </a:t>
            </a:r>
            <a:r>
              <a:rPr lang="en-US" dirty="0" smtClean="0"/>
              <a:t>Archer </a:t>
            </a:r>
            <a:r>
              <a:rPr lang="en-US" dirty="0"/>
              <a:t>schedule (courses selected and periods courses are offered) must be finalized by </a:t>
            </a:r>
            <a:r>
              <a:rPr lang="en-US" sz="2000" b="1" dirty="0"/>
              <a:t>May 1, 2019</a:t>
            </a:r>
            <a:r>
              <a:rPr lang="en-US" dirty="0"/>
              <a:t>. </a:t>
            </a:r>
          </a:p>
          <a:p>
            <a:r>
              <a:rPr lang="en-US" dirty="0" smtClean="0"/>
              <a:t>Part-time </a:t>
            </a:r>
            <a:r>
              <a:rPr lang="en-US" dirty="0"/>
              <a:t>DE students will need to make transportation arrangements. </a:t>
            </a:r>
          </a:p>
          <a:p>
            <a:pPr lvl="1"/>
            <a:r>
              <a:rPr lang="en-US" dirty="0" smtClean="0"/>
              <a:t>Remember Archer’s </a:t>
            </a:r>
            <a:r>
              <a:rPr lang="en-US" dirty="0"/>
              <a:t>d</a:t>
            </a:r>
            <a:r>
              <a:rPr lang="en-US" dirty="0" smtClean="0"/>
              <a:t>eadline </a:t>
            </a:r>
            <a:r>
              <a:rPr lang="en-US" dirty="0"/>
              <a:t>– all paperwork &amp; apply to the college </a:t>
            </a:r>
          </a:p>
          <a:p>
            <a:pPr lvl="2"/>
            <a:r>
              <a:rPr lang="en-US" dirty="0"/>
              <a:t>(even if college deadline is later – must meet </a:t>
            </a:r>
            <a:r>
              <a:rPr lang="en-US" dirty="0" smtClean="0"/>
              <a:t>Archer’s </a:t>
            </a:r>
            <a:r>
              <a:rPr lang="en-US" dirty="0"/>
              <a:t>deadline): </a:t>
            </a:r>
          </a:p>
          <a:p>
            <a:r>
              <a:rPr lang="en-US" dirty="0" smtClean="0"/>
              <a:t>Fall 2019 or Summer 2019 deadline– </a:t>
            </a:r>
            <a:r>
              <a:rPr lang="en-US" b="1" dirty="0"/>
              <a:t>March </a:t>
            </a:r>
            <a:r>
              <a:rPr lang="en-US" b="1" dirty="0" smtClean="0"/>
              <a:t>28, 2019 </a:t>
            </a:r>
            <a:endParaRPr lang="en-US" dirty="0"/>
          </a:p>
        </p:txBody>
      </p:sp>
    </p:spTree>
    <p:extLst>
      <p:ext uri="{BB962C8B-B14F-4D97-AF65-F5344CB8AC3E}">
        <p14:creationId xmlns:p14="http://schemas.microsoft.com/office/powerpoint/2010/main" val="214847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DE Policies and procedures</a:t>
            </a:r>
            <a:endParaRPr lang="en-US" dirty="0"/>
          </a:p>
        </p:txBody>
      </p:sp>
      <p:sp>
        <p:nvSpPr>
          <p:cNvPr id="3" name="Content Placeholder 2"/>
          <p:cNvSpPr>
            <a:spLocks noGrp="1"/>
          </p:cNvSpPr>
          <p:nvPr>
            <p:ph idx="1"/>
          </p:nvPr>
        </p:nvSpPr>
        <p:spPr/>
        <p:txBody>
          <a:bodyPr>
            <a:noAutofit/>
          </a:bodyPr>
          <a:lstStyle/>
          <a:p>
            <a:pPr marL="0" indent="0">
              <a:spcAft>
                <a:spcPts val="0"/>
              </a:spcAft>
              <a:buNone/>
            </a:pPr>
            <a:r>
              <a:rPr lang="en-US" u="sng" dirty="0" smtClean="0"/>
              <a:t>Register for college classes </a:t>
            </a:r>
            <a:r>
              <a:rPr lang="en-US" dirty="0" smtClean="0"/>
              <a:t>– follow college procedures for registration. </a:t>
            </a:r>
          </a:p>
          <a:p>
            <a:pPr>
              <a:spcAft>
                <a:spcPts val="0"/>
              </a:spcAft>
            </a:pPr>
            <a:r>
              <a:rPr lang="en-US" dirty="0" smtClean="0"/>
              <a:t>Turn in a </a:t>
            </a:r>
            <a:r>
              <a:rPr lang="en-US" u="sng" dirty="0" smtClean="0"/>
              <a:t>copy of your college schedule </a:t>
            </a:r>
            <a:r>
              <a:rPr lang="en-US" dirty="0" smtClean="0"/>
              <a:t>to AHS Counseling (for fall and spring semesters, also submit AHS schedule change form) – must do this every semester. </a:t>
            </a:r>
          </a:p>
          <a:p>
            <a:pPr>
              <a:spcAft>
                <a:spcPts val="0"/>
              </a:spcAft>
            </a:pPr>
            <a:r>
              <a:rPr lang="en-US" dirty="0" smtClean="0"/>
              <a:t>Submit the </a:t>
            </a:r>
            <a:r>
              <a:rPr lang="en-US" u="sng" dirty="0" smtClean="0"/>
              <a:t>DE Funding Application </a:t>
            </a:r>
            <a:r>
              <a:rPr lang="en-US" dirty="0" smtClean="0"/>
              <a:t>on www.GAfutures.org -- this also must be done each semester. </a:t>
            </a:r>
          </a:p>
          <a:p>
            <a:pPr>
              <a:spcAft>
                <a:spcPts val="0"/>
              </a:spcAft>
            </a:pPr>
            <a:r>
              <a:rPr lang="en-US" dirty="0" smtClean="0"/>
              <a:t>Provide an </a:t>
            </a:r>
            <a:r>
              <a:rPr lang="en-US" u="sng" dirty="0" smtClean="0"/>
              <a:t>official copy of your college transcript </a:t>
            </a:r>
            <a:r>
              <a:rPr lang="en-US" dirty="0" smtClean="0"/>
              <a:t>to AHS Counseling at the end of the college’s semester (this is before the end of Archer’s semester) each semester you are in dual enrollment so grade can be entered.  If not received, you will not receive a grade/credit for DE course you took.</a:t>
            </a:r>
          </a:p>
          <a:p>
            <a:pPr>
              <a:spcAft>
                <a:spcPts val="0"/>
              </a:spcAft>
            </a:pPr>
            <a:r>
              <a:rPr lang="en-US" dirty="0" smtClean="0"/>
              <a:t>Dual enrollment students are responsible for completing all high school graduation requirements in order to participate in the graduation ceremony. </a:t>
            </a:r>
            <a:endParaRPr lang="en-US" u="sng" dirty="0"/>
          </a:p>
          <a:p>
            <a:pPr>
              <a:spcAft>
                <a:spcPts val="0"/>
              </a:spcAft>
            </a:pPr>
            <a:r>
              <a:rPr lang="en-US" sz="1800" u="sng" dirty="0" smtClean="0"/>
              <a:t>Remember Archer’s deadline </a:t>
            </a:r>
            <a:r>
              <a:rPr lang="en-US" sz="1800" dirty="0" smtClean="0"/>
              <a:t>– all paperwork &amp; apply to the college (even if college deadline is later – must meet Archer’s deadline): </a:t>
            </a:r>
          </a:p>
          <a:p>
            <a:pPr lvl="3">
              <a:spcAft>
                <a:spcPts val="0"/>
              </a:spcAft>
            </a:pPr>
            <a:r>
              <a:rPr lang="en-US" sz="1800" dirty="0" smtClean="0"/>
              <a:t>Fall 2019 or Summer 2019 deadline – </a:t>
            </a:r>
            <a:r>
              <a:rPr lang="en-US" sz="1800" b="1" dirty="0" smtClean="0"/>
              <a:t>March 28, 2019 </a:t>
            </a:r>
            <a:r>
              <a:rPr lang="en-US" sz="1800" dirty="0"/>
              <a:t> </a:t>
            </a:r>
            <a:r>
              <a:rPr lang="en-US" sz="1800" dirty="0" smtClean="0"/>
              <a:t>Spring 2020 Deadline – </a:t>
            </a:r>
            <a:r>
              <a:rPr lang="en-US" sz="1800" b="1" dirty="0" smtClean="0"/>
              <a:t>October 1, 2019</a:t>
            </a:r>
            <a:endParaRPr lang="en-US" sz="1800" dirty="0"/>
          </a:p>
        </p:txBody>
      </p:sp>
    </p:spTree>
    <p:extLst>
      <p:ext uri="{BB962C8B-B14F-4D97-AF65-F5344CB8AC3E}">
        <p14:creationId xmlns:p14="http://schemas.microsoft.com/office/powerpoint/2010/main" val="2726073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latin typeface="Arial" panose="020B0604020202020204" pitchFamily="34" charset="0"/>
                <a:cs typeface="Arial" panose="020B0604020202020204" pitchFamily="34" charset="0"/>
              </a:rPr>
              <a:t>What is Dual enrollment?</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sz="4000" dirty="0">
                <a:latin typeface="Arial" panose="020B0604020202020204" pitchFamily="34" charset="0"/>
                <a:cs typeface="Arial" panose="020B0604020202020204" pitchFamily="34" charset="0"/>
              </a:rPr>
              <a:t>Dual Enrollment is a program that provides funding for students at eligible high schools that are enrolled to take approved college-level coursework for credit towards both high school and college graduation </a:t>
            </a:r>
            <a:r>
              <a:rPr lang="en-US" sz="4000" dirty="0" smtClean="0">
                <a:latin typeface="Arial" panose="020B0604020202020204" pitchFamily="34" charset="0"/>
                <a:cs typeface="Arial" panose="020B0604020202020204" pitchFamily="34" charset="0"/>
              </a:rPr>
              <a:t>requirements.</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8846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Testing dates </a:t>
            </a:r>
            <a:br>
              <a:rPr lang="en-US" b="1" dirty="0" smtClean="0">
                <a:latin typeface="Arial" panose="020B0604020202020204" pitchFamily="34" charset="0"/>
                <a:cs typeface="Arial" panose="020B0604020202020204" pitchFamily="34" charset="0"/>
              </a:rPr>
            </a:br>
            <a:r>
              <a:rPr lang="en-US" sz="1800" dirty="0" smtClean="0">
                <a:latin typeface="Arial" panose="020B0604020202020204" pitchFamily="34" charset="0"/>
                <a:cs typeface="Arial" panose="020B0604020202020204" pitchFamily="34" charset="0"/>
              </a:rPr>
              <a:t>Note: </a:t>
            </a:r>
            <a:r>
              <a:rPr lang="en-US" sz="1600" b="1" dirty="0">
                <a:latin typeface="Arial" panose="020B0604020202020204" pitchFamily="34" charset="0"/>
                <a:cs typeface="Arial" panose="020B0604020202020204" pitchFamily="34" charset="0"/>
              </a:rPr>
              <a:t>Please note it may take 4-6 weeks to get test </a:t>
            </a:r>
            <a:r>
              <a:rPr lang="en-US" sz="1600" b="1" dirty="0" smtClean="0">
                <a:latin typeface="Arial" panose="020B0604020202020204" pitchFamily="34" charset="0"/>
                <a:cs typeface="Arial" panose="020B0604020202020204" pitchFamily="34" charset="0"/>
              </a:rPr>
              <a:t>results. Students request test scores from college Board or ACT to be sent directly to DE college. Keep in mind </a:t>
            </a:r>
            <a:r>
              <a:rPr lang="en-US" sz="1600" b="1" dirty="0" err="1" smtClean="0">
                <a:latin typeface="Arial" panose="020B0604020202020204" pitchFamily="34" charset="0"/>
                <a:cs typeface="Arial" panose="020B0604020202020204" pitchFamily="34" charset="0"/>
              </a:rPr>
              <a:t>dE</a:t>
            </a:r>
            <a:r>
              <a:rPr lang="en-US" sz="1600" b="1" dirty="0" smtClean="0">
                <a:latin typeface="Arial" panose="020B0604020202020204" pitchFamily="34" charset="0"/>
                <a:cs typeface="Arial" panose="020B0604020202020204" pitchFamily="34" charset="0"/>
              </a:rPr>
              <a:t> College and Archer HS DE deadlines</a:t>
            </a:r>
            <a:endParaRPr lang="en-US" b="1" dirty="0">
              <a:latin typeface="Arial" panose="020B0604020202020204" pitchFamily="34" charset="0"/>
              <a:cs typeface="Arial" panose="020B0604020202020204" pitchFamily="34" charset="0"/>
            </a:endParaRPr>
          </a:p>
        </p:txBody>
      </p:sp>
      <p:sp>
        <p:nvSpPr>
          <p:cNvPr id="5" name="Content Placeholder 4"/>
          <p:cNvSpPr>
            <a:spLocks noGrp="1"/>
          </p:cNvSpPr>
          <p:nvPr>
            <p:ph sz="half" idx="1"/>
          </p:nvPr>
        </p:nvSpPr>
        <p:spPr>
          <a:xfrm>
            <a:off x="940524" y="2142067"/>
            <a:ext cx="4740611" cy="3409647"/>
          </a:xfrm>
        </p:spPr>
        <p:txBody>
          <a:bodyPr/>
          <a:lstStyle/>
          <a:p>
            <a:pPr marL="0" indent="0" algn="ctr">
              <a:spcAft>
                <a:spcPts val="0"/>
              </a:spcAft>
              <a:buNone/>
            </a:pPr>
            <a:r>
              <a:rPr lang="en-US" sz="2800" dirty="0" smtClean="0">
                <a:latin typeface="Arial" panose="020B0604020202020204" pitchFamily="34" charset="0"/>
                <a:cs typeface="Arial" panose="020B0604020202020204" pitchFamily="34" charset="0"/>
              </a:rPr>
              <a:t>SAT</a:t>
            </a:r>
          </a:p>
          <a:p>
            <a:pPr marL="0" indent="0" algn="ctr">
              <a:spcAft>
                <a:spcPts val="0"/>
              </a:spcAft>
              <a:buNone/>
            </a:pPr>
            <a:r>
              <a:rPr lang="en-US"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hlinkClick r:id="rId2"/>
              </a:rPr>
              <a:t>www.collegeboard.org</a:t>
            </a:r>
            <a:r>
              <a:rPr lang="en-US" sz="2800" dirty="0" smtClean="0">
                <a:latin typeface="Arial" panose="020B0604020202020204" pitchFamily="34" charset="0"/>
                <a:cs typeface="Arial" panose="020B0604020202020204" pitchFamily="34" charset="0"/>
              </a:rPr>
              <a:t>)</a:t>
            </a:r>
          </a:p>
          <a:p>
            <a:pPr marL="0" indent="0" algn="ctr">
              <a:spcAft>
                <a:spcPts val="0"/>
              </a:spcAft>
              <a:buNone/>
            </a:pPr>
            <a:endParaRPr lang="en-US" sz="2800" dirty="0">
              <a:latin typeface="Arial" panose="020B0604020202020204" pitchFamily="34" charset="0"/>
              <a:cs typeface="Arial" panose="020B0604020202020204" pitchFamily="34" charset="0"/>
            </a:endParaRPr>
          </a:p>
          <a:p>
            <a:pPr marL="0" indent="0" algn="ctr">
              <a:spcAft>
                <a:spcPts val="0"/>
              </a:spcAft>
              <a:buNone/>
            </a:pPr>
            <a:endParaRPr lang="en-US" sz="2800" dirty="0" smtClean="0">
              <a:latin typeface="Arial" panose="020B0604020202020204" pitchFamily="34" charset="0"/>
              <a:cs typeface="Arial" panose="020B0604020202020204" pitchFamily="34" charset="0"/>
            </a:endParaRPr>
          </a:p>
          <a:p>
            <a:pPr marL="0" indent="0" algn="ctr">
              <a:spcAft>
                <a:spcPts val="0"/>
              </a:spcAft>
              <a:buNone/>
            </a:pPr>
            <a:endParaRPr lang="en-US" sz="2800" dirty="0" smtClean="0">
              <a:latin typeface="Arial" panose="020B0604020202020204" pitchFamily="34" charset="0"/>
              <a:cs typeface="Arial" panose="020B0604020202020204" pitchFamily="34" charset="0"/>
            </a:endParaRPr>
          </a:p>
          <a:p>
            <a:pPr marL="0" indent="0" algn="ctr">
              <a:spcAft>
                <a:spcPts val="0"/>
              </a:spcAft>
              <a:buNone/>
            </a:pPr>
            <a:endParaRPr lang="en-US" sz="2800" dirty="0" smtClean="0">
              <a:latin typeface="Arial" panose="020B0604020202020204" pitchFamily="34" charset="0"/>
              <a:cs typeface="Arial" panose="020B0604020202020204" pitchFamily="34" charset="0"/>
            </a:endParaRPr>
          </a:p>
          <a:p>
            <a:pPr marL="0" indent="0">
              <a:buNone/>
            </a:pPr>
            <a:endParaRPr lang="en-US" dirty="0"/>
          </a:p>
        </p:txBody>
      </p:sp>
      <p:sp>
        <p:nvSpPr>
          <p:cNvPr id="6" name="Content Placeholder 5"/>
          <p:cNvSpPr>
            <a:spLocks noGrp="1"/>
          </p:cNvSpPr>
          <p:nvPr>
            <p:ph sz="half" idx="2"/>
          </p:nvPr>
        </p:nvSpPr>
        <p:spPr/>
        <p:txBody>
          <a:bodyPr/>
          <a:lstStyle/>
          <a:p>
            <a:pPr marL="0" indent="0" algn="ctr">
              <a:buNone/>
            </a:pPr>
            <a:r>
              <a:rPr lang="en-US" sz="2800" dirty="0" smtClean="0">
                <a:latin typeface="Arial" panose="020B0604020202020204" pitchFamily="34" charset="0"/>
                <a:cs typeface="Arial" panose="020B0604020202020204" pitchFamily="34" charset="0"/>
              </a:rPr>
              <a:t>ACT</a:t>
            </a:r>
          </a:p>
          <a:p>
            <a:pPr marL="0" indent="0" algn="ctr">
              <a:buNone/>
            </a:pPr>
            <a:r>
              <a:rPr lang="en-US" sz="28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hlinkClick r:id="rId3"/>
              </a:rPr>
              <a:t>www.act.org</a:t>
            </a:r>
            <a:r>
              <a:rPr lang="en-US" sz="2800" dirty="0" smtClean="0">
                <a:latin typeface="Arial" panose="020B0604020202020204" pitchFamily="34" charset="0"/>
                <a:cs typeface="Arial" panose="020B0604020202020204" pitchFamily="34" charset="0"/>
              </a:rPr>
              <a:t>)</a:t>
            </a:r>
          </a:p>
          <a:p>
            <a:pPr marL="0" indent="0" algn="ctr">
              <a:buNone/>
            </a:pPr>
            <a:endParaRPr lang="en-US" sz="2800" dirty="0" smtClean="0">
              <a:latin typeface="Arial" panose="020B0604020202020204" pitchFamily="34" charset="0"/>
              <a:cs typeface="Arial" panose="020B0604020202020204" pitchFamily="34" charset="0"/>
            </a:endParaRPr>
          </a:p>
          <a:p>
            <a:pPr marL="0" indent="0" algn="ctr">
              <a:buNone/>
            </a:pPr>
            <a:endParaRPr lang="en-US" sz="2800" dirty="0">
              <a:latin typeface="Arial" panose="020B0604020202020204" pitchFamily="34" charset="0"/>
              <a:cs typeface="Arial" panose="020B0604020202020204" pitchFamily="34" charset="0"/>
            </a:endParaRPr>
          </a:p>
          <a:p>
            <a:pPr marL="0" indent="0" algn="ctr">
              <a:buNone/>
            </a:pPr>
            <a:endParaRPr lang="en-US" sz="2800" dirty="0" smtClean="0">
              <a:latin typeface="Arial" panose="020B0604020202020204" pitchFamily="34" charset="0"/>
              <a:cs typeface="Arial" panose="020B0604020202020204" pitchFamily="34" charset="0"/>
            </a:endParaRPr>
          </a:p>
          <a:p>
            <a:pPr marL="0" indent="0">
              <a:buNone/>
            </a:pP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81634228"/>
              </p:ext>
            </p:extLst>
          </p:nvPr>
        </p:nvGraphicFramePr>
        <p:xfrm>
          <a:off x="1410789" y="3383282"/>
          <a:ext cx="3879668" cy="2599506"/>
        </p:xfrm>
        <a:graphic>
          <a:graphicData uri="http://schemas.openxmlformats.org/drawingml/2006/table">
            <a:tbl>
              <a:tblPr firstRow="1" bandRow="1">
                <a:tableStyleId>{5C22544A-7EE6-4342-B048-85BDC9FD1C3A}</a:tableStyleId>
              </a:tblPr>
              <a:tblGrid>
                <a:gridCol w="1939834">
                  <a:extLst>
                    <a:ext uri="{9D8B030D-6E8A-4147-A177-3AD203B41FA5}">
                      <a16:colId xmlns:a16="http://schemas.microsoft.com/office/drawing/2014/main" val="1412688644"/>
                    </a:ext>
                  </a:extLst>
                </a:gridCol>
                <a:gridCol w="1939834">
                  <a:extLst>
                    <a:ext uri="{9D8B030D-6E8A-4147-A177-3AD203B41FA5}">
                      <a16:colId xmlns:a16="http://schemas.microsoft.com/office/drawing/2014/main" val="4137716838"/>
                    </a:ext>
                  </a:extLst>
                </a:gridCol>
              </a:tblGrid>
              <a:tr h="930060">
                <a:tc>
                  <a:txBody>
                    <a:bodyPr/>
                    <a:lstStyle/>
                    <a:p>
                      <a:r>
                        <a:rPr lang="en-US" dirty="0" smtClean="0">
                          <a:latin typeface="Arial" panose="020B0604020202020204" pitchFamily="34" charset="0"/>
                          <a:cs typeface="Arial" panose="020B0604020202020204" pitchFamily="34" charset="0"/>
                        </a:rPr>
                        <a:t>Test Date</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Registration Deadline</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083187678"/>
                  </a:ext>
                </a:extLst>
              </a:tr>
              <a:tr h="556482">
                <a:tc>
                  <a:txBody>
                    <a:bodyPr/>
                    <a:lstStyle/>
                    <a:p>
                      <a:r>
                        <a:rPr lang="en-US" dirty="0" smtClean="0">
                          <a:latin typeface="Arial" panose="020B0604020202020204" pitchFamily="34" charset="0"/>
                          <a:cs typeface="Arial" panose="020B0604020202020204" pitchFamily="34" charset="0"/>
                        </a:rPr>
                        <a:t>March 9, 2019</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February</a:t>
                      </a:r>
                      <a:r>
                        <a:rPr lang="en-US" baseline="0" dirty="0" smtClean="0">
                          <a:latin typeface="Arial" panose="020B0604020202020204" pitchFamily="34" charset="0"/>
                          <a:cs typeface="Arial" panose="020B0604020202020204" pitchFamily="34" charset="0"/>
                        </a:rPr>
                        <a:t> 8, 2019</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48021185"/>
                  </a:ext>
                </a:extLst>
              </a:tr>
              <a:tr h="556482">
                <a:tc>
                  <a:txBody>
                    <a:bodyPr/>
                    <a:lstStyle/>
                    <a:p>
                      <a:r>
                        <a:rPr lang="en-US" dirty="0" smtClean="0">
                          <a:latin typeface="Arial" panose="020B0604020202020204" pitchFamily="34" charset="0"/>
                          <a:cs typeface="Arial" panose="020B0604020202020204" pitchFamily="34" charset="0"/>
                        </a:rPr>
                        <a:t>May 4, 2019</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April</a:t>
                      </a:r>
                      <a:r>
                        <a:rPr lang="en-US" baseline="0" dirty="0" smtClean="0">
                          <a:latin typeface="Arial" panose="020B0604020202020204" pitchFamily="34" charset="0"/>
                          <a:cs typeface="Arial" panose="020B0604020202020204" pitchFamily="34" charset="0"/>
                        </a:rPr>
                        <a:t> 5, 2019 </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80458718"/>
                  </a:ext>
                </a:extLst>
              </a:tr>
              <a:tr h="556482">
                <a:tc>
                  <a:txBody>
                    <a:bodyPr/>
                    <a:lstStyle/>
                    <a:p>
                      <a:r>
                        <a:rPr lang="en-US" dirty="0" smtClean="0">
                          <a:latin typeface="Arial" panose="020B0604020202020204" pitchFamily="34" charset="0"/>
                          <a:cs typeface="Arial" panose="020B0604020202020204" pitchFamily="34" charset="0"/>
                        </a:rPr>
                        <a:t>June 1, 2019</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May 3, 2019</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51622044"/>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174507611"/>
              </p:ext>
            </p:extLst>
          </p:nvPr>
        </p:nvGraphicFramePr>
        <p:xfrm>
          <a:off x="6479176" y="3566160"/>
          <a:ext cx="3958046" cy="2225041"/>
        </p:xfrm>
        <a:graphic>
          <a:graphicData uri="http://schemas.openxmlformats.org/drawingml/2006/table">
            <a:tbl>
              <a:tblPr firstRow="1" bandRow="1">
                <a:tableStyleId>{5C22544A-7EE6-4342-B048-85BDC9FD1C3A}</a:tableStyleId>
              </a:tblPr>
              <a:tblGrid>
                <a:gridCol w="1979023">
                  <a:extLst>
                    <a:ext uri="{9D8B030D-6E8A-4147-A177-3AD203B41FA5}">
                      <a16:colId xmlns:a16="http://schemas.microsoft.com/office/drawing/2014/main" val="1016394708"/>
                    </a:ext>
                  </a:extLst>
                </a:gridCol>
                <a:gridCol w="1979023">
                  <a:extLst>
                    <a:ext uri="{9D8B030D-6E8A-4147-A177-3AD203B41FA5}">
                      <a16:colId xmlns:a16="http://schemas.microsoft.com/office/drawing/2014/main" val="724574159"/>
                    </a:ext>
                  </a:extLst>
                </a:gridCol>
              </a:tblGrid>
              <a:tr h="865294">
                <a:tc>
                  <a:txBody>
                    <a:bodyPr/>
                    <a:lstStyle/>
                    <a:p>
                      <a:r>
                        <a:rPr lang="en-US" dirty="0" smtClean="0">
                          <a:latin typeface="Arial" panose="020B0604020202020204" pitchFamily="34" charset="0"/>
                          <a:cs typeface="Arial" panose="020B0604020202020204" pitchFamily="34" charset="0"/>
                        </a:rPr>
                        <a:t>Test Date</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Registration</a:t>
                      </a:r>
                      <a:r>
                        <a:rPr lang="en-US" baseline="0" dirty="0" smtClean="0">
                          <a:latin typeface="Arial" panose="020B0604020202020204" pitchFamily="34" charset="0"/>
                          <a:cs typeface="Arial" panose="020B0604020202020204" pitchFamily="34" charset="0"/>
                        </a:rPr>
                        <a:t> Deadline</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14516606"/>
                  </a:ext>
                </a:extLst>
              </a:tr>
              <a:tr h="865294">
                <a:tc>
                  <a:txBody>
                    <a:bodyPr/>
                    <a:lstStyle/>
                    <a:p>
                      <a:r>
                        <a:rPr lang="en-US" dirty="0" smtClean="0">
                          <a:latin typeface="Arial" panose="020B0604020202020204" pitchFamily="34" charset="0"/>
                          <a:cs typeface="Arial" panose="020B0604020202020204" pitchFamily="34" charset="0"/>
                        </a:rPr>
                        <a:t>April 13, 2019</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March 8, 2019</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60177977"/>
                  </a:ext>
                </a:extLst>
              </a:tr>
              <a:tr h="494453">
                <a:tc>
                  <a:txBody>
                    <a:bodyPr/>
                    <a:lstStyle/>
                    <a:p>
                      <a:r>
                        <a:rPr lang="en-US" dirty="0" smtClean="0">
                          <a:latin typeface="Arial" panose="020B0604020202020204" pitchFamily="34" charset="0"/>
                          <a:cs typeface="Arial" panose="020B0604020202020204" pitchFamily="34" charset="0"/>
                        </a:rPr>
                        <a:t>June 8, 2019</a:t>
                      </a:r>
                      <a:endParaRPr lang="en-US" dirty="0">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May 3, 2019</a:t>
                      </a:r>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98176806"/>
                  </a:ext>
                </a:extLst>
              </a:tr>
            </a:tbl>
          </a:graphicData>
        </a:graphic>
      </p:graphicFrame>
    </p:spTree>
    <p:extLst>
      <p:ext uri="{BB962C8B-B14F-4D97-AF65-F5344CB8AC3E}">
        <p14:creationId xmlns:p14="http://schemas.microsoft.com/office/powerpoint/2010/main" val="8438058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09600"/>
            <a:ext cx="10131425" cy="1455738"/>
          </a:xfrm>
        </p:spPr>
        <p:txBody>
          <a:bodyPr/>
          <a:lstStyle/>
          <a:p>
            <a:pPr algn="ctr"/>
            <a:r>
              <a:rPr lang="en-US" b="1" dirty="0" smtClean="0">
                <a:latin typeface="Arial" panose="020B0604020202020204" pitchFamily="34" charset="0"/>
                <a:cs typeface="Arial" panose="020B0604020202020204" pitchFamily="34" charset="0"/>
              </a:rPr>
              <a:t>How does grading work?</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0" y="2141538"/>
            <a:ext cx="10131425" cy="3649662"/>
          </a:xfrm>
        </p:spPr>
        <p:txBody>
          <a:bodyPr>
            <a:noAutofit/>
          </a:bodyPr>
          <a:lstStyle/>
          <a:p>
            <a:r>
              <a:rPr lang="en-US" dirty="0">
                <a:latin typeface="Arial" panose="020B0604020202020204" pitchFamily="34" charset="0"/>
                <a:cs typeface="Arial" panose="020B0604020202020204" pitchFamily="34" charset="0"/>
              </a:rPr>
              <a:t>3 to 5 hours = 1 credit on the high school transcript. </a:t>
            </a:r>
          </a:p>
          <a:p>
            <a:r>
              <a:rPr lang="en-US" dirty="0" smtClean="0">
                <a:latin typeface="Arial" panose="020B0604020202020204" pitchFamily="34" charset="0"/>
                <a:cs typeface="Arial" panose="020B0604020202020204" pitchFamily="34" charset="0"/>
              </a:rPr>
              <a:t>1 </a:t>
            </a:r>
            <a:r>
              <a:rPr lang="en-US" dirty="0">
                <a:latin typeface="Arial" panose="020B0604020202020204" pitchFamily="34" charset="0"/>
                <a:cs typeface="Arial" panose="020B0604020202020204" pitchFamily="34" charset="0"/>
              </a:rPr>
              <a:t>to 2 hours = .5 credit on the high school transcript.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Science labs earn .5 of high school credit and will count toward elective credit. They will not count toward fourth science requirement.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There </a:t>
            </a:r>
            <a:r>
              <a:rPr lang="en-US" dirty="0">
                <a:latin typeface="Arial" panose="020B0604020202020204" pitchFamily="34" charset="0"/>
                <a:cs typeface="Arial" panose="020B0604020202020204" pitchFamily="34" charset="0"/>
              </a:rPr>
              <a:t>is usually a fee of $25 associated with taking a science lab. This fee is not covered by dual enrollment.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Letter grades from the college will be transcribed as: A = 95 B = 85 C = 77 D = 72 F = </a:t>
            </a:r>
            <a:r>
              <a:rPr lang="en-US" dirty="0" smtClean="0">
                <a:latin typeface="Arial" panose="020B0604020202020204" pitchFamily="34" charset="0"/>
                <a:cs typeface="Arial" panose="020B0604020202020204" pitchFamily="34" charset="0"/>
              </a:rPr>
              <a:t>55</a:t>
            </a: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Additional points are NOT added to the college grade on the high school </a:t>
            </a:r>
            <a:r>
              <a:rPr lang="en-US" dirty="0" smtClean="0">
                <a:latin typeface="Arial" panose="020B0604020202020204" pitchFamily="34" charset="0"/>
                <a:cs typeface="Arial" panose="020B0604020202020204" pitchFamily="34" charset="0"/>
              </a:rPr>
              <a:t>transcript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(exception: 10 pts added for Georgia Institute of Technology distance learning/dual enrollment courses).</a:t>
            </a: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Students receive a .5 GPA boost for DE courses on their HOPE transcript</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All Dual Enrollment courses will be included on the high school transcript – including Ds and Fs.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Failing a course or not taking a course required for graduation could result in the student not graduating.</a:t>
            </a:r>
          </a:p>
        </p:txBody>
      </p:sp>
    </p:spTree>
    <p:extLst>
      <p:ext uri="{BB962C8B-B14F-4D97-AF65-F5344CB8AC3E}">
        <p14:creationId xmlns:p14="http://schemas.microsoft.com/office/powerpoint/2010/main" val="1127575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Dropping/changing de classes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2000" dirty="0" smtClean="0">
                <a:latin typeface="Arial" panose="020B0604020202020204" pitchFamily="34" charset="0"/>
                <a:cs typeface="Arial" panose="020B0604020202020204" pitchFamily="34" charset="0"/>
              </a:rPr>
              <a:t>Drop/Add </a:t>
            </a:r>
            <a:r>
              <a:rPr lang="en-US" sz="2000" dirty="0">
                <a:latin typeface="Arial" panose="020B0604020202020204" pitchFamily="34" charset="0"/>
                <a:cs typeface="Arial" panose="020B0604020202020204" pitchFamily="34" charset="0"/>
              </a:rPr>
              <a:t>period at the beginning of the semester is NOT an option</a:t>
            </a:r>
            <a:r>
              <a:rPr lang="en-US" sz="2000" dirty="0" smtClean="0">
                <a:latin typeface="Arial" panose="020B0604020202020204" pitchFamily="34" charset="0"/>
                <a:cs typeface="Arial" panose="020B0604020202020204" pitchFamily="34" charset="0"/>
              </a:rPr>
              <a:t>.</a:t>
            </a:r>
          </a:p>
          <a:p>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Any course changes made at the beginning of the semester must be sent to </a:t>
            </a:r>
            <a:r>
              <a:rPr lang="en-US" sz="2000" dirty="0" smtClean="0">
                <a:latin typeface="Arial" panose="020B0604020202020204" pitchFamily="34" charset="0"/>
                <a:cs typeface="Arial" panose="020B0604020202020204" pitchFamily="34" charset="0"/>
              </a:rPr>
              <a:t>AHS Counseling.</a:t>
            </a:r>
          </a:p>
          <a:p>
            <a:r>
              <a:rPr lang="en-US" sz="2000" dirty="0" smtClean="0">
                <a:latin typeface="Arial" panose="020B0604020202020204" pitchFamily="34" charset="0"/>
                <a:cs typeface="Arial" panose="020B0604020202020204" pitchFamily="34" charset="0"/>
              </a:rPr>
              <a:t>Colleges </a:t>
            </a:r>
            <a:r>
              <a:rPr lang="en-US" sz="2000" dirty="0">
                <a:latin typeface="Arial" panose="020B0604020202020204" pitchFamily="34" charset="0"/>
                <a:cs typeface="Arial" panose="020B0604020202020204" pitchFamily="34" charset="0"/>
              </a:rPr>
              <a:t>will advertise Drop/Add timeframes. </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These </a:t>
            </a:r>
            <a:r>
              <a:rPr lang="en-US" sz="2000" dirty="0">
                <a:latin typeface="Arial" panose="020B0604020202020204" pitchFamily="34" charset="0"/>
                <a:cs typeface="Arial" panose="020B0604020202020204" pitchFamily="34" charset="0"/>
              </a:rPr>
              <a:t>are for current college students, </a:t>
            </a:r>
            <a:r>
              <a:rPr lang="en-US" sz="2000" dirty="0" smtClean="0">
                <a:latin typeface="Arial" panose="020B0604020202020204" pitchFamily="34" charset="0"/>
                <a:cs typeface="Arial" panose="020B0604020202020204" pitchFamily="34" charset="0"/>
              </a:rPr>
              <a:t>NOT </a:t>
            </a:r>
            <a:r>
              <a:rPr lang="en-US" sz="2000" dirty="0">
                <a:latin typeface="Arial" panose="020B0604020202020204" pitchFamily="34" charset="0"/>
                <a:cs typeface="Arial" panose="020B0604020202020204" pitchFamily="34" charset="0"/>
              </a:rPr>
              <a:t>dual enrollment students. </a:t>
            </a:r>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Dropping courses could result in dual enrollment courses being unavailable the following </a:t>
            </a:r>
            <a:r>
              <a:rPr lang="en-US" sz="2000" dirty="0" smtClean="0">
                <a:latin typeface="Arial" panose="020B0604020202020204" pitchFamily="34" charset="0"/>
                <a:cs typeface="Arial" panose="020B0604020202020204" pitchFamily="34" charset="0"/>
              </a:rPr>
              <a:t>semester.</a:t>
            </a:r>
          </a:p>
          <a:p>
            <a:r>
              <a:rPr lang="en-US" sz="2000" dirty="0" smtClean="0">
                <a:latin typeface="Arial" panose="020B0604020202020204" pitchFamily="34" charset="0"/>
                <a:cs typeface="Arial" panose="020B0604020202020204" pitchFamily="34" charset="0"/>
              </a:rPr>
              <a:t>Student’s </a:t>
            </a:r>
            <a:r>
              <a:rPr lang="en-US" sz="2000" dirty="0">
                <a:latin typeface="Arial" panose="020B0604020202020204" pitchFamily="34" charset="0"/>
                <a:cs typeface="Arial" panose="020B0604020202020204" pitchFamily="34" charset="0"/>
              </a:rPr>
              <a:t>graduation status could be effected if courses are dropped or changed without approval.</a:t>
            </a:r>
          </a:p>
        </p:txBody>
      </p:sp>
    </p:spTree>
    <p:extLst>
      <p:ext uri="{BB962C8B-B14F-4D97-AF65-F5344CB8AC3E}">
        <p14:creationId xmlns:p14="http://schemas.microsoft.com/office/powerpoint/2010/main" val="22666538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Course sequencing</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t>Math class placement determined by SAT/ACT scores.  </a:t>
            </a:r>
            <a:r>
              <a:rPr lang="en-US" u="sng" dirty="0" smtClean="0"/>
              <a:t>ALGEBRA II MUST BE TAKEN at Archer HS</a:t>
            </a:r>
            <a:r>
              <a:rPr lang="en-US" dirty="0" smtClean="0"/>
              <a:t>.</a:t>
            </a:r>
          </a:p>
          <a:p>
            <a:r>
              <a:rPr lang="en-US" dirty="0" smtClean="0"/>
              <a:t>College Pre-calculus is a prerequisite for college physics, but it’s best to successfully pass 1.0 credit of physics 1</a:t>
            </a:r>
            <a:r>
              <a:rPr lang="en-US" baseline="30000" dirty="0" smtClean="0"/>
              <a:t>st</a:t>
            </a:r>
            <a:r>
              <a:rPr lang="en-US" dirty="0" smtClean="0"/>
              <a:t> at Archer HS.  Only attempt college physics if you meet college math criteria and you completed 1.0 credit of physics in high school.</a:t>
            </a:r>
          </a:p>
          <a:p>
            <a:r>
              <a:rPr lang="en-US" dirty="0" smtClean="0"/>
              <a:t>Biology I will not count as a 4</a:t>
            </a:r>
            <a:r>
              <a:rPr lang="en-US" baseline="30000" dirty="0" smtClean="0"/>
              <a:t>th</a:t>
            </a:r>
            <a:r>
              <a:rPr lang="en-US" dirty="0" smtClean="0"/>
              <a:t> science. </a:t>
            </a:r>
          </a:p>
          <a:p>
            <a:r>
              <a:rPr lang="en-US" dirty="0" smtClean="0"/>
              <a:t>History 2111 or History 2112 can count as U.S. History credit.</a:t>
            </a:r>
          </a:p>
          <a:p>
            <a:r>
              <a:rPr lang="en-US" dirty="0" err="1" smtClean="0"/>
              <a:t>Macroecon</a:t>
            </a:r>
            <a:r>
              <a:rPr lang="en-US" dirty="0" smtClean="0"/>
              <a:t> or </a:t>
            </a:r>
            <a:r>
              <a:rPr lang="en-US" dirty="0" err="1" smtClean="0"/>
              <a:t>Microecon</a:t>
            </a:r>
            <a:r>
              <a:rPr lang="en-US" dirty="0" smtClean="0"/>
              <a:t> can count as Economics credit.</a:t>
            </a:r>
          </a:p>
          <a:p>
            <a:r>
              <a:rPr lang="en-US" dirty="0" smtClean="0"/>
              <a:t>If American Literature not taken at the high school, then take Advanced Composition/</a:t>
            </a:r>
            <a:r>
              <a:rPr lang="en-US" dirty="0" err="1" smtClean="0"/>
              <a:t>Engl</a:t>
            </a:r>
            <a:r>
              <a:rPr lang="en-US" dirty="0" smtClean="0"/>
              <a:t> 1101, then 1102, then American Literature. </a:t>
            </a:r>
          </a:p>
          <a:p>
            <a:endParaRPr lang="en-US" dirty="0" smtClean="0"/>
          </a:p>
          <a:p>
            <a:endParaRPr lang="en-US" dirty="0"/>
          </a:p>
        </p:txBody>
      </p:sp>
    </p:spTree>
    <p:extLst>
      <p:ext uri="{BB962C8B-B14F-4D97-AF65-F5344CB8AC3E}">
        <p14:creationId xmlns:p14="http://schemas.microsoft.com/office/powerpoint/2010/main" val="306387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Transferring de credits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r>
              <a:rPr lang="en-US" sz="3200" dirty="0"/>
              <a:t>It is the student’s responsibility to verify with colleges regarding their policies on accepting transfer credit and how the credit will be used. </a:t>
            </a:r>
            <a:endParaRPr lang="en-US" sz="3200" dirty="0" smtClean="0"/>
          </a:p>
          <a:p>
            <a:r>
              <a:rPr lang="en-US" sz="3200" dirty="0" smtClean="0"/>
              <a:t>The </a:t>
            </a:r>
            <a:r>
              <a:rPr lang="en-US" sz="3200" dirty="0"/>
              <a:t>counselor is responsible for advising on courses needed for graduation. </a:t>
            </a:r>
            <a:endParaRPr lang="en-US" sz="3200" dirty="0" smtClean="0"/>
          </a:p>
          <a:p>
            <a:r>
              <a:rPr lang="en-US" sz="3200" dirty="0" smtClean="0"/>
              <a:t>Students need to consult with their post-high school college/university of interest to determine what is accepted, especially institutions that are private and out-of-state </a:t>
            </a:r>
            <a:r>
              <a:rPr lang="en-US" sz="3200" dirty="0"/>
              <a:t>colleges &amp; </a:t>
            </a:r>
            <a:r>
              <a:rPr lang="en-US" sz="3200" dirty="0" smtClean="0"/>
              <a:t>universities.</a:t>
            </a:r>
            <a:endParaRPr lang="en-US" sz="3200" dirty="0"/>
          </a:p>
        </p:txBody>
      </p:sp>
    </p:spTree>
    <p:extLst>
      <p:ext uri="{BB962C8B-B14F-4D97-AF65-F5344CB8AC3E}">
        <p14:creationId xmlns:p14="http://schemas.microsoft.com/office/powerpoint/2010/main" val="1804397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www.gafutures.org</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US" sz="2400" dirty="0" smtClean="0"/>
              <a:t>Resource for:</a:t>
            </a:r>
          </a:p>
          <a:p>
            <a:r>
              <a:rPr lang="en-US" sz="2400" dirty="0" smtClean="0"/>
              <a:t>Applying to DE college/university</a:t>
            </a:r>
          </a:p>
          <a:p>
            <a:r>
              <a:rPr lang="en-US" sz="2400" dirty="0" smtClean="0"/>
              <a:t>Order electronic transcript for in-state GA colleges/universities</a:t>
            </a:r>
          </a:p>
          <a:p>
            <a:r>
              <a:rPr lang="en-US" sz="2400" dirty="0" smtClean="0"/>
              <a:t>Dual Enrollment Funding Agreement (needs to be completed each semester a student in dual enrollment)</a:t>
            </a:r>
          </a:p>
          <a:p>
            <a:r>
              <a:rPr lang="en-US" sz="2400" dirty="0" smtClean="0"/>
              <a:t>Course Directory for locating courses covered by dual enrollment funds</a:t>
            </a:r>
          </a:p>
          <a:p>
            <a:endParaRPr lang="en-US" dirty="0"/>
          </a:p>
        </p:txBody>
      </p:sp>
    </p:spTree>
    <p:extLst>
      <p:ext uri="{BB962C8B-B14F-4D97-AF65-F5344CB8AC3E}">
        <p14:creationId xmlns:p14="http://schemas.microsoft.com/office/powerpoint/2010/main" val="12999411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I attended the meeting. What are the next steps?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dirty="0"/>
              <a:t>• </a:t>
            </a:r>
            <a:r>
              <a:rPr lang="en-US" b="1" dirty="0"/>
              <a:t>Please note: </a:t>
            </a:r>
            <a:r>
              <a:rPr lang="en-US" b="1" dirty="0" smtClean="0"/>
              <a:t> In DE packet given out tonight, AHS </a:t>
            </a:r>
            <a:r>
              <a:rPr lang="en-US" b="1" dirty="0"/>
              <a:t>DE Contract, GCPS DE Permission Form, and Completed DE Student Participation Agreement (sections I, II, and V, w/parent signature) all need to be completed and dropped off in AHS Counseling office (no </a:t>
            </a:r>
            <a:r>
              <a:rPr lang="en-US" b="1" dirty="0" err="1"/>
              <a:t>appt</a:t>
            </a:r>
            <a:r>
              <a:rPr lang="en-US" b="1" dirty="0"/>
              <a:t> needed) by March 1, 2019. Please see DE Checklist for more information. </a:t>
            </a:r>
            <a:endParaRPr lang="en-US" dirty="0"/>
          </a:p>
          <a:p>
            <a:pPr marL="0" indent="0">
              <a:buNone/>
            </a:pPr>
            <a:r>
              <a:rPr lang="en-US" dirty="0"/>
              <a:t>• </a:t>
            </a:r>
            <a:r>
              <a:rPr lang="en-US" dirty="0" smtClean="0"/>
              <a:t>Student completes </a:t>
            </a:r>
            <a:r>
              <a:rPr lang="en-US" dirty="0"/>
              <a:t>the Google Information Form </a:t>
            </a:r>
            <a:r>
              <a:rPr lang="en-US" dirty="0" smtClean="0"/>
              <a:t>by logging in with GCPS email into their e-Class.</a:t>
            </a:r>
            <a:endParaRPr lang="en-US" dirty="0"/>
          </a:p>
          <a:p>
            <a:pPr marL="0" indent="0">
              <a:buNone/>
            </a:pPr>
            <a:r>
              <a:rPr lang="en-US" dirty="0"/>
              <a:t>• Register to take SAT/ACT/</a:t>
            </a:r>
            <a:r>
              <a:rPr lang="en-US" dirty="0" err="1"/>
              <a:t>Accuplacer</a:t>
            </a:r>
            <a:r>
              <a:rPr lang="en-US" dirty="0"/>
              <a:t> – </a:t>
            </a:r>
            <a:r>
              <a:rPr lang="en-US" dirty="0" smtClean="0"/>
              <a:t>student’s responsibility; don’t forget to send test scores to DE college</a:t>
            </a:r>
            <a:endParaRPr lang="en-US" dirty="0"/>
          </a:p>
          <a:p>
            <a:pPr marL="0" indent="0">
              <a:buNone/>
            </a:pPr>
            <a:r>
              <a:rPr lang="en-US" dirty="0"/>
              <a:t>• Complete College Application – It’s Free! </a:t>
            </a:r>
          </a:p>
          <a:p>
            <a:pPr marL="0" indent="0">
              <a:buNone/>
            </a:pPr>
            <a:r>
              <a:rPr lang="en-US" dirty="0"/>
              <a:t>• Complete Student Participation Agreement with </a:t>
            </a:r>
            <a:r>
              <a:rPr lang="en-US" dirty="0" smtClean="0"/>
              <a:t>AHS Counselors </a:t>
            </a:r>
            <a:r>
              <a:rPr lang="en-US" dirty="0"/>
              <a:t>– </a:t>
            </a:r>
            <a:r>
              <a:rPr lang="en-US" dirty="0" smtClean="0"/>
              <a:t>Student sends </a:t>
            </a:r>
            <a:r>
              <a:rPr lang="en-US" dirty="0"/>
              <a:t>with application </a:t>
            </a:r>
            <a:r>
              <a:rPr lang="en-US" dirty="0" smtClean="0"/>
              <a:t>to the DE college</a:t>
            </a:r>
            <a:endParaRPr lang="en-US" dirty="0"/>
          </a:p>
          <a:p>
            <a:pPr marL="0" indent="0">
              <a:buNone/>
            </a:pPr>
            <a:r>
              <a:rPr lang="en-US" dirty="0"/>
              <a:t>• Submit Transcript through GaFutures.org </a:t>
            </a:r>
          </a:p>
          <a:p>
            <a:r>
              <a:rPr lang="en-US" dirty="0"/>
              <a:t>Remember </a:t>
            </a:r>
            <a:r>
              <a:rPr lang="en-US" dirty="0" smtClean="0"/>
              <a:t>Archer’s </a:t>
            </a:r>
            <a:r>
              <a:rPr lang="en-US" dirty="0"/>
              <a:t>Deadlines </a:t>
            </a:r>
          </a:p>
          <a:p>
            <a:r>
              <a:rPr lang="en-US" dirty="0"/>
              <a:t>All paperwork &amp; apply to the college (even if college deadline is later – must meet </a:t>
            </a:r>
            <a:r>
              <a:rPr lang="en-US" dirty="0" smtClean="0"/>
              <a:t>Archer’s </a:t>
            </a:r>
            <a:r>
              <a:rPr lang="en-US" dirty="0"/>
              <a:t>deadline): </a:t>
            </a:r>
            <a:endParaRPr lang="en-US" dirty="0" smtClean="0"/>
          </a:p>
          <a:p>
            <a:r>
              <a:rPr lang="en-US" dirty="0" smtClean="0"/>
              <a:t>Fall 2019 or </a:t>
            </a:r>
            <a:r>
              <a:rPr lang="en-US" dirty="0"/>
              <a:t>Summer </a:t>
            </a:r>
            <a:r>
              <a:rPr lang="en-US" dirty="0" smtClean="0"/>
              <a:t>2019 deadline </a:t>
            </a:r>
            <a:r>
              <a:rPr lang="en-US" dirty="0"/>
              <a:t>– </a:t>
            </a:r>
            <a:r>
              <a:rPr lang="en-US" b="1" dirty="0"/>
              <a:t>March 28, 2019 </a:t>
            </a:r>
            <a:r>
              <a:rPr lang="en-US" dirty="0"/>
              <a:t> </a:t>
            </a:r>
            <a:r>
              <a:rPr lang="en-US" dirty="0" smtClean="0"/>
              <a:t>Spring 2020 deadline </a:t>
            </a:r>
            <a:r>
              <a:rPr lang="en-US" dirty="0"/>
              <a:t>– </a:t>
            </a:r>
            <a:r>
              <a:rPr lang="en-US" b="1" dirty="0"/>
              <a:t>October 1, 2019 </a:t>
            </a:r>
            <a:endParaRPr lang="en-US" dirty="0"/>
          </a:p>
          <a:p>
            <a:r>
              <a:rPr lang="en-US" dirty="0" smtClean="0"/>
              <a:t>Finalize Archer schedule (if part-time) </a:t>
            </a:r>
            <a:r>
              <a:rPr lang="en-US" dirty="0"/>
              <a:t>– </a:t>
            </a:r>
            <a:r>
              <a:rPr lang="en-US" b="1" dirty="0"/>
              <a:t>May 1, 2019</a:t>
            </a:r>
            <a:endParaRPr lang="en-US" dirty="0"/>
          </a:p>
        </p:txBody>
      </p:sp>
    </p:spTree>
    <p:extLst>
      <p:ext uri="{BB962C8B-B14F-4D97-AF65-F5344CB8AC3E}">
        <p14:creationId xmlns:p14="http://schemas.microsoft.com/office/powerpoint/2010/main" val="237763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I’ve been accepted! What are the next steps?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endParaRPr lang="en-US" dirty="0"/>
          </a:p>
          <a:p>
            <a:r>
              <a:rPr lang="en-US" sz="2000" dirty="0"/>
              <a:t>Make a registration appointment or orientation appointment at the college. </a:t>
            </a:r>
          </a:p>
          <a:p>
            <a:r>
              <a:rPr lang="en-US" sz="2000" dirty="0" smtClean="0"/>
              <a:t>Meet with AHS Counselors </a:t>
            </a:r>
            <a:r>
              <a:rPr lang="en-US" sz="2000" dirty="0"/>
              <a:t>(if you have not already done so) to confirm the courses needed for graduation. </a:t>
            </a:r>
            <a:r>
              <a:rPr lang="en-US" sz="2000" dirty="0" smtClean="0"/>
              <a:t>See AHS Counselors </a:t>
            </a:r>
            <a:r>
              <a:rPr lang="en-US" sz="2000" dirty="0"/>
              <a:t>before you register for college classes. </a:t>
            </a:r>
          </a:p>
          <a:p>
            <a:r>
              <a:rPr lang="en-US" sz="2000" dirty="0" smtClean="0"/>
              <a:t> </a:t>
            </a:r>
            <a:r>
              <a:rPr lang="en-US" sz="2000" dirty="0"/>
              <a:t>Confirm </a:t>
            </a:r>
            <a:r>
              <a:rPr lang="en-US" sz="2000" dirty="0" smtClean="0"/>
              <a:t>your Archer </a:t>
            </a:r>
            <a:r>
              <a:rPr lang="en-US" sz="2000" dirty="0"/>
              <a:t>schedule with </a:t>
            </a:r>
            <a:r>
              <a:rPr lang="en-US" sz="2000" dirty="0" smtClean="0"/>
              <a:t>AHS Counselors </a:t>
            </a:r>
            <a:r>
              <a:rPr lang="en-US" sz="2000" dirty="0"/>
              <a:t>by May 1, 2019. </a:t>
            </a:r>
          </a:p>
          <a:p>
            <a:r>
              <a:rPr lang="en-US" sz="2000" dirty="0" smtClean="0"/>
              <a:t> </a:t>
            </a:r>
            <a:r>
              <a:rPr lang="en-US" sz="2000" dirty="0"/>
              <a:t>Submit a copy of your college schedule to </a:t>
            </a:r>
            <a:r>
              <a:rPr lang="en-US" sz="2000" dirty="0" smtClean="0"/>
              <a:t>AHS Counselors (with AHS schedule change form; to be updated on AHS Counseling webpage).</a:t>
            </a:r>
          </a:p>
          <a:p>
            <a:r>
              <a:rPr lang="en-US" sz="2000" dirty="0" smtClean="0"/>
              <a:t>Please note Archer Counseling completes their </a:t>
            </a:r>
            <a:r>
              <a:rPr lang="en-US" sz="2000" smtClean="0"/>
              <a:t>part of DE funding agreement </a:t>
            </a:r>
            <a:r>
              <a:rPr lang="en-US" sz="2000" dirty="0" smtClean="0"/>
              <a:t>in </a:t>
            </a:r>
            <a:r>
              <a:rPr lang="en-US" sz="2000" smtClean="0"/>
              <a:t>GA Futures </a:t>
            </a:r>
            <a:r>
              <a:rPr lang="en-US" sz="2000" dirty="0" smtClean="0"/>
              <a:t>based on timelines given to them by the various college DE offices.  Please be patient; it will be completed. </a:t>
            </a:r>
            <a:endParaRPr lang="en-US" sz="2000" dirty="0"/>
          </a:p>
          <a:p>
            <a:endParaRPr lang="en-US" dirty="0"/>
          </a:p>
        </p:txBody>
      </p:sp>
    </p:spTree>
    <p:extLst>
      <p:ext uri="{BB962C8B-B14F-4D97-AF65-F5344CB8AC3E}">
        <p14:creationId xmlns:p14="http://schemas.microsoft.com/office/powerpoint/2010/main" val="2201502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b="1" dirty="0" smtClean="0">
                <a:latin typeface="Arial" panose="020B0604020202020204" pitchFamily="34" charset="0"/>
                <a:cs typeface="Arial" panose="020B0604020202020204" pitchFamily="34" charset="0"/>
              </a:rPr>
              <a:t>Benefits of dual enrollment</a:t>
            </a:r>
            <a:endParaRPr lang="en-US"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Students can earn college credits while in high school (reducing cost of college in long run); dual enrollment covers tuition/books/fees</a:t>
            </a:r>
          </a:p>
          <a:p>
            <a:r>
              <a:rPr lang="en-US" dirty="0" smtClean="0">
                <a:latin typeface="Arial" panose="020B0604020202020204" pitchFamily="34" charset="0"/>
                <a:cs typeface="Arial" panose="020B0604020202020204" pitchFamily="34" charset="0"/>
              </a:rPr>
              <a:t>Opportunity for students to exercise independence, communication skills, study skills, organization skills, etc.</a:t>
            </a:r>
          </a:p>
          <a:p>
            <a:r>
              <a:rPr lang="en-US" dirty="0" smtClean="0">
                <a:latin typeface="Arial" panose="020B0604020202020204" pitchFamily="34" charset="0"/>
                <a:cs typeface="Arial" panose="020B0604020202020204" pitchFamily="34" charset="0"/>
              </a:rPr>
              <a:t>Students get a head start on the postsecondary transition </a:t>
            </a:r>
          </a:p>
          <a:p>
            <a:r>
              <a:rPr lang="en-US" dirty="0" smtClean="0">
                <a:latin typeface="Arial" panose="020B0604020202020204" pitchFamily="34" charset="0"/>
                <a:cs typeface="Arial" panose="020B0604020202020204" pitchFamily="34" charset="0"/>
              </a:rPr>
              <a:t>Students can test out a college environment to determine if they want to attend there after high school</a:t>
            </a:r>
          </a:p>
          <a:p>
            <a:r>
              <a:rPr lang="en-US" dirty="0" smtClean="0">
                <a:latin typeface="Arial" panose="020B0604020202020204" pitchFamily="34" charset="0"/>
                <a:cs typeface="Arial" panose="020B0604020202020204" pitchFamily="34" charset="0"/>
              </a:rPr>
              <a:t>State funding for dual enrollment is separate from funds for HOPE Scholarship</a:t>
            </a:r>
          </a:p>
          <a:p>
            <a:r>
              <a:rPr lang="en-US" dirty="0" smtClean="0">
                <a:latin typeface="Arial" panose="020B0604020202020204" pitchFamily="34" charset="0"/>
                <a:cs typeface="Arial" panose="020B0604020202020204" pitchFamily="34" charset="0"/>
              </a:rPr>
              <a:t>Access to unique classes and rigorous courses</a:t>
            </a:r>
          </a:p>
          <a:p>
            <a:endParaRPr lang="en-US" dirty="0" smtClean="0"/>
          </a:p>
          <a:p>
            <a:endParaRPr lang="en-US" dirty="0" smtClean="0"/>
          </a:p>
        </p:txBody>
      </p:sp>
    </p:spTree>
    <p:extLst>
      <p:ext uri="{BB962C8B-B14F-4D97-AF65-F5344CB8AC3E}">
        <p14:creationId xmlns:p14="http://schemas.microsoft.com/office/powerpoint/2010/main" val="266589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Arial" panose="020B0604020202020204" pitchFamily="34" charset="0"/>
                <a:cs typeface="Arial" panose="020B0604020202020204" pitchFamily="34" charset="0"/>
              </a:rPr>
              <a:t>A few details….</a:t>
            </a:r>
            <a:endParaRPr lang="en-US" sz="4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US" sz="2400" dirty="0">
                <a:latin typeface="Arial" panose="020B0604020202020204" pitchFamily="34" charset="0"/>
                <a:cs typeface="Arial" panose="020B0604020202020204" pitchFamily="34" charset="0"/>
              </a:rPr>
              <a:t>Available to all </a:t>
            </a:r>
            <a:r>
              <a:rPr lang="en-US" sz="2400" dirty="0" smtClean="0">
                <a:latin typeface="Arial" panose="020B0604020202020204" pitchFamily="34" charset="0"/>
                <a:cs typeface="Arial" panose="020B0604020202020204" pitchFamily="34" charset="0"/>
              </a:rPr>
              <a:t>9th</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10th</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11th </a:t>
            </a:r>
            <a:r>
              <a:rPr lang="en-US" sz="2400" dirty="0">
                <a:latin typeface="Arial" panose="020B0604020202020204" pitchFamily="34" charset="0"/>
                <a:cs typeface="Arial" panose="020B0604020202020204" pitchFamily="34" charset="0"/>
              </a:rPr>
              <a:t>or </a:t>
            </a:r>
            <a:r>
              <a:rPr lang="en-US" sz="2400" dirty="0" smtClean="0">
                <a:latin typeface="Arial" panose="020B0604020202020204" pitchFamily="34" charset="0"/>
                <a:cs typeface="Arial" panose="020B0604020202020204" pitchFamily="34" charset="0"/>
              </a:rPr>
              <a:t>12th graders</a:t>
            </a:r>
          </a:p>
          <a:p>
            <a:r>
              <a:rPr lang="en-US" sz="2400" dirty="0" smtClean="0">
                <a:latin typeface="Arial" panose="020B0604020202020204" pitchFamily="34" charset="0"/>
                <a:cs typeface="Arial" panose="020B0604020202020204" pitchFamily="34" charset="0"/>
              </a:rPr>
              <a:t>No </a:t>
            </a:r>
            <a:r>
              <a:rPr lang="en-US" sz="2400" dirty="0">
                <a:latin typeface="Arial" panose="020B0604020202020204" pitchFamily="34" charset="0"/>
                <a:cs typeface="Arial" panose="020B0604020202020204" pitchFamily="34" charset="0"/>
              </a:rPr>
              <a:t>residency or citizenship </a:t>
            </a:r>
            <a:r>
              <a:rPr lang="en-US" sz="2400" dirty="0" smtClean="0">
                <a:latin typeface="Arial" panose="020B0604020202020204" pitchFamily="34" charset="0"/>
                <a:cs typeface="Arial" panose="020B0604020202020204" pitchFamily="34" charset="0"/>
              </a:rPr>
              <a:t>requirement</a:t>
            </a:r>
          </a:p>
          <a:p>
            <a:r>
              <a:rPr lang="en-US" sz="2400" dirty="0" smtClean="0">
                <a:latin typeface="Arial" panose="020B0604020202020204" pitchFamily="34" charset="0"/>
                <a:cs typeface="Arial" panose="020B0604020202020204" pitchFamily="34" charset="0"/>
              </a:rPr>
              <a:t>Must </a:t>
            </a:r>
            <a:r>
              <a:rPr lang="en-US" sz="2400" dirty="0">
                <a:latin typeface="Arial" panose="020B0604020202020204" pitchFamily="34" charset="0"/>
                <a:cs typeface="Arial" panose="020B0604020202020204" pitchFamily="34" charset="0"/>
              </a:rPr>
              <a:t>meet postsecondary institution’s admission </a:t>
            </a:r>
            <a:r>
              <a:rPr lang="en-US" sz="2400" dirty="0" smtClean="0">
                <a:latin typeface="Arial" panose="020B0604020202020204" pitchFamily="34" charset="0"/>
                <a:cs typeface="Arial" panose="020B0604020202020204" pitchFamily="34" charset="0"/>
              </a:rPr>
              <a:t>requirements</a:t>
            </a:r>
          </a:p>
          <a:p>
            <a:r>
              <a:rPr lang="en-US" sz="2400" dirty="0" smtClean="0">
                <a:latin typeface="Arial" panose="020B0604020202020204" pitchFamily="34" charset="0"/>
                <a:cs typeface="Arial" panose="020B0604020202020204" pitchFamily="34" charset="0"/>
              </a:rPr>
              <a:t>Cannot </a:t>
            </a:r>
            <a:r>
              <a:rPr lang="en-US" sz="2400" dirty="0">
                <a:latin typeface="Arial" panose="020B0604020202020204" pitchFamily="34" charset="0"/>
                <a:cs typeface="Arial" panose="020B0604020202020204" pitchFamily="34" charset="0"/>
              </a:rPr>
              <a:t>have already met graduation requirements nor can a student be a fifth year senior </a:t>
            </a:r>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Eligible for summer </a:t>
            </a:r>
            <a:r>
              <a:rPr lang="en-US" sz="2400" dirty="0" smtClean="0">
                <a:latin typeface="Arial" panose="020B0604020202020204" pitchFamily="34" charset="0"/>
                <a:cs typeface="Arial" panose="020B0604020202020204" pitchFamily="34" charset="0"/>
              </a:rPr>
              <a:t>study</a:t>
            </a:r>
          </a:p>
          <a:p>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Student must maintain “Satisfactory Academic Progress" at the college – can be denied participation for violation of college rules.</a:t>
            </a:r>
          </a:p>
        </p:txBody>
      </p:sp>
    </p:spTree>
    <p:extLst>
      <p:ext uri="{BB962C8B-B14F-4D97-AF65-F5344CB8AC3E}">
        <p14:creationId xmlns:p14="http://schemas.microsoft.com/office/powerpoint/2010/main" val="4117484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Considerations</a:t>
            </a:r>
            <a:endParaRPr lang="en-US" b="1" dirty="0">
              <a:latin typeface="Arial" panose="020B0604020202020204" pitchFamily="34" charset="0"/>
              <a:cs typeface="Arial" panose="020B0604020202020204" pitchFamily="34" charset="0"/>
            </a:endParaRPr>
          </a:p>
        </p:txBody>
      </p:sp>
      <p:sp>
        <p:nvSpPr>
          <p:cNvPr id="4" name="Content Placeholder 3"/>
          <p:cNvSpPr>
            <a:spLocks noGrp="1"/>
          </p:cNvSpPr>
          <p:nvPr>
            <p:ph sz="half" idx="1"/>
          </p:nvPr>
        </p:nvSpPr>
        <p:spPr/>
        <p:txBody>
          <a:bodyPr>
            <a:normAutofit fontScale="77500" lnSpcReduction="20000"/>
          </a:bodyPr>
          <a:lstStyle/>
          <a:p>
            <a:pPr marL="0" indent="0" algn="ctr">
              <a:buNone/>
            </a:pPr>
            <a:endParaRPr lang="en-US" sz="2800" dirty="0" smtClean="0">
              <a:latin typeface="Arial" panose="020B0604020202020204" pitchFamily="34" charset="0"/>
              <a:cs typeface="Arial" panose="020B0604020202020204" pitchFamily="34" charset="0"/>
            </a:endParaRPr>
          </a:p>
          <a:p>
            <a:pPr marL="0" indent="0" algn="ctr">
              <a:buNone/>
            </a:pPr>
            <a:r>
              <a:rPr lang="en-US" sz="2800" u="sng" dirty="0" smtClean="0">
                <a:latin typeface="Arial" panose="020B0604020202020204" pitchFamily="34" charset="0"/>
                <a:cs typeface="Arial" panose="020B0604020202020204" pitchFamily="34" charset="0"/>
              </a:rPr>
              <a:t>Part-time</a:t>
            </a:r>
          </a:p>
          <a:p>
            <a:pPr algn="ctr"/>
            <a:r>
              <a:rPr lang="en-US" sz="2800" dirty="0" smtClean="0">
                <a:latin typeface="Arial" panose="020B0604020202020204" pitchFamily="34" charset="0"/>
                <a:cs typeface="Arial" panose="020B0604020202020204" pitchFamily="34" charset="0"/>
              </a:rPr>
              <a:t>Combination of AHS and DE classes (5)</a:t>
            </a:r>
          </a:p>
          <a:p>
            <a:pPr algn="ctr"/>
            <a:r>
              <a:rPr lang="en-US" sz="2800" dirty="0" smtClean="0">
                <a:latin typeface="Arial" panose="020B0604020202020204" pitchFamily="34" charset="0"/>
                <a:cs typeface="Arial" panose="020B0604020202020204" pitchFamily="34" charset="0"/>
              </a:rPr>
              <a:t>DE classes scheduled around the AHS schedule </a:t>
            </a:r>
          </a:p>
          <a:p>
            <a:pPr marL="0" indent="0" algn="ctr">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t>
            </a:r>
          </a:p>
          <a:p>
            <a:pPr marL="0" indent="0" algn="ctr">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3 (or more) AHS + 2 DE classes</a:t>
            </a:r>
          </a:p>
          <a:p>
            <a:pPr marL="0" indent="0" algn="ctr">
              <a:buNone/>
            </a:pPr>
            <a:r>
              <a:rPr lang="en-US" sz="2800" dirty="0" smtClean="0">
                <a:latin typeface="Arial" panose="020B0604020202020204" pitchFamily="34" charset="0"/>
                <a:cs typeface="Arial" panose="020B0604020202020204" pitchFamily="34" charset="0"/>
              </a:rPr>
              <a:t>     4 (or more) AHS + 1 DE class</a:t>
            </a:r>
          </a:p>
          <a:p>
            <a:pPr marL="0" indent="0" algn="ctr">
              <a:buNone/>
            </a:pPr>
            <a:endParaRPr lang="en-US" sz="2800" dirty="0" smtClean="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
        <p:nvSpPr>
          <p:cNvPr id="5" name="Content Placeholder 4"/>
          <p:cNvSpPr>
            <a:spLocks noGrp="1"/>
          </p:cNvSpPr>
          <p:nvPr>
            <p:ph sz="half" idx="2"/>
          </p:nvPr>
        </p:nvSpPr>
        <p:spPr/>
        <p:txBody>
          <a:bodyPr>
            <a:normAutofit fontScale="77500" lnSpcReduction="20000"/>
          </a:bodyPr>
          <a:lstStyle/>
          <a:p>
            <a:pPr marL="0" indent="0" algn="ctr">
              <a:buNone/>
            </a:pPr>
            <a:r>
              <a:rPr lang="en-US" sz="2800" u="sng" dirty="0" smtClean="0">
                <a:latin typeface="Arial" panose="020B0604020202020204" pitchFamily="34" charset="0"/>
                <a:cs typeface="Arial" panose="020B0604020202020204" pitchFamily="34" charset="0"/>
              </a:rPr>
              <a:t>Full-time</a:t>
            </a:r>
          </a:p>
          <a:p>
            <a:pPr algn="ctr"/>
            <a:r>
              <a:rPr lang="en-US" sz="2800" dirty="0" smtClean="0">
                <a:latin typeface="Arial" panose="020B0604020202020204" pitchFamily="34" charset="0"/>
                <a:cs typeface="Arial" panose="020B0604020202020204" pitchFamily="34" charset="0"/>
              </a:rPr>
              <a:t>All classes taken at the college</a:t>
            </a:r>
          </a:p>
          <a:p>
            <a:pPr algn="ctr"/>
            <a:r>
              <a:rPr lang="en-US" sz="2800" dirty="0" smtClean="0">
                <a:latin typeface="Arial" panose="020B0604020202020204" pitchFamily="34" charset="0"/>
                <a:cs typeface="Arial" panose="020B0604020202020204" pitchFamily="34" charset="0"/>
              </a:rPr>
              <a:t>4 DE classes required</a:t>
            </a:r>
          </a:p>
          <a:p>
            <a:pPr algn="ctr"/>
            <a:r>
              <a:rPr lang="en-US" sz="2800" dirty="0" smtClean="0">
                <a:latin typeface="Arial" panose="020B0604020202020204" pitchFamily="34" charset="0"/>
                <a:cs typeface="Arial" panose="020B0604020202020204" pitchFamily="34" charset="0"/>
              </a:rPr>
              <a:t>Still able to participate in athletics (if earn 2.5 credits per semester)</a:t>
            </a:r>
          </a:p>
          <a:p>
            <a:pPr algn="ctr"/>
            <a:r>
              <a:rPr lang="en-US" sz="2800" dirty="0" smtClean="0">
                <a:latin typeface="Arial" panose="020B0604020202020204" pitchFamily="34" charset="0"/>
                <a:cs typeface="Arial" panose="020B0604020202020204" pitchFamily="34" charset="0"/>
              </a:rPr>
              <a:t>Still considered a AHS student</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7669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Arial" panose="020B0604020202020204" pitchFamily="34" charset="0"/>
                <a:cs typeface="Arial" panose="020B0604020202020204" pitchFamily="34" charset="0"/>
              </a:rPr>
              <a:t>QUALITIES OF SUCCESSFUL DUAL ENROLLMENT STUDENT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PLANNER/ORGANIZED/PROACTIVE</a:t>
            </a:r>
          </a:p>
          <a:p>
            <a:r>
              <a:rPr lang="en-US" dirty="0" smtClean="0">
                <a:latin typeface="Arial" panose="020B0604020202020204" pitchFamily="34" charset="0"/>
                <a:cs typeface="Arial" panose="020B0604020202020204" pitchFamily="34" charset="0"/>
              </a:rPr>
              <a:t>ONGOING ROUTINE OF STUDYING/AVOIDS PROCRASTINATION</a:t>
            </a:r>
          </a:p>
          <a:p>
            <a:r>
              <a:rPr lang="en-US" dirty="0" smtClean="0">
                <a:latin typeface="Arial" panose="020B0604020202020204" pitchFamily="34" charset="0"/>
                <a:cs typeface="Arial" panose="020B0604020202020204" pitchFamily="34" charset="0"/>
              </a:rPr>
              <a:t>CHECKS COLLEGE EMAIL DAILY</a:t>
            </a:r>
          </a:p>
          <a:p>
            <a:r>
              <a:rPr lang="en-US" dirty="0" smtClean="0">
                <a:latin typeface="Arial" panose="020B0604020202020204" pitchFamily="34" charset="0"/>
                <a:cs typeface="Arial" panose="020B0604020202020204" pitchFamily="34" charset="0"/>
              </a:rPr>
              <a:t>REPLIES TO AHS COUNSELOR AND COLLEGE EMAILS WITHIN 24 HOURS</a:t>
            </a:r>
          </a:p>
          <a:p>
            <a:r>
              <a:rPr lang="en-US" dirty="0" smtClean="0">
                <a:latin typeface="Arial" panose="020B0604020202020204" pitchFamily="34" charset="0"/>
                <a:cs typeface="Arial" panose="020B0604020202020204" pitchFamily="34" charset="0"/>
              </a:rPr>
              <a:t>COMPLETES REQUIRED DE PAPERWORK EACH SEMESTER AND TURNS IT IN EARLY</a:t>
            </a:r>
          </a:p>
          <a:p>
            <a:r>
              <a:rPr lang="en-US" dirty="0" smtClean="0">
                <a:latin typeface="Arial" panose="020B0604020202020204" pitchFamily="34" charset="0"/>
                <a:cs typeface="Arial" panose="020B0604020202020204" pitchFamily="34" charset="0"/>
              </a:rPr>
              <a:t>WILLING AND ABLE TO ASK FOR HELP</a:t>
            </a:r>
          </a:p>
          <a:p>
            <a:r>
              <a:rPr lang="en-US" dirty="0" smtClean="0">
                <a:latin typeface="Arial" panose="020B0604020202020204" pitchFamily="34" charset="0"/>
                <a:cs typeface="Arial" panose="020B0604020202020204" pitchFamily="34" charset="0"/>
              </a:rPr>
              <a:t>FLEXIBLE</a:t>
            </a:r>
          </a:p>
          <a:p>
            <a:r>
              <a:rPr lang="en-US" dirty="0" smtClean="0">
                <a:latin typeface="Arial" panose="020B0604020202020204" pitchFamily="34" charset="0"/>
                <a:cs typeface="Arial" panose="020B0604020202020204" pitchFamily="34" charset="0"/>
              </a:rPr>
              <a:t>HANDLES STRESS WELL</a:t>
            </a:r>
          </a:p>
          <a:p>
            <a:r>
              <a:rPr lang="en-US" dirty="0" smtClean="0">
                <a:latin typeface="Arial" panose="020B0604020202020204" pitchFamily="34" charset="0"/>
                <a:cs typeface="Arial" panose="020B0604020202020204" pitchFamily="34" charset="0"/>
              </a:rPr>
              <a:t>TAKES RESPONSIBILITY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6470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09600"/>
            <a:ext cx="10131425" cy="931817"/>
          </a:xfrm>
        </p:spPr>
        <p:txBody>
          <a:bodyPr/>
          <a:lstStyle/>
          <a:p>
            <a:pPr algn="ctr"/>
            <a:r>
              <a:rPr lang="en-US" b="1" dirty="0" smtClean="0">
                <a:latin typeface="Arial" panose="020B0604020202020204" pitchFamily="34" charset="0"/>
                <a:cs typeface="Arial" panose="020B0604020202020204" pitchFamily="34" charset="0"/>
              </a:rPr>
              <a:t>Considerations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4294967295"/>
          </p:nvPr>
        </p:nvSpPr>
        <p:spPr>
          <a:xfrm>
            <a:off x="0" y="1319349"/>
            <a:ext cx="10131425" cy="5003074"/>
          </a:xfrm>
        </p:spPr>
        <p:txBody>
          <a:bodyPr>
            <a:normAutofit/>
          </a:bodyPr>
          <a:lstStyle/>
          <a:p>
            <a:r>
              <a:rPr lang="en-US" dirty="0" smtClean="0"/>
              <a:t> </a:t>
            </a:r>
            <a:r>
              <a:rPr lang="en-US" dirty="0">
                <a:latin typeface="Arial" panose="020B0604020202020204" pitchFamily="34" charset="0"/>
                <a:cs typeface="Arial" panose="020B0604020202020204" pitchFamily="34" charset="0"/>
              </a:rPr>
              <a:t>Some course specific fees must be covered by the student.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Colleges communicate with the student – not the parent/guardian or with </a:t>
            </a:r>
            <a:r>
              <a:rPr lang="en-US" dirty="0" smtClean="0">
                <a:latin typeface="Arial" panose="020B0604020202020204" pitchFamily="34" charset="0"/>
                <a:cs typeface="Arial" panose="020B0604020202020204" pitchFamily="34" charset="0"/>
              </a:rPr>
              <a:t>Archer.     Communication </a:t>
            </a:r>
            <a:r>
              <a:rPr lang="en-US" dirty="0">
                <a:latin typeface="Arial" panose="020B0604020202020204" pitchFamily="34" charset="0"/>
                <a:cs typeface="Arial" panose="020B0604020202020204" pitchFamily="34" charset="0"/>
              </a:rPr>
              <a:t>is through email. </a:t>
            </a: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Competitive colleges may not consider dual enrollment courses as rigorous as Advanced </a:t>
            </a:r>
            <a:r>
              <a:rPr lang="en-US" dirty="0" smtClean="0">
                <a:latin typeface="Arial" panose="020B0604020202020204" pitchFamily="34" charset="0"/>
                <a:cs typeface="Arial" panose="020B0604020202020204" pitchFamily="34" charset="0"/>
              </a:rPr>
              <a:t>  Placement.  </a:t>
            </a:r>
          </a:p>
          <a:p>
            <a:r>
              <a:rPr lang="en-US" dirty="0" smtClean="0">
                <a:latin typeface="Arial" panose="020B0604020202020204" pitchFamily="34" charset="0"/>
                <a:cs typeface="Arial" panose="020B0604020202020204" pitchFamily="34" charset="0"/>
              </a:rPr>
              <a:t>Credit </a:t>
            </a:r>
            <a:r>
              <a:rPr lang="en-US" dirty="0">
                <a:latin typeface="Arial" panose="020B0604020202020204" pitchFamily="34" charset="0"/>
                <a:cs typeface="Arial" panose="020B0604020202020204" pitchFamily="34" charset="0"/>
              </a:rPr>
              <a:t>transferability is not guaranteed.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Archer announcements/information </a:t>
            </a:r>
            <a:r>
              <a:rPr lang="en-US" dirty="0">
                <a:latin typeface="Arial" panose="020B0604020202020204" pitchFamily="34" charset="0"/>
                <a:cs typeface="Arial" panose="020B0604020202020204" pitchFamily="34" charset="0"/>
              </a:rPr>
              <a:t>could be </a:t>
            </a:r>
            <a:r>
              <a:rPr lang="en-US" dirty="0" smtClean="0">
                <a:latin typeface="Arial" panose="020B0604020202020204" pitchFamily="34" charset="0"/>
                <a:cs typeface="Arial" panose="020B0604020202020204" pitchFamily="34" charset="0"/>
              </a:rPr>
              <a:t>missed.</a:t>
            </a: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Student may be in classes with adults and be the youngest in the room.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Archer’s </a:t>
            </a:r>
            <a:r>
              <a:rPr lang="en-US" dirty="0">
                <a:latin typeface="Arial" panose="020B0604020202020204" pitchFamily="34" charset="0"/>
                <a:cs typeface="Arial" panose="020B0604020202020204" pitchFamily="34" charset="0"/>
              </a:rPr>
              <a:t>&amp; the college’s calendar don’t always align.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Professors </a:t>
            </a:r>
            <a:r>
              <a:rPr lang="en-US" dirty="0">
                <a:latin typeface="Arial" panose="020B0604020202020204" pitchFamily="34" charset="0"/>
                <a:cs typeface="Arial" panose="020B0604020202020204" pitchFamily="34" charset="0"/>
              </a:rPr>
              <a:t>may not excuse absences due to state play-offs, family spring break, etc</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Student </a:t>
            </a:r>
            <a:r>
              <a:rPr lang="en-US" dirty="0">
                <a:latin typeface="Arial" panose="020B0604020202020204" pitchFamily="34" charset="0"/>
                <a:cs typeface="Arial" panose="020B0604020202020204" pitchFamily="34" charset="0"/>
              </a:rPr>
              <a:t>services (504 Plans, IEP, etc.) must be arranged with the college by the student. </a:t>
            </a:r>
            <a:r>
              <a:rPr lang="en-US" dirty="0" smtClean="0">
                <a:latin typeface="Arial" panose="020B0604020202020204" pitchFamily="34" charset="0"/>
                <a:cs typeface="Arial" panose="020B0604020202020204" pitchFamily="34" charset="0"/>
              </a:rPr>
              <a:t>Please </a:t>
            </a:r>
            <a:r>
              <a:rPr lang="en-US" dirty="0">
                <a:latin typeface="Arial" panose="020B0604020202020204" pitchFamily="34" charset="0"/>
                <a:cs typeface="Arial" panose="020B0604020202020204" pitchFamily="34" charset="0"/>
              </a:rPr>
              <a:t>speak to your case manager prior to enrolling in DE courses. </a:t>
            </a:r>
            <a:r>
              <a:rPr lang="en-US" dirty="0" smtClean="0">
                <a:latin typeface="Arial" panose="020B0604020202020204" pitchFamily="34" charset="0"/>
                <a:cs typeface="Arial" panose="020B0604020202020204" pitchFamily="34" charset="0"/>
              </a:rPr>
              <a:t> Accommodations </a:t>
            </a:r>
            <a:r>
              <a:rPr lang="en-US" dirty="0">
                <a:latin typeface="Arial" panose="020B0604020202020204" pitchFamily="34" charset="0"/>
                <a:cs typeface="Arial" panose="020B0604020202020204" pitchFamily="34" charset="0"/>
              </a:rPr>
              <a:t>given at the college could be different than ones given at </a:t>
            </a:r>
            <a:r>
              <a:rPr lang="en-US" dirty="0" smtClean="0">
                <a:latin typeface="Arial" panose="020B0604020202020204" pitchFamily="34" charset="0"/>
                <a:cs typeface="Arial" panose="020B0604020202020204" pitchFamily="34" charset="0"/>
              </a:rPr>
              <a:t>Archer. Contact college’s Office of Disability Services for more information.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8400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609600"/>
            <a:ext cx="10131425" cy="1455738"/>
          </a:xfrm>
        </p:spPr>
        <p:txBody>
          <a:bodyPr/>
          <a:lstStyle/>
          <a:p>
            <a:pPr algn="ctr"/>
            <a:r>
              <a:rPr lang="en-US" b="1" dirty="0">
                <a:latin typeface="Arial" panose="020B0604020202020204" pitchFamily="34" charset="0"/>
                <a:cs typeface="Arial" panose="020B0604020202020204" pitchFamily="34" charset="0"/>
              </a:rPr>
              <a:t>Considerations</a:t>
            </a:r>
            <a:endParaRPr lang="en-US" b="1" dirty="0"/>
          </a:p>
        </p:txBody>
      </p:sp>
      <p:sp>
        <p:nvSpPr>
          <p:cNvPr id="3" name="Content Placeholder 2"/>
          <p:cNvSpPr>
            <a:spLocks noGrp="1"/>
          </p:cNvSpPr>
          <p:nvPr>
            <p:ph idx="4294967295"/>
          </p:nvPr>
        </p:nvSpPr>
        <p:spPr>
          <a:xfrm>
            <a:off x="0" y="1593669"/>
            <a:ext cx="10131425" cy="4650377"/>
          </a:xfrm>
        </p:spPr>
        <p:txBody>
          <a:bodyPr>
            <a:normAutofit fontScale="92500" lnSpcReduction="10000"/>
          </a:bodyPr>
          <a:lstStyle/>
          <a:p>
            <a:r>
              <a:rPr lang="en-US" dirty="0">
                <a:latin typeface="Arial" panose="020B0604020202020204" pitchFamily="34" charset="0"/>
                <a:cs typeface="Arial" panose="020B0604020202020204" pitchFamily="34" charset="0"/>
              </a:rPr>
              <a:t>Parking is NOT guaranteed for Dual Enrollment students. Have a back-up plan if you don’t get a parking </a:t>
            </a:r>
            <a:r>
              <a:rPr lang="en-US" dirty="0" smtClean="0">
                <a:latin typeface="Arial" panose="020B0604020202020204" pitchFamily="34" charset="0"/>
                <a:cs typeface="Arial" panose="020B0604020202020204" pitchFamily="34" charset="0"/>
              </a:rPr>
              <a:t>pass</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for Archer HS.</a:t>
            </a:r>
          </a:p>
          <a:p>
            <a:r>
              <a:rPr lang="en-US" dirty="0" smtClean="0">
                <a:latin typeface="Arial" panose="020B0604020202020204" pitchFamily="34" charset="0"/>
                <a:cs typeface="Arial" panose="020B0604020202020204" pitchFamily="34" charset="0"/>
              </a:rPr>
              <a:t>Students </a:t>
            </a:r>
            <a:r>
              <a:rPr lang="en-US" dirty="0">
                <a:latin typeface="Arial" panose="020B0604020202020204" pitchFamily="34" charset="0"/>
                <a:cs typeface="Arial" panose="020B0604020202020204" pitchFamily="34" charset="0"/>
              </a:rPr>
              <a:t>are not allowed to be </a:t>
            </a:r>
            <a:r>
              <a:rPr lang="en-US" dirty="0" smtClean="0">
                <a:latin typeface="Arial" panose="020B0604020202020204" pitchFamily="34" charset="0"/>
                <a:cs typeface="Arial" panose="020B0604020202020204" pitchFamily="34" charset="0"/>
              </a:rPr>
              <a:t>on Archer’s </a:t>
            </a:r>
            <a:r>
              <a:rPr lang="en-US" dirty="0">
                <a:latin typeface="Arial" panose="020B0604020202020204" pitchFamily="34" charset="0"/>
                <a:cs typeface="Arial" panose="020B0604020202020204" pitchFamily="34" charset="0"/>
              </a:rPr>
              <a:t>campus on days or periods they don’t have their college classes.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Students </a:t>
            </a:r>
            <a:r>
              <a:rPr lang="en-US" dirty="0">
                <a:latin typeface="Arial" panose="020B0604020202020204" pitchFamily="34" charset="0"/>
                <a:cs typeface="Arial" panose="020B0604020202020204" pitchFamily="34" charset="0"/>
              </a:rPr>
              <a:t>can’t hang out in the media center or the commons. </a:t>
            </a:r>
            <a:r>
              <a:rPr lang="en-US" dirty="0" smtClean="0">
                <a:latin typeface="Arial" panose="020B0604020202020204" pitchFamily="34" charset="0"/>
                <a:cs typeface="Arial" panose="020B0604020202020204" pitchFamily="34" charset="0"/>
              </a:rPr>
              <a:t>This </a:t>
            </a:r>
            <a:r>
              <a:rPr lang="en-US" dirty="0">
                <a:latin typeface="Arial" panose="020B0604020202020204" pitchFamily="34" charset="0"/>
                <a:cs typeface="Arial" panose="020B0604020202020204" pitchFamily="34" charset="0"/>
              </a:rPr>
              <a:t>includes students taking dual enrollment courses online</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If </a:t>
            </a:r>
            <a:r>
              <a:rPr lang="en-US" dirty="0">
                <a:latin typeface="Arial" panose="020B0604020202020204" pitchFamily="34" charset="0"/>
                <a:cs typeface="Arial" panose="020B0604020202020204" pitchFamily="34" charset="0"/>
              </a:rPr>
              <a:t>you are unable to leave campus during your assigned dual enrollment courses, you will need to reconsider participating in the program</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Students must factor in travel time, parking, traffic, bell schedules, etc.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Students </a:t>
            </a:r>
            <a:r>
              <a:rPr lang="en-US" dirty="0">
                <a:latin typeface="Arial" panose="020B0604020202020204" pitchFamily="34" charset="0"/>
                <a:cs typeface="Arial" panose="020B0604020202020204" pitchFamily="34" charset="0"/>
              </a:rPr>
              <a:t>will be expected to comply </a:t>
            </a:r>
            <a:r>
              <a:rPr lang="en-US" dirty="0" smtClean="0">
                <a:latin typeface="Arial" panose="020B0604020202020204" pitchFamily="34" charset="0"/>
                <a:cs typeface="Arial" panose="020B0604020202020204" pitchFamily="34" charset="0"/>
              </a:rPr>
              <a:t>with Archer’s </a:t>
            </a:r>
            <a:r>
              <a:rPr lang="en-US" dirty="0">
                <a:latin typeface="Arial" panose="020B0604020202020204" pitchFamily="34" charset="0"/>
                <a:cs typeface="Arial" panose="020B0604020202020204" pitchFamily="34" charset="0"/>
              </a:rPr>
              <a:t>bell schedule and with their college class times. The two don’t always work together. </a:t>
            </a:r>
          </a:p>
          <a:p>
            <a:r>
              <a:rPr lang="en-US" dirty="0" smtClean="0">
                <a:latin typeface="Arial" panose="020B0604020202020204" pitchFamily="34" charset="0"/>
                <a:cs typeface="Arial" panose="020B0604020202020204" pitchFamily="34" charset="0"/>
              </a:rPr>
              <a:t>Students </a:t>
            </a:r>
            <a:r>
              <a:rPr lang="en-US" dirty="0">
                <a:latin typeface="Arial" panose="020B0604020202020204" pitchFamily="34" charset="0"/>
                <a:cs typeface="Arial" panose="020B0604020202020204" pitchFamily="34" charset="0"/>
              </a:rPr>
              <a:t>should not drop classes after the start of the semester – could result in student being removed from </a:t>
            </a:r>
            <a:r>
              <a:rPr lang="en-US" dirty="0" smtClean="0">
                <a:latin typeface="Arial" panose="020B0604020202020204" pitchFamily="34" charset="0"/>
                <a:cs typeface="Arial" panose="020B0604020202020204" pitchFamily="34" charset="0"/>
              </a:rPr>
              <a:t>DE</a:t>
            </a:r>
          </a:p>
          <a:p>
            <a:r>
              <a:rPr lang="en-US" dirty="0" smtClean="0">
                <a:latin typeface="Arial" panose="020B0604020202020204" pitchFamily="34" charset="0"/>
                <a:cs typeface="Arial" panose="020B0604020202020204" pitchFamily="34" charset="0"/>
              </a:rPr>
              <a:t>Students need to communicate with Assistant Principal in Archer’s Attendance Office ahead of time if their DE end of semester final exam time conflicts with a class time at Archer HS.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731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Arial" panose="020B0604020202020204" pitchFamily="34" charset="0"/>
                <a:cs typeface="Arial" panose="020B0604020202020204" pitchFamily="34" charset="0"/>
              </a:rPr>
              <a:t>Considerations</a:t>
            </a:r>
            <a:endParaRPr lang="en-US" sz="4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a:t>High School Athletic/Interscholastic Participation: “To be eligible to participate, practice, and/or try out in interscholastic activities, a student must be academically eligible. A student is required to pass classes that carry the equivalent of at least 2.5 Carnegie Units counting toward graduation the semester immediately preceding participation” (Georgia High School Association Constitution and By‐Laws). Other eligibility concerns may be confirmed with the athletic director.  </a:t>
            </a:r>
            <a:endParaRPr lang="en-US" dirty="0" smtClean="0"/>
          </a:p>
          <a:p>
            <a:r>
              <a:rPr lang="en-US" dirty="0" smtClean="0"/>
              <a:t>Parents </a:t>
            </a:r>
            <a:r>
              <a:rPr lang="en-US" dirty="0"/>
              <a:t>will need to consider whether </a:t>
            </a:r>
            <a:r>
              <a:rPr lang="en-US" dirty="0" smtClean="0"/>
              <a:t>practices, games</a:t>
            </a:r>
            <a:r>
              <a:rPr lang="en-US" dirty="0"/>
              <a:t>, etc. will interfere with the completion of postsecondary course </a:t>
            </a:r>
            <a:r>
              <a:rPr lang="en-US" dirty="0" smtClean="0"/>
              <a:t>requirements.</a:t>
            </a:r>
          </a:p>
          <a:p>
            <a:r>
              <a:rPr lang="en-US" dirty="0" smtClean="0"/>
              <a:t>Since DE students are considered Archer students, they may still participate in athletics/extracurricular activities as long as they meet the academic requirements, etc. of those activities. </a:t>
            </a:r>
            <a:endParaRPr lang="en-US" dirty="0"/>
          </a:p>
        </p:txBody>
      </p:sp>
    </p:spTree>
    <p:extLst>
      <p:ext uri="{BB962C8B-B14F-4D97-AF65-F5344CB8AC3E}">
        <p14:creationId xmlns:p14="http://schemas.microsoft.com/office/powerpoint/2010/main" val="3249647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319</TotalTime>
  <Words>2431</Words>
  <Application>Microsoft Office PowerPoint</Application>
  <PresentationFormat>Widescreen</PresentationFormat>
  <Paragraphs>226</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Celestial</vt:lpstr>
      <vt:lpstr>Dual enrollment information night</vt:lpstr>
      <vt:lpstr>What is Dual enrollment?</vt:lpstr>
      <vt:lpstr>Benefits of dual enrollment</vt:lpstr>
      <vt:lpstr>A few details….</vt:lpstr>
      <vt:lpstr>Considerations</vt:lpstr>
      <vt:lpstr>QUALITIES OF SUCCESSFUL DUAL ENROLLMENT STUDENT</vt:lpstr>
      <vt:lpstr>Considerations</vt:lpstr>
      <vt:lpstr>Considerations</vt:lpstr>
      <vt:lpstr>Considerations</vt:lpstr>
      <vt:lpstr>Where can I attend?</vt:lpstr>
      <vt:lpstr>Georgia Gwinnett College (GGC)</vt:lpstr>
      <vt:lpstr>Gwinnett Technical College (GTC)</vt:lpstr>
      <vt:lpstr>Georgia state university Both campuses are for 11th &amp; 12th graders only; core GPA 3.0 Deadlines:  Summer/Fall: May 1; spring: November 1</vt:lpstr>
      <vt:lpstr>Truett mcconnell college</vt:lpstr>
      <vt:lpstr>University of north georgia</vt:lpstr>
      <vt:lpstr>DEADLINES DEADLINES</vt:lpstr>
      <vt:lpstr>DE Policies and procedures</vt:lpstr>
      <vt:lpstr>DE Policies and procedures</vt:lpstr>
      <vt:lpstr>DE Policies and procedures</vt:lpstr>
      <vt:lpstr>Testing dates  Note: Please note it may take 4-6 weeks to get test results. Students request test scores from college Board or ACT to be sent directly to DE college. Keep in mind dE College and Archer HS DE deadlines</vt:lpstr>
      <vt:lpstr>How does grading work?</vt:lpstr>
      <vt:lpstr>Dropping/changing de classes</vt:lpstr>
      <vt:lpstr>Course sequencing</vt:lpstr>
      <vt:lpstr>Transferring de credits</vt:lpstr>
      <vt:lpstr>www.gafutures.org</vt:lpstr>
      <vt:lpstr>I attended the meeting. What are the next steps?</vt:lpstr>
      <vt:lpstr>I’ve been accepted! What are the next steps?</vt:lpstr>
    </vt:vector>
  </TitlesOfParts>
  <Company>Gwinnett County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enrollment information night</dc:title>
  <dc:creator>Kilpatrick, Erin</dc:creator>
  <cp:lastModifiedBy>Kilpatrick, Erin</cp:lastModifiedBy>
  <cp:revision>83</cp:revision>
  <cp:lastPrinted>2019-01-24T19:59:40Z</cp:lastPrinted>
  <dcterms:created xsi:type="dcterms:W3CDTF">2019-01-06T01:06:04Z</dcterms:created>
  <dcterms:modified xsi:type="dcterms:W3CDTF">2019-01-29T19:12:20Z</dcterms:modified>
</cp:coreProperties>
</file>