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65" r:id="rId3"/>
    <p:sldId id="272" r:id="rId4"/>
    <p:sldId id="273" r:id="rId5"/>
    <p:sldId id="266" r:id="rId6"/>
    <p:sldId id="274" r:id="rId7"/>
    <p:sldId id="267" r:id="rId8"/>
    <p:sldId id="268" r:id="rId9"/>
    <p:sldId id="269" r:id="rId10"/>
    <p:sldId id="281" r:id="rId11"/>
    <p:sldId id="283" r:id="rId12"/>
    <p:sldId id="276" r:id="rId13"/>
    <p:sldId id="282" r:id="rId14"/>
    <p:sldId id="270" r:id="rId15"/>
    <p:sldId id="277" r:id="rId16"/>
    <p:sldId id="27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407" autoAdjust="0"/>
  </p:normalViewPr>
  <p:slideViewPr>
    <p:cSldViewPr>
      <p:cViewPr varScale="1">
        <p:scale>
          <a:sx n="90" d="100"/>
          <a:sy n="90" d="100"/>
        </p:scale>
        <p:origin x="1392" y="84"/>
      </p:cViewPr>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26948-8487-4C50-A857-CFDC7527BAF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228336B-B955-49CF-B039-EE6F0CD865CC}">
      <dgm:prSet custT="1"/>
      <dgm:spPr/>
      <dgm:t>
        <a:bodyPr/>
        <a:lstStyle/>
        <a:p>
          <a:r>
            <a:rPr lang="en-US" sz="1600" dirty="0">
              <a:solidFill>
                <a:schemeClr val="bg1"/>
              </a:solidFill>
            </a:rPr>
            <a:t>Teams will be rostered in SE by 12/17/24</a:t>
          </a:r>
        </a:p>
      </dgm:t>
    </dgm:pt>
    <dgm:pt modelId="{FFE68FEF-FB0E-4651-9E4F-D3AB108E947B}" type="parTrans" cxnId="{2AF8D7DE-74A2-45A5-9E55-FDEA7D9F7C75}">
      <dgm:prSet/>
      <dgm:spPr/>
      <dgm:t>
        <a:bodyPr/>
        <a:lstStyle/>
        <a:p>
          <a:endParaRPr lang="en-US"/>
        </a:p>
      </dgm:t>
    </dgm:pt>
    <dgm:pt modelId="{512B2C87-9B2F-4A00-8F2A-1F416DE110A9}" type="sibTrans" cxnId="{2AF8D7DE-74A2-45A5-9E55-FDEA7D9F7C75}">
      <dgm:prSet/>
      <dgm:spPr/>
      <dgm:t>
        <a:bodyPr/>
        <a:lstStyle/>
        <a:p>
          <a:endParaRPr lang="en-US"/>
        </a:p>
      </dgm:t>
    </dgm:pt>
    <dgm:pt modelId="{67C3494B-37CA-4C18-927E-C11F80EC8CBF}">
      <dgm:prSet/>
      <dgm:spPr/>
      <dgm:t>
        <a:bodyPr/>
        <a:lstStyle/>
        <a:p>
          <a:r>
            <a:rPr lang="en-US" dirty="0">
              <a:solidFill>
                <a:schemeClr val="bg1"/>
              </a:solidFill>
            </a:rPr>
            <a:t>Practice schedule is being worked on and coaches will get notified when it is posted on the website so practices and games can be uploaded to SE</a:t>
          </a:r>
        </a:p>
      </dgm:t>
    </dgm:pt>
    <dgm:pt modelId="{172D49EE-563E-436E-A5EC-121FA52766A9}" type="parTrans" cxnId="{FF6E35D1-4BD3-422F-BAA7-93BA82EDCF40}">
      <dgm:prSet/>
      <dgm:spPr/>
      <dgm:t>
        <a:bodyPr/>
        <a:lstStyle/>
        <a:p>
          <a:endParaRPr lang="en-US"/>
        </a:p>
      </dgm:t>
    </dgm:pt>
    <dgm:pt modelId="{BBE99AFE-969C-4F9D-BAED-2C2AA0DB334C}" type="sibTrans" cxnId="{FF6E35D1-4BD3-422F-BAA7-93BA82EDCF40}">
      <dgm:prSet/>
      <dgm:spPr/>
      <dgm:t>
        <a:bodyPr/>
        <a:lstStyle/>
        <a:p>
          <a:endParaRPr lang="en-US"/>
        </a:p>
      </dgm:t>
    </dgm:pt>
    <dgm:pt modelId="{68D469A8-78F2-46A7-9717-4F053BDC4880}">
      <dgm:prSet/>
      <dgm:spPr/>
      <dgm:t>
        <a:bodyPr/>
        <a:lstStyle/>
        <a:p>
          <a:r>
            <a:rPr lang="en-US" dirty="0">
              <a:solidFill>
                <a:schemeClr val="bg1"/>
              </a:solidFill>
            </a:rPr>
            <a:t>Practices can’t be set dates and/or times due to facility limitations</a:t>
          </a:r>
          <a:br>
            <a:rPr lang="en-US" dirty="0">
              <a:solidFill>
                <a:schemeClr val="bg1"/>
              </a:solidFill>
            </a:rPr>
          </a:br>
          <a:r>
            <a:rPr lang="en-US" dirty="0">
              <a:solidFill>
                <a:schemeClr val="bg1"/>
              </a:solidFill>
            </a:rPr>
            <a:t> (note: This is standard for all PLAY basketball) </a:t>
          </a:r>
        </a:p>
      </dgm:t>
    </dgm:pt>
    <dgm:pt modelId="{F71760B5-4DA6-442B-A5AE-C77D36399A66}" type="parTrans" cxnId="{01706388-569F-4E79-B29B-601D36E52395}">
      <dgm:prSet/>
      <dgm:spPr/>
      <dgm:t>
        <a:bodyPr/>
        <a:lstStyle/>
        <a:p>
          <a:endParaRPr lang="en-US"/>
        </a:p>
      </dgm:t>
    </dgm:pt>
    <dgm:pt modelId="{B83A8ED3-FCA1-4323-90F2-A1E1C576C2F6}" type="sibTrans" cxnId="{01706388-569F-4E79-B29B-601D36E52395}">
      <dgm:prSet/>
      <dgm:spPr/>
      <dgm:t>
        <a:bodyPr/>
        <a:lstStyle/>
        <a:p>
          <a:endParaRPr lang="en-US"/>
        </a:p>
      </dgm:t>
    </dgm:pt>
    <dgm:pt modelId="{9A4AE01F-BAEE-43FE-AD92-5729A0D81DF0}">
      <dgm:prSet/>
      <dgm:spPr/>
      <dgm:t>
        <a:bodyPr/>
        <a:lstStyle/>
        <a:p>
          <a:r>
            <a:rPr lang="en-US" dirty="0">
              <a:solidFill>
                <a:schemeClr val="bg1"/>
              </a:solidFill>
            </a:rPr>
            <a:t>Think about volunteering to be a team parent to help assist coaching with loading information in SE (practices, games </a:t>
          </a:r>
          <a:r>
            <a:rPr lang="en-US" dirty="0" err="1">
              <a:solidFill>
                <a:schemeClr val="bg1"/>
              </a:solidFill>
            </a:rPr>
            <a:t>etc</a:t>
          </a:r>
          <a:r>
            <a:rPr lang="en-US" dirty="0">
              <a:solidFill>
                <a:schemeClr val="bg1"/>
              </a:solidFill>
            </a:rPr>
            <a:t>). Let’s play our part to support our coaches and player</a:t>
          </a:r>
        </a:p>
      </dgm:t>
    </dgm:pt>
    <dgm:pt modelId="{FE90D724-F2DE-44C2-AF43-CC06A9595AE1}" type="parTrans" cxnId="{854DB124-E92D-43ED-8693-375EB96F114B}">
      <dgm:prSet/>
      <dgm:spPr/>
      <dgm:t>
        <a:bodyPr/>
        <a:lstStyle/>
        <a:p>
          <a:endParaRPr lang="en-US"/>
        </a:p>
      </dgm:t>
    </dgm:pt>
    <dgm:pt modelId="{DD8D0804-2E04-4173-B1A2-BC487A866247}" type="sibTrans" cxnId="{854DB124-E92D-43ED-8693-375EB96F114B}">
      <dgm:prSet/>
      <dgm:spPr/>
      <dgm:t>
        <a:bodyPr/>
        <a:lstStyle/>
        <a:p>
          <a:endParaRPr lang="en-US"/>
        </a:p>
      </dgm:t>
    </dgm:pt>
    <dgm:pt modelId="{93D5C100-CA8F-4BF9-87E5-A72FC3E2A286}" type="pres">
      <dgm:prSet presAssocID="{D9B26948-8487-4C50-A857-CFDC7527BAF0}" presName="root" presStyleCnt="0">
        <dgm:presLayoutVars>
          <dgm:dir/>
          <dgm:resizeHandles val="exact"/>
        </dgm:presLayoutVars>
      </dgm:prSet>
      <dgm:spPr/>
    </dgm:pt>
    <dgm:pt modelId="{4C5321EB-0F0F-43EC-8353-F8954F7CE0EA}" type="pres">
      <dgm:prSet presAssocID="{A228336B-B955-49CF-B039-EE6F0CD865CC}" presName="compNode" presStyleCnt="0"/>
      <dgm:spPr/>
    </dgm:pt>
    <dgm:pt modelId="{A957F00A-4581-43E9-B7C0-2E4B9122136C}" type="pres">
      <dgm:prSet presAssocID="{A228336B-B955-49CF-B039-EE6F0CD865CC}" presName="bgRect" presStyleLbl="bgShp" presStyleIdx="0" presStyleCnt="4" custLinFactNeighborX="-3704" custLinFactNeighborY="282"/>
      <dgm:spPr>
        <a:solidFill>
          <a:schemeClr val="bg2">
            <a:lumMod val="25000"/>
            <a:lumOff val="75000"/>
          </a:schemeClr>
        </a:solidFill>
      </dgm:spPr>
    </dgm:pt>
    <dgm:pt modelId="{6A116F1F-6C99-4F5E-8054-6A8D1A267CF6}" type="pres">
      <dgm:prSet presAssocID="{A228336B-B955-49CF-B039-EE6F0CD865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96F5AD36-49EB-498A-A21B-A54A87EE1734}" type="pres">
      <dgm:prSet presAssocID="{A228336B-B955-49CF-B039-EE6F0CD865CC}" presName="spaceRect" presStyleCnt="0"/>
      <dgm:spPr/>
    </dgm:pt>
    <dgm:pt modelId="{3EE3E843-B93F-4817-9517-19F9EA84ABCC}" type="pres">
      <dgm:prSet presAssocID="{A228336B-B955-49CF-B039-EE6F0CD865CC}" presName="parTx" presStyleLbl="revTx" presStyleIdx="0" presStyleCnt="4">
        <dgm:presLayoutVars>
          <dgm:chMax val="0"/>
          <dgm:chPref val="0"/>
        </dgm:presLayoutVars>
      </dgm:prSet>
      <dgm:spPr/>
    </dgm:pt>
    <dgm:pt modelId="{0E60CFD5-44FB-478B-BEC5-9D8DC11AF967}" type="pres">
      <dgm:prSet presAssocID="{512B2C87-9B2F-4A00-8F2A-1F416DE110A9}" presName="sibTrans" presStyleCnt="0"/>
      <dgm:spPr/>
    </dgm:pt>
    <dgm:pt modelId="{7730EB64-8782-4486-A264-299893390400}" type="pres">
      <dgm:prSet presAssocID="{67C3494B-37CA-4C18-927E-C11F80EC8CBF}" presName="compNode" presStyleCnt="0"/>
      <dgm:spPr/>
    </dgm:pt>
    <dgm:pt modelId="{C1EFE429-21B0-4158-893F-0D3C33F2324D}" type="pres">
      <dgm:prSet presAssocID="{67C3494B-37CA-4C18-927E-C11F80EC8CBF}" presName="bgRect" presStyleLbl="bgShp" presStyleIdx="1" presStyleCnt="4"/>
      <dgm:spPr>
        <a:solidFill>
          <a:schemeClr val="bg2">
            <a:lumMod val="25000"/>
            <a:lumOff val="75000"/>
          </a:schemeClr>
        </a:solidFill>
      </dgm:spPr>
    </dgm:pt>
    <dgm:pt modelId="{4F0AB389-8861-47C8-8CEB-17AB0DF37024}" type="pres">
      <dgm:prSet presAssocID="{67C3494B-37CA-4C18-927E-C11F80EC8CB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EF6AFDBB-C1EE-4EC5-8FC0-ED743A755628}" type="pres">
      <dgm:prSet presAssocID="{67C3494B-37CA-4C18-927E-C11F80EC8CBF}" presName="spaceRect" presStyleCnt="0"/>
      <dgm:spPr/>
    </dgm:pt>
    <dgm:pt modelId="{AC516EBE-A3B3-4400-9B15-857B26963B82}" type="pres">
      <dgm:prSet presAssocID="{67C3494B-37CA-4C18-927E-C11F80EC8CBF}" presName="parTx" presStyleLbl="revTx" presStyleIdx="1" presStyleCnt="4">
        <dgm:presLayoutVars>
          <dgm:chMax val="0"/>
          <dgm:chPref val="0"/>
        </dgm:presLayoutVars>
      </dgm:prSet>
      <dgm:spPr/>
    </dgm:pt>
    <dgm:pt modelId="{331F7C10-47B7-4B42-A914-F144A6A8BFEC}" type="pres">
      <dgm:prSet presAssocID="{BBE99AFE-969C-4F9D-BAED-2C2AA0DB334C}" presName="sibTrans" presStyleCnt="0"/>
      <dgm:spPr/>
    </dgm:pt>
    <dgm:pt modelId="{748D7E03-68E8-4896-9FF5-D7DB81CBA9DA}" type="pres">
      <dgm:prSet presAssocID="{68D469A8-78F2-46A7-9717-4F053BDC4880}" presName="compNode" presStyleCnt="0"/>
      <dgm:spPr/>
    </dgm:pt>
    <dgm:pt modelId="{86F6AB17-7C56-4ACA-83A6-7DA0BC3FDA6E}" type="pres">
      <dgm:prSet presAssocID="{68D469A8-78F2-46A7-9717-4F053BDC4880}" presName="bgRect" presStyleLbl="bgShp" presStyleIdx="2" presStyleCnt="4"/>
      <dgm:spPr>
        <a:solidFill>
          <a:schemeClr val="bg2">
            <a:lumMod val="25000"/>
            <a:lumOff val="75000"/>
          </a:schemeClr>
        </a:solidFill>
      </dgm:spPr>
    </dgm:pt>
    <dgm:pt modelId="{E1CD2255-26B4-4BB5-A294-BAE853FB2A24}" type="pres">
      <dgm:prSet presAssocID="{68D469A8-78F2-46A7-9717-4F053BDC488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sketball"/>
        </a:ext>
      </dgm:extLst>
    </dgm:pt>
    <dgm:pt modelId="{19897541-E96A-4328-AB7C-E2B4A0C448B4}" type="pres">
      <dgm:prSet presAssocID="{68D469A8-78F2-46A7-9717-4F053BDC4880}" presName="spaceRect" presStyleCnt="0"/>
      <dgm:spPr/>
    </dgm:pt>
    <dgm:pt modelId="{EBC752E1-CA53-46F1-9870-1D10BD098B48}" type="pres">
      <dgm:prSet presAssocID="{68D469A8-78F2-46A7-9717-4F053BDC4880}" presName="parTx" presStyleLbl="revTx" presStyleIdx="2" presStyleCnt="4">
        <dgm:presLayoutVars>
          <dgm:chMax val="0"/>
          <dgm:chPref val="0"/>
        </dgm:presLayoutVars>
      </dgm:prSet>
      <dgm:spPr/>
    </dgm:pt>
    <dgm:pt modelId="{6F9A8A76-62FC-4C07-98C0-D8B03F5101F7}" type="pres">
      <dgm:prSet presAssocID="{B83A8ED3-FCA1-4323-90F2-A1E1C576C2F6}" presName="sibTrans" presStyleCnt="0"/>
      <dgm:spPr/>
    </dgm:pt>
    <dgm:pt modelId="{F73BB443-E640-4449-8ACC-468DD57BAC1D}" type="pres">
      <dgm:prSet presAssocID="{9A4AE01F-BAEE-43FE-AD92-5729A0D81DF0}" presName="compNode" presStyleCnt="0"/>
      <dgm:spPr/>
    </dgm:pt>
    <dgm:pt modelId="{7CEB9AF4-40AC-49EA-9AA5-200F7FF076E5}" type="pres">
      <dgm:prSet presAssocID="{9A4AE01F-BAEE-43FE-AD92-5729A0D81DF0}" presName="bgRect" presStyleLbl="bgShp" presStyleIdx="3" presStyleCnt="4"/>
      <dgm:spPr>
        <a:solidFill>
          <a:schemeClr val="bg2">
            <a:lumMod val="25000"/>
            <a:lumOff val="75000"/>
          </a:schemeClr>
        </a:solidFill>
      </dgm:spPr>
    </dgm:pt>
    <dgm:pt modelId="{2E6019A8-A63D-4B5F-9818-2A16ADB52B94}" type="pres">
      <dgm:prSet presAssocID="{9A4AE01F-BAEE-43FE-AD92-5729A0D81DF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are With Person"/>
        </a:ext>
      </dgm:extLst>
    </dgm:pt>
    <dgm:pt modelId="{59379CD9-24EF-46B1-8C29-727D3E80B7B6}" type="pres">
      <dgm:prSet presAssocID="{9A4AE01F-BAEE-43FE-AD92-5729A0D81DF0}" presName="spaceRect" presStyleCnt="0"/>
      <dgm:spPr/>
    </dgm:pt>
    <dgm:pt modelId="{F69EA393-5F02-4EB0-9CCD-2B84BBA937E8}" type="pres">
      <dgm:prSet presAssocID="{9A4AE01F-BAEE-43FE-AD92-5729A0D81DF0}" presName="parTx" presStyleLbl="revTx" presStyleIdx="3" presStyleCnt="4">
        <dgm:presLayoutVars>
          <dgm:chMax val="0"/>
          <dgm:chPref val="0"/>
        </dgm:presLayoutVars>
      </dgm:prSet>
      <dgm:spPr/>
    </dgm:pt>
  </dgm:ptLst>
  <dgm:cxnLst>
    <dgm:cxn modelId="{50A8B61E-7F10-4151-90B0-5C608DDE5006}" type="presOf" srcId="{9A4AE01F-BAEE-43FE-AD92-5729A0D81DF0}" destId="{F69EA393-5F02-4EB0-9CCD-2B84BBA937E8}" srcOrd="0" destOrd="0" presId="urn:microsoft.com/office/officeart/2018/2/layout/IconVerticalSolidList"/>
    <dgm:cxn modelId="{854DB124-E92D-43ED-8693-375EB96F114B}" srcId="{D9B26948-8487-4C50-A857-CFDC7527BAF0}" destId="{9A4AE01F-BAEE-43FE-AD92-5729A0D81DF0}" srcOrd="3" destOrd="0" parTransId="{FE90D724-F2DE-44C2-AF43-CC06A9595AE1}" sibTransId="{DD8D0804-2E04-4173-B1A2-BC487A866247}"/>
    <dgm:cxn modelId="{D58DA545-FE97-4B83-804C-58C67043208E}" type="presOf" srcId="{A228336B-B955-49CF-B039-EE6F0CD865CC}" destId="{3EE3E843-B93F-4817-9517-19F9EA84ABCC}" srcOrd="0" destOrd="0" presId="urn:microsoft.com/office/officeart/2018/2/layout/IconVerticalSolidList"/>
    <dgm:cxn modelId="{9B86B848-85B9-4EEC-AED7-8784BB4D22B1}" type="presOf" srcId="{67C3494B-37CA-4C18-927E-C11F80EC8CBF}" destId="{AC516EBE-A3B3-4400-9B15-857B26963B82}" srcOrd="0" destOrd="0" presId="urn:microsoft.com/office/officeart/2018/2/layout/IconVerticalSolidList"/>
    <dgm:cxn modelId="{01706388-569F-4E79-B29B-601D36E52395}" srcId="{D9B26948-8487-4C50-A857-CFDC7527BAF0}" destId="{68D469A8-78F2-46A7-9717-4F053BDC4880}" srcOrd="2" destOrd="0" parTransId="{F71760B5-4DA6-442B-A5AE-C77D36399A66}" sibTransId="{B83A8ED3-FCA1-4323-90F2-A1E1C576C2F6}"/>
    <dgm:cxn modelId="{800F0EAA-9D41-4DB9-81C6-727AFC10C049}" type="presOf" srcId="{D9B26948-8487-4C50-A857-CFDC7527BAF0}" destId="{93D5C100-CA8F-4BF9-87E5-A72FC3E2A286}" srcOrd="0" destOrd="0" presId="urn:microsoft.com/office/officeart/2018/2/layout/IconVerticalSolidList"/>
    <dgm:cxn modelId="{665641C7-7E26-410D-BBC7-DCCC10125C42}" type="presOf" srcId="{68D469A8-78F2-46A7-9717-4F053BDC4880}" destId="{EBC752E1-CA53-46F1-9870-1D10BD098B48}" srcOrd="0" destOrd="0" presId="urn:microsoft.com/office/officeart/2018/2/layout/IconVerticalSolidList"/>
    <dgm:cxn modelId="{FF6E35D1-4BD3-422F-BAA7-93BA82EDCF40}" srcId="{D9B26948-8487-4C50-A857-CFDC7527BAF0}" destId="{67C3494B-37CA-4C18-927E-C11F80EC8CBF}" srcOrd="1" destOrd="0" parTransId="{172D49EE-563E-436E-A5EC-121FA52766A9}" sibTransId="{BBE99AFE-969C-4F9D-BAED-2C2AA0DB334C}"/>
    <dgm:cxn modelId="{2AF8D7DE-74A2-45A5-9E55-FDEA7D9F7C75}" srcId="{D9B26948-8487-4C50-A857-CFDC7527BAF0}" destId="{A228336B-B955-49CF-B039-EE6F0CD865CC}" srcOrd="0" destOrd="0" parTransId="{FFE68FEF-FB0E-4651-9E4F-D3AB108E947B}" sibTransId="{512B2C87-9B2F-4A00-8F2A-1F416DE110A9}"/>
    <dgm:cxn modelId="{AB4E698B-7462-4EA5-84D6-382A02D9350C}" type="presParOf" srcId="{93D5C100-CA8F-4BF9-87E5-A72FC3E2A286}" destId="{4C5321EB-0F0F-43EC-8353-F8954F7CE0EA}" srcOrd="0" destOrd="0" presId="urn:microsoft.com/office/officeart/2018/2/layout/IconVerticalSolidList"/>
    <dgm:cxn modelId="{935348C3-A343-406F-B937-A76A725DB271}" type="presParOf" srcId="{4C5321EB-0F0F-43EC-8353-F8954F7CE0EA}" destId="{A957F00A-4581-43E9-B7C0-2E4B9122136C}" srcOrd="0" destOrd="0" presId="urn:microsoft.com/office/officeart/2018/2/layout/IconVerticalSolidList"/>
    <dgm:cxn modelId="{E39BC913-5ACD-478F-A7DD-A8F6B7F9C8DA}" type="presParOf" srcId="{4C5321EB-0F0F-43EC-8353-F8954F7CE0EA}" destId="{6A116F1F-6C99-4F5E-8054-6A8D1A267CF6}" srcOrd="1" destOrd="0" presId="urn:microsoft.com/office/officeart/2018/2/layout/IconVerticalSolidList"/>
    <dgm:cxn modelId="{AF812B47-0138-4E9F-8A4B-6BE2B4222AD2}" type="presParOf" srcId="{4C5321EB-0F0F-43EC-8353-F8954F7CE0EA}" destId="{96F5AD36-49EB-498A-A21B-A54A87EE1734}" srcOrd="2" destOrd="0" presId="urn:microsoft.com/office/officeart/2018/2/layout/IconVerticalSolidList"/>
    <dgm:cxn modelId="{557A3D5D-3FFC-4A23-98C3-4B3F75EE0EB3}" type="presParOf" srcId="{4C5321EB-0F0F-43EC-8353-F8954F7CE0EA}" destId="{3EE3E843-B93F-4817-9517-19F9EA84ABCC}" srcOrd="3" destOrd="0" presId="urn:microsoft.com/office/officeart/2018/2/layout/IconVerticalSolidList"/>
    <dgm:cxn modelId="{D881AD9C-6BF4-4219-BD1F-9BB588F11314}" type="presParOf" srcId="{93D5C100-CA8F-4BF9-87E5-A72FC3E2A286}" destId="{0E60CFD5-44FB-478B-BEC5-9D8DC11AF967}" srcOrd="1" destOrd="0" presId="urn:microsoft.com/office/officeart/2018/2/layout/IconVerticalSolidList"/>
    <dgm:cxn modelId="{64FFD172-445C-47A4-A6E6-5821B967D1B9}" type="presParOf" srcId="{93D5C100-CA8F-4BF9-87E5-A72FC3E2A286}" destId="{7730EB64-8782-4486-A264-299893390400}" srcOrd="2" destOrd="0" presId="urn:microsoft.com/office/officeart/2018/2/layout/IconVerticalSolidList"/>
    <dgm:cxn modelId="{BB4E8E0B-3793-4BFB-B8B7-848CA5DBCEB7}" type="presParOf" srcId="{7730EB64-8782-4486-A264-299893390400}" destId="{C1EFE429-21B0-4158-893F-0D3C33F2324D}" srcOrd="0" destOrd="0" presId="urn:microsoft.com/office/officeart/2018/2/layout/IconVerticalSolidList"/>
    <dgm:cxn modelId="{15F28AB4-C4E4-418A-A6F5-8D052DFDEA5A}" type="presParOf" srcId="{7730EB64-8782-4486-A264-299893390400}" destId="{4F0AB389-8861-47C8-8CEB-17AB0DF37024}" srcOrd="1" destOrd="0" presId="urn:microsoft.com/office/officeart/2018/2/layout/IconVerticalSolidList"/>
    <dgm:cxn modelId="{DC300CCE-F7E5-46EE-B3FE-AB4306F6C15A}" type="presParOf" srcId="{7730EB64-8782-4486-A264-299893390400}" destId="{EF6AFDBB-C1EE-4EC5-8FC0-ED743A755628}" srcOrd="2" destOrd="0" presId="urn:microsoft.com/office/officeart/2018/2/layout/IconVerticalSolidList"/>
    <dgm:cxn modelId="{7CB7FFC8-ADB3-4CC7-BEB5-1103DF53069A}" type="presParOf" srcId="{7730EB64-8782-4486-A264-299893390400}" destId="{AC516EBE-A3B3-4400-9B15-857B26963B82}" srcOrd="3" destOrd="0" presId="urn:microsoft.com/office/officeart/2018/2/layout/IconVerticalSolidList"/>
    <dgm:cxn modelId="{F32F1A9A-D248-4C2A-94E4-5EF3C42D4924}" type="presParOf" srcId="{93D5C100-CA8F-4BF9-87E5-A72FC3E2A286}" destId="{331F7C10-47B7-4B42-A914-F144A6A8BFEC}" srcOrd="3" destOrd="0" presId="urn:microsoft.com/office/officeart/2018/2/layout/IconVerticalSolidList"/>
    <dgm:cxn modelId="{730833D3-577E-457E-AC2E-123C6D219E1C}" type="presParOf" srcId="{93D5C100-CA8F-4BF9-87E5-A72FC3E2A286}" destId="{748D7E03-68E8-4896-9FF5-D7DB81CBA9DA}" srcOrd="4" destOrd="0" presId="urn:microsoft.com/office/officeart/2018/2/layout/IconVerticalSolidList"/>
    <dgm:cxn modelId="{54D090C1-5156-42FD-A818-DA2EB930ED59}" type="presParOf" srcId="{748D7E03-68E8-4896-9FF5-D7DB81CBA9DA}" destId="{86F6AB17-7C56-4ACA-83A6-7DA0BC3FDA6E}" srcOrd="0" destOrd="0" presId="urn:microsoft.com/office/officeart/2018/2/layout/IconVerticalSolidList"/>
    <dgm:cxn modelId="{50051D77-8EB7-492A-BAE2-82C94D19D344}" type="presParOf" srcId="{748D7E03-68E8-4896-9FF5-D7DB81CBA9DA}" destId="{E1CD2255-26B4-4BB5-A294-BAE853FB2A24}" srcOrd="1" destOrd="0" presId="urn:microsoft.com/office/officeart/2018/2/layout/IconVerticalSolidList"/>
    <dgm:cxn modelId="{FE60896E-9D30-453F-8D8E-4C0398B7DCC4}" type="presParOf" srcId="{748D7E03-68E8-4896-9FF5-D7DB81CBA9DA}" destId="{19897541-E96A-4328-AB7C-E2B4A0C448B4}" srcOrd="2" destOrd="0" presId="urn:microsoft.com/office/officeart/2018/2/layout/IconVerticalSolidList"/>
    <dgm:cxn modelId="{43E76B76-CFFD-4167-86D4-DA2EC0331F67}" type="presParOf" srcId="{748D7E03-68E8-4896-9FF5-D7DB81CBA9DA}" destId="{EBC752E1-CA53-46F1-9870-1D10BD098B48}" srcOrd="3" destOrd="0" presId="urn:microsoft.com/office/officeart/2018/2/layout/IconVerticalSolidList"/>
    <dgm:cxn modelId="{7159618D-88CB-461B-9214-7CC8515D41AB}" type="presParOf" srcId="{93D5C100-CA8F-4BF9-87E5-A72FC3E2A286}" destId="{6F9A8A76-62FC-4C07-98C0-D8B03F5101F7}" srcOrd="5" destOrd="0" presId="urn:microsoft.com/office/officeart/2018/2/layout/IconVerticalSolidList"/>
    <dgm:cxn modelId="{BBB2AC29-8770-4190-A5DD-2849A91482BE}" type="presParOf" srcId="{93D5C100-CA8F-4BF9-87E5-A72FC3E2A286}" destId="{F73BB443-E640-4449-8ACC-468DD57BAC1D}" srcOrd="6" destOrd="0" presId="urn:microsoft.com/office/officeart/2018/2/layout/IconVerticalSolidList"/>
    <dgm:cxn modelId="{B6A1FF36-32DD-4E19-8668-19448928711F}" type="presParOf" srcId="{F73BB443-E640-4449-8ACC-468DD57BAC1D}" destId="{7CEB9AF4-40AC-49EA-9AA5-200F7FF076E5}" srcOrd="0" destOrd="0" presId="urn:microsoft.com/office/officeart/2018/2/layout/IconVerticalSolidList"/>
    <dgm:cxn modelId="{599E4176-89E6-499D-9617-4D18B335607F}" type="presParOf" srcId="{F73BB443-E640-4449-8ACC-468DD57BAC1D}" destId="{2E6019A8-A63D-4B5F-9818-2A16ADB52B94}" srcOrd="1" destOrd="0" presId="urn:microsoft.com/office/officeart/2018/2/layout/IconVerticalSolidList"/>
    <dgm:cxn modelId="{8E8A954D-EE96-4EB0-A246-DC65A7841212}" type="presParOf" srcId="{F73BB443-E640-4449-8ACC-468DD57BAC1D}" destId="{59379CD9-24EF-46B1-8C29-727D3E80B7B6}" srcOrd="2" destOrd="0" presId="urn:microsoft.com/office/officeart/2018/2/layout/IconVerticalSolidList"/>
    <dgm:cxn modelId="{22A3E2BF-838C-4BD8-BD66-2FB1920D83E0}" type="presParOf" srcId="{F73BB443-E640-4449-8ACC-468DD57BAC1D}" destId="{F69EA393-5F02-4EB0-9CCD-2B84BBA937E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7F00A-4581-43E9-B7C0-2E4B9122136C}">
      <dsp:nvSpPr>
        <dsp:cNvPr id="0" name=""/>
        <dsp:cNvSpPr/>
      </dsp:nvSpPr>
      <dsp:spPr>
        <a:xfrm>
          <a:off x="0" y="5224"/>
          <a:ext cx="6172199" cy="1089957"/>
        </a:xfrm>
        <a:prstGeom prst="roundRect">
          <a:avLst>
            <a:gd name="adj" fmla="val 10000"/>
          </a:avLst>
        </a:prstGeom>
        <a:solidFill>
          <a:schemeClr val="bg2">
            <a:lumMod val="25000"/>
            <a:lumOff val="75000"/>
          </a:schemeClr>
        </a:solidFill>
        <a:ln>
          <a:noFill/>
        </a:ln>
        <a:effectLst/>
      </dsp:spPr>
      <dsp:style>
        <a:lnRef idx="0">
          <a:scrgbClr r="0" g="0" b="0"/>
        </a:lnRef>
        <a:fillRef idx="1">
          <a:scrgbClr r="0" g="0" b="0"/>
        </a:fillRef>
        <a:effectRef idx="0">
          <a:scrgbClr r="0" g="0" b="0"/>
        </a:effectRef>
        <a:fontRef idx="minor"/>
      </dsp:style>
    </dsp:sp>
    <dsp:sp modelId="{6A116F1F-6C99-4F5E-8054-6A8D1A267CF6}">
      <dsp:nvSpPr>
        <dsp:cNvPr id="0" name=""/>
        <dsp:cNvSpPr/>
      </dsp:nvSpPr>
      <dsp:spPr>
        <a:xfrm>
          <a:off x="329712" y="247391"/>
          <a:ext cx="599476" cy="599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E3E843-B93F-4817-9517-19F9EA84ABCC}">
      <dsp:nvSpPr>
        <dsp:cNvPr id="0" name=""/>
        <dsp:cNvSpPr/>
      </dsp:nvSpPr>
      <dsp:spPr>
        <a:xfrm>
          <a:off x="1258901" y="2150"/>
          <a:ext cx="4913298" cy="108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54" tIns="115354" rIns="115354" bIns="115354"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Teams will be rostered in SE by 12/17/24</a:t>
          </a:r>
        </a:p>
      </dsp:txBody>
      <dsp:txXfrm>
        <a:off x="1258901" y="2150"/>
        <a:ext cx="4913298" cy="1089957"/>
      </dsp:txXfrm>
    </dsp:sp>
    <dsp:sp modelId="{C1EFE429-21B0-4158-893F-0D3C33F2324D}">
      <dsp:nvSpPr>
        <dsp:cNvPr id="0" name=""/>
        <dsp:cNvSpPr/>
      </dsp:nvSpPr>
      <dsp:spPr>
        <a:xfrm>
          <a:off x="0" y="1364597"/>
          <a:ext cx="6172199" cy="1089957"/>
        </a:xfrm>
        <a:prstGeom prst="roundRect">
          <a:avLst>
            <a:gd name="adj" fmla="val 10000"/>
          </a:avLst>
        </a:prstGeom>
        <a:solidFill>
          <a:schemeClr val="bg2">
            <a:lumMod val="25000"/>
            <a:lumOff val="75000"/>
          </a:schemeClr>
        </a:solidFill>
        <a:ln>
          <a:noFill/>
        </a:ln>
        <a:effectLst/>
      </dsp:spPr>
      <dsp:style>
        <a:lnRef idx="0">
          <a:scrgbClr r="0" g="0" b="0"/>
        </a:lnRef>
        <a:fillRef idx="1">
          <a:scrgbClr r="0" g="0" b="0"/>
        </a:fillRef>
        <a:effectRef idx="0">
          <a:scrgbClr r="0" g="0" b="0"/>
        </a:effectRef>
        <a:fontRef idx="minor"/>
      </dsp:style>
    </dsp:sp>
    <dsp:sp modelId="{4F0AB389-8861-47C8-8CEB-17AB0DF37024}">
      <dsp:nvSpPr>
        <dsp:cNvPr id="0" name=""/>
        <dsp:cNvSpPr/>
      </dsp:nvSpPr>
      <dsp:spPr>
        <a:xfrm>
          <a:off x="329712" y="1609838"/>
          <a:ext cx="599476" cy="599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516EBE-A3B3-4400-9B15-857B26963B82}">
      <dsp:nvSpPr>
        <dsp:cNvPr id="0" name=""/>
        <dsp:cNvSpPr/>
      </dsp:nvSpPr>
      <dsp:spPr>
        <a:xfrm>
          <a:off x="1258901" y="1364597"/>
          <a:ext cx="4913298" cy="108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54" tIns="115354" rIns="115354" bIns="115354"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Practice schedule is being worked on and coaches will get notified when it is posted on the website so practices and games can be uploaded to SE</a:t>
          </a:r>
        </a:p>
      </dsp:txBody>
      <dsp:txXfrm>
        <a:off x="1258901" y="1364597"/>
        <a:ext cx="4913298" cy="1089957"/>
      </dsp:txXfrm>
    </dsp:sp>
    <dsp:sp modelId="{86F6AB17-7C56-4ACA-83A6-7DA0BC3FDA6E}">
      <dsp:nvSpPr>
        <dsp:cNvPr id="0" name=""/>
        <dsp:cNvSpPr/>
      </dsp:nvSpPr>
      <dsp:spPr>
        <a:xfrm>
          <a:off x="0" y="2727045"/>
          <a:ext cx="6172199" cy="1089957"/>
        </a:xfrm>
        <a:prstGeom prst="roundRect">
          <a:avLst>
            <a:gd name="adj" fmla="val 10000"/>
          </a:avLst>
        </a:prstGeom>
        <a:solidFill>
          <a:schemeClr val="bg2">
            <a:lumMod val="25000"/>
            <a:lumOff val="75000"/>
          </a:schemeClr>
        </a:solidFill>
        <a:ln>
          <a:noFill/>
        </a:ln>
        <a:effectLst/>
      </dsp:spPr>
      <dsp:style>
        <a:lnRef idx="0">
          <a:scrgbClr r="0" g="0" b="0"/>
        </a:lnRef>
        <a:fillRef idx="1">
          <a:scrgbClr r="0" g="0" b="0"/>
        </a:fillRef>
        <a:effectRef idx="0">
          <a:scrgbClr r="0" g="0" b="0"/>
        </a:effectRef>
        <a:fontRef idx="minor"/>
      </dsp:style>
    </dsp:sp>
    <dsp:sp modelId="{E1CD2255-26B4-4BB5-A294-BAE853FB2A24}">
      <dsp:nvSpPr>
        <dsp:cNvPr id="0" name=""/>
        <dsp:cNvSpPr/>
      </dsp:nvSpPr>
      <dsp:spPr>
        <a:xfrm>
          <a:off x="329712" y="2972285"/>
          <a:ext cx="599476" cy="599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C752E1-CA53-46F1-9870-1D10BD098B48}">
      <dsp:nvSpPr>
        <dsp:cNvPr id="0" name=""/>
        <dsp:cNvSpPr/>
      </dsp:nvSpPr>
      <dsp:spPr>
        <a:xfrm>
          <a:off x="1258901" y="2727045"/>
          <a:ext cx="4913298" cy="108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54" tIns="115354" rIns="115354" bIns="115354"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Practices can’t be set dates and/or times due to facility limitations</a:t>
          </a:r>
          <a:br>
            <a:rPr lang="en-US" sz="1600" kern="1200" dirty="0">
              <a:solidFill>
                <a:schemeClr val="bg1"/>
              </a:solidFill>
            </a:rPr>
          </a:br>
          <a:r>
            <a:rPr lang="en-US" sz="1600" kern="1200" dirty="0">
              <a:solidFill>
                <a:schemeClr val="bg1"/>
              </a:solidFill>
            </a:rPr>
            <a:t> (note: This is standard for all PLAY basketball) </a:t>
          </a:r>
        </a:p>
      </dsp:txBody>
      <dsp:txXfrm>
        <a:off x="1258901" y="2727045"/>
        <a:ext cx="4913298" cy="1089957"/>
      </dsp:txXfrm>
    </dsp:sp>
    <dsp:sp modelId="{7CEB9AF4-40AC-49EA-9AA5-200F7FF076E5}">
      <dsp:nvSpPr>
        <dsp:cNvPr id="0" name=""/>
        <dsp:cNvSpPr/>
      </dsp:nvSpPr>
      <dsp:spPr>
        <a:xfrm>
          <a:off x="0" y="4089492"/>
          <a:ext cx="6172199" cy="1089957"/>
        </a:xfrm>
        <a:prstGeom prst="roundRect">
          <a:avLst>
            <a:gd name="adj" fmla="val 10000"/>
          </a:avLst>
        </a:prstGeom>
        <a:solidFill>
          <a:schemeClr val="bg2">
            <a:lumMod val="25000"/>
            <a:lumOff val="75000"/>
          </a:schemeClr>
        </a:solidFill>
        <a:ln>
          <a:noFill/>
        </a:ln>
        <a:effectLst/>
      </dsp:spPr>
      <dsp:style>
        <a:lnRef idx="0">
          <a:scrgbClr r="0" g="0" b="0"/>
        </a:lnRef>
        <a:fillRef idx="1">
          <a:scrgbClr r="0" g="0" b="0"/>
        </a:fillRef>
        <a:effectRef idx="0">
          <a:scrgbClr r="0" g="0" b="0"/>
        </a:effectRef>
        <a:fontRef idx="minor"/>
      </dsp:style>
    </dsp:sp>
    <dsp:sp modelId="{2E6019A8-A63D-4B5F-9818-2A16ADB52B94}">
      <dsp:nvSpPr>
        <dsp:cNvPr id="0" name=""/>
        <dsp:cNvSpPr/>
      </dsp:nvSpPr>
      <dsp:spPr>
        <a:xfrm>
          <a:off x="329712" y="4334733"/>
          <a:ext cx="599476" cy="5994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9EA393-5F02-4EB0-9CCD-2B84BBA937E8}">
      <dsp:nvSpPr>
        <dsp:cNvPr id="0" name=""/>
        <dsp:cNvSpPr/>
      </dsp:nvSpPr>
      <dsp:spPr>
        <a:xfrm>
          <a:off x="1258901" y="4089492"/>
          <a:ext cx="4913298" cy="108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54" tIns="115354" rIns="115354" bIns="115354"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Think about volunteering to be a team parent to help assist coaching with loading information in SE (practices, games </a:t>
          </a:r>
          <a:r>
            <a:rPr lang="en-US" sz="1600" kern="1200" dirty="0" err="1">
              <a:solidFill>
                <a:schemeClr val="bg1"/>
              </a:solidFill>
            </a:rPr>
            <a:t>etc</a:t>
          </a:r>
          <a:r>
            <a:rPr lang="en-US" sz="1600" kern="1200" dirty="0">
              <a:solidFill>
                <a:schemeClr val="bg1"/>
              </a:solidFill>
            </a:rPr>
            <a:t>). Let’s play our part to support our coaches and player</a:t>
          </a:r>
        </a:p>
      </dsp:txBody>
      <dsp:txXfrm>
        <a:off x="1258901" y="4089492"/>
        <a:ext cx="4913298" cy="10899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12/11/2024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your parent meeting of 2024-2025 for In-House Boys &amp; Girls Basketball.</a:t>
            </a:r>
          </a:p>
          <a:p>
            <a:endParaRPr lang="en-US" dirty="0"/>
          </a:p>
          <a:p>
            <a:endParaRPr lang="en-US" dirty="0"/>
          </a:p>
        </p:txBody>
      </p:sp>
      <p:sp>
        <p:nvSpPr>
          <p:cNvPr id="4" name="Slide Number Placeholder 3"/>
          <p:cNvSpPr>
            <a:spLocks noGrp="1"/>
          </p:cNvSpPr>
          <p:nvPr>
            <p:ph type="sldNum" sz="quarter" idx="5"/>
          </p:nvPr>
        </p:nvSpPr>
        <p:spPr/>
        <p:txBody>
          <a:bodyPr/>
          <a:lstStyle/>
          <a:p>
            <a:fld id="{05C1D8F7-2BDD-4C56-98AF-2E212EF349F3}" type="slidenum">
              <a:rPr lang="en-US" smtClean="0"/>
              <a:t>1</a:t>
            </a:fld>
            <a:endParaRPr lang="en-US"/>
          </a:p>
        </p:txBody>
      </p:sp>
    </p:spTree>
    <p:extLst>
      <p:ext uri="{BB962C8B-B14F-4D97-AF65-F5344CB8AC3E}">
        <p14:creationId xmlns:p14="http://schemas.microsoft.com/office/powerpoint/2010/main" val="929859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no additional jersey pick up dates before Van Go Photos 11/12 and 11/14. If you are not able to make a jersey pick up date then coordinate with your coach, neighbor, friend etc. </a:t>
            </a:r>
          </a:p>
        </p:txBody>
      </p:sp>
      <p:sp>
        <p:nvSpPr>
          <p:cNvPr id="4" name="Slide Number Placeholder 3"/>
          <p:cNvSpPr>
            <a:spLocks noGrp="1"/>
          </p:cNvSpPr>
          <p:nvPr>
            <p:ph type="sldNum" sz="quarter" idx="5"/>
          </p:nvPr>
        </p:nvSpPr>
        <p:spPr/>
        <p:txBody>
          <a:bodyPr/>
          <a:lstStyle/>
          <a:p>
            <a:fld id="{05C1D8F7-2BDD-4C56-98AF-2E212EF349F3}" type="slidenum">
              <a:rPr lang="en-US" smtClean="0"/>
              <a:t>10</a:t>
            </a:fld>
            <a:endParaRPr lang="en-US"/>
          </a:p>
        </p:txBody>
      </p:sp>
    </p:spTree>
    <p:extLst>
      <p:ext uri="{BB962C8B-B14F-4D97-AF65-F5344CB8AC3E}">
        <p14:creationId xmlns:p14="http://schemas.microsoft.com/office/powerpoint/2010/main" val="1954454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a:p>
            <a:endParaRPr lang="en-US" dirty="0"/>
          </a:p>
          <a:p>
            <a:r>
              <a:rPr lang="en-US" dirty="0"/>
              <a:t>Mark your calendars for picture day!! </a:t>
            </a:r>
          </a:p>
          <a:p>
            <a:endParaRPr lang="en-US" dirty="0"/>
          </a:p>
          <a:p>
            <a:r>
              <a:rPr lang="en-US" dirty="0"/>
              <a:t>We have the dates set for pictures and will announce a progression of what teams and which location you will be going to in order to get your players picture taken. Once we have this information you will be notified by the grade level coordinators, and coaches will upload this information in Sport Engine. </a:t>
            </a:r>
          </a:p>
        </p:txBody>
      </p:sp>
      <p:sp>
        <p:nvSpPr>
          <p:cNvPr id="4" name="Slide Number Placeholder 3"/>
          <p:cNvSpPr>
            <a:spLocks noGrp="1"/>
          </p:cNvSpPr>
          <p:nvPr>
            <p:ph type="sldNum" sz="quarter" idx="5"/>
          </p:nvPr>
        </p:nvSpPr>
        <p:spPr/>
        <p:txBody>
          <a:bodyPr/>
          <a:lstStyle/>
          <a:p>
            <a:fld id="{05C1D8F7-2BDD-4C56-98AF-2E212EF349F3}" type="slidenum">
              <a:rPr lang="en-US" smtClean="0"/>
              <a:t>12</a:t>
            </a:fld>
            <a:endParaRPr lang="en-US"/>
          </a:p>
        </p:txBody>
      </p:sp>
    </p:spTree>
    <p:extLst>
      <p:ext uri="{BB962C8B-B14F-4D97-AF65-F5344CB8AC3E}">
        <p14:creationId xmlns:p14="http://schemas.microsoft.com/office/powerpoint/2010/main" val="2771055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1D8F7-2BDD-4C56-98AF-2E212EF349F3}" type="slidenum">
              <a:rPr lang="en-US" smtClean="0"/>
              <a:t>13</a:t>
            </a:fld>
            <a:endParaRPr lang="en-US"/>
          </a:p>
        </p:txBody>
      </p:sp>
    </p:spTree>
    <p:extLst>
      <p:ext uri="{BB962C8B-B14F-4D97-AF65-F5344CB8AC3E}">
        <p14:creationId xmlns:p14="http://schemas.microsoft.com/office/powerpoint/2010/main" val="417836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05C1D8F7-2BDD-4C56-98AF-2E212EF349F3}" type="slidenum">
              <a:rPr lang="en-US" smtClean="0"/>
              <a:t>14</a:t>
            </a:fld>
            <a:endParaRPr lang="en-US"/>
          </a:p>
        </p:txBody>
      </p:sp>
    </p:spTree>
    <p:extLst>
      <p:ext uri="{BB962C8B-B14F-4D97-AF65-F5344CB8AC3E}">
        <p14:creationId xmlns:p14="http://schemas.microsoft.com/office/powerpoint/2010/main" val="523787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and Sport Engine</a:t>
            </a:r>
          </a:p>
          <a:p>
            <a:endParaRPr lang="en-US" dirty="0"/>
          </a:p>
          <a:p>
            <a:r>
              <a:rPr lang="en-US" dirty="0"/>
              <a:t>Your primary source of communication will be SPORT ENGINE. This will be your friend throughout the season. Please download the app and get familiarized with this tool as PLAY uses this app for almost all sports for coaches to communicate with parents surrounding events, scheduling, or cancelations</a:t>
            </a:r>
            <a:r>
              <a:rPr lang="en-US" b="1" dirty="0"/>
              <a:t>. PLEASE DO YOUR PART </a:t>
            </a:r>
            <a:r>
              <a:rPr lang="en-US" dirty="0"/>
              <a:t>to be informed.</a:t>
            </a:r>
          </a:p>
          <a:p>
            <a:endParaRPr lang="en-US" dirty="0"/>
          </a:p>
          <a:p>
            <a:r>
              <a:rPr lang="en-US" dirty="0"/>
              <a:t>PLAY WEBSITE- Everything we have covered in this meeting IS ON THE WEBSITE. Please make sure that you look first at the website</a:t>
            </a:r>
          </a:p>
          <a:p>
            <a:r>
              <a:rPr lang="en-US" dirty="0"/>
              <a:t>, then partner with your grade level coordinator or coaches to assist you with any questions. </a:t>
            </a:r>
          </a:p>
          <a:p>
            <a:endParaRPr lang="en-US" dirty="0"/>
          </a:p>
        </p:txBody>
      </p:sp>
      <p:sp>
        <p:nvSpPr>
          <p:cNvPr id="4" name="Slide Number Placeholder 3"/>
          <p:cNvSpPr>
            <a:spLocks noGrp="1"/>
          </p:cNvSpPr>
          <p:nvPr>
            <p:ph type="sldNum" sz="quarter" idx="5"/>
          </p:nvPr>
        </p:nvSpPr>
        <p:spPr/>
        <p:txBody>
          <a:bodyPr/>
          <a:lstStyle/>
          <a:p>
            <a:fld id="{05C1D8F7-2BDD-4C56-98AF-2E212EF349F3}" type="slidenum">
              <a:rPr lang="en-US" smtClean="0"/>
              <a:t>15</a:t>
            </a:fld>
            <a:endParaRPr lang="en-US"/>
          </a:p>
        </p:txBody>
      </p:sp>
    </p:spTree>
    <p:extLst>
      <p:ext uri="{BB962C8B-B14F-4D97-AF65-F5344CB8AC3E}">
        <p14:creationId xmlns:p14="http://schemas.microsoft.com/office/powerpoint/2010/main" val="2578385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Players love to go to games with their parents, friends or together as a team. Have your player wear their In-House jersey to get in free with a paid adult!</a:t>
            </a:r>
          </a:p>
        </p:txBody>
      </p:sp>
      <p:sp>
        <p:nvSpPr>
          <p:cNvPr id="4" name="Slide Number Placeholder 3"/>
          <p:cNvSpPr>
            <a:spLocks noGrp="1"/>
          </p:cNvSpPr>
          <p:nvPr>
            <p:ph type="sldNum" sz="quarter" idx="5"/>
          </p:nvPr>
        </p:nvSpPr>
        <p:spPr/>
        <p:txBody>
          <a:bodyPr/>
          <a:lstStyle/>
          <a:p>
            <a:fld id="{05C1D8F7-2BDD-4C56-98AF-2E212EF349F3}" type="slidenum">
              <a:rPr lang="en-US" smtClean="0"/>
              <a:t>16</a:t>
            </a:fld>
            <a:endParaRPr lang="en-US"/>
          </a:p>
        </p:txBody>
      </p:sp>
    </p:spTree>
    <p:extLst>
      <p:ext uri="{BB962C8B-B14F-4D97-AF65-F5344CB8AC3E}">
        <p14:creationId xmlns:p14="http://schemas.microsoft.com/office/powerpoint/2010/main" val="2874131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and we will open it up for a few questions. If there are no questions, we will conclude this meeting. Thank you!</a:t>
            </a:r>
          </a:p>
          <a:p>
            <a:endParaRPr lang="en-US" dirty="0"/>
          </a:p>
          <a:p>
            <a:r>
              <a:rPr lang="en-US" dirty="0"/>
              <a:t>This meeting presentation will be sent out to all parents</a:t>
            </a:r>
          </a:p>
        </p:txBody>
      </p:sp>
      <p:sp>
        <p:nvSpPr>
          <p:cNvPr id="4" name="Slide Number Placeholder 3"/>
          <p:cNvSpPr>
            <a:spLocks noGrp="1"/>
          </p:cNvSpPr>
          <p:nvPr>
            <p:ph type="sldNum" sz="quarter" idx="5"/>
          </p:nvPr>
        </p:nvSpPr>
        <p:spPr/>
        <p:txBody>
          <a:bodyPr/>
          <a:lstStyle/>
          <a:p>
            <a:fld id="{05C1D8F7-2BDD-4C56-98AF-2E212EF349F3}" type="slidenum">
              <a:rPr lang="en-US" smtClean="0"/>
              <a:t>17</a:t>
            </a:fld>
            <a:endParaRPr lang="en-US"/>
          </a:p>
        </p:txBody>
      </p:sp>
    </p:spTree>
    <p:extLst>
      <p:ext uri="{BB962C8B-B14F-4D97-AF65-F5344CB8AC3E}">
        <p14:creationId xmlns:p14="http://schemas.microsoft.com/office/powerpoint/2010/main" val="199629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Boys Grade Level Coordinators</a:t>
            </a:r>
          </a:p>
        </p:txBody>
      </p:sp>
      <p:sp>
        <p:nvSpPr>
          <p:cNvPr id="4" name="Slide Number Placeholder 3"/>
          <p:cNvSpPr>
            <a:spLocks noGrp="1"/>
          </p:cNvSpPr>
          <p:nvPr>
            <p:ph type="sldNum" sz="quarter" idx="5"/>
          </p:nvPr>
        </p:nvSpPr>
        <p:spPr/>
        <p:txBody>
          <a:bodyPr/>
          <a:lstStyle/>
          <a:p>
            <a:fld id="{05C1D8F7-2BDD-4C56-98AF-2E212EF349F3}" type="slidenum">
              <a:rPr lang="en-US" smtClean="0"/>
              <a:t>2</a:t>
            </a:fld>
            <a:endParaRPr lang="en-US"/>
          </a:p>
        </p:txBody>
      </p:sp>
    </p:spTree>
    <p:extLst>
      <p:ext uri="{BB962C8B-B14F-4D97-AF65-F5344CB8AC3E}">
        <p14:creationId xmlns:p14="http://schemas.microsoft.com/office/powerpoint/2010/main" val="255594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Girls Grade Level Coordinators</a:t>
            </a:r>
          </a:p>
        </p:txBody>
      </p:sp>
      <p:sp>
        <p:nvSpPr>
          <p:cNvPr id="4" name="Slide Number Placeholder 3"/>
          <p:cNvSpPr>
            <a:spLocks noGrp="1"/>
          </p:cNvSpPr>
          <p:nvPr>
            <p:ph type="sldNum" sz="quarter" idx="5"/>
          </p:nvPr>
        </p:nvSpPr>
        <p:spPr/>
        <p:txBody>
          <a:bodyPr/>
          <a:lstStyle/>
          <a:p>
            <a:fld id="{05C1D8F7-2BDD-4C56-98AF-2E212EF349F3}" type="slidenum">
              <a:rPr lang="en-US" smtClean="0"/>
              <a:t>3</a:t>
            </a:fld>
            <a:endParaRPr lang="en-US"/>
          </a:p>
        </p:txBody>
      </p:sp>
    </p:spTree>
    <p:extLst>
      <p:ext uri="{BB962C8B-B14F-4D97-AF65-F5344CB8AC3E}">
        <p14:creationId xmlns:p14="http://schemas.microsoft.com/office/powerpoint/2010/main" val="307154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Directors and then note that parents and coaches should contact grade level coordinators first before emailing the directors. </a:t>
            </a:r>
          </a:p>
          <a:p>
            <a:endParaRPr lang="en-US" dirty="0"/>
          </a:p>
          <a:p>
            <a:r>
              <a:rPr lang="en-US" dirty="0"/>
              <a:t>Note: Girls In House Director position is open next season and if you are interested in shadowing this year to transition into the role next year, please reach out Melissa Lamusga or Aaron </a:t>
            </a:r>
            <a:r>
              <a:rPr lang="en-US" dirty="0" err="1"/>
              <a:t>Arterbury</a:t>
            </a:r>
            <a:r>
              <a:rPr lang="en-US" dirty="0"/>
              <a:t>, VP PLAY Basketball</a:t>
            </a:r>
          </a:p>
        </p:txBody>
      </p:sp>
      <p:sp>
        <p:nvSpPr>
          <p:cNvPr id="4" name="Slide Number Placeholder 3"/>
          <p:cNvSpPr>
            <a:spLocks noGrp="1"/>
          </p:cNvSpPr>
          <p:nvPr>
            <p:ph type="sldNum" sz="quarter" idx="5"/>
          </p:nvPr>
        </p:nvSpPr>
        <p:spPr/>
        <p:txBody>
          <a:bodyPr/>
          <a:lstStyle/>
          <a:p>
            <a:fld id="{05C1D8F7-2BDD-4C56-98AF-2E212EF349F3}" type="slidenum">
              <a:rPr lang="en-US" smtClean="0"/>
              <a:t>4</a:t>
            </a:fld>
            <a:endParaRPr lang="en-US"/>
          </a:p>
        </p:txBody>
      </p:sp>
    </p:spTree>
    <p:extLst>
      <p:ext uri="{BB962C8B-B14F-4D97-AF65-F5344CB8AC3E}">
        <p14:creationId xmlns:p14="http://schemas.microsoft.com/office/powerpoint/2010/main" val="404542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For the athletes to have fun </a:t>
            </a:r>
            <a:r>
              <a:rPr lang="en-US" dirty="0"/>
              <a:t>- The primary goal of our coaches and players  should be to have the athlete enjoy their experience so much they want to keep playing the sport. </a:t>
            </a:r>
            <a:br>
              <a:rPr lang="en-US" dirty="0"/>
            </a:br>
            <a:endParaRPr lang="en-US" dirty="0"/>
          </a:p>
          <a:p>
            <a:r>
              <a:rPr lang="en-US" dirty="0"/>
              <a:t>     - </a:t>
            </a:r>
            <a:r>
              <a:rPr lang="en-US" b="1" dirty="0"/>
              <a:t>For athletes to learn life lessons </a:t>
            </a:r>
            <a:r>
              <a:rPr lang="en-US" dirty="0"/>
              <a:t>- Every success or failure is an opportunity for learning. </a:t>
            </a:r>
            <a:br>
              <a:rPr lang="en-US" dirty="0"/>
            </a:br>
            <a:endParaRPr lang="en-US" dirty="0"/>
          </a:p>
          <a:p>
            <a:r>
              <a:rPr lang="en-US" dirty="0"/>
              <a:t>     -</a:t>
            </a:r>
            <a:r>
              <a:rPr lang="en-US" b="1" dirty="0"/>
              <a:t> For athletes to learn to compete </a:t>
            </a:r>
            <a:r>
              <a:rPr lang="en-US" dirty="0"/>
              <a:t>- Knowing how to compete is not innate, it is learned. This includes handling adversity, competing under pressure, reacting to failure/losses in constructive ways and competing with integrity and sportsmanship.</a:t>
            </a:r>
          </a:p>
          <a:p>
            <a:endParaRPr lang="en-US" dirty="0"/>
          </a:p>
          <a:p>
            <a:r>
              <a:rPr lang="en-US" dirty="0"/>
              <a:t>  </a:t>
            </a:r>
            <a:r>
              <a:rPr lang="en-US" b="1" dirty="0"/>
              <a:t>   - For athletes to always feel safe </a:t>
            </a:r>
            <a:r>
              <a:rPr lang="en-US" dirty="0"/>
              <a:t>- Feeling safe has multiple dimensions. It means knowing athletes have proper equipment and training to keep their bodies safe. It means being confident that a coach will protect their athlete's best interest any time there is a possible head injury (concussion concern) . It means being safe from bullying, racism or any other hateful speech (zero tolerance!). It means not being afraid to make mistakes in practice.</a:t>
            </a:r>
          </a:p>
          <a:p>
            <a:endParaRPr lang="en-US" dirty="0"/>
          </a:p>
          <a:p>
            <a:r>
              <a:rPr lang="en-US" dirty="0"/>
              <a:t>     - For athletes and coaches to always follow ROOTS (respect for Rules, Opponents, Officials, Teammates and Self). Any cheering should always be in support of our team and for these grade levels we are all Lakers! </a:t>
            </a:r>
          </a:p>
        </p:txBody>
      </p:sp>
      <p:sp>
        <p:nvSpPr>
          <p:cNvPr id="4" name="Slide Number Placeholder 3"/>
          <p:cNvSpPr>
            <a:spLocks noGrp="1"/>
          </p:cNvSpPr>
          <p:nvPr>
            <p:ph type="sldNum" sz="quarter" idx="5"/>
          </p:nvPr>
        </p:nvSpPr>
        <p:spPr/>
        <p:txBody>
          <a:bodyPr/>
          <a:lstStyle/>
          <a:p>
            <a:fld id="{05C1D8F7-2BDD-4C56-98AF-2E212EF349F3}" type="slidenum">
              <a:rPr lang="en-US" smtClean="0"/>
              <a:t>5</a:t>
            </a:fld>
            <a:endParaRPr lang="en-US"/>
          </a:p>
        </p:txBody>
      </p:sp>
    </p:spTree>
    <p:extLst>
      <p:ext uri="{BB962C8B-B14F-4D97-AF65-F5344CB8AC3E}">
        <p14:creationId xmlns:p14="http://schemas.microsoft.com/office/powerpoint/2010/main" val="305058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Highlight the 24-hour rule and again that we are all volunteers. </a:t>
            </a:r>
          </a:p>
          <a:p>
            <a:endParaRPr lang="en-US" dirty="0"/>
          </a:p>
          <a:p>
            <a:r>
              <a:rPr lang="en-US" dirty="0"/>
              <a:t>**Parents must observe a 24-hour rule with any concerns or complaints. **</a:t>
            </a:r>
          </a:p>
          <a:p>
            <a:r>
              <a:rPr lang="en-US" dirty="0"/>
              <a:t>It is NOT acceptable to criticize, yell or confront a coach, parent, fan during or after and event. </a:t>
            </a:r>
          </a:p>
          <a:p>
            <a:endParaRPr lang="en-US" dirty="0"/>
          </a:p>
          <a:p>
            <a:endParaRPr lang="en-US" dirty="0"/>
          </a:p>
        </p:txBody>
      </p:sp>
      <p:sp>
        <p:nvSpPr>
          <p:cNvPr id="4" name="Slide Number Placeholder 3"/>
          <p:cNvSpPr>
            <a:spLocks noGrp="1"/>
          </p:cNvSpPr>
          <p:nvPr>
            <p:ph type="sldNum" sz="quarter" idx="5"/>
          </p:nvPr>
        </p:nvSpPr>
        <p:spPr/>
        <p:txBody>
          <a:bodyPr/>
          <a:lstStyle/>
          <a:p>
            <a:fld id="{05C1D8F7-2BDD-4C56-98AF-2E212EF349F3}" type="slidenum">
              <a:rPr lang="en-US" smtClean="0"/>
              <a:t>6</a:t>
            </a:fld>
            <a:endParaRPr lang="en-US"/>
          </a:p>
        </p:txBody>
      </p:sp>
    </p:spTree>
    <p:extLst>
      <p:ext uri="{BB962C8B-B14F-4D97-AF65-F5344CB8AC3E}">
        <p14:creationId xmlns:p14="http://schemas.microsoft.com/office/powerpoint/2010/main" val="3006928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If a coach is sick and or unable to make it, please parents step up and help. </a:t>
            </a:r>
          </a:p>
        </p:txBody>
      </p:sp>
      <p:sp>
        <p:nvSpPr>
          <p:cNvPr id="4" name="Slide Number Placeholder 3"/>
          <p:cNvSpPr>
            <a:spLocks noGrp="1"/>
          </p:cNvSpPr>
          <p:nvPr>
            <p:ph type="sldNum" sz="quarter" idx="5"/>
          </p:nvPr>
        </p:nvSpPr>
        <p:spPr/>
        <p:txBody>
          <a:bodyPr/>
          <a:lstStyle/>
          <a:p>
            <a:fld id="{05C1D8F7-2BDD-4C56-98AF-2E212EF349F3}" type="slidenum">
              <a:rPr lang="en-US" smtClean="0"/>
              <a:t>7</a:t>
            </a:fld>
            <a:endParaRPr lang="en-US"/>
          </a:p>
        </p:txBody>
      </p:sp>
    </p:spTree>
    <p:extLst>
      <p:ext uri="{BB962C8B-B14F-4D97-AF65-F5344CB8AC3E}">
        <p14:creationId xmlns:p14="http://schemas.microsoft.com/office/powerpoint/2010/main" val="3776143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1D8F7-2BDD-4C56-98AF-2E212EF349F3}" type="slidenum">
              <a:rPr lang="en-US" smtClean="0"/>
              <a:t>8</a:t>
            </a:fld>
            <a:endParaRPr lang="en-US"/>
          </a:p>
        </p:txBody>
      </p:sp>
    </p:spTree>
    <p:extLst>
      <p:ext uri="{BB962C8B-B14F-4D97-AF65-F5344CB8AC3E}">
        <p14:creationId xmlns:p14="http://schemas.microsoft.com/office/powerpoint/2010/main" val="3746383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AND REVIEW PRACTICES </a:t>
            </a:r>
          </a:p>
          <a:p>
            <a:r>
              <a:rPr lang="en-US" dirty="0"/>
              <a:t>These will be scheduled at a variety of times on Saturdays every week unless otherwise communicated. </a:t>
            </a:r>
          </a:p>
          <a:p>
            <a:r>
              <a:rPr lang="en-US" dirty="0"/>
              <a:t>PLEASE DO NOT ASK US WHAT TIMES PRACTICES WILL BE AS WE DO NOT KNOW. </a:t>
            </a:r>
          </a:p>
          <a:p>
            <a:r>
              <a:rPr lang="en-US" dirty="0"/>
              <a:t>PRACTICES WILL VARY from during the week and times will vary. </a:t>
            </a:r>
          </a:p>
          <a:p>
            <a:r>
              <a:rPr lang="en-US" dirty="0"/>
              <a:t>Once our volunteer scheduler has the schedules completed, we will communicate this to all grade levels, and it will be update on the PLAY website and coaches or team parent will update SE</a:t>
            </a:r>
          </a:p>
          <a:p>
            <a:endParaRPr lang="en-US" dirty="0"/>
          </a:p>
          <a:p>
            <a:r>
              <a:rPr lang="en-US" dirty="0"/>
              <a:t>TEAMS ARE FORMED AND WE ARE IN THE PROCESSES BEHIND THE SCENES OF UPLOADING ALL INFORMATION TO SPORTS ENGINE AND MAKING PROVIDING COACHES THEIR TEAM CONTACTS. ONCE EVERYTHNIG IS COMPLTED, WE WILL UPDATE YOU! You will receive an email and you will be able to see your teams in Sports Engine. </a:t>
            </a:r>
          </a:p>
          <a:p>
            <a:endParaRPr lang="en-US" dirty="0"/>
          </a:p>
          <a:p>
            <a:r>
              <a:rPr lang="en-US" dirty="0"/>
              <a:t>Please do not request any changes as we have worked extremely hard behind the scenes to from teams. </a:t>
            </a:r>
          </a:p>
        </p:txBody>
      </p:sp>
      <p:sp>
        <p:nvSpPr>
          <p:cNvPr id="4" name="Slide Number Placeholder 3"/>
          <p:cNvSpPr>
            <a:spLocks noGrp="1"/>
          </p:cNvSpPr>
          <p:nvPr>
            <p:ph type="sldNum" sz="quarter" idx="5"/>
          </p:nvPr>
        </p:nvSpPr>
        <p:spPr/>
        <p:txBody>
          <a:bodyPr/>
          <a:lstStyle/>
          <a:p>
            <a:fld id="{05C1D8F7-2BDD-4C56-98AF-2E212EF349F3}" type="slidenum">
              <a:rPr lang="en-US" smtClean="0"/>
              <a:t>9</a:t>
            </a:fld>
            <a:endParaRPr lang="en-US"/>
          </a:p>
        </p:txBody>
      </p:sp>
    </p:spTree>
    <p:extLst>
      <p:ext uri="{BB962C8B-B14F-4D97-AF65-F5344CB8AC3E}">
        <p14:creationId xmlns:p14="http://schemas.microsoft.com/office/powerpoint/2010/main" val="3141840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25000"/>
                    <a:lumOff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12/11/2024</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12/11/2024</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12/11/2024</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12/11/2024</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62EC29-B8C5-4C7A-B6DA-418494D5CB21}" type="datetimeFigureOut">
              <a:rPr lang="en-US" smtClean="0"/>
              <a:t>12/11/2024</a:t>
            </a:fld>
            <a:endParaRPr lang="en-US"/>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62EC29-B8C5-4C7A-B6DA-418494D5CB21}" type="datetimeFigureOut">
              <a:rPr lang="en-US" smtClean="0"/>
              <a:t>12/11/2024</a:t>
            </a:fld>
            <a:endParaRPr lang="en-US"/>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62EC29-B8C5-4C7A-B6DA-418494D5CB21}" type="datetimeFigureOut">
              <a:rPr lang="en-US" smtClean="0"/>
              <a:t>12/11/2024</a:t>
            </a:fld>
            <a:endParaRPr lang="en-US"/>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762EC29-B8C5-4C7A-B6DA-418494D5CB21}" type="datetimeFigureOut">
              <a:rPr lang="en-US" smtClean="0"/>
              <a:t>12/11/2024</a:t>
            </a:fld>
            <a:endParaRPr lang="en-US"/>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3762EC29-B8C5-4C7A-B6DA-418494D5CB21}" type="datetimeFigureOut">
              <a:rPr lang="en-US" smtClean="0"/>
              <a:pPr/>
              <a:t>12/11/2024</a:t>
            </a:fld>
            <a:endParaRPr lang="en-US"/>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F9043838-BFF5-400C-B067-3DF4A5F395D6}" type="slidenum">
              <a:rPr lang="en-US" smtClean="0"/>
              <a:pPr/>
              <a:t>‹#›</a:t>
            </a:fld>
            <a:endParaRPr lang="en-US"/>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cid:004F704D-D7C1-4517-8583-E5A14E23BC67"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cid:09DA8230-725E-461F-9D1D-4B3B885D5C7B"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commons.wikimedia.org/wiki/File:Breathe-face-sick.svg" TargetMode="External"/><Relationship Id="rId5" Type="http://schemas.openxmlformats.org/officeDocument/2006/relationships/image" Target="../media/image7.png"/><Relationship Id="rId4" Type="http://schemas.openxmlformats.org/officeDocument/2006/relationships/hyperlink" Target="https://blog.okfn.org/2020/04/16/coronavirus-why-an-open-future-has-never-been-more-importan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In-House Basketball</a:t>
            </a:r>
            <a:br>
              <a:rPr lang="en-US" dirty="0"/>
            </a:br>
            <a:r>
              <a:rPr lang="en-US" dirty="0"/>
              <a:t>Boys &amp; Girls </a:t>
            </a:r>
            <a:br>
              <a:rPr lang="en-US" dirty="0"/>
            </a:br>
            <a:r>
              <a:rPr lang="en-US" dirty="0"/>
              <a:t>Parent Meeting</a:t>
            </a:r>
          </a:p>
        </p:txBody>
      </p:sp>
      <p:sp>
        <p:nvSpPr>
          <p:cNvPr id="3" name="Subtitle 2"/>
          <p:cNvSpPr>
            <a:spLocks noGrp="1"/>
          </p:cNvSpPr>
          <p:nvPr>
            <p:ph type="subTitle" idx="1"/>
          </p:nvPr>
        </p:nvSpPr>
        <p:spPr/>
        <p:txBody>
          <a:bodyPr/>
          <a:lstStyle/>
          <a:p>
            <a:r>
              <a:rPr lang="en-US" dirty="0"/>
              <a:t>K-2nd Grade</a:t>
            </a:r>
          </a:p>
          <a:p>
            <a:r>
              <a:rPr lang="en-US" dirty="0"/>
              <a:t>2025 Season</a:t>
            </a: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9F10-3A12-0FCC-0C4B-466FA01BC529}"/>
              </a:ext>
            </a:extLst>
          </p:cNvPr>
          <p:cNvSpPr>
            <a:spLocks noGrp="1"/>
          </p:cNvSpPr>
          <p:nvPr>
            <p:ph type="title"/>
          </p:nvPr>
        </p:nvSpPr>
        <p:spPr/>
        <p:txBody>
          <a:bodyPr/>
          <a:lstStyle/>
          <a:p>
            <a:r>
              <a:rPr lang="en-US" dirty="0"/>
              <a:t>Important Dates</a:t>
            </a:r>
          </a:p>
        </p:txBody>
      </p:sp>
      <p:sp>
        <p:nvSpPr>
          <p:cNvPr id="3" name="Text Placeholder 2">
            <a:extLst>
              <a:ext uri="{FF2B5EF4-FFF2-40B4-BE49-F238E27FC236}">
                <a16:creationId xmlns:a16="http://schemas.microsoft.com/office/drawing/2014/main" id="{5565CD5A-2149-9DB4-AB1F-DBB25AECDC2D}"/>
              </a:ext>
            </a:extLst>
          </p:cNvPr>
          <p:cNvSpPr>
            <a:spLocks noGrp="1"/>
          </p:cNvSpPr>
          <p:nvPr>
            <p:ph type="body" idx="1"/>
          </p:nvPr>
        </p:nvSpPr>
        <p:spPr>
          <a:xfrm>
            <a:off x="1066800" y="1524000"/>
            <a:ext cx="4846320" cy="981075"/>
          </a:xfrm>
        </p:spPr>
        <p:txBody>
          <a:bodyPr>
            <a:normAutofit fontScale="70000" lnSpcReduction="20000"/>
          </a:bodyPr>
          <a:lstStyle/>
          <a:p>
            <a:r>
              <a:rPr lang="en-US" sz="3400" dirty="0"/>
              <a:t>Jersey Pick Up</a:t>
            </a:r>
            <a:br>
              <a:rPr lang="en-US" dirty="0"/>
            </a:br>
            <a:r>
              <a:rPr lang="en-US" sz="4100" dirty="0">
                <a:solidFill>
                  <a:schemeClr val="tx1"/>
                </a:solidFill>
              </a:rPr>
              <a:t>Wednesday 12/18 5:30-8pm</a:t>
            </a:r>
          </a:p>
        </p:txBody>
      </p:sp>
      <p:sp>
        <p:nvSpPr>
          <p:cNvPr id="4" name="Content Placeholder 3">
            <a:extLst>
              <a:ext uri="{FF2B5EF4-FFF2-40B4-BE49-F238E27FC236}">
                <a16:creationId xmlns:a16="http://schemas.microsoft.com/office/drawing/2014/main" id="{778E85D0-6458-CEF0-BAC3-1D701190D1DE}"/>
              </a:ext>
            </a:extLst>
          </p:cNvPr>
          <p:cNvSpPr>
            <a:spLocks noGrp="1"/>
          </p:cNvSpPr>
          <p:nvPr>
            <p:ph sz="half" idx="2"/>
          </p:nvPr>
        </p:nvSpPr>
        <p:spPr/>
        <p:txBody>
          <a:bodyPr>
            <a:normAutofit fontScale="85000" lnSpcReduction="10000"/>
          </a:bodyPr>
          <a:lstStyle/>
          <a:p>
            <a:r>
              <a:rPr lang="en-US" dirty="0"/>
              <a:t>Twin Oaks Middle School</a:t>
            </a:r>
            <a:br>
              <a:rPr lang="en-US" dirty="0"/>
            </a:br>
            <a:r>
              <a:rPr lang="en-US" dirty="0"/>
              <a:t>(Cafeteria Entrance/doors facing 160</a:t>
            </a:r>
            <a:r>
              <a:rPr lang="en-US" baseline="30000" dirty="0"/>
              <a:t>th</a:t>
            </a:r>
            <a:r>
              <a:rPr lang="en-US" dirty="0"/>
              <a:t> Street/Bridges Learning Center)</a:t>
            </a:r>
          </a:p>
          <a:p>
            <a:r>
              <a:rPr lang="en-US" dirty="0"/>
              <a:t>Only pick up a jersey if your player is </a:t>
            </a:r>
            <a:r>
              <a:rPr lang="en-US" dirty="0">
                <a:solidFill>
                  <a:srgbClr val="FF0000"/>
                </a:solidFill>
              </a:rPr>
              <a:t>NEW</a:t>
            </a:r>
            <a:r>
              <a:rPr lang="en-US" dirty="0"/>
              <a:t> to PLAY or the jersey from last year </a:t>
            </a:r>
            <a:r>
              <a:rPr lang="en-US" dirty="0">
                <a:solidFill>
                  <a:srgbClr val="FF0000"/>
                </a:solidFill>
              </a:rPr>
              <a:t>DOES NOT FIT</a:t>
            </a:r>
          </a:p>
          <a:p>
            <a:r>
              <a:rPr lang="en-US" dirty="0"/>
              <a:t>We cannot accommodate number requests or jersey exchanges to get a different number</a:t>
            </a:r>
          </a:p>
          <a:p>
            <a:r>
              <a:rPr lang="en-US" dirty="0"/>
              <a:t>This will be the </a:t>
            </a:r>
            <a:r>
              <a:rPr lang="en-US" sz="2800" dirty="0"/>
              <a:t>ONLY</a:t>
            </a:r>
            <a:r>
              <a:rPr lang="en-US" dirty="0"/>
              <a:t> jersey pick up dates before Van Go Photos</a:t>
            </a:r>
          </a:p>
        </p:txBody>
      </p:sp>
      <p:sp>
        <p:nvSpPr>
          <p:cNvPr id="5" name="Text Placeholder 4">
            <a:extLst>
              <a:ext uri="{FF2B5EF4-FFF2-40B4-BE49-F238E27FC236}">
                <a16:creationId xmlns:a16="http://schemas.microsoft.com/office/drawing/2014/main" id="{D13E559D-25E0-D3B5-04C6-910DC8ECF34B}"/>
              </a:ext>
            </a:extLst>
          </p:cNvPr>
          <p:cNvSpPr>
            <a:spLocks noGrp="1"/>
          </p:cNvSpPr>
          <p:nvPr>
            <p:ph type="body" sz="quarter" idx="3"/>
          </p:nvPr>
        </p:nvSpPr>
        <p:spPr>
          <a:xfrm>
            <a:off x="6278880" y="1524000"/>
            <a:ext cx="4846320" cy="981075"/>
          </a:xfrm>
        </p:spPr>
        <p:txBody>
          <a:bodyPr>
            <a:normAutofit fontScale="70000" lnSpcReduction="20000"/>
          </a:bodyPr>
          <a:lstStyle/>
          <a:p>
            <a:r>
              <a:rPr lang="en-US" sz="3200" dirty="0"/>
              <a:t>Equipment Pick Up</a:t>
            </a:r>
            <a:br>
              <a:rPr lang="en-US" sz="3200" dirty="0"/>
            </a:br>
            <a:r>
              <a:rPr lang="en-US" sz="3200" dirty="0"/>
              <a:t>**Coaches Only**</a:t>
            </a:r>
          </a:p>
        </p:txBody>
      </p:sp>
      <p:sp>
        <p:nvSpPr>
          <p:cNvPr id="6" name="Content Placeholder 5">
            <a:extLst>
              <a:ext uri="{FF2B5EF4-FFF2-40B4-BE49-F238E27FC236}">
                <a16:creationId xmlns:a16="http://schemas.microsoft.com/office/drawing/2014/main" id="{4333686F-3EE1-9201-1500-926EF285DBAA}"/>
              </a:ext>
            </a:extLst>
          </p:cNvPr>
          <p:cNvSpPr>
            <a:spLocks noGrp="1"/>
          </p:cNvSpPr>
          <p:nvPr>
            <p:ph sz="quarter" idx="4"/>
          </p:nvPr>
        </p:nvSpPr>
        <p:spPr/>
        <p:txBody>
          <a:bodyPr>
            <a:normAutofit fontScale="85000" lnSpcReduction="10000"/>
          </a:bodyPr>
          <a:lstStyle/>
          <a:p>
            <a:r>
              <a:rPr lang="en-US" dirty="0"/>
              <a:t>January 2</a:t>
            </a:r>
            <a:r>
              <a:rPr lang="en-US" baseline="30000" dirty="0"/>
              <a:t>nd</a:t>
            </a:r>
            <a:r>
              <a:rPr lang="en-US" dirty="0"/>
              <a:t> 4:30-6:30p @ PLAY basketball Shed (16000 Main Ave SE, Prior Lake MN 55372)</a:t>
            </a:r>
          </a:p>
          <a:p>
            <a:r>
              <a:rPr lang="en-US" dirty="0"/>
              <a:t>Only 1 coach needs to pick up the equipment bag so communicate with each other as to who will pick up (small space with limited parking)</a:t>
            </a:r>
          </a:p>
          <a:p>
            <a:r>
              <a:rPr lang="en-US" dirty="0"/>
              <a:t>Pick up your coaches shirt at jersey pick up 12/18. If you can’t pick up your shirt, coordinate with another coach and they can pick up for you</a:t>
            </a:r>
          </a:p>
        </p:txBody>
      </p:sp>
    </p:spTree>
    <p:extLst>
      <p:ext uri="{BB962C8B-B14F-4D97-AF65-F5344CB8AC3E}">
        <p14:creationId xmlns:p14="http://schemas.microsoft.com/office/powerpoint/2010/main" val="305735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2ADB48-BD84-E44E-1DC8-ED6DA1D7A5F1}"/>
              </a:ext>
            </a:extLst>
          </p:cNvPr>
          <p:cNvSpPr>
            <a:spLocks noGrp="1"/>
          </p:cNvSpPr>
          <p:nvPr>
            <p:ph type="title"/>
          </p:nvPr>
        </p:nvSpPr>
        <p:spPr/>
        <p:txBody>
          <a:bodyPr/>
          <a:lstStyle/>
          <a:p>
            <a:r>
              <a:rPr lang="en-US" dirty="0"/>
              <a:t>PLAY In-House Jersey</a:t>
            </a:r>
          </a:p>
        </p:txBody>
      </p:sp>
      <p:sp>
        <p:nvSpPr>
          <p:cNvPr id="8" name="Content Placeholder 7">
            <a:extLst>
              <a:ext uri="{FF2B5EF4-FFF2-40B4-BE49-F238E27FC236}">
                <a16:creationId xmlns:a16="http://schemas.microsoft.com/office/drawing/2014/main" id="{B14E87E7-EDD2-FC08-1F15-242044E58DB7}"/>
              </a:ext>
            </a:extLst>
          </p:cNvPr>
          <p:cNvSpPr>
            <a:spLocks noGrp="1"/>
          </p:cNvSpPr>
          <p:nvPr>
            <p:ph idx="1"/>
          </p:nvPr>
        </p:nvSpPr>
        <p:spPr/>
        <p:txBody>
          <a:bodyPr>
            <a:normAutofit/>
          </a:bodyPr>
          <a:lstStyle/>
          <a:p>
            <a:pPr marL="0" indent="0">
              <a:buNone/>
            </a:pPr>
            <a:r>
              <a:rPr lang="en-US" dirty="0"/>
              <a:t> This is the current PLAY In-House Jersey. If this fits you should not come pick up a new one   </a:t>
            </a:r>
          </a:p>
          <a:p>
            <a:pPr marL="0" indent="0">
              <a:buNone/>
            </a:pPr>
            <a:r>
              <a:rPr lang="en-US" dirty="0"/>
              <a:t>                                 Jersey Front		        Jersey Back</a:t>
            </a:r>
          </a:p>
          <a:p>
            <a:pPr marL="0" indent="0">
              <a:buNone/>
            </a:pPr>
            <a:r>
              <a:rPr lang="en-US" sz="2100" dirty="0"/>
              <a:t>No # requests or </a:t>
            </a:r>
            <a:br>
              <a:rPr lang="en-US" sz="2100" dirty="0"/>
            </a:br>
            <a:r>
              <a:rPr lang="en-US" sz="2100" dirty="0"/>
              <a:t>exchanges</a:t>
            </a:r>
          </a:p>
          <a:p>
            <a:pPr marL="0" indent="0">
              <a:buNone/>
            </a:pPr>
            <a:endParaRPr lang="en-US" sz="2100" dirty="0"/>
          </a:p>
        </p:txBody>
      </p:sp>
      <p:pic>
        <p:nvPicPr>
          <p:cNvPr id="10" name="Picture 9" descr="A black and yellow basketball jersey&#10;&#10;Description automatically generated">
            <a:extLst>
              <a:ext uri="{FF2B5EF4-FFF2-40B4-BE49-F238E27FC236}">
                <a16:creationId xmlns:a16="http://schemas.microsoft.com/office/drawing/2014/main" id="{F28C14B5-C32A-4D8E-A67F-D2CCEA24C21F}"/>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429000" y="3016102"/>
            <a:ext cx="2228850" cy="2971800"/>
          </a:xfrm>
          <a:prstGeom prst="rect">
            <a:avLst/>
          </a:prstGeom>
          <a:noFill/>
          <a:ln>
            <a:noFill/>
          </a:ln>
        </p:spPr>
      </p:pic>
      <p:pic>
        <p:nvPicPr>
          <p:cNvPr id="11" name="Picture 10" descr="A black and yellow basketball jersey&#10;&#10;Description automatically generated">
            <a:extLst>
              <a:ext uri="{FF2B5EF4-FFF2-40B4-BE49-F238E27FC236}">
                <a16:creationId xmlns:a16="http://schemas.microsoft.com/office/drawing/2014/main" id="{403654D8-0A92-3A96-7C71-51BDF60123C9}"/>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961667" y="3017874"/>
            <a:ext cx="2228850" cy="2971800"/>
          </a:xfrm>
          <a:prstGeom prst="rect">
            <a:avLst/>
          </a:prstGeom>
          <a:noFill/>
          <a:ln>
            <a:noFill/>
          </a:ln>
        </p:spPr>
      </p:pic>
    </p:spTree>
    <p:extLst>
      <p:ext uri="{BB962C8B-B14F-4D97-AF65-F5344CB8AC3E}">
        <p14:creationId xmlns:p14="http://schemas.microsoft.com/office/powerpoint/2010/main" val="281686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DABA0F-5543-2DA8-D498-94DA8826EA5B}"/>
              </a:ext>
            </a:extLst>
          </p:cNvPr>
          <p:cNvSpPr>
            <a:spLocks noGrp="1"/>
          </p:cNvSpPr>
          <p:nvPr>
            <p:ph type="title"/>
          </p:nvPr>
        </p:nvSpPr>
        <p:spPr>
          <a:xfrm>
            <a:off x="1143000" y="1014248"/>
            <a:ext cx="9525000" cy="2722788"/>
          </a:xfrm>
        </p:spPr>
        <p:txBody>
          <a:bodyPr>
            <a:normAutofit/>
          </a:bodyPr>
          <a:lstStyle/>
          <a:p>
            <a:pPr algn="ctr"/>
            <a:r>
              <a:rPr lang="en-US" sz="4800" dirty="0"/>
              <a:t>Picture Day K-2 with Van Go Photo</a:t>
            </a:r>
            <a:br>
              <a:rPr lang="en-US" dirty="0"/>
            </a:br>
            <a:br>
              <a:rPr lang="en-US" dirty="0"/>
            </a:br>
            <a:br>
              <a:rPr lang="en-US" sz="3100" dirty="0"/>
            </a:br>
            <a:r>
              <a:rPr lang="en-US" dirty="0"/>
              <a:t>January 11</a:t>
            </a:r>
            <a:r>
              <a:rPr lang="en-US" baseline="30000" dirty="0"/>
              <a:t>th</a:t>
            </a:r>
            <a:r>
              <a:rPr lang="en-US" dirty="0"/>
              <a:t> and January 18th</a:t>
            </a:r>
            <a:br>
              <a:rPr lang="en-US" sz="3100" dirty="0"/>
            </a:br>
            <a:endParaRPr lang="en-US" sz="2700" dirty="0"/>
          </a:p>
        </p:txBody>
      </p:sp>
      <p:sp>
        <p:nvSpPr>
          <p:cNvPr id="5" name="TextBox 4">
            <a:extLst>
              <a:ext uri="{FF2B5EF4-FFF2-40B4-BE49-F238E27FC236}">
                <a16:creationId xmlns:a16="http://schemas.microsoft.com/office/drawing/2014/main" id="{5B3CAB8B-7B83-445A-98D8-4D221D6583C6}"/>
              </a:ext>
            </a:extLst>
          </p:cNvPr>
          <p:cNvSpPr txBox="1"/>
          <p:nvPr/>
        </p:nvSpPr>
        <p:spPr>
          <a:xfrm>
            <a:off x="762000" y="5867400"/>
            <a:ext cx="10668000" cy="369332"/>
          </a:xfrm>
          <a:prstGeom prst="rect">
            <a:avLst/>
          </a:prstGeom>
          <a:noFill/>
        </p:spPr>
        <p:txBody>
          <a:bodyPr wrap="square" rtlCol="0">
            <a:spAutoFit/>
          </a:bodyPr>
          <a:lstStyle/>
          <a:p>
            <a:pPr algn="ctr"/>
            <a:r>
              <a:rPr lang="en-US" dirty="0"/>
              <a:t> Specific date, times and location will be communicated as information becomes available. </a:t>
            </a:r>
          </a:p>
        </p:txBody>
      </p:sp>
      <p:pic>
        <p:nvPicPr>
          <p:cNvPr id="7" name="Picture 6">
            <a:extLst>
              <a:ext uri="{FF2B5EF4-FFF2-40B4-BE49-F238E27FC236}">
                <a16:creationId xmlns:a16="http://schemas.microsoft.com/office/drawing/2014/main" id="{121DA48B-3ADD-413B-9C87-C73A8C8C9C04}"/>
              </a:ext>
            </a:extLst>
          </p:cNvPr>
          <p:cNvPicPr>
            <a:picLocks noChangeAspect="1"/>
          </p:cNvPicPr>
          <p:nvPr/>
        </p:nvPicPr>
        <p:blipFill>
          <a:blip r:embed="rId3"/>
          <a:stretch>
            <a:fillRect/>
          </a:stretch>
        </p:blipFill>
        <p:spPr>
          <a:xfrm>
            <a:off x="3188718" y="3763312"/>
            <a:ext cx="5814564" cy="2080440"/>
          </a:xfrm>
          <a:prstGeom prst="rect">
            <a:avLst/>
          </a:prstGeom>
        </p:spPr>
      </p:pic>
    </p:spTree>
    <p:extLst>
      <p:ext uri="{BB962C8B-B14F-4D97-AF65-F5344CB8AC3E}">
        <p14:creationId xmlns:p14="http://schemas.microsoft.com/office/powerpoint/2010/main" val="35460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26C2-0C00-9E23-D46F-71790641E516}"/>
              </a:ext>
            </a:extLst>
          </p:cNvPr>
          <p:cNvSpPr>
            <a:spLocks noGrp="1"/>
          </p:cNvSpPr>
          <p:nvPr>
            <p:ph type="title"/>
          </p:nvPr>
        </p:nvSpPr>
        <p:spPr>
          <a:xfrm>
            <a:off x="7924800" y="838200"/>
            <a:ext cx="3657600" cy="2133600"/>
          </a:xfrm>
        </p:spPr>
        <p:txBody>
          <a:bodyPr anchor="b">
            <a:normAutofit/>
          </a:bodyPr>
          <a:lstStyle/>
          <a:p>
            <a:r>
              <a:rPr lang="en-US" dirty="0"/>
              <a:t>Important Date Cont.</a:t>
            </a:r>
          </a:p>
        </p:txBody>
      </p:sp>
      <p:graphicFrame>
        <p:nvGraphicFramePr>
          <p:cNvPr id="9" name="Content Placeholder 6">
            <a:extLst>
              <a:ext uri="{FF2B5EF4-FFF2-40B4-BE49-F238E27FC236}">
                <a16:creationId xmlns:a16="http://schemas.microsoft.com/office/drawing/2014/main" id="{7774E41F-47B5-CC54-404C-EA4A2397EAB7}"/>
              </a:ext>
            </a:extLst>
          </p:cNvPr>
          <p:cNvGraphicFramePr>
            <a:graphicFrameLocks noGrp="1"/>
          </p:cNvGraphicFramePr>
          <p:nvPr>
            <p:ph idx="1"/>
            <p:extLst>
              <p:ext uri="{D42A27DB-BD31-4B8C-83A1-F6EECF244321}">
                <p14:modId xmlns:p14="http://schemas.microsoft.com/office/powerpoint/2010/main" val="1612514955"/>
              </p:ext>
            </p:extLst>
          </p:nvPr>
        </p:nvGraphicFramePr>
        <p:xfrm>
          <a:off x="609600" y="838200"/>
          <a:ext cx="6172200" cy="518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Basketball Drills for Beginners - Basic Fundamentals for Kids">
            <a:extLst>
              <a:ext uri="{FF2B5EF4-FFF2-40B4-BE49-F238E27FC236}">
                <a16:creationId xmlns:a16="http://schemas.microsoft.com/office/drawing/2014/main" id="{8BCDEA83-DBDC-6EDA-1FB0-29C051D1C3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3124200"/>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97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10058400" cy="1143000"/>
          </a:xfrm>
        </p:spPr>
        <p:txBody>
          <a:bodyPr vert="horz" lIns="91440" tIns="45720" rIns="91440" bIns="45720" rtlCol="0" anchor="b">
            <a:normAutofit/>
          </a:bodyPr>
          <a:lstStyle/>
          <a:p>
            <a:r>
              <a:rPr lang="en-US" u="sng" kern="1200">
                <a:latin typeface="+mj-lt"/>
                <a:ea typeface="+mj-ea"/>
                <a:cs typeface="+mj-cs"/>
              </a:rPr>
              <a:t>EQUIPMENT FOR BASKETBALL PRACTICES </a:t>
            </a:r>
          </a:p>
        </p:txBody>
      </p:sp>
      <p:sp>
        <p:nvSpPr>
          <p:cNvPr id="3" name="TextBox 2">
            <a:extLst>
              <a:ext uri="{FF2B5EF4-FFF2-40B4-BE49-F238E27FC236}">
                <a16:creationId xmlns:a16="http://schemas.microsoft.com/office/drawing/2014/main" id="{B7565EE0-0829-4F9B-B3D6-6DBF8FE3D041}"/>
              </a:ext>
            </a:extLst>
          </p:cNvPr>
          <p:cNvSpPr txBox="1"/>
          <p:nvPr/>
        </p:nvSpPr>
        <p:spPr>
          <a:xfrm>
            <a:off x="1066800" y="1676400"/>
            <a:ext cx="10058400" cy="4343400"/>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1900" u="sng" dirty="0"/>
              <a:t>WHAT IS PROVIDE TO YOU</a:t>
            </a:r>
          </a:p>
          <a:p>
            <a:pPr marL="285750" indent="-228600">
              <a:lnSpc>
                <a:spcPct val="90000"/>
              </a:lnSpc>
              <a:spcAft>
                <a:spcPts val="600"/>
              </a:spcAft>
              <a:buFont typeface="Arial" panose="020B0604020202020204" pitchFamily="34" charset="0"/>
              <a:buChar char="•"/>
            </a:pPr>
            <a:r>
              <a:rPr lang="en-US" sz="1900" dirty="0"/>
              <a:t>Coaches will be provided Basketballs for their team and equipment to run practices</a:t>
            </a:r>
          </a:p>
          <a:p>
            <a:pPr marL="285750" indent="-228600">
              <a:lnSpc>
                <a:spcPct val="90000"/>
              </a:lnSpc>
              <a:spcAft>
                <a:spcPts val="600"/>
              </a:spcAft>
              <a:buFont typeface="Arial" panose="020B0604020202020204" pitchFamily="34" charset="0"/>
              <a:buChar char="•"/>
            </a:pPr>
            <a:r>
              <a:rPr lang="en-US" sz="1900" dirty="0"/>
              <a:t>Equipment Pick Up for all K-2: </a:t>
            </a:r>
          </a:p>
          <a:p>
            <a:pPr marL="742950" lvl="1" indent="-228600">
              <a:lnSpc>
                <a:spcPct val="90000"/>
              </a:lnSpc>
              <a:spcAft>
                <a:spcPts val="600"/>
              </a:spcAft>
              <a:buFont typeface="Arial" panose="020B0604020202020204" pitchFamily="34" charset="0"/>
              <a:buChar char="•"/>
            </a:pPr>
            <a:r>
              <a:rPr lang="en-US" sz="1900" dirty="0"/>
              <a:t>1/2 4:30-6:30p@ PLAY basketball Shed (16000 Main Ave SE, Prior Lake MN 55372)</a:t>
            </a:r>
          </a:p>
          <a:p>
            <a:pPr marL="285750"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r>
              <a:rPr lang="en-US" sz="1900" u="sng" dirty="0"/>
              <a:t>WHAT YOU NEED TO BRING</a:t>
            </a:r>
          </a:p>
          <a:p>
            <a:pPr marL="285750" indent="-228600">
              <a:lnSpc>
                <a:spcPct val="90000"/>
              </a:lnSpc>
              <a:spcAft>
                <a:spcPts val="600"/>
              </a:spcAft>
              <a:buFont typeface="Arial" panose="020B0604020202020204" pitchFamily="34" charset="0"/>
              <a:buChar char="•"/>
            </a:pPr>
            <a:r>
              <a:rPr lang="en-US" sz="1900" dirty="0"/>
              <a:t>P.L.A.Y reversable jersey (used for practice and games)</a:t>
            </a:r>
          </a:p>
          <a:p>
            <a:pPr marL="285750" indent="-228600">
              <a:lnSpc>
                <a:spcPct val="90000"/>
              </a:lnSpc>
              <a:spcAft>
                <a:spcPts val="600"/>
              </a:spcAft>
              <a:buFont typeface="Arial" panose="020B0604020202020204" pitchFamily="34" charset="0"/>
              <a:buChar char="•"/>
            </a:pPr>
            <a:r>
              <a:rPr lang="en-US" sz="1900" dirty="0"/>
              <a:t>GOOD RUNNING SHOES (No Black bottom sole shoes, as they scuff up the gym floors)</a:t>
            </a:r>
          </a:p>
          <a:p>
            <a:pPr marL="285750" indent="-228600">
              <a:lnSpc>
                <a:spcPct val="90000"/>
              </a:lnSpc>
              <a:spcAft>
                <a:spcPts val="600"/>
              </a:spcAft>
              <a:buFont typeface="Arial" panose="020B0604020202020204" pitchFamily="34" charset="0"/>
              <a:buChar char="•"/>
            </a:pPr>
            <a:r>
              <a:rPr lang="en-US" sz="1900" dirty="0"/>
              <a:t>WATER BOTTLE</a:t>
            </a:r>
          </a:p>
          <a:p>
            <a:pPr marL="285750" indent="-228600">
              <a:lnSpc>
                <a:spcPct val="90000"/>
              </a:lnSpc>
              <a:spcAft>
                <a:spcPts val="600"/>
              </a:spcAft>
              <a:buFont typeface="Arial" panose="020B0604020202020204" pitchFamily="34" charset="0"/>
              <a:buChar char="•"/>
            </a:pPr>
            <a:r>
              <a:rPr lang="en-US" sz="1900" dirty="0"/>
              <a:t>GOOD ATTITUDE for COACHES</a:t>
            </a:r>
          </a:p>
          <a:p>
            <a:pPr marL="285750"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r>
              <a:rPr lang="en-US" sz="1900" b="1" u="sng" dirty="0"/>
              <a:t>WHAT YOU SHOULD NOT BRING</a:t>
            </a:r>
          </a:p>
          <a:p>
            <a:pPr marL="285750" indent="-228600">
              <a:lnSpc>
                <a:spcPct val="90000"/>
              </a:lnSpc>
              <a:spcAft>
                <a:spcPts val="600"/>
              </a:spcAft>
              <a:buFont typeface="Arial" panose="020B0604020202020204" pitchFamily="34" charset="0"/>
              <a:buChar char="•"/>
            </a:pPr>
            <a:r>
              <a:rPr lang="en-US" sz="1900" b="1" u="sng" dirty="0"/>
              <a:t>SNACKS - </a:t>
            </a:r>
            <a:r>
              <a:rPr lang="en-US" sz="1900" dirty="0"/>
              <a:t>Although very fun for teams to bring and share snacks, please remember that there are a lot of people that have food allergies, so please refrain from bringing snacks to help us keep our gym spaces clean as we will have many teams in and out of the gyms</a:t>
            </a:r>
          </a:p>
        </p:txBody>
      </p:sp>
    </p:spTree>
    <p:extLst>
      <p:ext uri="{BB962C8B-B14F-4D97-AF65-F5344CB8AC3E}">
        <p14:creationId xmlns:p14="http://schemas.microsoft.com/office/powerpoint/2010/main" val="18645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3EBEF9B-D217-239F-A4A2-E356227CE9B1}"/>
              </a:ext>
            </a:extLst>
          </p:cNvPr>
          <p:cNvSpPr>
            <a:spLocks noGrp="1"/>
          </p:cNvSpPr>
          <p:nvPr>
            <p:ph type="title"/>
          </p:nvPr>
        </p:nvSpPr>
        <p:spPr>
          <a:xfrm>
            <a:off x="1066800" y="304800"/>
            <a:ext cx="10058400" cy="1143000"/>
          </a:xfrm>
        </p:spPr>
        <p:txBody>
          <a:bodyPr/>
          <a:lstStyle/>
          <a:p>
            <a:pPr algn="ctr"/>
            <a:r>
              <a:rPr lang="en-US" u="sng" dirty="0"/>
              <a:t>COMMUNICATION &amp; SPORTS ENGINE</a:t>
            </a:r>
          </a:p>
        </p:txBody>
      </p:sp>
      <p:sp>
        <p:nvSpPr>
          <p:cNvPr id="10" name="Content Placeholder 2">
            <a:extLst>
              <a:ext uri="{FF2B5EF4-FFF2-40B4-BE49-F238E27FC236}">
                <a16:creationId xmlns:a16="http://schemas.microsoft.com/office/drawing/2014/main" id="{F3B132F5-4749-EC1A-B1EB-E1247DC39546}"/>
              </a:ext>
            </a:extLst>
          </p:cNvPr>
          <p:cNvSpPr>
            <a:spLocks noGrp="1"/>
          </p:cNvSpPr>
          <p:nvPr>
            <p:ph idx="1"/>
          </p:nvPr>
        </p:nvSpPr>
        <p:spPr>
          <a:xfrm>
            <a:off x="1066800" y="1676400"/>
            <a:ext cx="10058400" cy="2133600"/>
          </a:xfrm>
        </p:spPr>
        <p:txBody>
          <a:bodyPr>
            <a:normAutofit/>
          </a:bodyPr>
          <a:lstStyle/>
          <a:p>
            <a:r>
              <a:rPr lang="en-US" dirty="0"/>
              <a:t>COMMUNICATION WILL COME FROM COORDINATORS, COACHES and DIRECTORS. </a:t>
            </a:r>
          </a:p>
          <a:p>
            <a:r>
              <a:rPr lang="en-US" dirty="0"/>
              <a:t>SPORT ENGINE – DOWNLOAD APP </a:t>
            </a:r>
          </a:p>
          <a:p>
            <a:r>
              <a:rPr lang="en-US" dirty="0"/>
              <a:t>PLAY IN-HOUSE BASKETBALL WEBPAGE</a:t>
            </a:r>
          </a:p>
        </p:txBody>
      </p:sp>
    </p:spTree>
    <p:extLst>
      <p:ext uri="{BB962C8B-B14F-4D97-AF65-F5344CB8AC3E}">
        <p14:creationId xmlns:p14="http://schemas.microsoft.com/office/powerpoint/2010/main" val="351666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94331-5931-40A2-9A77-345F8F989E31}"/>
              </a:ext>
            </a:extLst>
          </p:cNvPr>
          <p:cNvSpPr>
            <a:spLocks noGrp="1"/>
          </p:cNvSpPr>
          <p:nvPr>
            <p:ph type="ctrTitle"/>
          </p:nvPr>
        </p:nvSpPr>
        <p:spPr>
          <a:xfrm>
            <a:off x="5638800" y="304801"/>
            <a:ext cx="5486400" cy="1066799"/>
          </a:xfrm>
        </p:spPr>
        <p:txBody>
          <a:bodyPr/>
          <a:lstStyle/>
          <a:p>
            <a:r>
              <a:rPr lang="en-US" dirty="0"/>
              <a:t>LAKER PLAY PASS</a:t>
            </a:r>
          </a:p>
        </p:txBody>
      </p:sp>
      <p:sp>
        <p:nvSpPr>
          <p:cNvPr id="3" name="Subtitle 2">
            <a:extLst>
              <a:ext uri="{FF2B5EF4-FFF2-40B4-BE49-F238E27FC236}">
                <a16:creationId xmlns:a16="http://schemas.microsoft.com/office/drawing/2014/main" id="{A132C979-D856-4BB2-AF71-547D43EBFB5B}"/>
              </a:ext>
            </a:extLst>
          </p:cNvPr>
          <p:cNvSpPr>
            <a:spLocks noGrp="1"/>
          </p:cNvSpPr>
          <p:nvPr>
            <p:ph type="subTitle" idx="1"/>
          </p:nvPr>
        </p:nvSpPr>
        <p:spPr>
          <a:xfrm>
            <a:off x="5638800" y="1600200"/>
            <a:ext cx="5486400" cy="4191000"/>
          </a:xfrm>
        </p:spPr>
        <p:txBody>
          <a:bodyPr/>
          <a:lstStyle/>
          <a:p>
            <a:r>
              <a:rPr lang="en-US" b="1" dirty="0"/>
              <a:t>FREE EVENTS FOR YOUR PLAYER with paid Adult.</a:t>
            </a:r>
          </a:p>
          <a:p>
            <a:r>
              <a:rPr lang="en-US" b="1" dirty="0"/>
              <a:t>Girls/Boys Varsity Basketball</a:t>
            </a:r>
          </a:p>
          <a:p>
            <a:r>
              <a:rPr lang="en-US" b="1" dirty="0"/>
              <a:t>Wrestling</a:t>
            </a:r>
          </a:p>
          <a:p>
            <a:r>
              <a:rPr lang="en-US" b="1" dirty="0"/>
              <a:t>Hockey</a:t>
            </a:r>
          </a:p>
          <a:p>
            <a:r>
              <a:rPr lang="en-US" b="1" dirty="0"/>
              <a:t>Must wear their PLAY jersey to get in</a:t>
            </a:r>
          </a:p>
          <a:p>
            <a:endParaRPr lang="en-US" dirty="0"/>
          </a:p>
          <a:p>
            <a:endParaRPr lang="en-US" dirty="0"/>
          </a:p>
        </p:txBody>
      </p:sp>
    </p:spTree>
    <p:extLst>
      <p:ext uri="{BB962C8B-B14F-4D97-AF65-F5344CB8AC3E}">
        <p14:creationId xmlns:p14="http://schemas.microsoft.com/office/powerpoint/2010/main" val="407096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054679A-282C-B40A-3265-3BC7CDEBB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52400"/>
            <a:ext cx="62484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54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DF83056-3A60-BEC7-69A8-308E12E8EDAF}"/>
              </a:ext>
            </a:extLst>
          </p:cNvPr>
          <p:cNvSpPr>
            <a:spLocks noGrp="1"/>
          </p:cNvSpPr>
          <p:nvPr>
            <p:ph type="title"/>
          </p:nvPr>
        </p:nvSpPr>
        <p:spPr>
          <a:xfrm>
            <a:off x="1066800" y="304800"/>
            <a:ext cx="10058400" cy="1143000"/>
          </a:xfrm>
        </p:spPr>
        <p:txBody>
          <a:bodyPr>
            <a:normAutofit fontScale="90000"/>
          </a:bodyPr>
          <a:lstStyle/>
          <a:p>
            <a:pPr algn="ctr"/>
            <a:br>
              <a:rPr lang="en-US" dirty="0"/>
            </a:br>
            <a:br>
              <a:rPr lang="en-US" dirty="0"/>
            </a:br>
            <a:r>
              <a:rPr lang="en-US" dirty="0"/>
              <a:t>BOYS In-House Basketball Point of Contacts</a:t>
            </a:r>
            <a:br>
              <a:rPr lang="en-US" dirty="0"/>
            </a:br>
            <a:endParaRPr lang="en-US" dirty="0"/>
          </a:p>
        </p:txBody>
      </p:sp>
      <p:sp>
        <p:nvSpPr>
          <p:cNvPr id="18" name="Content Placeholder 2">
            <a:extLst>
              <a:ext uri="{FF2B5EF4-FFF2-40B4-BE49-F238E27FC236}">
                <a16:creationId xmlns:a16="http://schemas.microsoft.com/office/drawing/2014/main" id="{AFD32357-9488-5CA7-63BA-2B0219F2BDED}"/>
              </a:ext>
            </a:extLst>
          </p:cNvPr>
          <p:cNvSpPr>
            <a:spLocks noGrp="1"/>
          </p:cNvSpPr>
          <p:nvPr>
            <p:ph idx="1"/>
          </p:nvPr>
        </p:nvSpPr>
        <p:spPr>
          <a:xfrm>
            <a:off x="1066800" y="1676400"/>
            <a:ext cx="10058400" cy="4343400"/>
          </a:xfrm>
        </p:spPr>
        <p:txBody>
          <a:bodyPr>
            <a:normAutofit/>
          </a:bodyPr>
          <a:lstStyle/>
          <a:p>
            <a:pPr marL="0" indent="0" algn="ctr">
              <a:buNone/>
            </a:pPr>
            <a:r>
              <a:rPr lang="en-US" sz="3800" u="sng" dirty="0"/>
              <a:t>GRADE LEVEL COORDINATORS</a:t>
            </a:r>
          </a:p>
          <a:p>
            <a:pPr marL="0" indent="0" algn="ctr">
              <a:buNone/>
            </a:pPr>
            <a:r>
              <a:rPr lang="en-US" sz="3300" dirty="0"/>
              <a:t>K: Jessica Heckman</a:t>
            </a:r>
            <a:br>
              <a:rPr lang="en-US" sz="3300" dirty="0"/>
            </a:br>
            <a:r>
              <a:rPr lang="en-US" sz="2600" dirty="0"/>
              <a:t>(boysinhousebasketballK@playinfo.org)</a:t>
            </a:r>
          </a:p>
          <a:p>
            <a:pPr marL="0" indent="0" algn="ctr">
              <a:buNone/>
            </a:pPr>
            <a:r>
              <a:rPr lang="en-US" sz="3300" dirty="0"/>
              <a:t>1st: Tim Charbonneau</a:t>
            </a:r>
            <a:br>
              <a:rPr lang="en-US" sz="3300" dirty="0"/>
            </a:br>
            <a:r>
              <a:rPr lang="en-US" sz="2600" dirty="0"/>
              <a:t>(boysinhousebasketball1stgrade@playinfo.org)</a:t>
            </a:r>
          </a:p>
          <a:p>
            <a:pPr marL="0" indent="0" algn="ctr">
              <a:buNone/>
            </a:pPr>
            <a:r>
              <a:rPr lang="en-US" sz="3300" dirty="0"/>
              <a:t>2nd: Jackie Scheele </a:t>
            </a:r>
            <a:r>
              <a:rPr lang="en-US" sz="3300" dirty="0" err="1"/>
              <a:t>Groth</a:t>
            </a:r>
            <a:br>
              <a:rPr lang="en-US" sz="3300" dirty="0"/>
            </a:br>
            <a:r>
              <a:rPr lang="en-US" sz="2600" dirty="0"/>
              <a:t>(boysinhousebasketball2ndgrade@playinfo.org)</a:t>
            </a:r>
          </a:p>
          <a:p>
            <a:pPr marL="0" indent="0" algn="ctr">
              <a:buNone/>
            </a:pPr>
            <a:endParaRPr lang="en-US" sz="2800" dirty="0"/>
          </a:p>
          <a:p>
            <a:pPr marL="0" indent="0" algn="ctr">
              <a:buNone/>
            </a:pPr>
            <a:endParaRPr lang="en-US" sz="2800" dirty="0"/>
          </a:p>
        </p:txBody>
      </p:sp>
      <p:sp>
        <p:nvSpPr>
          <p:cNvPr id="6" name="Rounded Rectangle 5" hidden="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200" b="1" i="1" dirty="0">
                <a:latin typeface="Arial" pitchFamily="34" charset="0"/>
                <a:cs typeface="Arial" pitchFamily="34" charset="0"/>
              </a:rPr>
              <a:t>NOTE:</a:t>
            </a:r>
            <a:endParaRPr lang="en-US" sz="1200" b="1" i="1">
              <a:latin typeface="Arial" pitchFamily="34" charset="0"/>
              <a:cs typeface="Arial" pitchFamily="34" charset="0"/>
            </a:endParaRPr>
          </a:p>
          <a:p>
            <a:pPr>
              <a:spcAft>
                <a:spcPts val="600"/>
              </a:spcAft>
            </a:pPr>
            <a:r>
              <a:rPr lang="en-US" sz="1200" i="1" dirty="0">
                <a:latin typeface="Arial" pitchFamily="34" charset="0"/>
                <a:cs typeface="Arial" pitchFamily="34" charset="0"/>
              </a:rPr>
              <a:t>To change images on this slide, select a picture and delete it. Then click the Insert Picture icon</a:t>
            </a:r>
            <a:endParaRPr lang="en-US" sz="1200" i="1">
              <a:latin typeface="Arial" pitchFamily="34" charset="0"/>
              <a:cs typeface="Arial" pitchFamily="34" charset="0"/>
            </a:endParaRPr>
          </a:p>
          <a:p>
            <a:pPr>
              <a:spcAft>
                <a:spcPts val="600"/>
              </a:spcAft>
            </a:pPr>
            <a:r>
              <a:rPr lang="en-US" sz="1200" i="1" dirty="0">
                <a:latin typeface="Arial" pitchFamily="34" charset="0"/>
                <a:cs typeface="Arial" pitchFamily="34" charset="0"/>
              </a:rPr>
              <a:t>in the placeholder to insert your own image.</a:t>
            </a:r>
            <a:endParaRPr lang="en-US" sz="1200" i="1">
              <a:latin typeface="Arial" pitchFamily="34" charset="0"/>
              <a:cs typeface="Arial" pitchFamily="34" charset="0"/>
            </a:endParaRPr>
          </a:p>
        </p:txBody>
      </p:sp>
    </p:spTree>
    <p:extLst>
      <p:ext uri="{BB962C8B-B14F-4D97-AF65-F5344CB8AC3E}">
        <p14:creationId xmlns:p14="http://schemas.microsoft.com/office/powerpoint/2010/main" val="305338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4A87-E0B1-4306-9895-97E9F19B92DB}"/>
              </a:ext>
            </a:extLst>
          </p:cNvPr>
          <p:cNvSpPr>
            <a:spLocks noGrp="1"/>
          </p:cNvSpPr>
          <p:nvPr>
            <p:ph type="title"/>
          </p:nvPr>
        </p:nvSpPr>
        <p:spPr/>
        <p:txBody>
          <a:bodyPr/>
          <a:lstStyle/>
          <a:p>
            <a:pPr algn="ctr"/>
            <a:r>
              <a:rPr lang="en-US" dirty="0"/>
              <a:t>GIRLS In-House Basketball Point of Contacts</a:t>
            </a:r>
          </a:p>
        </p:txBody>
      </p:sp>
      <p:sp>
        <p:nvSpPr>
          <p:cNvPr id="3" name="Content Placeholder 2">
            <a:extLst>
              <a:ext uri="{FF2B5EF4-FFF2-40B4-BE49-F238E27FC236}">
                <a16:creationId xmlns:a16="http://schemas.microsoft.com/office/drawing/2014/main" id="{D845087A-1FF6-4F81-8FBC-712B01540AB4}"/>
              </a:ext>
            </a:extLst>
          </p:cNvPr>
          <p:cNvSpPr>
            <a:spLocks noGrp="1"/>
          </p:cNvSpPr>
          <p:nvPr>
            <p:ph idx="1"/>
          </p:nvPr>
        </p:nvSpPr>
        <p:spPr/>
        <p:txBody>
          <a:bodyPr>
            <a:normAutofit/>
          </a:bodyPr>
          <a:lstStyle/>
          <a:p>
            <a:pPr marL="0" indent="0" algn="ctr">
              <a:buNone/>
            </a:pPr>
            <a:endParaRPr lang="en-US" u="sng" dirty="0"/>
          </a:p>
          <a:p>
            <a:pPr marL="0" indent="0" algn="ctr">
              <a:buNone/>
            </a:pPr>
            <a:r>
              <a:rPr lang="en-US" sz="3200" u="sng" dirty="0"/>
              <a:t>GRADE LEVEL COORDINATORS</a:t>
            </a:r>
            <a:endParaRPr lang="en-US" u="sng" dirty="0"/>
          </a:p>
          <a:p>
            <a:pPr marL="0" indent="0" algn="ctr">
              <a:buNone/>
            </a:pPr>
            <a:r>
              <a:rPr lang="en-US" sz="3200" dirty="0"/>
              <a:t>K/1: </a:t>
            </a:r>
            <a:r>
              <a:rPr lang="en-US" sz="3100" dirty="0"/>
              <a:t>Nick Ehret</a:t>
            </a:r>
            <a:br>
              <a:rPr lang="en-US" sz="3200" dirty="0"/>
            </a:br>
            <a:r>
              <a:rPr lang="en-US" sz="2600" dirty="0"/>
              <a:t>(girlsinhousebasketball2ndgrade@playinfo.org)</a:t>
            </a:r>
          </a:p>
          <a:p>
            <a:pPr marL="0" indent="0" algn="ctr">
              <a:buNone/>
            </a:pPr>
            <a:r>
              <a:rPr lang="en-US" sz="3100" dirty="0"/>
              <a:t>2nd: Nick Ehret</a:t>
            </a:r>
            <a:br>
              <a:rPr lang="en-US" sz="4000" dirty="0"/>
            </a:br>
            <a:r>
              <a:rPr lang="en-US" sz="2600" dirty="0"/>
              <a:t>(girlsinhousebasketball2ndgrade@playinfo.org)</a:t>
            </a:r>
          </a:p>
          <a:p>
            <a:pPr marL="0" indent="0" algn="ctr">
              <a:buNone/>
            </a:pPr>
            <a:endParaRPr lang="en-US" dirty="0"/>
          </a:p>
        </p:txBody>
      </p:sp>
    </p:spTree>
    <p:extLst>
      <p:ext uri="{BB962C8B-B14F-4D97-AF65-F5344CB8AC3E}">
        <p14:creationId xmlns:p14="http://schemas.microsoft.com/office/powerpoint/2010/main" val="141077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CEDD2-3ECB-4A63-9C06-2AA6E1CAD098}"/>
              </a:ext>
            </a:extLst>
          </p:cNvPr>
          <p:cNvSpPr>
            <a:spLocks noGrp="1"/>
          </p:cNvSpPr>
          <p:nvPr>
            <p:ph type="title"/>
          </p:nvPr>
        </p:nvSpPr>
        <p:spPr>
          <a:xfrm>
            <a:off x="1108841" y="1131773"/>
            <a:ext cx="10058400" cy="1143000"/>
          </a:xfrm>
        </p:spPr>
        <p:txBody>
          <a:bodyPr>
            <a:normAutofit fontScale="90000"/>
          </a:bodyPr>
          <a:lstStyle/>
          <a:p>
            <a:pPr algn="ctr"/>
            <a:br>
              <a:rPr lang="en-US" sz="4800" dirty="0"/>
            </a:br>
            <a:br>
              <a:rPr lang="en-US" sz="4800" dirty="0"/>
            </a:br>
            <a:r>
              <a:rPr lang="en-US" sz="4800" u="sng" dirty="0"/>
              <a:t>Directors</a:t>
            </a:r>
            <a:br>
              <a:rPr lang="en-US" dirty="0"/>
            </a:br>
            <a:endParaRPr lang="en-US" dirty="0"/>
          </a:p>
        </p:txBody>
      </p:sp>
      <p:sp>
        <p:nvSpPr>
          <p:cNvPr id="4" name="Content Placeholder 3">
            <a:extLst>
              <a:ext uri="{FF2B5EF4-FFF2-40B4-BE49-F238E27FC236}">
                <a16:creationId xmlns:a16="http://schemas.microsoft.com/office/drawing/2014/main" id="{6C9F4846-C912-4763-BA5F-E35B566AEE5C}"/>
              </a:ext>
            </a:extLst>
          </p:cNvPr>
          <p:cNvSpPr>
            <a:spLocks noGrp="1"/>
          </p:cNvSpPr>
          <p:nvPr>
            <p:ph sz="half" idx="1"/>
          </p:nvPr>
        </p:nvSpPr>
        <p:spPr>
          <a:xfrm>
            <a:off x="1063695" y="2437905"/>
            <a:ext cx="5257800" cy="2285999"/>
          </a:xfrm>
        </p:spPr>
        <p:txBody>
          <a:bodyPr/>
          <a:lstStyle/>
          <a:p>
            <a:pPr marL="0" indent="0" algn="ctr">
              <a:buNone/>
            </a:pPr>
            <a:r>
              <a:rPr lang="en-US" dirty="0"/>
              <a:t>BOYS IN-HOUSE DIRECTOR</a:t>
            </a:r>
          </a:p>
          <a:p>
            <a:pPr marL="0" indent="0" algn="ctr">
              <a:buNone/>
            </a:pPr>
            <a:r>
              <a:rPr lang="en-US" dirty="0"/>
              <a:t>Kelly Sykora</a:t>
            </a:r>
          </a:p>
          <a:p>
            <a:pPr marL="0" indent="0" algn="ctr">
              <a:buNone/>
            </a:pPr>
            <a:r>
              <a:rPr lang="en-US" dirty="0"/>
              <a:t>boysinhousebasketball@playinfo.org</a:t>
            </a:r>
          </a:p>
        </p:txBody>
      </p:sp>
      <p:sp>
        <p:nvSpPr>
          <p:cNvPr id="5" name="Content Placeholder 4">
            <a:extLst>
              <a:ext uri="{FF2B5EF4-FFF2-40B4-BE49-F238E27FC236}">
                <a16:creationId xmlns:a16="http://schemas.microsoft.com/office/drawing/2014/main" id="{BE54F4AE-A051-4411-8635-1A17A0E449FD}"/>
              </a:ext>
            </a:extLst>
          </p:cNvPr>
          <p:cNvSpPr>
            <a:spLocks noGrp="1"/>
          </p:cNvSpPr>
          <p:nvPr>
            <p:ph sz="half" idx="2"/>
          </p:nvPr>
        </p:nvSpPr>
        <p:spPr>
          <a:xfrm>
            <a:off x="6356131" y="2400300"/>
            <a:ext cx="5151120" cy="2057399"/>
          </a:xfrm>
        </p:spPr>
        <p:txBody>
          <a:bodyPr/>
          <a:lstStyle/>
          <a:p>
            <a:pPr marL="0" indent="0" algn="ctr">
              <a:buNone/>
            </a:pPr>
            <a:r>
              <a:rPr lang="en-US" dirty="0"/>
              <a:t>GIRLS IN-HOUSE DIRECTOR</a:t>
            </a:r>
            <a:br>
              <a:rPr lang="en-US" dirty="0"/>
            </a:br>
            <a:r>
              <a:rPr lang="en-US" dirty="0"/>
              <a:t>(Open position 2025-2026 year)</a:t>
            </a:r>
          </a:p>
          <a:p>
            <a:pPr marL="0" indent="0" algn="ctr">
              <a:buNone/>
            </a:pPr>
            <a:r>
              <a:rPr lang="en-US" dirty="0"/>
              <a:t>Melissa Lamusga</a:t>
            </a:r>
          </a:p>
          <a:p>
            <a:pPr marL="0" indent="0" algn="ctr">
              <a:buNone/>
            </a:pPr>
            <a:r>
              <a:rPr lang="en-US" dirty="0"/>
              <a:t>girlsinhousebasketball@playinfo.org </a:t>
            </a:r>
          </a:p>
        </p:txBody>
      </p:sp>
      <p:sp>
        <p:nvSpPr>
          <p:cNvPr id="6" name="TextBox 5">
            <a:extLst>
              <a:ext uri="{FF2B5EF4-FFF2-40B4-BE49-F238E27FC236}">
                <a16:creationId xmlns:a16="http://schemas.microsoft.com/office/drawing/2014/main" id="{02D5694D-1EA7-4529-8BFC-98B0479CB653}"/>
              </a:ext>
            </a:extLst>
          </p:cNvPr>
          <p:cNvSpPr txBox="1"/>
          <p:nvPr/>
        </p:nvSpPr>
        <p:spPr>
          <a:xfrm>
            <a:off x="1337441" y="4657617"/>
            <a:ext cx="9601200" cy="830997"/>
          </a:xfrm>
          <a:prstGeom prst="rect">
            <a:avLst/>
          </a:prstGeom>
          <a:noFill/>
        </p:spPr>
        <p:txBody>
          <a:bodyPr wrap="square" rtlCol="0">
            <a:spAutoFit/>
          </a:bodyPr>
          <a:lstStyle/>
          <a:p>
            <a:pPr algn="ctr"/>
            <a:r>
              <a:rPr lang="en-US" sz="2400" dirty="0"/>
              <a:t>**PLEASE CONTACT GRADE LEVEL COORDINATORS FIRST FOR QUESTIONS**</a:t>
            </a:r>
          </a:p>
        </p:txBody>
      </p:sp>
    </p:spTree>
    <p:extLst>
      <p:ext uri="{BB962C8B-B14F-4D97-AF65-F5344CB8AC3E}">
        <p14:creationId xmlns:p14="http://schemas.microsoft.com/office/powerpoint/2010/main" val="28899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0" y="660916"/>
            <a:ext cx="3657600" cy="685800"/>
          </a:xfrm>
        </p:spPr>
        <p:txBody>
          <a:bodyPr anchor="b">
            <a:normAutofit/>
          </a:bodyPr>
          <a:lstStyle/>
          <a:p>
            <a:r>
              <a:rPr lang="en-US" sz="3200" dirty="0"/>
              <a:t>PLAY ORGANIZATION</a:t>
            </a:r>
          </a:p>
        </p:txBody>
      </p:sp>
      <p:pic>
        <p:nvPicPr>
          <p:cNvPr id="4" name="Picture 3">
            <a:extLst>
              <a:ext uri="{FF2B5EF4-FFF2-40B4-BE49-F238E27FC236}">
                <a16:creationId xmlns:a16="http://schemas.microsoft.com/office/drawing/2014/main" id="{1800B6D2-AA3D-4FF6-9F30-E45934D420B1}"/>
              </a:ext>
            </a:extLst>
          </p:cNvPr>
          <p:cNvPicPr>
            <a:picLocks noChangeAspect="1"/>
          </p:cNvPicPr>
          <p:nvPr/>
        </p:nvPicPr>
        <p:blipFill>
          <a:blip r:embed="rId3"/>
          <a:stretch>
            <a:fillRect/>
          </a:stretch>
        </p:blipFill>
        <p:spPr>
          <a:xfrm>
            <a:off x="0" y="1492567"/>
            <a:ext cx="7239000" cy="3872865"/>
          </a:xfrm>
          <a:prstGeom prst="rect">
            <a:avLst/>
          </a:prstGeom>
          <a:noFill/>
        </p:spPr>
      </p:pic>
      <p:sp>
        <p:nvSpPr>
          <p:cNvPr id="3" name="Content Placeholder 2"/>
          <p:cNvSpPr>
            <a:spLocks noGrp="1"/>
          </p:cNvSpPr>
          <p:nvPr>
            <p:ph type="body" sz="half" idx="2"/>
          </p:nvPr>
        </p:nvSpPr>
        <p:spPr>
          <a:xfrm>
            <a:off x="8001000" y="1676400"/>
            <a:ext cx="3657600" cy="2895600"/>
          </a:xfrm>
        </p:spPr>
        <p:txBody>
          <a:bodyPr>
            <a:normAutofit/>
          </a:bodyPr>
          <a:lstStyle/>
          <a:p>
            <a:pPr marL="0" indent="0" algn="ctr">
              <a:buNone/>
            </a:pPr>
            <a:r>
              <a:rPr lang="en-US" sz="2000" dirty="0"/>
              <a:t>FUN FACT ABOUT PLAY </a:t>
            </a:r>
          </a:p>
          <a:p>
            <a:pPr marL="0" indent="0" algn="ctr">
              <a:buNone/>
            </a:pPr>
            <a:endParaRPr lang="en-US" sz="2000" dirty="0"/>
          </a:p>
          <a:p>
            <a:pPr marL="0" indent="0" algn="ctr">
              <a:buNone/>
            </a:pPr>
            <a:r>
              <a:rPr lang="en-US" dirty="0"/>
              <a:t>PLAY IN-HOUSE BASKETBALL IS 100% RAN BY VOLUNTEERS</a:t>
            </a:r>
          </a:p>
          <a:p>
            <a:pPr marL="0" indent="0" algn="ctr">
              <a:buNone/>
            </a:pPr>
            <a:r>
              <a:rPr lang="en-US" sz="2000" dirty="0"/>
              <a:t>PLEASE</a:t>
            </a:r>
          </a:p>
          <a:p>
            <a:pPr algn="ctr"/>
            <a:r>
              <a:rPr lang="en-US" sz="1800" dirty="0"/>
              <a:t>Be Kind, Respectful, and Patient</a:t>
            </a:r>
          </a:p>
        </p:txBody>
      </p:sp>
      <p:sp>
        <p:nvSpPr>
          <p:cNvPr id="6" name="TextBox 5">
            <a:extLst>
              <a:ext uri="{FF2B5EF4-FFF2-40B4-BE49-F238E27FC236}">
                <a16:creationId xmlns:a16="http://schemas.microsoft.com/office/drawing/2014/main" id="{EE07FA78-3D3E-4620-9B2F-0F18313FC1FB}"/>
              </a:ext>
            </a:extLst>
          </p:cNvPr>
          <p:cNvSpPr txBox="1"/>
          <p:nvPr/>
        </p:nvSpPr>
        <p:spPr>
          <a:xfrm>
            <a:off x="1143000" y="819150"/>
            <a:ext cx="6096000" cy="369332"/>
          </a:xfrm>
          <a:prstGeom prst="rect">
            <a:avLst/>
          </a:prstGeom>
          <a:noFill/>
        </p:spPr>
        <p:txBody>
          <a:bodyPr wrap="square">
            <a:spAutoFit/>
          </a:bodyPr>
          <a:lstStyle/>
          <a:p>
            <a:pPr marL="0" indent="0">
              <a:buNone/>
            </a:pPr>
            <a:r>
              <a:rPr lang="en-US" sz="1800" dirty="0"/>
              <a:t>PRIMARY GOAL OF P.L.A.Y. PROGRAMS</a:t>
            </a:r>
          </a:p>
        </p:txBody>
      </p:sp>
      <p:pic>
        <p:nvPicPr>
          <p:cNvPr id="7" name="Picture 6">
            <a:extLst>
              <a:ext uri="{FF2B5EF4-FFF2-40B4-BE49-F238E27FC236}">
                <a16:creationId xmlns:a16="http://schemas.microsoft.com/office/drawing/2014/main" id="{A3965510-E1E4-442A-8401-55BE20B31B15}"/>
              </a:ext>
            </a:extLst>
          </p:cNvPr>
          <p:cNvPicPr>
            <a:picLocks noChangeAspect="1"/>
          </p:cNvPicPr>
          <p:nvPr/>
        </p:nvPicPr>
        <p:blipFill>
          <a:blip r:embed="rId4"/>
          <a:stretch>
            <a:fillRect/>
          </a:stretch>
        </p:blipFill>
        <p:spPr>
          <a:xfrm>
            <a:off x="1140041" y="5669517"/>
            <a:ext cx="10089754" cy="493819"/>
          </a:xfrm>
          <a:prstGeom prst="rect">
            <a:avLst/>
          </a:prstGeom>
        </p:spPr>
      </p:pic>
    </p:spTree>
    <p:extLst>
      <p:ext uri="{BB962C8B-B14F-4D97-AF65-F5344CB8AC3E}">
        <p14:creationId xmlns:p14="http://schemas.microsoft.com/office/powerpoint/2010/main" val="290508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8B4A676-A2A4-0655-810C-09EF0FAE20BC}"/>
              </a:ext>
            </a:extLst>
          </p:cNvPr>
          <p:cNvSpPr>
            <a:spLocks noGrp="1"/>
          </p:cNvSpPr>
          <p:nvPr>
            <p:ph type="title"/>
          </p:nvPr>
        </p:nvSpPr>
        <p:spPr>
          <a:xfrm>
            <a:off x="1066800" y="304800"/>
            <a:ext cx="10058400" cy="1143000"/>
          </a:xfrm>
        </p:spPr>
        <p:txBody>
          <a:bodyPr>
            <a:normAutofit/>
          </a:bodyPr>
          <a:lstStyle/>
          <a:p>
            <a:pPr algn="ctr"/>
            <a:r>
              <a:rPr lang="en-US" sz="4000" dirty="0"/>
              <a:t>P.L.A.Y. CODE OF CONDUCT</a:t>
            </a:r>
          </a:p>
        </p:txBody>
      </p:sp>
      <p:pic>
        <p:nvPicPr>
          <p:cNvPr id="6" name="Content Placeholder 5">
            <a:extLst>
              <a:ext uri="{FF2B5EF4-FFF2-40B4-BE49-F238E27FC236}">
                <a16:creationId xmlns:a16="http://schemas.microsoft.com/office/drawing/2014/main" id="{DEF7037B-CA9E-4D6C-9BEF-8EB0BA03A527}"/>
              </a:ext>
            </a:extLst>
          </p:cNvPr>
          <p:cNvPicPr>
            <a:picLocks noGrp="1" noChangeAspect="1"/>
          </p:cNvPicPr>
          <p:nvPr>
            <p:ph idx="1"/>
          </p:nvPr>
        </p:nvPicPr>
        <p:blipFill>
          <a:blip r:embed="rId3"/>
          <a:stretch>
            <a:fillRect/>
          </a:stretch>
        </p:blipFill>
        <p:spPr>
          <a:xfrm>
            <a:off x="2307007" y="1830149"/>
            <a:ext cx="7370393" cy="3580051"/>
          </a:xfrm>
          <a:prstGeom prst="rect">
            <a:avLst/>
          </a:prstGeom>
        </p:spPr>
      </p:pic>
      <p:sp>
        <p:nvSpPr>
          <p:cNvPr id="12" name="TextBox 11">
            <a:extLst>
              <a:ext uri="{FF2B5EF4-FFF2-40B4-BE49-F238E27FC236}">
                <a16:creationId xmlns:a16="http://schemas.microsoft.com/office/drawing/2014/main" id="{115C4AAA-97DD-4471-B0BB-138B3C204E9E}"/>
              </a:ext>
            </a:extLst>
          </p:cNvPr>
          <p:cNvSpPr txBox="1"/>
          <p:nvPr/>
        </p:nvSpPr>
        <p:spPr>
          <a:xfrm>
            <a:off x="1524000" y="5473849"/>
            <a:ext cx="9829800" cy="646331"/>
          </a:xfrm>
          <a:prstGeom prst="rect">
            <a:avLst/>
          </a:prstGeom>
          <a:noFill/>
        </p:spPr>
        <p:txBody>
          <a:bodyPr wrap="square">
            <a:spAutoFit/>
          </a:bodyPr>
          <a:lstStyle/>
          <a:p>
            <a:pPr algn="ctr"/>
            <a:r>
              <a:rPr lang="en-US" dirty="0"/>
              <a:t>**Parents must observe a 24-hour rule with any concerns or complaints. **</a:t>
            </a:r>
          </a:p>
          <a:p>
            <a:pPr algn="ctr"/>
            <a:r>
              <a:rPr lang="en-US" dirty="0"/>
              <a:t>It is NOT acceptable to criticize, yell or confront a coach, parent, fan during or after and event. </a:t>
            </a:r>
          </a:p>
        </p:txBody>
      </p:sp>
    </p:spTree>
    <p:extLst>
      <p:ext uri="{BB962C8B-B14F-4D97-AF65-F5344CB8AC3E}">
        <p14:creationId xmlns:p14="http://schemas.microsoft.com/office/powerpoint/2010/main" val="381826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FEELING ILL </a:t>
            </a:r>
          </a:p>
        </p:txBody>
      </p:sp>
      <p:pic>
        <p:nvPicPr>
          <p:cNvPr id="8" name="Content Placeholder 7" descr="A pile of red berries&#10;&#10;Description automatically generated with low confidence">
            <a:extLst>
              <a:ext uri="{FF2B5EF4-FFF2-40B4-BE49-F238E27FC236}">
                <a16:creationId xmlns:a16="http://schemas.microsoft.com/office/drawing/2014/main" id="{15D157EC-81FB-494A-AA7E-16A37247215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5375" y="1676400"/>
            <a:ext cx="2057426" cy="2035823"/>
          </a:xfrm>
        </p:spPr>
      </p:pic>
      <p:pic>
        <p:nvPicPr>
          <p:cNvPr id="11" name="Content Placeholder 10" descr="Icon&#10;&#10;Description automatically generated">
            <a:extLst>
              <a:ext uri="{FF2B5EF4-FFF2-40B4-BE49-F238E27FC236}">
                <a16:creationId xmlns:a16="http://schemas.microsoft.com/office/drawing/2014/main" id="{FD5C535C-EA14-446A-A1D2-084EC1A85427}"/>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566003" y="3712222"/>
            <a:ext cx="2307577" cy="2307577"/>
          </a:xfrm>
        </p:spPr>
      </p:pic>
      <p:sp>
        <p:nvSpPr>
          <p:cNvPr id="13" name="TextBox 12">
            <a:extLst>
              <a:ext uri="{FF2B5EF4-FFF2-40B4-BE49-F238E27FC236}">
                <a16:creationId xmlns:a16="http://schemas.microsoft.com/office/drawing/2014/main" id="{939C7BE1-2998-4BE7-B4B7-B6E88409F9DA}"/>
              </a:ext>
            </a:extLst>
          </p:cNvPr>
          <p:cNvSpPr txBox="1"/>
          <p:nvPr/>
        </p:nvSpPr>
        <p:spPr>
          <a:xfrm>
            <a:off x="0" y="4191000"/>
            <a:ext cx="7543800" cy="2308324"/>
          </a:xfrm>
          <a:prstGeom prst="rect">
            <a:avLst/>
          </a:prstGeom>
          <a:noFill/>
        </p:spPr>
        <p:txBody>
          <a:bodyPr wrap="square" rtlCol="0">
            <a:spAutoFit/>
          </a:bodyPr>
          <a:lstStyle/>
          <a:p>
            <a:pPr algn="ctr"/>
            <a:r>
              <a:rPr lang="en-US" sz="3600" dirty="0"/>
              <a:t>STAY HOME- GET SOME REST</a:t>
            </a:r>
          </a:p>
          <a:p>
            <a:pPr algn="ctr"/>
            <a:endParaRPr lang="en-US" sz="3600" dirty="0"/>
          </a:p>
          <a:p>
            <a:pPr algn="ctr"/>
            <a:r>
              <a:rPr lang="en-US" sz="3600" dirty="0"/>
              <a:t>THERE IS ALWAYS NEXT WEEK</a:t>
            </a:r>
          </a:p>
          <a:p>
            <a:endParaRPr lang="en-US" sz="3600" dirty="0"/>
          </a:p>
        </p:txBody>
      </p:sp>
      <p:sp>
        <p:nvSpPr>
          <p:cNvPr id="15" name="TextBox 14">
            <a:extLst>
              <a:ext uri="{FF2B5EF4-FFF2-40B4-BE49-F238E27FC236}">
                <a16:creationId xmlns:a16="http://schemas.microsoft.com/office/drawing/2014/main" id="{7B41E409-9C99-4513-AC3F-928F98700C08}"/>
              </a:ext>
            </a:extLst>
          </p:cNvPr>
          <p:cNvSpPr txBox="1"/>
          <p:nvPr/>
        </p:nvSpPr>
        <p:spPr>
          <a:xfrm>
            <a:off x="3200400" y="1966453"/>
            <a:ext cx="8229600" cy="1323439"/>
          </a:xfrm>
          <a:prstGeom prst="rect">
            <a:avLst/>
          </a:prstGeom>
          <a:noFill/>
        </p:spPr>
        <p:txBody>
          <a:bodyPr wrap="square" rtlCol="0">
            <a:spAutoFit/>
          </a:bodyPr>
          <a:lstStyle/>
          <a:p>
            <a:pPr algn="ctr"/>
            <a:r>
              <a:rPr lang="en-US" sz="4000" dirty="0"/>
              <a:t>*PLEASE DO NOT COME TO BASKETBALL*</a:t>
            </a:r>
          </a:p>
        </p:txBody>
      </p:sp>
    </p:spTree>
    <p:extLst>
      <p:ext uri="{BB962C8B-B14F-4D97-AF65-F5344CB8AC3E}">
        <p14:creationId xmlns:p14="http://schemas.microsoft.com/office/powerpoint/2010/main" val="259839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4694"/>
            <a:ext cx="10058400" cy="685799"/>
          </a:xfrm>
        </p:spPr>
        <p:txBody>
          <a:bodyPr>
            <a:normAutofit/>
          </a:bodyPr>
          <a:lstStyle/>
          <a:p>
            <a:pPr algn="ctr"/>
            <a:r>
              <a:rPr lang="en-US" sz="4000" b="1" u="sng" dirty="0"/>
              <a:t>SEASON DETAILS</a:t>
            </a:r>
          </a:p>
        </p:txBody>
      </p:sp>
      <p:sp>
        <p:nvSpPr>
          <p:cNvPr id="4" name="TextBox 3">
            <a:extLst>
              <a:ext uri="{FF2B5EF4-FFF2-40B4-BE49-F238E27FC236}">
                <a16:creationId xmlns:a16="http://schemas.microsoft.com/office/drawing/2014/main" id="{DB6BC90F-AF5B-4254-B2F9-3FCDB5940E47}"/>
              </a:ext>
            </a:extLst>
          </p:cNvPr>
          <p:cNvSpPr txBox="1"/>
          <p:nvPr/>
        </p:nvSpPr>
        <p:spPr>
          <a:xfrm>
            <a:off x="1374459" y="1061305"/>
            <a:ext cx="9281400" cy="1277273"/>
          </a:xfrm>
          <a:prstGeom prst="rect">
            <a:avLst/>
          </a:prstGeom>
          <a:noFill/>
        </p:spPr>
        <p:txBody>
          <a:bodyPr wrap="square" rtlCol="0">
            <a:spAutoFit/>
          </a:bodyPr>
          <a:lstStyle/>
          <a:p>
            <a:pPr algn="ctr"/>
            <a:r>
              <a:rPr lang="en-US" sz="2700" dirty="0"/>
              <a:t>K-2</a:t>
            </a:r>
          </a:p>
          <a:p>
            <a:pPr algn="ctr"/>
            <a:r>
              <a:rPr lang="en-US" sz="2500" dirty="0"/>
              <a:t>Season Start</a:t>
            </a:r>
            <a:r>
              <a:rPr lang="en-US" sz="2500" dirty="0">
                <a:sym typeface="Wingdings" panose="05000000000000000000" pitchFamily="2" charset="2"/>
              </a:rPr>
              <a:t> January 6</a:t>
            </a:r>
            <a:r>
              <a:rPr lang="en-US" sz="2500" baseline="30000" dirty="0">
                <a:sym typeface="Wingdings" panose="05000000000000000000" pitchFamily="2" charset="2"/>
              </a:rPr>
              <a:t>th</a:t>
            </a:r>
            <a:r>
              <a:rPr lang="en-US" sz="2500" dirty="0">
                <a:sym typeface="Wingdings" panose="05000000000000000000" pitchFamily="2" charset="2"/>
              </a:rPr>
              <a:t>, 2025</a:t>
            </a:r>
          </a:p>
          <a:p>
            <a:pPr algn="ctr"/>
            <a:r>
              <a:rPr lang="en-US" sz="2500" dirty="0">
                <a:sym typeface="Wingdings" panose="05000000000000000000" pitchFamily="2" charset="2"/>
              </a:rPr>
              <a:t>Season End March 16</a:t>
            </a:r>
            <a:r>
              <a:rPr lang="en-US" sz="2500" baseline="30000" dirty="0">
                <a:sym typeface="Wingdings" panose="05000000000000000000" pitchFamily="2" charset="2"/>
              </a:rPr>
              <a:t>th</a:t>
            </a:r>
            <a:r>
              <a:rPr lang="en-US" sz="2500" dirty="0">
                <a:sym typeface="Wingdings" panose="05000000000000000000" pitchFamily="2" charset="2"/>
              </a:rPr>
              <a:t>, 2025</a:t>
            </a:r>
            <a:endParaRPr lang="en-US" sz="2500" dirty="0"/>
          </a:p>
        </p:txBody>
      </p:sp>
      <p:sp>
        <p:nvSpPr>
          <p:cNvPr id="5" name="TextBox 4">
            <a:extLst>
              <a:ext uri="{FF2B5EF4-FFF2-40B4-BE49-F238E27FC236}">
                <a16:creationId xmlns:a16="http://schemas.microsoft.com/office/drawing/2014/main" id="{E42C9E83-20DC-A6A7-9190-5C9E4C46E26E}"/>
              </a:ext>
            </a:extLst>
          </p:cNvPr>
          <p:cNvSpPr txBox="1"/>
          <p:nvPr/>
        </p:nvSpPr>
        <p:spPr>
          <a:xfrm>
            <a:off x="1677828" y="2381048"/>
            <a:ext cx="8674661" cy="4924425"/>
          </a:xfrm>
          <a:prstGeom prst="rect">
            <a:avLst/>
          </a:prstGeom>
          <a:noFill/>
        </p:spPr>
        <p:txBody>
          <a:bodyPr wrap="square" rtlCol="0">
            <a:spAutoFit/>
          </a:bodyPr>
          <a:lstStyle/>
          <a:p>
            <a:pPr algn="ctr"/>
            <a:r>
              <a:rPr lang="en-US" sz="2600" dirty="0"/>
              <a:t>K/1</a:t>
            </a:r>
          </a:p>
          <a:p>
            <a:pPr algn="ctr"/>
            <a:r>
              <a:rPr lang="en-US" sz="2600" dirty="0"/>
              <a:t>Sat AM: 45 min stations followed by 30 min scrimmage</a:t>
            </a:r>
          </a:p>
          <a:p>
            <a:pPr algn="ctr"/>
            <a:r>
              <a:rPr lang="en-US" sz="2600" dirty="0"/>
              <a:t>First Day: January 11</a:t>
            </a:r>
            <a:r>
              <a:rPr lang="en-US" sz="2600" baseline="30000" dirty="0"/>
              <a:t>th</a:t>
            </a:r>
            <a:r>
              <a:rPr lang="en-US" sz="2600" dirty="0"/>
              <a:t>, 2025</a:t>
            </a:r>
          </a:p>
          <a:p>
            <a:pPr algn="ctr"/>
            <a:endParaRPr lang="en-US" sz="2600" dirty="0"/>
          </a:p>
          <a:p>
            <a:pPr algn="ctr"/>
            <a:r>
              <a:rPr lang="en-US" sz="2600" dirty="0"/>
              <a:t>2</a:t>
            </a:r>
            <a:r>
              <a:rPr lang="en-US" sz="2600" baseline="30000" dirty="0"/>
              <a:t>nd</a:t>
            </a:r>
            <a:r>
              <a:rPr lang="en-US" sz="2600" dirty="0"/>
              <a:t> grade Practice and Games</a:t>
            </a:r>
          </a:p>
          <a:p>
            <a:pPr algn="ctr"/>
            <a:r>
              <a:rPr lang="en-US" sz="2600" dirty="0"/>
              <a:t>First Game Saturday January 11</a:t>
            </a:r>
            <a:r>
              <a:rPr lang="en-US" sz="2600" baseline="30000" dirty="0"/>
              <a:t>th</a:t>
            </a:r>
            <a:r>
              <a:rPr lang="en-US" sz="2600" dirty="0"/>
              <a:t>, 2025 (times vary morning/afternoon)</a:t>
            </a:r>
          </a:p>
          <a:p>
            <a:pPr algn="ctr"/>
            <a:r>
              <a:rPr lang="en-US" sz="2600" dirty="0"/>
              <a:t>4v4</a:t>
            </a:r>
          </a:p>
          <a:p>
            <a:pPr algn="ctr"/>
            <a:r>
              <a:rPr lang="en-US" sz="2600" dirty="0"/>
              <a:t>Referred games (our PLHS students)</a:t>
            </a:r>
          </a:p>
          <a:p>
            <a:pPr algn="ctr"/>
            <a:r>
              <a:rPr lang="en-US" sz="2600" dirty="0"/>
              <a:t>Practice 1 time a week at a PL district facility or Aspen Academy</a:t>
            </a:r>
          </a:p>
          <a:p>
            <a:pPr algn="ctr"/>
            <a:endParaRPr lang="en-US" sz="2800" dirty="0"/>
          </a:p>
        </p:txBody>
      </p:sp>
    </p:spTree>
    <p:extLst>
      <p:ext uri="{BB962C8B-B14F-4D97-AF65-F5344CB8AC3E}">
        <p14:creationId xmlns:p14="http://schemas.microsoft.com/office/powerpoint/2010/main" val="299311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TEAMS and # of PLAYERS</a:t>
            </a:r>
          </a:p>
        </p:txBody>
      </p:sp>
      <p:sp>
        <p:nvSpPr>
          <p:cNvPr id="3" name="Text Placeholder 2"/>
          <p:cNvSpPr>
            <a:spLocks noGrp="1"/>
          </p:cNvSpPr>
          <p:nvPr>
            <p:ph type="body" idx="1"/>
          </p:nvPr>
        </p:nvSpPr>
        <p:spPr/>
        <p:txBody>
          <a:bodyPr/>
          <a:lstStyle/>
          <a:p>
            <a:pPr algn="ctr"/>
            <a:r>
              <a:rPr lang="en-US" dirty="0"/>
              <a:t>BOYS</a:t>
            </a:r>
          </a:p>
        </p:txBody>
      </p:sp>
      <p:graphicFrame>
        <p:nvGraphicFramePr>
          <p:cNvPr id="8" name="Table 8">
            <a:extLst>
              <a:ext uri="{FF2B5EF4-FFF2-40B4-BE49-F238E27FC236}">
                <a16:creationId xmlns:a16="http://schemas.microsoft.com/office/drawing/2014/main" id="{2D45116E-2387-4ADD-8696-E48728075DAE}"/>
              </a:ext>
            </a:extLst>
          </p:cNvPr>
          <p:cNvGraphicFramePr>
            <a:graphicFrameLocks noGrp="1"/>
          </p:cNvGraphicFramePr>
          <p:nvPr>
            <p:ph sz="half" idx="2"/>
            <p:extLst>
              <p:ext uri="{D42A27DB-BD31-4B8C-83A1-F6EECF244321}">
                <p14:modId xmlns:p14="http://schemas.microsoft.com/office/powerpoint/2010/main" val="2360566719"/>
              </p:ext>
            </p:extLst>
          </p:nvPr>
        </p:nvGraphicFramePr>
        <p:xfrm>
          <a:off x="2035969" y="2492859"/>
          <a:ext cx="2907981" cy="2612541"/>
        </p:xfrm>
        <a:graphic>
          <a:graphicData uri="http://schemas.openxmlformats.org/drawingml/2006/table">
            <a:tbl>
              <a:tblPr firstRow="1" bandRow="1">
                <a:tableStyleId>{D03447BB-5D67-496B-8E87-E561075AD55C}</a:tableStyleId>
              </a:tblPr>
              <a:tblGrid>
                <a:gridCol w="969327">
                  <a:extLst>
                    <a:ext uri="{9D8B030D-6E8A-4147-A177-3AD203B41FA5}">
                      <a16:colId xmlns:a16="http://schemas.microsoft.com/office/drawing/2014/main" val="3315120271"/>
                    </a:ext>
                  </a:extLst>
                </a:gridCol>
                <a:gridCol w="969327">
                  <a:extLst>
                    <a:ext uri="{9D8B030D-6E8A-4147-A177-3AD203B41FA5}">
                      <a16:colId xmlns:a16="http://schemas.microsoft.com/office/drawing/2014/main" val="1647549295"/>
                    </a:ext>
                  </a:extLst>
                </a:gridCol>
                <a:gridCol w="969327">
                  <a:extLst>
                    <a:ext uri="{9D8B030D-6E8A-4147-A177-3AD203B41FA5}">
                      <a16:colId xmlns:a16="http://schemas.microsoft.com/office/drawing/2014/main" val="3600515619"/>
                    </a:ext>
                  </a:extLst>
                </a:gridCol>
              </a:tblGrid>
              <a:tr h="631031">
                <a:tc>
                  <a:txBody>
                    <a:bodyPr/>
                    <a:lstStyle/>
                    <a:p>
                      <a:pPr algn="ctr"/>
                      <a:r>
                        <a:rPr lang="en-US" dirty="0"/>
                        <a:t>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 of Players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TEAMS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2777353"/>
                  </a:ext>
                </a:extLst>
              </a:tr>
              <a:tr h="631031">
                <a:tc>
                  <a:txBody>
                    <a:bodyPr/>
                    <a:lstStyle/>
                    <a:p>
                      <a:pPr algn="ctr"/>
                      <a:r>
                        <a:rPr lang="en-US" dirty="0"/>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7449547"/>
                  </a:ext>
                </a:extLst>
              </a:tr>
              <a:tr h="631031">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7907091"/>
                  </a:ext>
                </a:extLst>
              </a:tr>
              <a:tr h="710399">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541266"/>
                  </a:ext>
                </a:extLst>
              </a:tr>
            </a:tbl>
          </a:graphicData>
        </a:graphic>
      </p:graphicFrame>
      <p:sp>
        <p:nvSpPr>
          <p:cNvPr id="5" name="Text Placeholder 4"/>
          <p:cNvSpPr>
            <a:spLocks noGrp="1"/>
          </p:cNvSpPr>
          <p:nvPr>
            <p:ph type="body" sz="quarter" idx="3"/>
          </p:nvPr>
        </p:nvSpPr>
        <p:spPr/>
        <p:txBody>
          <a:bodyPr/>
          <a:lstStyle/>
          <a:p>
            <a:pPr algn="ctr"/>
            <a:r>
              <a:rPr lang="en-US" dirty="0"/>
              <a:t>GIRLS</a:t>
            </a:r>
          </a:p>
        </p:txBody>
      </p:sp>
      <p:graphicFrame>
        <p:nvGraphicFramePr>
          <p:cNvPr id="9" name="Table 9">
            <a:extLst>
              <a:ext uri="{FF2B5EF4-FFF2-40B4-BE49-F238E27FC236}">
                <a16:creationId xmlns:a16="http://schemas.microsoft.com/office/drawing/2014/main" id="{AA4FD39E-8E84-436B-A2BD-93C5BC62BE2F}"/>
              </a:ext>
            </a:extLst>
          </p:cNvPr>
          <p:cNvGraphicFramePr>
            <a:graphicFrameLocks noGrp="1"/>
          </p:cNvGraphicFramePr>
          <p:nvPr>
            <p:ph sz="quarter" idx="4"/>
            <p:extLst>
              <p:ext uri="{D42A27DB-BD31-4B8C-83A1-F6EECF244321}">
                <p14:modId xmlns:p14="http://schemas.microsoft.com/office/powerpoint/2010/main" val="516448981"/>
              </p:ext>
            </p:extLst>
          </p:nvPr>
        </p:nvGraphicFramePr>
        <p:xfrm>
          <a:off x="7248052" y="2484256"/>
          <a:ext cx="2907979" cy="1908030"/>
        </p:xfrm>
        <a:graphic>
          <a:graphicData uri="http://schemas.openxmlformats.org/drawingml/2006/table">
            <a:tbl>
              <a:tblPr firstRow="1" bandRow="1">
                <a:tableStyleId>{D03447BB-5D67-496B-8E87-E561075AD55C}</a:tableStyleId>
              </a:tblPr>
              <a:tblGrid>
                <a:gridCol w="989229">
                  <a:extLst>
                    <a:ext uri="{9D8B030D-6E8A-4147-A177-3AD203B41FA5}">
                      <a16:colId xmlns:a16="http://schemas.microsoft.com/office/drawing/2014/main" val="1053672676"/>
                    </a:ext>
                  </a:extLst>
                </a:gridCol>
                <a:gridCol w="959375">
                  <a:extLst>
                    <a:ext uri="{9D8B030D-6E8A-4147-A177-3AD203B41FA5}">
                      <a16:colId xmlns:a16="http://schemas.microsoft.com/office/drawing/2014/main" val="3119736080"/>
                    </a:ext>
                  </a:extLst>
                </a:gridCol>
                <a:gridCol w="959375">
                  <a:extLst>
                    <a:ext uri="{9D8B030D-6E8A-4147-A177-3AD203B41FA5}">
                      <a16:colId xmlns:a16="http://schemas.microsoft.com/office/drawing/2014/main" val="3112995372"/>
                    </a:ext>
                  </a:extLst>
                </a:gridCol>
              </a:tblGrid>
              <a:tr h="640538">
                <a:tc>
                  <a:txBody>
                    <a:bodyPr/>
                    <a:lstStyle/>
                    <a:p>
                      <a:pPr algn="ctr"/>
                      <a:r>
                        <a:rPr lang="en-US" dirty="0"/>
                        <a:t>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 of Players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TEAMS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541218"/>
                  </a:ext>
                </a:extLst>
              </a:tr>
              <a:tr h="633746">
                <a:tc>
                  <a:txBody>
                    <a:bodyPr/>
                    <a:lstStyle/>
                    <a:p>
                      <a:pPr algn="ctr"/>
                      <a:r>
                        <a:rPr lang="en-US" dirty="0"/>
                        <a:t>K/1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3847380"/>
                  </a:ext>
                </a:extLst>
              </a:tr>
              <a:tr h="633746">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8766877"/>
                  </a:ext>
                </a:extLst>
              </a:tr>
            </a:tbl>
          </a:graphicData>
        </a:graphic>
      </p:graphicFrame>
    </p:spTree>
    <p:extLst>
      <p:ext uri="{BB962C8B-B14F-4D97-AF65-F5344CB8AC3E}">
        <p14:creationId xmlns:p14="http://schemas.microsoft.com/office/powerpoint/2010/main" val="40787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 presentation (widescreen).potx" id="{CC5AF3F1-F1AD-46F5-B229-4E1329F06412}" vid="{B7E1BF64-2168-4738-AA42-CF7C9F7F9E9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Basketball presentation (widescreen)</Template>
  <TotalTime>972</TotalTime>
  <Words>1749</Words>
  <Application>Microsoft Office PowerPoint</Application>
  <PresentationFormat>Widescreen</PresentationFormat>
  <Paragraphs>183</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Franklin Gothic Medium</vt:lpstr>
      <vt:lpstr>Impact</vt:lpstr>
      <vt:lpstr>Wingdings</vt:lpstr>
      <vt:lpstr>Basketball 16x9</vt:lpstr>
      <vt:lpstr>In-House Basketball Boys &amp; Girls  Parent Meeting</vt:lpstr>
      <vt:lpstr>  BOYS In-House Basketball Point of Contacts </vt:lpstr>
      <vt:lpstr>GIRLS In-House Basketball Point of Contacts</vt:lpstr>
      <vt:lpstr>  Directors </vt:lpstr>
      <vt:lpstr>PLAY ORGANIZATION</vt:lpstr>
      <vt:lpstr>P.L.A.Y. CODE OF CONDUCT</vt:lpstr>
      <vt:lpstr>FEELING ILL </vt:lpstr>
      <vt:lpstr>SEASON DETAILS</vt:lpstr>
      <vt:lpstr>TEAMS and # of PLAYERS</vt:lpstr>
      <vt:lpstr>Important Dates</vt:lpstr>
      <vt:lpstr>PLAY In-House Jersey</vt:lpstr>
      <vt:lpstr>Picture Day K-2 with Van Go Photo   January 11th and January 18th </vt:lpstr>
      <vt:lpstr>Important Date Cont.</vt:lpstr>
      <vt:lpstr>EQUIPMENT FOR BASKETBALL PRACTICES </vt:lpstr>
      <vt:lpstr>COMMUNICATION &amp; SPORTS ENGINE</vt:lpstr>
      <vt:lpstr>LAKER PLAY PASS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In-House Basketball Boys &amp; Girls  Parent Meeting</dc:title>
  <dc:creator>Sykora, Kelly</dc:creator>
  <cp:lastModifiedBy>Jungers, Melissa</cp:lastModifiedBy>
  <cp:revision>19</cp:revision>
  <dcterms:created xsi:type="dcterms:W3CDTF">2022-12-06T02:00:48Z</dcterms:created>
  <dcterms:modified xsi:type="dcterms:W3CDTF">2024-12-12T03:27:10Z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