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79" r:id="rId4"/>
    <p:sldId id="280" r:id="rId5"/>
    <p:sldId id="269" r:id="rId6"/>
    <p:sldId id="271" r:id="rId7"/>
    <p:sldId id="272" r:id="rId8"/>
    <p:sldId id="258" r:id="rId9"/>
    <p:sldId id="259" r:id="rId10"/>
    <p:sldId id="262" r:id="rId11"/>
    <p:sldId id="260" r:id="rId12"/>
    <p:sldId id="261" r:id="rId13"/>
    <p:sldId id="263" r:id="rId14"/>
    <p:sldId id="264" r:id="rId15"/>
    <p:sldId id="265" r:id="rId16"/>
    <p:sldId id="266" r:id="rId17"/>
    <p:sldId id="273" r:id="rId18"/>
    <p:sldId id="274" r:id="rId19"/>
    <p:sldId id="276" r:id="rId20"/>
    <p:sldId id="277" r:id="rId21"/>
    <p:sldId id="278" r:id="rId22"/>
  </p:sldIdLst>
  <p:sldSz cx="7772400" cy="100584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9" autoAdjust="0"/>
    <p:restoredTop sz="74932" autoAdjust="0"/>
  </p:normalViewPr>
  <p:slideViewPr>
    <p:cSldViewPr snapToGrid="0" snapToObjects="1">
      <p:cViewPr varScale="1">
        <p:scale>
          <a:sx n="59" d="100"/>
          <a:sy n="59" d="100"/>
        </p:scale>
        <p:origin x="828" y="90"/>
      </p:cViewPr>
      <p:guideLst>
        <p:guide orient="horz" pos="3168"/>
        <p:guide pos="244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BD3F012B-2858-4658-BC0B-7CD170231AA4}" type="datetimeFigureOut">
              <a:rPr lang="en-US" smtClean="0"/>
              <a:t>8/8/2017</a:t>
            </a:fld>
            <a:endParaRPr lang="en-US"/>
          </a:p>
        </p:txBody>
      </p:sp>
      <p:sp>
        <p:nvSpPr>
          <p:cNvPr id="4" name="Slide Image Placeholder 3"/>
          <p:cNvSpPr>
            <a:spLocks noGrp="1" noRot="1" noChangeAspect="1"/>
          </p:cNvSpPr>
          <p:nvPr>
            <p:ph type="sldImg" idx="2"/>
          </p:nvPr>
        </p:nvSpPr>
        <p:spPr>
          <a:xfrm>
            <a:off x="2263775" y="1163638"/>
            <a:ext cx="242728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03E79E43-D9D6-439F-8A52-3E0B9033D939}" type="slidenum">
              <a:rPr lang="en-US" smtClean="0"/>
              <a:t>‹#›</a:t>
            </a:fld>
            <a:endParaRPr lang="en-US"/>
          </a:p>
        </p:txBody>
      </p:sp>
    </p:spTree>
    <p:extLst>
      <p:ext uri="{BB962C8B-B14F-4D97-AF65-F5344CB8AC3E}">
        <p14:creationId xmlns:p14="http://schemas.microsoft.com/office/powerpoint/2010/main" val="416321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3775" y="1163638"/>
            <a:ext cx="242728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79E43-D9D6-439F-8A52-3E0B9033D939}" type="slidenum">
              <a:rPr lang="en-US" smtClean="0"/>
              <a:t>1</a:t>
            </a:fld>
            <a:endParaRPr lang="en-US"/>
          </a:p>
        </p:txBody>
      </p:sp>
    </p:spTree>
    <p:extLst>
      <p:ext uri="{BB962C8B-B14F-4D97-AF65-F5344CB8AC3E}">
        <p14:creationId xmlns:p14="http://schemas.microsoft.com/office/powerpoint/2010/main" val="294312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79E43-D9D6-439F-8A52-3E0B9033D939}" type="slidenum">
              <a:rPr lang="en-US" smtClean="0"/>
              <a:t>2</a:t>
            </a:fld>
            <a:endParaRPr lang="en-US"/>
          </a:p>
        </p:txBody>
      </p:sp>
    </p:spTree>
    <p:extLst>
      <p:ext uri="{BB962C8B-B14F-4D97-AF65-F5344CB8AC3E}">
        <p14:creationId xmlns:p14="http://schemas.microsoft.com/office/powerpoint/2010/main" val="377990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79E43-D9D6-439F-8A52-3E0B9033D939}" type="slidenum">
              <a:rPr lang="en-US" smtClean="0"/>
              <a:t>3</a:t>
            </a:fld>
            <a:endParaRPr lang="en-US"/>
          </a:p>
        </p:txBody>
      </p:sp>
    </p:spTree>
    <p:extLst>
      <p:ext uri="{BB962C8B-B14F-4D97-AF65-F5344CB8AC3E}">
        <p14:creationId xmlns:p14="http://schemas.microsoft.com/office/powerpoint/2010/main" val="65291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79E43-D9D6-439F-8A52-3E0B9033D939}" type="slidenum">
              <a:rPr lang="en-US" smtClean="0"/>
              <a:t>4</a:t>
            </a:fld>
            <a:endParaRPr lang="en-US"/>
          </a:p>
        </p:txBody>
      </p:sp>
    </p:spTree>
    <p:extLst>
      <p:ext uri="{BB962C8B-B14F-4D97-AF65-F5344CB8AC3E}">
        <p14:creationId xmlns:p14="http://schemas.microsoft.com/office/powerpoint/2010/main" val="2818053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388620" indent="0" algn="ctr">
              <a:buNone/>
              <a:defRPr>
                <a:solidFill>
                  <a:schemeClr val="tx1">
                    <a:tint val="75000"/>
                  </a:schemeClr>
                </a:solidFill>
              </a:defRPr>
            </a:lvl2pPr>
            <a:lvl3pPr marL="777240" indent="0" algn="ctr">
              <a:buNone/>
              <a:defRPr>
                <a:solidFill>
                  <a:schemeClr val="tx1">
                    <a:tint val="75000"/>
                  </a:schemeClr>
                </a:solidFill>
              </a:defRPr>
            </a:lvl3pPr>
            <a:lvl4pPr marL="1165860" indent="0" algn="ctr">
              <a:buNone/>
              <a:defRPr>
                <a:solidFill>
                  <a:schemeClr val="tx1">
                    <a:tint val="75000"/>
                  </a:schemeClr>
                </a:solidFill>
              </a:defRPr>
            </a:lvl4pPr>
            <a:lvl5pPr marL="1554480" indent="0" algn="ctr">
              <a:buNone/>
              <a:defRPr>
                <a:solidFill>
                  <a:schemeClr val="tx1">
                    <a:tint val="75000"/>
                  </a:schemeClr>
                </a:solidFill>
              </a:defRPr>
            </a:lvl5pPr>
            <a:lvl6pPr marL="1943100" indent="0" algn="ctr">
              <a:buNone/>
              <a:defRPr>
                <a:solidFill>
                  <a:schemeClr val="tx1">
                    <a:tint val="75000"/>
                  </a:schemeClr>
                </a:solidFill>
              </a:defRPr>
            </a:lvl6pPr>
            <a:lvl7pPr marL="2331720" indent="0" algn="ctr">
              <a:buNone/>
              <a:defRPr>
                <a:solidFill>
                  <a:schemeClr val="tx1">
                    <a:tint val="75000"/>
                  </a:schemeClr>
                </a:solidFill>
              </a:defRPr>
            </a:lvl7pPr>
            <a:lvl8pPr marL="2720340" indent="0" algn="ctr">
              <a:buNone/>
              <a:defRPr>
                <a:solidFill>
                  <a:schemeClr val="tx1">
                    <a:tint val="75000"/>
                  </a:schemeClr>
                </a:solidFill>
              </a:defRPr>
            </a:lvl8pPr>
            <a:lvl9pPr marL="31089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23DB0E-E83A-4242-9DD9-E53637B4979F}"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AACB3-DFEB-9D4D-A77A-23FAADBF9D60}" type="slidenum">
              <a:rPr lang="en-US" smtClean="0"/>
              <a:t>‹#›</a:t>
            </a:fld>
            <a:endParaRPr lang="en-US"/>
          </a:p>
        </p:txBody>
      </p:sp>
    </p:spTree>
    <p:extLst>
      <p:ext uri="{BB962C8B-B14F-4D97-AF65-F5344CB8AC3E}">
        <p14:creationId xmlns:p14="http://schemas.microsoft.com/office/powerpoint/2010/main" val="150038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3DB0E-E83A-4242-9DD9-E53637B4979F}"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AACB3-DFEB-9D4D-A77A-23FAADBF9D60}" type="slidenum">
              <a:rPr lang="en-US" smtClean="0"/>
              <a:t>‹#›</a:t>
            </a:fld>
            <a:endParaRPr lang="en-US"/>
          </a:p>
        </p:txBody>
      </p:sp>
    </p:spTree>
    <p:extLst>
      <p:ext uri="{BB962C8B-B14F-4D97-AF65-F5344CB8AC3E}">
        <p14:creationId xmlns:p14="http://schemas.microsoft.com/office/powerpoint/2010/main" val="186974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3DB0E-E83A-4242-9DD9-E53637B4979F}"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AACB3-DFEB-9D4D-A77A-23FAADBF9D60}" type="slidenum">
              <a:rPr lang="en-US" smtClean="0"/>
              <a:t>‹#›</a:t>
            </a:fld>
            <a:endParaRPr lang="en-US"/>
          </a:p>
        </p:txBody>
      </p:sp>
    </p:spTree>
    <p:extLst>
      <p:ext uri="{BB962C8B-B14F-4D97-AF65-F5344CB8AC3E}">
        <p14:creationId xmlns:p14="http://schemas.microsoft.com/office/powerpoint/2010/main" val="3089657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3DB0E-E83A-4242-9DD9-E53637B4979F}"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AACB3-DFEB-9D4D-A77A-23FAADBF9D60}" type="slidenum">
              <a:rPr lang="en-US" smtClean="0"/>
              <a:t>‹#›</a:t>
            </a:fld>
            <a:endParaRPr lang="en-US"/>
          </a:p>
        </p:txBody>
      </p:sp>
    </p:spTree>
    <p:extLst>
      <p:ext uri="{BB962C8B-B14F-4D97-AF65-F5344CB8AC3E}">
        <p14:creationId xmlns:p14="http://schemas.microsoft.com/office/powerpoint/2010/main" val="239711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34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1700">
                <a:solidFill>
                  <a:schemeClr val="tx1">
                    <a:tint val="75000"/>
                  </a:schemeClr>
                </a:solidFill>
              </a:defRPr>
            </a:lvl1pPr>
            <a:lvl2pPr marL="388620" indent="0">
              <a:buNone/>
              <a:defRPr sz="153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23DB0E-E83A-4242-9DD9-E53637B4979F}"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AACB3-DFEB-9D4D-A77A-23FAADBF9D60}" type="slidenum">
              <a:rPr lang="en-US" smtClean="0"/>
              <a:t>‹#›</a:t>
            </a:fld>
            <a:endParaRPr lang="en-US"/>
          </a:p>
        </p:txBody>
      </p:sp>
    </p:spTree>
    <p:extLst>
      <p:ext uri="{BB962C8B-B14F-4D97-AF65-F5344CB8AC3E}">
        <p14:creationId xmlns:p14="http://schemas.microsoft.com/office/powerpoint/2010/main" val="297067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1"/>
            <a:ext cx="3432810" cy="6638079"/>
          </a:xfrm>
        </p:spPr>
        <p:txBody>
          <a:bodyPr/>
          <a:lstStyle>
            <a:lvl1pPr>
              <a:defRPr sz="2380"/>
            </a:lvl1pPr>
            <a:lvl2pPr>
              <a:defRPr sz="2040"/>
            </a:lvl2pPr>
            <a:lvl3pPr>
              <a:defRPr sz="1700"/>
            </a:lvl3pPr>
            <a:lvl4pPr>
              <a:defRPr sz="1530"/>
            </a:lvl4pPr>
            <a:lvl5pPr>
              <a:defRPr sz="1530"/>
            </a:lvl5pPr>
            <a:lvl6pPr>
              <a:defRPr sz="1530"/>
            </a:lvl6pPr>
            <a:lvl7pPr>
              <a:defRPr sz="1530"/>
            </a:lvl7pPr>
            <a:lvl8pPr>
              <a:defRPr sz="1530"/>
            </a:lvl8pPr>
            <a:lvl9pPr>
              <a:defRPr sz="15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1"/>
            <a:ext cx="3432810" cy="6638079"/>
          </a:xfrm>
        </p:spPr>
        <p:txBody>
          <a:bodyPr/>
          <a:lstStyle>
            <a:lvl1pPr>
              <a:defRPr sz="2380"/>
            </a:lvl1pPr>
            <a:lvl2pPr>
              <a:defRPr sz="2040"/>
            </a:lvl2pPr>
            <a:lvl3pPr>
              <a:defRPr sz="1700"/>
            </a:lvl3pPr>
            <a:lvl4pPr>
              <a:defRPr sz="1530"/>
            </a:lvl4pPr>
            <a:lvl5pPr>
              <a:defRPr sz="1530"/>
            </a:lvl5pPr>
            <a:lvl6pPr>
              <a:defRPr sz="1530"/>
            </a:lvl6pPr>
            <a:lvl7pPr>
              <a:defRPr sz="1530"/>
            </a:lvl7pPr>
            <a:lvl8pPr>
              <a:defRPr sz="1530"/>
            </a:lvl8pPr>
            <a:lvl9pPr>
              <a:defRPr sz="15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23DB0E-E83A-4242-9DD9-E53637B4979F}"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AACB3-DFEB-9D4D-A77A-23FAADBF9D60}" type="slidenum">
              <a:rPr lang="en-US" smtClean="0"/>
              <a:t>‹#›</a:t>
            </a:fld>
            <a:endParaRPr lang="en-US"/>
          </a:p>
        </p:txBody>
      </p:sp>
    </p:spTree>
    <p:extLst>
      <p:ext uri="{BB962C8B-B14F-4D97-AF65-F5344CB8AC3E}">
        <p14:creationId xmlns:p14="http://schemas.microsoft.com/office/powerpoint/2010/main" val="25971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040"/>
            </a:lvl1pPr>
            <a:lvl2pPr>
              <a:defRPr sz="1700"/>
            </a:lvl2pPr>
            <a:lvl3pPr>
              <a:defRPr sz="1530"/>
            </a:lvl3pPr>
            <a:lvl4pPr>
              <a:defRPr sz="1360"/>
            </a:lvl4pPr>
            <a:lvl5pPr>
              <a:defRPr sz="1360"/>
            </a:lvl5pPr>
            <a:lvl6pPr>
              <a:defRPr sz="1360"/>
            </a:lvl6pPr>
            <a:lvl7pPr>
              <a:defRPr sz="1360"/>
            </a:lvl7pPr>
            <a:lvl8pPr>
              <a:defRPr sz="1360"/>
            </a:lvl8pPr>
            <a:lvl9pPr>
              <a:defRPr sz="13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040"/>
            </a:lvl1pPr>
            <a:lvl2pPr>
              <a:defRPr sz="1700"/>
            </a:lvl2pPr>
            <a:lvl3pPr>
              <a:defRPr sz="1530"/>
            </a:lvl3pPr>
            <a:lvl4pPr>
              <a:defRPr sz="1360"/>
            </a:lvl4pPr>
            <a:lvl5pPr>
              <a:defRPr sz="1360"/>
            </a:lvl5pPr>
            <a:lvl6pPr>
              <a:defRPr sz="1360"/>
            </a:lvl6pPr>
            <a:lvl7pPr>
              <a:defRPr sz="1360"/>
            </a:lvl7pPr>
            <a:lvl8pPr>
              <a:defRPr sz="1360"/>
            </a:lvl8pPr>
            <a:lvl9pPr>
              <a:defRPr sz="13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23DB0E-E83A-4242-9DD9-E53637B4979F}" type="datetimeFigureOut">
              <a:rPr lang="en-US" smtClean="0"/>
              <a:t>8/8/2017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9AACB3-DFEB-9D4D-A77A-23FAADBF9D60}" type="slidenum">
              <a:rPr lang="en-US" smtClean="0"/>
              <a:t>‹#›</a:t>
            </a:fld>
            <a:endParaRPr lang="en-US"/>
          </a:p>
        </p:txBody>
      </p:sp>
    </p:spTree>
    <p:extLst>
      <p:ext uri="{BB962C8B-B14F-4D97-AF65-F5344CB8AC3E}">
        <p14:creationId xmlns:p14="http://schemas.microsoft.com/office/powerpoint/2010/main" val="1677987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23DB0E-E83A-4242-9DD9-E53637B4979F}" type="datetimeFigureOut">
              <a:rPr lang="en-US" smtClean="0"/>
              <a:t>8/8/2017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9AACB3-DFEB-9D4D-A77A-23FAADBF9D60}" type="slidenum">
              <a:rPr lang="en-US" smtClean="0"/>
              <a:t>‹#›</a:t>
            </a:fld>
            <a:endParaRPr lang="en-US"/>
          </a:p>
        </p:txBody>
      </p:sp>
    </p:spTree>
    <p:extLst>
      <p:ext uri="{BB962C8B-B14F-4D97-AF65-F5344CB8AC3E}">
        <p14:creationId xmlns:p14="http://schemas.microsoft.com/office/powerpoint/2010/main" val="312835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3DB0E-E83A-4242-9DD9-E53637B4979F}" type="datetimeFigureOut">
              <a:rPr lang="en-US" smtClean="0"/>
              <a:t>8/8/2017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9AACB3-DFEB-9D4D-A77A-23FAADBF9D60}" type="slidenum">
              <a:rPr lang="en-US" smtClean="0"/>
              <a:t>‹#›</a:t>
            </a:fld>
            <a:endParaRPr lang="en-US"/>
          </a:p>
        </p:txBody>
      </p:sp>
    </p:spTree>
    <p:extLst>
      <p:ext uri="{BB962C8B-B14F-4D97-AF65-F5344CB8AC3E}">
        <p14:creationId xmlns:p14="http://schemas.microsoft.com/office/powerpoint/2010/main" val="324526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19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p:txBody>
          <a:bodyPr/>
          <a:lstStyle/>
          <a:p>
            <a:fld id="{B823DB0E-E83A-4242-9DD9-E53637B4979F}"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AACB3-DFEB-9D4D-A77A-23FAADBF9D60}" type="slidenum">
              <a:rPr lang="en-US" smtClean="0"/>
              <a:t>‹#›</a:t>
            </a:fld>
            <a:endParaRPr lang="en-US"/>
          </a:p>
        </p:txBody>
      </p:sp>
    </p:spTree>
    <p:extLst>
      <p:ext uri="{BB962C8B-B14F-4D97-AF65-F5344CB8AC3E}">
        <p14:creationId xmlns:p14="http://schemas.microsoft.com/office/powerpoint/2010/main" val="30252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19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p:txBody>
          <a:bodyPr/>
          <a:lstStyle/>
          <a:p>
            <a:fld id="{B823DB0E-E83A-4242-9DD9-E53637B4979F}"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AACB3-DFEB-9D4D-A77A-23FAADBF9D60}" type="slidenum">
              <a:rPr lang="en-US" smtClean="0"/>
              <a:t>‹#›</a:t>
            </a:fld>
            <a:endParaRPr lang="en-US"/>
          </a:p>
        </p:txBody>
      </p:sp>
    </p:spTree>
    <p:extLst>
      <p:ext uri="{BB962C8B-B14F-4D97-AF65-F5344CB8AC3E}">
        <p14:creationId xmlns:p14="http://schemas.microsoft.com/office/powerpoint/2010/main" val="209412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823DB0E-E83A-4242-9DD9-E53637B4979F}" type="datetimeFigureOut">
              <a:rPr lang="en-US" smtClean="0"/>
              <a:t>8/8/2017</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599AACB3-DFEB-9D4D-A77A-23FAADBF9D60}" type="slidenum">
              <a:rPr lang="en-US" smtClean="0"/>
              <a:t>‹#›</a:t>
            </a:fld>
            <a:endParaRPr lang="en-US"/>
          </a:p>
        </p:txBody>
      </p:sp>
    </p:spTree>
    <p:extLst>
      <p:ext uri="{BB962C8B-B14F-4D97-AF65-F5344CB8AC3E}">
        <p14:creationId xmlns:p14="http://schemas.microsoft.com/office/powerpoint/2010/main" val="1771148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8620" rtl="0" eaLnBrk="1" latinLnBrk="0" hangingPunct="1">
        <a:spcBef>
          <a:spcPct val="0"/>
        </a:spcBef>
        <a:buNone/>
        <a:defRPr sz="3740" kern="1200">
          <a:solidFill>
            <a:schemeClr val="tx1"/>
          </a:solidFill>
          <a:latin typeface="+mj-lt"/>
          <a:ea typeface="+mj-ea"/>
          <a:cs typeface="+mj-cs"/>
        </a:defRPr>
      </a:lvl1pPr>
    </p:titleStyle>
    <p:bodyStyle>
      <a:lvl1pPr marL="291465" indent="-291465" algn="l" defTabSz="388620" rtl="0" eaLnBrk="1" latinLnBrk="0" hangingPunct="1">
        <a:spcBef>
          <a:spcPct val="20000"/>
        </a:spcBef>
        <a:buFont typeface="Arial"/>
        <a:buChar char="•"/>
        <a:defRPr sz="2720" kern="1200">
          <a:solidFill>
            <a:schemeClr val="tx1"/>
          </a:solidFill>
          <a:latin typeface="+mn-lt"/>
          <a:ea typeface="+mn-ea"/>
          <a:cs typeface="+mn-cs"/>
        </a:defRPr>
      </a:lvl1pPr>
      <a:lvl2pPr marL="631508" indent="-242888" algn="l" defTabSz="388620" rtl="0" eaLnBrk="1" latinLnBrk="0" hangingPunct="1">
        <a:spcBef>
          <a:spcPct val="20000"/>
        </a:spcBef>
        <a:buFont typeface="Arial"/>
        <a:buChar char="–"/>
        <a:defRPr sz="2380" kern="1200">
          <a:solidFill>
            <a:schemeClr val="tx1"/>
          </a:solidFill>
          <a:latin typeface="+mn-lt"/>
          <a:ea typeface="+mn-ea"/>
          <a:cs typeface="+mn-cs"/>
        </a:defRPr>
      </a:lvl2pPr>
      <a:lvl3pPr marL="971550" indent="-194310" algn="l" defTabSz="388620" rtl="0" eaLnBrk="1" latinLnBrk="0" hangingPunct="1">
        <a:spcBef>
          <a:spcPct val="20000"/>
        </a:spcBef>
        <a:buFont typeface="Arial"/>
        <a:buChar char="•"/>
        <a:defRPr sz="2040" kern="1200">
          <a:solidFill>
            <a:schemeClr val="tx1"/>
          </a:solidFill>
          <a:latin typeface="+mn-lt"/>
          <a:ea typeface="+mn-ea"/>
          <a:cs typeface="+mn-cs"/>
        </a:defRPr>
      </a:lvl3pPr>
      <a:lvl4pPr marL="1360170" indent="-194310" algn="l" defTabSz="388620" rtl="0" eaLnBrk="1" latinLnBrk="0" hangingPunct="1">
        <a:spcBef>
          <a:spcPct val="20000"/>
        </a:spcBef>
        <a:buFont typeface="Arial"/>
        <a:buChar char="–"/>
        <a:defRPr sz="1700" kern="1200">
          <a:solidFill>
            <a:schemeClr val="tx1"/>
          </a:solidFill>
          <a:latin typeface="+mn-lt"/>
          <a:ea typeface="+mn-ea"/>
          <a:cs typeface="+mn-cs"/>
        </a:defRPr>
      </a:lvl4pPr>
      <a:lvl5pPr marL="1748790" indent="-194310" algn="l" defTabSz="388620" rtl="0" eaLnBrk="1" latinLnBrk="0" hangingPunct="1">
        <a:spcBef>
          <a:spcPct val="20000"/>
        </a:spcBef>
        <a:buFont typeface="Arial"/>
        <a:buChar char="»"/>
        <a:defRPr sz="1700" kern="1200">
          <a:solidFill>
            <a:schemeClr val="tx1"/>
          </a:solidFill>
          <a:latin typeface="+mn-lt"/>
          <a:ea typeface="+mn-ea"/>
          <a:cs typeface="+mn-cs"/>
        </a:defRPr>
      </a:lvl5pPr>
      <a:lvl6pPr marL="2137410" indent="-194310" algn="l" defTabSz="388620" rtl="0" eaLnBrk="1" latinLnBrk="0" hangingPunct="1">
        <a:spcBef>
          <a:spcPct val="20000"/>
        </a:spcBef>
        <a:buFont typeface="Arial"/>
        <a:buChar char="•"/>
        <a:defRPr sz="1700" kern="1200">
          <a:solidFill>
            <a:schemeClr val="tx1"/>
          </a:solidFill>
          <a:latin typeface="+mn-lt"/>
          <a:ea typeface="+mn-ea"/>
          <a:cs typeface="+mn-cs"/>
        </a:defRPr>
      </a:lvl6pPr>
      <a:lvl7pPr marL="2526030" indent="-194310" algn="l" defTabSz="388620" rtl="0" eaLnBrk="1" latinLnBrk="0" hangingPunct="1">
        <a:spcBef>
          <a:spcPct val="20000"/>
        </a:spcBef>
        <a:buFont typeface="Arial"/>
        <a:buChar char="•"/>
        <a:defRPr sz="1700" kern="1200">
          <a:solidFill>
            <a:schemeClr val="tx1"/>
          </a:solidFill>
          <a:latin typeface="+mn-lt"/>
          <a:ea typeface="+mn-ea"/>
          <a:cs typeface="+mn-cs"/>
        </a:defRPr>
      </a:lvl7pPr>
      <a:lvl8pPr marL="2914650" indent="-194310" algn="l" defTabSz="388620" rtl="0" eaLnBrk="1" latinLnBrk="0" hangingPunct="1">
        <a:spcBef>
          <a:spcPct val="20000"/>
        </a:spcBef>
        <a:buFont typeface="Arial"/>
        <a:buChar char="•"/>
        <a:defRPr sz="1700" kern="1200">
          <a:solidFill>
            <a:schemeClr val="tx1"/>
          </a:solidFill>
          <a:latin typeface="+mn-lt"/>
          <a:ea typeface="+mn-ea"/>
          <a:cs typeface="+mn-cs"/>
        </a:defRPr>
      </a:lvl8pPr>
      <a:lvl9pPr marL="3303270" indent="-194310" algn="l" defTabSz="388620"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8620" rtl="0" eaLnBrk="1" latinLnBrk="0" hangingPunct="1">
        <a:defRPr sz="1530" kern="1200">
          <a:solidFill>
            <a:schemeClr val="tx1"/>
          </a:solidFill>
          <a:latin typeface="+mn-lt"/>
          <a:ea typeface="+mn-ea"/>
          <a:cs typeface="+mn-cs"/>
        </a:defRPr>
      </a:lvl1pPr>
      <a:lvl2pPr marL="388620" algn="l" defTabSz="388620" rtl="0" eaLnBrk="1" latinLnBrk="0" hangingPunct="1">
        <a:defRPr sz="1530" kern="1200">
          <a:solidFill>
            <a:schemeClr val="tx1"/>
          </a:solidFill>
          <a:latin typeface="+mn-lt"/>
          <a:ea typeface="+mn-ea"/>
          <a:cs typeface="+mn-cs"/>
        </a:defRPr>
      </a:lvl2pPr>
      <a:lvl3pPr marL="777240" algn="l" defTabSz="388620" rtl="0" eaLnBrk="1" latinLnBrk="0" hangingPunct="1">
        <a:defRPr sz="1530" kern="1200">
          <a:solidFill>
            <a:schemeClr val="tx1"/>
          </a:solidFill>
          <a:latin typeface="+mn-lt"/>
          <a:ea typeface="+mn-ea"/>
          <a:cs typeface="+mn-cs"/>
        </a:defRPr>
      </a:lvl3pPr>
      <a:lvl4pPr marL="1165860" algn="l" defTabSz="388620" rtl="0" eaLnBrk="1" latinLnBrk="0" hangingPunct="1">
        <a:defRPr sz="1530" kern="1200">
          <a:solidFill>
            <a:schemeClr val="tx1"/>
          </a:solidFill>
          <a:latin typeface="+mn-lt"/>
          <a:ea typeface="+mn-ea"/>
          <a:cs typeface="+mn-cs"/>
        </a:defRPr>
      </a:lvl4pPr>
      <a:lvl5pPr marL="1554480" algn="l" defTabSz="388620" rtl="0" eaLnBrk="1" latinLnBrk="0" hangingPunct="1">
        <a:defRPr sz="1530" kern="1200">
          <a:solidFill>
            <a:schemeClr val="tx1"/>
          </a:solidFill>
          <a:latin typeface="+mn-lt"/>
          <a:ea typeface="+mn-ea"/>
          <a:cs typeface="+mn-cs"/>
        </a:defRPr>
      </a:lvl5pPr>
      <a:lvl6pPr marL="1943100" algn="l" defTabSz="388620" rtl="0" eaLnBrk="1" latinLnBrk="0" hangingPunct="1">
        <a:defRPr sz="1530" kern="1200">
          <a:solidFill>
            <a:schemeClr val="tx1"/>
          </a:solidFill>
          <a:latin typeface="+mn-lt"/>
          <a:ea typeface="+mn-ea"/>
          <a:cs typeface="+mn-cs"/>
        </a:defRPr>
      </a:lvl6pPr>
      <a:lvl7pPr marL="2331720" algn="l" defTabSz="388620" rtl="0" eaLnBrk="1" latinLnBrk="0" hangingPunct="1">
        <a:defRPr sz="1530" kern="1200">
          <a:solidFill>
            <a:schemeClr val="tx1"/>
          </a:solidFill>
          <a:latin typeface="+mn-lt"/>
          <a:ea typeface="+mn-ea"/>
          <a:cs typeface="+mn-cs"/>
        </a:defRPr>
      </a:lvl7pPr>
      <a:lvl8pPr marL="2720340" algn="l" defTabSz="388620" rtl="0" eaLnBrk="1" latinLnBrk="0" hangingPunct="1">
        <a:defRPr sz="1530" kern="1200">
          <a:solidFill>
            <a:schemeClr val="tx1"/>
          </a:solidFill>
          <a:latin typeface="+mn-lt"/>
          <a:ea typeface="+mn-ea"/>
          <a:cs typeface="+mn-cs"/>
        </a:defRPr>
      </a:lvl8pPr>
      <a:lvl9pPr marL="3108960" algn="l" defTabSz="38862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nwba.org/resourcecenter"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mailto:anthonybartkowski@nwba.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nwba.org/resourcecenter"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nwba.sportngin.com/register/form/792168982" TargetMode="External"/><Relationship Id="rId4" Type="http://schemas.openxmlformats.org/officeDocument/2006/relationships/hyperlink" Target="http://www.nwba.org/eventsanc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itunes.apple.com/us/app/iscout-basketball-stats-scoring/id395122038?mt=8" TargetMode="External"/><Relationship Id="rId2" Type="http://schemas.openxmlformats.org/officeDocument/2006/relationships/hyperlink" Target="http://help.sportsengine.com/customer/portal/articles/1383489-user-guide--iscout#Setting Up iScout" TargetMode="Externa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hyperlink" Target="mailto:support@iscoutsport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 Floor Smal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7772400" cy="10058400"/>
          </a:xfrm>
          <a:prstGeom prst="rect">
            <a:avLst/>
          </a:prstGeom>
        </p:spPr>
      </p:pic>
      <p:pic>
        <p:nvPicPr>
          <p:cNvPr id="2" name="Picture 1" descr="NWBA Logos.Final.ai"/>
          <p:cNvPicPr>
            <a:picLocks noChangeAspect="1"/>
          </p:cNvPicPr>
          <p:nvPr/>
        </p:nvPicPr>
        <p:blipFill rotWithShape="1">
          <a:blip r:embed="rId4" cstate="print">
            <a:extLst>
              <a:ext uri="{28A0092B-C50C-407E-A947-70E740481C1C}">
                <a14:useLocalDpi xmlns:a14="http://schemas.microsoft.com/office/drawing/2010/main"/>
              </a:ext>
            </a:extLst>
          </a:blip>
          <a:srcRect l="69621" t="11453" r="5893" b="55163"/>
          <a:stretch/>
        </p:blipFill>
        <p:spPr>
          <a:xfrm>
            <a:off x="932473" y="2144197"/>
            <a:ext cx="5253174" cy="5371598"/>
          </a:xfrm>
          <a:prstGeom prst="rect">
            <a:avLst/>
          </a:prstGeom>
        </p:spPr>
      </p:pic>
      <p:sp>
        <p:nvSpPr>
          <p:cNvPr id="7" name="TextBox 6"/>
          <p:cNvSpPr txBox="1"/>
          <p:nvPr/>
        </p:nvSpPr>
        <p:spPr>
          <a:xfrm>
            <a:off x="323850" y="7733509"/>
            <a:ext cx="7124700" cy="1323439"/>
          </a:xfrm>
          <a:prstGeom prst="rect">
            <a:avLst/>
          </a:prstGeom>
          <a:noFill/>
        </p:spPr>
        <p:txBody>
          <a:bodyPr wrap="square" rtlCol="0">
            <a:spAutoFit/>
          </a:bodyPr>
          <a:lstStyle/>
          <a:p>
            <a:pPr algn="ctr"/>
            <a:r>
              <a:rPr lang="en-US" sz="4000" b="1" dirty="0">
                <a:solidFill>
                  <a:schemeClr val="bg1">
                    <a:lumMod val="50000"/>
                  </a:schemeClr>
                </a:solidFill>
                <a:latin typeface="Gotham-Black"/>
                <a:cs typeface="Gotham-Black"/>
              </a:rPr>
              <a:t>2017-2018 </a:t>
            </a:r>
          </a:p>
          <a:p>
            <a:pPr algn="ctr"/>
            <a:r>
              <a:rPr lang="en-US" sz="4000" b="1">
                <a:solidFill>
                  <a:schemeClr val="bg1">
                    <a:lumMod val="50000"/>
                  </a:schemeClr>
                </a:solidFill>
                <a:latin typeface="Gotham-Black"/>
                <a:cs typeface="Gotham-Black"/>
              </a:rPr>
              <a:t>Event </a:t>
            </a:r>
            <a:r>
              <a:rPr lang="en-US" sz="4000" b="1" dirty="0">
                <a:solidFill>
                  <a:schemeClr val="bg1">
                    <a:lumMod val="50000"/>
                  </a:schemeClr>
                </a:solidFill>
                <a:latin typeface="Gotham-Black"/>
                <a:cs typeface="Gotham-Black"/>
              </a:rPr>
              <a:t>Resource Guide</a:t>
            </a:r>
          </a:p>
        </p:txBody>
      </p:sp>
    </p:spTree>
    <p:extLst>
      <p:ext uri="{BB962C8B-B14F-4D97-AF65-F5344CB8AC3E}">
        <p14:creationId xmlns:p14="http://schemas.microsoft.com/office/powerpoint/2010/main" val="1771051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128" y="1235675"/>
            <a:ext cx="6993924" cy="8917441"/>
          </a:xfrm>
          <a:prstGeom prst="rect">
            <a:avLst/>
          </a:prstGeom>
        </p:spPr>
        <p:txBody>
          <a:bodyPr wrap="square">
            <a:spAutoFit/>
          </a:bodyPr>
          <a:lstStyle/>
          <a:p>
            <a:pPr algn="ctr">
              <a:lnSpc>
                <a:spcPct val="107000"/>
              </a:lnSpc>
              <a:spcAft>
                <a:spcPts val="800"/>
              </a:spcAft>
            </a:pPr>
            <a:r>
              <a:rPr lang="en-US" sz="1400" b="1" u="sng" dirty="0">
                <a:latin typeface="Gotham Light" pitchFamily="50" charset="0"/>
                <a:ea typeface="Calibri" charset="0"/>
                <a:cs typeface="Times New Roman" charset="0"/>
              </a:rPr>
              <a:t>Processing Event Results</a:t>
            </a:r>
            <a:endParaRPr lang="en-US" sz="1400" dirty="0">
              <a:latin typeface="Gotham Light" pitchFamily="50" charset="0"/>
              <a:ea typeface="Calibri" charset="0"/>
              <a:cs typeface="Times New Roman" charset="0"/>
            </a:endParaRPr>
          </a:p>
          <a:p>
            <a:pPr>
              <a:lnSpc>
                <a:spcPct val="107000"/>
              </a:lnSpc>
              <a:spcAft>
                <a:spcPts val="800"/>
              </a:spcAft>
            </a:pPr>
            <a:r>
              <a:rPr lang="en-US" sz="1400" b="1" u="sng" dirty="0">
                <a:latin typeface="Gotham Light" pitchFamily="50" charset="0"/>
                <a:ea typeface="Calibri" charset="0"/>
                <a:cs typeface="Times New Roman" charset="0"/>
              </a:rPr>
              <a:t>Develop Game Folders </a:t>
            </a:r>
            <a:r>
              <a:rPr lang="en-US" sz="1400" i="1" dirty="0">
                <a:latin typeface="Gotham Light" pitchFamily="50" charset="0"/>
                <a:ea typeface="Calibri" charset="0"/>
                <a:cs typeface="Times New Roman" charset="0"/>
              </a:rPr>
              <a:t>– Event Operations Staff/Volunteers</a:t>
            </a:r>
            <a:endParaRPr lang="en-US" sz="1400" dirty="0">
              <a:latin typeface="Gotham Light" pitchFamily="50" charset="0"/>
              <a:ea typeface="Calibri" charset="0"/>
              <a:cs typeface="Times New Roman" charset="0"/>
            </a:endParaRPr>
          </a:p>
          <a:p>
            <a:pPr marL="342900" marR="0" lvl="0" indent="-342900">
              <a:lnSpc>
                <a:spcPct val="107000"/>
              </a:lnSpc>
              <a:spcBef>
                <a:spcPts val="0"/>
              </a:spcBef>
              <a:spcAft>
                <a:spcPts val="800"/>
              </a:spcAft>
              <a:buFont typeface="Symbol" charset="2"/>
              <a:buChar char=""/>
            </a:pPr>
            <a:r>
              <a:rPr lang="en-US" sz="1400" dirty="0">
                <a:latin typeface="Gotham Light" pitchFamily="50" charset="0"/>
                <a:ea typeface="Calibri" charset="0"/>
                <a:cs typeface="Times New Roman" charset="0"/>
              </a:rPr>
              <a:t>Create Game Folders to hold score sheets for all games. Score sheets should be prepopulated with information from registration forms, but </a:t>
            </a:r>
            <a:r>
              <a:rPr lang="en-US" sz="1400" b="1" u="sng" dirty="0">
                <a:latin typeface="Gotham Light" pitchFamily="50" charset="0"/>
                <a:ea typeface="Calibri" charset="0"/>
                <a:cs typeface="Times New Roman" charset="0"/>
              </a:rPr>
              <a:t>verified by team rosters on the NWBA website</a:t>
            </a:r>
            <a:r>
              <a:rPr lang="en-US" sz="1400" dirty="0">
                <a:latin typeface="Gotham Light" pitchFamily="50" charset="0"/>
                <a:ea typeface="Calibri" charset="0"/>
                <a:cs typeface="Times New Roman" charset="0"/>
              </a:rPr>
              <a:t>, for all games possible. </a:t>
            </a:r>
          </a:p>
          <a:p>
            <a:pPr>
              <a:lnSpc>
                <a:spcPct val="107000"/>
              </a:lnSpc>
              <a:spcAft>
                <a:spcPts val="800"/>
              </a:spcAft>
            </a:pPr>
            <a:r>
              <a:rPr lang="en-US" sz="1400" b="1" u="sng" dirty="0">
                <a:latin typeface="Gotham Light" pitchFamily="50" charset="0"/>
                <a:ea typeface="Calibri" charset="0"/>
                <a:cs typeface="Times New Roman" charset="0"/>
              </a:rPr>
              <a:t>Game Summary Sheet </a:t>
            </a:r>
            <a:r>
              <a:rPr lang="en-US" sz="1400" dirty="0">
                <a:latin typeface="Gotham Light" pitchFamily="50" charset="0"/>
                <a:ea typeface="Calibri" charset="0"/>
                <a:cs typeface="Times New Roman" charset="0"/>
              </a:rPr>
              <a:t>– </a:t>
            </a:r>
            <a:r>
              <a:rPr lang="en-US" sz="1400" i="1" dirty="0">
                <a:latin typeface="Gotham Light" pitchFamily="50" charset="0"/>
                <a:ea typeface="Calibri" charset="0"/>
                <a:cs typeface="Times New Roman" charset="0"/>
              </a:rPr>
              <a:t>Volunteer Table Officials</a:t>
            </a:r>
            <a:endParaRPr lang="en-US" sz="1400" dirty="0">
              <a:latin typeface="Gotham Light" pitchFamily="50" charset="0"/>
              <a:ea typeface="Calibri" charset="0"/>
              <a:cs typeface="Times New Roman" charset="0"/>
            </a:endParaRPr>
          </a:p>
          <a:p>
            <a:pPr marL="342900" marR="0" lvl="0" indent="-342900">
              <a:lnSpc>
                <a:spcPct val="107000"/>
              </a:lnSpc>
              <a:spcBef>
                <a:spcPts val="0"/>
              </a:spcBef>
              <a:spcAft>
                <a:spcPts val="0"/>
              </a:spcAft>
              <a:buFont typeface="Symbol" charset="2"/>
              <a:buChar char=""/>
            </a:pPr>
            <a:r>
              <a:rPr lang="en-US" sz="1400" dirty="0">
                <a:latin typeface="Gotham Light" pitchFamily="50" charset="0"/>
                <a:ea typeface="Calibri" charset="0"/>
                <a:cs typeface="Times New Roman" charset="0"/>
              </a:rPr>
              <a:t>Responsibility of the Volunteer Table Officials to complete </a:t>
            </a:r>
            <a:r>
              <a:rPr lang="en-US" sz="1400" b="1" u="sng" dirty="0">
                <a:latin typeface="Gotham Light" pitchFamily="50" charset="0"/>
                <a:ea typeface="Calibri" charset="0"/>
                <a:cs typeface="Times New Roman" charset="0"/>
              </a:rPr>
              <a:t>immediately</a:t>
            </a:r>
            <a:r>
              <a:rPr lang="en-US" sz="1400" dirty="0">
                <a:latin typeface="Gotham Light" pitchFamily="50" charset="0"/>
                <a:ea typeface="Calibri" charset="0"/>
                <a:cs typeface="Times New Roman" charset="0"/>
              </a:rPr>
              <a:t> following each game.</a:t>
            </a:r>
          </a:p>
          <a:p>
            <a:pPr marL="342900" marR="0" lvl="0" indent="-342900">
              <a:lnSpc>
                <a:spcPct val="107000"/>
              </a:lnSpc>
              <a:spcBef>
                <a:spcPts val="0"/>
              </a:spcBef>
              <a:spcAft>
                <a:spcPts val="800"/>
              </a:spcAft>
              <a:buFont typeface="Symbol" charset="2"/>
              <a:buChar char=""/>
            </a:pPr>
            <a:r>
              <a:rPr lang="en-US" sz="1400" dirty="0">
                <a:latin typeface="Gotham Light" pitchFamily="50" charset="0"/>
                <a:ea typeface="Calibri" charset="0"/>
                <a:cs typeface="Times New Roman" charset="0"/>
              </a:rPr>
              <a:t>Completed Game Summary Sheet should be put into Game Folder.</a:t>
            </a:r>
          </a:p>
          <a:p>
            <a:pPr>
              <a:lnSpc>
                <a:spcPct val="107000"/>
              </a:lnSpc>
              <a:spcAft>
                <a:spcPts val="800"/>
              </a:spcAft>
            </a:pPr>
            <a:r>
              <a:rPr lang="en-US" sz="1400" b="1" u="sng" dirty="0">
                <a:latin typeface="Gotham Light" pitchFamily="50" charset="0"/>
                <a:ea typeface="Calibri" charset="0"/>
                <a:cs typeface="Times New Roman" charset="0"/>
              </a:rPr>
              <a:t>Game Folders </a:t>
            </a:r>
            <a:r>
              <a:rPr lang="en-US" sz="1400" dirty="0">
                <a:latin typeface="Gotham Light" pitchFamily="50" charset="0"/>
                <a:ea typeface="Calibri" charset="0"/>
                <a:cs typeface="Times New Roman" charset="0"/>
              </a:rPr>
              <a:t>– </a:t>
            </a:r>
            <a:r>
              <a:rPr lang="en-US" sz="1400" i="1" dirty="0">
                <a:latin typeface="Gotham Light" pitchFamily="50" charset="0"/>
                <a:ea typeface="Calibri" charset="0"/>
                <a:cs typeface="Times New Roman" charset="0"/>
              </a:rPr>
              <a:t>Volunteer Court Monitors</a:t>
            </a:r>
            <a:endParaRPr lang="en-US" sz="1400" dirty="0">
              <a:latin typeface="Gotham Light" pitchFamily="50" charset="0"/>
              <a:ea typeface="Calibri" charset="0"/>
              <a:cs typeface="Times New Roman" charset="0"/>
            </a:endParaRPr>
          </a:p>
          <a:p>
            <a:pPr marL="342900" marR="0" lvl="0" indent="-342900">
              <a:lnSpc>
                <a:spcPct val="107000"/>
              </a:lnSpc>
              <a:spcBef>
                <a:spcPts val="0"/>
              </a:spcBef>
              <a:spcAft>
                <a:spcPts val="0"/>
              </a:spcAft>
              <a:buFont typeface="Symbol" charset="2"/>
              <a:buChar char=""/>
            </a:pPr>
            <a:r>
              <a:rPr lang="en-US" sz="1400" dirty="0">
                <a:latin typeface="Gotham Light" pitchFamily="50" charset="0"/>
                <a:ea typeface="Calibri" charset="0"/>
                <a:cs typeface="Times New Roman" charset="0"/>
              </a:rPr>
              <a:t>Volunteer Court Monitors will pick up completed Game Folders </a:t>
            </a:r>
            <a:r>
              <a:rPr lang="en-US" sz="1400" b="1" u="sng" dirty="0">
                <a:latin typeface="Gotham Light" pitchFamily="50" charset="0"/>
                <a:ea typeface="Calibri" charset="0"/>
                <a:cs typeface="Times New Roman" charset="0"/>
              </a:rPr>
              <a:t>immediately</a:t>
            </a:r>
            <a:r>
              <a:rPr lang="en-US" sz="1400" dirty="0">
                <a:latin typeface="Gotham Light" pitchFamily="50" charset="0"/>
                <a:ea typeface="Calibri" charset="0"/>
                <a:cs typeface="Times New Roman" charset="0"/>
              </a:rPr>
              <a:t> following each game. </a:t>
            </a:r>
          </a:p>
          <a:p>
            <a:pPr marL="342900" marR="0" lvl="0" indent="-342900">
              <a:lnSpc>
                <a:spcPct val="107000"/>
              </a:lnSpc>
              <a:spcBef>
                <a:spcPts val="0"/>
              </a:spcBef>
              <a:spcAft>
                <a:spcPts val="0"/>
              </a:spcAft>
              <a:buFont typeface="Symbol" charset="2"/>
              <a:buChar char=""/>
            </a:pPr>
            <a:r>
              <a:rPr lang="en-US" sz="1400" dirty="0">
                <a:latin typeface="Gotham Light" pitchFamily="50" charset="0"/>
                <a:ea typeface="Calibri" charset="0"/>
                <a:cs typeface="Times New Roman" charset="0"/>
              </a:rPr>
              <a:t>Completed Game Folders will be delivered by Volunteer Court Monitors.</a:t>
            </a:r>
          </a:p>
          <a:p>
            <a:pPr marL="742950" marR="0" lvl="1" indent="-285750">
              <a:lnSpc>
                <a:spcPct val="107000"/>
              </a:lnSpc>
              <a:spcBef>
                <a:spcPts val="0"/>
              </a:spcBef>
              <a:spcAft>
                <a:spcPts val="800"/>
              </a:spcAft>
              <a:buFont typeface="Courier New" charset="0"/>
              <a:buChar char="o"/>
            </a:pPr>
            <a:r>
              <a:rPr lang="en-US" sz="1400" dirty="0">
                <a:latin typeface="Gotham Light" pitchFamily="50" charset="0"/>
                <a:ea typeface="Calibri" charset="0"/>
                <a:cs typeface="Times New Roman" charset="0"/>
              </a:rPr>
              <a:t>Drop-off location at Event Operations Table for completed Game Folders.</a:t>
            </a:r>
          </a:p>
          <a:p>
            <a:pPr>
              <a:lnSpc>
                <a:spcPct val="107000"/>
              </a:lnSpc>
              <a:spcAft>
                <a:spcPts val="800"/>
              </a:spcAft>
            </a:pPr>
            <a:r>
              <a:rPr lang="en-US" sz="1400" b="1" u="sng" dirty="0">
                <a:latin typeface="Gotham Light" pitchFamily="50" charset="0"/>
                <a:ea typeface="Calibri" charset="0"/>
                <a:cs typeface="Times New Roman" charset="0"/>
              </a:rPr>
              <a:t>Game Folders </a:t>
            </a:r>
            <a:r>
              <a:rPr lang="en-US" sz="1400" i="1" dirty="0">
                <a:latin typeface="Gotham Light" pitchFamily="50" charset="0"/>
                <a:ea typeface="Calibri" charset="0"/>
                <a:cs typeface="Times New Roman" charset="0"/>
              </a:rPr>
              <a:t>– Event Operations Staff/Volunteers</a:t>
            </a:r>
            <a:endParaRPr lang="en-US" sz="1400" dirty="0">
              <a:latin typeface="Gotham Light" pitchFamily="50" charset="0"/>
              <a:ea typeface="Calibri" charset="0"/>
              <a:cs typeface="Times New Roman" charset="0"/>
            </a:endParaRPr>
          </a:p>
          <a:p>
            <a:pPr marL="342900" marR="0" lvl="0" indent="-342900">
              <a:lnSpc>
                <a:spcPct val="107000"/>
              </a:lnSpc>
              <a:spcBef>
                <a:spcPts val="0"/>
              </a:spcBef>
              <a:spcAft>
                <a:spcPts val="0"/>
              </a:spcAft>
              <a:buFont typeface="Symbol" charset="2"/>
              <a:buChar char=""/>
            </a:pPr>
            <a:r>
              <a:rPr lang="en-US" sz="1400" dirty="0">
                <a:latin typeface="Gotham Light" pitchFamily="50" charset="0"/>
                <a:ea typeface="Calibri" charset="0"/>
                <a:cs typeface="Times New Roman" charset="0"/>
              </a:rPr>
              <a:t>Verify completed Game Folders have signed Score Sheets and accurate Game Summary Sheet.</a:t>
            </a:r>
          </a:p>
          <a:p>
            <a:pPr marL="742950" marR="0" lvl="1" indent="-285750">
              <a:lnSpc>
                <a:spcPct val="107000"/>
              </a:lnSpc>
              <a:spcBef>
                <a:spcPts val="0"/>
              </a:spcBef>
              <a:spcAft>
                <a:spcPts val="0"/>
              </a:spcAft>
              <a:buFont typeface="Courier New" charset="0"/>
              <a:buChar char="o"/>
            </a:pPr>
            <a:r>
              <a:rPr lang="en-US" sz="1400" dirty="0">
                <a:latin typeface="Gotham Light" pitchFamily="50" charset="0"/>
                <a:ea typeface="Calibri" charset="0"/>
                <a:cs typeface="Times New Roman" charset="0"/>
              </a:rPr>
              <a:t>Cross reference scores from Score Sheets with Game Summary Sheet.</a:t>
            </a:r>
          </a:p>
          <a:p>
            <a:pPr marL="1143000" marR="0" lvl="2" indent="-228600">
              <a:lnSpc>
                <a:spcPct val="107000"/>
              </a:lnSpc>
              <a:spcBef>
                <a:spcPts val="0"/>
              </a:spcBef>
              <a:spcAft>
                <a:spcPts val="800"/>
              </a:spcAft>
              <a:buFont typeface="Wingdings" charset="2"/>
              <a:buChar char=""/>
            </a:pPr>
            <a:r>
              <a:rPr lang="en-US" sz="1400" b="1" i="1" dirty="0">
                <a:latin typeface="Gotham Light" pitchFamily="50" charset="0"/>
                <a:ea typeface="Calibri" charset="0"/>
                <a:cs typeface="Times New Roman" charset="0"/>
              </a:rPr>
              <a:t>If score discrepancy exist immediately contact floor officials, table officials, Lead Official and Event Director.</a:t>
            </a:r>
            <a:endParaRPr lang="en-US" sz="1400" dirty="0">
              <a:latin typeface="Gotham Light" pitchFamily="50" charset="0"/>
              <a:ea typeface="Calibri" charset="0"/>
              <a:cs typeface="Times New Roman" charset="0"/>
            </a:endParaRPr>
          </a:p>
          <a:p>
            <a:pPr>
              <a:lnSpc>
                <a:spcPct val="107000"/>
              </a:lnSpc>
              <a:spcAft>
                <a:spcPts val="800"/>
              </a:spcAft>
            </a:pPr>
            <a:r>
              <a:rPr lang="en-US" sz="1400" b="1" u="sng" dirty="0">
                <a:latin typeface="Gotham Light" pitchFamily="50" charset="0"/>
                <a:ea typeface="Calibri" charset="0"/>
                <a:cs typeface="Times New Roman" charset="0"/>
              </a:rPr>
              <a:t>Brackets </a:t>
            </a:r>
            <a:r>
              <a:rPr lang="en-US" sz="1400" dirty="0">
                <a:latin typeface="Gotham Light" pitchFamily="50" charset="0"/>
                <a:ea typeface="Calibri" charset="0"/>
                <a:cs typeface="Times New Roman" charset="0"/>
              </a:rPr>
              <a:t>– </a:t>
            </a:r>
            <a:r>
              <a:rPr lang="en-US" sz="1400" i="1" dirty="0">
                <a:latin typeface="Gotham Light" pitchFamily="50" charset="0"/>
                <a:ea typeface="Calibri" charset="0"/>
                <a:cs typeface="Times New Roman" charset="0"/>
              </a:rPr>
              <a:t>Event Operations Staff/Volunteers</a:t>
            </a:r>
            <a:endParaRPr lang="en-US" sz="1400" dirty="0">
              <a:latin typeface="Gotham Light" pitchFamily="50" charset="0"/>
              <a:ea typeface="Calibri" charset="0"/>
              <a:cs typeface="Times New Roman" charset="0"/>
            </a:endParaRPr>
          </a:p>
          <a:p>
            <a:pPr indent="228600">
              <a:lnSpc>
                <a:spcPct val="107000"/>
              </a:lnSpc>
              <a:spcAft>
                <a:spcPts val="800"/>
              </a:spcAft>
            </a:pPr>
            <a:r>
              <a:rPr lang="en-US" sz="1400" b="1" i="1" dirty="0">
                <a:latin typeface="Gotham Light" pitchFamily="50" charset="0"/>
                <a:ea typeface="Calibri" charset="0"/>
                <a:cs typeface="Times New Roman" charset="0"/>
              </a:rPr>
              <a:t>Locations</a:t>
            </a:r>
            <a:endParaRPr lang="en-US" sz="1400" dirty="0">
              <a:latin typeface="Gotham Light" pitchFamily="50" charset="0"/>
              <a:ea typeface="Calibri" charset="0"/>
              <a:cs typeface="Times New Roman" charset="0"/>
            </a:endParaRPr>
          </a:p>
          <a:p>
            <a:pPr indent="457200">
              <a:lnSpc>
                <a:spcPct val="107000"/>
              </a:lnSpc>
              <a:spcAft>
                <a:spcPts val="800"/>
              </a:spcAft>
            </a:pPr>
            <a:r>
              <a:rPr lang="en-US" sz="1400" b="1" i="1" dirty="0">
                <a:latin typeface="Gotham Light" pitchFamily="50" charset="0"/>
                <a:ea typeface="Calibri" charset="0"/>
                <a:cs typeface="Times New Roman" charset="0"/>
              </a:rPr>
              <a:t>Onsite Brackets</a:t>
            </a:r>
            <a:endParaRPr lang="en-US" sz="1400" dirty="0">
              <a:latin typeface="Gotham Light" pitchFamily="50" charset="0"/>
              <a:ea typeface="Calibri" charset="0"/>
              <a:cs typeface="Times New Roman" charset="0"/>
            </a:endParaRPr>
          </a:p>
          <a:p>
            <a:pPr marL="342900" marR="0" lvl="0" indent="-342900">
              <a:lnSpc>
                <a:spcPct val="107000"/>
              </a:lnSpc>
              <a:spcBef>
                <a:spcPts val="0"/>
              </a:spcBef>
              <a:spcAft>
                <a:spcPts val="0"/>
              </a:spcAft>
              <a:buFont typeface="Symbol" charset="2"/>
              <a:buChar char=""/>
            </a:pPr>
            <a:r>
              <a:rPr lang="en-US" sz="1400" dirty="0">
                <a:latin typeface="Gotham Light" pitchFamily="50" charset="0"/>
                <a:ea typeface="Calibri" charset="0"/>
                <a:cs typeface="Times New Roman" charset="0"/>
              </a:rPr>
              <a:t>Write complete team names with team score for game following.</a:t>
            </a:r>
          </a:p>
          <a:p>
            <a:pPr marL="342900" marR="0" lvl="0" indent="-342900">
              <a:lnSpc>
                <a:spcPct val="107000"/>
              </a:lnSpc>
              <a:spcBef>
                <a:spcPts val="0"/>
              </a:spcBef>
              <a:spcAft>
                <a:spcPts val="0"/>
              </a:spcAft>
              <a:buFont typeface="Symbol" charset="2"/>
              <a:buChar char=""/>
            </a:pPr>
            <a:r>
              <a:rPr lang="en-US" sz="1400" dirty="0">
                <a:latin typeface="Gotham Light" pitchFamily="50" charset="0"/>
                <a:ea typeface="Calibri" charset="0"/>
                <a:cs typeface="Times New Roman" charset="0"/>
              </a:rPr>
              <a:t>Circle the winning team score.</a:t>
            </a:r>
          </a:p>
          <a:p>
            <a:pPr marL="342900" marR="0" lvl="0" indent="-342900">
              <a:lnSpc>
                <a:spcPct val="107000"/>
              </a:lnSpc>
              <a:spcBef>
                <a:spcPts val="0"/>
              </a:spcBef>
              <a:spcAft>
                <a:spcPts val="800"/>
              </a:spcAft>
              <a:buFont typeface="Symbol" charset="2"/>
              <a:buChar char=""/>
            </a:pPr>
            <a:r>
              <a:rPr lang="en-US" sz="1400" dirty="0">
                <a:latin typeface="Gotham Light" pitchFamily="50" charset="0"/>
                <a:ea typeface="Calibri" charset="0"/>
                <a:cs typeface="Times New Roman" charset="0"/>
              </a:rPr>
              <a:t>Write complete team names in bracket for each team’s next game.</a:t>
            </a:r>
          </a:p>
          <a:p>
            <a:pPr indent="457200">
              <a:lnSpc>
                <a:spcPct val="107000"/>
              </a:lnSpc>
              <a:spcAft>
                <a:spcPts val="800"/>
              </a:spcAft>
            </a:pPr>
            <a:r>
              <a:rPr lang="en-US" sz="1400" b="1" i="1" dirty="0">
                <a:latin typeface="Gotham Light" pitchFamily="50" charset="0"/>
                <a:ea typeface="Calibri" charset="0"/>
                <a:cs typeface="Times New Roman" charset="0"/>
              </a:rPr>
              <a:t>Website &amp; Social Media – </a:t>
            </a:r>
            <a:r>
              <a:rPr lang="en-US" sz="1400" i="1" dirty="0">
                <a:latin typeface="Gotham Light" pitchFamily="50" charset="0"/>
                <a:ea typeface="Calibri" charset="0"/>
                <a:cs typeface="Times New Roman" charset="0"/>
              </a:rPr>
              <a:t>If platforms available</a:t>
            </a:r>
            <a:endParaRPr lang="en-US" sz="1400" dirty="0">
              <a:latin typeface="Gotham Light" pitchFamily="50" charset="0"/>
              <a:ea typeface="Calibri" charset="0"/>
              <a:cs typeface="Times New Roman" charset="0"/>
            </a:endParaRPr>
          </a:p>
          <a:p>
            <a:pPr marL="342900" marR="0" lvl="0" indent="-342900">
              <a:lnSpc>
                <a:spcPct val="107000"/>
              </a:lnSpc>
              <a:spcBef>
                <a:spcPts val="0"/>
              </a:spcBef>
              <a:spcAft>
                <a:spcPts val="800"/>
              </a:spcAft>
              <a:buFont typeface="Symbol" charset="2"/>
              <a:buChar char=""/>
            </a:pPr>
            <a:r>
              <a:rPr lang="en-US" sz="1400" dirty="0">
                <a:latin typeface="Gotham Light" pitchFamily="50" charset="0"/>
                <a:ea typeface="Calibri" charset="0"/>
                <a:cs typeface="Times New Roman" charset="0"/>
              </a:rPr>
              <a:t>Post a summary of game, day and event to platforms.</a:t>
            </a:r>
          </a:p>
          <a:p>
            <a:pPr algn="ctr">
              <a:lnSpc>
                <a:spcPct val="107000"/>
              </a:lnSpc>
              <a:spcAft>
                <a:spcPts val="800"/>
              </a:spcAft>
            </a:pPr>
            <a:r>
              <a:rPr lang="en-US" sz="1400" b="1" dirty="0">
                <a:latin typeface="Gotham Light" pitchFamily="50" charset="0"/>
                <a:ea typeface="Calibri" charset="0"/>
                <a:cs typeface="Times New Roman" charset="0"/>
              </a:rPr>
              <a:t>Questions contact Event Director.</a:t>
            </a:r>
            <a:endParaRPr lang="en-US" sz="1400" dirty="0">
              <a:effectLst/>
              <a:latin typeface="Gotham Light" pitchFamily="50" charset="0"/>
              <a:ea typeface="Calibri" charset="0"/>
              <a:cs typeface="Times New Roman"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989436" y="222421"/>
            <a:ext cx="3855309" cy="1013254"/>
          </a:xfrm>
          <a:prstGeom prst="rect">
            <a:avLst/>
          </a:prstGeom>
        </p:spPr>
      </p:pic>
    </p:spTree>
    <p:extLst>
      <p:ext uri="{BB962C8B-B14F-4D97-AF65-F5344CB8AC3E}">
        <p14:creationId xmlns:p14="http://schemas.microsoft.com/office/powerpoint/2010/main" val="1886912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2026507" y="222421"/>
            <a:ext cx="3855309" cy="1013254"/>
          </a:xfrm>
          <a:prstGeom prst="rect">
            <a:avLst/>
          </a:prstGeom>
        </p:spPr>
      </p:pic>
      <p:sp>
        <p:nvSpPr>
          <p:cNvPr id="4" name="Rectangle 3"/>
          <p:cNvSpPr/>
          <p:nvPr/>
        </p:nvSpPr>
        <p:spPr>
          <a:xfrm>
            <a:off x="1259531" y="1331978"/>
            <a:ext cx="5253339" cy="1061829"/>
          </a:xfrm>
          <a:prstGeom prst="rect">
            <a:avLst/>
          </a:prstGeom>
        </p:spPr>
        <p:txBody>
          <a:bodyPr wrap="square">
            <a:spAutoFit/>
          </a:bodyPr>
          <a:lstStyle/>
          <a:p>
            <a:pPr algn="ctr"/>
            <a:r>
              <a:rPr lang="en-US" b="1" dirty="0">
                <a:latin typeface="Gotham Light" pitchFamily="50" charset="0"/>
                <a:ea typeface="Calibri" charset="0"/>
                <a:cs typeface="Times New Roman" charset="0"/>
              </a:rPr>
              <a:t>NWBA Incident &amp; Injury Report</a:t>
            </a:r>
            <a:endParaRPr lang="en-US" sz="1200" dirty="0">
              <a:latin typeface="Gotham Light" pitchFamily="50" charset="0"/>
              <a:ea typeface="Calibri" charset="0"/>
              <a:cs typeface="Times New Roman" charset="0"/>
            </a:endParaRPr>
          </a:p>
          <a:p>
            <a:pPr algn="ctr"/>
            <a:r>
              <a:rPr lang="en-US" sz="900" b="1" dirty="0">
                <a:latin typeface="Gotham Light" pitchFamily="50" charset="0"/>
                <a:ea typeface="Calibri" charset="0"/>
                <a:cs typeface="Times New Roman" charset="0"/>
              </a:rPr>
              <a:t> </a:t>
            </a:r>
            <a:endParaRPr lang="en-US" sz="1200" dirty="0">
              <a:latin typeface="Gotham Light" pitchFamily="50" charset="0"/>
              <a:ea typeface="Calibri" charset="0"/>
              <a:cs typeface="Times New Roman" charset="0"/>
            </a:endParaRPr>
          </a:p>
          <a:p>
            <a:pPr algn="ctr"/>
            <a:r>
              <a:rPr lang="en-US" sz="1200" b="1" dirty="0">
                <a:latin typeface="Gotham Light" pitchFamily="50" charset="0"/>
                <a:ea typeface="Calibri" charset="0"/>
                <a:cs typeface="Times New Roman" charset="0"/>
              </a:rPr>
              <a:t> EVENT NAME ___________________________</a:t>
            </a:r>
            <a:br>
              <a:rPr lang="en-US" sz="1200" b="1" dirty="0">
                <a:latin typeface="Gotham Light" pitchFamily="50" charset="0"/>
                <a:ea typeface="Calibri" charset="0"/>
                <a:cs typeface="Times New Roman" charset="0"/>
              </a:rPr>
            </a:br>
            <a:endParaRPr lang="en-US" sz="1200" dirty="0">
              <a:latin typeface="Gotham Light" pitchFamily="50" charset="0"/>
              <a:ea typeface="Calibri" charset="0"/>
              <a:cs typeface="Times New Roman" charset="0"/>
            </a:endParaRPr>
          </a:p>
          <a:p>
            <a:pPr algn="ctr"/>
            <a:r>
              <a:rPr lang="en-US" sz="1200" b="1" dirty="0">
                <a:latin typeface="Gotham Light" pitchFamily="50" charset="0"/>
                <a:ea typeface="Calibri" charset="0"/>
                <a:cs typeface="Times New Roman" charset="0"/>
              </a:rPr>
              <a:t>  DATE OF EVENT_________________________</a:t>
            </a:r>
            <a:endParaRPr lang="en-US" sz="1200" dirty="0">
              <a:effectLst/>
              <a:latin typeface="Gotham Light" pitchFamily="50" charset="0"/>
              <a:ea typeface="Calibri" charset="0"/>
              <a:cs typeface="Times New Roman" charset="0"/>
            </a:endParaRPr>
          </a:p>
        </p:txBody>
      </p:sp>
      <p:sp>
        <p:nvSpPr>
          <p:cNvPr id="5" name="Rectangle 4"/>
          <p:cNvSpPr/>
          <p:nvPr/>
        </p:nvSpPr>
        <p:spPr>
          <a:xfrm>
            <a:off x="733854" y="2199799"/>
            <a:ext cx="6304693" cy="7755969"/>
          </a:xfrm>
          <a:prstGeom prst="rect">
            <a:avLst/>
          </a:prstGeom>
        </p:spPr>
        <p:txBody>
          <a:bodyPr wrap="square">
            <a:spAutoFit/>
          </a:bodyPr>
          <a:lstStyle/>
          <a:p>
            <a:r>
              <a:rPr lang="en-US" b="1" dirty="0">
                <a:latin typeface="Calibri" charset="0"/>
                <a:ea typeface="Calibri" charset="0"/>
                <a:cs typeface="Times New Roman" charset="0"/>
              </a:rPr>
              <a:t> </a:t>
            </a:r>
            <a:endParaRPr lang="en-US" dirty="0">
              <a:latin typeface="Calibri" charset="0"/>
              <a:ea typeface="Calibri" charset="0"/>
              <a:cs typeface="Times New Roman" charset="0"/>
            </a:endParaRPr>
          </a:p>
          <a:p>
            <a:r>
              <a:rPr lang="en-US" sz="1400" b="1" dirty="0">
                <a:latin typeface="Gotham Light" pitchFamily="50" charset="0"/>
                <a:ea typeface="Calibri" charset="0"/>
                <a:cs typeface="Times New Roman" charset="0"/>
              </a:rPr>
              <a:t>Name: </a:t>
            </a:r>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Address:</a:t>
            </a:r>
            <a:r>
              <a:rPr lang="en-US" sz="1400" b="1" u="sng" dirty="0">
                <a:latin typeface="Gotham Light" pitchFamily="50" charset="0"/>
                <a:ea typeface="Calibri" charset="0"/>
                <a:cs typeface="Times New Roman" charset="0"/>
              </a:rPr>
              <a:t>												</a:t>
            </a:r>
            <a:br>
              <a:rPr lang="en-US" sz="1400" u="sng" dirty="0">
                <a:latin typeface="Gotham Light" pitchFamily="50" charset="0"/>
                <a:ea typeface="Calibri" charset="0"/>
                <a:cs typeface="Times New Roman" charset="0"/>
              </a:rPr>
            </a:br>
            <a:r>
              <a:rPr lang="en-US" sz="1400" b="1"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Contact Phone:</a:t>
            </a:r>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Contact Email:</a:t>
            </a:r>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Incident Location:</a:t>
            </a:r>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Date and Time:</a:t>
            </a:r>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Were Authorities Contacted:</a:t>
            </a:r>
            <a:r>
              <a:rPr lang="en-US" sz="1400" b="1" u="sng" dirty="0">
                <a:latin typeface="Gotham Light" pitchFamily="50" charset="0"/>
                <a:ea typeface="Calibri" charset="0"/>
                <a:cs typeface="Times New Roman" charset="0"/>
              </a:rPr>
              <a:t>	   	Yes		No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Who Was Contacted (NWBA, Police, Fire, Ambulance): </a:t>
            </a:r>
            <a:br>
              <a:rPr lang="en-US" sz="1400" b="1" dirty="0">
                <a:latin typeface="Gotham Light" pitchFamily="50" charset="0"/>
                <a:ea typeface="Calibri" charset="0"/>
                <a:cs typeface="Times New Roman" charset="0"/>
              </a:rPr>
            </a:br>
            <a:r>
              <a:rPr lang="en-US" sz="1400" b="1" u="sng" dirty="0">
                <a:latin typeface="Gotham Light" pitchFamily="50" charset="0"/>
                <a:ea typeface="Calibri" charset="0"/>
                <a:cs typeface="Times New Roman" charset="0"/>
              </a:rPr>
              <a:t>												</a:t>
            </a:r>
          </a:p>
          <a:p>
            <a:endParaRPr lang="en-US" sz="1400" u="sng"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Was Emergency Transportation Required:</a:t>
            </a:r>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Where Transported To (Name, Address, Phone:</a:t>
            </a:r>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Brief Description of Incident:</a:t>
            </a:r>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u="sng" dirty="0">
                <a:latin typeface="Gotham Light" pitchFamily="50" charset="0"/>
                <a:ea typeface="Calibri" charset="0"/>
                <a:cs typeface="Times New Roman" charset="0"/>
              </a:rPr>
              <a:t>												</a:t>
            </a:r>
          </a:p>
          <a:p>
            <a:endParaRPr lang="en-US" sz="1400" b="1" u="sng" dirty="0">
              <a:latin typeface="Gotham Light" pitchFamily="50" charset="0"/>
              <a:ea typeface="Calibri" charset="0"/>
              <a:cs typeface="Times New Roman" charset="0"/>
            </a:endParaRPr>
          </a:p>
          <a:p>
            <a:r>
              <a:rPr lang="en-US" sz="1400" b="1" u="sng" dirty="0">
                <a:latin typeface="Gotham Light" pitchFamily="50" charset="0"/>
                <a:ea typeface="Calibri" charset="0"/>
                <a:cs typeface="Times New Roman" charset="0"/>
              </a:rPr>
              <a:t>												</a:t>
            </a:r>
          </a:p>
          <a:p>
            <a:endParaRPr lang="en-US" sz="1400" b="1" u="sng" dirty="0">
              <a:latin typeface="Gotham Light" pitchFamily="50" charset="0"/>
              <a:ea typeface="Calibri" charset="0"/>
              <a:cs typeface="Times New Roman" charset="0"/>
            </a:endParaRPr>
          </a:p>
          <a:p>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endParaRPr lang="en-US" sz="1400" dirty="0">
              <a:latin typeface="Gotham Light" pitchFamily="50" charset="0"/>
              <a:ea typeface="Calibri" charset="0"/>
              <a:cs typeface="Times New Roman" charset="0"/>
            </a:endParaRPr>
          </a:p>
          <a:p>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endParaRPr lang="en-US" sz="1400" dirty="0">
              <a:latin typeface="Gotham Light" pitchFamily="50" charset="0"/>
              <a:ea typeface="Calibri" charset="0"/>
              <a:cs typeface="Times New Roman" charset="0"/>
            </a:endParaRPr>
          </a:p>
        </p:txBody>
      </p:sp>
    </p:spTree>
    <p:extLst>
      <p:ext uri="{BB962C8B-B14F-4D97-AF65-F5344CB8AC3E}">
        <p14:creationId xmlns:p14="http://schemas.microsoft.com/office/powerpoint/2010/main" val="436397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2450" y="1186248"/>
            <a:ext cx="6667501" cy="8710077"/>
          </a:xfrm>
          <a:prstGeom prst="rect">
            <a:avLst/>
          </a:prstGeom>
        </p:spPr>
        <p:txBody>
          <a:bodyPr wrap="square">
            <a:spAutoFit/>
          </a:bodyPr>
          <a:lstStyle/>
          <a:p>
            <a:endParaRPr lang="en-US" sz="1400" b="1"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Brief Description of Injury(</a:t>
            </a:r>
            <a:r>
              <a:rPr lang="en-US" sz="1400" b="1" dirty="0" err="1">
                <a:latin typeface="Gotham Light" pitchFamily="50" charset="0"/>
                <a:ea typeface="Calibri" charset="0"/>
                <a:cs typeface="Times New Roman" charset="0"/>
              </a:rPr>
              <a:t>ies</a:t>
            </a:r>
            <a:r>
              <a:rPr lang="en-US" sz="1400" b="1" dirty="0">
                <a:latin typeface="Gotham Light" pitchFamily="50" charset="0"/>
                <a:ea typeface="Calibri" charset="0"/>
                <a:cs typeface="Times New Roman" charset="0"/>
              </a:rPr>
              <a:t>):</a:t>
            </a:r>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Who Was Involved?</a:t>
            </a:r>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Treatment Provided:</a:t>
            </a:r>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Any Restrictions:</a:t>
            </a:r>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Any Follow Up Recommended with Physician:</a:t>
            </a:r>
            <a:r>
              <a:rPr lang="en-US" sz="1400" b="1" u="sng" dirty="0">
                <a:latin typeface="Gotham Light" pitchFamily="50" charset="0"/>
                <a:ea typeface="Calibri" charset="0"/>
                <a:cs typeface="Times New Roman" charset="0"/>
              </a:rPr>
              <a:t>					</a:t>
            </a:r>
            <a:r>
              <a:rPr lang="en-US" sz="1400" b="1"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Contact Information of Those Involved:</a:t>
            </a:r>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Insurance Information of Claimant (Carrier and Policy Number, if available):</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Witness Statement(s):</a:t>
            </a:r>
            <a:r>
              <a:rPr lang="en-US" sz="1400" b="1" u="sng" dirty="0">
                <a:latin typeface="Gotham Light" pitchFamily="50" charset="0"/>
                <a:ea typeface="Calibri" charset="0"/>
                <a:cs typeface="Times New Roman" charset="0"/>
              </a:rPr>
              <a:t>									</a:t>
            </a:r>
          </a:p>
          <a:p>
            <a:endParaRPr lang="en-US" sz="1400" b="1" u="sng"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endParaRPr lang="en-US" sz="1400" b="1" u="sng"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r>
              <a:rPr lang="en-US" sz="1400" b="1" u="sng" dirty="0">
                <a:latin typeface="Gotham Light" pitchFamily="50" charset="0"/>
                <a:ea typeface="Calibri" charset="0"/>
                <a:cs typeface="Times New Roman" charset="0"/>
              </a:rPr>
              <a:t>												</a:t>
            </a:r>
          </a:p>
          <a:p>
            <a:endParaRPr lang="en-US" sz="1400" b="1" u="sng"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 </a:t>
            </a:r>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endParaRPr lang="en-US" sz="1400" dirty="0">
              <a:latin typeface="Gotham Light" pitchFamily="50" charset="0"/>
              <a:ea typeface="Calibri" charset="0"/>
              <a:cs typeface="Times New Roman" charset="0"/>
            </a:endParaRPr>
          </a:p>
          <a:p>
            <a:r>
              <a:rPr lang="en-US" sz="1400" b="1" u="sng" dirty="0">
                <a:latin typeface="Gotham Light" pitchFamily="50" charset="0"/>
                <a:ea typeface="Calibri" charset="0"/>
                <a:cs typeface="Times New Roman" charset="0"/>
              </a:rPr>
              <a:t>												</a:t>
            </a:r>
            <a:endParaRPr lang="en-US" sz="1400" dirty="0">
              <a:latin typeface="Gotham Light" pitchFamily="50" charset="0"/>
              <a:ea typeface="Calibri" charset="0"/>
              <a:cs typeface="Times New Roman" charset="0"/>
            </a:endParaRPr>
          </a:p>
          <a:p>
            <a:endParaRPr lang="en-US" sz="1400" b="1" dirty="0">
              <a:latin typeface="Gotham Light" pitchFamily="50" charset="0"/>
              <a:ea typeface="Calibri" charset="0"/>
              <a:cs typeface="Times New Roman" charset="0"/>
            </a:endParaRPr>
          </a:p>
          <a:p>
            <a:r>
              <a:rPr lang="en-US" sz="1400" b="1" dirty="0">
                <a:latin typeface="Gotham Light" pitchFamily="50" charset="0"/>
                <a:ea typeface="Calibri" charset="0"/>
                <a:cs typeface="Times New Roman" charset="0"/>
              </a:rPr>
              <a:t>Return To Tournament Director		If more paper is needed, please staple to report.</a:t>
            </a:r>
            <a:endParaRPr lang="en-US" sz="1400" dirty="0">
              <a:effectLst/>
              <a:latin typeface="Gotham Light" pitchFamily="50" charset="0"/>
              <a:ea typeface="Calibri" charset="0"/>
              <a:cs typeface="Times New Roman" charset="0"/>
            </a:endParaRPr>
          </a:p>
        </p:txBody>
      </p:sp>
      <p:pic>
        <p:nvPicPr>
          <p:cNvPr id="4" name="Picture 3">
            <a:extLst>
              <a:ext uri="{FF2B5EF4-FFF2-40B4-BE49-F238E27FC236}">
                <a16:creationId xmlns:a16="http://schemas.microsoft.com/office/drawing/2014/main" id="{0518C9BE-199E-4611-9C62-55A964418A1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026507" y="222421"/>
            <a:ext cx="3855309" cy="1013254"/>
          </a:xfrm>
          <a:prstGeom prst="rect">
            <a:avLst/>
          </a:prstGeom>
        </p:spPr>
      </p:pic>
    </p:spTree>
    <p:extLst>
      <p:ext uri="{BB962C8B-B14F-4D97-AF65-F5344CB8AC3E}">
        <p14:creationId xmlns:p14="http://schemas.microsoft.com/office/powerpoint/2010/main" val="1594918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382" y="1408670"/>
            <a:ext cx="7253416" cy="8128444"/>
          </a:xfrm>
          <a:prstGeom prst="rect">
            <a:avLst/>
          </a:prstGeom>
        </p:spPr>
        <p:txBody>
          <a:bodyPr wrap="square">
            <a:spAutoFit/>
          </a:bodyPr>
          <a:lstStyle/>
          <a:p>
            <a:pPr algn="ctr">
              <a:lnSpc>
                <a:spcPct val="115000"/>
              </a:lnSpc>
              <a:spcAft>
                <a:spcPts val="1000"/>
              </a:spcAft>
            </a:pPr>
            <a:r>
              <a:rPr lang="en-US" b="1" u="sng" dirty="0">
                <a:latin typeface="Gotham Light" pitchFamily="50" charset="0"/>
                <a:ea typeface="Calibri" charset="0"/>
                <a:cs typeface="Times New Roman" charset="0"/>
              </a:rPr>
              <a:t>Shot Clock Instructions</a:t>
            </a:r>
            <a:endParaRPr lang="en-US" dirty="0">
              <a:latin typeface="Gotham Light" pitchFamily="50" charset="0"/>
              <a:ea typeface="Calibri" charset="0"/>
              <a:cs typeface="Times New Roman" charset="0"/>
            </a:endParaRPr>
          </a:p>
          <a:p>
            <a:pPr>
              <a:lnSpc>
                <a:spcPct val="115000"/>
              </a:lnSpc>
              <a:spcAft>
                <a:spcPts val="1000"/>
              </a:spcAft>
            </a:pPr>
            <a:r>
              <a:rPr lang="en-US" b="1" dirty="0">
                <a:latin typeface="Gotham Light" pitchFamily="50" charset="0"/>
                <a:ea typeface="Calibri" charset="0"/>
                <a:cs typeface="Times New Roman" charset="0"/>
              </a:rPr>
              <a:t>Set Clock to: </a:t>
            </a:r>
            <a:r>
              <a:rPr lang="en-US" dirty="0">
                <a:latin typeface="Gotham Light" pitchFamily="50" charset="0"/>
                <a:ea typeface="Calibri" charset="0"/>
                <a:cs typeface="Times New Roman" charset="0"/>
              </a:rPr>
              <a:t>30 seconds (All Divisions)</a:t>
            </a:r>
          </a:p>
          <a:p>
            <a:pPr>
              <a:lnSpc>
                <a:spcPct val="115000"/>
              </a:lnSpc>
              <a:spcAft>
                <a:spcPts val="1000"/>
              </a:spcAft>
            </a:pPr>
            <a:r>
              <a:rPr lang="en-US" b="1" dirty="0">
                <a:latin typeface="Gotham Light" pitchFamily="50" charset="0"/>
                <a:ea typeface="Calibri" charset="0"/>
                <a:cs typeface="Times New Roman" charset="0"/>
              </a:rPr>
              <a:t>Start: </a:t>
            </a:r>
            <a:endParaRPr lang="en-US" dirty="0">
              <a:latin typeface="Gotham Light" pitchFamily="50" charset="0"/>
              <a:ea typeface="Calibri" charset="0"/>
              <a:cs typeface="Times New Roman" charset="0"/>
            </a:endParaRPr>
          </a:p>
          <a:p>
            <a:pPr marL="342900" marR="0" lvl="0" indent="-342900">
              <a:lnSpc>
                <a:spcPct val="115000"/>
              </a:lnSpc>
              <a:spcBef>
                <a:spcPts val="0"/>
              </a:spcBef>
              <a:spcAft>
                <a:spcPts val="0"/>
              </a:spcAft>
              <a:buFont typeface="Symbol" charset="2"/>
              <a:buChar char=""/>
            </a:pPr>
            <a:r>
              <a:rPr lang="en-US" dirty="0">
                <a:latin typeface="Gotham Light" pitchFamily="50" charset="0"/>
                <a:ea typeface="Calibri" charset="0"/>
                <a:cs typeface="Times New Roman" charset="0"/>
              </a:rPr>
              <a:t>When ball is touched inbounds</a:t>
            </a:r>
          </a:p>
          <a:p>
            <a:pPr marL="342900" marR="0" lvl="0" indent="-342900">
              <a:lnSpc>
                <a:spcPct val="115000"/>
              </a:lnSpc>
              <a:spcBef>
                <a:spcPts val="0"/>
              </a:spcBef>
              <a:spcAft>
                <a:spcPts val="1000"/>
              </a:spcAft>
              <a:buFont typeface="Symbol" charset="2"/>
              <a:buChar char=""/>
            </a:pPr>
            <a:r>
              <a:rPr lang="en-US" dirty="0">
                <a:latin typeface="Gotham Light" pitchFamily="50" charset="0"/>
                <a:ea typeface="Calibri" charset="0"/>
                <a:cs typeface="Times New Roman" charset="0"/>
              </a:rPr>
              <a:t>The official will signal with a whirling motion of the hand with pointed index finger and arm extended upward</a:t>
            </a:r>
          </a:p>
          <a:p>
            <a:pPr>
              <a:lnSpc>
                <a:spcPct val="115000"/>
              </a:lnSpc>
              <a:spcAft>
                <a:spcPts val="1000"/>
              </a:spcAft>
            </a:pPr>
            <a:r>
              <a:rPr lang="en-US" b="1" dirty="0">
                <a:latin typeface="Gotham Light" pitchFamily="50" charset="0"/>
                <a:ea typeface="Calibri" charset="0"/>
                <a:cs typeface="Times New Roman" charset="0"/>
              </a:rPr>
              <a:t>Stop: </a:t>
            </a:r>
            <a:endParaRPr lang="en-US" dirty="0">
              <a:latin typeface="Gotham Light" pitchFamily="50" charset="0"/>
              <a:ea typeface="Calibri" charset="0"/>
              <a:cs typeface="Times New Roman" charset="0"/>
            </a:endParaRPr>
          </a:p>
          <a:p>
            <a:pPr marL="342900" marR="0" lvl="0" indent="-342900">
              <a:lnSpc>
                <a:spcPct val="115000"/>
              </a:lnSpc>
              <a:spcBef>
                <a:spcPts val="0"/>
              </a:spcBef>
              <a:spcAft>
                <a:spcPts val="0"/>
              </a:spcAft>
              <a:buFont typeface="Symbol" charset="2"/>
              <a:buChar char=""/>
            </a:pPr>
            <a:r>
              <a:rPr lang="en-US" dirty="0">
                <a:latin typeface="Gotham Light" pitchFamily="50" charset="0"/>
                <a:ea typeface="Calibri" charset="0"/>
                <a:cs typeface="Times New Roman" charset="0"/>
              </a:rPr>
              <a:t>When a whistle is blown</a:t>
            </a:r>
          </a:p>
          <a:p>
            <a:pPr marL="342900" marR="0" lvl="0" indent="-342900">
              <a:lnSpc>
                <a:spcPct val="115000"/>
              </a:lnSpc>
              <a:spcBef>
                <a:spcPts val="0"/>
              </a:spcBef>
              <a:spcAft>
                <a:spcPts val="1000"/>
              </a:spcAft>
              <a:buFont typeface="Symbol" charset="2"/>
              <a:buChar char=""/>
            </a:pPr>
            <a:r>
              <a:rPr lang="en-US" dirty="0">
                <a:latin typeface="Gotham Light" pitchFamily="50" charset="0"/>
                <a:ea typeface="Calibri" charset="0"/>
                <a:cs typeface="Times New Roman" charset="0"/>
              </a:rPr>
              <a:t>Time out</a:t>
            </a:r>
          </a:p>
          <a:p>
            <a:pPr>
              <a:lnSpc>
                <a:spcPct val="115000"/>
              </a:lnSpc>
              <a:spcAft>
                <a:spcPts val="1000"/>
              </a:spcAft>
            </a:pPr>
            <a:r>
              <a:rPr lang="en-US" b="1" dirty="0">
                <a:latin typeface="Gotham Light" pitchFamily="50" charset="0"/>
                <a:ea typeface="Calibri" charset="0"/>
                <a:cs typeface="Times New Roman" charset="0"/>
              </a:rPr>
              <a:t>Reset: </a:t>
            </a:r>
            <a:endParaRPr lang="en-US" dirty="0">
              <a:latin typeface="Gotham Light" pitchFamily="50" charset="0"/>
              <a:ea typeface="Calibri" charset="0"/>
              <a:cs typeface="Times New Roman" charset="0"/>
            </a:endParaRPr>
          </a:p>
          <a:p>
            <a:pPr marL="342900" marR="0" lvl="0" indent="-342900">
              <a:lnSpc>
                <a:spcPct val="115000"/>
              </a:lnSpc>
              <a:spcBef>
                <a:spcPts val="0"/>
              </a:spcBef>
              <a:spcAft>
                <a:spcPts val="0"/>
              </a:spcAft>
              <a:buFont typeface="Symbol" charset="2"/>
              <a:buChar char=""/>
            </a:pPr>
            <a:r>
              <a:rPr lang="en-US" dirty="0">
                <a:latin typeface="Gotham Light" pitchFamily="50" charset="0"/>
                <a:ea typeface="Calibri" charset="0"/>
                <a:cs typeface="Times New Roman" charset="0"/>
              </a:rPr>
              <a:t>When ball changes possession</a:t>
            </a:r>
          </a:p>
          <a:p>
            <a:pPr marL="342900" marR="0" lvl="0" indent="-342900">
              <a:lnSpc>
                <a:spcPct val="115000"/>
              </a:lnSpc>
              <a:spcBef>
                <a:spcPts val="0"/>
              </a:spcBef>
              <a:spcAft>
                <a:spcPts val="0"/>
              </a:spcAft>
              <a:buFont typeface="Symbol" charset="2"/>
              <a:buChar char=""/>
            </a:pPr>
            <a:r>
              <a:rPr lang="en-US" dirty="0">
                <a:latin typeface="Gotham Light" pitchFamily="50" charset="0"/>
                <a:ea typeface="Calibri" charset="0"/>
                <a:cs typeface="Times New Roman" charset="0"/>
              </a:rPr>
              <a:t>When ball hits rim of basket</a:t>
            </a:r>
          </a:p>
          <a:p>
            <a:pPr marL="342900" marR="0" lvl="0" indent="-342900">
              <a:lnSpc>
                <a:spcPct val="115000"/>
              </a:lnSpc>
              <a:spcBef>
                <a:spcPts val="0"/>
              </a:spcBef>
              <a:spcAft>
                <a:spcPts val="0"/>
              </a:spcAft>
              <a:buFont typeface="Symbol" charset="2"/>
              <a:buChar char=""/>
            </a:pPr>
            <a:r>
              <a:rPr lang="en-US" dirty="0">
                <a:latin typeface="Gotham Light" pitchFamily="50" charset="0"/>
                <a:ea typeface="Calibri" charset="0"/>
                <a:cs typeface="Times New Roman" charset="0"/>
              </a:rPr>
              <a:t>Following personal foul or technical foul</a:t>
            </a:r>
          </a:p>
          <a:p>
            <a:pPr marL="342900" marR="0" lvl="0" indent="-342900">
              <a:lnSpc>
                <a:spcPct val="115000"/>
              </a:lnSpc>
              <a:spcBef>
                <a:spcPts val="0"/>
              </a:spcBef>
              <a:spcAft>
                <a:spcPts val="1000"/>
              </a:spcAft>
              <a:buFont typeface="Symbol" charset="2"/>
              <a:buChar char=""/>
            </a:pPr>
            <a:r>
              <a:rPr lang="en-US" dirty="0">
                <a:latin typeface="Gotham Light" pitchFamily="50" charset="0"/>
                <a:ea typeface="Calibri" charset="0"/>
                <a:cs typeface="Times New Roman" charset="0"/>
              </a:rPr>
              <a:t>After every made basket</a:t>
            </a:r>
          </a:p>
          <a:p>
            <a:pPr>
              <a:lnSpc>
                <a:spcPct val="115000"/>
              </a:lnSpc>
              <a:spcAft>
                <a:spcPts val="1000"/>
              </a:spcAft>
            </a:pPr>
            <a:r>
              <a:rPr lang="en-US" b="1" dirty="0">
                <a:latin typeface="Gotham Light" pitchFamily="50" charset="0"/>
                <a:ea typeface="Calibri" charset="0"/>
                <a:cs typeface="Times New Roman" charset="0"/>
              </a:rPr>
              <a:t>When Not to Reset:</a:t>
            </a:r>
            <a:endParaRPr lang="en-US" dirty="0">
              <a:latin typeface="Gotham Light" pitchFamily="50" charset="0"/>
              <a:ea typeface="Calibri" charset="0"/>
              <a:cs typeface="Times New Roman" charset="0"/>
            </a:endParaRPr>
          </a:p>
          <a:p>
            <a:pPr marL="342900" marR="0" lvl="0" indent="-342900">
              <a:lnSpc>
                <a:spcPct val="115000"/>
              </a:lnSpc>
              <a:spcBef>
                <a:spcPts val="0"/>
              </a:spcBef>
              <a:spcAft>
                <a:spcPts val="0"/>
              </a:spcAft>
              <a:buFont typeface="Symbol" charset="2"/>
              <a:buChar char=""/>
            </a:pPr>
            <a:r>
              <a:rPr lang="en-US" dirty="0">
                <a:latin typeface="Gotham Light" pitchFamily="50" charset="0"/>
                <a:ea typeface="Calibri" charset="0"/>
                <a:cs typeface="Times New Roman" charset="0"/>
              </a:rPr>
              <a:t>Defensive team touches the ball but does not gain possession</a:t>
            </a:r>
          </a:p>
          <a:p>
            <a:pPr marL="342900" marR="0" lvl="0" indent="-342900">
              <a:lnSpc>
                <a:spcPct val="115000"/>
              </a:lnSpc>
              <a:spcBef>
                <a:spcPts val="0"/>
              </a:spcBef>
              <a:spcAft>
                <a:spcPts val="0"/>
              </a:spcAft>
              <a:buFont typeface="Symbol" charset="2"/>
              <a:buChar char=""/>
            </a:pPr>
            <a:r>
              <a:rPr lang="en-US" dirty="0">
                <a:latin typeface="Gotham Light" pitchFamily="50" charset="0"/>
                <a:ea typeface="Calibri" charset="0"/>
                <a:cs typeface="Times New Roman" charset="0"/>
              </a:rPr>
              <a:t>Time Out</a:t>
            </a:r>
          </a:p>
          <a:p>
            <a:pPr marL="342900" marR="0" lvl="0" indent="-342900">
              <a:lnSpc>
                <a:spcPct val="115000"/>
              </a:lnSpc>
              <a:spcBef>
                <a:spcPts val="0"/>
              </a:spcBef>
              <a:spcAft>
                <a:spcPts val="1000"/>
              </a:spcAft>
              <a:buFont typeface="Symbol" charset="2"/>
              <a:buChar char=""/>
            </a:pPr>
            <a:r>
              <a:rPr lang="en-US" dirty="0">
                <a:latin typeface="Gotham Light" pitchFamily="50" charset="0"/>
                <a:ea typeface="Calibri" charset="0"/>
                <a:cs typeface="Times New Roman" charset="0"/>
              </a:rPr>
              <a:t>When shot is taken but ball does not hit the rim</a:t>
            </a:r>
          </a:p>
          <a:p>
            <a:pPr algn="ctr">
              <a:lnSpc>
                <a:spcPct val="115000"/>
              </a:lnSpc>
              <a:spcAft>
                <a:spcPts val="1000"/>
              </a:spcAft>
            </a:pPr>
            <a:r>
              <a:rPr lang="en-US" b="1" dirty="0">
                <a:latin typeface="Gotham Light" pitchFamily="50" charset="0"/>
                <a:ea typeface="Calibri" charset="0"/>
                <a:cs typeface="Times New Roman" charset="0"/>
              </a:rPr>
              <a:t>TURN SHOT CLOCK OFF WHEN THERE IS LESS THAN</a:t>
            </a:r>
            <a:endParaRPr lang="en-US" dirty="0">
              <a:latin typeface="Gotham Light" pitchFamily="50" charset="0"/>
              <a:ea typeface="Calibri" charset="0"/>
              <a:cs typeface="Times New Roman" charset="0"/>
            </a:endParaRPr>
          </a:p>
          <a:p>
            <a:pPr algn="ctr">
              <a:lnSpc>
                <a:spcPct val="115000"/>
              </a:lnSpc>
              <a:spcAft>
                <a:spcPts val="1000"/>
              </a:spcAft>
            </a:pPr>
            <a:r>
              <a:rPr lang="en-US" b="1" dirty="0">
                <a:latin typeface="Gotham Light" pitchFamily="50" charset="0"/>
                <a:ea typeface="Calibri" charset="0"/>
                <a:cs typeface="Times New Roman" charset="0"/>
              </a:rPr>
              <a:t>30 SECONDS ON THE GAME CLOCK</a:t>
            </a:r>
            <a:endParaRPr lang="en-US" dirty="0">
              <a:effectLst/>
              <a:latin typeface="Gotham Light" pitchFamily="50" charset="0"/>
              <a:ea typeface="Calibri" charset="0"/>
              <a:cs typeface="Times New Roman"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989436" y="222421"/>
            <a:ext cx="3855309" cy="1013254"/>
          </a:xfrm>
          <a:prstGeom prst="rect">
            <a:avLst/>
          </a:prstGeom>
        </p:spPr>
      </p:pic>
    </p:spTree>
    <p:extLst>
      <p:ext uri="{BB962C8B-B14F-4D97-AF65-F5344CB8AC3E}">
        <p14:creationId xmlns:p14="http://schemas.microsoft.com/office/powerpoint/2010/main" val="901035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344" y="1359238"/>
            <a:ext cx="7117491" cy="6624955"/>
          </a:xfrm>
          <a:prstGeom prst="rect">
            <a:avLst/>
          </a:prstGeom>
        </p:spPr>
        <p:txBody>
          <a:bodyPr wrap="square">
            <a:spAutoFit/>
          </a:bodyPr>
          <a:lstStyle/>
          <a:p>
            <a:pPr algn="ctr">
              <a:lnSpc>
                <a:spcPct val="115000"/>
              </a:lnSpc>
              <a:spcAft>
                <a:spcPts val="1000"/>
              </a:spcAft>
            </a:pPr>
            <a:r>
              <a:rPr lang="en-US" b="1" dirty="0">
                <a:latin typeface="Gotham Light" pitchFamily="50" charset="0"/>
                <a:ea typeface="Calibri" charset="0"/>
                <a:cs typeface="Times New Roman" charset="0"/>
              </a:rPr>
              <a:t>  </a:t>
            </a:r>
            <a:r>
              <a:rPr lang="en-US" b="1" u="sng" dirty="0">
                <a:latin typeface="Gotham Light" pitchFamily="50" charset="0"/>
                <a:ea typeface="Calibri" charset="0"/>
                <a:cs typeface="Times New Roman" charset="0"/>
              </a:rPr>
              <a:t>Game Clock Instructions</a:t>
            </a:r>
            <a:endParaRPr lang="en-US" dirty="0">
              <a:latin typeface="Gotham Light" pitchFamily="50" charset="0"/>
              <a:ea typeface="Calibri" charset="0"/>
              <a:cs typeface="Times New Roman" charset="0"/>
            </a:endParaRPr>
          </a:p>
          <a:p>
            <a:pPr>
              <a:lnSpc>
                <a:spcPct val="115000"/>
              </a:lnSpc>
              <a:spcAft>
                <a:spcPts val="1000"/>
              </a:spcAft>
            </a:pPr>
            <a:r>
              <a:rPr lang="en-US" b="1" dirty="0">
                <a:latin typeface="Gotham Light" pitchFamily="50" charset="0"/>
                <a:ea typeface="Calibri" charset="0"/>
                <a:cs typeface="Times New Roman" charset="0"/>
              </a:rPr>
              <a:t>Set Clock to: </a:t>
            </a:r>
            <a:r>
              <a:rPr lang="en-US" dirty="0">
                <a:latin typeface="Gotham Light" pitchFamily="50" charset="0"/>
                <a:ea typeface="Calibri" charset="0"/>
                <a:cs typeface="Times New Roman" charset="0"/>
              </a:rPr>
              <a:t>20 Minutes</a:t>
            </a:r>
          </a:p>
          <a:p>
            <a:pPr marL="342900" marR="0" lvl="0" indent="-342900">
              <a:lnSpc>
                <a:spcPct val="115000"/>
              </a:lnSpc>
              <a:spcBef>
                <a:spcPts val="0"/>
              </a:spcBef>
              <a:spcAft>
                <a:spcPts val="1000"/>
              </a:spcAft>
              <a:buFont typeface="Symbol" charset="2"/>
              <a:buChar char=""/>
            </a:pPr>
            <a:r>
              <a:rPr lang="en-US" dirty="0">
                <a:latin typeface="Gotham Light" pitchFamily="50" charset="0"/>
                <a:ea typeface="Calibri" charset="0"/>
                <a:cs typeface="Times New Roman" charset="0"/>
              </a:rPr>
              <a:t>Each game is 2-20 minute halves</a:t>
            </a:r>
          </a:p>
          <a:p>
            <a:pPr>
              <a:lnSpc>
                <a:spcPct val="115000"/>
              </a:lnSpc>
              <a:spcAft>
                <a:spcPts val="1000"/>
              </a:spcAft>
            </a:pPr>
            <a:r>
              <a:rPr lang="en-US" b="1" dirty="0">
                <a:latin typeface="Gotham Light" pitchFamily="50" charset="0"/>
                <a:ea typeface="Calibri" charset="0"/>
                <a:cs typeface="Times New Roman" charset="0"/>
              </a:rPr>
              <a:t>Start:</a:t>
            </a:r>
            <a:endParaRPr lang="en-US" dirty="0">
              <a:latin typeface="Gotham Light" pitchFamily="50" charset="0"/>
              <a:ea typeface="Calibri" charset="0"/>
              <a:cs typeface="Times New Roman" charset="0"/>
            </a:endParaRPr>
          </a:p>
          <a:p>
            <a:pPr marL="342900" marR="0" lvl="0" indent="-342900">
              <a:lnSpc>
                <a:spcPct val="115000"/>
              </a:lnSpc>
              <a:spcBef>
                <a:spcPts val="0"/>
              </a:spcBef>
              <a:spcAft>
                <a:spcPts val="0"/>
              </a:spcAft>
              <a:buFont typeface="Symbol" charset="2"/>
              <a:buChar char=""/>
            </a:pPr>
            <a:r>
              <a:rPr lang="en-US" dirty="0">
                <a:latin typeface="Gotham Light" pitchFamily="50" charset="0"/>
                <a:ea typeface="Calibri" charset="0"/>
                <a:cs typeface="Times New Roman" charset="0"/>
              </a:rPr>
              <a:t>On jump ball when official drops his arm</a:t>
            </a:r>
          </a:p>
          <a:p>
            <a:pPr marL="342900" marR="0" lvl="0" indent="-342900">
              <a:lnSpc>
                <a:spcPct val="115000"/>
              </a:lnSpc>
              <a:spcBef>
                <a:spcPts val="0"/>
              </a:spcBef>
              <a:spcAft>
                <a:spcPts val="0"/>
              </a:spcAft>
              <a:buFont typeface="Symbol" charset="2"/>
              <a:buChar char=""/>
            </a:pPr>
            <a:r>
              <a:rPr lang="en-US" dirty="0">
                <a:latin typeface="Gotham Light" pitchFamily="50" charset="0"/>
                <a:ea typeface="Calibri" charset="0"/>
                <a:cs typeface="Times New Roman" charset="0"/>
              </a:rPr>
              <a:t>On pass inbounds when ball is touched by inbounds. Official will drop his arm</a:t>
            </a:r>
          </a:p>
          <a:p>
            <a:pPr marL="342900" marR="0" lvl="0" indent="-342900">
              <a:lnSpc>
                <a:spcPct val="115000"/>
              </a:lnSpc>
              <a:spcBef>
                <a:spcPts val="0"/>
              </a:spcBef>
              <a:spcAft>
                <a:spcPts val="1000"/>
              </a:spcAft>
              <a:buFont typeface="Symbol" charset="2"/>
              <a:buChar char=""/>
            </a:pPr>
            <a:r>
              <a:rPr lang="en-US" dirty="0">
                <a:latin typeface="Gotham Light" pitchFamily="50" charset="0"/>
                <a:ea typeface="Calibri" charset="0"/>
                <a:cs typeface="Times New Roman" charset="0"/>
              </a:rPr>
              <a:t>When possession is gained after a missed free throw</a:t>
            </a:r>
          </a:p>
          <a:p>
            <a:pPr>
              <a:lnSpc>
                <a:spcPct val="115000"/>
              </a:lnSpc>
              <a:spcAft>
                <a:spcPts val="1000"/>
              </a:spcAft>
            </a:pPr>
            <a:r>
              <a:rPr lang="en-US" b="1" dirty="0">
                <a:latin typeface="Gotham Light" pitchFamily="50" charset="0"/>
                <a:ea typeface="Calibri" charset="0"/>
                <a:cs typeface="Times New Roman" charset="0"/>
              </a:rPr>
              <a:t>Stop:</a:t>
            </a:r>
            <a:endParaRPr lang="en-US" dirty="0">
              <a:latin typeface="Gotham Light" pitchFamily="50" charset="0"/>
              <a:ea typeface="Calibri" charset="0"/>
              <a:cs typeface="Times New Roman" charset="0"/>
            </a:endParaRPr>
          </a:p>
          <a:p>
            <a:pPr marL="342900" marR="0" lvl="0" indent="-342900">
              <a:lnSpc>
                <a:spcPct val="115000"/>
              </a:lnSpc>
              <a:spcBef>
                <a:spcPts val="0"/>
              </a:spcBef>
              <a:spcAft>
                <a:spcPts val="0"/>
              </a:spcAft>
              <a:buFont typeface="Symbol" charset="2"/>
              <a:buChar char=""/>
            </a:pPr>
            <a:r>
              <a:rPr lang="en-US" dirty="0">
                <a:latin typeface="Gotham Light" pitchFamily="50" charset="0"/>
                <a:ea typeface="Calibri" charset="0"/>
                <a:cs typeface="Times New Roman" charset="0"/>
              </a:rPr>
              <a:t>When a whistle is blown</a:t>
            </a:r>
          </a:p>
          <a:p>
            <a:pPr marL="342900" marR="0" lvl="0" indent="-342900">
              <a:lnSpc>
                <a:spcPct val="115000"/>
              </a:lnSpc>
              <a:spcBef>
                <a:spcPts val="0"/>
              </a:spcBef>
              <a:spcAft>
                <a:spcPts val="0"/>
              </a:spcAft>
              <a:buFont typeface="Symbol" charset="2"/>
              <a:buChar char=""/>
            </a:pPr>
            <a:r>
              <a:rPr lang="en-US" dirty="0">
                <a:latin typeface="Gotham Light" pitchFamily="50" charset="0"/>
                <a:ea typeface="Calibri" charset="0"/>
                <a:cs typeface="Times New Roman" charset="0"/>
              </a:rPr>
              <a:t>Time out</a:t>
            </a:r>
          </a:p>
          <a:p>
            <a:pPr marL="342900" marR="0" lvl="0" indent="-342900">
              <a:lnSpc>
                <a:spcPct val="115000"/>
              </a:lnSpc>
              <a:spcBef>
                <a:spcPts val="0"/>
              </a:spcBef>
              <a:spcAft>
                <a:spcPts val="0"/>
              </a:spcAft>
              <a:buFont typeface="Symbol" charset="2"/>
              <a:buChar char=""/>
            </a:pPr>
            <a:r>
              <a:rPr lang="en-US" dirty="0">
                <a:latin typeface="Gotham Light" pitchFamily="50" charset="0"/>
                <a:ea typeface="Calibri" charset="0"/>
                <a:cs typeface="Times New Roman" charset="0"/>
              </a:rPr>
              <a:t>Free throws</a:t>
            </a:r>
          </a:p>
          <a:p>
            <a:pPr marL="342900" marR="0" lvl="0" indent="-342900">
              <a:lnSpc>
                <a:spcPct val="115000"/>
              </a:lnSpc>
              <a:spcBef>
                <a:spcPts val="0"/>
              </a:spcBef>
              <a:spcAft>
                <a:spcPts val="1000"/>
              </a:spcAft>
              <a:buFont typeface="Symbol" charset="2"/>
              <a:buChar char=""/>
            </a:pPr>
            <a:r>
              <a:rPr lang="en-US" dirty="0">
                <a:latin typeface="Gotham Light" pitchFamily="50" charset="0"/>
                <a:ea typeface="Calibri" charset="0"/>
                <a:cs typeface="Times New Roman" charset="0"/>
              </a:rPr>
              <a:t>After EVERY made basket during the </a:t>
            </a:r>
            <a:r>
              <a:rPr lang="en-US" b="1" u="sng" dirty="0">
                <a:latin typeface="Gotham Light" pitchFamily="50" charset="0"/>
                <a:ea typeface="Calibri" charset="0"/>
                <a:cs typeface="Times New Roman" charset="0"/>
              </a:rPr>
              <a:t>LAST MINUTE OF THE GAME</a:t>
            </a:r>
            <a:endParaRPr lang="en-US" dirty="0">
              <a:latin typeface="Gotham Light" pitchFamily="50" charset="0"/>
              <a:ea typeface="Calibri" charset="0"/>
              <a:cs typeface="Times New Roman" charset="0"/>
            </a:endParaRPr>
          </a:p>
          <a:p>
            <a:pPr>
              <a:lnSpc>
                <a:spcPct val="115000"/>
              </a:lnSpc>
              <a:spcAft>
                <a:spcPts val="1000"/>
              </a:spcAft>
            </a:pPr>
            <a:r>
              <a:rPr lang="en-US" b="1" dirty="0">
                <a:latin typeface="Gotham Light" pitchFamily="50" charset="0"/>
                <a:ea typeface="Calibri" charset="0"/>
                <a:cs typeface="Times New Roman" charset="0"/>
              </a:rPr>
              <a:t>Halftime:</a:t>
            </a:r>
            <a:endParaRPr lang="en-US" dirty="0">
              <a:latin typeface="Gotham Light" pitchFamily="50" charset="0"/>
              <a:ea typeface="Calibri" charset="0"/>
              <a:cs typeface="Times New Roman" charset="0"/>
            </a:endParaRPr>
          </a:p>
          <a:p>
            <a:pPr marL="342900" marR="0" lvl="0" indent="-342900">
              <a:lnSpc>
                <a:spcPct val="115000"/>
              </a:lnSpc>
              <a:spcBef>
                <a:spcPts val="0"/>
              </a:spcBef>
              <a:spcAft>
                <a:spcPts val="1000"/>
              </a:spcAft>
              <a:buFont typeface="Symbol" charset="2"/>
              <a:buChar char=""/>
            </a:pPr>
            <a:r>
              <a:rPr lang="en-US" dirty="0">
                <a:latin typeface="Gotham Light" pitchFamily="50" charset="0"/>
                <a:ea typeface="Calibri" charset="0"/>
                <a:cs typeface="Times New Roman" charset="0"/>
              </a:rPr>
              <a:t>Set clock for 10 minutes</a:t>
            </a:r>
          </a:p>
          <a:p>
            <a:pPr>
              <a:lnSpc>
                <a:spcPct val="115000"/>
              </a:lnSpc>
              <a:spcAft>
                <a:spcPts val="1000"/>
              </a:spcAft>
            </a:pPr>
            <a:r>
              <a:rPr lang="en-US" dirty="0">
                <a:latin typeface="Gotham Light" pitchFamily="50" charset="0"/>
                <a:ea typeface="Calibri" charset="0"/>
                <a:cs typeface="Times New Roman" charset="0"/>
              </a:rPr>
              <a:t> </a:t>
            </a:r>
            <a:endParaRPr lang="en-US" dirty="0">
              <a:effectLst/>
              <a:latin typeface="Gotham Light" pitchFamily="50" charset="0"/>
              <a:ea typeface="Calibri" charset="0"/>
              <a:cs typeface="Times New Roman"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989436" y="222421"/>
            <a:ext cx="3855309" cy="1013254"/>
          </a:xfrm>
          <a:prstGeom prst="rect">
            <a:avLst/>
          </a:prstGeom>
        </p:spPr>
      </p:pic>
    </p:spTree>
    <p:extLst>
      <p:ext uri="{BB962C8B-B14F-4D97-AF65-F5344CB8AC3E}">
        <p14:creationId xmlns:p14="http://schemas.microsoft.com/office/powerpoint/2010/main" val="156577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843" y="1134075"/>
            <a:ext cx="6895757" cy="7933037"/>
          </a:xfrm>
          <a:prstGeom prst="rect">
            <a:avLst/>
          </a:prstGeom>
        </p:spPr>
        <p:txBody>
          <a:bodyPr wrap="square">
            <a:spAutoFit/>
          </a:bodyPr>
          <a:lstStyle/>
          <a:p>
            <a:pPr algn="ctr">
              <a:lnSpc>
                <a:spcPct val="115000"/>
              </a:lnSpc>
              <a:spcAft>
                <a:spcPts val="1000"/>
              </a:spcAft>
            </a:pPr>
            <a:r>
              <a:rPr lang="en-US" b="1" u="sng" dirty="0">
                <a:latin typeface="Gotham Light" pitchFamily="50" charset="0"/>
                <a:ea typeface="Calibri" charset="0"/>
                <a:cs typeface="Times New Roman" charset="0"/>
              </a:rPr>
              <a:t>Time Outs</a:t>
            </a:r>
            <a:endParaRPr lang="en-US" b="1" dirty="0">
              <a:latin typeface="Gotham Light" pitchFamily="50" charset="0"/>
              <a:ea typeface="Calibri" charset="0"/>
              <a:cs typeface="Times New Roman" charset="0"/>
            </a:endParaRPr>
          </a:p>
          <a:p>
            <a:pPr algn="ctr">
              <a:lnSpc>
                <a:spcPct val="115000"/>
              </a:lnSpc>
              <a:spcAft>
                <a:spcPts val="1000"/>
              </a:spcAft>
            </a:pPr>
            <a:r>
              <a:rPr lang="en-US" b="1" dirty="0">
                <a:latin typeface="Gotham Light" pitchFamily="50" charset="0"/>
                <a:ea typeface="Calibri" charset="0"/>
                <a:cs typeface="Times New Roman" charset="0"/>
              </a:rPr>
              <a:t>ALL TIME OUTS START WHEN OFFICIAL TELLS THEM TO START</a:t>
            </a:r>
            <a:endParaRPr lang="en-US" dirty="0">
              <a:latin typeface="Gotham Light" pitchFamily="50" charset="0"/>
              <a:ea typeface="Calibri" charset="0"/>
              <a:cs typeface="Times New Roman" charset="0"/>
            </a:endParaRPr>
          </a:p>
          <a:p>
            <a:pPr>
              <a:lnSpc>
                <a:spcPct val="115000"/>
              </a:lnSpc>
              <a:spcAft>
                <a:spcPts val="1000"/>
              </a:spcAft>
            </a:pPr>
            <a:r>
              <a:rPr lang="en-US" b="1" dirty="0">
                <a:latin typeface="Gotham Light" pitchFamily="50" charset="0"/>
                <a:ea typeface="Calibri" charset="0"/>
                <a:cs typeface="Times New Roman" charset="0"/>
              </a:rPr>
              <a:t>Each team has:</a:t>
            </a:r>
            <a:endParaRPr lang="en-US" dirty="0">
              <a:latin typeface="Gotham Light" pitchFamily="50" charset="0"/>
              <a:ea typeface="Calibri" charset="0"/>
              <a:cs typeface="Times New Roman" charset="0"/>
            </a:endParaRPr>
          </a:p>
          <a:p>
            <a:pPr marL="342900" marR="0" lvl="0" indent="-342900">
              <a:lnSpc>
                <a:spcPct val="115000"/>
              </a:lnSpc>
              <a:spcBef>
                <a:spcPts val="0"/>
              </a:spcBef>
              <a:spcAft>
                <a:spcPts val="0"/>
              </a:spcAft>
              <a:buFont typeface="Symbol" charset="2"/>
              <a:buChar char=""/>
            </a:pPr>
            <a:r>
              <a:rPr lang="en-US" dirty="0">
                <a:latin typeface="Gotham Light" pitchFamily="50" charset="0"/>
                <a:ea typeface="Calibri" charset="0"/>
                <a:cs typeface="Times New Roman" charset="0"/>
              </a:rPr>
              <a:t>4-full timeouts</a:t>
            </a:r>
          </a:p>
          <a:p>
            <a:pPr marL="342900" marR="0" lvl="0" indent="-342900">
              <a:lnSpc>
                <a:spcPct val="115000"/>
              </a:lnSpc>
              <a:spcBef>
                <a:spcPts val="0"/>
              </a:spcBef>
              <a:spcAft>
                <a:spcPts val="1000"/>
              </a:spcAft>
              <a:buFont typeface="Symbol" charset="2"/>
              <a:buChar char=""/>
            </a:pPr>
            <a:r>
              <a:rPr lang="en-US" dirty="0">
                <a:latin typeface="Gotham Light" pitchFamily="50" charset="0"/>
                <a:ea typeface="Calibri" charset="0"/>
                <a:cs typeface="Times New Roman" charset="0"/>
              </a:rPr>
              <a:t>2-30 second time outs</a:t>
            </a:r>
          </a:p>
          <a:p>
            <a:pPr>
              <a:lnSpc>
                <a:spcPct val="115000"/>
              </a:lnSpc>
              <a:spcAft>
                <a:spcPts val="1000"/>
              </a:spcAft>
            </a:pPr>
            <a:r>
              <a:rPr lang="en-US" b="1" dirty="0">
                <a:latin typeface="Gotham Light" pitchFamily="50" charset="0"/>
                <a:ea typeface="Calibri" charset="0"/>
                <a:cs typeface="Times New Roman" charset="0"/>
              </a:rPr>
              <a:t>30 second timeout:</a:t>
            </a:r>
            <a:endParaRPr lang="en-US" dirty="0">
              <a:latin typeface="Gotham Light" pitchFamily="50" charset="0"/>
              <a:ea typeface="Calibri" charset="0"/>
              <a:cs typeface="Times New Roman" charset="0"/>
            </a:endParaRPr>
          </a:p>
          <a:p>
            <a:pPr marL="342900" marR="0" lvl="0" indent="-342900">
              <a:lnSpc>
                <a:spcPct val="115000"/>
              </a:lnSpc>
              <a:spcBef>
                <a:spcPts val="0"/>
              </a:spcBef>
              <a:spcAft>
                <a:spcPts val="0"/>
              </a:spcAft>
              <a:buFont typeface="Symbol" charset="2"/>
              <a:buChar char=""/>
            </a:pPr>
            <a:r>
              <a:rPr lang="en-US" dirty="0">
                <a:latin typeface="Gotham Light" pitchFamily="50" charset="0"/>
                <a:ea typeface="Calibri" charset="0"/>
                <a:cs typeface="Times New Roman" charset="0"/>
              </a:rPr>
              <a:t>Signaled by touching shoulders with two hands</a:t>
            </a:r>
          </a:p>
          <a:p>
            <a:pPr marL="342900" marR="0" lvl="0" indent="-342900">
              <a:lnSpc>
                <a:spcPct val="115000"/>
              </a:lnSpc>
              <a:spcBef>
                <a:spcPts val="0"/>
              </a:spcBef>
              <a:spcAft>
                <a:spcPts val="0"/>
              </a:spcAft>
              <a:buFont typeface="Symbol" charset="2"/>
              <a:buChar char=""/>
            </a:pPr>
            <a:r>
              <a:rPr lang="en-US" dirty="0">
                <a:latin typeface="Gotham Light" pitchFamily="50" charset="0"/>
                <a:ea typeface="Calibri" charset="0"/>
                <a:cs typeface="Times New Roman" charset="0"/>
              </a:rPr>
              <a:t>Start timer when teams are to their huddle</a:t>
            </a:r>
          </a:p>
          <a:p>
            <a:pPr marL="342900" marR="0" lvl="0" indent="-342900">
              <a:lnSpc>
                <a:spcPct val="115000"/>
              </a:lnSpc>
              <a:spcBef>
                <a:spcPts val="0"/>
              </a:spcBef>
              <a:spcAft>
                <a:spcPts val="0"/>
              </a:spcAft>
              <a:buFont typeface="Symbol" charset="2"/>
              <a:buChar char=""/>
            </a:pPr>
            <a:r>
              <a:rPr lang="en-US" dirty="0">
                <a:latin typeface="Gotham Light" pitchFamily="50" charset="0"/>
                <a:ea typeface="Calibri" charset="0"/>
                <a:cs typeface="Times New Roman" charset="0"/>
              </a:rPr>
              <a:t>Buzz horn once at 20 second mark</a:t>
            </a:r>
          </a:p>
          <a:p>
            <a:pPr marL="342900" marR="0" lvl="0" indent="-342900">
              <a:lnSpc>
                <a:spcPct val="115000"/>
              </a:lnSpc>
              <a:spcBef>
                <a:spcPts val="0"/>
              </a:spcBef>
              <a:spcAft>
                <a:spcPts val="1000"/>
              </a:spcAft>
              <a:buFont typeface="Symbol" charset="2"/>
              <a:buChar char=""/>
            </a:pPr>
            <a:r>
              <a:rPr lang="en-US" dirty="0">
                <a:latin typeface="Gotham Light" pitchFamily="50" charset="0"/>
                <a:ea typeface="Calibri" charset="0"/>
                <a:cs typeface="Times New Roman" charset="0"/>
              </a:rPr>
              <a:t>Buzz horn twice at 30 second mark</a:t>
            </a:r>
          </a:p>
          <a:p>
            <a:pPr>
              <a:lnSpc>
                <a:spcPct val="115000"/>
              </a:lnSpc>
              <a:spcAft>
                <a:spcPts val="1000"/>
              </a:spcAft>
            </a:pPr>
            <a:r>
              <a:rPr lang="en-US" b="1" dirty="0">
                <a:latin typeface="Gotham Light" pitchFamily="50" charset="0"/>
                <a:ea typeface="Calibri" charset="0"/>
                <a:cs typeface="Times New Roman" charset="0"/>
              </a:rPr>
              <a:t>Full time out:</a:t>
            </a:r>
            <a:endParaRPr lang="en-US" dirty="0">
              <a:latin typeface="Gotham Light" pitchFamily="50" charset="0"/>
              <a:ea typeface="Calibri" charset="0"/>
              <a:cs typeface="Times New Roman" charset="0"/>
            </a:endParaRPr>
          </a:p>
          <a:p>
            <a:pPr marL="342900" marR="0" lvl="0" indent="-342900">
              <a:lnSpc>
                <a:spcPct val="115000"/>
              </a:lnSpc>
              <a:spcBef>
                <a:spcPts val="0"/>
              </a:spcBef>
              <a:spcAft>
                <a:spcPts val="0"/>
              </a:spcAft>
              <a:buFont typeface="Symbol" charset="2"/>
              <a:buChar char=""/>
            </a:pPr>
            <a:r>
              <a:rPr lang="en-US" dirty="0">
                <a:latin typeface="Gotham Light" pitchFamily="50" charset="0"/>
                <a:ea typeface="Calibri" charset="0"/>
                <a:cs typeface="Times New Roman" charset="0"/>
              </a:rPr>
              <a:t>This is 1 minute and 15 seconds</a:t>
            </a:r>
          </a:p>
          <a:p>
            <a:pPr marL="342900" marR="0" lvl="0" indent="-342900">
              <a:lnSpc>
                <a:spcPct val="115000"/>
              </a:lnSpc>
              <a:spcBef>
                <a:spcPts val="0"/>
              </a:spcBef>
              <a:spcAft>
                <a:spcPts val="0"/>
              </a:spcAft>
              <a:buFont typeface="Symbol" charset="2"/>
              <a:buChar char=""/>
            </a:pPr>
            <a:r>
              <a:rPr lang="en-US" dirty="0">
                <a:latin typeface="Gotham Light" pitchFamily="50" charset="0"/>
                <a:ea typeface="Calibri" charset="0"/>
                <a:cs typeface="Times New Roman" charset="0"/>
              </a:rPr>
              <a:t>Signaled by holding arms out parallel to ground</a:t>
            </a:r>
          </a:p>
          <a:p>
            <a:pPr marL="342900" marR="0" lvl="0" indent="-342900">
              <a:lnSpc>
                <a:spcPct val="115000"/>
              </a:lnSpc>
              <a:spcBef>
                <a:spcPts val="0"/>
              </a:spcBef>
              <a:spcAft>
                <a:spcPts val="0"/>
              </a:spcAft>
              <a:buFont typeface="Symbol" charset="2"/>
              <a:buChar char=""/>
            </a:pPr>
            <a:r>
              <a:rPr lang="en-US" dirty="0">
                <a:latin typeface="Gotham Light" pitchFamily="50" charset="0"/>
                <a:ea typeface="Calibri" charset="0"/>
                <a:cs typeface="Times New Roman" charset="0"/>
              </a:rPr>
              <a:t>Start timer when teams are to their huddle</a:t>
            </a:r>
          </a:p>
          <a:p>
            <a:pPr marL="342900" marR="0" lvl="0" indent="-342900">
              <a:lnSpc>
                <a:spcPct val="115000"/>
              </a:lnSpc>
              <a:spcBef>
                <a:spcPts val="0"/>
              </a:spcBef>
              <a:spcAft>
                <a:spcPts val="0"/>
              </a:spcAft>
              <a:buFont typeface="Symbol" charset="2"/>
              <a:buChar char=""/>
            </a:pPr>
            <a:r>
              <a:rPr lang="en-US" dirty="0">
                <a:latin typeface="Gotham Light" pitchFamily="50" charset="0"/>
                <a:ea typeface="Calibri" charset="0"/>
                <a:cs typeface="Times New Roman" charset="0"/>
              </a:rPr>
              <a:t>Buzz horn at 1 minute</a:t>
            </a:r>
          </a:p>
          <a:p>
            <a:pPr marL="342900" marR="0" lvl="0" indent="-342900">
              <a:lnSpc>
                <a:spcPct val="115000"/>
              </a:lnSpc>
              <a:spcBef>
                <a:spcPts val="0"/>
              </a:spcBef>
              <a:spcAft>
                <a:spcPts val="1000"/>
              </a:spcAft>
              <a:buFont typeface="Symbol" charset="2"/>
              <a:buChar char=""/>
            </a:pPr>
            <a:r>
              <a:rPr lang="en-US" dirty="0">
                <a:latin typeface="Gotham Light" pitchFamily="50" charset="0"/>
                <a:ea typeface="Calibri" charset="0"/>
                <a:cs typeface="Times New Roman" charset="0"/>
              </a:rPr>
              <a:t>Buzz horn twice at 1 minute 15 second mark</a:t>
            </a:r>
          </a:p>
          <a:p>
            <a:pPr>
              <a:lnSpc>
                <a:spcPct val="115000"/>
              </a:lnSpc>
              <a:spcAft>
                <a:spcPts val="1000"/>
              </a:spcAft>
            </a:pPr>
            <a:r>
              <a:rPr lang="en-US" b="1" dirty="0">
                <a:latin typeface="Gotham Light" pitchFamily="50" charset="0"/>
                <a:ea typeface="Calibri" charset="0"/>
                <a:cs typeface="Times New Roman" charset="0"/>
              </a:rPr>
              <a:t>Equipment time out:</a:t>
            </a:r>
            <a:endParaRPr lang="en-US" dirty="0">
              <a:latin typeface="Gotham Light" pitchFamily="50" charset="0"/>
              <a:ea typeface="Calibri" charset="0"/>
              <a:cs typeface="Times New Roman" charset="0"/>
            </a:endParaRPr>
          </a:p>
          <a:p>
            <a:pPr marL="342900" marR="0" lvl="0" indent="-342900">
              <a:lnSpc>
                <a:spcPct val="115000"/>
              </a:lnSpc>
              <a:spcBef>
                <a:spcPts val="0"/>
              </a:spcBef>
              <a:spcAft>
                <a:spcPts val="0"/>
              </a:spcAft>
              <a:buFont typeface="Symbol" charset="2"/>
              <a:buChar char=""/>
            </a:pPr>
            <a:r>
              <a:rPr lang="en-US" dirty="0">
                <a:latin typeface="Gotham Light" pitchFamily="50" charset="0"/>
                <a:ea typeface="Calibri" charset="0"/>
                <a:cs typeface="Times New Roman" charset="0"/>
              </a:rPr>
              <a:t>45 seconds</a:t>
            </a:r>
          </a:p>
          <a:p>
            <a:pPr marL="342900" marR="0" lvl="0" indent="-342900">
              <a:lnSpc>
                <a:spcPct val="115000"/>
              </a:lnSpc>
              <a:spcBef>
                <a:spcPts val="0"/>
              </a:spcBef>
              <a:spcAft>
                <a:spcPts val="0"/>
              </a:spcAft>
              <a:buFont typeface="Symbol" charset="2"/>
              <a:buChar char=""/>
            </a:pPr>
            <a:r>
              <a:rPr lang="en-US" dirty="0">
                <a:latin typeface="Gotham Light" pitchFamily="50" charset="0"/>
                <a:ea typeface="Calibri" charset="0"/>
                <a:cs typeface="Times New Roman" charset="0"/>
              </a:rPr>
              <a:t>Buzz horn at 30 seconds</a:t>
            </a:r>
          </a:p>
          <a:p>
            <a:pPr marL="342900" marR="0" lvl="0" indent="-342900">
              <a:lnSpc>
                <a:spcPct val="115000"/>
              </a:lnSpc>
              <a:spcBef>
                <a:spcPts val="0"/>
              </a:spcBef>
              <a:spcAft>
                <a:spcPts val="1000"/>
              </a:spcAft>
              <a:buFont typeface="Symbol" charset="2"/>
              <a:buChar char=""/>
            </a:pPr>
            <a:r>
              <a:rPr lang="en-US" dirty="0">
                <a:latin typeface="Gotham Light" pitchFamily="50" charset="0"/>
                <a:ea typeface="Calibri" charset="0"/>
                <a:cs typeface="Times New Roman" charset="0"/>
              </a:rPr>
              <a:t>Buzz horn twice at 45 seconds</a:t>
            </a:r>
            <a:endParaRPr lang="en-US" dirty="0">
              <a:effectLst/>
              <a:latin typeface="Gotham Light" pitchFamily="50" charset="0"/>
              <a:ea typeface="Calibri" charset="0"/>
              <a:cs typeface="Times New Roman"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989436" y="222421"/>
            <a:ext cx="3855309" cy="1013254"/>
          </a:xfrm>
          <a:prstGeom prst="rect">
            <a:avLst/>
          </a:prstGeom>
        </p:spPr>
      </p:pic>
    </p:spTree>
    <p:extLst>
      <p:ext uri="{BB962C8B-B14F-4D97-AF65-F5344CB8AC3E}">
        <p14:creationId xmlns:p14="http://schemas.microsoft.com/office/powerpoint/2010/main" val="1411562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1989436" y="222421"/>
            <a:ext cx="3855309" cy="1013254"/>
          </a:xfrm>
          <a:prstGeom prst="rect">
            <a:avLst/>
          </a:prstGeom>
        </p:spPr>
      </p:pic>
      <p:sp>
        <p:nvSpPr>
          <p:cNvPr id="3" name="Rectangle 2"/>
          <p:cNvSpPr/>
          <p:nvPr/>
        </p:nvSpPr>
        <p:spPr>
          <a:xfrm>
            <a:off x="622300" y="1429460"/>
            <a:ext cx="6527800" cy="8411533"/>
          </a:xfrm>
          <a:prstGeom prst="rect">
            <a:avLst/>
          </a:prstGeom>
        </p:spPr>
        <p:txBody>
          <a:bodyPr wrap="square">
            <a:spAutoFit/>
          </a:bodyPr>
          <a:lstStyle/>
          <a:p>
            <a:pPr marL="170180" marR="0" algn="ctr">
              <a:spcBef>
                <a:spcPts val="500"/>
              </a:spcBef>
              <a:spcAft>
                <a:spcPts val="0"/>
              </a:spcAft>
            </a:pPr>
            <a:r>
              <a:rPr lang="en-US" sz="2000" b="1" u="sng" kern="0" dirty="0">
                <a:latin typeface="Gotham Light" pitchFamily="50" charset="0"/>
                <a:ea typeface="Cambria" charset="0"/>
                <a:cs typeface="Cambria" charset="0"/>
              </a:rPr>
              <a:t>SPONSORSHIP  OPPORTUNITIES</a:t>
            </a:r>
          </a:p>
          <a:p>
            <a:pPr>
              <a:spcBef>
                <a:spcPts val="10"/>
              </a:spcBef>
            </a:pPr>
            <a:r>
              <a:rPr lang="en-US" sz="2000" b="1" dirty="0">
                <a:latin typeface="Gotham Light" pitchFamily="50" charset="0"/>
                <a:ea typeface="Cambria" charset="0"/>
                <a:cs typeface="Cambria" charset="0"/>
              </a:rPr>
              <a:t> </a:t>
            </a:r>
            <a:endParaRPr lang="en-US" sz="2000" dirty="0">
              <a:latin typeface="Gotham Light" pitchFamily="50" charset="0"/>
              <a:ea typeface="Cambria" charset="0"/>
              <a:cs typeface="Cambria" charset="0"/>
            </a:endParaRPr>
          </a:p>
          <a:p>
            <a:pPr marL="342900" marR="0" lvl="0" indent="-342900">
              <a:spcBef>
                <a:spcPts val="30"/>
              </a:spcBef>
              <a:spcAft>
                <a:spcPts val="0"/>
              </a:spcAft>
              <a:buSzPts val="1250"/>
              <a:buFont typeface="Arial" charset="0"/>
              <a:buChar char="•"/>
              <a:tabLst>
                <a:tab pos="456565" algn="l"/>
                <a:tab pos="457200" algn="l"/>
              </a:tabLst>
            </a:pPr>
            <a:r>
              <a:rPr lang="en-US" sz="2000" dirty="0">
                <a:latin typeface="Gotham Light" pitchFamily="50" charset="0"/>
                <a:ea typeface="Arial" charset="0"/>
                <a:cs typeface="Cambria" charset="0"/>
              </a:rPr>
              <a:t>On-site booth for company activation</a:t>
            </a:r>
          </a:p>
          <a:p>
            <a:pPr marL="342900" marR="0" lvl="0" indent="-342900">
              <a:spcBef>
                <a:spcPts val="30"/>
              </a:spcBef>
              <a:spcAft>
                <a:spcPts val="0"/>
              </a:spcAft>
              <a:buSzPts val="1250"/>
              <a:buFont typeface="Arial" charset="0"/>
              <a:buChar char="•"/>
              <a:tabLst>
                <a:tab pos="456565" algn="l"/>
                <a:tab pos="457200" algn="l"/>
              </a:tabLst>
            </a:pPr>
            <a:r>
              <a:rPr lang="en-US" sz="2000" dirty="0">
                <a:latin typeface="Gotham Light" pitchFamily="50" charset="0"/>
                <a:ea typeface="Arial" charset="0"/>
                <a:cs typeface="Cambria" charset="0"/>
              </a:rPr>
              <a:t>Opportunity</a:t>
            </a:r>
            <a:r>
              <a:rPr lang="en-US" sz="2000" spc="-20" dirty="0">
                <a:latin typeface="Gotham Light" pitchFamily="50" charset="0"/>
                <a:ea typeface="Arial" charset="0"/>
                <a:cs typeface="Cambria" charset="0"/>
              </a:rPr>
              <a:t> </a:t>
            </a:r>
            <a:r>
              <a:rPr lang="en-US" sz="2000" dirty="0">
                <a:latin typeface="Gotham Light" pitchFamily="50" charset="0"/>
                <a:ea typeface="Arial" charset="0"/>
                <a:cs typeface="Cambria" charset="0"/>
              </a:rPr>
              <a:t>to</a:t>
            </a:r>
            <a:r>
              <a:rPr lang="en-US" sz="2000" spc="-30" dirty="0">
                <a:latin typeface="Gotham Light" pitchFamily="50" charset="0"/>
                <a:ea typeface="Arial" charset="0"/>
                <a:cs typeface="Cambria" charset="0"/>
              </a:rPr>
              <a:t> </a:t>
            </a:r>
            <a:r>
              <a:rPr lang="en-US" sz="2000" dirty="0">
                <a:latin typeface="Gotham Light" pitchFamily="50" charset="0"/>
                <a:ea typeface="Arial" charset="0"/>
                <a:cs typeface="Cambria" charset="0"/>
              </a:rPr>
              <a:t>provide</a:t>
            </a:r>
            <a:r>
              <a:rPr lang="en-US" sz="2000" spc="-30" dirty="0">
                <a:latin typeface="Gotham Light" pitchFamily="50" charset="0"/>
                <a:ea typeface="Arial" charset="0"/>
                <a:cs typeface="Cambria" charset="0"/>
              </a:rPr>
              <a:t> </a:t>
            </a:r>
            <a:r>
              <a:rPr lang="en-US" sz="2000" dirty="0">
                <a:latin typeface="Gotham Light" pitchFamily="50" charset="0"/>
                <a:ea typeface="Arial" charset="0"/>
                <a:cs typeface="Cambria" charset="0"/>
              </a:rPr>
              <a:t>a</a:t>
            </a:r>
            <a:r>
              <a:rPr lang="en-US" sz="2000" spc="-30" dirty="0">
                <a:latin typeface="Gotham Light" pitchFamily="50" charset="0"/>
                <a:ea typeface="Arial" charset="0"/>
                <a:cs typeface="Cambria" charset="0"/>
              </a:rPr>
              <a:t> </a:t>
            </a:r>
            <a:r>
              <a:rPr lang="en-US" sz="2000" dirty="0">
                <a:latin typeface="Gotham Light" pitchFamily="50" charset="0"/>
                <a:ea typeface="Arial" charset="0"/>
                <a:cs typeface="Cambria" charset="0"/>
              </a:rPr>
              <a:t>full</a:t>
            </a:r>
            <a:r>
              <a:rPr lang="en-US" sz="2000" spc="-30" dirty="0">
                <a:latin typeface="Gotham Light" pitchFamily="50" charset="0"/>
                <a:ea typeface="Arial" charset="0"/>
                <a:cs typeface="Cambria" charset="0"/>
              </a:rPr>
              <a:t> </a:t>
            </a:r>
            <a:r>
              <a:rPr lang="en-US" sz="2000" dirty="0">
                <a:latin typeface="Gotham Light" pitchFamily="50" charset="0"/>
                <a:ea typeface="Arial" charset="0"/>
                <a:cs typeface="Cambria" charset="0"/>
              </a:rPr>
              <a:t>page</a:t>
            </a:r>
            <a:r>
              <a:rPr lang="en-US" sz="2000" spc="-30" dirty="0">
                <a:latin typeface="Gotham Light" pitchFamily="50" charset="0"/>
                <a:ea typeface="Arial" charset="0"/>
                <a:cs typeface="Cambria" charset="0"/>
              </a:rPr>
              <a:t> </a:t>
            </a:r>
            <a:r>
              <a:rPr lang="en-US" sz="2000" dirty="0">
                <a:latin typeface="Gotham Light" pitchFamily="50" charset="0"/>
                <a:ea typeface="Arial" charset="0"/>
                <a:cs typeface="Cambria" charset="0"/>
              </a:rPr>
              <a:t>company</a:t>
            </a:r>
            <a:r>
              <a:rPr lang="en-US" sz="2000" spc="-40" dirty="0">
                <a:latin typeface="Gotham Light" pitchFamily="50" charset="0"/>
                <a:ea typeface="Arial" charset="0"/>
                <a:cs typeface="Cambria" charset="0"/>
              </a:rPr>
              <a:t> </a:t>
            </a:r>
            <a:r>
              <a:rPr lang="en-US" sz="2000" dirty="0">
                <a:latin typeface="Gotham Light" pitchFamily="50" charset="0"/>
                <a:ea typeface="Arial" charset="0"/>
                <a:cs typeface="Cambria" charset="0"/>
              </a:rPr>
              <a:t>advertisement</a:t>
            </a:r>
            <a:r>
              <a:rPr lang="en-US" sz="2000" spc="-35" dirty="0">
                <a:latin typeface="Gotham Light" pitchFamily="50" charset="0"/>
                <a:ea typeface="Arial" charset="0"/>
                <a:cs typeface="Cambria" charset="0"/>
              </a:rPr>
              <a:t> </a:t>
            </a:r>
            <a:r>
              <a:rPr lang="en-US" sz="2000" dirty="0">
                <a:latin typeface="Gotham Light" pitchFamily="50" charset="0"/>
                <a:ea typeface="Arial" charset="0"/>
                <a:cs typeface="Cambria" charset="0"/>
              </a:rPr>
              <a:t>in</a:t>
            </a:r>
            <a:r>
              <a:rPr lang="en-US" sz="2000" spc="-30" dirty="0">
                <a:latin typeface="Gotham Light" pitchFamily="50" charset="0"/>
                <a:ea typeface="Arial" charset="0"/>
                <a:cs typeface="Cambria" charset="0"/>
              </a:rPr>
              <a:t> </a:t>
            </a:r>
            <a:r>
              <a:rPr lang="en-US" sz="2000" dirty="0">
                <a:latin typeface="Gotham Light" pitchFamily="50" charset="0"/>
                <a:ea typeface="Arial" charset="0"/>
                <a:cs typeface="Cambria" charset="0"/>
              </a:rPr>
              <a:t>the</a:t>
            </a:r>
            <a:r>
              <a:rPr lang="en-US" sz="2000" spc="-25" dirty="0">
                <a:latin typeface="Gotham Light" pitchFamily="50" charset="0"/>
                <a:ea typeface="Arial" charset="0"/>
                <a:cs typeface="Cambria" charset="0"/>
              </a:rPr>
              <a:t> </a:t>
            </a:r>
            <a:r>
              <a:rPr lang="en-US" sz="2000" dirty="0">
                <a:latin typeface="Gotham Light" pitchFamily="50" charset="0"/>
                <a:ea typeface="Arial" charset="0"/>
                <a:cs typeface="Cambria" charset="0"/>
              </a:rPr>
              <a:t>printed</a:t>
            </a:r>
            <a:r>
              <a:rPr lang="en-US" sz="2000" spc="-30" dirty="0">
                <a:latin typeface="Gotham Light" pitchFamily="50" charset="0"/>
                <a:ea typeface="Arial" charset="0"/>
                <a:cs typeface="Cambria" charset="0"/>
              </a:rPr>
              <a:t> </a:t>
            </a:r>
            <a:r>
              <a:rPr lang="en-US" sz="2000" spc="-15" dirty="0">
                <a:latin typeface="Gotham Light" pitchFamily="50" charset="0"/>
                <a:ea typeface="Arial" charset="0"/>
                <a:cs typeface="Cambria" charset="0"/>
              </a:rPr>
              <a:t>program</a:t>
            </a:r>
            <a:endParaRPr lang="en-US" sz="2000" dirty="0">
              <a:latin typeface="Gotham Light" pitchFamily="50" charset="0"/>
              <a:ea typeface="Arial" charset="0"/>
              <a:cs typeface="Cambria" charset="0"/>
            </a:endParaRPr>
          </a:p>
          <a:p>
            <a:pPr marL="342900" marR="476885" lvl="0" indent="-342900">
              <a:lnSpc>
                <a:spcPct val="101000"/>
              </a:lnSpc>
              <a:spcBef>
                <a:spcPts val="30"/>
              </a:spcBef>
              <a:spcAft>
                <a:spcPts val="0"/>
              </a:spcAft>
              <a:buSzPts val="1250"/>
              <a:buFont typeface="Arial" charset="0"/>
              <a:buChar char="•"/>
              <a:tabLst>
                <a:tab pos="456565" algn="l"/>
                <a:tab pos="457200" algn="l"/>
              </a:tabLst>
            </a:pPr>
            <a:r>
              <a:rPr lang="en-US" sz="2000" dirty="0">
                <a:latin typeface="Gotham Light" pitchFamily="50" charset="0"/>
                <a:ea typeface="Arial" charset="0"/>
                <a:cs typeface="Cambria" charset="0"/>
              </a:rPr>
              <a:t>Opportunity</a:t>
            </a:r>
            <a:r>
              <a:rPr lang="en-US" sz="2000" spc="-10" dirty="0">
                <a:latin typeface="Gotham Light" pitchFamily="50" charset="0"/>
                <a:ea typeface="Arial" charset="0"/>
                <a:cs typeface="Cambria" charset="0"/>
              </a:rPr>
              <a:t> </a:t>
            </a:r>
            <a:r>
              <a:rPr lang="en-US" sz="2000" dirty="0">
                <a:latin typeface="Gotham Light" pitchFamily="50" charset="0"/>
                <a:ea typeface="Arial" charset="0"/>
                <a:cs typeface="Cambria" charset="0"/>
              </a:rPr>
              <a:t>to</a:t>
            </a:r>
            <a:r>
              <a:rPr lang="en-US" sz="2000" spc="-20" dirty="0">
                <a:latin typeface="Gotham Light" pitchFamily="50" charset="0"/>
                <a:ea typeface="Arial" charset="0"/>
                <a:cs typeface="Cambria" charset="0"/>
              </a:rPr>
              <a:t> </a:t>
            </a:r>
            <a:r>
              <a:rPr lang="en-US" sz="2000" dirty="0">
                <a:latin typeface="Gotham Light" pitchFamily="50" charset="0"/>
                <a:ea typeface="Arial" charset="0"/>
                <a:cs typeface="Cambria" charset="0"/>
              </a:rPr>
              <a:t>bring</a:t>
            </a:r>
            <a:r>
              <a:rPr lang="en-US" sz="2000" spc="-30" dirty="0">
                <a:latin typeface="Gotham Light" pitchFamily="50" charset="0"/>
                <a:ea typeface="Arial" charset="0"/>
                <a:cs typeface="Cambria" charset="0"/>
              </a:rPr>
              <a:t> </a:t>
            </a:r>
            <a:r>
              <a:rPr lang="en-US" sz="2000" dirty="0">
                <a:latin typeface="Gotham Light" pitchFamily="50" charset="0"/>
                <a:ea typeface="Arial" charset="0"/>
                <a:cs typeface="Cambria" charset="0"/>
              </a:rPr>
              <a:t>marketing</a:t>
            </a:r>
            <a:r>
              <a:rPr lang="en-US" sz="2000" spc="-40" dirty="0">
                <a:latin typeface="Gotham Light" pitchFamily="50" charset="0"/>
                <a:ea typeface="Arial" charset="0"/>
                <a:cs typeface="Cambria" charset="0"/>
              </a:rPr>
              <a:t> </a:t>
            </a:r>
            <a:r>
              <a:rPr lang="en-US" sz="2000" dirty="0">
                <a:latin typeface="Gotham Light" pitchFamily="50" charset="0"/>
                <a:ea typeface="Arial" charset="0"/>
                <a:cs typeface="Cambria" charset="0"/>
              </a:rPr>
              <a:t>signage</a:t>
            </a:r>
            <a:r>
              <a:rPr lang="en-US" sz="2000" spc="-30" dirty="0">
                <a:latin typeface="Gotham Light" pitchFamily="50" charset="0"/>
                <a:ea typeface="Arial" charset="0"/>
                <a:cs typeface="Cambria" charset="0"/>
              </a:rPr>
              <a:t> </a:t>
            </a:r>
            <a:r>
              <a:rPr lang="en-US" sz="2000" dirty="0">
                <a:latin typeface="Gotham Light" pitchFamily="50" charset="0"/>
                <a:ea typeface="Arial" charset="0"/>
                <a:cs typeface="Cambria" charset="0"/>
              </a:rPr>
              <a:t>and</a:t>
            </a:r>
            <a:r>
              <a:rPr lang="en-US" sz="2000" spc="-25" dirty="0">
                <a:latin typeface="Gotham Light" pitchFamily="50" charset="0"/>
                <a:ea typeface="Arial" charset="0"/>
                <a:cs typeface="Cambria" charset="0"/>
              </a:rPr>
              <a:t> </a:t>
            </a:r>
            <a:r>
              <a:rPr lang="en-US" sz="2000" dirty="0">
                <a:latin typeface="Gotham Light" pitchFamily="50" charset="0"/>
                <a:ea typeface="Arial" charset="0"/>
                <a:cs typeface="Cambria" charset="0"/>
              </a:rPr>
              <a:t>a</a:t>
            </a:r>
            <a:r>
              <a:rPr lang="en-US" sz="2000" spc="-25" dirty="0">
                <a:latin typeface="Gotham Light" pitchFamily="50" charset="0"/>
                <a:ea typeface="Arial" charset="0"/>
                <a:cs typeface="Cambria" charset="0"/>
              </a:rPr>
              <a:t> </a:t>
            </a:r>
            <a:r>
              <a:rPr lang="en-US" sz="2000" dirty="0">
                <a:latin typeface="Gotham Light" pitchFamily="50" charset="0"/>
                <a:ea typeface="Arial" charset="0"/>
                <a:cs typeface="Cambria" charset="0"/>
              </a:rPr>
              <a:t>banner</a:t>
            </a:r>
            <a:r>
              <a:rPr lang="en-US" sz="2000" spc="-15" dirty="0">
                <a:latin typeface="Gotham Light" pitchFamily="50" charset="0"/>
                <a:ea typeface="Arial" charset="0"/>
                <a:cs typeface="Cambria" charset="0"/>
              </a:rPr>
              <a:t> </a:t>
            </a:r>
            <a:r>
              <a:rPr lang="en-US" sz="2000" dirty="0">
                <a:latin typeface="Gotham Light" pitchFamily="50" charset="0"/>
                <a:ea typeface="Arial" charset="0"/>
                <a:cs typeface="Cambria" charset="0"/>
              </a:rPr>
              <a:t>stand</a:t>
            </a:r>
            <a:r>
              <a:rPr lang="en-US" sz="2000" spc="-35" dirty="0">
                <a:latin typeface="Gotham Light" pitchFamily="50" charset="0"/>
                <a:ea typeface="Arial" charset="0"/>
                <a:cs typeface="Cambria" charset="0"/>
              </a:rPr>
              <a:t> </a:t>
            </a:r>
            <a:r>
              <a:rPr lang="en-US" sz="2000" dirty="0">
                <a:latin typeface="Gotham Light" pitchFamily="50" charset="0"/>
                <a:ea typeface="Arial" charset="0"/>
                <a:cs typeface="Cambria" charset="0"/>
              </a:rPr>
              <a:t>Company logo included on the tournament</a:t>
            </a:r>
            <a:r>
              <a:rPr lang="en-US" sz="2000" spc="-125" dirty="0">
                <a:latin typeface="Gotham Light" pitchFamily="50" charset="0"/>
                <a:ea typeface="Arial" charset="0"/>
                <a:cs typeface="Cambria" charset="0"/>
              </a:rPr>
              <a:t> </a:t>
            </a:r>
            <a:r>
              <a:rPr lang="en-US" sz="2000" dirty="0">
                <a:latin typeface="Gotham Light" pitchFamily="50" charset="0"/>
                <a:ea typeface="Arial" charset="0"/>
                <a:cs typeface="Cambria" charset="0"/>
              </a:rPr>
              <a:t>t-shirts</a:t>
            </a:r>
          </a:p>
          <a:p>
            <a:pPr marL="342900" marR="0" lvl="0" indent="-342900">
              <a:spcBef>
                <a:spcPts val="30"/>
              </a:spcBef>
              <a:spcAft>
                <a:spcPts val="0"/>
              </a:spcAft>
              <a:buSzPts val="1250"/>
              <a:buFont typeface="Arial" charset="0"/>
              <a:buChar char="•"/>
              <a:tabLst>
                <a:tab pos="456565" algn="l"/>
                <a:tab pos="457200" algn="l"/>
              </a:tabLst>
            </a:pPr>
            <a:r>
              <a:rPr lang="en-US" sz="2000" dirty="0">
                <a:latin typeface="Gotham Light" pitchFamily="50" charset="0"/>
                <a:ea typeface="Arial" charset="0"/>
                <a:cs typeface="Cambria" charset="0"/>
              </a:rPr>
              <a:t>Company logo included in the Sponsors section of the printed</a:t>
            </a:r>
            <a:r>
              <a:rPr lang="en-US" sz="2000" spc="-175" dirty="0">
                <a:latin typeface="Gotham Light" pitchFamily="50" charset="0"/>
                <a:ea typeface="Arial" charset="0"/>
                <a:cs typeface="Cambria" charset="0"/>
              </a:rPr>
              <a:t> </a:t>
            </a:r>
            <a:r>
              <a:rPr lang="en-US" sz="2000" spc="-15" dirty="0">
                <a:latin typeface="Gotham Light" pitchFamily="50" charset="0"/>
                <a:ea typeface="Arial" charset="0"/>
                <a:cs typeface="Cambria" charset="0"/>
              </a:rPr>
              <a:t>program</a:t>
            </a:r>
            <a:endParaRPr lang="en-US" sz="2000" dirty="0">
              <a:latin typeface="Gotham Light" pitchFamily="50" charset="0"/>
              <a:ea typeface="Arial" charset="0"/>
              <a:cs typeface="Cambria" charset="0"/>
            </a:endParaRPr>
          </a:p>
          <a:p>
            <a:pPr marL="342900" marR="0" lvl="0" indent="-342900">
              <a:spcBef>
                <a:spcPts val="35"/>
              </a:spcBef>
              <a:spcAft>
                <a:spcPts val="0"/>
              </a:spcAft>
              <a:buSzPts val="1250"/>
              <a:buFont typeface="Arial" charset="0"/>
              <a:buChar char="•"/>
              <a:tabLst>
                <a:tab pos="456565" algn="l"/>
                <a:tab pos="457200" algn="l"/>
              </a:tabLst>
            </a:pPr>
            <a:r>
              <a:rPr lang="en-US" sz="2000" dirty="0">
                <a:latin typeface="Gotham Light" pitchFamily="50" charset="0"/>
                <a:ea typeface="Arial" charset="0"/>
                <a:cs typeface="Cambria" charset="0"/>
              </a:rPr>
              <a:t>Tournament-shirts</a:t>
            </a:r>
          </a:p>
          <a:p>
            <a:pPr marL="342900" marR="0" lvl="0" indent="-342900">
              <a:spcBef>
                <a:spcPts val="30"/>
              </a:spcBef>
              <a:spcAft>
                <a:spcPts val="0"/>
              </a:spcAft>
              <a:buSzPts val="1250"/>
              <a:buFont typeface="Arial" charset="0"/>
              <a:buChar char="•"/>
              <a:tabLst>
                <a:tab pos="456565" algn="l"/>
                <a:tab pos="457200" algn="l"/>
              </a:tabLst>
            </a:pPr>
            <a:r>
              <a:rPr lang="en-US" sz="2000" dirty="0">
                <a:latin typeface="Gotham Light" pitchFamily="50" charset="0"/>
                <a:ea typeface="Arial" charset="0"/>
                <a:cs typeface="Cambria" charset="0"/>
              </a:rPr>
              <a:t>Company</a:t>
            </a:r>
            <a:r>
              <a:rPr lang="en-US" sz="2000" spc="-45" dirty="0">
                <a:latin typeface="Gotham Light" pitchFamily="50" charset="0"/>
                <a:ea typeface="Arial" charset="0"/>
                <a:cs typeface="Cambria" charset="0"/>
              </a:rPr>
              <a:t> </a:t>
            </a:r>
            <a:r>
              <a:rPr lang="en-US" sz="2000" dirty="0">
                <a:latin typeface="Gotham Light" pitchFamily="50" charset="0"/>
                <a:ea typeface="Arial" charset="0"/>
                <a:cs typeface="Cambria" charset="0"/>
              </a:rPr>
              <a:t>logo</a:t>
            </a:r>
            <a:r>
              <a:rPr lang="en-US" sz="2000" spc="-40" dirty="0">
                <a:latin typeface="Gotham Light" pitchFamily="50" charset="0"/>
                <a:ea typeface="Arial" charset="0"/>
                <a:cs typeface="Cambria" charset="0"/>
              </a:rPr>
              <a:t> </a:t>
            </a:r>
            <a:r>
              <a:rPr lang="en-US" sz="2000" dirty="0">
                <a:latin typeface="Gotham Light" pitchFamily="50" charset="0"/>
                <a:ea typeface="Arial" charset="0"/>
                <a:cs typeface="Cambria" charset="0"/>
              </a:rPr>
              <a:t>and</a:t>
            </a:r>
            <a:r>
              <a:rPr lang="en-US" sz="2000" spc="-35" dirty="0">
                <a:latin typeface="Gotham Light" pitchFamily="50" charset="0"/>
                <a:ea typeface="Arial" charset="0"/>
                <a:cs typeface="Cambria" charset="0"/>
              </a:rPr>
              <a:t> </a:t>
            </a:r>
            <a:r>
              <a:rPr lang="en-US" sz="2000" dirty="0">
                <a:latin typeface="Gotham Light" pitchFamily="50" charset="0"/>
                <a:ea typeface="Arial" charset="0"/>
                <a:cs typeface="Cambria" charset="0"/>
              </a:rPr>
              <a:t>link</a:t>
            </a:r>
            <a:r>
              <a:rPr lang="en-US" sz="2000" spc="-45" dirty="0">
                <a:latin typeface="Gotham Light" pitchFamily="50" charset="0"/>
                <a:ea typeface="Arial" charset="0"/>
                <a:cs typeface="Cambria" charset="0"/>
              </a:rPr>
              <a:t> </a:t>
            </a:r>
            <a:r>
              <a:rPr lang="en-US" sz="2000" dirty="0">
                <a:latin typeface="Gotham Light" pitchFamily="50" charset="0"/>
                <a:ea typeface="Arial" charset="0"/>
                <a:cs typeface="Cambria" charset="0"/>
              </a:rPr>
              <a:t>displayed</a:t>
            </a:r>
            <a:r>
              <a:rPr lang="en-US" sz="2000" spc="-45" dirty="0">
                <a:latin typeface="Gotham Light" pitchFamily="50" charset="0"/>
                <a:ea typeface="Arial" charset="0"/>
                <a:cs typeface="Cambria" charset="0"/>
              </a:rPr>
              <a:t> </a:t>
            </a:r>
            <a:r>
              <a:rPr lang="en-US" sz="2000" dirty="0">
                <a:latin typeface="Gotham Light" pitchFamily="50" charset="0"/>
                <a:ea typeface="Arial" charset="0"/>
                <a:cs typeface="Cambria" charset="0"/>
              </a:rPr>
              <a:t>on</a:t>
            </a:r>
            <a:r>
              <a:rPr lang="en-US" sz="2000" spc="-35" dirty="0">
                <a:latin typeface="Gotham Light" pitchFamily="50" charset="0"/>
                <a:ea typeface="Arial" charset="0"/>
                <a:cs typeface="Cambria" charset="0"/>
              </a:rPr>
              <a:t> </a:t>
            </a:r>
            <a:r>
              <a:rPr lang="en-US" sz="2000" dirty="0">
                <a:latin typeface="Gotham Light" pitchFamily="50" charset="0"/>
                <a:ea typeface="Arial" charset="0"/>
                <a:cs typeface="Cambria" charset="0"/>
              </a:rPr>
              <a:t>the</a:t>
            </a:r>
            <a:r>
              <a:rPr lang="en-US" sz="2000" spc="-30" dirty="0">
                <a:latin typeface="Gotham Light" pitchFamily="50" charset="0"/>
                <a:ea typeface="Arial" charset="0"/>
                <a:cs typeface="Cambria" charset="0"/>
              </a:rPr>
              <a:t> </a:t>
            </a:r>
            <a:r>
              <a:rPr lang="en-US" sz="2000" dirty="0">
                <a:latin typeface="Gotham Light" pitchFamily="50" charset="0"/>
                <a:ea typeface="Arial" charset="0"/>
                <a:cs typeface="Cambria" charset="0"/>
              </a:rPr>
              <a:t>web</a:t>
            </a:r>
            <a:r>
              <a:rPr lang="en-US" sz="2000" spc="-45" dirty="0">
                <a:latin typeface="Gotham Light" pitchFamily="50" charset="0"/>
                <a:ea typeface="Arial" charset="0"/>
                <a:cs typeface="Cambria" charset="0"/>
              </a:rPr>
              <a:t> </a:t>
            </a:r>
            <a:r>
              <a:rPr lang="en-US" sz="2000" dirty="0">
                <a:latin typeface="Gotham Light" pitchFamily="50" charset="0"/>
                <a:ea typeface="Arial" charset="0"/>
                <a:cs typeface="Cambria" charset="0"/>
              </a:rPr>
              <a:t>site</a:t>
            </a:r>
          </a:p>
          <a:p>
            <a:pPr marL="342900" marR="0" lvl="0" indent="-342900">
              <a:spcBef>
                <a:spcPts val="30"/>
              </a:spcBef>
              <a:spcAft>
                <a:spcPts val="0"/>
              </a:spcAft>
              <a:buSzPts val="1250"/>
              <a:buFont typeface="Arial" charset="0"/>
              <a:buChar char="•"/>
              <a:tabLst>
                <a:tab pos="456565" algn="l"/>
                <a:tab pos="457200" algn="l"/>
              </a:tabLst>
            </a:pPr>
            <a:r>
              <a:rPr lang="en-US" sz="2000" dirty="0">
                <a:latin typeface="Gotham Light" pitchFamily="50" charset="0"/>
                <a:ea typeface="Arial" charset="0"/>
                <a:cs typeface="Cambria" charset="0"/>
              </a:rPr>
              <a:t>Social media mentions, including recognition on the </a:t>
            </a:r>
            <a:r>
              <a:rPr lang="en-US" sz="2000" spc="-15" dirty="0">
                <a:latin typeface="Gotham Light" pitchFamily="50" charset="0"/>
                <a:ea typeface="Arial" charset="0"/>
                <a:cs typeface="Cambria" charset="0"/>
              </a:rPr>
              <a:t>NWBA </a:t>
            </a:r>
            <a:r>
              <a:rPr lang="en-US" sz="2000" dirty="0">
                <a:latin typeface="Gotham Light" pitchFamily="50" charset="0"/>
                <a:ea typeface="Arial" charset="0"/>
                <a:cs typeface="Cambria" charset="0"/>
              </a:rPr>
              <a:t>Facebook</a:t>
            </a:r>
            <a:r>
              <a:rPr lang="en-US" sz="2000" spc="-145" dirty="0">
                <a:latin typeface="Gotham Light" pitchFamily="50" charset="0"/>
                <a:ea typeface="Arial" charset="0"/>
                <a:cs typeface="Cambria" charset="0"/>
              </a:rPr>
              <a:t> </a:t>
            </a:r>
            <a:r>
              <a:rPr lang="en-US" sz="2000" dirty="0">
                <a:latin typeface="Gotham Light" pitchFamily="50" charset="0"/>
                <a:ea typeface="Arial" charset="0"/>
                <a:cs typeface="Cambria" charset="0"/>
              </a:rPr>
              <a:t>page</a:t>
            </a:r>
          </a:p>
          <a:p>
            <a:pPr marL="342900" marR="0" lvl="0" indent="-342900">
              <a:spcBef>
                <a:spcPts val="30"/>
              </a:spcBef>
              <a:spcAft>
                <a:spcPts val="0"/>
              </a:spcAft>
              <a:buSzPts val="1250"/>
              <a:buFont typeface="Arial" charset="0"/>
              <a:buChar char="•"/>
              <a:tabLst>
                <a:tab pos="456565" algn="l"/>
                <a:tab pos="457200" algn="l"/>
              </a:tabLst>
            </a:pPr>
            <a:r>
              <a:rPr lang="en-US" sz="2000" dirty="0">
                <a:latin typeface="Gotham Light" pitchFamily="50" charset="0"/>
                <a:ea typeface="Arial" charset="0"/>
                <a:cs typeface="Cambria" charset="0"/>
              </a:rPr>
              <a:t>Inclusion in promotional e-mail</a:t>
            </a:r>
            <a:r>
              <a:rPr lang="en-US" sz="2000" spc="-120" dirty="0">
                <a:latin typeface="Gotham Light" pitchFamily="50" charset="0"/>
                <a:ea typeface="Arial" charset="0"/>
                <a:cs typeface="Cambria" charset="0"/>
              </a:rPr>
              <a:t> </a:t>
            </a:r>
            <a:r>
              <a:rPr lang="en-US" sz="2000" dirty="0">
                <a:latin typeface="Gotham Light" pitchFamily="50" charset="0"/>
                <a:ea typeface="Arial" charset="0"/>
                <a:cs typeface="Cambria" charset="0"/>
              </a:rPr>
              <a:t>blasts</a:t>
            </a:r>
          </a:p>
          <a:p>
            <a:pPr marL="342900" marR="0" lvl="0" indent="-342900">
              <a:spcBef>
                <a:spcPts val="30"/>
              </a:spcBef>
              <a:spcAft>
                <a:spcPts val="0"/>
              </a:spcAft>
              <a:buSzPts val="1250"/>
              <a:buFont typeface="Arial" charset="0"/>
              <a:buChar char="•"/>
              <a:tabLst>
                <a:tab pos="456565" algn="l"/>
                <a:tab pos="457200" algn="l"/>
              </a:tabLst>
            </a:pPr>
            <a:r>
              <a:rPr lang="en-US" sz="2000" dirty="0">
                <a:latin typeface="Gotham Light" pitchFamily="50" charset="0"/>
                <a:ea typeface="Arial" charset="0"/>
                <a:cs typeface="Cambria" charset="0"/>
              </a:rPr>
              <a:t>A basketball or jersey signed </a:t>
            </a:r>
            <a:r>
              <a:rPr lang="en-US" sz="2000" spc="-15" dirty="0">
                <a:latin typeface="Gotham Light" pitchFamily="50" charset="0"/>
                <a:ea typeface="Arial" charset="0"/>
                <a:cs typeface="Cambria" charset="0"/>
              </a:rPr>
              <a:t>by </a:t>
            </a:r>
            <a:r>
              <a:rPr lang="en-US" sz="2000" dirty="0">
                <a:latin typeface="Gotham Light" pitchFamily="50" charset="0"/>
                <a:ea typeface="Arial" charset="0"/>
                <a:cs typeface="Cambria" charset="0"/>
              </a:rPr>
              <a:t>team</a:t>
            </a:r>
          </a:p>
          <a:p>
            <a:pPr>
              <a:spcBef>
                <a:spcPts val="5"/>
              </a:spcBef>
            </a:pPr>
            <a:r>
              <a:rPr lang="en-US" sz="2000" dirty="0">
                <a:latin typeface="Gotham Light" pitchFamily="50" charset="0"/>
                <a:ea typeface="Cambria" charset="0"/>
                <a:cs typeface="Cambria" charset="0"/>
              </a:rPr>
              <a:t> </a:t>
            </a:r>
          </a:p>
          <a:p>
            <a:pPr>
              <a:spcBef>
                <a:spcPts val="5"/>
              </a:spcBef>
            </a:pPr>
            <a:r>
              <a:rPr lang="en-US" sz="2000" dirty="0">
                <a:latin typeface="Gotham Light" pitchFamily="50" charset="0"/>
                <a:ea typeface="Cambria" charset="0"/>
                <a:cs typeface="Cambria" charset="0"/>
              </a:rPr>
              <a:t>The NWBA has two local NWBA Sponsorship Deck templates for NWBA teams and organizations to customize for their team and event in the </a:t>
            </a:r>
            <a:r>
              <a:rPr lang="en-US" sz="2000" dirty="0">
                <a:latin typeface="Gotham Light" pitchFamily="50" charset="0"/>
                <a:ea typeface="Cambria" charset="0"/>
                <a:cs typeface="Cambria" charset="0"/>
                <a:hlinkClick r:id="rId3"/>
              </a:rPr>
              <a:t>NWBA Resource Center</a:t>
            </a:r>
            <a:r>
              <a:rPr lang="en-US" sz="2000" dirty="0">
                <a:latin typeface="Gotham Light" pitchFamily="50" charset="0"/>
                <a:ea typeface="Cambria" charset="0"/>
                <a:cs typeface="Cambria" charset="0"/>
              </a:rPr>
              <a:t>.</a:t>
            </a:r>
          </a:p>
          <a:p>
            <a:pPr>
              <a:spcBef>
                <a:spcPts val="5"/>
              </a:spcBef>
            </a:pPr>
            <a:endParaRPr lang="en-US" sz="2000" dirty="0">
              <a:latin typeface="Gotham Light" pitchFamily="50" charset="0"/>
              <a:ea typeface="Cambria" charset="0"/>
              <a:cs typeface="Cambria" charset="0"/>
            </a:endParaRPr>
          </a:p>
          <a:p>
            <a:pPr>
              <a:spcBef>
                <a:spcPts val="5"/>
              </a:spcBef>
            </a:pPr>
            <a:r>
              <a:rPr lang="en-US" sz="2000" dirty="0">
                <a:latin typeface="Gotham Light" pitchFamily="50" charset="0"/>
              </a:rPr>
              <a:t>If you need assistance in the development of a local sponsorship deck materials, please email Anthony Bartkowski to set up a time to discuss by </a:t>
            </a:r>
            <a:r>
              <a:rPr lang="en-US" sz="2000" u="sng" dirty="0">
                <a:latin typeface="Gotham Light" pitchFamily="50" charset="0"/>
                <a:hlinkClick r:id="rId4"/>
              </a:rPr>
              <a:t>clicking here</a:t>
            </a:r>
            <a:r>
              <a:rPr lang="en-US" sz="2000" dirty="0">
                <a:latin typeface="Gotham Light" pitchFamily="50" charset="0"/>
              </a:rPr>
              <a:t>.</a:t>
            </a:r>
            <a:endParaRPr lang="en-US" sz="2000" dirty="0">
              <a:effectLst/>
              <a:latin typeface="Gotham Light" pitchFamily="50" charset="0"/>
              <a:ea typeface="Arial" charset="0"/>
              <a:cs typeface="Cambria" charset="0"/>
            </a:endParaRPr>
          </a:p>
        </p:txBody>
      </p:sp>
    </p:spTree>
    <p:extLst>
      <p:ext uri="{BB962C8B-B14F-4D97-AF65-F5344CB8AC3E}">
        <p14:creationId xmlns:p14="http://schemas.microsoft.com/office/powerpoint/2010/main" val="27430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2050853" y="399144"/>
            <a:ext cx="3564255" cy="914400"/>
          </a:xfrm>
          <a:prstGeom prst="rect">
            <a:avLst/>
          </a:prstGeom>
        </p:spPr>
      </p:pic>
      <p:sp>
        <p:nvSpPr>
          <p:cNvPr id="3" name="Rectangle 2"/>
          <p:cNvSpPr/>
          <p:nvPr/>
        </p:nvSpPr>
        <p:spPr>
          <a:xfrm>
            <a:off x="457200" y="1154136"/>
            <a:ext cx="6756399" cy="956672"/>
          </a:xfrm>
          <a:prstGeom prst="rect">
            <a:avLst/>
          </a:prstGeom>
        </p:spPr>
        <p:txBody>
          <a:bodyPr wrap="square">
            <a:spAutoFit/>
          </a:bodyPr>
          <a:lstStyle/>
          <a:p>
            <a:pPr marL="170180" marR="0" algn="ctr">
              <a:spcBef>
                <a:spcPts val="500"/>
              </a:spcBef>
              <a:spcAft>
                <a:spcPts val="0"/>
              </a:spcAft>
            </a:pPr>
            <a:endParaRPr lang="en-US" sz="2400" b="1" u="sng" kern="0" dirty="0">
              <a:ea typeface="Cambria" charset="0"/>
              <a:cs typeface="Cambria" charset="0"/>
            </a:endParaRPr>
          </a:p>
          <a:p>
            <a:pPr marL="170180" marR="0" algn="ctr">
              <a:spcBef>
                <a:spcPts val="500"/>
              </a:spcBef>
              <a:spcAft>
                <a:spcPts val="0"/>
              </a:spcAft>
            </a:pPr>
            <a:r>
              <a:rPr lang="en-US" sz="2800" b="1" u="sng" kern="0" dirty="0">
                <a:latin typeface="Gotham Light" pitchFamily="50" charset="0"/>
                <a:ea typeface="Cambria" charset="0"/>
                <a:cs typeface="Cambria" charset="0"/>
              </a:rPr>
              <a:t>Event Information</a:t>
            </a:r>
          </a:p>
        </p:txBody>
      </p:sp>
      <p:sp>
        <p:nvSpPr>
          <p:cNvPr id="4" name="TextBox 3"/>
          <p:cNvSpPr txBox="1"/>
          <p:nvPr/>
        </p:nvSpPr>
        <p:spPr>
          <a:xfrm>
            <a:off x="843694" y="2110808"/>
            <a:ext cx="6535271" cy="5016758"/>
          </a:xfrm>
          <a:prstGeom prst="rect">
            <a:avLst/>
          </a:prstGeom>
          <a:noFill/>
        </p:spPr>
        <p:txBody>
          <a:bodyPr wrap="square" rtlCol="0">
            <a:spAutoFit/>
          </a:bodyPr>
          <a:lstStyle/>
          <a:p>
            <a:r>
              <a:rPr lang="en-US" sz="2000" dirty="0">
                <a:latin typeface="Gotham Light" pitchFamily="50" charset="0"/>
              </a:rPr>
              <a:t>The following is additional information to provide on flyers, handouts and/or a event information package to teams attending your event.</a:t>
            </a:r>
          </a:p>
          <a:p>
            <a:endParaRPr lang="en-US" sz="2000" dirty="0">
              <a:latin typeface="Gotham Light" pitchFamily="50" charset="0"/>
            </a:endParaRPr>
          </a:p>
          <a:p>
            <a:pPr marL="285750" indent="-285750">
              <a:buFont typeface="Arial" charset="0"/>
              <a:buChar char="•"/>
            </a:pPr>
            <a:r>
              <a:rPr lang="en-US" sz="2000" dirty="0">
                <a:latin typeface="Gotham Light" pitchFamily="50" charset="0"/>
              </a:rPr>
              <a:t>Venue Location </a:t>
            </a:r>
          </a:p>
          <a:p>
            <a:pPr marL="285750" indent="-285750">
              <a:buFont typeface="Arial" charset="0"/>
              <a:buChar char="•"/>
            </a:pPr>
            <a:r>
              <a:rPr lang="en-US" sz="2000" dirty="0">
                <a:latin typeface="Gotham Light" pitchFamily="50" charset="0"/>
              </a:rPr>
              <a:t>Hotel Information</a:t>
            </a:r>
          </a:p>
          <a:p>
            <a:pPr marL="285750" indent="-285750">
              <a:buFont typeface="Arial" charset="0"/>
              <a:buChar char="•"/>
            </a:pPr>
            <a:r>
              <a:rPr lang="en-US" sz="2000" dirty="0">
                <a:latin typeface="Gotham Light" pitchFamily="50" charset="0"/>
              </a:rPr>
              <a:t>Transportation Information </a:t>
            </a:r>
          </a:p>
          <a:p>
            <a:pPr marL="285750" indent="-285750">
              <a:buFont typeface="Arial" charset="0"/>
              <a:buChar char="•"/>
            </a:pPr>
            <a:r>
              <a:rPr lang="en-US" sz="2000" dirty="0">
                <a:latin typeface="Gotham Light" pitchFamily="50" charset="0"/>
              </a:rPr>
              <a:t>Surrounding Restaurants</a:t>
            </a:r>
          </a:p>
          <a:p>
            <a:pPr marL="285750" indent="-285750">
              <a:buFont typeface="Arial" charset="0"/>
              <a:buChar char="•"/>
            </a:pPr>
            <a:r>
              <a:rPr lang="en-US" sz="2000" dirty="0">
                <a:latin typeface="Gotham Light" pitchFamily="50" charset="0"/>
              </a:rPr>
              <a:t>Tournament Logistics</a:t>
            </a:r>
          </a:p>
          <a:p>
            <a:pPr marL="285750" indent="-285750">
              <a:buFont typeface="Arial" charset="0"/>
              <a:buChar char="•"/>
            </a:pPr>
            <a:r>
              <a:rPr lang="en-US" sz="2000" dirty="0">
                <a:latin typeface="Gotham Light" pitchFamily="50" charset="0"/>
              </a:rPr>
              <a:t>All necessary tournament contacts</a:t>
            </a:r>
          </a:p>
          <a:p>
            <a:pPr marL="285750" indent="-285750">
              <a:buFont typeface="Arial" charset="0"/>
              <a:buChar char="•"/>
            </a:pPr>
            <a:r>
              <a:rPr lang="en-US" sz="2000" dirty="0">
                <a:latin typeface="Gotham Light" pitchFamily="50" charset="0"/>
              </a:rPr>
              <a:t>All necessary addresses </a:t>
            </a:r>
          </a:p>
          <a:p>
            <a:pPr marL="285750" indent="-285750">
              <a:buFont typeface="Arial" charset="0"/>
              <a:buChar char="•"/>
            </a:pPr>
            <a:r>
              <a:rPr lang="en-US" sz="2000" dirty="0">
                <a:latin typeface="Gotham Light" pitchFamily="50" charset="0"/>
              </a:rPr>
              <a:t>Nearest hospitals </a:t>
            </a:r>
          </a:p>
          <a:p>
            <a:pPr marL="285750" indent="-285750">
              <a:buFont typeface="Arial" charset="0"/>
              <a:buChar char="•"/>
            </a:pPr>
            <a:endParaRPr lang="en-US" sz="2000" dirty="0">
              <a:latin typeface="Gotham Light" pitchFamily="50" charset="0"/>
            </a:endParaRPr>
          </a:p>
          <a:p>
            <a:r>
              <a:rPr lang="en-US" sz="2000" dirty="0">
                <a:latin typeface="Gotham Light" pitchFamily="50" charset="0"/>
              </a:rPr>
              <a:t>The NWBA has two Promotional Flyers for NWBA teams and organizations to customize for their team and event in the </a:t>
            </a:r>
            <a:r>
              <a:rPr lang="en-US" sz="2000" dirty="0">
                <a:latin typeface="Gotham Light" pitchFamily="50" charset="0"/>
                <a:ea typeface="Cambria" charset="0"/>
                <a:cs typeface="Cambria" charset="0"/>
                <a:hlinkClick r:id="rId3"/>
              </a:rPr>
              <a:t>NWBA Resource Center</a:t>
            </a:r>
            <a:r>
              <a:rPr lang="en-US" sz="2000" dirty="0">
                <a:latin typeface="Gotham Light" pitchFamily="50" charset="0"/>
                <a:ea typeface="Cambria" charset="0"/>
                <a:cs typeface="Cambria" charset="0"/>
              </a:rPr>
              <a:t>.</a:t>
            </a:r>
          </a:p>
        </p:txBody>
      </p:sp>
    </p:spTree>
    <p:extLst>
      <p:ext uri="{BB962C8B-B14F-4D97-AF65-F5344CB8AC3E}">
        <p14:creationId xmlns:p14="http://schemas.microsoft.com/office/powerpoint/2010/main" val="2140421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2050853" y="140304"/>
            <a:ext cx="3564255" cy="914400"/>
          </a:xfrm>
          <a:prstGeom prst="rect">
            <a:avLst/>
          </a:prstGeom>
        </p:spPr>
      </p:pic>
      <p:sp>
        <p:nvSpPr>
          <p:cNvPr id="3" name="Rectangle 2"/>
          <p:cNvSpPr/>
          <p:nvPr/>
        </p:nvSpPr>
        <p:spPr>
          <a:xfrm>
            <a:off x="1763989" y="1198202"/>
            <a:ext cx="4137992" cy="523220"/>
          </a:xfrm>
          <a:prstGeom prst="rect">
            <a:avLst/>
          </a:prstGeom>
        </p:spPr>
        <p:txBody>
          <a:bodyPr wrap="none">
            <a:spAutoFit/>
          </a:bodyPr>
          <a:lstStyle/>
          <a:p>
            <a:pPr marL="170180" marR="0" algn="ctr">
              <a:spcBef>
                <a:spcPts val="500"/>
              </a:spcBef>
              <a:spcAft>
                <a:spcPts val="0"/>
              </a:spcAft>
            </a:pPr>
            <a:r>
              <a:rPr lang="en-US" sz="2800" b="1" u="sng" kern="0" dirty="0">
                <a:latin typeface="Gotham Light" pitchFamily="50" charset="0"/>
                <a:ea typeface="Cambria" charset="0"/>
                <a:cs typeface="Cambria" charset="0"/>
              </a:rPr>
              <a:t>Competition Format</a:t>
            </a:r>
          </a:p>
        </p:txBody>
      </p:sp>
      <p:sp>
        <p:nvSpPr>
          <p:cNvPr id="4" name="TextBox 3">
            <a:extLst>
              <a:ext uri="{FF2B5EF4-FFF2-40B4-BE49-F238E27FC236}">
                <a16:creationId xmlns:a16="http://schemas.microsoft.com/office/drawing/2014/main" id="{D0A86E5B-2558-4496-973D-BCBDD1D941B3}"/>
              </a:ext>
            </a:extLst>
          </p:cNvPr>
          <p:cNvSpPr txBox="1"/>
          <p:nvPr/>
        </p:nvSpPr>
        <p:spPr>
          <a:xfrm>
            <a:off x="673100" y="1811900"/>
            <a:ext cx="6134100" cy="7755969"/>
          </a:xfrm>
          <a:prstGeom prst="rect">
            <a:avLst/>
          </a:prstGeom>
          <a:noFill/>
        </p:spPr>
        <p:txBody>
          <a:bodyPr wrap="square" rtlCol="0">
            <a:spAutoFit/>
          </a:bodyPr>
          <a:lstStyle/>
          <a:p>
            <a:r>
              <a:rPr lang="en-US" sz="1400" dirty="0">
                <a:latin typeface="Gotham Light" pitchFamily="50" charset="0"/>
              </a:rPr>
              <a:t>There is no required format for competition for NWBA Sanctioned Events. However, typically best practices for formatting competition are as follows:</a:t>
            </a:r>
            <a:br>
              <a:rPr lang="en-US" sz="1400" dirty="0">
                <a:latin typeface="Gotham Light" pitchFamily="50" charset="0"/>
              </a:rPr>
            </a:br>
            <a:endParaRPr lang="en-US" sz="1400" dirty="0">
              <a:latin typeface="Gotham Light" pitchFamily="50" charset="0"/>
            </a:endParaRPr>
          </a:p>
          <a:p>
            <a:pPr marL="742950" lvl="1" indent="-285750">
              <a:buFont typeface="Arial" panose="020B0604020202020204" pitchFamily="34" charset="0"/>
              <a:buChar char="•"/>
            </a:pPr>
            <a:r>
              <a:rPr lang="en-US" sz="1400" dirty="0">
                <a:latin typeface="Gotham Light" pitchFamily="50" charset="0"/>
              </a:rPr>
              <a:t>Guarantee three games for all teams</a:t>
            </a:r>
          </a:p>
          <a:p>
            <a:pPr marL="742950" lvl="1" indent="-285750">
              <a:buFont typeface="Arial" panose="020B0604020202020204" pitchFamily="34" charset="0"/>
              <a:buChar char="•"/>
            </a:pPr>
            <a:r>
              <a:rPr lang="en-US" sz="1400" dirty="0">
                <a:latin typeface="Gotham Light" pitchFamily="50" charset="0"/>
              </a:rPr>
              <a:t>Avoid back-to-back games for teams if possible</a:t>
            </a:r>
          </a:p>
          <a:p>
            <a:pPr marL="742950" lvl="1" indent="-285750">
              <a:buFont typeface="Arial" panose="020B0604020202020204" pitchFamily="34" charset="0"/>
              <a:buChar char="•"/>
            </a:pPr>
            <a:r>
              <a:rPr lang="en-US" sz="1400" dirty="0">
                <a:latin typeface="Gotham Light" pitchFamily="50" charset="0"/>
              </a:rPr>
              <a:t>Schedule uncommon opponents when possible</a:t>
            </a:r>
          </a:p>
          <a:p>
            <a:endParaRPr lang="en-US" sz="1400" dirty="0">
              <a:latin typeface="Gotham Light" pitchFamily="50" charset="0"/>
            </a:endParaRPr>
          </a:p>
          <a:p>
            <a:r>
              <a:rPr lang="en-US" sz="1400" dirty="0">
                <a:latin typeface="Gotham Light" pitchFamily="50" charset="0"/>
              </a:rPr>
              <a:t>Please note that Conference Tournaments and Junior Division Regional Tournaments may require teams to play out games until all team places are awarded. Additionally, Conference Tournaments and Junior Division Regional Tournaments may require seedings of teams by Divisional or Conference Leadership. Please consult the Division Guidelines and procedures of your conference.</a:t>
            </a:r>
          </a:p>
          <a:p>
            <a:endParaRPr lang="en-US" sz="1400" dirty="0">
              <a:latin typeface="Gotham Light" pitchFamily="50" charset="0"/>
            </a:endParaRPr>
          </a:p>
          <a:p>
            <a:r>
              <a:rPr lang="en-US" sz="1400" b="1" dirty="0">
                <a:latin typeface="Gotham Light" pitchFamily="50" charset="0"/>
              </a:rPr>
              <a:t>Double Elimination</a:t>
            </a:r>
          </a:p>
          <a:p>
            <a:r>
              <a:rPr lang="en-US" sz="1400" dirty="0">
                <a:latin typeface="Gotham Light" pitchFamily="50" charset="0"/>
                <a:ea typeface="Calibri" charset="0"/>
                <a:cs typeface="Times New Roman" charset="0"/>
              </a:rPr>
              <a:t>All teams start in the winner’s bracket and continue advancing like a single elimination bracket. When a loss occurs for the team the first time, they are dropped down to a specific spot in the Losers’ Bracket and continue advancing in the drop down bracket as they win. After losing a second game a team would ineligible for the championship.</a:t>
            </a:r>
          </a:p>
          <a:p>
            <a:endParaRPr lang="en-US" sz="1400" dirty="0">
              <a:latin typeface="Gotham Light" pitchFamily="50" charset="0"/>
            </a:endParaRPr>
          </a:p>
          <a:p>
            <a:r>
              <a:rPr lang="en-US" sz="1400" b="1" dirty="0">
                <a:latin typeface="Gotham Light" pitchFamily="50" charset="0"/>
                <a:ea typeface="Times New Roman" charset="0"/>
              </a:rPr>
              <a:t>Single Elimination</a:t>
            </a:r>
            <a:endParaRPr lang="en-US" sz="1400" b="1" dirty="0">
              <a:latin typeface="Gotham Light" pitchFamily="50" charset="0"/>
            </a:endParaRPr>
          </a:p>
          <a:p>
            <a:r>
              <a:rPr lang="en-US" sz="1400" dirty="0">
                <a:latin typeface="Gotham Light" pitchFamily="50" charset="0"/>
                <a:ea typeface="Times New Roman" charset="0"/>
                <a:cs typeface="Times New Roman" charset="0"/>
              </a:rPr>
              <a:t>Winners continue advancing in the bracket playing other winners until a champion is determined. Additional games are played outside contention for the championship, but to award final placement of teams.</a:t>
            </a:r>
            <a:endParaRPr lang="en-US" sz="1400" dirty="0">
              <a:latin typeface="Gotham Light" pitchFamily="50" charset="0"/>
              <a:ea typeface="Calibri" charset="0"/>
              <a:cs typeface="Times New Roman" charset="0"/>
            </a:endParaRPr>
          </a:p>
          <a:p>
            <a:endParaRPr lang="en-US" sz="1400" dirty="0">
              <a:latin typeface="Gotham Light" pitchFamily="50" charset="0"/>
              <a:cs typeface="Times New Roman" charset="0"/>
            </a:endParaRPr>
          </a:p>
          <a:p>
            <a:r>
              <a:rPr lang="en-US" sz="1400" b="1" dirty="0">
                <a:latin typeface="Gotham Light" pitchFamily="50" charset="0"/>
                <a:ea typeface="Times New Roman" charset="0"/>
                <a:cs typeface="Times New Roman" charset="0"/>
              </a:rPr>
              <a:t>Pool Play/Round Robin</a:t>
            </a:r>
            <a:endParaRPr lang="en-US" sz="1400" dirty="0">
              <a:latin typeface="Gotham Light" pitchFamily="50" charset="0"/>
              <a:ea typeface="Calibri" charset="0"/>
              <a:cs typeface="Times New Roman" charset="0"/>
            </a:endParaRPr>
          </a:p>
          <a:p>
            <a:r>
              <a:rPr lang="en-US" sz="1400" dirty="0">
                <a:latin typeface="Gotham Light" pitchFamily="50" charset="0"/>
                <a:ea typeface="Times New Roman" charset="0"/>
                <a:cs typeface="Times New Roman" charset="0"/>
              </a:rPr>
              <a:t>Separate teams into different round robin groups or flights. Winners  or top seeds (#1 &amp; #2) of each flight advance to a single elimination play-off bracket.</a:t>
            </a:r>
            <a:endParaRPr lang="en-US" sz="1400" dirty="0">
              <a:latin typeface="Gotham Light" pitchFamily="50" charset="0"/>
              <a:ea typeface="Calibri" charset="0"/>
              <a:cs typeface="Times New Roman" charset="0"/>
            </a:endParaRPr>
          </a:p>
          <a:p>
            <a:endParaRPr lang="en-US" dirty="0"/>
          </a:p>
          <a:p>
            <a:endParaRPr lang="en-US" dirty="0"/>
          </a:p>
        </p:txBody>
      </p:sp>
    </p:spTree>
    <p:extLst>
      <p:ext uri="{BB962C8B-B14F-4D97-AF65-F5344CB8AC3E}">
        <p14:creationId xmlns:p14="http://schemas.microsoft.com/office/powerpoint/2010/main" val="158862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2050853" y="140304"/>
            <a:ext cx="3564255" cy="914400"/>
          </a:xfrm>
          <a:prstGeom prst="rect">
            <a:avLst/>
          </a:prstGeom>
        </p:spPr>
      </p:pic>
      <p:sp>
        <p:nvSpPr>
          <p:cNvPr id="3" name="Rectangle 2"/>
          <p:cNvSpPr/>
          <p:nvPr/>
        </p:nvSpPr>
        <p:spPr>
          <a:xfrm>
            <a:off x="1735937" y="1186894"/>
            <a:ext cx="4194097" cy="523220"/>
          </a:xfrm>
          <a:prstGeom prst="rect">
            <a:avLst/>
          </a:prstGeom>
        </p:spPr>
        <p:txBody>
          <a:bodyPr wrap="none">
            <a:spAutoFit/>
          </a:bodyPr>
          <a:lstStyle/>
          <a:p>
            <a:pPr marL="170180" marR="0" algn="ctr">
              <a:spcBef>
                <a:spcPts val="500"/>
              </a:spcBef>
              <a:spcAft>
                <a:spcPts val="0"/>
              </a:spcAft>
            </a:pPr>
            <a:r>
              <a:rPr lang="en-US" sz="2800" b="1" u="sng" kern="0" dirty="0">
                <a:latin typeface="Gotham Light" pitchFamily="50" charset="0"/>
                <a:ea typeface="Cambria" charset="0"/>
                <a:cs typeface="Cambria" charset="0"/>
              </a:rPr>
              <a:t>Communication Plan</a:t>
            </a:r>
          </a:p>
        </p:txBody>
      </p:sp>
      <p:sp>
        <p:nvSpPr>
          <p:cNvPr id="4" name="Rectangle 3"/>
          <p:cNvSpPr/>
          <p:nvPr/>
        </p:nvSpPr>
        <p:spPr>
          <a:xfrm>
            <a:off x="565737" y="1710114"/>
            <a:ext cx="6722569" cy="7355860"/>
          </a:xfrm>
          <a:prstGeom prst="rect">
            <a:avLst/>
          </a:prstGeom>
        </p:spPr>
        <p:txBody>
          <a:bodyPr wrap="square">
            <a:spAutoFit/>
          </a:bodyPr>
          <a:lstStyle/>
          <a:p>
            <a:r>
              <a:rPr lang="en-US" sz="2000" b="1" dirty="0">
                <a:latin typeface="Gotham Light" pitchFamily="50" charset="0"/>
                <a:ea typeface="Times New Roman" charset="0"/>
                <a:cs typeface="Times New Roman" charset="0"/>
              </a:rPr>
              <a:t>Pre Event </a:t>
            </a:r>
            <a:endParaRPr lang="en-US" sz="2000" dirty="0">
              <a:latin typeface="Gotham Light" pitchFamily="50" charset="0"/>
              <a:ea typeface="Calibri" charset="0"/>
              <a:cs typeface="Times New Roman" charset="0"/>
            </a:endParaRPr>
          </a:p>
          <a:p>
            <a:pPr marL="285750" indent="-285750">
              <a:buFont typeface="Arial" panose="020B0604020202020204" pitchFamily="34" charset="0"/>
              <a:buChar char="•"/>
            </a:pPr>
            <a:r>
              <a:rPr lang="en-US" sz="2000" dirty="0">
                <a:latin typeface="Gotham Light" pitchFamily="50" charset="0"/>
                <a:ea typeface="Times New Roman" charset="0"/>
                <a:cs typeface="Times New Roman" charset="0"/>
              </a:rPr>
              <a:t>Send out email invitations 2-3 months in advance</a:t>
            </a:r>
          </a:p>
          <a:p>
            <a:pPr marL="285750" indent="-285750">
              <a:buFont typeface="Arial" panose="020B0604020202020204" pitchFamily="34" charset="0"/>
              <a:buChar char="•"/>
            </a:pPr>
            <a:r>
              <a:rPr lang="en-US" sz="2000" dirty="0">
                <a:latin typeface="Gotham Light" pitchFamily="50" charset="0"/>
                <a:ea typeface="Calibri" charset="0"/>
                <a:cs typeface="Times New Roman" charset="0"/>
              </a:rPr>
              <a:t>Follow-up phone invitations 1-2 months in advance</a:t>
            </a:r>
          </a:p>
          <a:p>
            <a:pPr marL="285750" indent="-285750">
              <a:buFont typeface="Arial" panose="020B0604020202020204" pitchFamily="34" charset="0"/>
              <a:buChar char="•"/>
            </a:pPr>
            <a:r>
              <a:rPr lang="en-US" sz="2000" dirty="0">
                <a:latin typeface="Gotham Light" pitchFamily="50" charset="0"/>
                <a:ea typeface="Times New Roman" charset="0"/>
                <a:cs typeface="Times New Roman" charset="0"/>
              </a:rPr>
              <a:t>Post on Facebook &amp; Social Media 1-2 months in advance</a:t>
            </a:r>
            <a:endParaRPr lang="en-US" sz="2000" dirty="0">
              <a:latin typeface="Gotham Light" pitchFamily="50" charset="0"/>
              <a:ea typeface="Calibri" charset="0"/>
              <a:cs typeface="Times New Roman" charset="0"/>
            </a:endParaRPr>
          </a:p>
          <a:p>
            <a:pPr marL="285750" indent="-285750">
              <a:buFont typeface="Arial" panose="020B0604020202020204" pitchFamily="34" charset="0"/>
              <a:buChar char="•"/>
            </a:pPr>
            <a:r>
              <a:rPr lang="en-US" sz="2000" dirty="0">
                <a:latin typeface="Gotham Light" pitchFamily="50" charset="0"/>
                <a:ea typeface="Times New Roman" charset="0"/>
                <a:cs typeface="Times New Roman" charset="0"/>
              </a:rPr>
              <a:t>Send out reminders and updates 2-3 weeks in advance</a:t>
            </a:r>
          </a:p>
          <a:p>
            <a:pPr marL="742950" lvl="1" indent="-285750">
              <a:buFont typeface="Arial" panose="020B0604020202020204" pitchFamily="34" charset="0"/>
              <a:buChar char="•"/>
            </a:pPr>
            <a:r>
              <a:rPr lang="en-US" sz="1600" i="1" dirty="0">
                <a:latin typeface="Gotham Light" pitchFamily="50" charset="0"/>
                <a:ea typeface="Calibri" charset="0"/>
                <a:cs typeface="Times New Roman" charset="0"/>
              </a:rPr>
              <a:t>Tournament competition schedule should be set 2-3 weeks in advance.</a:t>
            </a:r>
          </a:p>
          <a:p>
            <a:r>
              <a:rPr lang="en-US" sz="2000" b="1" dirty="0">
                <a:latin typeface="Gotham Light" pitchFamily="50" charset="0"/>
                <a:ea typeface="Times New Roman" charset="0"/>
                <a:cs typeface="Times New Roman" charset="0"/>
              </a:rPr>
              <a:t> </a:t>
            </a:r>
            <a:endParaRPr lang="en-US" sz="2000" dirty="0">
              <a:latin typeface="Gotham Light" pitchFamily="50" charset="0"/>
              <a:ea typeface="Calibri" charset="0"/>
              <a:cs typeface="Times New Roman" charset="0"/>
            </a:endParaRPr>
          </a:p>
          <a:p>
            <a:r>
              <a:rPr lang="en-US" sz="2000" b="1" dirty="0">
                <a:latin typeface="Gotham Light" pitchFamily="50" charset="0"/>
                <a:ea typeface="Times New Roman" charset="0"/>
                <a:cs typeface="Times New Roman" charset="0"/>
              </a:rPr>
              <a:t>During Event</a:t>
            </a:r>
            <a:endParaRPr lang="en-US" sz="2000" dirty="0">
              <a:latin typeface="Gotham Light" pitchFamily="50" charset="0"/>
              <a:ea typeface="Calibri" charset="0"/>
              <a:cs typeface="Times New Roman" charset="0"/>
            </a:endParaRPr>
          </a:p>
          <a:p>
            <a:pPr marL="285750" indent="-285750">
              <a:buFont typeface="Arial" panose="020B0604020202020204" pitchFamily="34" charset="0"/>
              <a:buChar char="•"/>
            </a:pPr>
            <a:r>
              <a:rPr lang="en-US" sz="2000" dirty="0">
                <a:latin typeface="Gotham Light" pitchFamily="50" charset="0"/>
                <a:ea typeface="Times New Roman" charset="0"/>
              </a:rPr>
              <a:t>Live Stream on Facebook </a:t>
            </a:r>
            <a:endParaRPr lang="en-US" sz="2000" dirty="0">
              <a:latin typeface="Gotham Light" pitchFamily="50" charset="0"/>
            </a:endParaRPr>
          </a:p>
          <a:p>
            <a:pPr marL="285750" indent="-285750">
              <a:buFont typeface="Arial" panose="020B0604020202020204" pitchFamily="34" charset="0"/>
              <a:buChar char="•"/>
            </a:pPr>
            <a:r>
              <a:rPr lang="en-US" sz="2000" dirty="0">
                <a:latin typeface="Gotham Light" pitchFamily="50" charset="0"/>
                <a:ea typeface="Times New Roman" charset="0"/>
              </a:rPr>
              <a:t>Score Updates via </a:t>
            </a:r>
            <a:r>
              <a:rPr lang="en-US" sz="2000" dirty="0" err="1">
                <a:latin typeface="Gotham Light" pitchFamily="50" charset="0"/>
                <a:ea typeface="Times New Roman" charset="0"/>
              </a:rPr>
              <a:t>Twittercast</a:t>
            </a:r>
            <a:r>
              <a:rPr lang="en-US" sz="2000" dirty="0">
                <a:latin typeface="Gotham Light" pitchFamily="50" charset="0"/>
                <a:ea typeface="Times New Roman" charset="0"/>
              </a:rPr>
              <a:t> from </a:t>
            </a:r>
            <a:r>
              <a:rPr lang="en-US" sz="2000" dirty="0" err="1">
                <a:latin typeface="Gotham Light" pitchFamily="50" charset="0"/>
                <a:ea typeface="Times New Roman" charset="0"/>
              </a:rPr>
              <a:t>iScout</a:t>
            </a:r>
            <a:endParaRPr lang="en-US" sz="2000" dirty="0">
              <a:latin typeface="Gotham Light" pitchFamily="50" charset="0"/>
            </a:endParaRPr>
          </a:p>
          <a:p>
            <a:pPr marL="285750" indent="-285750">
              <a:buFont typeface="Arial" panose="020B0604020202020204" pitchFamily="34" charset="0"/>
              <a:buChar char="•"/>
            </a:pPr>
            <a:r>
              <a:rPr lang="en-US" sz="2000" dirty="0">
                <a:latin typeface="Gotham Light" pitchFamily="50" charset="0"/>
                <a:ea typeface="Times New Roman" charset="0"/>
              </a:rPr>
              <a:t>Game Updates via </a:t>
            </a:r>
            <a:r>
              <a:rPr lang="en-US" sz="2000" dirty="0" err="1">
                <a:latin typeface="Gotham Light" pitchFamily="50" charset="0"/>
                <a:ea typeface="Times New Roman" charset="0"/>
              </a:rPr>
              <a:t>iScout</a:t>
            </a:r>
            <a:endParaRPr lang="en-US" sz="2000" dirty="0">
              <a:latin typeface="Gotham Light" pitchFamily="50" charset="0"/>
            </a:endParaRPr>
          </a:p>
          <a:p>
            <a:pPr marL="285750" indent="-285750">
              <a:buFont typeface="Arial" panose="020B0604020202020204" pitchFamily="34" charset="0"/>
              <a:buChar char="•"/>
            </a:pPr>
            <a:r>
              <a:rPr lang="en-US" sz="2000" dirty="0">
                <a:latin typeface="Gotham Light" pitchFamily="50" charset="0"/>
                <a:ea typeface="Times New Roman" charset="0"/>
              </a:rPr>
              <a:t>Bracket Updates (on-site)</a:t>
            </a:r>
            <a:endParaRPr lang="en-US" sz="2000" dirty="0">
              <a:latin typeface="Gotham Light" pitchFamily="50" charset="0"/>
            </a:endParaRPr>
          </a:p>
          <a:p>
            <a:r>
              <a:rPr lang="en-US" sz="2000" dirty="0">
                <a:latin typeface="Gotham Light" pitchFamily="50" charset="0"/>
                <a:ea typeface="Times New Roman" charset="0"/>
              </a:rPr>
              <a:t> </a:t>
            </a:r>
            <a:endParaRPr lang="en-US" sz="2000" dirty="0">
              <a:latin typeface="Gotham Light" pitchFamily="50" charset="0"/>
            </a:endParaRPr>
          </a:p>
          <a:p>
            <a:r>
              <a:rPr lang="en-US" sz="2000" b="1" dirty="0">
                <a:latin typeface="Gotham Light" pitchFamily="50" charset="0"/>
                <a:ea typeface="Times New Roman" charset="0"/>
              </a:rPr>
              <a:t>Post Event</a:t>
            </a:r>
            <a:endParaRPr lang="en-US" sz="2000" b="1" dirty="0">
              <a:latin typeface="Gotham Light" pitchFamily="50" charset="0"/>
            </a:endParaRPr>
          </a:p>
          <a:p>
            <a:pPr marL="285750" indent="-285750">
              <a:buFont typeface="Arial" panose="020B0604020202020204" pitchFamily="34" charset="0"/>
              <a:buChar char="•"/>
            </a:pPr>
            <a:r>
              <a:rPr lang="en-US" sz="2000" dirty="0">
                <a:latin typeface="Gotham Light" pitchFamily="50" charset="0"/>
                <a:ea typeface="Times New Roman" charset="0"/>
                <a:cs typeface="Times New Roman" charset="0"/>
              </a:rPr>
              <a:t>Submit scores on NWBA website within 24 hours</a:t>
            </a:r>
            <a:endParaRPr lang="en-US" sz="2000" dirty="0">
              <a:latin typeface="Gotham Light" pitchFamily="50" charset="0"/>
              <a:ea typeface="Calibri" charset="0"/>
              <a:cs typeface="Times New Roman" charset="0"/>
            </a:endParaRPr>
          </a:p>
          <a:p>
            <a:pPr marL="285750" indent="-285750">
              <a:buFont typeface="Arial" panose="020B0604020202020204" pitchFamily="34" charset="0"/>
              <a:buChar char="•"/>
            </a:pPr>
            <a:r>
              <a:rPr lang="en-US" sz="2000" dirty="0">
                <a:latin typeface="Gotham Light" pitchFamily="50" charset="0"/>
                <a:ea typeface="Times New Roman" charset="0"/>
                <a:cs typeface="Times New Roman" charset="0"/>
              </a:rPr>
              <a:t>Post &amp; share a completed bracket </a:t>
            </a:r>
            <a:endParaRPr lang="en-US" sz="2000" dirty="0">
              <a:latin typeface="Gotham Light" pitchFamily="50" charset="0"/>
              <a:ea typeface="Calibri" charset="0"/>
              <a:cs typeface="Times New Roman" charset="0"/>
            </a:endParaRPr>
          </a:p>
          <a:p>
            <a:pPr marL="285750" indent="-285750">
              <a:buFont typeface="Arial" panose="020B0604020202020204" pitchFamily="34" charset="0"/>
              <a:buChar char="•"/>
            </a:pPr>
            <a:r>
              <a:rPr lang="en-US" sz="2000" dirty="0">
                <a:latin typeface="Gotham Light" pitchFamily="50" charset="0"/>
                <a:ea typeface="Times New Roman" charset="0"/>
                <a:cs typeface="Times New Roman" charset="0"/>
              </a:rPr>
              <a:t>Post &amp; share award recipients</a:t>
            </a:r>
          </a:p>
          <a:p>
            <a:pPr marL="285750" indent="-285750">
              <a:buFont typeface="Arial" panose="020B0604020202020204" pitchFamily="34" charset="0"/>
              <a:buChar char="•"/>
            </a:pPr>
            <a:r>
              <a:rPr lang="en-US" sz="2000" dirty="0">
                <a:latin typeface="Gotham Light" pitchFamily="50" charset="0"/>
                <a:ea typeface="Times New Roman" charset="0"/>
                <a:cs typeface="Times New Roman" charset="0"/>
              </a:rPr>
              <a:t>Post &amp; Share Photos </a:t>
            </a:r>
          </a:p>
          <a:p>
            <a:pPr marL="285750" indent="-285750">
              <a:buFont typeface="Arial" panose="020B0604020202020204" pitchFamily="34" charset="0"/>
              <a:buChar char="•"/>
            </a:pPr>
            <a:r>
              <a:rPr lang="en-US" sz="2000" dirty="0">
                <a:effectLst/>
                <a:latin typeface="Gotham Light" pitchFamily="50" charset="0"/>
                <a:ea typeface="Times New Roman" charset="0"/>
                <a:cs typeface="Times New Roman" charset="0"/>
              </a:rPr>
              <a:t>Send Thank You Letters to attending teams, staff</a:t>
            </a:r>
            <a:r>
              <a:rPr lang="en-US" sz="2000" dirty="0">
                <a:latin typeface="Gotham Light" pitchFamily="50" charset="0"/>
                <a:ea typeface="Times New Roman" charset="0"/>
                <a:cs typeface="Times New Roman" charset="0"/>
              </a:rPr>
              <a:t>, </a:t>
            </a:r>
            <a:r>
              <a:rPr lang="en-US" sz="2000" dirty="0">
                <a:effectLst/>
                <a:latin typeface="Gotham Light" pitchFamily="50" charset="0"/>
                <a:ea typeface="Times New Roman" charset="0"/>
                <a:cs typeface="Times New Roman" charset="0"/>
              </a:rPr>
              <a:t>volunteers and sponsors</a:t>
            </a:r>
            <a:endParaRPr lang="en-US" sz="2000" dirty="0">
              <a:effectLst/>
              <a:latin typeface="Gotham Light" pitchFamily="50" charset="0"/>
              <a:ea typeface="Calibri" charset="0"/>
              <a:cs typeface="Times New Roman" charset="0"/>
            </a:endParaRPr>
          </a:p>
        </p:txBody>
      </p:sp>
    </p:spTree>
    <p:extLst>
      <p:ext uri="{BB962C8B-B14F-4D97-AF65-F5344CB8AC3E}">
        <p14:creationId xmlns:p14="http://schemas.microsoft.com/office/powerpoint/2010/main" val="48632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2050853" y="140304"/>
            <a:ext cx="3564255" cy="914400"/>
          </a:xfrm>
          <a:prstGeom prst="rect">
            <a:avLst/>
          </a:prstGeom>
        </p:spPr>
      </p:pic>
      <p:sp>
        <p:nvSpPr>
          <p:cNvPr id="3" name="Rectangle 2"/>
          <p:cNvSpPr/>
          <p:nvPr/>
        </p:nvSpPr>
        <p:spPr>
          <a:xfrm>
            <a:off x="1993615" y="1054703"/>
            <a:ext cx="3785171" cy="461665"/>
          </a:xfrm>
          <a:prstGeom prst="rect">
            <a:avLst/>
          </a:prstGeom>
        </p:spPr>
        <p:txBody>
          <a:bodyPr wrap="square">
            <a:spAutoFit/>
          </a:bodyPr>
          <a:lstStyle/>
          <a:p>
            <a:pPr algn="ctr"/>
            <a:r>
              <a:rPr lang="en-US" sz="2400" b="1" u="sng" dirty="0">
                <a:latin typeface="Gotham Light" pitchFamily="50" charset="0"/>
              </a:rPr>
              <a:t>Table of Contents</a:t>
            </a:r>
          </a:p>
        </p:txBody>
      </p:sp>
      <p:sp>
        <p:nvSpPr>
          <p:cNvPr id="4" name="TextBox 3"/>
          <p:cNvSpPr txBox="1"/>
          <p:nvPr/>
        </p:nvSpPr>
        <p:spPr>
          <a:xfrm>
            <a:off x="847733" y="1748118"/>
            <a:ext cx="6255196" cy="7571303"/>
          </a:xfrm>
          <a:prstGeom prst="rect">
            <a:avLst/>
          </a:prstGeom>
          <a:noFill/>
        </p:spPr>
        <p:txBody>
          <a:bodyPr wrap="square" rtlCol="0">
            <a:spAutoFit/>
          </a:bodyPr>
          <a:lstStyle/>
          <a:p>
            <a:r>
              <a:rPr lang="en-US" sz="2400" dirty="0">
                <a:latin typeface="Gotham Light" pitchFamily="50" charset="0"/>
              </a:rPr>
              <a:t>Page 3: Event Sanctioning Process</a:t>
            </a:r>
          </a:p>
          <a:p>
            <a:r>
              <a:rPr lang="en-US" sz="2400" dirty="0">
                <a:latin typeface="Gotham Light" pitchFamily="50" charset="0"/>
              </a:rPr>
              <a:t>Page 4: Event Designation</a:t>
            </a:r>
          </a:p>
          <a:p>
            <a:r>
              <a:rPr lang="en-US" sz="2400" dirty="0">
                <a:latin typeface="Gotham Light" pitchFamily="50" charset="0"/>
              </a:rPr>
              <a:t>Page 5: Important Reminders</a:t>
            </a:r>
          </a:p>
          <a:p>
            <a:r>
              <a:rPr lang="en-US" sz="2400" dirty="0">
                <a:latin typeface="Gotham Light" pitchFamily="50" charset="0"/>
              </a:rPr>
              <a:t>Page 6: Event Roles</a:t>
            </a:r>
          </a:p>
          <a:p>
            <a:r>
              <a:rPr lang="en-US" sz="2400" dirty="0">
                <a:latin typeface="Gotham Light" pitchFamily="50" charset="0"/>
              </a:rPr>
              <a:t>Page 7: Venue &amp; Safety</a:t>
            </a:r>
          </a:p>
          <a:p>
            <a:r>
              <a:rPr lang="en-US" sz="2400" dirty="0">
                <a:latin typeface="Gotham Light" pitchFamily="50" charset="0"/>
              </a:rPr>
              <a:t>Page 8: Game Summary Sheet </a:t>
            </a:r>
          </a:p>
          <a:p>
            <a:r>
              <a:rPr lang="en-US" sz="2400" dirty="0">
                <a:latin typeface="Gotham Light" pitchFamily="50" charset="0"/>
              </a:rPr>
              <a:t>Page 9: </a:t>
            </a:r>
            <a:r>
              <a:rPr lang="en-US" sz="2400" dirty="0" err="1">
                <a:latin typeface="Gotham Light" pitchFamily="50" charset="0"/>
              </a:rPr>
              <a:t>iScout</a:t>
            </a:r>
            <a:r>
              <a:rPr lang="en-US" sz="2400" dirty="0">
                <a:latin typeface="Gotham Light" pitchFamily="50" charset="0"/>
              </a:rPr>
              <a:t> App Info </a:t>
            </a:r>
          </a:p>
          <a:p>
            <a:r>
              <a:rPr lang="en-US" sz="2400" dirty="0">
                <a:latin typeface="Gotham Light" pitchFamily="50" charset="0"/>
              </a:rPr>
              <a:t>Page 10: Processing Event Results </a:t>
            </a:r>
          </a:p>
          <a:p>
            <a:r>
              <a:rPr lang="en-US" sz="2400" dirty="0">
                <a:latin typeface="Gotham Light" pitchFamily="50" charset="0"/>
              </a:rPr>
              <a:t>Page 11-12: Incident &amp; Injury Report</a:t>
            </a:r>
          </a:p>
          <a:p>
            <a:r>
              <a:rPr lang="en-US" sz="2400" dirty="0">
                <a:latin typeface="Gotham Light" pitchFamily="50" charset="0"/>
              </a:rPr>
              <a:t>Page 13: Shot Clock Instructions</a:t>
            </a:r>
          </a:p>
          <a:p>
            <a:r>
              <a:rPr lang="en-US" sz="2400" dirty="0">
                <a:latin typeface="Gotham Light" pitchFamily="50" charset="0"/>
              </a:rPr>
              <a:t>Page 14: Game Clock Instructions </a:t>
            </a:r>
          </a:p>
          <a:p>
            <a:r>
              <a:rPr lang="en-US" sz="2400" dirty="0">
                <a:latin typeface="Gotham Light" pitchFamily="50" charset="0"/>
              </a:rPr>
              <a:t>Page 15: Time Outs </a:t>
            </a:r>
          </a:p>
          <a:p>
            <a:r>
              <a:rPr lang="en-US" sz="2400" dirty="0">
                <a:latin typeface="Gotham Light" pitchFamily="50" charset="0"/>
              </a:rPr>
              <a:t>Page 16: Sponsorship Opportunities</a:t>
            </a:r>
          </a:p>
          <a:p>
            <a:r>
              <a:rPr lang="en-US" sz="2400" dirty="0">
                <a:latin typeface="Gotham Light" pitchFamily="50" charset="0"/>
              </a:rPr>
              <a:t>Page 17: Event Information</a:t>
            </a:r>
          </a:p>
          <a:p>
            <a:r>
              <a:rPr lang="en-US" sz="2400" dirty="0">
                <a:latin typeface="Gotham Light" pitchFamily="50" charset="0"/>
              </a:rPr>
              <a:t>Page 18: Competition Format</a:t>
            </a:r>
          </a:p>
          <a:p>
            <a:r>
              <a:rPr lang="en-US" sz="2400" dirty="0">
                <a:latin typeface="Gotham Light" pitchFamily="50" charset="0"/>
              </a:rPr>
              <a:t>Page 19: Communication Plan</a:t>
            </a:r>
          </a:p>
          <a:p>
            <a:r>
              <a:rPr lang="en-US" sz="2400" dirty="0">
                <a:latin typeface="Gotham Light" pitchFamily="50" charset="0"/>
              </a:rPr>
              <a:t>Page 20: Awards Ballot </a:t>
            </a:r>
          </a:p>
          <a:p>
            <a:r>
              <a:rPr lang="en-US" sz="2400" dirty="0">
                <a:latin typeface="Gotham Light" pitchFamily="50" charset="0"/>
              </a:rPr>
              <a:t>Page 21: Do’s &amp; Don’ts of NWBA Events</a:t>
            </a:r>
          </a:p>
          <a:p>
            <a:endParaRPr lang="en-US" dirty="0">
              <a:latin typeface="Gotham Light" pitchFamily="50" charset="0"/>
            </a:endParaRPr>
          </a:p>
          <a:p>
            <a:endParaRPr lang="en-US" dirty="0">
              <a:latin typeface="Gotham Light" pitchFamily="50" charset="0"/>
            </a:endParaRPr>
          </a:p>
          <a:p>
            <a:r>
              <a:rPr lang="en-US" dirty="0">
                <a:latin typeface="Gotham Light" pitchFamily="50" charset="0"/>
              </a:rPr>
              <a:t>  </a:t>
            </a:r>
          </a:p>
        </p:txBody>
      </p:sp>
    </p:spTree>
    <p:extLst>
      <p:ext uri="{BB962C8B-B14F-4D97-AF65-F5344CB8AC3E}">
        <p14:creationId xmlns:p14="http://schemas.microsoft.com/office/powerpoint/2010/main" val="486856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2050853" y="140304"/>
            <a:ext cx="3564255" cy="914400"/>
          </a:xfrm>
          <a:prstGeom prst="rect">
            <a:avLst/>
          </a:prstGeom>
        </p:spPr>
      </p:pic>
      <p:sp>
        <p:nvSpPr>
          <p:cNvPr id="3" name="Rectangle 2"/>
          <p:cNvSpPr/>
          <p:nvPr/>
        </p:nvSpPr>
        <p:spPr>
          <a:xfrm>
            <a:off x="2536631" y="1155511"/>
            <a:ext cx="2592697" cy="461665"/>
          </a:xfrm>
          <a:prstGeom prst="rect">
            <a:avLst/>
          </a:prstGeom>
        </p:spPr>
        <p:txBody>
          <a:bodyPr wrap="none">
            <a:spAutoFit/>
          </a:bodyPr>
          <a:lstStyle/>
          <a:p>
            <a:pPr marL="170180" marR="0" algn="ctr">
              <a:spcBef>
                <a:spcPts val="500"/>
              </a:spcBef>
              <a:spcAft>
                <a:spcPts val="0"/>
              </a:spcAft>
            </a:pPr>
            <a:r>
              <a:rPr lang="en-US" sz="2400" b="1" u="sng" kern="0" dirty="0">
                <a:latin typeface="Gotham Light" pitchFamily="50" charset="0"/>
                <a:ea typeface="Cambria" charset="0"/>
                <a:cs typeface="Cambria" charset="0"/>
              </a:rPr>
              <a:t>Awards Ballot</a:t>
            </a:r>
          </a:p>
        </p:txBody>
      </p:sp>
      <p:sp>
        <p:nvSpPr>
          <p:cNvPr id="4" name="TextBox 3">
            <a:extLst>
              <a:ext uri="{FF2B5EF4-FFF2-40B4-BE49-F238E27FC236}">
                <a16:creationId xmlns:a16="http://schemas.microsoft.com/office/drawing/2014/main" id="{EF559EEC-1F6E-47AF-80FB-FA7C7321B5CB}"/>
              </a:ext>
            </a:extLst>
          </p:cNvPr>
          <p:cNvSpPr txBox="1"/>
          <p:nvPr/>
        </p:nvSpPr>
        <p:spPr>
          <a:xfrm>
            <a:off x="952500" y="1717983"/>
            <a:ext cx="6019800" cy="8802410"/>
          </a:xfrm>
          <a:prstGeom prst="rect">
            <a:avLst/>
          </a:prstGeom>
          <a:noFill/>
        </p:spPr>
        <p:txBody>
          <a:bodyPr wrap="square" rtlCol="0">
            <a:spAutoFit/>
          </a:bodyPr>
          <a:lstStyle/>
          <a:p>
            <a:r>
              <a:rPr lang="en-US" sz="1200" dirty="0">
                <a:latin typeface="Gotham Light" pitchFamily="50" charset="0"/>
              </a:rPr>
              <a:t>Ten players at each levels of play will be selected to the All-Tournament Team. A Most Valuable Player will be given to each gender for all levels of play. One coach from each team will submit one ballot for their level of play.</a:t>
            </a:r>
          </a:p>
          <a:p>
            <a:endParaRPr lang="en-US" sz="1200" dirty="0">
              <a:latin typeface="Gotham Light" pitchFamily="50" charset="0"/>
            </a:endParaRPr>
          </a:p>
          <a:p>
            <a:r>
              <a:rPr lang="en-US" sz="1200" dirty="0">
                <a:latin typeface="Gotham Light" pitchFamily="50" charset="0"/>
              </a:rPr>
              <a:t>A person receiving a MVP will not also be included on an All-Tournament Team. A person receiving a MVP vote will be awarded 11 points towards the All-Tournament Team selection. Do not vote for the same person for MVP and All-Tournament Team. You must vote for at least one female and one Class I.</a:t>
            </a:r>
          </a:p>
          <a:p>
            <a:endParaRPr lang="en-US" sz="1200" dirty="0">
              <a:latin typeface="Gotham Light" pitchFamily="50" charset="0"/>
            </a:endParaRPr>
          </a:p>
          <a:p>
            <a:r>
              <a:rPr lang="en-US" sz="1200" dirty="0">
                <a:latin typeface="Gotham Light" pitchFamily="50" charset="0"/>
              </a:rPr>
              <a:t>Please submit your ballot to the Event/Tournament Director prior to the championship game/s. Awards will be presented after the championship game/s.</a:t>
            </a:r>
          </a:p>
          <a:p>
            <a:endParaRPr lang="en-US" sz="1200" dirty="0">
              <a:latin typeface="Gotham Light" pitchFamily="50" charset="0"/>
            </a:endParaRPr>
          </a:p>
          <a:p>
            <a:pPr algn="ctr"/>
            <a:r>
              <a:rPr lang="en-US" sz="1200" b="1" u="sng" dirty="0">
                <a:latin typeface="Gotham Light" pitchFamily="50" charset="0"/>
              </a:rPr>
              <a:t>You may NOT vote for anyone on your team roster.</a:t>
            </a:r>
          </a:p>
          <a:p>
            <a:pPr algn="ctr"/>
            <a:endParaRPr lang="en-US" sz="1400" b="1" u="sng" dirty="0">
              <a:latin typeface="Gotham Light" pitchFamily="50" charset="0"/>
            </a:endParaRPr>
          </a:p>
          <a:p>
            <a:pPr algn="ctr"/>
            <a:r>
              <a:rPr lang="en-US" sz="1400" b="1" u="sng" dirty="0">
                <a:latin typeface="Gotham Light" pitchFamily="50" charset="0"/>
              </a:rPr>
              <a:t>Male MVP__________________________________11 points</a:t>
            </a:r>
          </a:p>
          <a:p>
            <a:pPr algn="ctr"/>
            <a:endParaRPr lang="en-US" sz="1400" b="1" u="sng" dirty="0">
              <a:latin typeface="Gotham Light" pitchFamily="50" charset="0"/>
            </a:endParaRPr>
          </a:p>
          <a:p>
            <a:pPr algn="ctr"/>
            <a:r>
              <a:rPr lang="en-US" sz="1400" b="1" u="sng" dirty="0">
                <a:latin typeface="Gotham Light" pitchFamily="50" charset="0"/>
              </a:rPr>
              <a:t>Female MVP________________________________11 points</a:t>
            </a:r>
          </a:p>
          <a:p>
            <a:pPr algn="ctr"/>
            <a:endParaRPr lang="en-US" sz="1400" b="1" u="sng" dirty="0">
              <a:latin typeface="Gotham Light" pitchFamily="50" charset="0"/>
            </a:endParaRPr>
          </a:p>
          <a:p>
            <a:pPr algn="ctr"/>
            <a:r>
              <a:rPr lang="en-US" sz="1400" b="1" u="sng" dirty="0">
                <a:latin typeface="Gotham Light" pitchFamily="50" charset="0"/>
              </a:rPr>
              <a:t>Rank 1)_____________________________________10 points</a:t>
            </a:r>
          </a:p>
          <a:p>
            <a:pPr algn="ctr"/>
            <a:endParaRPr lang="en-US" sz="1400" b="1" u="sng" dirty="0">
              <a:latin typeface="Gotham Light" pitchFamily="50" charset="0"/>
            </a:endParaRPr>
          </a:p>
          <a:p>
            <a:pPr algn="ctr"/>
            <a:r>
              <a:rPr lang="en-US" sz="1400" b="1" u="sng" dirty="0">
                <a:latin typeface="Gotham Light" pitchFamily="50" charset="0"/>
              </a:rPr>
              <a:t>Rank 2)_____________________________________9 points</a:t>
            </a:r>
          </a:p>
          <a:p>
            <a:pPr algn="ctr"/>
            <a:endParaRPr lang="en-US" sz="1400" b="1" u="sng" dirty="0">
              <a:latin typeface="Gotham Light" pitchFamily="50" charset="0"/>
            </a:endParaRPr>
          </a:p>
          <a:p>
            <a:pPr algn="ctr"/>
            <a:r>
              <a:rPr lang="en-US" sz="1400" b="1" u="sng" dirty="0">
                <a:latin typeface="Gotham Light" pitchFamily="50" charset="0"/>
              </a:rPr>
              <a:t>Rank 3)_____________________________________8 points</a:t>
            </a:r>
          </a:p>
          <a:p>
            <a:pPr algn="ctr"/>
            <a:endParaRPr lang="en-US" sz="1400" b="1" u="sng" dirty="0">
              <a:latin typeface="Gotham Light" pitchFamily="50" charset="0"/>
            </a:endParaRPr>
          </a:p>
          <a:p>
            <a:pPr algn="ctr"/>
            <a:r>
              <a:rPr lang="en-US" sz="1400" b="1" u="sng" dirty="0">
                <a:latin typeface="Gotham Light" pitchFamily="50" charset="0"/>
              </a:rPr>
              <a:t>Rank 4)_____________________________________7 points</a:t>
            </a:r>
          </a:p>
          <a:p>
            <a:pPr algn="ctr"/>
            <a:endParaRPr lang="en-US" sz="1400" b="1" u="sng" dirty="0">
              <a:latin typeface="Gotham Light" pitchFamily="50" charset="0"/>
            </a:endParaRPr>
          </a:p>
          <a:p>
            <a:pPr algn="ctr"/>
            <a:r>
              <a:rPr lang="en-US" sz="1400" b="1" u="sng" dirty="0">
                <a:latin typeface="Gotham Light" pitchFamily="50" charset="0"/>
              </a:rPr>
              <a:t>Rank 5)_____________________________________6 points</a:t>
            </a:r>
          </a:p>
          <a:p>
            <a:pPr algn="ctr"/>
            <a:endParaRPr lang="en-US" sz="1400" b="1" u="sng" dirty="0">
              <a:latin typeface="Gotham Light" pitchFamily="50" charset="0"/>
            </a:endParaRPr>
          </a:p>
          <a:p>
            <a:pPr algn="ctr"/>
            <a:r>
              <a:rPr lang="en-US" sz="1400" b="1" u="sng" dirty="0">
                <a:latin typeface="Gotham Light" pitchFamily="50" charset="0"/>
              </a:rPr>
              <a:t>Rank 6)_____________________________________5 points</a:t>
            </a:r>
          </a:p>
          <a:p>
            <a:pPr algn="ctr"/>
            <a:endParaRPr lang="en-US" sz="1400" b="1" u="sng" dirty="0">
              <a:latin typeface="Gotham Light" pitchFamily="50" charset="0"/>
            </a:endParaRPr>
          </a:p>
          <a:p>
            <a:pPr algn="ctr"/>
            <a:r>
              <a:rPr lang="en-US" sz="1400" b="1" u="sng" dirty="0">
                <a:latin typeface="Gotham Light" pitchFamily="50" charset="0"/>
              </a:rPr>
              <a:t>Rank 7)_____________________________________4 points</a:t>
            </a:r>
          </a:p>
          <a:p>
            <a:pPr algn="ctr"/>
            <a:endParaRPr lang="en-US" sz="1400" b="1" u="sng" dirty="0">
              <a:latin typeface="Gotham Light" pitchFamily="50" charset="0"/>
            </a:endParaRPr>
          </a:p>
          <a:p>
            <a:pPr algn="ctr"/>
            <a:r>
              <a:rPr lang="en-US" sz="1400" b="1" u="sng" dirty="0">
                <a:latin typeface="Gotham Light" pitchFamily="50" charset="0"/>
              </a:rPr>
              <a:t>Rank 8)_____________________________________3 points</a:t>
            </a:r>
          </a:p>
          <a:p>
            <a:pPr algn="ctr"/>
            <a:endParaRPr lang="en-US" sz="1400" b="1" u="sng" dirty="0">
              <a:latin typeface="Gotham Light" pitchFamily="50" charset="0"/>
            </a:endParaRPr>
          </a:p>
          <a:p>
            <a:pPr algn="ctr"/>
            <a:r>
              <a:rPr lang="en-US" sz="1400" b="1" u="sng" dirty="0">
                <a:latin typeface="Gotham Light" pitchFamily="50" charset="0"/>
              </a:rPr>
              <a:t>Rank 9)_____________________________________2 points</a:t>
            </a:r>
          </a:p>
          <a:p>
            <a:pPr algn="ctr"/>
            <a:endParaRPr lang="en-US" sz="1400" b="1" u="sng" dirty="0">
              <a:latin typeface="Gotham Light" pitchFamily="50" charset="0"/>
            </a:endParaRPr>
          </a:p>
          <a:p>
            <a:pPr algn="ctr"/>
            <a:r>
              <a:rPr lang="en-US" sz="1400" b="1" u="sng" dirty="0">
                <a:latin typeface="Gotham Light" pitchFamily="50" charset="0"/>
              </a:rPr>
              <a:t>Rank 10)____________________________________1 points</a:t>
            </a:r>
          </a:p>
          <a:p>
            <a:pPr algn="ctr"/>
            <a:endParaRPr lang="en-US" sz="1400" b="1" u="sng" dirty="0">
              <a:latin typeface="Gotham Light" pitchFamily="50" charset="0"/>
            </a:endParaRPr>
          </a:p>
          <a:p>
            <a:pPr algn="ctr"/>
            <a:r>
              <a:rPr lang="en-US" sz="1400" b="1" u="sng" dirty="0">
                <a:latin typeface="Gotham Light" pitchFamily="50" charset="0"/>
              </a:rPr>
              <a:t>Team Name: ______________ </a:t>
            </a:r>
            <a:r>
              <a:rPr lang="en-US" sz="1400" b="1" dirty="0">
                <a:latin typeface="Gotham Light" pitchFamily="50" charset="0"/>
              </a:rPr>
              <a:t> Coach Name: _______________</a:t>
            </a:r>
            <a:endParaRPr lang="en-US" sz="1400" b="1" u="sng" dirty="0">
              <a:latin typeface="Gotham Light" pitchFamily="50" charset="0"/>
            </a:endParaRPr>
          </a:p>
          <a:p>
            <a:pPr algn="ctr"/>
            <a:endParaRPr lang="en-US" sz="1400" b="1" u="sng" dirty="0">
              <a:latin typeface="Gotham Light" pitchFamily="50" charset="0"/>
            </a:endParaRPr>
          </a:p>
          <a:p>
            <a:pPr algn="ctr"/>
            <a:endParaRPr lang="en-US" sz="1400" b="1" u="sng" dirty="0">
              <a:latin typeface="Gotham Light" pitchFamily="50" charset="0"/>
            </a:endParaRPr>
          </a:p>
        </p:txBody>
      </p:sp>
    </p:spTree>
    <p:extLst>
      <p:ext uri="{BB962C8B-B14F-4D97-AF65-F5344CB8AC3E}">
        <p14:creationId xmlns:p14="http://schemas.microsoft.com/office/powerpoint/2010/main" val="765240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209" y="1250645"/>
            <a:ext cx="7342095" cy="7786747"/>
          </a:xfrm>
          <a:prstGeom prst="rect">
            <a:avLst/>
          </a:prstGeom>
        </p:spPr>
        <p:txBody>
          <a:bodyPr wrap="square">
            <a:spAutoFit/>
          </a:bodyPr>
          <a:lstStyle/>
          <a:p>
            <a:pPr algn="ctr">
              <a:spcAft>
                <a:spcPts val="1200"/>
              </a:spcAft>
            </a:pPr>
            <a:r>
              <a:rPr lang="en-US" sz="2000" b="1" u="sng" dirty="0">
                <a:solidFill>
                  <a:srgbClr val="333333"/>
                </a:solidFill>
                <a:latin typeface="Gotham Light" pitchFamily="50" charset="0"/>
                <a:ea typeface="Times New Roman" charset="0"/>
                <a:cs typeface="Helvetica" charset="0"/>
              </a:rPr>
              <a:t>Do’s &amp; Don’ts of NWBA Events</a:t>
            </a:r>
            <a:endParaRPr lang="en-US" sz="2000" dirty="0">
              <a:latin typeface="Gotham Light" pitchFamily="50" charset="0"/>
              <a:ea typeface="Times New Roman" charset="0"/>
            </a:endParaRPr>
          </a:p>
          <a:p>
            <a:pPr>
              <a:spcAft>
                <a:spcPts val="1200"/>
              </a:spcAft>
            </a:pPr>
            <a:r>
              <a:rPr lang="en-US" sz="2000" dirty="0">
                <a:solidFill>
                  <a:srgbClr val="333333"/>
                </a:solidFill>
                <a:latin typeface="Gotham Light" pitchFamily="50" charset="0"/>
                <a:ea typeface="Times New Roman" charset="0"/>
                <a:cs typeface="Helvetica" charset="0"/>
              </a:rPr>
              <a:t>The following are important do’s and don’ts to consider when hosting an NWBA Sanctioned Event</a:t>
            </a:r>
          </a:p>
          <a:p>
            <a:pPr>
              <a:spcAft>
                <a:spcPts val="1200"/>
              </a:spcAft>
            </a:pPr>
            <a:r>
              <a:rPr lang="en-US" sz="2000" i="1" u="sng" dirty="0">
                <a:solidFill>
                  <a:srgbClr val="333333"/>
                </a:solidFill>
                <a:latin typeface="Gotham Light" pitchFamily="50" charset="0"/>
                <a:ea typeface="Times New Roman" charset="0"/>
                <a:cs typeface="Helvetica" charset="0"/>
              </a:rPr>
              <a:t>Do’s</a:t>
            </a:r>
          </a:p>
          <a:p>
            <a:pPr marL="342900" indent="-342900">
              <a:spcAft>
                <a:spcPts val="1200"/>
              </a:spcAft>
              <a:buFont typeface="Arial" panose="020B0604020202020204" pitchFamily="34" charset="0"/>
              <a:buChar char="•"/>
            </a:pPr>
            <a:r>
              <a:rPr lang="en-US" sz="2000" dirty="0">
                <a:solidFill>
                  <a:srgbClr val="333333"/>
                </a:solidFill>
                <a:latin typeface="Gotham Light" pitchFamily="50" charset="0"/>
                <a:ea typeface="Times New Roman" charset="0"/>
                <a:cs typeface="Helvetica" charset="0"/>
              </a:rPr>
              <a:t>Allow NWBA registered teams to compete</a:t>
            </a:r>
          </a:p>
          <a:p>
            <a:pPr marL="342900" indent="-342900">
              <a:spcAft>
                <a:spcPts val="1200"/>
              </a:spcAft>
              <a:buFont typeface="Arial" panose="020B0604020202020204" pitchFamily="34" charset="0"/>
              <a:buChar char="•"/>
            </a:pPr>
            <a:r>
              <a:rPr lang="en-US" sz="2000" dirty="0">
                <a:solidFill>
                  <a:srgbClr val="333333"/>
                </a:solidFill>
                <a:latin typeface="Gotham Light" pitchFamily="50" charset="0"/>
                <a:ea typeface="Times New Roman" charset="0"/>
                <a:cs typeface="Helvetica" charset="0"/>
              </a:rPr>
              <a:t>Allow only NWBA registered athletes &amp; staff on bench</a:t>
            </a:r>
          </a:p>
          <a:p>
            <a:pPr marL="342900" indent="-342900">
              <a:spcAft>
                <a:spcPts val="1200"/>
              </a:spcAft>
              <a:buFont typeface="Arial" panose="020B0604020202020204" pitchFamily="34" charset="0"/>
              <a:buChar char="•"/>
            </a:pPr>
            <a:r>
              <a:rPr lang="en-US" sz="2000" dirty="0">
                <a:solidFill>
                  <a:srgbClr val="333333"/>
                </a:solidFill>
                <a:latin typeface="Gotham Light" pitchFamily="50" charset="0"/>
                <a:ea typeface="Times New Roman" charset="0"/>
                <a:cs typeface="Helvetica" charset="0"/>
              </a:rPr>
              <a:t>Allow NWBA registered floor officials to officiate</a:t>
            </a:r>
          </a:p>
          <a:p>
            <a:pPr marL="342900" indent="-342900">
              <a:spcAft>
                <a:spcPts val="1200"/>
              </a:spcAft>
              <a:buFont typeface="Arial" panose="020B0604020202020204" pitchFamily="34" charset="0"/>
              <a:buChar char="•"/>
            </a:pPr>
            <a:r>
              <a:rPr lang="en-US" sz="2000" dirty="0">
                <a:solidFill>
                  <a:srgbClr val="333333"/>
                </a:solidFill>
                <a:latin typeface="Gotham Light" pitchFamily="50" charset="0"/>
                <a:ea typeface="Times New Roman" charset="0"/>
                <a:cs typeface="Helvetica" charset="0"/>
              </a:rPr>
              <a:t>Report scores to the NWBA</a:t>
            </a:r>
          </a:p>
          <a:p>
            <a:pPr marL="342900" indent="-342900">
              <a:spcAft>
                <a:spcPts val="1200"/>
              </a:spcAft>
              <a:buFont typeface="Arial" panose="020B0604020202020204" pitchFamily="34" charset="0"/>
              <a:buChar char="•"/>
            </a:pPr>
            <a:r>
              <a:rPr lang="en-US" sz="2000" dirty="0">
                <a:solidFill>
                  <a:srgbClr val="333333"/>
                </a:solidFill>
                <a:latin typeface="Gotham Light" pitchFamily="50" charset="0"/>
                <a:ea typeface="Times New Roman" charset="0"/>
                <a:cs typeface="Helvetica" charset="0"/>
              </a:rPr>
              <a:t>Report injuries and incidents to the NWBA</a:t>
            </a:r>
          </a:p>
          <a:p>
            <a:pPr marL="342900" indent="-342900">
              <a:spcAft>
                <a:spcPts val="1200"/>
              </a:spcAft>
              <a:buFont typeface="Arial" panose="020B0604020202020204" pitchFamily="34" charset="0"/>
              <a:buChar char="•"/>
            </a:pPr>
            <a:r>
              <a:rPr lang="en-US" sz="2000" dirty="0">
                <a:solidFill>
                  <a:srgbClr val="333333"/>
                </a:solidFill>
                <a:latin typeface="Gotham Light" pitchFamily="50" charset="0"/>
                <a:ea typeface="Times New Roman" charset="0"/>
                <a:cs typeface="Helvetica" charset="0"/>
              </a:rPr>
              <a:t>If designated as a Junior Division Regional or Conference  Tournament follow procedures for competition format</a:t>
            </a:r>
          </a:p>
          <a:p>
            <a:pPr marL="342900" indent="-342900">
              <a:spcAft>
                <a:spcPts val="1200"/>
              </a:spcAft>
              <a:buFont typeface="Arial" panose="020B0604020202020204" pitchFamily="34" charset="0"/>
              <a:buChar char="•"/>
            </a:pPr>
            <a:r>
              <a:rPr lang="en-US" sz="2000" b="1" dirty="0">
                <a:solidFill>
                  <a:srgbClr val="333333"/>
                </a:solidFill>
                <a:latin typeface="Gotham Light" pitchFamily="50" charset="0"/>
                <a:ea typeface="Times New Roman" charset="0"/>
                <a:cs typeface="Helvetica" charset="0"/>
              </a:rPr>
              <a:t>HAVE FUN!</a:t>
            </a:r>
          </a:p>
          <a:p>
            <a:pPr>
              <a:spcAft>
                <a:spcPts val="1200"/>
              </a:spcAft>
            </a:pPr>
            <a:endParaRPr lang="en-US" sz="2000" b="1" dirty="0">
              <a:solidFill>
                <a:srgbClr val="333333"/>
              </a:solidFill>
              <a:latin typeface="Gotham Light" pitchFamily="50" charset="0"/>
              <a:ea typeface="Times New Roman" charset="0"/>
              <a:cs typeface="Helvetica" charset="0"/>
            </a:endParaRPr>
          </a:p>
          <a:p>
            <a:pPr>
              <a:spcAft>
                <a:spcPts val="1200"/>
              </a:spcAft>
            </a:pPr>
            <a:r>
              <a:rPr lang="en-US" sz="2000" i="1" u="sng" dirty="0">
                <a:solidFill>
                  <a:srgbClr val="333333"/>
                </a:solidFill>
                <a:latin typeface="Gotham Light" pitchFamily="50" charset="0"/>
                <a:ea typeface="Times New Roman" charset="0"/>
                <a:cs typeface="Helvetica" charset="0"/>
              </a:rPr>
              <a:t>Don’ts</a:t>
            </a:r>
          </a:p>
          <a:p>
            <a:pPr marL="342900" indent="-342900">
              <a:spcAft>
                <a:spcPts val="1200"/>
              </a:spcAft>
              <a:buFont typeface="Arial" panose="020B0604020202020204" pitchFamily="34" charset="0"/>
              <a:buChar char="•"/>
            </a:pPr>
            <a:r>
              <a:rPr lang="en-US" sz="2000" dirty="0">
                <a:solidFill>
                  <a:srgbClr val="333333"/>
                </a:solidFill>
                <a:latin typeface="Gotham Light" pitchFamily="50" charset="0"/>
                <a:ea typeface="Times New Roman" charset="0"/>
                <a:cs typeface="Helvetica" charset="0"/>
              </a:rPr>
              <a:t>Allow unregistered teams to compete</a:t>
            </a:r>
          </a:p>
          <a:p>
            <a:pPr marL="342900" indent="-342900">
              <a:spcAft>
                <a:spcPts val="1200"/>
              </a:spcAft>
              <a:buFont typeface="Arial" panose="020B0604020202020204" pitchFamily="34" charset="0"/>
              <a:buChar char="•"/>
            </a:pPr>
            <a:r>
              <a:rPr lang="en-US" sz="2000" dirty="0">
                <a:solidFill>
                  <a:srgbClr val="333333"/>
                </a:solidFill>
                <a:latin typeface="Gotham Light" pitchFamily="50" charset="0"/>
                <a:ea typeface="Times New Roman" charset="0"/>
                <a:cs typeface="Helvetica" charset="0"/>
              </a:rPr>
              <a:t>Allow unregistered NWBA athletes &amp; staff on benches</a:t>
            </a:r>
          </a:p>
          <a:p>
            <a:pPr marL="342900" indent="-342900">
              <a:spcAft>
                <a:spcPts val="1200"/>
              </a:spcAft>
              <a:buFont typeface="Arial" panose="020B0604020202020204" pitchFamily="34" charset="0"/>
              <a:buChar char="•"/>
            </a:pPr>
            <a:r>
              <a:rPr lang="en-US" sz="2000" dirty="0">
                <a:solidFill>
                  <a:srgbClr val="333333"/>
                </a:solidFill>
                <a:latin typeface="Gotham Light" pitchFamily="50" charset="0"/>
                <a:ea typeface="Times New Roman" charset="0"/>
                <a:cs typeface="Helvetica" charset="0"/>
              </a:rPr>
              <a:t>All unregistered NWBA floor officials to officiate</a:t>
            </a: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2050853" y="140304"/>
            <a:ext cx="3564255" cy="914400"/>
          </a:xfrm>
          <a:prstGeom prst="rect">
            <a:avLst/>
          </a:prstGeom>
        </p:spPr>
      </p:pic>
    </p:spTree>
    <p:extLst>
      <p:ext uri="{BB962C8B-B14F-4D97-AF65-F5344CB8AC3E}">
        <p14:creationId xmlns:p14="http://schemas.microsoft.com/office/powerpoint/2010/main" val="1731721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2050853" y="140304"/>
            <a:ext cx="3564255" cy="914400"/>
          </a:xfrm>
          <a:prstGeom prst="rect">
            <a:avLst/>
          </a:prstGeom>
        </p:spPr>
      </p:pic>
      <p:sp>
        <p:nvSpPr>
          <p:cNvPr id="3" name="Rectangle 2"/>
          <p:cNvSpPr/>
          <p:nvPr/>
        </p:nvSpPr>
        <p:spPr>
          <a:xfrm>
            <a:off x="847733" y="1054703"/>
            <a:ext cx="6255196" cy="461665"/>
          </a:xfrm>
          <a:prstGeom prst="rect">
            <a:avLst/>
          </a:prstGeom>
        </p:spPr>
        <p:txBody>
          <a:bodyPr wrap="square">
            <a:spAutoFit/>
          </a:bodyPr>
          <a:lstStyle/>
          <a:p>
            <a:pPr algn="ctr"/>
            <a:r>
              <a:rPr lang="en-US" sz="2400" b="1" u="sng" dirty="0">
                <a:latin typeface="Gotham Light" pitchFamily="50" charset="0"/>
              </a:rPr>
              <a:t>Event Sanctioning Process</a:t>
            </a:r>
          </a:p>
        </p:txBody>
      </p:sp>
      <p:sp>
        <p:nvSpPr>
          <p:cNvPr id="4" name="TextBox 3"/>
          <p:cNvSpPr txBox="1"/>
          <p:nvPr/>
        </p:nvSpPr>
        <p:spPr>
          <a:xfrm>
            <a:off x="862141" y="1516368"/>
            <a:ext cx="6255196" cy="8463855"/>
          </a:xfrm>
          <a:prstGeom prst="rect">
            <a:avLst/>
          </a:prstGeom>
          <a:noFill/>
        </p:spPr>
        <p:txBody>
          <a:bodyPr wrap="square" rtlCol="0">
            <a:spAutoFit/>
          </a:bodyPr>
          <a:lstStyle/>
          <a:p>
            <a:r>
              <a:rPr lang="en-US" sz="1300" dirty="0">
                <a:latin typeface="Gotham Light" pitchFamily="50" charset="0"/>
              </a:rPr>
              <a:t>The NWBA Bylaws and Policies &amp; Procedures require all NWBA events to be sanctioned by the NWBA. NWBA Events may include, but are not limited to, hosting a NWBA game between two teams; NWBA tournament (more than two registered NWBA teams); NWBA clinic/camp; NWBA fundraiser; and any other type of wheelchair basketball event involving NWBA members. The NWBA will not formally recognize or promote an event until reviewed and approved.</a:t>
            </a:r>
            <a:br>
              <a:rPr lang="en-US" sz="1300" dirty="0">
                <a:latin typeface="Gotham Light" pitchFamily="50" charset="0"/>
              </a:rPr>
            </a:br>
            <a:br>
              <a:rPr lang="en-US" sz="1300" dirty="0">
                <a:latin typeface="Gotham Light" pitchFamily="50" charset="0"/>
              </a:rPr>
            </a:br>
            <a:r>
              <a:rPr lang="en-US" sz="1300" dirty="0">
                <a:latin typeface="Gotham Light" pitchFamily="50" charset="0"/>
              </a:rPr>
              <a:t>Please be prepared to provide event information during the Event Sanction Application. We understand arrangements may not be finalized at this time, however, try to make your application as detailed as possible.</a:t>
            </a:r>
            <a:br>
              <a:rPr lang="en-US" sz="1300" dirty="0">
                <a:latin typeface="Gotham Light" pitchFamily="50" charset="0"/>
              </a:rPr>
            </a:br>
            <a:endParaRPr lang="en-US" sz="1300" dirty="0">
              <a:latin typeface="Gotham Light" pitchFamily="50" charset="0"/>
            </a:endParaRPr>
          </a:p>
          <a:p>
            <a:pPr lvl="1"/>
            <a:r>
              <a:rPr lang="en-US" sz="1300" b="1" u="sng" dirty="0">
                <a:latin typeface="Gotham Light" pitchFamily="50" charset="0"/>
              </a:rPr>
              <a:t>1) Event Details</a:t>
            </a:r>
            <a:endParaRPr lang="en-US" sz="1300" dirty="0">
              <a:latin typeface="Gotham Light" pitchFamily="50" charset="0"/>
            </a:endParaRPr>
          </a:p>
          <a:p>
            <a:pPr lvl="1"/>
            <a:r>
              <a:rPr lang="en-US" sz="1300" dirty="0">
                <a:latin typeface="Gotham Light" pitchFamily="50" charset="0"/>
              </a:rPr>
              <a:t>Event Name, Event Director, Date and Location</a:t>
            </a:r>
          </a:p>
          <a:p>
            <a:pPr lvl="1"/>
            <a:endParaRPr lang="en-US" sz="1300" dirty="0">
              <a:latin typeface="Gotham Light" pitchFamily="50" charset="0"/>
            </a:endParaRPr>
          </a:p>
          <a:p>
            <a:pPr lvl="1"/>
            <a:r>
              <a:rPr lang="en-US" sz="1300" b="1" u="sng" dirty="0">
                <a:latin typeface="Gotham Light" pitchFamily="50" charset="0"/>
              </a:rPr>
              <a:t>2) Venue Information</a:t>
            </a:r>
            <a:endParaRPr lang="en-US" sz="1300" dirty="0">
              <a:latin typeface="Gotham Light" pitchFamily="50" charset="0"/>
            </a:endParaRPr>
          </a:p>
          <a:p>
            <a:pPr lvl="1"/>
            <a:r>
              <a:rPr lang="en-US" sz="1300" dirty="0">
                <a:latin typeface="Gotham Light" pitchFamily="50" charset="0"/>
              </a:rPr>
              <a:t>Point of Contact, Location and Amenities</a:t>
            </a:r>
          </a:p>
          <a:p>
            <a:pPr lvl="1"/>
            <a:endParaRPr lang="en-US" sz="1300" dirty="0">
              <a:latin typeface="Gotham Light" pitchFamily="50" charset="0"/>
            </a:endParaRPr>
          </a:p>
          <a:p>
            <a:pPr lvl="1"/>
            <a:r>
              <a:rPr lang="en-US" sz="1300" b="1" u="sng" dirty="0">
                <a:latin typeface="Gotham Light" pitchFamily="50" charset="0"/>
              </a:rPr>
              <a:t>3) Insurance</a:t>
            </a:r>
            <a:endParaRPr lang="en-US" sz="1300" dirty="0">
              <a:latin typeface="Gotham Light" pitchFamily="50" charset="0"/>
            </a:endParaRPr>
          </a:p>
          <a:p>
            <a:pPr lvl="1"/>
            <a:r>
              <a:rPr lang="en-US" sz="1300" i="1" u="sng" dirty="0">
                <a:latin typeface="Gotham Light" pitchFamily="50" charset="0"/>
              </a:rPr>
              <a:t>Copy of Certificate of Insurance if not requested insurance from NWBA; NWBA must be listed as additionally insured</a:t>
            </a:r>
            <a:r>
              <a:rPr lang="en-US" sz="1300" dirty="0">
                <a:latin typeface="Gotham Light" pitchFamily="50" charset="0"/>
              </a:rPr>
              <a:t>.</a:t>
            </a:r>
          </a:p>
          <a:p>
            <a:pPr lvl="1"/>
            <a:endParaRPr lang="en-US" sz="1300" dirty="0">
              <a:latin typeface="Gotham Light" pitchFamily="50" charset="0"/>
            </a:endParaRPr>
          </a:p>
          <a:p>
            <a:pPr lvl="1"/>
            <a:r>
              <a:rPr lang="en-US" sz="1300" b="1" u="sng" dirty="0">
                <a:latin typeface="Gotham Light" pitchFamily="50" charset="0"/>
              </a:rPr>
              <a:t>4) Competition Information</a:t>
            </a:r>
            <a:endParaRPr lang="en-US" sz="1300" dirty="0">
              <a:latin typeface="Gotham Light" pitchFamily="50" charset="0"/>
            </a:endParaRPr>
          </a:p>
          <a:p>
            <a:pPr lvl="1"/>
            <a:r>
              <a:rPr lang="en-US" sz="1300" dirty="0">
                <a:latin typeface="Gotham Light" pitchFamily="50" charset="0"/>
              </a:rPr>
              <a:t>Divisions, Tournament Designation Request, Team Fees, Services to Teams, Event Flyer, Event Registration Form, Event Logo</a:t>
            </a:r>
          </a:p>
          <a:p>
            <a:pPr lvl="1"/>
            <a:endParaRPr lang="en-US" sz="1300" dirty="0">
              <a:latin typeface="Gotham Light" pitchFamily="50" charset="0"/>
            </a:endParaRPr>
          </a:p>
          <a:p>
            <a:pPr lvl="1"/>
            <a:r>
              <a:rPr lang="en-US" sz="1300" b="1" u="sng" dirty="0">
                <a:latin typeface="Gotham Light" pitchFamily="50" charset="0"/>
              </a:rPr>
              <a:t>5) Officials and Volunteers</a:t>
            </a:r>
            <a:endParaRPr lang="en-US" sz="1300" dirty="0">
              <a:latin typeface="Gotham Light" pitchFamily="50" charset="0"/>
            </a:endParaRPr>
          </a:p>
          <a:p>
            <a:pPr lvl="1"/>
            <a:r>
              <a:rPr lang="en-US" sz="1300" dirty="0">
                <a:latin typeface="Gotham Light" pitchFamily="50" charset="0"/>
              </a:rPr>
              <a:t>Name of Head Official, Services to Officials and Volunteers</a:t>
            </a:r>
          </a:p>
          <a:p>
            <a:pPr lvl="1"/>
            <a:endParaRPr lang="en-US" sz="1300" dirty="0">
              <a:latin typeface="Gotham Light" pitchFamily="50" charset="0"/>
            </a:endParaRPr>
          </a:p>
          <a:p>
            <a:pPr lvl="1"/>
            <a:r>
              <a:rPr lang="en-US" sz="1300" b="1" u="sng" dirty="0">
                <a:latin typeface="Gotham Light" pitchFamily="50" charset="0"/>
              </a:rPr>
              <a:t>6) Documents &amp; Communication</a:t>
            </a:r>
            <a:endParaRPr lang="en-US" sz="1300" dirty="0">
              <a:latin typeface="Gotham Light" pitchFamily="50" charset="0"/>
            </a:endParaRPr>
          </a:p>
          <a:p>
            <a:pPr lvl="1"/>
            <a:r>
              <a:rPr lang="en-US" sz="1300" dirty="0">
                <a:latin typeface="Gotham Light" pitchFamily="50" charset="0"/>
              </a:rPr>
              <a:t>Flyer, Registration Form, Logo, Website, Social Media, Emergency Response Plan</a:t>
            </a:r>
          </a:p>
          <a:p>
            <a:pPr lvl="1"/>
            <a:endParaRPr lang="en-US" sz="1300" dirty="0">
              <a:latin typeface="Gotham Light" pitchFamily="50" charset="0"/>
            </a:endParaRPr>
          </a:p>
          <a:p>
            <a:r>
              <a:rPr lang="en-US" sz="1300" dirty="0">
                <a:latin typeface="Gotham Light" pitchFamily="50" charset="0"/>
              </a:rPr>
              <a:t>Once submitted your application please allow 3-5 business days to be reviewed and approved. A confirmation email will be provided once approved.</a:t>
            </a:r>
          </a:p>
          <a:p>
            <a:endParaRPr lang="en-US" sz="1300" dirty="0">
              <a:latin typeface="Gotham Light" pitchFamily="50" charset="0"/>
            </a:endParaRPr>
          </a:p>
          <a:p>
            <a:r>
              <a:rPr lang="en-US" sz="1300" dirty="0">
                <a:latin typeface="Gotham Light" pitchFamily="50" charset="0"/>
              </a:rPr>
              <a:t>Please visit </a:t>
            </a:r>
            <a:r>
              <a:rPr lang="en-US" sz="1300" dirty="0">
                <a:latin typeface="Gotham Light" pitchFamily="50" charset="0"/>
                <a:hlinkClick r:id="rId4"/>
              </a:rPr>
              <a:t>www.nwba.org/eventsanction</a:t>
            </a:r>
            <a:r>
              <a:rPr lang="en-US" sz="1300" dirty="0">
                <a:latin typeface="Gotham Light" pitchFamily="50" charset="0"/>
              </a:rPr>
              <a:t> for more information.</a:t>
            </a:r>
          </a:p>
          <a:p>
            <a:endParaRPr lang="en-US" sz="1300" dirty="0">
              <a:latin typeface="Gotham Light" pitchFamily="50" charset="0"/>
            </a:endParaRPr>
          </a:p>
          <a:p>
            <a:pPr algn="ctr"/>
            <a:r>
              <a:rPr lang="en-US" sz="1300" dirty="0">
                <a:latin typeface="Gotham Light" pitchFamily="50" charset="0"/>
                <a:hlinkClick r:id="rId5"/>
              </a:rPr>
              <a:t>Click here to complete a Event Sanction Application</a:t>
            </a:r>
            <a:endParaRPr lang="en-US" sz="1300" dirty="0">
              <a:latin typeface="Gotham Light" pitchFamily="50" charset="0"/>
            </a:endParaRPr>
          </a:p>
          <a:p>
            <a:endParaRPr lang="en-US" sz="1200" dirty="0">
              <a:latin typeface="Gotham Light" pitchFamily="50" charset="0"/>
            </a:endParaRPr>
          </a:p>
          <a:p>
            <a:endParaRPr lang="en-US" sz="1200" dirty="0">
              <a:latin typeface="Gotham Light" pitchFamily="50" charset="0"/>
            </a:endParaRPr>
          </a:p>
        </p:txBody>
      </p:sp>
    </p:spTree>
    <p:extLst>
      <p:ext uri="{BB962C8B-B14F-4D97-AF65-F5344CB8AC3E}">
        <p14:creationId xmlns:p14="http://schemas.microsoft.com/office/powerpoint/2010/main" val="60307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2050853" y="140304"/>
            <a:ext cx="3564255" cy="914400"/>
          </a:xfrm>
          <a:prstGeom prst="rect">
            <a:avLst/>
          </a:prstGeom>
        </p:spPr>
      </p:pic>
      <p:sp>
        <p:nvSpPr>
          <p:cNvPr id="3" name="Rectangle 2"/>
          <p:cNvSpPr/>
          <p:nvPr/>
        </p:nvSpPr>
        <p:spPr>
          <a:xfrm>
            <a:off x="1940394" y="1170578"/>
            <a:ext cx="3785171" cy="461665"/>
          </a:xfrm>
          <a:prstGeom prst="rect">
            <a:avLst/>
          </a:prstGeom>
        </p:spPr>
        <p:txBody>
          <a:bodyPr wrap="square">
            <a:spAutoFit/>
          </a:bodyPr>
          <a:lstStyle/>
          <a:p>
            <a:pPr algn="ctr"/>
            <a:r>
              <a:rPr lang="en-US" sz="2400" b="1" u="sng" dirty="0">
                <a:latin typeface="Gotham Light" pitchFamily="50" charset="0"/>
              </a:rPr>
              <a:t>Event Designation</a:t>
            </a:r>
          </a:p>
        </p:txBody>
      </p:sp>
      <p:sp>
        <p:nvSpPr>
          <p:cNvPr id="4" name="TextBox 3"/>
          <p:cNvSpPr txBox="1"/>
          <p:nvPr/>
        </p:nvSpPr>
        <p:spPr>
          <a:xfrm>
            <a:off x="847733" y="1911404"/>
            <a:ext cx="6255196" cy="7417415"/>
          </a:xfrm>
          <a:prstGeom prst="rect">
            <a:avLst/>
          </a:prstGeom>
          <a:noFill/>
        </p:spPr>
        <p:txBody>
          <a:bodyPr wrap="square" rtlCol="0">
            <a:spAutoFit/>
          </a:bodyPr>
          <a:lstStyle/>
          <a:p>
            <a:r>
              <a:rPr lang="en-US" sz="1400" dirty="0">
                <a:latin typeface="Gotham Light" pitchFamily="50" charset="0"/>
              </a:rPr>
              <a:t>NWBA sanctioned events may be awarded a designation for competition occurring during their event. The following are the event designations for NWBA sanctioned events.</a:t>
            </a:r>
          </a:p>
          <a:p>
            <a:endParaRPr lang="en-US" sz="1400" dirty="0">
              <a:latin typeface="Gotham Light" pitchFamily="50" charset="0"/>
            </a:endParaRPr>
          </a:p>
          <a:p>
            <a:r>
              <a:rPr lang="en-US" sz="1400" b="1" dirty="0">
                <a:latin typeface="Gotham Light" pitchFamily="50" charset="0"/>
              </a:rPr>
              <a:t>Conference Tournament/Championship</a:t>
            </a:r>
          </a:p>
          <a:p>
            <a:r>
              <a:rPr lang="en-US" sz="1400" dirty="0">
                <a:latin typeface="Gotham Light" pitchFamily="50" charset="0"/>
              </a:rPr>
              <a:t>NWBA Conferences host a competition that serves as the Conference Tournament/Championship. The selection process, competition format and dates for Conference Tournament/Championship is set forth by delegates of the conference and approved by the Conference Commissioner. Please consult your Conference Commissioner for further clarification. </a:t>
            </a:r>
          </a:p>
          <a:p>
            <a:endParaRPr lang="en-US" sz="1400" dirty="0">
              <a:latin typeface="Gotham Light" pitchFamily="50" charset="0"/>
            </a:endParaRPr>
          </a:p>
          <a:p>
            <a:r>
              <a:rPr lang="en-US" sz="1400" b="1" dirty="0">
                <a:latin typeface="Gotham Light" pitchFamily="50" charset="0"/>
              </a:rPr>
              <a:t>Regional Qualifying Tournament – Junior Division</a:t>
            </a:r>
          </a:p>
          <a:p>
            <a:r>
              <a:rPr lang="en-US" sz="1400" dirty="0">
                <a:latin typeface="Gotham Light" pitchFamily="50" charset="0"/>
              </a:rPr>
              <a:t>Junior Division Regional Qualifying Tournaments serve as qualifying tournaments for the National Tournament. Select of Junior Division Regional Qualifying Tournaments is awarded by the Junior Division Executive Committee.  Regional Qualifying Tournaments will receive qualifying bids to the National Tournament per the following criteria:</a:t>
            </a:r>
          </a:p>
          <a:p>
            <a:pPr lvl="1"/>
            <a:br>
              <a:rPr lang="en-US" sz="1400" dirty="0">
                <a:latin typeface="Gotham Light" pitchFamily="50" charset="0"/>
              </a:rPr>
            </a:br>
            <a:r>
              <a:rPr lang="en-US" sz="1400" dirty="0">
                <a:latin typeface="Gotham Light" pitchFamily="50" charset="0"/>
              </a:rPr>
              <a:t>Five (5) Teams or less = 1 Bid </a:t>
            </a:r>
          </a:p>
          <a:p>
            <a:pPr lvl="1"/>
            <a:r>
              <a:rPr lang="en-US" sz="1400" dirty="0">
                <a:latin typeface="Gotham Light" pitchFamily="50" charset="0"/>
              </a:rPr>
              <a:t>Six (6) Teams or more = 2 bids</a:t>
            </a:r>
          </a:p>
          <a:p>
            <a:pPr lvl="1"/>
            <a:endParaRPr lang="en-US" sz="1400" dirty="0">
              <a:latin typeface="Gotham Light" pitchFamily="50" charset="0"/>
            </a:endParaRPr>
          </a:p>
          <a:p>
            <a:r>
              <a:rPr lang="en-US" sz="1400" dirty="0">
                <a:latin typeface="Gotham Light" pitchFamily="50" charset="0"/>
              </a:rPr>
              <a:t>Please consult the Junior Division Guidelines regarding details and competition format for Junior Division Regional Qualifying Tournaments. Please consult the Junior Division Commissioner and Executive Committee for further clarification. </a:t>
            </a:r>
          </a:p>
          <a:p>
            <a:endParaRPr lang="en-US" sz="1400" dirty="0">
              <a:latin typeface="Gotham Light" pitchFamily="50" charset="0"/>
            </a:endParaRPr>
          </a:p>
          <a:p>
            <a:r>
              <a:rPr lang="en-US" sz="1400" b="1" dirty="0">
                <a:latin typeface="Gotham Light" pitchFamily="50" charset="0"/>
              </a:rPr>
              <a:t>Classification Event</a:t>
            </a:r>
          </a:p>
          <a:p>
            <a:r>
              <a:rPr lang="en-US" sz="1400" dirty="0">
                <a:latin typeface="Gotham Light" pitchFamily="50" charset="0"/>
              </a:rPr>
              <a:t>NWBA Classification Events are events that will have a Classification Panel present to review and certified player classifications. Events selected as a NWBA Classification Event are reasonable to provide travel, meals and lodging support to NWBA Classifiers. The cost of these services will be the reasonability of the event host. </a:t>
            </a:r>
          </a:p>
        </p:txBody>
      </p:sp>
    </p:spTree>
    <p:extLst>
      <p:ext uri="{BB962C8B-B14F-4D97-AF65-F5344CB8AC3E}">
        <p14:creationId xmlns:p14="http://schemas.microsoft.com/office/powerpoint/2010/main" val="336733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209" y="1054704"/>
            <a:ext cx="7342095" cy="7232749"/>
          </a:xfrm>
          <a:prstGeom prst="rect">
            <a:avLst/>
          </a:prstGeom>
        </p:spPr>
        <p:txBody>
          <a:bodyPr wrap="square">
            <a:spAutoFit/>
          </a:bodyPr>
          <a:lstStyle/>
          <a:p>
            <a:pPr>
              <a:spcAft>
                <a:spcPts val="1200"/>
              </a:spcAft>
            </a:pPr>
            <a:br>
              <a:rPr lang="en-US" sz="2400" dirty="0">
                <a:solidFill>
                  <a:srgbClr val="333333"/>
                </a:solidFill>
                <a:ea typeface="Times New Roman" charset="0"/>
                <a:cs typeface="Helvetica" charset="0"/>
              </a:rPr>
            </a:br>
            <a:r>
              <a:rPr lang="en-US" sz="2000" dirty="0">
                <a:solidFill>
                  <a:srgbClr val="333333"/>
                </a:solidFill>
                <a:latin typeface="Gotham Light" pitchFamily="50" charset="0"/>
                <a:ea typeface="Times New Roman" charset="0"/>
                <a:cs typeface="Helvetica" charset="0"/>
              </a:rPr>
              <a:t>The NWBA Event Resource Guide will provide an overview and reference material to assist in the planning and implementation of NWBA sanctioned events. </a:t>
            </a:r>
            <a:endParaRPr lang="en-US" sz="2000" dirty="0">
              <a:latin typeface="Gotham Light" pitchFamily="50" charset="0"/>
              <a:ea typeface="Times New Roman" charset="0"/>
            </a:endParaRPr>
          </a:p>
          <a:p>
            <a:pPr algn="ctr">
              <a:spcAft>
                <a:spcPts val="1200"/>
              </a:spcAft>
            </a:pPr>
            <a:r>
              <a:rPr lang="en-US" sz="2000" b="1" u="sng" dirty="0">
                <a:solidFill>
                  <a:srgbClr val="333333"/>
                </a:solidFill>
                <a:latin typeface="Gotham Light" pitchFamily="50" charset="0"/>
                <a:ea typeface="Times New Roman" charset="0"/>
                <a:cs typeface="Helvetica" charset="0"/>
              </a:rPr>
              <a:t>Important Reminders</a:t>
            </a:r>
            <a:endParaRPr lang="en-US" sz="2000" dirty="0">
              <a:latin typeface="Gotham Light" pitchFamily="50" charset="0"/>
              <a:ea typeface="Times New Roman" charset="0"/>
            </a:endParaRPr>
          </a:p>
          <a:p>
            <a:pPr>
              <a:spcAft>
                <a:spcPts val="1200"/>
              </a:spcAft>
            </a:pPr>
            <a:r>
              <a:rPr lang="en-US" sz="2000" dirty="0">
                <a:solidFill>
                  <a:srgbClr val="333333"/>
                </a:solidFill>
                <a:latin typeface="Gotham Light" pitchFamily="50" charset="0"/>
                <a:ea typeface="Times New Roman" charset="0"/>
                <a:cs typeface="Helvetica" charset="0"/>
              </a:rPr>
              <a:t>The following are important reminders to Event Directors of NWBA Sanctioned Events.</a:t>
            </a:r>
            <a:endParaRPr lang="en-US" sz="2000" dirty="0">
              <a:latin typeface="Gotham Light" pitchFamily="50" charset="0"/>
              <a:ea typeface="Times New Roman" charset="0"/>
            </a:endParaRPr>
          </a:p>
          <a:p>
            <a:pPr marL="342900" marR="0" lvl="0" indent="-342900">
              <a:spcBef>
                <a:spcPts val="0"/>
              </a:spcBef>
              <a:spcAft>
                <a:spcPts val="1200"/>
              </a:spcAft>
              <a:buFont typeface="+mj-lt"/>
              <a:buAutoNum type="arabicPeriod"/>
            </a:pPr>
            <a:r>
              <a:rPr lang="en-US" sz="2000" dirty="0">
                <a:solidFill>
                  <a:srgbClr val="333333"/>
                </a:solidFill>
                <a:latin typeface="Gotham Light" pitchFamily="50" charset="0"/>
                <a:ea typeface="Times New Roman" charset="0"/>
                <a:cs typeface="Helvetica" charset="0"/>
              </a:rPr>
              <a:t>Only use rosters generated from the team webpage on the NWBA website.</a:t>
            </a:r>
            <a:endParaRPr lang="en-US" sz="2000" dirty="0">
              <a:latin typeface="Gotham Light" pitchFamily="50" charset="0"/>
              <a:ea typeface="Times New Roman" charset="0"/>
            </a:endParaRPr>
          </a:p>
          <a:p>
            <a:pPr marL="342900" marR="0" lvl="0" indent="-342900">
              <a:spcBef>
                <a:spcPts val="0"/>
              </a:spcBef>
              <a:spcAft>
                <a:spcPts val="1200"/>
              </a:spcAft>
              <a:buFont typeface="+mj-lt"/>
              <a:buAutoNum type="arabicPeriod"/>
            </a:pPr>
            <a:r>
              <a:rPr lang="en-US" sz="2000" dirty="0">
                <a:solidFill>
                  <a:srgbClr val="333333"/>
                </a:solidFill>
                <a:latin typeface="Gotham Light" pitchFamily="50" charset="0"/>
                <a:ea typeface="Times New Roman" charset="0"/>
                <a:cs typeface="Helvetica" charset="0"/>
              </a:rPr>
              <a:t>Only NWBA registered athletes may participate in competition.</a:t>
            </a:r>
            <a:endParaRPr lang="en-US" sz="2000" dirty="0">
              <a:latin typeface="Gotham Light" pitchFamily="50" charset="0"/>
              <a:ea typeface="Times New Roman" charset="0"/>
            </a:endParaRPr>
          </a:p>
          <a:p>
            <a:pPr marL="342900" marR="0" lvl="0" indent="-342900">
              <a:spcBef>
                <a:spcPts val="0"/>
              </a:spcBef>
              <a:spcAft>
                <a:spcPts val="1200"/>
              </a:spcAft>
              <a:buFont typeface="+mj-lt"/>
              <a:buAutoNum type="arabicPeriod"/>
            </a:pPr>
            <a:r>
              <a:rPr lang="en-US" sz="2000" dirty="0">
                <a:solidFill>
                  <a:srgbClr val="333333"/>
                </a:solidFill>
                <a:latin typeface="Gotham Light" pitchFamily="50" charset="0"/>
                <a:ea typeface="Times New Roman" charset="0"/>
                <a:cs typeface="Helvetica" charset="0"/>
              </a:rPr>
              <a:t>Only NWBA registered coaches and team representatives can sit on the bench of a team during competition. Reference team roster on NWBA website.</a:t>
            </a:r>
            <a:endParaRPr lang="en-US" sz="2000" dirty="0">
              <a:latin typeface="Gotham Light" pitchFamily="50" charset="0"/>
              <a:ea typeface="Times New Roman" charset="0"/>
            </a:endParaRPr>
          </a:p>
          <a:p>
            <a:pPr marL="342900" marR="0" lvl="0" indent="-342900">
              <a:spcBef>
                <a:spcPts val="0"/>
              </a:spcBef>
              <a:spcAft>
                <a:spcPts val="1200"/>
              </a:spcAft>
              <a:buFont typeface="+mj-lt"/>
              <a:buAutoNum type="arabicPeriod"/>
            </a:pPr>
            <a:r>
              <a:rPr lang="en-US" sz="2000" dirty="0">
                <a:solidFill>
                  <a:srgbClr val="333333"/>
                </a:solidFill>
                <a:latin typeface="Gotham Light" pitchFamily="50" charset="0"/>
                <a:ea typeface="Times New Roman" charset="0"/>
                <a:cs typeface="Helvetica" charset="0"/>
              </a:rPr>
              <a:t>Only NWBA registered floor officials may </a:t>
            </a:r>
          </a:p>
          <a:p>
            <a:pPr marR="0" lvl="0">
              <a:spcBef>
                <a:spcPts val="0"/>
              </a:spcBef>
              <a:spcAft>
                <a:spcPts val="1200"/>
              </a:spcAft>
            </a:pPr>
            <a:r>
              <a:rPr lang="en-US" sz="2000" dirty="0">
                <a:solidFill>
                  <a:srgbClr val="333333"/>
                </a:solidFill>
                <a:latin typeface="Gotham Light" pitchFamily="50" charset="0"/>
                <a:ea typeface="Times New Roman" charset="0"/>
                <a:cs typeface="Helvetica" charset="0"/>
              </a:rPr>
              <a:t>     be used for competition.</a:t>
            </a:r>
            <a:endParaRPr lang="en-US" sz="2000" dirty="0">
              <a:latin typeface="Gotham Light" pitchFamily="50" charset="0"/>
              <a:ea typeface="Times New Roman" charset="0"/>
            </a:endParaRPr>
          </a:p>
          <a:p>
            <a:pPr marR="0" lvl="0">
              <a:spcBef>
                <a:spcPts val="0"/>
              </a:spcBef>
              <a:spcAft>
                <a:spcPts val="1200"/>
              </a:spcAft>
            </a:pPr>
            <a:r>
              <a:rPr lang="en-US" sz="2000" dirty="0">
                <a:solidFill>
                  <a:srgbClr val="333333"/>
                </a:solidFill>
                <a:latin typeface="Gotham Light" pitchFamily="50" charset="0"/>
                <a:ea typeface="Times New Roman" charset="0"/>
                <a:cs typeface="Helvetica" charset="0"/>
              </a:rPr>
              <a:t>5.  The NWBA will not recognize or promote an event until reviewed and approved. </a:t>
            </a:r>
            <a:endParaRPr lang="en-US" sz="2000" dirty="0">
              <a:effectLst/>
              <a:latin typeface="Gotham Light" pitchFamily="50" charset="0"/>
              <a:ea typeface="Times New Roman" charset="0"/>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2050853" y="140304"/>
            <a:ext cx="3564255" cy="914400"/>
          </a:xfrm>
          <a:prstGeom prst="rect">
            <a:avLst/>
          </a:prstGeom>
        </p:spPr>
      </p:pic>
    </p:spTree>
    <p:extLst>
      <p:ext uri="{BB962C8B-B14F-4D97-AF65-F5344CB8AC3E}">
        <p14:creationId xmlns:p14="http://schemas.microsoft.com/office/powerpoint/2010/main" val="580534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298" y="1359504"/>
            <a:ext cx="7019364" cy="7325082"/>
          </a:xfrm>
          <a:prstGeom prst="rect">
            <a:avLst/>
          </a:prstGeom>
          <a:noFill/>
        </p:spPr>
        <p:txBody>
          <a:bodyPr wrap="square" rtlCol="0">
            <a:spAutoFit/>
          </a:bodyPr>
          <a:lstStyle/>
          <a:p>
            <a:pPr algn="ctr"/>
            <a:r>
              <a:rPr lang="en-US" sz="2400" b="1" u="sng" dirty="0">
                <a:latin typeface="Gotham Light" pitchFamily="50" charset="0"/>
              </a:rPr>
              <a:t>Roles</a:t>
            </a:r>
            <a:endParaRPr lang="en-US" sz="2400" dirty="0">
              <a:latin typeface="Gotham Light" pitchFamily="50" charset="0"/>
            </a:endParaRPr>
          </a:p>
          <a:p>
            <a:endParaRPr lang="en-US" dirty="0">
              <a:latin typeface="Gotham Light" pitchFamily="50" charset="0"/>
            </a:endParaRPr>
          </a:p>
          <a:p>
            <a:r>
              <a:rPr lang="en-US" dirty="0">
                <a:latin typeface="Gotham Light" pitchFamily="50" charset="0"/>
              </a:rPr>
              <a:t>The following are some recommended assigned roles for an NWBA Sanctioned Event.</a:t>
            </a:r>
            <a:br>
              <a:rPr lang="en-US" dirty="0">
                <a:latin typeface="Gotham Light" pitchFamily="50" charset="0"/>
              </a:rPr>
            </a:br>
            <a:endParaRPr lang="en-US" dirty="0">
              <a:latin typeface="Gotham Light" pitchFamily="50" charset="0"/>
            </a:endParaRPr>
          </a:p>
          <a:p>
            <a:r>
              <a:rPr lang="en-US" b="1" dirty="0">
                <a:latin typeface="Gotham Light" pitchFamily="50" charset="0"/>
              </a:rPr>
              <a:t>Event Director</a:t>
            </a:r>
            <a:r>
              <a:rPr lang="en-US" dirty="0">
                <a:latin typeface="Gotham Light" pitchFamily="50" charset="0"/>
              </a:rPr>
              <a:t> – Responsible for oversight of all aspects of an event. </a:t>
            </a:r>
            <a:br>
              <a:rPr lang="en-US" dirty="0">
                <a:latin typeface="Gotham Light" pitchFamily="50" charset="0"/>
              </a:rPr>
            </a:br>
            <a:endParaRPr lang="en-US" dirty="0">
              <a:latin typeface="Gotham Light" pitchFamily="50" charset="0"/>
            </a:endParaRPr>
          </a:p>
          <a:p>
            <a:r>
              <a:rPr lang="en-US" b="1" dirty="0">
                <a:latin typeface="Gotham Light" pitchFamily="50" charset="0"/>
              </a:rPr>
              <a:t>Basketball Operations Lead – </a:t>
            </a:r>
            <a:r>
              <a:rPr lang="en-US" dirty="0">
                <a:latin typeface="Gotham Light" pitchFamily="50" charset="0"/>
              </a:rPr>
              <a:t>Responsible for oversight of all aspects of basketball operations and competition (courts, basketballs, scoring table, scoreboards and shot clocks). </a:t>
            </a:r>
            <a:br>
              <a:rPr lang="en-US" dirty="0">
                <a:latin typeface="Gotham Light" pitchFamily="50" charset="0"/>
              </a:rPr>
            </a:br>
            <a:endParaRPr lang="en-US" dirty="0">
              <a:latin typeface="Gotham Light" pitchFamily="50" charset="0"/>
            </a:endParaRPr>
          </a:p>
          <a:p>
            <a:r>
              <a:rPr lang="en-US" b="1" dirty="0">
                <a:latin typeface="Gotham Light" pitchFamily="50" charset="0"/>
              </a:rPr>
              <a:t>Volunteer Lead – </a:t>
            </a:r>
            <a:r>
              <a:rPr lang="en-US" dirty="0">
                <a:latin typeface="Gotham Light" pitchFamily="50" charset="0"/>
              </a:rPr>
              <a:t>Responsible for all volunteers including scheduling, training and management of volunteers.</a:t>
            </a:r>
            <a:br>
              <a:rPr lang="en-US" dirty="0">
                <a:latin typeface="Gotham Light" pitchFamily="50" charset="0"/>
              </a:rPr>
            </a:br>
            <a:endParaRPr lang="en-US" dirty="0">
              <a:latin typeface="Gotham Light" pitchFamily="50" charset="0"/>
            </a:endParaRPr>
          </a:p>
          <a:p>
            <a:r>
              <a:rPr lang="en-US" b="1" dirty="0">
                <a:latin typeface="Gotham Light" pitchFamily="50" charset="0"/>
              </a:rPr>
              <a:t>Head Official</a:t>
            </a:r>
            <a:r>
              <a:rPr lang="en-US" dirty="0">
                <a:latin typeface="Gotham Light" pitchFamily="50" charset="0"/>
              </a:rPr>
              <a:t> – Responsible for scheduling floor officials, address competition discrepancies and rulings.</a:t>
            </a:r>
            <a:br>
              <a:rPr lang="en-US" dirty="0">
                <a:latin typeface="Gotham Light" pitchFamily="50" charset="0"/>
              </a:rPr>
            </a:br>
            <a:endParaRPr lang="en-US" dirty="0">
              <a:latin typeface="Gotham Light" pitchFamily="50" charset="0"/>
            </a:endParaRPr>
          </a:p>
          <a:p>
            <a:r>
              <a:rPr lang="en-US" b="1" dirty="0">
                <a:latin typeface="Gotham Light" pitchFamily="50" charset="0"/>
              </a:rPr>
              <a:t>Head Classifier (</a:t>
            </a:r>
            <a:r>
              <a:rPr lang="en-US" b="1" i="1" dirty="0">
                <a:latin typeface="Gotham Light" pitchFamily="50" charset="0"/>
              </a:rPr>
              <a:t>if applicable</a:t>
            </a:r>
            <a:r>
              <a:rPr lang="en-US" b="1" dirty="0">
                <a:latin typeface="Gotham Light" pitchFamily="50" charset="0"/>
              </a:rPr>
              <a:t>) – </a:t>
            </a:r>
            <a:r>
              <a:rPr lang="en-US" dirty="0">
                <a:latin typeface="Gotham Light" pitchFamily="50" charset="0"/>
              </a:rPr>
              <a:t>Serve as the point of contact for the on-site classification panel.</a:t>
            </a:r>
            <a:br>
              <a:rPr lang="en-US" dirty="0">
                <a:latin typeface="Gotham Light" pitchFamily="50" charset="0"/>
              </a:rPr>
            </a:br>
            <a:endParaRPr lang="en-US" dirty="0">
              <a:latin typeface="Gotham Light" pitchFamily="50" charset="0"/>
            </a:endParaRPr>
          </a:p>
          <a:p>
            <a:r>
              <a:rPr lang="en-US" b="1" dirty="0">
                <a:latin typeface="Gotham Light" pitchFamily="50" charset="0"/>
              </a:rPr>
              <a:t>Volunteer Table Officials</a:t>
            </a:r>
            <a:r>
              <a:rPr lang="en-US" dirty="0">
                <a:latin typeface="Gotham Light" pitchFamily="50" charset="0"/>
              </a:rPr>
              <a:t> – Responsible for performing the duties of scorebook, game clock and shot clock.</a:t>
            </a:r>
            <a:br>
              <a:rPr lang="en-US" dirty="0">
                <a:latin typeface="Gotham Light" pitchFamily="50" charset="0"/>
              </a:rPr>
            </a:br>
            <a:endParaRPr lang="en-US" dirty="0">
              <a:latin typeface="Gotham Light" pitchFamily="50" charset="0"/>
            </a:endParaRPr>
          </a:p>
          <a:p>
            <a:r>
              <a:rPr lang="en-US" b="1" dirty="0">
                <a:latin typeface="Gotham Light" pitchFamily="50" charset="0"/>
              </a:rPr>
              <a:t>Event Operations Staff/Volunteers</a:t>
            </a:r>
            <a:r>
              <a:rPr lang="en-US" dirty="0">
                <a:latin typeface="Gotham Light" pitchFamily="50" charset="0"/>
              </a:rPr>
              <a:t> – Responsible for providing support for event operations.</a:t>
            </a: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2050853" y="140304"/>
            <a:ext cx="3564255" cy="914400"/>
          </a:xfrm>
          <a:prstGeom prst="rect">
            <a:avLst/>
          </a:prstGeom>
        </p:spPr>
      </p:pic>
    </p:spTree>
    <p:extLst>
      <p:ext uri="{BB962C8B-B14F-4D97-AF65-F5344CB8AC3E}">
        <p14:creationId xmlns:p14="http://schemas.microsoft.com/office/powerpoint/2010/main" val="289379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300" y="1069218"/>
            <a:ext cx="7315946" cy="9099542"/>
          </a:xfrm>
          <a:prstGeom prst="rect">
            <a:avLst/>
          </a:prstGeom>
        </p:spPr>
        <p:txBody>
          <a:bodyPr wrap="square">
            <a:spAutoFit/>
          </a:bodyPr>
          <a:lstStyle/>
          <a:p>
            <a:pPr algn="ctr">
              <a:lnSpc>
                <a:spcPct val="107000"/>
              </a:lnSpc>
              <a:spcAft>
                <a:spcPts val="800"/>
              </a:spcAft>
            </a:pPr>
            <a:r>
              <a:rPr lang="en-US" sz="1600" b="1" u="sng" dirty="0">
                <a:latin typeface="Gotham Light" pitchFamily="50" charset="0"/>
                <a:ea typeface="Calibri" charset="0"/>
                <a:cs typeface="Times New Roman" charset="0"/>
              </a:rPr>
              <a:t>Venue</a:t>
            </a:r>
            <a:endParaRPr lang="en-US" sz="1600" dirty="0">
              <a:latin typeface="Gotham Light" pitchFamily="50" charset="0"/>
              <a:ea typeface="Calibri" charset="0"/>
              <a:cs typeface="Times New Roman" charset="0"/>
            </a:endParaRPr>
          </a:p>
          <a:p>
            <a:pPr>
              <a:lnSpc>
                <a:spcPct val="107000"/>
              </a:lnSpc>
              <a:spcAft>
                <a:spcPts val="800"/>
              </a:spcAft>
            </a:pPr>
            <a:r>
              <a:rPr lang="en-US" sz="1600" dirty="0">
                <a:latin typeface="Gotham Light" pitchFamily="50" charset="0"/>
                <a:ea typeface="Calibri" charset="0"/>
                <a:cs typeface="Times New Roman" charset="0"/>
              </a:rPr>
              <a:t>The following are some necessary venue operational areas for an event.</a:t>
            </a:r>
          </a:p>
          <a:p>
            <a:pPr marL="457200" marR="0">
              <a:lnSpc>
                <a:spcPct val="107000"/>
              </a:lnSpc>
              <a:spcBef>
                <a:spcPts val="0"/>
              </a:spcBef>
              <a:spcAft>
                <a:spcPts val="800"/>
              </a:spcAft>
            </a:pPr>
            <a:r>
              <a:rPr lang="en-US" sz="1600" b="1" dirty="0">
                <a:latin typeface="Gotham Light" pitchFamily="50" charset="0"/>
                <a:ea typeface="Calibri" charset="0"/>
                <a:cs typeface="Times New Roman" charset="0"/>
              </a:rPr>
              <a:t>Courts</a:t>
            </a:r>
            <a:r>
              <a:rPr lang="en-US" sz="1600" dirty="0">
                <a:latin typeface="Gotham Light" pitchFamily="50" charset="0"/>
                <a:ea typeface="Calibri" charset="0"/>
                <a:cs typeface="Times New Roman" charset="0"/>
              </a:rPr>
              <a:t> – Necessary court available base on competition format and teams. Important to note spacing necessary for spectators, benches, scoring table and open space surrounding court/field of play.</a:t>
            </a:r>
          </a:p>
          <a:p>
            <a:pPr marL="457200" marR="0">
              <a:lnSpc>
                <a:spcPct val="107000"/>
              </a:lnSpc>
              <a:spcBef>
                <a:spcPts val="0"/>
              </a:spcBef>
              <a:spcAft>
                <a:spcPts val="800"/>
              </a:spcAft>
            </a:pPr>
            <a:r>
              <a:rPr lang="en-US" sz="1600" b="1" dirty="0">
                <a:latin typeface="Gotham Light" pitchFamily="50" charset="0"/>
                <a:ea typeface="Calibri" charset="0"/>
                <a:cs typeface="Times New Roman" charset="0"/>
              </a:rPr>
              <a:t>First Aid</a:t>
            </a:r>
            <a:r>
              <a:rPr lang="en-US" sz="1600" dirty="0">
                <a:latin typeface="Gotham Light" pitchFamily="50" charset="0"/>
                <a:ea typeface="Calibri" charset="0"/>
                <a:cs typeface="Times New Roman" charset="0"/>
              </a:rPr>
              <a:t> – Area to provide on-site medical staff (if present) or emergency medical personnel to conduct first aid. </a:t>
            </a:r>
          </a:p>
          <a:p>
            <a:pPr marL="457200" marR="0">
              <a:lnSpc>
                <a:spcPct val="107000"/>
              </a:lnSpc>
              <a:spcBef>
                <a:spcPts val="0"/>
              </a:spcBef>
              <a:spcAft>
                <a:spcPts val="800"/>
              </a:spcAft>
            </a:pPr>
            <a:r>
              <a:rPr lang="en-US" sz="1600" b="1" dirty="0">
                <a:latin typeface="Gotham Light" pitchFamily="50" charset="0"/>
                <a:ea typeface="Calibri" charset="0"/>
                <a:cs typeface="Times New Roman" charset="0"/>
              </a:rPr>
              <a:t>Event Operations </a:t>
            </a:r>
            <a:r>
              <a:rPr lang="en-US" sz="1600" dirty="0">
                <a:latin typeface="Gotham Light" pitchFamily="50" charset="0"/>
                <a:ea typeface="Calibri" charset="0"/>
                <a:cs typeface="Times New Roman" charset="0"/>
              </a:rPr>
              <a:t>– Area to organization all aspects of the tournament. Store equipment and stage awards</a:t>
            </a:r>
          </a:p>
          <a:p>
            <a:pPr marL="457200" marR="0">
              <a:lnSpc>
                <a:spcPct val="107000"/>
              </a:lnSpc>
              <a:spcBef>
                <a:spcPts val="0"/>
              </a:spcBef>
              <a:spcAft>
                <a:spcPts val="800"/>
              </a:spcAft>
            </a:pPr>
            <a:r>
              <a:rPr lang="en-US" sz="1600" b="1" dirty="0">
                <a:latin typeface="Gotham Light" pitchFamily="50" charset="0"/>
                <a:ea typeface="Calibri" charset="0"/>
                <a:cs typeface="Times New Roman" charset="0"/>
              </a:rPr>
              <a:t>Team Check-In </a:t>
            </a:r>
            <a:r>
              <a:rPr lang="en-US" sz="1600" dirty="0">
                <a:latin typeface="Gotham Light" pitchFamily="50" charset="0"/>
                <a:ea typeface="Calibri" charset="0"/>
                <a:cs typeface="Times New Roman" charset="0"/>
              </a:rPr>
              <a:t>– Area to allow teams to receive information and team packages. </a:t>
            </a:r>
          </a:p>
          <a:p>
            <a:pPr marL="457200" marR="0">
              <a:lnSpc>
                <a:spcPct val="107000"/>
              </a:lnSpc>
              <a:spcBef>
                <a:spcPts val="0"/>
              </a:spcBef>
              <a:spcAft>
                <a:spcPts val="800"/>
              </a:spcAft>
            </a:pPr>
            <a:r>
              <a:rPr lang="en-US" sz="1600" b="1" dirty="0">
                <a:latin typeface="Gotham Light" pitchFamily="50" charset="0"/>
                <a:ea typeface="Calibri" charset="0"/>
                <a:cs typeface="Times New Roman" charset="0"/>
              </a:rPr>
              <a:t>Volunteer Check-In – Area to allow volunteers to receive information necessary to volunteer. </a:t>
            </a:r>
            <a:endParaRPr lang="en-US" sz="1600" dirty="0">
              <a:latin typeface="Gotham Light" pitchFamily="50" charset="0"/>
              <a:ea typeface="Calibri" charset="0"/>
              <a:cs typeface="Times New Roman" charset="0"/>
            </a:endParaRPr>
          </a:p>
          <a:p>
            <a:pPr marL="457200" marR="0">
              <a:lnSpc>
                <a:spcPct val="107000"/>
              </a:lnSpc>
              <a:spcBef>
                <a:spcPts val="0"/>
              </a:spcBef>
              <a:spcAft>
                <a:spcPts val="800"/>
              </a:spcAft>
            </a:pPr>
            <a:r>
              <a:rPr lang="en-US" sz="1600" b="1" dirty="0">
                <a:latin typeface="Gotham Light" pitchFamily="50" charset="0"/>
                <a:ea typeface="Calibri" charset="0"/>
                <a:cs typeface="Times New Roman" charset="0"/>
              </a:rPr>
              <a:t>Officials Room </a:t>
            </a:r>
            <a:r>
              <a:rPr lang="en-US" sz="1600" dirty="0">
                <a:latin typeface="Gotham Light" pitchFamily="50" charset="0"/>
                <a:ea typeface="Calibri" charset="0"/>
                <a:cs typeface="Times New Roman" charset="0"/>
              </a:rPr>
              <a:t>– Area to allow floor officials to have privacy. Can be combined with Classifiers Room as a Hospitality Room if space is limited.</a:t>
            </a:r>
          </a:p>
          <a:p>
            <a:pPr marL="457200" marR="0">
              <a:lnSpc>
                <a:spcPct val="107000"/>
              </a:lnSpc>
              <a:spcBef>
                <a:spcPts val="0"/>
              </a:spcBef>
              <a:spcAft>
                <a:spcPts val="800"/>
              </a:spcAft>
            </a:pPr>
            <a:r>
              <a:rPr lang="en-US" sz="1600" b="1" dirty="0">
                <a:latin typeface="Gotham Light" pitchFamily="50" charset="0"/>
                <a:ea typeface="Calibri" charset="0"/>
                <a:cs typeface="Times New Roman" charset="0"/>
              </a:rPr>
              <a:t>Classifiers Room </a:t>
            </a:r>
            <a:r>
              <a:rPr lang="en-US" sz="1600" dirty="0">
                <a:latin typeface="Gotham Light" pitchFamily="50" charset="0"/>
                <a:ea typeface="Calibri" charset="0"/>
                <a:cs typeface="Times New Roman" charset="0"/>
              </a:rPr>
              <a:t>– Area to allow classifiers to have privacy. Can be combined with Officials Room as a Hospitality Room if space is limited.</a:t>
            </a:r>
          </a:p>
          <a:p>
            <a:pPr marL="457200" marR="0">
              <a:lnSpc>
                <a:spcPct val="107000"/>
              </a:lnSpc>
              <a:spcBef>
                <a:spcPts val="0"/>
              </a:spcBef>
              <a:spcAft>
                <a:spcPts val="800"/>
              </a:spcAft>
            </a:pPr>
            <a:r>
              <a:rPr lang="en-US" sz="1600" b="1" dirty="0">
                <a:latin typeface="Gotham Light" pitchFamily="50" charset="0"/>
                <a:ea typeface="Calibri" charset="0"/>
                <a:cs typeface="Times New Roman" charset="0"/>
              </a:rPr>
              <a:t>Team Area/Wheelchair Storage </a:t>
            </a:r>
            <a:r>
              <a:rPr lang="en-US" sz="1600" dirty="0">
                <a:latin typeface="Gotham Light" pitchFamily="50" charset="0"/>
                <a:ea typeface="Calibri" charset="0"/>
                <a:cs typeface="Times New Roman" charset="0"/>
              </a:rPr>
              <a:t>– Area to allow teams to store team equipment or wheelchairs on-site at the venue.</a:t>
            </a:r>
          </a:p>
          <a:p>
            <a:pPr marL="457200" marR="0">
              <a:lnSpc>
                <a:spcPct val="107000"/>
              </a:lnSpc>
              <a:spcBef>
                <a:spcPts val="0"/>
              </a:spcBef>
              <a:spcAft>
                <a:spcPts val="800"/>
              </a:spcAft>
            </a:pPr>
            <a:r>
              <a:rPr lang="en-US" sz="1600" b="1" i="1" dirty="0">
                <a:latin typeface="Gotham Light" pitchFamily="50" charset="0"/>
                <a:ea typeface="Calibri" charset="0"/>
                <a:cs typeface="Times New Roman" charset="0"/>
              </a:rPr>
              <a:t>Optional</a:t>
            </a:r>
            <a:r>
              <a:rPr lang="en-US" sz="1600" dirty="0">
                <a:latin typeface="Gotham Light" pitchFamily="50" charset="0"/>
                <a:ea typeface="Calibri" charset="0"/>
                <a:cs typeface="Times New Roman" charset="0"/>
              </a:rPr>
              <a:t> – Concessions, Photo Area, T-shirt sales, special event, etc.</a:t>
            </a:r>
          </a:p>
          <a:p>
            <a:pPr algn="ctr">
              <a:lnSpc>
                <a:spcPct val="107000"/>
              </a:lnSpc>
              <a:spcAft>
                <a:spcPts val="800"/>
              </a:spcAft>
            </a:pPr>
            <a:r>
              <a:rPr lang="en-US" sz="1600" b="1" u="sng" dirty="0">
                <a:latin typeface="Gotham Light" pitchFamily="50" charset="0"/>
                <a:ea typeface="Calibri" charset="0"/>
                <a:cs typeface="Times New Roman" charset="0"/>
              </a:rPr>
              <a:t>Safety</a:t>
            </a:r>
            <a:endParaRPr lang="en-US" sz="1600" dirty="0">
              <a:latin typeface="Gotham Light" pitchFamily="50" charset="0"/>
              <a:ea typeface="Calibri" charset="0"/>
              <a:cs typeface="Times New Roman" charset="0"/>
            </a:endParaRPr>
          </a:p>
          <a:p>
            <a:pPr>
              <a:lnSpc>
                <a:spcPct val="107000"/>
              </a:lnSpc>
              <a:spcAft>
                <a:spcPts val="800"/>
              </a:spcAft>
            </a:pPr>
            <a:r>
              <a:rPr lang="en-US" sz="1600" dirty="0">
                <a:latin typeface="Gotham Light" pitchFamily="50" charset="0"/>
                <a:ea typeface="Calibri" charset="0"/>
                <a:cs typeface="Times New Roman" charset="0"/>
              </a:rPr>
              <a:t>It is important to develop and educate all key personnel regarding your emergency action plan. This helps to minimize the risk of an incident occurring and ensures the safety of all event attendees.</a:t>
            </a:r>
          </a:p>
          <a:p>
            <a:pPr>
              <a:lnSpc>
                <a:spcPct val="107000"/>
              </a:lnSpc>
              <a:spcAft>
                <a:spcPts val="800"/>
              </a:spcAft>
            </a:pPr>
            <a:r>
              <a:rPr lang="en-US" dirty="0">
                <a:latin typeface="Gotham Light" charset="0"/>
                <a:ea typeface="Calibri" charset="0"/>
                <a:cs typeface="Times New Roman" charset="0"/>
              </a:rPr>
              <a:t> </a:t>
            </a:r>
            <a:endParaRPr lang="en-US" sz="1600" dirty="0">
              <a:effectLst/>
              <a:latin typeface="Calibri" charset="0"/>
              <a:ea typeface="Calibri" charset="0"/>
              <a:cs typeface="Times New Roman" charset="0"/>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2326624" y="154818"/>
            <a:ext cx="3564255" cy="914400"/>
          </a:xfrm>
          <a:prstGeom prst="rect">
            <a:avLst/>
          </a:prstGeom>
        </p:spPr>
      </p:pic>
    </p:spTree>
    <p:extLst>
      <p:ext uri="{BB962C8B-B14F-4D97-AF65-F5344CB8AC3E}">
        <p14:creationId xmlns:p14="http://schemas.microsoft.com/office/powerpoint/2010/main" val="240836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nvPicPr>
        <p:blipFill>
          <a:blip r:embed="rId2" cstate="print">
            <a:extLst>
              <a:ext uri="{28A0092B-C50C-407E-A947-70E740481C1C}">
                <a14:useLocalDpi xmlns:a14="http://schemas.microsoft.com/office/drawing/2010/main" val="0"/>
              </a:ext>
            </a:extLst>
          </a:blip>
          <a:stretch>
            <a:fillRect/>
          </a:stretch>
        </p:blipFill>
        <p:spPr>
          <a:xfrm>
            <a:off x="534763" y="585126"/>
            <a:ext cx="488950" cy="488950"/>
          </a:xfrm>
          <a:prstGeom prst="rect">
            <a:avLst/>
          </a:prstGeom>
        </p:spPr>
      </p:pic>
      <p:sp>
        <p:nvSpPr>
          <p:cNvPr id="13" name="Rectangle 12"/>
          <p:cNvSpPr/>
          <p:nvPr/>
        </p:nvSpPr>
        <p:spPr>
          <a:xfrm>
            <a:off x="1145307" y="704744"/>
            <a:ext cx="2362634" cy="369332"/>
          </a:xfrm>
          <a:prstGeom prst="rect">
            <a:avLst/>
          </a:prstGeom>
        </p:spPr>
        <p:txBody>
          <a:bodyPr wrap="none">
            <a:spAutoFit/>
          </a:bodyPr>
          <a:lstStyle/>
          <a:p>
            <a:r>
              <a:rPr lang="en-US" b="1" u="sng" dirty="0">
                <a:latin typeface="Calibri" charset="0"/>
                <a:ea typeface="Calibri" charset="0"/>
                <a:cs typeface="Times New Roman" charset="0"/>
              </a:rPr>
              <a:t>Game Summary Sheet</a:t>
            </a:r>
            <a:r>
              <a:rPr lang="en-US" dirty="0"/>
              <a:t> </a:t>
            </a:r>
          </a:p>
        </p:txBody>
      </p:sp>
      <p:graphicFrame>
        <p:nvGraphicFramePr>
          <p:cNvPr id="18" name="Table 17"/>
          <p:cNvGraphicFramePr>
            <a:graphicFrameLocks noGrp="1"/>
          </p:cNvGraphicFramePr>
          <p:nvPr>
            <p:extLst>
              <p:ext uri="{D42A27DB-BD31-4B8C-83A1-F6EECF244321}">
                <p14:modId xmlns:p14="http://schemas.microsoft.com/office/powerpoint/2010/main" val="2574032115"/>
              </p:ext>
            </p:extLst>
          </p:nvPr>
        </p:nvGraphicFramePr>
        <p:xfrm>
          <a:off x="534763" y="1276020"/>
          <a:ext cx="5715000" cy="981456"/>
        </p:xfrm>
        <a:graphic>
          <a:graphicData uri="http://schemas.openxmlformats.org/drawingml/2006/table">
            <a:tbl>
              <a:tblPr firstRow="1" firstCol="1" bandRow="1"/>
              <a:tblGrid>
                <a:gridCol w="1778000">
                  <a:extLst>
                    <a:ext uri="{9D8B030D-6E8A-4147-A177-3AD203B41FA5}">
                      <a16:colId xmlns:a16="http://schemas.microsoft.com/office/drawing/2014/main" val="20000"/>
                    </a:ext>
                  </a:extLst>
                </a:gridCol>
                <a:gridCol w="2273300">
                  <a:extLst>
                    <a:ext uri="{9D8B030D-6E8A-4147-A177-3AD203B41FA5}">
                      <a16:colId xmlns:a16="http://schemas.microsoft.com/office/drawing/2014/main" val="20001"/>
                    </a:ext>
                  </a:extLst>
                </a:gridCol>
                <a:gridCol w="1663700">
                  <a:extLst>
                    <a:ext uri="{9D8B030D-6E8A-4147-A177-3AD203B41FA5}">
                      <a16:colId xmlns:a16="http://schemas.microsoft.com/office/drawing/2014/main" val="20002"/>
                    </a:ext>
                  </a:extLst>
                </a:gridCol>
              </a:tblGrid>
              <a:tr h="238125">
                <a:tc>
                  <a:txBody>
                    <a:bodyPr/>
                    <a:lstStyle/>
                    <a:p>
                      <a:pPr marL="0" marR="0">
                        <a:lnSpc>
                          <a:spcPct val="115000"/>
                        </a:lnSpc>
                        <a:spcBef>
                          <a:spcPts val="0"/>
                        </a:spcBef>
                        <a:spcAft>
                          <a:spcPts val="0"/>
                        </a:spcAft>
                      </a:pPr>
                      <a:r>
                        <a:rPr lang="en-US" sz="1400" b="1">
                          <a:solidFill>
                            <a:srgbClr val="000000"/>
                          </a:solidFill>
                          <a:effectLst/>
                          <a:latin typeface="Calibri" charset="0"/>
                          <a:ea typeface="Times New Roman" charset="0"/>
                          <a:cs typeface="Times New Roman" charset="0"/>
                        </a:rPr>
                        <a:t>Date:</a:t>
                      </a:r>
                      <a:endParaRPr lang="en-US" sz="11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1">
                          <a:solidFill>
                            <a:srgbClr val="000000"/>
                          </a:solidFill>
                          <a:effectLst/>
                          <a:latin typeface="Calibri" charset="0"/>
                          <a:ea typeface="Times New Roman" charset="0"/>
                          <a:cs typeface="Times New Roman" charset="0"/>
                        </a:rPr>
                        <a:t>Game Start Time:</a:t>
                      </a:r>
                      <a:endParaRPr lang="en-US" sz="11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1">
                          <a:solidFill>
                            <a:srgbClr val="000000"/>
                          </a:solidFill>
                          <a:effectLst/>
                          <a:latin typeface="Calibri" charset="0"/>
                          <a:ea typeface="Times New Roman" charset="0"/>
                          <a:cs typeface="Times New Roman" charset="0"/>
                        </a:rPr>
                        <a:t>Court #: </a:t>
                      </a:r>
                      <a:endParaRPr lang="en-US" sz="11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38125">
                <a:tc gridSpan="3">
                  <a:txBody>
                    <a:bodyPr/>
                    <a:lstStyle/>
                    <a:p>
                      <a:pPr marL="0" marR="0">
                        <a:lnSpc>
                          <a:spcPct val="115000"/>
                        </a:lnSpc>
                        <a:spcBef>
                          <a:spcPts val="0"/>
                        </a:spcBef>
                        <a:spcAft>
                          <a:spcPts val="0"/>
                        </a:spcAft>
                      </a:pPr>
                      <a:r>
                        <a:rPr lang="en-US" sz="1400" b="1" dirty="0">
                          <a:solidFill>
                            <a:srgbClr val="000000"/>
                          </a:solidFill>
                          <a:effectLst/>
                          <a:latin typeface="Calibri" charset="0"/>
                          <a:ea typeface="Times New Roman" charset="0"/>
                          <a:cs typeface="Times New Roman" charset="0"/>
                        </a:rPr>
                        <a:t>Winning Team/Score:</a:t>
                      </a:r>
                      <a:endParaRPr lang="en-US" sz="11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38125">
                <a:tc gridSpan="3">
                  <a:txBody>
                    <a:bodyPr/>
                    <a:lstStyle/>
                    <a:p>
                      <a:pPr marL="0" marR="0">
                        <a:lnSpc>
                          <a:spcPct val="115000"/>
                        </a:lnSpc>
                        <a:spcBef>
                          <a:spcPts val="0"/>
                        </a:spcBef>
                        <a:spcAft>
                          <a:spcPts val="0"/>
                        </a:spcAft>
                      </a:pPr>
                      <a:r>
                        <a:rPr lang="en-US" sz="1400" b="1">
                          <a:solidFill>
                            <a:srgbClr val="000000"/>
                          </a:solidFill>
                          <a:effectLst/>
                          <a:latin typeface="Calibri" charset="0"/>
                          <a:ea typeface="Times New Roman" charset="0"/>
                          <a:cs typeface="Times New Roman" charset="0"/>
                        </a:rPr>
                        <a:t>Losing Team/Score:</a:t>
                      </a:r>
                      <a:endParaRPr lang="en-US" sz="11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0">
                <a:tc gridSpan="3">
                  <a:txBody>
                    <a:bodyPr/>
                    <a:lstStyle/>
                    <a:p>
                      <a:pPr marL="0" marR="0">
                        <a:lnSpc>
                          <a:spcPct val="115000"/>
                        </a:lnSpc>
                        <a:spcBef>
                          <a:spcPts val="0"/>
                        </a:spcBef>
                        <a:spcAft>
                          <a:spcPts val="0"/>
                        </a:spcAft>
                      </a:pPr>
                      <a:r>
                        <a:rPr lang="en-US" sz="1400" b="1" u="sng" dirty="0">
                          <a:solidFill>
                            <a:srgbClr val="000000"/>
                          </a:solidFill>
                          <a:effectLst/>
                          <a:latin typeface="Calibri" charset="0"/>
                          <a:ea typeface="Times New Roman" charset="0"/>
                          <a:cs typeface="Times New Roman" charset="0"/>
                        </a:rPr>
                        <a:t>Game Notes:</a:t>
                      </a:r>
                      <a:endParaRPr lang="en-US" sz="11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19" name="Rectangle 18"/>
          <p:cNvSpPr/>
          <p:nvPr/>
        </p:nvSpPr>
        <p:spPr>
          <a:xfrm>
            <a:off x="534764" y="2347751"/>
            <a:ext cx="5714999" cy="923330"/>
          </a:xfrm>
          <a:prstGeom prst="rect">
            <a:avLst/>
          </a:prstGeom>
        </p:spPr>
        <p:txBody>
          <a:bodyPr wrap="square">
            <a:spAutoFit/>
          </a:bodyPr>
          <a:lstStyle/>
          <a:p>
            <a:r>
              <a:rPr lang="en-US" b="1" dirty="0">
                <a:latin typeface="Calibri" charset="0"/>
                <a:ea typeface="Calibri" charset="0"/>
                <a:cs typeface="Times New Roman" charset="0"/>
              </a:rPr>
              <a:t>**Postgame Instructions: </a:t>
            </a:r>
            <a:r>
              <a:rPr lang="en-US" dirty="0">
                <a:latin typeface="Calibri" charset="0"/>
                <a:ea typeface="Calibri" charset="0"/>
                <a:cs typeface="Times New Roman" charset="0"/>
              </a:rPr>
              <a:t>Leave this sheet at the game table with score sheets/game folder and someone will be by to pick it up. </a:t>
            </a:r>
            <a:endParaRPr lang="en-US" dirty="0"/>
          </a:p>
        </p:txBody>
      </p:sp>
      <p:pic>
        <p:nvPicPr>
          <p:cNvPr id="24" name="Picture 23"/>
          <p:cNvPicPr/>
          <p:nvPr/>
        </p:nvPicPr>
        <p:blipFill>
          <a:blip r:embed="rId2" cstate="print">
            <a:extLst>
              <a:ext uri="{28A0092B-C50C-407E-A947-70E740481C1C}">
                <a14:useLocalDpi xmlns:a14="http://schemas.microsoft.com/office/drawing/2010/main" val="0"/>
              </a:ext>
            </a:extLst>
          </a:blip>
          <a:stretch>
            <a:fillRect/>
          </a:stretch>
        </p:blipFill>
        <p:spPr>
          <a:xfrm>
            <a:off x="534763" y="3633568"/>
            <a:ext cx="488950" cy="488950"/>
          </a:xfrm>
          <a:prstGeom prst="rect">
            <a:avLst/>
          </a:prstGeom>
        </p:spPr>
      </p:pic>
      <p:sp>
        <p:nvSpPr>
          <p:cNvPr id="25" name="Rectangle 24"/>
          <p:cNvSpPr/>
          <p:nvPr/>
        </p:nvSpPr>
        <p:spPr>
          <a:xfrm>
            <a:off x="1145307" y="3753186"/>
            <a:ext cx="2362634" cy="369332"/>
          </a:xfrm>
          <a:prstGeom prst="rect">
            <a:avLst/>
          </a:prstGeom>
        </p:spPr>
        <p:txBody>
          <a:bodyPr wrap="none">
            <a:spAutoFit/>
          </a:bodyPr>
          <a:lstStyle/>
          <a:p>
            <a:r>
              <a:rPr lang="en-US" b="1" u="sng" dirty="0">
                <a:latin typeface="Calibri" charset="0"/>
                <a:ea typeface="Calibri" charset="0"/>
                <a:cs typeface="Times New Roman" charset="0"/>
              </a:rPr>
              <a:t>Game Summary Sheet</a:t>
            </a:r>
            <a:r>
              <a:rPr lang="en-US" dirty="0"/>
              <a:t> </a:t>
            </a:r>
          </a:p>
        </p:txBody>
      </p:sp>
      <p:graphicFrame>
        <p:nvGraphicFramePr>
          <p:cNvPr id="26" name="Table 25"/>
          <p:cNvGraphicFramePr>
            <a:graphicFrameLocks noGrp="1"/>
          </p:cNvGraphicFramePr>
          <p:nvPr>
            <p:extLst>
              <p:ext uri="{D42A27DB-BD31-4B8C-83A1-F6EECF244321}">
                <p14:modId xmlns:p14="http://schemas.microsoft.com/office/powerpoint/2010/main" val="2453477616"/>
              </p:ext>
            </p:extLst>
          </p:nvPr>
        </p:nvGraphicFramePr>
        <p:xfrm>
          <a:off x="534760" y="4329364"/>
          <a:ext cx="5715000" cy="981456"/>
        </p:xfrm>
        <a:graphic>
          <a:graphicData uri="http://schemas.openxmlformats.org/drawingml/2006/table">
            <a:tbl>
              <a:tblPr firstRow="1" firstCol="1" bandRow="1"/>
              <a:tblGrid>
                <a:gridCol w="1778000">
                  <a:extLst>
                    <a:ext uri="{9D8B030D-6E8A-4147-A177-3AD203B41FA5}">
                      <a16:colId xmlns:a16="http://schemas.microsoft.com/office/drawing/2014/main" val="20000"/>
                    </a:ext>
                  </a:extLst>
                </a:gridCol>
                <a:gridCol w="2273300">
                  <a:extLst>
                    <a:ext uri="{9D8B030D-6E8A-4147-A177-3AD203B41FA5}">
                      <a16:colId xmlns:a16="http://schemas.microsoft.com/office/drawing/2014/main" val="20001"/>
                    </a:ext>
                  </a:extLst>
                </a:gridCol>
                <a:gridCol w="1663700">
                  <a:extLst>
                    <a:ext uri="{9D8B030D-6E8A-4147-A177-3AD203B41FA5}">
                      <a16:colId xmlns:a16="http://schemas.microsoft.com/office/drawing/2014/main" val="20002"/>
                    </a:ext>
                  </a:extLst>
                </a:gridCol>
              </a:tblGrid>
              <a:tr h="238125">
                <a:tc>
                  <a:txBody>
                    <a:bodyPr/>
                    <a:lstStyle/>
                    <a:p>
                      <a:pPr marL="0" marR="0">
                        <a:lnSpc>
                          <a:spcPct val="115000"/>
                        </a:lnSpc>
                        <a:spcBef>
                          <a:spcPts val="0"/>
                        </a:spcBef>
                        <a:spcAft>
                          <a:spcPts val="0"/>
                        </a:spcAft>
                      </a:pPr>
                      <a:r>
                        <a:rPr lang="en-US" sz="1400" b="1" dirty="0">
                          <a:solidFill>
                            <a:srgbClr val="000000"/>
                          </a:solidFill>
                          <a:effectLst/>
                          <a:latin typeface="Calibri" charset="0"/>
                          <a:ea typeface="Times New Roman" charset="0"/>
                          <a:cs typeface="Times New Roman" charset="0"/>
                        </a:rPr>
                        <a:t>Date:</a:t>
                      </a:r>
                      <a:endParaRPr lang="en-US" sz="11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1">
                          <a:solidFill>
                            <a:srgbClr val="000000"/>
                          </a:solidFill>
                          <a:effectLst/>
                          <a:latin typeface="Calibri" charset="0"/>
                          <a:ea typeface="Times New Roman" charset="0"/>
                          <a:cs typeface="Times New Roman" charset="0"/>
                        </a:rPr>
                        <a:t>Game Start Time:</a:t>
                      </a:r>
                      <a:endParaRPr lang="en-US" sz="11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1">
                          <a:solidFill>
                            <a:srgbClr val="000000"/>
                          </a:solidFill>
                          <a:effectLst/>
                          <a:latin typeface="Calibri" charset="0"/>
                          <a:ea typeface="Times New Roman" charset="0"/>
                          <a:cs typeface="Times New Roman" charset="0"/>
                        </a:rPr>
                        <a:t>Court #: </a:t>
                      </a:r>
                      <a:endParaRPr lang="en-US" sz="11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38125">
                <a:tc gridSpan="3">
                  <a:txBody>
                    <a:bodyPr/>
                    <a:lstStyle/>
                    <a:p>
                      <a:pPr marL="0" marR="0">
                        <a:lnSpc>
                          <a:spcPct val="115000"/>
                        </a:lnSpc>
                        <a:spcBef>
                          <a:spcPts val="0"/>
                        </a:spcBef>
                        <a:spcAft>
                          <a:spcPts val="0"/>
                        </a:spcAft>
                      </a:pPr>
                      <a:r>
                        <a:rPr lang="en-US" sz="1400" b="1">
                          <a:solidFill>
                            <a:srgbClr val="000000"/>
                          </a:solidFill>
                          <a:effectLst/>
                          <a:latin typeface="Calibri" charset="0"/>
                          <a:ea typeface="Times New Roman" charset="0"/>
                          <a:cs typeface="Times New Roman" charset="0"/>
                        </a:rPr>
                        <a:t>Winning Team/Score:</a:t>
                      </a:r>
                      <a:endParaRPr lang="en-US" sz="11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38125">
                <a:tc gridSpan="3">
                  <a:txBody>
                    <a:bodyPr/>
                    <a:lstStyle/>
                    <a:p>
                      <a:pPr marL="0" marR="0">
                        <a:lnSpc>
                          <a:spcPct val="115000"/>
                        </a:lnSpc>
                        <a:spcBef>
                          <a:spcPts val="0"/>
                        </a:spcBef>
                        <a:spcAft>
                          <a:spcPts val="0"/>
                        </a:spcAft>
                      </a:pPr>
                      <a:r>
                        <a:rPr lang="en-US" sz="1400" b="1" dirty="0">
                          <a:solidFill>
                            <a:srgbClr val="000000"/>
                          </a:solidFill>
                          <a:effectLst/>
                          <a:latin typeface="Calibri" charset="0"/>
                          <a:ea typeface="Times New Roman" charset="0"/>
                          <a:cs typeface="Times New Roman" charset="0"/>
                        </a:rPr>
                        <a:t>Losing Team/Score:</a:t>
                      </a:r>
                      <a:endParaRPr lang="en-US" sz="11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0">
                <a:tc gridSpan="3">
                  <a:txBody>
                    <a:bodyPr/>
                    <a:lstStyle/>
                    <a:p>
                      <a:pPr marL="0" marR="0">
                        <a:lnSpc>
                          <a:spcPct val="115000"/>
                        </a:lnSpc>
                        <a:spcBef>
                          <a:spcPts val="0"/>
                        </a:spcBef>
                        <a:spcAft>
                          <a:spcPts val="0"/>
                        </a:spcAft>
                      </a:pPr>
                      <a:r>
                        <a:rPr lang="en-US" sz="1400" b="1" u="sng" dirty="0">
                          <a:solidFill>
                            <a:srgbClr val="000000"/>
                          </a:solidFill>
                          <a:effectLst/>
                          <a:latin typeface="Calibri" charset="0"/>
                          <a:ea typeface="Times New Roman" charset="0"/>
                          <a:cs typeface="Times New Roman" charset="0"/>
                        </a:rPr>
                        <a:t>Game Notes:</a:t>
                      </a:r>
                      <a:endParaRPr lang="en-US" sz="11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20" name="Rectangle 19"/>
          <p:cNvSpPr/>
          <p:nvPr/>
        </p:nvSpPr>
        <p:spPr>
          <a:xfrm>
            <a:off x="534761" y="5446737"/>
            <a:ext cx="5714999" cy="923330"/>
          </a:xfrm>
          <a:prstGeom prst="rect">
            <a:avLst/>
          </a:prstGeom>
        </p:spPr>
        <p:txBody>
          <a:bodyPr wrap="square">
            <a:spAutoFit/>
          </a:bodyPr>
          <a:lstStyle/>
          <a:p>
            <a:r>
              <a:rPr lang="en-US" b="1" dirty="0">
                <a:latin typeface="Calibri" charset="0"/>
                <a:ea typeface="Calibri" charset="0"/>
                <a:cs typeface="Times New Roman" charset="0"/>
              </a:rPr>
              <a:t>**Postgame Instructions: </a:t>
            </a:r>
            <a:r>
              <a:rPr lang="en-US" dirty="0">
                <a:latin typeface="Calibri" charset="0"/>
                <a:ea typeface="Calibri" charset="0"/>
                <a:cs typeface="Times New Roman" charset="0"/>
              </a:rPr>
              <a:t>Leave this sheet at the game table with score sheets/game folder and someone will be by to pick it up. </a:t>
            </a:r>
            <a:endParaRPr lang="en-US" dirty="0"/>
          </a:p>
        </p:txBody>
      </p:sp>
      <p:graphicFrame>
        <p:nvGraphicFramePr>
          <p:cNvPr id="28" name="Table 27"/>
          <p:cNvGraphicFramePr>
            <a:graphicFrameLocks noGrp="1"/>
          </p:cNvGraphicFramePr>
          <p:nvPr>
            <p:extLst>
              <p:ext uri="{D42A27DB-BD31-4B8C-83A1-F6EECF244321}">
                <p14:modId xmlns:p14="http://schemas.microsoft.com/office/powerpoint/2010/main" val="983021129"/>
              </p:ext>
            </p:extLst>
          </p:nvPr>
        </p:nvGraphicFramePr>
        <p:xfrm>
          <a:off x="534760" y="7384329"/>
          <a:ext cx="5715000" cy="1025615"/>
        </p:xfrm>
        <a:graphic>
          <a:graphicData uri="http://schemas.openxmlformats.org/drawingml/2006/table">
            <a:tbl>
              <a:tblPr firstRow="1" firstCol="1" bandRow="1"/>
              <a:tblGrid>
                <a:gridCol w="1778000">
                  <a:extLst>
                    <a:ext uri="{9D8B030D-6E8A-4147-A177-3AD203B41FA5}">
                      <a16:colId xmlns:a16="http://schemas.microsoft.com/office/drawing/2014/main" val="20000"/>
                    </a:ext>
                  </a:extLst>
                </a:gridCol>
                <a:gridCol w="2273300">
                  <a:extLst>
                    <a:ext uri="{9D8B030D-6E8A-4147-A177-3AD203B41FA5}">
                      <a16:colId xmlns:a16="http://schemas.microsoft.com/office/drawing/2014/main" val="20001"/>
                    </a:ext>
                  </a:extLst>
                </a:gridCol>
                <a:gridCol w="1663700">
                  <a:extLst>
                    <a:ext uri="{9D8B030D-6E8A-4147-A177-3AD203B41FA5}">
                      <a16:colId xmlns:a16="http://schemas.microsoft.com/office/drawing/2014/main" val="20002"/>
                    </a:ext>
                  </a:extLst>
                </a:gridCol>
              </a:tblGrid>
              <a:tr h="289523">
                <a:tc>
                  <a:txBody>
                    <a:bodyPr/>
                    <a:lstStyle/>
                    <a:p>
                      <a:pPr marL="0" marR="0">
                        <a:lnSpc>
                          <a:spcPct val="115000"/>
                        </a:lnSpc>
                        <a:spcBef>
                          <a:spcPts val="0"/>
                        </a:spcBef>
                        <a:spcAft>
                          <a:spcPts val="0"/>
                        </a:spcAft>
                      </a:pPr>
                      <a:r>
                        <a:rPr lang="en-US" sz="1400" b="1" dirty="0">
                          <a:solidFill>
                            <a:srgbClr val="000000"/>
                          </a:solidFill>
                          <a:effectLst/>
                          <a:latin typeface="Calibri" charset="0"/>
                          <a:ea typeface="Times New Roman" charset="0"/>
                          <a:cs typeface="Times New Roman" charset="0"/>
                        </a:rPr>
                        <a:t>Date:</a:t>
                      </a:r>
                      <a:endParaRPr lang="en-US" sz="11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1">
                          <a:solidFill>
                            <a:srgbClr val="000000"/>
                          </a:solidFill>
                          <a:effectLst/>
                          <a:latin typeface="Calibri" charset="0"/>
                          <a:ea typeface="Times New Roman" charset="0"/>
                          <a:cs typeface="Times New Roman" charset="0"/>
                        </a:rPr>
                        <a:t>Game Start Time:</a:t>
                      </a:r>
                      <a:endParaRPr lang="en-US" sz="11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1">
                          <a:solidFill>
                            <a:srgbClr val="000000"/>
                          </a:solidFill>
                          <a:effectLst/>
                          <a:latin typeface="Calibri" charset="0"/>
                          <a:ea typeface="Times New Roman" charset="0"/>
                          <a:cs typeface="Times New Roman" charset="0"/>
                        </a:rPr>
                        <a:t>Court #: </a:t>
                      </a:r>
                      <a:endParaRPr lang="en-US" sz="11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38125">
                <a:tc gridSpan="3">
                  <a:txBody>
                    <a:bodyPr/>
                    <a:lstStyle/>
                    <a:p>
                      <a:pPr marL="0" marR="0">
                        <a:lnSpc>
                          <a:spcPct val="115000"/>
                        </a:lnSpc>
                        <a:spcBef>
                          <a:spcPts val="0"/>
                        </a:spcBef>
                        <a:spcAft>
                          <a:spcPts val="0"/>
                        </a:spcAft>
                      </a:pPr>
                      <a:r>
                        <a:rPr lang="en-US" sz="1400" b="1" dirty="0">
                          <a:solidFill>
                            <a:srgbClr val="000000"/>
                          </a:solidFill>
                          <a:effectLst/>
                          <a:latin typeface="Calibri" charset="0"/>
                          <a:ea typeface="Times New Roman" charset="0"/>
                          <a:cs typeface="Times New Roman" charset="0"/>
                        </a:rPr>
                        <a:t>Winning Team/Score:</a:t>
                      </a:r>
                      <a:endParaRPr lang="en-US" sz="1100" dirty="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38125">
                <a:tc gridSpan="3">
                  <a:txBody>
                    <a:bodyPr/>
                    <a:lstStyle/>
                    <a:p>
                      <a:pPr marL="0" marR="0">
                        <a:lnSpc>
                          <a:spcPct val="115000"/>
                        </a:lnSpc>
                        <a:spcBef>
                          <a:spcPts val="0"/>
                        </a:spcBef>
                        <a:spcAft>
                          <a:spcPts val="0"/>
                        </a:spcAft>
                      </a:pPr>
                      <a:r>
                        <a:rPr lang="en-US" sz="1400" b="1">
                          <a:solidFill>
                            <a:srgbClr val="000000"/>
                          </a:solidFill>
                          <a:effectLst/>
                          <a:latin typeface="Calibri" charset="0"/>
                          <a:ea typeface="Times New Roman" charset="0"/>
                          <a:cs typeface="Times New Roman" charset="0"/>
                        </a:rPr>
                        <a:t>Losing Team/Score:</a:t>
                      </a:r>
                      <a:endParaRPr lang="en-US" sz="11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0">
                <a:tc gridSpan="3">
                  <a:txBody>
                    <a:bodyPr/>
                    <a:lstStyle/>
                    <a:p>
                      <a:pPr marL="0" marR="0">
                        <a:lnSpc>
                          <a:spcPct val="115000"/>
                        </a:lnSpc>
                        <a:spcBef>
                          <a:spcPts val="0"/>
                        </a:spcBef>
                        <a:spcAft>
                          <a:spcPts val="0"/>
                        </a:spcAft>
                      </a:pPr>
                      <a:r>
                        <a:rPr lang="en-US" sz="1400" b="1" u="sng" dirty="0">
                          <a:solidFill>
                            <a:srgbClr val="000000"/>
                          </a:solidFill>
                          <a:effectLst/>
                          <a:latin typeface="Calibri" charset="0"/>
                          <a:ea typeface="Times New Roman" charset="0"/>
                          <a:cs typeface="Times New Roman" charset="0"/>
                        </a:rPr>
                        <a:t>Game Notes:</a:t>
                      </a:r>
                      <a:endParaRPr lang="en-US" sz="11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pic>
        <p:nvPicPr>
          <p:cNvPr id="29" name="Picture 28"/>
          <p:cNvPicPr/>
          <p:nvPr/>
        </p:nvPicPr>
        <p:blipFill>
          <a:blip r:embed="rId2" cstate="print">
            <a:extLst>
              <a:ext uri="{28A0092B-C50C-407E-A947-70E740481C1C}">
                <a14:useLocalDpi xmlns:a14="http://schemas.microsoft.com/office/drawing/2010/main" val="0"/>
              </a:ext>
            </a:extLst>
          </a:blip>
          <a:stretch>
            <a:fillRect/>
          </a:stretch>
        </p:blipFill>
        <p:spPr>
          <a:xfrm>
            <a:off x="534763" y="6752162"/>
            <a:ext cx="488950" cy="488950"/>
          </a:xfrm>
          <a:prstGeom prst="rect">
            <a:avLst/>
          </a:prstGeom>
        </p:spPr>
      </p:pic>
      <p:sp>
        <p:nvSpPr>
          <p:cNvPr id="30" name="Rectangle 29"/>
          <p:cNvSpPr/>
          <p:nvPr/>
        </p:nvSpPr>
        <p:spPr>
          <a:xfrm>
            <a:off x="1145307" y="6868896"/>
            <a:ext cx="2362634" cy="369332"/>
          </a:xfrm>
          <a:prstGeom prst="rect">
            <a:avLst/>
          </a:prstGeom>
        </p:spPr>
        <p:txBody>
          <a:bodyPr wrap="none">
            <a:spAutoFit/>
          </a:bodyPr>
          <a:lstStyle/>
          <a:p>
            <a:r>
              <a:rPr lang="en-US" b="1" u="sng" dirty="0">
                <a:latin typeface="Calibri" charset="0"/>
                <a:ea typeface="Calibri" charset="0"/>
                <a:cs typeface="Times New Roman" charset="0"/>
              </a:rPr>
              <a:t>Game Summary Sheet</a:t>
            </a:r>
            <a:r>
              <a:rPr lang="en-US" dirty="0"/>
              <a:t> </a:t>
            </a:r>
          </a:p>
        </p:txBody>
      </p:sp>
      <p:sp>
        <p:nvSpPr>
          <p:cNvPr id="31" name="Rectangle 30"/>
          <p:cNvSpPr/>
          <p:nvPr/>
        </p:nvSpPr>
        <p:spPr>
          <a:xfrm>
            <a:off x="534764" y="8754664"/>
            <a:ext cx="5714999" cy="923330"/>
          </a:xfrm>
          <a:prstGeom prst="rect">
            <a:avLst/>
          </a:prstGeom>
        </p:spPr>
        <p:txBody>
          <a:bodyPr wrap="square">
            <a:spAutoFit/>
          </a:bodyPr>
          <a:lstStyle/>
          <a:p>
            <a:r>
              <a:rPr lang="en-US" b="1" dirty="0">
                <a:latin typeface="Calibri" charset="0"/>
                <a:ea typeface="Calibri" charset="0"/>
                <a:cs typeface="Times New Roman" charset="0"/>
              </a:rPr>
              <a:t>**Postgame Instructions: </a:t>
            </a:r>
            <a:r>
              <a:rPr lang="en-US" dirty="0">
                <a:latin typeface="Calibri" charset="0"/>
                <a:ea typeface="Calibri" charset="0"/>
                <a:cs typeface="Times New Roman" charset="0"/>
              </a:rPr>
              <a:t>Leave this sheet at the game table with score sheets/game folder and someone will be by to pick it up. </a:t>
            </a:r>
            <a:endParaRPr lang="en-US" dirty="0"/>
          </a:p>
        </p:txBody>
      </p:sp>
      <p:cxnSp>
        <p:nvCxnSpPr>
          <p:cNvPr id="4" name="Straight Connector 3">
            <a:extLst>
              <a:ext uri="{FF2B5EF4-FFF2-40B4-BE49-F238E27FC236}">
                <a16:creationId xmlns:a16="http://schemas.microsoft.com/office/drawing/2014/main" id="{0895FF0B-231F-48FE-9F68-31CB56F15FB3}"/>
              </a:ext>
            </a:extLst>
          </p:cNvPr>
          <p:cNvCxnSpPr/>
          <p:nvPr/>
        </p:nvCxnSpPr>
        <p:spPr>
          <a:xfrm>
            <a:off x="534760" y="3392562"/>
            <a:ext cx="6502400" cy="0"/>
          </a:xfrm>
          <a:prstGeom prst="line">
            <a:avLst/>
          </a:prstGeom>
          <a:ln cmpd="sng">
            <a:prstDash val="dash"/>
          </a:ln>
          <a:effectLst>
            <a:outerShdw blurRad="40000" dist="20000" dir="5400000" rotWithShape="0">
              <a:schemeClr val="bg1">
                <a:alpha val="38000"/>
              </a:schemeClr>
            </a:outerShdw>
          </a:effectLst>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8885B146-73DF-4892-B124-8657A23B5502}"/>
              </a:ext>
            </a:extLst>
          </p:cNvPr>
          <p:cNvCxnSpPr/>
          <p:nvPr/>
        </p:nvCxnSpPr>
        <p:spPr>
          <a:xfrm>
            <a:off x="534760" y="6471481"/>
            <a:ext cx="6502400" cy="0"/>
          </a:xfrm>
          <a:prstGeom prst="line">
            <a:avLst/>
          </a:prstGeom>
          <a:ln cmpd="sng">
            <a:prstDash val="dash"/>
          </a:ln>
          <a:effectLst>
            <a:outerShdw blurRad="40000" dist="20000" dir="5400000" rotWithShape="0">
              <a:schemeClr val="bg1">
                <a:alpha val="38000"/>
              </a:schemeClr>
            </a:outerShdw>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23810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943" y="1054704"/>
            <a:ext cx="6582089" cy="8183009"/>
          </a:xfrm>
          <a:prstGeom prst="rect">
            <a:avLst/>
          </a:prstGeom>
        </p:spPr>
        <p:txBody>
          <a:bodyPr wrap="square">
            <a:spAutoFit/>
          </a:bodyPr>
          <a:lstStyle/>
          <a:p>
            <a:pPr algn="ctr">
              <a:lnSpc>
                <a:spcPct val="107000"/>
              </a:lnSpc>
              <a:spcAft>
                <a:spcPts val="800"/>
              </a:spcAft>
            </a:pPr>
            <a:r>
              <a:rPr lang="en-US" b="1" dirty="0">
                <a:ea typeface="Calibri" charset="0"/>
                <a:cs typeface="Times New Roman" charset="0"/>
              </a:rPr>
              <a:t>            </a:t>
            </a:r>
          </a:p>
          <a:p>
            <a:pPr algn="ctr">
              <a:lnSpc>
                <a:spcPct val="107000"/>
              </a:lnSpc>
              <a:spcAft>
                <a:spcPts val="800"/>
              </a:spcAft>
            </a:pPr>
            <a:r>
              <a:rPr lang="en-US" sz="2000" b="1" dirty="0">
                <a:latin typeface="Gotham Light" pitchFamily="50" charset="0"/>
                <a:ea typeface="Calibri" charset="0"/>
                <a:cs typeface="Times New Roman" charset="0"/>
              </a:rPr>
              <a:t> </a:t>
            </a:r>
            <a:r>
              <a:rPr lang="en-US" sz="2000" b="1" dirty="0" err="1">
                <a:latin typeface="Gotham Light" pitchFamily="50" charset="0"/>
                <a:ea typeface="Calibri" charset="0"/>
                <a:cs typeface="Times New Roman" charset="0"/>
              </a:rPr>
              <a:t>i</a:t>
            </a:r>
            <a:r>
              <a:rPr lang="en-US" sz="2000" b="1" u="sng" dirty="0" err="1">
                <a:latin typeface="Gotham Light" pitchFamily="50" charset="0"/>
                <a:ea typeface="Calibri" charset="0"/>
                <a:cs typeface="Times New Roman" charset="0"/>
              </a:rPr>
              <a:t>Scout</a:t>
            </a:r>
            <a:r>
              <a:rPr lang="en-US" sz="2000" b="1" u="sng" dirty="0">
                <a:latin typeface="Gotham Light" pitchFamily="50" charset="0"/>
                <a:ea typeface="Calibri" charset="0"/>
                <a:cs typeface="Times New Roman" charset="0"/>
              </a:rPr>
              <a:t> – App Live Scoring</a:t>
            </a:r>
            <a:endParaRPr lang="en-US" sz="2000" dirty="0">
              <a:latin typeface="Gotham Light" pitchFamily="50" charset="0"/>
              <a:ea typeface="Calibri" charset="0"/>
              <a:cs typeface="Times New Roman" charset="0"/>
            </a:endParaRPr>
          </a:p>
          <a:p>
            <a:pPr>
              <a:lnSpc>
                <a:spcPct val="107000"/>
              </a:lnSpc>
              <a:spcAft>
                <a:spcPts val="800"/>
              </a:spcAft>
            </a:pPr>
            <a:endParaRPr lang="en-US" sz="2000" dirty="0">
              <a:latin typeface="Gotham Light" pitchFamily="50" charset="0"/>
              <a:ea typeface="Calibri" charset="0"/>
              <a:cs typeface="Times New Roman" charset="0"/>
            </a:endParaRPr>
          </a:p>
          <a:p>
            <a:pPr>
              <a:lnSpc>
                <a:spcPct val="107000"/>
              </a:lnSpc>
              <a:spcAft>
                <a:spcPts val="800"/>
              </a:spcAft>
            </a:pPr>
            <a:r>
              <a:rPr lang="en-US" dirty="0" err="1">
                <a:latin typeface="Gotham Light" pitchFamily="50" charset="0"/>
                <a:ea typeface="Calibri" charset="0"/>
                <a:cs typeface="Times New Roman" charset="0"/>
              </a:rPr>
              <a:t>iScout</a:t>
            </a:r>
            <a:r>
              <a:rPr lang="en-US" dirty="0">
                <a:latin typeface="Gotham Light" pitchFamily="50" charset="0"/>
                <a:ea typeface="Calibri" charset="0"/>
                <a:cs typeface="Times New Roman" charset="0"/>
              </a:rPr>
              <a:t> Basketball is the premier application for live tracking of basketball statistics. </a:t>
            </a:r>
            <a:r>
              <a:rPr lang="en-US" dirty="0" err="1">
                <a:latin typeface="Gotham Light" pitchFamily="50" charset="0"/>
                <a:ea typeface="Calibri" charset="0"/>
                <a:cs typeface="Times New Roman" charset="0"/>
              </a:rPr>
              <a:t>iScout</a:t>
            </a:r>
            <a:r>
              <a:rPr lang="en-US" dirty="0">
                <a:latin typeface="Gotham Light" pitchFamily="50" charset="0"/>
                <a:ea typeface="Calibri" charset="0"/>
                <a:cs typeface="Times New Roman" charset="0"/>
              </a:rPr>
              <a:t> is fully integrated with the NWBA website. </a:t>
            </a:r>
            <a:r>
              <a:rPr lang="en-US" dirty="0" err="1">
                <a:latin typeface="Gotham Light" pitchFamily="50" charset="0"/>
                <a:ea typeface="Calibri" charset="0"/>
                <a:cs typeface="Times New Roman" charset="0"/>
              </a:rPr>
              <a:t>iScout</a:t>
            </a:r>
            <a:r>
              <a:rPr lang="en-US" dirty="0">
                <a:latin typeface="Gotham Light" pitchFamily="50" charset="0"/>
                <a:ea typeface="Calibri" charset="0"/>
                <a:cs typeface="Times New Roman" charset="0"/>
              </a:rPr>
              <a:t> Basketball iOS app update is available in the iTunes app store for both iPad and iPhone. </a:t>
            </a:r>
            <a:r>
              <a:rPr lang="en-US" dirty="0" err="1">
                <a:latin typeface="Gotham Light" pitchFamily="50" charset="0"/>
                <a:ea typeface="Calibri" charset="0"/>
                <a:cs typeface="Times New Roman" charset="0"/>
              </a:rPr>
              <a:t>SportsEngine</a:t>
            </a:r>
            <a:r>
              <a:rPr lang="en-US" dirty="0">
                <a:latin typeface="Gotham Light" pitchFamily="50" charset="0"/>
                <a:ea typeface="Calibri" charset="0"/>
                <a:cs typeface="Times New Roman" charset="0"/>
              </a:rPr>
              <a:t> users will now be able to login with your </a:t>
            </a:r>
            <a:r>
              <a:rPr lang="en-US" dirty="0" err="1">
                <a:latin typeface="Gotham Light" pitchFamily="50" charset="0"/>
                <a:ea typeface="Calibri" charset="0"/>
                <a:cs typeface="Times New Roman" charset="0"/>
              </a:rPr>
              <a:t>SportsEngine</a:t>
            </a:r>
            <a:r>
              <a:rPr lang="en-US" dirty="0">
                <a:latin typeface="Gotham Light" pitchFamily="50" charset="0"/>
                <a:ea typeface="Calibri" charset="0"/>
                <a:cs typeface="Times New Roman" charset="0"/>
              </a:rPr>
              <a:t> accounts on the </a:t>
            </a:r>
            <a:r>
              <a:rPr lang="en-US" dirty="0" err="1">
                <a:latin typeface="Gotham Light" pitchFamily="50" charset="0"/>
                <a:ea typeface="Calibri" charset="0"/>
                <a:cs typeface="Times New Roman" charset="0"/>
              </a:rPr>
              <a:t>iScout</a:t>
            </a:r>
            <a:r>
              <a:rPr lang="en-US" dirty="0">
                <a:latin typeface="Gotham Light" pitchFamily="50" charset="0"/>
                <a:ea typeface="Calibri" charset="0"/>
                <a:cs typeface="Times New Roman" charset="0"/>
              </a:rPr>
              <a:t> app, discover games from your </a:t>
            </a:r>
            <a:r>
              <a:rPr lang="en-US" dirty="0" err="1">
                <a:latin typeface="Gotham Light" pitchFamily="50" charset="0"/>
                <a:ea typeface="Calibri" charset="0"/>
                <a:cs typeface="Times New Roman" charset="0"/>
              </a:rPr>
              <a:t>SportsEngine</a:t>
            </a:r>
            <a:r>
              <a:rPr lang="en-US" dirty="0">
                <a:latin typeface="Gotham Light" pitchFamily="50" charset="0"/>
                <a:ea typeface="Calibri" charset="0"/>
                <a:cs typeface="Times New Roman" charset="0"/>
              </a:rPr>
              <a:t> website, score games (with or without an internet connection) and upload stats back to the website as frequently as you choose to do so.  See your stats at any point in the game.  </a:t>
            </a:r>
            <a:br>
              <a:rPr lang="en-US" dirty="0">
                <a:latin typeface="Gotham Light" pitchFamily="50" charset="0"/>
                <a:ea typeface="Calibri" charset="0"/>
                <a:cs typeface="Times New Roman" charset="0"/>
              </a:rPr>
            </a:br>
            <a:endParaRPr lang="en-US" dirty="0">
              <a:latin typeface="Gotham Light" pitchFamily="50" charset="0"/>
              <a:ea typeface="Calibri" charset="0"/>
              <a:cs typeface="Times New Roman" charset="0"/>
            </a:endParaRPr>
          </a:p>
          <a:p>
            <a:r>
              <a:rPr lang="en-US" u="sng" dirty="0">
                <a:latin typeface="Gotham Light" pitchFamily="50" charset="0"/>
                <a:hlinkClick r:id="rId2"/>
              </a:rPr>
              <a:t>Click Here for </a:t>
            </a:r>
            <a:r>
              <a:rPr lang="en-US" u="sng" dirty="0" err="1">
                <a:latin typeface="Gotham Light" pitchFamily="50" charset="0"/>
                <a:hlinkClick r:id="rId2"/>
              </a:rPr>
              <a:t>SportsEgine</a:t>
            </a:r>
            <a:r>
              <a:rPr lang="en-US" u="sng" dirty="0">
                <a:latin typeface="Gotham Light" pitchFamily="50" charset="0"/>
                <a:hlinkClick r:id="rId2"/>
              </a:rPr>
              <a:t> User Guide for </a:t>
            </a:r>
            <a:r>
              <a:rPr lang="en-US" u="sng" dirty="0" err="1">
                <a:latin typeface="Gotham Light" pitchFamily="50" charset="0"/>
                <a:hlinkClick r:id="rId2"/>
              </a:rPr>
              <a:t>iScout</a:t>
            </a:r>
            <a:endParaRPr lang="en-US" dirty="0">
              <a:latin typeface="Gotham Light" pitchFamily="50" charset="0"/>
            </a:endParaRPr>
          </a:p>
          <a:p>
            <a:pPr marL="285750" lvl="0" indent="-285750">
              <a:buFont typeface="Arial" panose="020B0604020202020204" pitchFamily="34" charset="0"/>
              <a:buChar char="•"/>
            </a:pPr>
            <a:r>
              <a:rPr lang="en-US" dirty="0">
                <a:latin typeface="Gotham Light" pitchFamily="50" charset="0"/>
              </a:rPr>
              <a:t>Setting Up</a:t>
            </a:r>
          </a:p>
          <a:p>
            <a:pPr marL="285750" lvl="0" indent="-285750">
              <a:buFont typeface="Arial" panose="020B0604020202020204" pitchFamily="34" charset="0"/>
              <a:buChar char="•"/>
            </a:pPr>
            <a:r>
              <a:rPr lang="en-US" dirty="0">
                <a:latin typeface="Gotham Light" pitchFamily="50" charset="0"/>
              </a:rPr>
              <a:t>Collecting Data</a:t>
            </a:r>
          </a:p>
          <a:p>
            <a:pPr marL="285750" lvl="0" indent="-285750">
              <a:buFont typeface="Arial" panose="020B0604020202020204" pitchFamily="34" charset="0"/>
              <a:buChar char="•"/>
            </a:pPr>
            <a:r>
              <a:rPr lang="en-US" dirty="0">
                <a:latin typeface="Gotham Light" pitchFamily="50" charset="0"/>
              </a:rPr>
              <a:t>Tips</a:t>
            </a:r>
          </a:p>
          <a:p>
            <a:pPr marL="285750" lvl="0" indent="-285750">
              <a:buFont typeface="Arial" panose="020B0604020202020204" pitchFamily="34" charset="0"/>
              <a:buChar char="•"/>
            </a:pPr>
            <a:r>
              <a:rPr lang="en-US" dirty="0">
                <a:latin typeface="Gotham Light" pitchFamily="50" charset="0"/>
              </a:rPr>
              <a:t>Video Tutorials</a:t>
            </a:r>
          </a:p>
          <a:p>
            <a:pPr marL="285750" lvl="0" indent="-285750">
              <a:buFont typeface="Arial" panose="020B0604020202020204" pitchFamily="34" charset="0"/>
              <a:buChar char="•"/>
            </a:pPr>
            <a:r>
              <a:rPr lang="en-US" dirty="0">
                <a:latin typeface="Gotham Light" pitchFamily="50" charset="0"/>
              </a:rPr>
              <a:t>And More</a:t>
            </a:r>
          </a:p>
          <a:p>
            <a:r>
              <a:rPr lang="en-US" dirty="0">
                <a:latin typeface="Gotham Light" pitchFamily="50" charset="0"/>
              </a:rPr>
              <a:t> </a:t>
            </a:r>
          </a:p>
          <a:p>
            <a:r>
              <a:rPr lang="en-US" u="sng" dirty="0">
                <a:latin typeface="Gotham Light" pitchFamily="50" charset="0"/>
                <a:hlinkClick r:id="rId3"/>
              </a:rPr>
              <a:t>Click Here to Download </a:t>
            </a:r>
            <a:r>
              <a:rPr lang="en-US" u="sng" dirty="0" err="1">
                <a:latin typeface="Gotham Light" pitchFamily="50" charset="0"/>
                <a:hlinkClick r:id="rId3"/>
              </a:rPr>
              <a:t>iScout</a:t>
            </a:r>
            <a:endParaRPr lang="en-US" dirty="0">
              <a:latin typeface="Gotham Light" pitchFamily="50" charset="0"/>
            </a:endParaRPr>
          </a:p>
          <a:p>
            <a:pPr>
              <a:lnSpc>
                <a:spcPct val="107000"/>
              </a:lnSpc>
              <a:spcAft>
                <a:spcPts val="800"/>
              </a:spcAft>
            </a:pPr>
            <a:endParaRPr lang="en-US" dirty="0">
              <a:latin typeface="Gotham Light" pitchFamily="50" charset="0"/>
              <a:ea typeface="Calibri" charset="0"/>
              <a:cs typeface="Times New Roman" charset="0"/>
            </a:endParaRPr>
          </a:p>
          <a:p>
            <a:r>
              <a:rPr lang="en-US" dirty="0">
                <a:latin typeface="Gotham Light" pitchFamily="50" charset="0"/>
                <a:ea typeface="Calibri" charset="0"/>
                <a:cs typeface="Times New Roman" charset="0"/>
              </a:rPr>
              <a:t>For more questions contact </a:t>
            </a:r>
            <a:r>
              <a:rPr lang="en-US" dirty="0" err="1">
                <a:latin typeface="Gotham Light" pitchFamily="50" charset="0"/>
                <a:ea typeface="Calibri" charset="0"/>
                <a:cs typeface="Times New Roman" charset="0"/>
              </a:rPr>
              <a:t>iScout</a:t>
            </a:r>
            <a:r>
              <a:rPr lang="en-US" dirty="0">
                <a:latin typeface="Gotham Light" pitchFamily="50" charset="0"/>
                <a:ea typeface="Calibri" charset="0"/>
                <a:cs typeface="Times New Roman" charset="0"/>
              </a:rPr>
              <a:t> Support at </a:t>
            </a:r>
            <a:r>
              <a:rPr lang="en-US" u="sng" dirty="0">
                <a:solidFill>
                  <a:srgbClr val="0563C1"/>
                </a:solidFill>
                <a:latin typeface="Gotham Light" pitchFamily="50" charset="0"/>
                <a:ea typeface="Calibri" charset="0"/>
                <a:cs typeface="Times New Roman" charset="0"/>
                <a:hlinkClick r:id="rId4"/>
              </a:rPr>
              <a:t>support@iscoutsports.com</a:t>
            </a:r>
            <a:r>
              <a:rPr lang="en-US" dirty="0">
                <a:latin typeface="Gotham Light" pitchFamily="50" charset="0"/>
              </a:rPr>
              <a:t> </a:t>
            </a:r>
          </a:p>
        </p:txBody>
      </p:sp>
      <p:pic>
        <p:nvPicPr>
          <p:cNvPr id="3" name="Picture 2"/>
          <p:cNvPicPr/>
          <p:nvPr/>
        </p:nvPicPr>
        <p:blipFill>
          <a:blip r:embed="rId5">
            <a:extLst>
              <a:ext uri="{28A0092B-C50C-407E-A947-70E740481C1C}">
                <a14:useLocalDpi xmlns:a14="http://schemas.microsoft.com/office/drawing/2010/main" val="0"/>
              </a:ext>
            </a:extLst>
          </a:blip>
          <a:stretch>
            <a:fillRect/>
          </a:stretch>
        </p:blipFill>
        <p:spPr>
          <a:xfrm>
            <a:off x="2050853" y="140304"/>
            <a:ext cx="3564255" cy="914400"/>
          </a:xfrm>
          <a:prstGeom prst="rect">
            <a:avLst/>
          </a:prstGeom>
        </p:spPr>
      </p:pic>
    </p:spTree>
    <p:extLst>
      <p:ext uri="{BB962C8B-B14F-4D97-AF65-F5344CB8AC3E}">
        <p14:creationId xmlns:p14="http://schemas.microsoft.com/office/powerpoint/2010/main" val="729568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7608</TotalTime>
  <Words>1796</Words>
  <Application>Microsoft Office PowerPoint</Application>
  <PresentationFormat>Custom</PresentationFormat>
  <Paragraphs>401</Paragraphs>
  <Slides>21</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Calibri</vt:lpstr>
      <vt:lpstr>Cambria</vt:lpstr>
      <vt:lpstr>Courier New</vt:lpstr>
      <vt:lpstr>Gotham Light</vt:lpstr>
      <vt:lpstr>Gotham-Black</vt:lpstr>
      <vt:lpstr>Helvetica</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KOM Sports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Gapp</dc:creator>
  <cp:lastModifiedBy>Brandon McBeain</cp:lastModifiedBy>
  <cp:revision>141</cp:revision>
  <cp:lastPrinted>2017-05-08T18:28:57Z</cp:lastPrinted>
  <dcterms:created xsi:type="dcterms:W3CDTF">2016-07-20T20:39:45Z</dcterms:created>
  <dcterms:modified xsi:type="dcterms:W3CDTF">2017-08-08T17:24:32Z</dcterms:modified>
</cp:coreProperties>
</file>