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80" r:id="rId2"/>
    <p:sldId id="282" r:id="rId3"/>
    <p:sldId id="281" r:id="rId4"/>
    <p:sldId id="269" r:id="rId5"/>
    <p:sldId id="270" r:id="rId6"/>
    <p:sldId id="271" r:id="rId7"/>
    <p:sldId id="272" r:id="rId8"/>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56" autoAdjust="0"/>
    <p:restoredTop sz="83741" autoAdjust="0"/>
  </p:normalViewPr>
  <p:slideViewPr>
    <p:cSldViewPr>
      <p:cViewPr varScale="1">
        <p:scale>
          <a:sx n="57" d="100"/>
          <a:sy n="57" d="100"/>
        </p:scale>
        <p:origin x="-1570" y="-82"/>
      </p:cViewPr>
      <p:guideLst>
        <p:guide orient="horz" pos="2160"/>
        <p:guide pos="2880"/>
      </p:guideLst>
    </p:cSldViewPr>
  </p:slideViewPr>
  <p:notesTextViewPr>
    <p:cViewPr>
      <p:scale>
        <a:sx n="1" d="1"/>
        <a:sy n="1" d="1"/>
      </p:scale>
      <p:origin x="0" y="0"/>
    </p:cViewPr>
  </p:notesTextViewPr>
  <p:sorterViewPr>
    <p:cViewPr>
      <p:scale>
        <a:sx n="100" d="100"/>
        <a:sy n="100" d="100"/>
      </p:scale>
      <p:origin x="0" y="234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0520"/>
          </a:xfrm>
          <a:prstGeom prst="rect">
            <a:avLst/>
          </a:prstGeom>
        </p:spPr>
        <p:txBody>
          <a:bodyPr vert="horz" lIns="93165" tIns="46583" rIns="93165" bIns="46583" rtlCol="0"/>
          <a:lstStyle>
            <a:lvl1pPr algn="l">
              <a:defRPr sz="1200"/>
            </a:lvl1pPr>
          </a:lstStyle>
          <a:p>
            <a:endParaRPr lang="en-CA"/>
          </a:p>
        </p:txBody>
      </p:sp>
      <p:sp>
        <p:nvSpPr>
          <p:cNvPr id="3" name="Date Placeholder 2"/>
          <p:cNvSpPr>
            <a:spLocks noGrp="1"/>
          </p:cNvSpPr>
          <p:nvPr>
            <p:ph type="dt" sz="quarter" idx="1"/>
          </p:nvPr>
        </p:nvSpPr>
        <p:spPr>
          <a:xfrm>
            <a:off x="5265809" y="1"/>
            <a:ext cx="4028440" cy="350520"/>
          </a:xfrm>
          <a:prstGeom prst="rect">
            <a:avLst/>
          </a:prstGeom>
        </p:spPr>
        <p:txBody>
          <a:bodyPr vert="horz" lIns="93165" tIns="46583" rIns="93165" bIns="46583" rtlCol="0"/>
          <a:lstStyle>
            <a:lvl1pPr algn="r">
              <a:defRPr sz="1200"/>
            </a:lvl1pPr>
          </a:lstStyle>
          <a:p>
            <a:fld id="{3C3271FC-4710-4125-BBE3-772EDEC6A54F}" type="datetimeFigureOut">
              <a:rPr lang="en-CA" smtClean="0"/>
              <a:t>08/10/2014</a:t>
            </a:fld>
            <a:endParaRPr lang="en-CA"/>
          </a:p>
        </p:txBody>
      </p:sp>
      <p:sp>
        <p:nvSpPr>
          <p:cNvPr id="4" name="Footer Placeholder 3"/>
          <p:cNvSpPr>
            <a:spLocks noGrp="1"/>
          </p:cNvSpPr>
          <p:nvPr>
            <p:ph type="ftr" sz="quarter" idx="2"/>
          </p:nvPr>
        </p:nvSpPr>
        <p:spPr>
          <a:xfrm>
            <a:off x="0" y="6658664"/>
            <a:ext cx="4028440" cy="350520"/>
          </a:xfrm>
          <a:prstGeom prst="rect">
            <a:avLst/>
          </a:prstGeom>
        </p:spPr>
        <p:txBody>
          <a:bodyPr vert="horz" lIns="93165" tIns="46583" rIns="93165" bIns="46583" rtlCol="0" anchor="b"/>
          <a:lstStyle>
            <a:lvl1pPr algn="l">
              <a:defRPr sz="1200"/>
            </a:lvl1pPr>
          </a:lstStyle>
          <a:p>
            <a:endParaRPr lang="en-CA"/>
          </a:p>
        </p:txBody>
      </p:sp>
      <p:sp>
        <p:nvSpPr>
          <p:cNvPr id="5" name="Slide Number Placeholder 4"/>
          <p:cNvSpPr>
            <a:spLocks noGrp="1"/>
          </p:cNvSpPr>
          <p:nvPr>
            <p:ph type="sldNum" sz="quarter" idx="3"/>
          </p:nvPr>
        </p:nvSpPr>
        <p:spPr>
          <a:xfrm>
            <a:off x="5265809" y="6658664"/>
            <a:ext cx="4028440" cy="350520"/>
          </a:xfrm>
          <a:prstGeom prst="rect">
            <a:avLst/>
          </a:prstGeom>
        </p:spPr>
        <p:txBody>
          <a:bodyPr vert="horz" lIns="93165" tIns="46583" rIns="93165" bIns="46583" rtlCol="0" anchor="b"/>
          <a:lstStyle>
            <a:lvl1pPr algn="r">
              <a:defRPr sz="1200"/>
            </a:lvl1pPr>
          </a:lstStyle>
          <a:p>
            <a:fld id="{A411AC4A-D886-44DD-AD94-DFD03DAAB7E5}" type="slidenum">
              <a:rPr lang="en-CA" smtClean="0"/>
              <a:t>‹#›</a:t>
            </a:fld>
            <a:endParaRPr lang="en-CA"/>
          </a:p>
        </p:txBody>
      </p:sp>
    </p:spTree>
    <p:extLst>
      <p:ext uri="{BB962C8B-B14F-4D97-AF65-F5344CB8AC3E}">
        <p14:creationId xmlns:p14="http://schemas.microsoft.com/office/powerpoint/2010/main" val="5428729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0520"/>
          </a:xfrm>
          <a:prstGeom prst="rect">
            <a:avLst/>
          </a:prstGeom>
        </p:spPr>
        <p:txBody>
          <a:bodyPr vert="horz" lIns="93165" tIns="46583" rIns="93165" bIns="46583" rtlCol="0"/>
          <a:lstStyle>
            <a:lvl1pPr algn="l">
              <a:defRPr sz="1200"/>
            </a:lvl1pPr>
          </a:lstStyle>
          <a:p>
            <a:endParaRPr lang="en-CA"/>
          </a:p>
        </p:txBody>
      </p:sp>
      <p:sp>
        <p:nvSpPr>
          <p:cNvPr id="3" name="Date Placeholder 2"/>
          <p:cNvSpPr>
            <a:spLocks noGrp="1"/>
          </p:cNvSpPr>
          <p:nvPr>
            <p:ph type="dt" idx="1"/>
          </p:nvPr>
        </p:nvSpPr>
        <p:spPr>
          <a:xfrm>
            <a:off x="5265809" y="1"/>
            <a:ext cx="4028440" cy="350520"/>
          </a:xfrm>
          <a:prstGeom prst="rect">
            <a:avLst/>
          </a:prstGeom>
        </p:spPr>
        <p:txBody>
          <a:bodyPr vert="horz" lIns="93165" tIns="46583" rIns="93165" bIns="46583" rtlCol="0"/>
          <a:lstStyle>
            <a:lvl1pPr algn="r">
              <a:defRPr sz="1200"/>
            </a:lvl1pPr>
          </a:lstStyle>
          <a:p>
            <a:fld id="{C0EE7C48-5162-4ABD-B9CB-2EFA7655A2D0}" type="datetimeFigureOut">
              <a:rPr lang="en-CA" smtClean="0"/>
              <a:t>08/10/2014</a:t>
            </a:fld>
            <a:endParaRPr lang="en-CA"/>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3165" tIns="46583" rIns="93165" bIns="46583" rtlCol="0" anchor="ctr"/>
          <a:lstStyle/>
          <a:p>
            <a:endParaRPr lang="en-CA"/>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3165" tIns="46583" rIns="93165" bIns="4658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6658664"/>
            <a:ext cx="4028440" cy="350520"/>
          </a:xfrm>
          <a:prstGeom prst="rect">
            <a:avLst/>
          </a:prstGeom>
        </p:spPr>
        <p:txBody>
          <a:bodyPr vert="horz" lIns="93165" tIns="46583" rIns="93165" bIns="46583" rtlCol="0" anchor="b"/>
          <a:lstStyle>
            <a:lvl1pPr algn="l">
              <a:defRPr sz="1200"/>
            </a:lvl1pPr>
          </a:lstStyle>
          <a:p>
            <a:endParaRPr lang="en-CA"/>
          </a:p>
        </p:txBody>
      </p:sp>
      <p:sp>
        <p:nvSpPr>
          <p:cNvPr id="7" name="Slide Number Placeholder 6"/>
          <p:cNvSpPr>
            <a:spLocks noGrp="1"/>
          </p:cNvSpPr>
          <p:nvPr>
            <p:ph type="sldNum" sz="quarter" idx="5"/>
          </p:nvPr>
        </p:nvSpPr>
        <p:spPr>
          <a:xfrm>
            <a:off x="5265809" y="6658664"/>
            <a:ext cx="4028440" cy="350520"/>
          </a:xfrm>
          <a:prstGeom prst="rect">
            <a:avLst/>
          </a:prstGeom>
        </p:spPr>
        <p:txBody>
          <a:bodyPr vert="horz" lIns="93165" tIns="46583" rIns="93165" bIns="46583" rtlCol="0" anchor="b"/>
          <a:lstStyle>
            <a:lvl1pPr algn="r">
              <a:defRPr sz="1200"/>
            </a:lvl1pPr>
          </a:lstStyle>
          <a:p>
            <a:fld id="{5D60B086-7470-4041-A231-955D07AF2555}" type="slidenum">
              <a:rPr lang="en-CA" smtClean="0"/>
              <a:t>‹#›</a:t>
            </a:fld>
            <a:endParaRPr lang="en-CA"/>
          </a:p>
        </p:txBody>
      </p:sp>
    </p:spTree>
    <p:extLst>
      <p:ext uri="{BB962C8B-B14F-4D97-AF65-F5344CB8AC3E}">
        <p14:creationId xmlns:p14="http://schemas.microsoft.com/office/powerpoint/2010/main" val="1336584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1D5BF9F6-404D-4DB3-AC32-0D690876C7A4}" type="datetime1">
              <a:rPr lang="en-CA" smtClean="0">
                <a:solidFill>
                  <a:prstClr val="black">
                    <a:tint val="75000"/>
                  </a:prstClr>
                </a:solidFill>
              </a:rPr>
              <a:pPr/>
              <a:t>08/10/2014</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469609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CCFB000-D645-4E11-933E-79755B66ECB0}" type="datetime1">
              <a:rPr lang="en-CA" smtClean="0">
                <a:solidFill>
                  <a:prstClr val="black">
                    <a:tint val="75000"/>
                  </a:prstClr>
                </a:solidFill>
              </a:rPr>
              <a:pPr/>
              <a:t>08/10/2014</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24019888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FEBBB27-8904-45D9-BAA6-EBF268D02A5D}" type="datetime1">
              <a:rPr lang="en-CA" smtClean="0">
                <a:solidFill>
                  <a:prstClr val="black">
                    <a:tint val="75000"/>
                  </a:prstClr>
                </a:solidFill>
              </a:rPr>
              <a:pPr/>
              <a:t>08/10/2014</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395664143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smtClean="0"/>
              <a:t>Click to edit Master title style</a:t>
            </a:r>
            <a:endParaRPr lang="en-CA" dirty="0"/>
          </a:p>
        </p:txBody>
      </p:sp>
      <p:sp>
        <p:nvSpPr>
          <p:cNvPr id="3" name="Content Placeholder 2"/>
          <p:cNvSpPr>
            <a:spLocks noGrp="1"/>
          </p:cNvSpPr>
          <p:nvPr>
            <p:ph idx="1"/>
          </p:nvPr>
        </p:nvSpPr>
        <p:spPr>
          <a:xfrm>
            <a:off x="457200" y="1316765"/>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5" name="Footer Placeholder 4"/>
          <p:cNvSpPr>
            <a:spLocks noGrp="1"/>
          </p:cNvSpPr>
          <p:nvPr>
            <p:ph type="ftr" sz="quarter" idx="11"/>
          </p:nvPr>
        </p:nvSpPr>
        <p:spPr/>
        <p:txBody>
          <a:bodyPr/>
          <a:lstStyle/>
          <a:p>
            <a:r>
              <a:rPr lang="en-CA" dirty="0" smtClean="0">
                <a:solidFill>
                  <a:prstClr val="black">
                    <a:tint val="75000"/>
                  </a:prstClr>
                </a:solidFill>
              </a:rPr>
              <a:t>Ontario Soccer Association  Grassroots Development</a:t>
            </a:r>
            <a:endParaRPr lang="en-CA" dirty="0">
              <a:solidFill>
                <a:prstClr val="black">
                  <a:tint val="75000"/>
                </a:prstClr>
              </a:solidFill>
            </a:endParaRPr>
          </a:p>
        </p:txBody>
      </p:sp>
    </p:spTree>
    <p:extLst>
      <p:ext uri="{BB962C8B-B14F-4D97-AF65-F5344CB8AC3E}">
        <p14:creationId xmlns:p14="http://schemas.microsoft.com/office/powerpoint/2010/main" val="330084700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5536" y="4299174"/>
            <a:ext cx="7772400" cy="1362076"/>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395536" y="2798987"/>
            <a:ext cx="7772400" cy="1500187"/>
          </a:xfrm>
        </p:spPr>
        <p:txBody>
          <a:bodyPr anchor="b"/>
          <a:lstStyle>
            <a:lvl1pPr marL="0" indent="0">
              <a:buNone/>
              <a:defRPr sz="2000" baseline="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endParaRPr lang="en-US" dirty="0" smtClean="0"/>
          </a:p>
        </p:txBody>
      </p:sp>
      <p:sp>
        <p:nvSpPr>
          <p:cNvPr id="4" name="Date Placeholder 3"/>
          <p:cNvSpPr>
            <a:spLocks noGrp="1"/>
          </p:cNvSpPr>
          <p:nvPr>
            <p:ph type="dt" sz="half" idx="10"/>
          </p:nvPr>
        </p:nvSpPr>
        <p:spPr/>
        <p:txBody>
          <a:bodyPr/>
          <a:lstStyle/>
          <a:p>
            <a:fld id="{F5D9AA0D-1D31-436E-A97D-3A06610FCB4E}" type="datetime1">
              <a:rPr lang="en-CA" smtClean="0">
                <a:solidFill>
                  <a:prstClr val="black">
                    <a:tint val="75000"/>
                  </a:prstClr>
                </a:solidFill>
              </a:rPr>
              <a:pPr/>
              <a:t>08/10/2014</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11033499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3CBA840F-6F06-4D78-9C7F-24645F173EE2}" type="datetime1">
              <a:rPr lang="en-CA" smtClean="0">
                <a:solidFill>
                  <a:prstClr val="black">
                    <a:tint val="75000"/>
                  </a:prstClr>
                </a:solidFill>
              </a:rPr>
              <a:pPr/>
              <a:t>08/10/2014</a:t>
            </a:fld>
            <a:endParaRPr lang="en-CA" dirty="0">
              <a:solidFill>
                <a:prstClr val="black">
                  <a:tint val="75000"/>
                </a:prstClr>
              </a:solidFill>
            </a:endParaRPr>
          </a:p>
        </p:txBody>
      </p:sp>
      <p:sp>
        <p:nvSpPr>
          <p:cNvPr id="6" name="Footer Placeholder 5"/>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3605117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8"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D47CFDBF-1D23-4653-8B64-5C9008D420B3}" type="datetime1">
              <a:rPr lang="en-CA" smtClean="0">
                <a:solidFill>
                  <a:prstClr val="black">
                    <a:tint val="75000"/>
                  </a:prstClr>
                </a:solidFill>
              </a:rPr>
              <a:pPr/>
              <a:t>08/10/2014</a:t>
            </a:fld>
            <a:endParaRPr lang="en-CA" dirty="0">
              <a:solidFill>
                <a:prstClr val="black">
                  <a:tint val="75000"/>
                </a:prstClr>
              </a:solidFill>
            </a:endParaRPr>
          </a:p>
        </p:txBody>
      </p:sp>
      <p:sp>
        <p:nvSpPr>
          <p:cNvPr id="8" name="Footer Placeholder 7"/>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2455226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82A9F8F1-8CBB-4EAC-9437-D3C7906367F5}" type="datetime1">
              <a:rPr lang="en-CA" smtClean="0">
                <a:solidFill>
                  <a:prstClr val="black">
                    <a:tint val="75000"/>
                  </a:prstClr>
                </a:solidFill>
              </a:rPr>
              <a:pPr/>
              <a:t>08/10/2014</a:t>
            </a:fld>
            <a:endParaRPr lang="en-CA" dirty="0">
              <a:solidFill>
                <a:prstClr val="black">
                  <a:tint val="75000"/>
                </a:prstClr>
              </a:solidFill>
            </a:endParaRPr>
          </a:p>
        </p:txBody>
      </p:sp>
      <p:sp>
        <p:nvSpPr>
          <p:cNvPr id="4" name="Footer Placeholder 3"/>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2990828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4B7F45-7C69-4AA5-9172-AFCAE1EC29C8}" type="datetime1">
              <a:rPr lang="en-CA" smtClean="0">
                <a:solidFill>
                  <a:prstClr val="black">
                    <a:tint val="75000"/>
                  </a:prstClr>
                </a:solidFill>
              </a:rPr>
              <a:pPr/>
              <a:t>08/10/2014</a:t>
            </a:fld>
            <a:endParaRPr lang="en-CA" dirty="0">
              <a:solidFill>
                <a:prstClr val="black">
                  <a:tint val="75000"/>
                </a:prstClr>
              </a:solidFill>
            </a:endParaRPr>
          </a:p>
        </p:txBody>
      </p:sp>
      <p:sp>
        <p:nvSpPr>
          <p:cNvPr id="3" name="Footer Placeholder 2"/>
          <p:cNvSpPr>
            <a:spLocks noGrp="1"/>
          </p:cNvSpPr>
          <p:nvPr>
            <p:ph type="ftr" sz="quarter" idx="11"/>
          </p:nvPr>
        </p:nvSpPr>
        <p:spPr/>
        <p:txBody>
          <a:bodyPr/>
          <a:lstStyle/>
          <a:p>
            <a:r>
              <a:rPr lang="en-CA" dirty="0" smtClean="0">
                <a:solidFill>
                  <a:prstClr val="black">
                    <a:tint val="75000"/>
                  </a:prstClr>
                </a:solidFill>
              </a:rPr>
              <a:t>Ontario Soccer Association  Grassroots Development</a:t>
            </a:r>
            <a:endParaRPr lang="en-CA"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
        <p:nvSpPr>
          <p:cNvPr id="5" name="Rectangle 4"/>
          <p:cNvSpPr/>
          <p:nvPr userDrawn="1"/>
        </p:nvSpPr>
        <p:spPr>
          <a:xfrm>
            <a:off x="6372200" y="0"/>
            <a:ext cx="2771800" cy="11967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97448261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1"/>
            <a:ext cx="3008313" cy="1162051"/>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3"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2F5291-7A02-4845-8D99-822BD6437700}" type="datetime1">
              <a:rPr lang="en-CA" smtClean="0">
                <a:solidFill>
                  <a:prstClr val="black">
                    <a:tint val="75000"/>
                  </a:prstClr>
                </a:solidFill>
              </a:rPr>
              <a:pPr/>
              <a:t>08/10/2014</a:t>
            </a:fld>
            <a:endParaRPr lang="en-CA" dirty="0">
              <a:solidFill>
                <a:prstClr val="black">
                  <a:tint val="75000"/>
                </a:prstClr>
              </a:solidFill>
            </a:endParaRPr>
          </a:p>
        </p:txBody>
      </p:sp>
      <p:sp>
        <p:nvSpPr>
          <p:cNvPr id="6" name="Footer Placeholder 5"/>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117151762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9"/>
            <a:ext cx="5486400" cy="80486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2A3BE3-96CC-4843-82CD-0B894B3EB383}" type="datetime1">
              <a:rPr lang="en-CA" smtClean="0">
                <a:solidFill>
                  <a:prstClr val="black">
                    <a:tint val="75000"/>
                  </a:prstClr>
                </a:solidFill>
              </a:rPr>
              <a:pPr/>
              <a:t>08/10/2014</a:t>
            </a:fld>
            <a:endParaRPr lang="en-CA" dirty="0">
              <a:solidFill>
                <a:prstClr val="black">
                  <a:tint val="75000"/>
                </a:prstClr>
              </a:solidFill>
            </a:endParaRPr>
          </a:p>
        </p:txBody>
      </p:sp>
      <p:sp>
        <p:nvSpPr>
          <p:cNvPr id="6" name="Footer Placeholder 5"/>
          <p:cNvSpPr>
            <a:spLocks noGrp="1"/>
          </p:cNvSpPr>
          <p:nvPr>
            <p:ph type="ftr" sz="quarter" idx="11"/>
          </p:nvPr>
        </p:nvSpPr>
        <p:spPr/>
        <p:txBody>
          <a:body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20748107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6624736" y="95146"/>
            <a:ext cx="2411760" cy="741567"/>
          </a:xfrm>
          <a:prstGeom prst="rect">
            <a:avLst/>
          </a:prstGeom>
        </p:spPr>
      </p:pic>
      <p:sp>
        <p:nvSpPr>
          <p:cNvPr id="2" name="Title Placeholder 1"/>
          <p:cNvSpPr>
            <a:spLocks noGrp="1"/>
          </p:cNvSpPr>
          <p:nvPr>
            <p:ph type="title"/>
          </p:nvPr>
        </p:nvSpPr>
        <p:spPr>
          <a:xfrm>
            <a:off x="457200" y="274637"/>
            <a:ext cx="6167536" cy="850107"/>
          </a:xfrm>
          <a:prstGeom prst="rect">
            <a:avLst/>
          </a:prstGeom>
        </p:spPr>
        <p:txBody>
          <a:bodyPr vert="horz" lIns="91440" tIns="45720" rIns="91440" bIns="45720" rtlCol="0" anchor="ctr">
            <a:normAutofit/>
          </a:bodyPr>
          <a:lstStyle/>
          <a:p>
            <a:r>
              <a:rPr lang="en-US" dirty="0" smtClean="0"/>
              <a:t>Click to edit Master title style</a:t>
            </a:r>
            <a:endParaRPr lang="en-CA"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C8B8EA-6722-45E8-898C-9B58F357E08E}" type="datetime1">
              <a:rPr lang="en-CA" smtClean="0">
                <a:solidFill>
                  <a:prstClr val="black">
                    <a:tint val="75000"/>
                  </a:prstClr>
                </a:solidFill>
              </a:rPr>
              <a:pPr/>
              <a:t>08/10/2014</a:t>
            </a:fld>
            <a:endParaRPr lang="en-CA" dirty="0">
              <a:solidFill>
                <a:prstClr val="black">
                  <a:tint val="75000"/>
                </a:prstClr>
              </a:solidFill>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solidFill>
                  <a:prstClr val="black">
                    <a:tint val="75000"/>
                  </a:prstClr>
                </a:solidFill>
              </a:rPr>
              <a:t>Ontario Soccer Association  Grassroots Development</a:t>
            </a:r>
            <a:endParaRPr lang="en-CA" dirty="0">
              <a:solidFill>
                <a:prstClr val="black">
                  <a:tint val="75000"/>
                </a:prstClr>
              </a:solidFill>
            </a:endParaRP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F9A2BF-9B00-4CE5-9EE2-1208259CDB24}" type="slidenum">
              <a:rPr lang="en-CA" smtClean="0">
                <a:solidFill>
                  <a:prstClr val="black">
                    <a:tint val="75000"/>
                  </a:prstClr>
                </a:solidFill>
              </a:rPr>
              <a:pPr/>
              <a:t>‹#›</a:t>
            </a:fld>
            <a:endParaRPr lang="en-CA" dirty="0">
              <a:solidFill>
                <a:prstClr val="black">
                  <a:tint val="75000"/>
                </a:prstClr>
              </a:solidFill>
            </a:endParaRPr>
          </a:p>
        </p:txBody>
      </p:sp>
      <p:pic>
        <p:nvPicPr>
          <p:cNvPr id="7" name="Picture 3" descr="C:\Users\ahaines\AppData\Local\Microsoft\Windows\Temporary Internet Files\Content.Outlook\DPFRVYLF\Grass.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0" y="5805264"/>
            <a:ext cx="9144000" cy="1159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86285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dt="0"/>
  <p:txStyles>
    <p:titleStyle>
      <a:lvl1pPr algn="ctr" defTabSz="914400" rtl="0" eaLnBrk="1" latinLnBrk="0" hangingPunct="1">
        <a:spcBef>
          <a:spcPct val="0"/>
        </a:spcBef>
        <a:buNone/>
        <a:defRPr sz="3600" kern="1200" baseline="0">
          <a:solidFill>
            <a:schemeClr val="tx1"/>
          </a:solidFill>
          <a:latin typeface="Myriad Pro"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Myriad Pro"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1"/>
          </a:solidFill>
          <a:latin typeface="Myriad Pro"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Myriad Pro"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1"/>
          </a:solidFill>
          <a:latin typeface="Myriad Pro"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1"/>
          </a:solidFill>
          <a:latin typeface="Myriad Pro"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915816" y="6381328"/>
            <a:ext cx="4328120" cy="365125"/>
          </a:xfrm>
        </p:spPr>
        <p:txBody>
          <a:bodyPr/>
          <a:lstStyle/>
          <a:p>
            <a:r>
              <a:rPr lang="en-CA" sz="1400" b="1" dirty="0" smtClean="0">
                <a:solidFill>
                  <a:prstClr val="white"/>
                </a:solidFill>
              </a:rPr>
              <a:t>Ontario Soccer Association  Grassroots Development</a:t>
            </a:r>
            <a:endParaRPr lang="en-CA" sz="1400" b="1" dirty="0">
              <a:solidFill>
                <a:prstClr val="white"/>
              </a:solidFill>
            </a:endParaRPr>
          </a:p>
        </p:txBody>
      </p:sp>
      <p:sp>
        <p:nvSpPr>
          <p:cNvPr id="3" name="Slide Number Placeholder 2"/>
          <p:cNvSpPr>
            <a:spLocks noGrp="1"/>
          </p:cNvSpPr>
          <p:nvPr>
            <p:ph type="sldNum" sz="quarter" idx="12"/>
          </p:nvPr>
        </p:nvSpPr>
        <p:spPr/>
        <p:txBody>
          <a:bodyPr/>
          <a:lstStyle/>
          <a:p>
            <a:fld id="{26F9A2BF-9B00-4CE5-9EE2-1208259CDB24}" type="slidenum">
              <a:rPr lang="en-CA" smtClean="0">
                <a:solidFill>
                  <a:prstClr val="black">
                    <a:tint val="75000"/>
                  </a:prstClr>
                </a:solidFill>
              </a:rPr>
              <a:pPr/>
              <a:t>1</a:t>
            </a:fld>
            <a:endParaRPr lang="en-CA" dirty="0">
              <a:solidFill>
                <a:prstClr val="black">
                  <a:tint val="75000"/>
                </a:prstClr>
              </a:solidFill>
            </a:endParaRPr>
          </a:p>
        </p:txBody>
      </p:sp>
      <p:sp>
        <p:nvSpPr>
          <p:cNvPr id="5" name="TextBox 4"/>
          <p:cNvSpPr txBox="1"/>
          <p:nvPr/>
        </p:nvSpPr>
        <p:spPr>
          <a:xfrm>
            <a:off x="6660232" y="116632"/>
            <a:ext cx="2376264" cy="801380"/>
          </a:xfrm>
          <a:prstGeom prst="rect">
            <a:avLst/>
          </a:prstGeom>
          <a:solidFill>
            <a:schemeClr val="bg1"/>
          </a:solidFill>
        </p:spPr>
        <p:txBody>
          <a:bodyPr wrap="square" rtlCol="0">
            <a:spAutoFit/>
          </a:bodyPr>
          <a:lstStyle/>
          <a:p>
            <a:endParaRPr lang="en-CA" dirty="0">
              <a:solidFill>
                <a:prstClr val="black"/>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56176" y="22438"/>
            <a:ext cx="2782333" cy="1231306"/>
          </a:xfrm>
          <a:prstGeom prst="rect">
            <a:avLst/>
          </a:prstGeom>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58" y="0"/>
            <a:ext cx="1641475" cy="1641475"/>
          </a:xfrm>
          <a:prstGeom prst="rect">
            <a:avLst/>
          </a:prstGeom>
          <a:noFill/>
          <a:ln w="0"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Box 6"/>
          <p:cNvSpPr txBox="1"/>
          <p:nvPr/>
        </p:nvSpPr>
        <p:spPr>
          <a:xfrm>
            <a:off x="1403648" y="737101"/>
            <a:ext cx="5008785" cy="646331"/>
          </a:xfrm>
          <a:prstGeom prst="rect">
            <a:avLst/>
          </a:prstGeom>
          <a:noFill/>
        </p:spPr>
        <p:txBody>
          <a:bodyPr wrap="square" rtlCol="0">
            <a:spAutoFit/>
          </a:bodyPr>
          <a:lstStyle/>
          <a:p>
            <a:pPr algn="ctr"/>
            <a:r>
              <a:rPr lang="en-CA" b="1" u="sng" dirty="0" smtClean="0"/>
              <a:t>Active Start</a:t>
            </a:r>
            <a:r>
              <a:rPr lang="en-CA" b="1" u="sng" dirty="0" smtClean="0"/>
              <a:t> </a:t>
            </a:r>
            <a:r>
              <a:rPr lang="en-CA" b="1" u="sng" dirty="0"/>
              <a:t>p</a:t>
            </a:r>
            <a:r>
              <a:rPr lang="en-CA" b="1" u="sng" dirty="0" smtClean="0"/>
              <a:t>ractice plan</a:t>
            </a:r>
          </a:p>
          <a:p>
            <a:pPr algn="ctr"/>
            <a:r>
              <a:rPr lang="en-CA" b="1" u="sng" dirty="0" smtClean="0"/>
              <a:t> 4 Corner </a:t>
            </a:r>
            <a:r>
              <a:rPr lang="en-CA" b="1" u="sng" dirty="0"/>
              <a:t>c</a:t>
            </a:r>
            <a:r>
              <a:rPr lang="en-CA" b="1" u="sng" dirty="0" smtClean="0"/>
              <a:t>oncept</a:t>
            </a:r>
            <a:endParaRPr lang="en-CA" b="1" u="sng" dirty="0"/>
          </a:p>
        </p:txBody>
      </p:sp>
      <p:sp>
        <p:nvSpPr>
          <p:cNvPr id="4" name="Rectangle 3"/>
          <p:cNvSpPr/>
          <p:nvPr/>
        </p:nvSpPr>
        <p:spPr>
          <a:xfrm>
            <a:off x="275845" y="1437101"/>
            <a:ext cx="8640960" cy="1400383"/>
          </a:xfrm>
          <a:prstGeom prst="rect">
            <a:avLst/>
          </a:prstGeom>
        </p:spPr>
        <p:txBody>
          <a:bodyPr wrap="square">
            <a:spAutoFit/>
          </a:bodyPr>
          <a:lstStyle/>
          <a:p>
            <a:endParaRPr lang="en-CA" sz="1700" dirty="0" smtClean="0"/>
          </a:p>
          <a:p>
            <a:r>
              <a:rPr lang="en-CA" sz="1700" dirty="0" smtClean="0"/>
              <a:t>Hello , and welcome to this week session plan which design for coaches working with </a:t>
            </a:r>
            <a:r>
              <a:rPr lang="en-CA" sz="1700" dirty="0" smtClean="0"/>
              <a:t>Active Start</a:t>
            </a:r>
            <a:r>
              <a:rPr lang="en-CA" sz="1700" dirty="0" smtClean="0"/>
              <a:t> </a:t>
            </a:r>
            <a:r>
              <a:rPr lang="en-CA" sz="1700" dirty="0" smtClean="0"/>
              <a:t>age . This is </a:t>
            </a:r>
            <a:r>
              <a:rPr lang="en-CA" sz="1700" dirty="0" smtClean="0"/>
              <a:t>First</a:t>
            </a:r>
            <a:r>
              <a:rPr lang="en-CA" sz="1700" dirty="0" smtClean="0"/>
              <a:t> </a:t>
            </a:r>
            <a:r>
              <a:rPr lang="en-CA" sz="1700" dirty="0" smtClean="0"/>
              <a:t>stage of the grassroots level . We hope you enjoy this session plan.  The focus for this stage should be providing a  positive, and fun environment,  concentration on ABC ( Agility, Balance, and Coordination), and </a:t>
            </a:r>
            <a:r>
              <a:rPr lang="en-CA" sz="1700" dirty="0" smtClean="0"/>
              <a:t>basic soccer techniques</a:t>
            </a:r>
            <a:r>
              <a:rPr lang="en-CA" sz="1700" dirty="0" smtClean="0"/>
              <a:t>.</a:t>
            </a:r>
            <a:endParaRPr lang="en-CA" sz="1700" dirty="0"/>
          </a:p>
        </p:txBody>
      </p:sp>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5845" y="2924944"/>
            <a:ext cx="3360095" cy="31683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3934805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915816" y="6381328"/>
            <a:ext cx="4328120" cy="365125"/>
          </a:xfrm>
        </p:spPr>
        <p:txBody>
          <a:bodyPr/>
          <a:lstStyle/>
          <a:p>
            <a:r>
              <a:rPr lang="en-CA" sz="1400" b="1" dirty="0" smtClean="0">
                <a:solidFill>
                  <a:prstClr val="white"/>
                </a:solidFill>
              </a:rPr>
              <a:t>Ontario Soccer Association  Grassroots Development</a:t>
            </a:r>
            <a:endParaRPr lang="en-CA" sz="1400" b="1" dirty="0">
              <a:solidFill>
                <a:prstClr val="white"/>
              </a:solidFill>
            </a:endParaRPr>
          </a:p>
        </p:txBody>
      </p:sp>
      <p:sp>
        <p:nvSpPr>
          <p:cNvPr id="3" name="Slide Number Placeholder 2"/>
          <p:cNvSpPr>
            <a:spLocks noGrp="1"/>
          </p:cNvSpPr>
          <p:nvPr>
            <p:ph type="sldNum" sz="quarter" idx="12"/>
          </p:nvPr>
        </p:nvSpPr>
        <p:spPr/>
        <p:txBody>
          <a:bodyPr/>
          <a:lstStyle/>
          <a:p>
            <a:fld id="{26F9A2BF-9B00-4CE5-9EE2-1208259CDB24}" type="slidenum">
              <a:rPr lang="en-CA" smtClean="0">
                <a:solidFill>
                  <a:prstClr val="black">
                    <a:tint val="75000"/>
                  </a:prstClr>
                </a:solidFill>
              </a:rPr>
              <a:pPr/>
              <a:t>2</a:t>
            </a:fld>
            <a:endParaRPr lang="en-CA" dirty="0">
              <a:solidFill>
                <a:prstClr val="black">
                  <a:tint val="75000"/>
                </a:prstClr>
              </a:solidFill>
            </a:endParaRPr>
          </a:p>
        </p:txBody>
      </p:sp>
      <p:sp>
        <p:nvSpPr>
          <p:cNvPr id="5" name="TextBox 4"/>
          <p:cNvSpPr txBox="1"/>
          <p:nvPr/>
        </p:nvSpPr>
        <p:spPr>
          <a:xfrm>
            <a:off x="6660232" y="116632"/>
            <a:ext cx="2376264" cy="801380"/>
          </a:xfrm>
          <a:prstGeom prst="rect">
            <a:avLst/>
          </a:prstGeom>
          <a:solidFill>
            <a:schemeClr val="bg1"/>
          </a:solidFill>
        </p:spPr>
        <p:txBody>
          <a:bodyPr wrap="square" rtlCol="0">
            <a:spAutoFit/>
          </a:bodyPr>
          <a:lstStyle/>
          <a:p>
            <a:endParaRPr lang="en-CA" dirty="0">
              <a:solidFill>
                <a:prstClr val="black"/>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56176" y="22438"/>
            <a:ext cx="2782333" cy="1231306"/>
          </a:xfrm>
          <a:prstGeom prst="rect">
            <a:avLst/>
          </a:prstGeom>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58" y="0"/>
            <a:ext cx="1641475" cy="1641475"/>
          </a:xfrm>
          <a:prstGeom prst="rect">
            <a:avLst/>
          </a:prstGeom>
          <a:noFill/>
          <a:ln w="0"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Box 6"/>
          <p:cNvSpPr txBox="1"/>
          <p:nvPr/>
        </p:nvSpPr>
        <p:spPr>
          <a:xfrm>
            <a:off x="1403648" y="737101"/>
            <a:ext cx="5008785" cy="646331"/>
          </a:xfrm>
          <a:prstGeom prst="rect">
            <a:avLst/>
          </a:prstGeom>
          <a:noFill/>
        </p:spPr>
        <p:txBody>
          <a:bodyPr wrap="square" rtlCol="0">
            <a:spAutoFit/>
          </a:bodyPr>
          <a:lstStyle/>
          <a:p>
            <a:pPr algn="ctr"/>
            <a:r>
              <a:rPr lang="en-CA" b="1" u="sng" dirty="0" smtClean="0"/>
              <a:t>Active Start</a:t>
            </a:r>
            <a:r>
              <a:rPr lang="en-CA" b="1" u="sng" dirty="0" smtClean="0"/>
              <a:t> </a:t>
            </a:r>
            <a:r>
              <a:rPr lang="en-CA" b="1" u="sng" dirty="0"/>
              <a:t>p</a:t>
            </a:r>
            <a:r>
              <a:rPr lang="en-CA" b="1" u="sng" dirty="0" smtClean="0"/>
              <a:t>ractice plan</a:t>
            </a:r>
          </a:p>
          <a:p>
            <a:pPr algn="ctr"/>
            <a:r>
              <a:rPr lang="en-CA" b="1" u="sng" dirty="0" smtClean="0"/>
              <a:t> 4 Corner </a:t>
            </a:r>
            <a:r>
              <a:rPr lang="en-CA" b="1" u="sng" dirty="0"/>
              <a:t>c</a:t>
            </a:r>
            <a:r>
              <a:rPr lang="en-CA" b="1" u="sng" dirty="0" smtClean="0"/>
              <a:t>oncept</a:t>
            </a:r>
            <a:endParaRPr lang="en-CA" b="1" u="sng" dirty="0"/>
          </a:p>
        </p:txBody>
      </p:sp>
      <p:sp>
        <p:nvSpPr>
          <p:cNvPr id="4" name="Rectangle 3"/>
          <p:cNvSpPr/>
          <p:nvPr/>
        </p:nvSpPr>
        <p:spPr>
          <a:xfrm>
            <a:off x="275845" y="1437101"/>
            <a:ext cx="8640960" cy="4278094"/>
          </a:xfrm>
          <a:prstGeom prst="rect">
            <a:avLst/>
          </a:prstGeom>
        </p:spPr>
        <p:txBody>
          <a:bodyPr wrap="square">
            <a:spAutoFit/>
          </a:bodyPr>
          <a:lstStyle/>
          <a:p>
            <a:endParaRPr lang="en-CA" sz="1700" dirty="0" smtClean="0"/>
          </a:p>
          <a:p>
            <a:r>
              <a:rPr lang="en-CA" sz="1700" dirty="0" smtClean="0"/>
              <a:t>The </a:t>
            </a:r>
            <a:r>
              <a:rPr lang="en-CA" sz="1700" dirty="0"/>
              <a:t>activities </a:t>
            </a:r>
            <a:r>
              <a:rPr lang="en-CA" sz="1700" dirty="0" smtClean="0"/>
              <a:t>provided , </a:t>
            </a:r>
            <a:r>
              <a:rPr lang="en-CA" sz="1700" dirty="0"/>
              <a:t>take a look at how stations are being used at the Grassroots level. </a:t>
            </a:r>
            <a:endParaRPr lang="en-CA" sz="1700" dirty="0" smtClean="0"/>
          </a:p>
          <a:p>
            <a:r>
              <a:rPr lang="en-CA" sz="1700" dirty="0" smtClean="0"/>
              <a:t>During </a:t>
            </a:r>
            <a:r>
              <a:rPr lang="en-CA" sz="1700" dirty="0"/>
              <a:t>the </a:t>
            </a:r>
            <a:r>
              <a:rPr lang="en-CA" sz="1700" dirty="0" smtClean="0"/>
              <a:t>practice, </a:t>
            </a:r>
            <a:r>
              <a:rPr lang="en-CA" sz="1700" dirty="0"/>
              <a:t>players will spend an allotted time at each station having fun and developing specific skills before moving onto the next station. By using station work we ensure players are continually motivated and we can ensure that their attention is not lost. </a:t>
            </a:r>
          </a:p>
          <a:p>
            <a:endParaRPr lang="en-CA" sz="1700" dirty="0" smtClean="0"/>
          </a:p>
          <a:p>
            <a:r>
              <a:rPr lang="en-CA" sz="1700" dirty="0" smtClean="0"/>
              <a:t>At </a:t>
            </a:r>
            <a:r>
              <a:rPr lang="en-CA" sz="1700" dirty="0" smtClean="0"/>
              <a:t>Active Start </a:t>
            </a:r>
            <a:r>
              <a:rPr lang="en-CA" sz="1700" dirty="0" smtClean="0"/>
              <a:t> </a:t>
            </a:r>
            <a:r>
              <a:rPr lang="en-CA" sz="1700" dirty="0" smtClean="0"/>
              <a:t>training session </a:t>
            </a:r>
            <a:r>
              <a:rPr lang="en-CA" sz="1700" dirty="0"/>
              <a:t>players will travel through 4 stations, one station focuses on </a:t>
            </a:r>
            <a:r>
              <a:rPr lang="en-CA" sz="1700" dirty="0" smtClean="0"/>
              <a:t>general </a:t>
            </a:r>
            <a:r>
              <a:rPr lang="en-CA" sz="1700" dirty="0"/>
              <a:t>m</a:t>
            </a:r>
            <a:r>
              <a:rPr lang="en-CA" sz="1700" dirty="0" smtClean="0"/>
              <a:t>ovements, one station </a:t>
            </a:r>
            <a:r>
              <a:rPr lang="en-CA" sz="1700" dirty="0"/>
              <a:t>on s</a:t>
            </a:r>
            <a:r>
              <a:rPr lang="en-CA" sz="1700" dirty="0" smtClean="0"/>
              <a:t>occer coordination </a:t>
            </a:r>
            <a:r>
              <a:rPr lang="en-CA" sz="1700" dirty="0"/>
              <a:t>with the </a:t>
            </a:r>
            <a:r>
              <a:rPr lang="en-CA" sz="1700" dirty="0" smtClean="0"/>
              <a:t>ball, one station on soccer technique and the final station focuses on a small sided soccer game </a:t>
            </a:r>
            <a:r>
              <a:rPr lang="en-CA" sz="1700" dirty="0" smtClean="0"/>
              <a:t>which could be  with mom or dad vs child 1v1.</a:t>
            </a:r>
            <a:endParaRPr lang="en-CA" sz="1700" dirty="0"/>
          </a:p>
          <a:p>
            <a:endParaRPr lang="en-CA" sz="1700" dirty="0" smtClean="0"/>
          </a:p>
          <a:p>
            <a:r>
              <a:rPr lang="en-CA" sz="1700" dirty="0" smtClean="0"/>
              <a:t>All </a:t>
            </a:r>
            <a:r>
              <a:rPr lang="en-CA" sz="1700" dirty="0"/>
              <a:t>sessions take a holistic approach to developing our </a:t>
            </a:r>
            <a:r>
              <a:rPr lang="en-CA" sz="1700" dirty="0" smtClean="0"/>
              <a:t>players</a:t>
            </a:r>
            <a:r>
              <a:rPr lang="en-CA" sz="1700" dirty="0" smtClean="0"/>
              <a:t>. </a:t>
            </a:r>
            <a:r>
              <a:rPr lang="en-CA" sz="1700" dirty="0"/>
              <a:t>Each game and activity will take a look at how we can focus on 4 main areas of the child's development; these include Social/Emotional, physical, physiological and also technical</a:t>
            </a:r>
          </a:p>
          <a:p>
            <a:endParaRPr lang="en-CA" sz="1700" dirty="0" smtClean="0"/>
          </a:p>
          <a:p>
            <a:r>
              <a:rPr lang="en-CA" sz="1700" dirty="0" smtClean="0"/>
              <a:t>Total </a:t>
            </a:r>
            <a:r>
              <a:rPr lang="en-CA" sz="1700" dirty="0"/>
              <a:t>Practice time </a:t>
            </a:r>
            <a:r>
              <a:rPr lang="en-CA" sz="1700" dirty="0" smtClean="0"/>
              <a:t>30-45 minutes as per the OSA Recreational and Development </a:t>
            </a:r>
            <a:r>
              <a:rPr lang="en-CA" sz="1700" dirty="0" smtClean="0"/>
              <a:t>Matrix.</a:t>
            </a:r>
            <a:endParaRPr lang="en-CA" sz="1700" dirty="0"/>
          </a:p>
        </p:txBody>
      </p:sp>
    </p:spTree>
    <p:extLst>
      <p:ext uri="{BB962C8B-B14F-4D97-AF65-F5344CB8AC3E}">
        <p14:creationId xmlns:p14="http://schemas.microsoft.com/office/powerpoint/2010/main" val="243960878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915816" y="6381328"/>
            <a:ext cx="4328120" cy="365125"/>
          </a:xfrm>
        </p:spPr>
        <p:txBody>
          <a:bodyPr/>
          <a:lstStyle/>
          <a:p>
            <a:r>
              <a:rPr lang="en-CA" sz="1400" b="1" dirty="0" smtClean="0">
                <a:solidFill>
                  <a:prstClr val="white"/>
                </a:solidFill>
              </a:rPr>
              <a:t>Ontario Soccer Association  Grassroots Development</a:t>
            </a:r>
            <a:endParaRPr lang="en-CA" sz="1400" b="1" dirty="0">
              <a:solidFill>
                <a:prstClr val="white"/>
              </a:solidFill>
            </a:endParaRPr>
          </a:p>
        </p:txBody>
      </p:sp>
      <p:sp>
        <p:nvSpPr>
          <p:cNvPr id="5" name="TextBox 4"/>
          <p:cNvSpPr txBox="1"/>
          <p:nvPr/>
        </p:nvSpPr>
        <p:spPr>
          <a:xfrm>
            <a:off x="6660232" y="116632"/>
            <a:ext cx="2376264" cy="801380"/>
          </a:xfrm>
          <a:prstGeom prst="rect">
            <a:avLst/>
          </a:prstGeom>
          <a:solidFill>
            <a:schemeClr val="bg1"/>
          </a:solidFill>
        </p:spPr>
        <p:txBody>
          <a:bodyPr wrap="square" rtlCol="0">
            <a:spAutoFit/>
          </a:bodyPr>
          <a:lstStyle/>
          <a:p>
            <a:endParaRPr lang="en-CA" dirty="0">
              <a:solidFill>
                <a:prstClr val="black"/>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56176" y="22438"/>
            <a:ext cx="2782333" cy="1231306"/>
          </a:xfrm>
          <a:prstGeom prst="rect">
            <a:avLst/>
          </a:prstGeom>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58" y="0"/>
            <a:ext cx="1641475" cy="1641475"/>
          </a:xfrm>
          <a:prstGeom prst="rect">
            <a:avLst/>
          </a:prstGeom>
          <a:noFill/>
          <a:ln w="0"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8" name="TextBox 7"/>
          <p:cNvSpPr txBox="1"/>
          <p:nvPr/>
        </p:nvSpPr>
        <p:spPr>
          <a:xfrm>
            <a:off x="1547664" y="564828"/>
            <a:ext cx="4687167" cy="923330"/>
          </a:xfrm>
          <a:prstGeom prst="rect">
            <a:avLst/>
          </a:prstGeom>
          <a:noFill/>
        </p:spPr>
        <p:txBody>
          <a:bodyPr wrap="square" rtlCol="0">
            <a:spAutoFit/>
          </a:bodyPr>
          <a:lstStyle/>
          <a:p>
            <a:pPr algn="ctr"/>
            <a:r>
              <a:rPr lang="en-CA" b="1" u="sng" dirty="0" smtClean="0"/>
              <a:t>Active Start</a:t>
            </a:r>
            <a:r>
              <a:rPr lang="en-CA" b="1" u="sng" dirty="0" smtClean="0"/>
              <a:t> </a:t>
            </a:r>
            <a:r>
              <a:rPr lang="en-CA" b="1" u="sng" dirty="0" smtClean="0"/>
              <a:t>practice plan </a:t>
            </a:r>
          </a:p>
          <a:p>
            <a:pPr algn="ctr"/>
            <a:r>
              <a:rPr lang="en-CA" b="1" u="sng" dirty="0" smtClean="0"/>
              <a:t>How the 4 stations work</a:t>
            </a:r>
          </a:p>
          <a:p>
            <a:pPr algn="ctr"/>
            <a:endParaRPr lang="en-CA" b="1" u="sng" dirty="0"/>
          </a:p>
        </p:txBody>
      </p:sp>
      <p:sp>
        <p:nvSpPr>
          <p:cNvPr id="9" name="Rectangle 8"/>
          <p:cNvSpPr/>
          <p:nvPr/>
        </p:nvSpPr>
        <p:spPr>
          <a:xfrm>
            <a:off x="5428373" y="1253744"/>
            <a:ext cx="3510136" cy="5570756"/>
          </a:xfrm>
          <a:prstGeom prst="rect">
            <a:avLst/>
          </a:prstGeom>
        </p:spPr>
        <p:txBody>
          <a:bodyPr wrap="square">
            <a:spAutoFit/>
          </a:bodyPr>
          <a:lstStyle/>
          <a:p>
            <a:r>
              <a:rPr lang="en-CA" dirty="0"/>
              <a:t>If working with a larger group organize players into groups of </a:t>
            </a:r>
            <a:r>
              <a:rPr lang="en-CA" dirty="0" smtClean="0"/>
              <a:t>8-10. </a:t>
            </a:r>
            <a:r>
              <a:rPr lang="en-CA" dirty="0"/>
              <a:t>Each station has a coach who will lead that specific station for the session. Players rotate every </a:t>
            </a:r>
            <a:r>
              <a:rPr lang="en-CA" dirty="0" smtClean="0"/>
              <a:t>6-8 </a:t>
            </a:r>
            <a:r>
              <a:rPr lang="en-CA" dirty="0"/>
              <a:t>minutes with a 2 minute break in between each station to have a water break and move to the next station.</a:t>
            </a:r>
          </a:p>
          <a:p>
            <a:r>
              <a:rPr lang="en-CA" dirty="0"/>
              <a:t>If working with a smaller group you can still have the </a:t>
            </a:r>
            <a:r>
              <a:rPr lang="en-CA" dirty="0" smtClean="0"/>
              <a:t>4 </a:t>
            </a:r>
            <a:r>
              <a:rPr lang="en-CA" dirty="0"/>
              <a:t>stations and players will move together through all </a:t>
            </a:r>
            <a:r>
              <a:rPr lang="en-CA" dirty="0" smtClean="0"/>
              <a:t>4 </a:t>
            </a:r>
            <a:r>
              <a:rPr lang="en-CA" dirty="0"/>
              <a:t>stations until all are </a:t>
            </a:r>
            <a:r>
              <a:rPr lang="en-CA" dirty="0" smtClean="0"/>
              <a:t>complete</a:t>
            </a:r>
            <a:r>
              <a:rPr lang="en-CA" sz="2000" dirty="0" smtClean="0"/>
              <a:t>.</a:t>
            </a:r>
          </a:p>
          <a:p>
            <a:r>
              <a:rPr lang="en-CA" sz="2000" dirty="0" smtClean="0"/>
              <a:t>General movement %</a:t>
            </a:r>
            <a:r>
              <a:rPr lang="en-CA" sz="2000" dirty="0" smtClean="0"/>
              <a:t>25</a:t>
            </a:r>
            <a:endParaRPr lang="en-CA" sz="2000" dirty="0" smtClean="0"/>
          </a:p>
          <a:p>
            <a:r>
              <a:rPr lang="en-CA" sz="2000" dirty="0" smtClean="0"/>
              <a:t>Coordination %</a:t>
            </a:r>
            <a:r>
              <a:rPr lang="en-CA" sz="2000" dirty="0" smtClean="0"/>
              <a:t>25</a:t>
            </a:r>
            <a:endParaRPr lang="en-CA" sz="2000" dirty="0" smtClean="0"/>
          </a:p>
          <a:p>
            <a:r>
              <a:rPr lang="en-CA" sz="2000" dirty="0" smtClean="0"/>
              <a:t>Technique %</a:t>
            </a:r>
            <a:r>
              <a:rPr lang="en-CA" sz="2000" dirty="0" smtClean="0"/>
              <a:t>25</a:t>
            </a:r>
            <a:endParaRPr lang="en-CA" sz="2000" dirty="0" smtClean="0"/>
          </a:p>
          <a:p>
            <a:r>
              <a:rPr lang="en-CA" sz="2000" dirty="0" smtClean="0"/>
              <a:t>SSG </a:t>
            </a:r>
            <a:r>
              <a:rPr lang="en-CA" sz="2000" dirty="0" smtClean="0"/>
              <a:t>%</a:t>
            </a:r>
            <a:r>
              <a:rPr lang="en-CA" sz="2000" dirty="0" smtClean="0"/>
              <a:t>25</a:t>
            </a:r>
            <a:endParaRPr lang="en-CA" sz="2000" dirty="0" smtClean="0"/>
          </a:p>
          <a:p>
            <a:endParaRPr lang="en-CA" sz="2000" dirty="0" smtClean="0"/>
          </a:p>
          <a:p>
            <a:endParaRPr lang="en-CA" sz="2000" dirty="0"/>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1520" y="1627682"/>
            <a:ext cx="5040560" cy="4077072"/>
          </a:xfrm>
          <a:prstGeom prst="rect">
            <a:avLst/>
          </a:prstGeom>
        </p:spPr>
      </p:pic>
    </p:spTree>
    <p:extLst>
      <p:ext uri="{BB962C8B-B14F-4D97-AF65-F5344CB8AC3E}">
        <p14:creationId xmlns:p14="http://schemas.microsoft.com/office/powerpoint/2010/main" val="221938036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915816" y="6381328"/>
            <a:ext cx="4328120" cy="365125"/>
          </a:xfrm>
        </p:spPr>
        <p:txBody>
          <a:bodyPr/>
          <a:lstStyle/>
          <a:p>
            <a:r>
              <a:rPr lang="en-CA" sz="1400" b="1" dirty="0" smtClean="0">
                <a:solidFill>
                  <a:prstClr val="white"/>
                </a:solidFill>
              </a:rPr>
              <a:t>Ontario Soccer Association  Grassroots Development</a:t>
            </a:r>
            <a:endParaRPr lang="en-CA" sz="1400" b="1" dirty="0">
              <a:solidFill>
                <a:prstClr val="white"/>
              </a:solidFill>
            </a:endParaRPr>
          </a:p>
        </p:txBody>
      </p:sp>
      <p:sp>
        <p:nvSpPr>
          <p:cNvPr id="5" name="TextBox 4"/>
          <p:cNvSpPr txBox="1"/>
          <p:nvPr/>
        </p:nvSpPr>
        <p:spPr>
          <a:xfrm>
            <a:off x="6660232" y="116632"/>
            <a:ext cx="2376264" cy="801380"/>
          </a:xfrm>
          <a:prstGeom prst="rect">
            <a:avLst/>
          </a:prstGeom>
          <a:solidFill>
            <a:schemeClr val="bg1"/>
          </a:solidFill>
        </p:spPr>
        <p:txBody>
          <a:bodyPr wrap="square" rtlCol="0">
            <a:spAutoFit/>
          </a:bodyPr>
          <a:lstStyle/>
          <a:p>
            <a:endParaRPr lang="en-CA" dirty="0">
              <a:solidFill>
                <a:prstClr val="black"/>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56176" y="22438"/>
            <a:ext cx="2782333" cy="1231306"/>
          </a:xfrm>
          <a:prstGeom prst="rect">
            <a:avLst/>
          </a:prstGeom>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58" y="0"/>
            <a:ext cx="1641475" cy="1641475"/>
          </a:xfrm>
          <a:prstGeom prst="rect">
            <a:avLst/>
          </a:prstGeom>
          <a:noFill/>
          <a:ln w="0"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Rectangle 6"/>
          <p:cNvSpPr/>
          <p:nvPr/>
        </p:nvSpPr>
        <p:spPr>
          <a:xfrm>
            <a:off x="1685033" y="517322"/>
            <a:ext cx="4572000" cy="1200329"/>
          </a:xfrm>
          <a:prstGeom prst="rect">
            <a:avLst/>
          </a:prstGeom>
        </p:spPr>
        <p:txBody>
          <a:bodyPr>
            <a:spAutoFit/>
          </a:bodyPr>
          <a:lstStyle/>
          <a:p>
            <a:pPr algn="ctr"/>
            <a:r>
              <a:rPr lang="en-CA" b="1" u="sng" dirty="0" smtClean="0"/>
              <a:t>Active Start</a:t>
            </a:r>
            <a:r>
              <a:rPr lang="en-CA" b="1" u="sng" dirty="0" smtClean="0"/>
              <a:t> </a:t>
            </a:r>
            <a:r>
              <a:rPr lang="en-CA" b="1" u="sng" dirty="0" smtClean="0"/>
              <a:t>activities</a:t>
            </a:r>
          </a:p>
          <a:p>
            <a:pPr algn="ctr"/>
            <a:r>
              <a:rPr lang="en-CA" b="1" u="sng" dirty="0" smtClean="0"/>
              <a:t>General Movement</a:t>
            </a:r>
          </a:p>
          <a:p>
            <a:pPr algn="ctr"/>
            <a:r>
              <a:rPr lang="en-CA" b="1" u="sng" dirty="0" smtClean="0"/>
              <a:t>Elves and Wizard</a:t>
            </a:r>
          </a:p>
          <a:p>
            <a:pPr algn="ctr"/>
            <a:endParaRPr lang="en-CA" b="1" u="sng" dirty="0" smtClean="0"/>
          </a:p>
        </p:txBody>
      </p:sp>
      <p:sp>
        <p:nvSpPr>
          <p:cNvPr id="9" name="Rectangle 8"/>
          <p:cNvSpPr/>
          <p:nvPr/>
        </p:nvSpPr>
        <p:spPr>
          <a:xfrm>
            <a:off x="5237287" y="1673977"/>
            <a:ext cx="3906713" cy="646331"/>
          </a:xfrm>
          <a:prstGeom prst="rect">
            <a:avLst/>
          </a:prstGeom>
        </p:spPr>
        <p:txBody>
          <a:bodyPr wrap="square">
            <a:spAutoFit/>
          </a:bodyPr>
          <a:lstStyle/>
          <a:p>
            <a:pPr algn="ctr"/>
            <a:r>
              <a:rPr lang="en-CA" b="1" u="sng" dirty="0"/>
              <a:t>Time </a:t>
            </a:r>
            <a:r>
              <a:rPr lang="en-CA" b="1" u="sng" dirty="0" smtClean="0"/>
              <a:t>frame.6- </a:t>
            </a:r>
            <a:r>
              <a:rPr lang="en-CA" b="1" u="sng" dirty="0"/>
              <a:t>8 minutes</a:t>
            </a:r>
          </a:p>
          <a:p>
            <a:pPr algn="ctr"/>
            <a:r>
              <a:rPr lang="en-CA" b="1" u="sng" dirty="0" smtClean="0"/>
              <a:t>Emphasis:</a:t>
            </a:r>
          </a:p>
        </p:txBody>
      </p:sp>
      <p:sp>
        <p:nvSpPr>
          <p:cNvPr id="12" name="Rectangle 11"/>
          <p:cNvSpPr/>
          <p:nvPr/>
        </p:nvSpPr>
        <p:spPr>
          <a:xfrm>
            <a:off x="5364088" y="4043046"/>
            <a:ext cx="1728192" cy="120903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12"/>
          <p:cNvSpPr/>
          <p:nvPr/>
        </p:nvSpPr>
        <p:spPr>
          <a:xfrm>
            <a:off x="7092280" y="4043046"/>
            <a:ext cx="1846228" cy="120903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TextBox 13"/>
          <p:cNvSpPr txBox="1"/>
          <p:nvPr/>
        </p:nvSpPr>
        <p:spPr>
          <a:xfrm>
            <a:off x="5237287" y="4077072"/>
            <a:ext cx="1854993" cy="954107"/>
          </a:xfrm>
          <a:prstGeom prst="rect">
            <a:avLst/>
          </a:prstGeom>
          <a:noFill/>
        </p:spPr>
        <p:txBody>
          <a:bodyPr wrap="square" rtlCol="0">
            <a:spAutoFit/>
          </a:bodyPr>
          <a:lstStyle/>
          <a:p>
            <a:pPr algn="ctr"/>
            <a:r>
              <a:rPr lang="en-CA" sz="1400" b="1" u="sng" dirty="0" smtClean="0"/>
              <a:t>Psychologica</a:t>
            </a:r>
            <a:r>
              <a:rPr lang="en-CA" sz="1400" b="1" dirty="0" smtClean="0"/>
              <a:t>l</a:t>
            </a:r>
            <a:endParaRPr lang="en-CA" sz="1400" dirty="0" smtClean="0"/>
          </a:p>
          <a:p>
            <a:pPr algn="ctr"/>
            <a:r>
              <a:rPr lang="en-CA" sz="1400" dirty="0" smtClean="0"/>
              <a:t>Confidence</a:t>
            </a:r>
          </a:p>
          <a:p>
            <a:pPr algn="ctr"/>
            <a:r>
              <a:rPr lang="en-CA" sz="1400" dirty="0" smtClean="0"/>
              <a:t>Being </a:t>
            </a:r>
            <a:r>
              <a:rPr lang="en-CA" sz="1400" dirty="0" smtClean="0"/>
              <a:t>safe</a:t>
            </a:r>
          </a:p>
          <a:p>
            <a:pPr algn="ctr"/>
            <a:r>
              <a:rPr lang="en-CA" sz="1400" dirty="0" smtClean="0"/>
              <a:t>Positive feedback</a:t>
            </a:r>
            <a:endParaRPr lang="en-CA" sz="1400" dirty="0"/>
          </a:p>
        </p:txBody>
      </p:sp>
      <p:sp>
        <p:nvSpPr>
          <p:cNvPr id="15" name="TextBox 14"/>
          <p:cNvSpPr txBox="1"/>
          <p:nvPr/>
        </p:nvSpPr>
        <p:spPr>
          <a:xfrm>
            <a:off x="7092279" y="4058488"/>
            <a:ext cx="1846229" cy="523220"/>
          </a:xfrm>
          <a:prstGeom prst="rect">
            <a:avLst/>
          </a:prstGeom>
          <a:noFill/>
        </p:spPr>
        <p:txBody>
          <a:bodyPr wrap="square" rtlCol="0">
            <a:spAutoFit/>
          </a:bodyPr>
          <a:lstStyle/>
          <a:p>
            <a:pPr algn="ctr"/>
            <a:r>
              <a:rPr lang="en-CA" sz="1400" b="1" u="sng" dirty="0" smtClean="0"/>
              <a:t>Technical</a:t>
            </a:r>
            <a:endParaRPr lang="en-CA" sz="1400" dirty="0" smtClean="0"/>
          </a:p>
          <a:p>
            <a:pPr algn="ctr"/>
            <a:r>
              <a:rPr lang="en-CA" sz="1400" dirty="0" smtClean="0"/>
              <a:t>Running with the ball</a:t>
            </a:r>
            <a:endParaRPr lang="en-CA" sz="1400" dirty="0"/>
          </a:p>
        </p:txBody>
      </p:sp>
      <p:sp>
        <p:nvSpPr>
          <p:cNvPr id="16" name="Rectangle 15"/>
          <p:cNvSpPr/>
          <p:nvPr/>
        </p:nvSpPr>
        <p:spPr>
          <a:xfrm>
            <a:off x="7085124" y="5229200"/>
            <a:ext cx="1853383" cy="10981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tx1"/>
              </a:solidFill>
            </a:endParaRPr>
          </a:p>
        </p:txBody>
      </p:sp>
      <p:sp>
        <p:nvSpPr>
          <p:cNvPr id="17" name="Rectangle 16"/>
          <p:cNvSpPr/>
          <p:nvPr/>
        </p:nvSpPr>
        <p:spPr>
          <a:xfrm>
            <a:off x="5364087" y="5239135"/>
            <a:ext cx="1721037" cy="109811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 name="TextBox 17"/>
          <p:cNvSpPr txBox="1"/>
          <p:nvPr/>
        </p:nvSpPr>
        <p:spPr>
          <a:xfrm>
            <a:off x="5237287" y="5229200"/>
            <a:ext cx="1864637" cy="738664"/>
          </a:xfrm>
          <a:prstGeom prst="rect">
            <a:avLst/>
          </a:prstGeom>
          <a:noFill/>
        </p:spPr>
        <p:txBody>
          <a:bodyPr wrap="square" rtlCol="0">
            <a:spAutoFit/>
          </a:bodyPr>
          <a:lstStyle/>
          <a:p>
            <a:pPr algn="ctr"/>
            <a:r>
              <a:rPr lang="en-CA" sz="1400" b="1" u="sng" dirty="0" smtClean="0"/>
              <a:t>Physical</a:t>
            </a:r>
            <a:endParaRPr lang="en-CA" sz="1400" dirty="0" smtClean="0"/>
          </a:p>
          <a:p>
            <a:pPr algn="ctr"/>
            <a:r>
              <a:rPr lang="en-CA" sz="1400" dirty="0" smtClean="0"/>
              <a:t>A,B,C’s</a:t>
            </a:r>
          </a:p>
          <a:p>
            <a:pPr algn="ctr"/>
            <a:r>
              <a:rPr lang="en-CA" sz="1400" dirty="0" smtClean="0"/>
              <a:t>Change of Direction</a:t>
            </a:r>
            <a:endParaRPr lang="en-CA" sz="1400" dirty="0"/>
          </a:p>
        </p:txBody>
      </p:sp>
      <p:sp>
        <p:nvSpPr>
          <p:cNvPr id="19" name="TextBox 18"/>
          <p:cNvSpPr txBox="1"/>
          <p:nvPr/>
        </p:nvSpPr>
        <p:spPr>
          <a:xfrm>
            <a:off x="7092280" y="5229200"/>
            <a:ext cx="1846229" cy="1231106"/>
          </a:xfrm>
          <a:prstGeom prst="rect">
            <a:avLst/>
          </a:prstGeom>
          <a:noFill/>
        </p:spPr>
        <p:txBody>
          <a:bodyPr wrap="square" rtlCol="0">
            <a:spAutoFit/>
          </a:bodyPr>
          <a:lstStyle/>
          <a:p>
            <a:pPr algn="ctr"/>
            <a:r>
              <a:rPr lang="en-CA" sz="1400" b="1" u="sng" dirty="0" smtClean="0"/>
              <a:t>Socia</a:t>
            </a:r>
            <a:r>
              <a:rPr lang="en-CA" b="1" u="sng" dirty="0" smtClean="0"/>
              <a:t>l</a:t>
            </a:r>
          </a:p>
          <a:p>
            <a:pPr algn="ctr"/>
            <a:r>
              <a:rPr lang="en-CA" sz="1400" dirty="0" smtClean="0"/>
              <a:t>Peer interaction</a:t>
            </a:r>
            <a:endParaRPr lang="en-CA" sz="1400" dirty="0" smtClean="0"/>
          </a:p>
          <a:p>
            <a:pPr algn="ctr"/>
            <a:r>
              <a:rPr lang="en-CA" sz="1400" dirty="0" smtClean="0"/>
              <a:t>Communicating</a:t>
            </a:r>
          </a:p>
          <a:p>
            <a:pPr algn="ctr"/>
            <a:r>
              <a:rPr lang="en-CA" sz="1400" dirty="0" smtClean="0"/>
              <a:t>Celebrating</a:t>
            </a:r>
          </a:p>
          <a:p>
            <a:pPr algn="ctr"/>
            <a:endParaRPr lang="en-CA" sz="1400" b="1" u="sng" dirty="0"/>
          </a:p>
        </p:txBody>
      </p:sp>
      <p:pic>
        <p:nvPicPr>
          <p:cNvPr id="3075" name="Picture 3" descr="C:\Users\rmohammadi\Desktop\pic 2 oct 13.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050" y="1554931"/>
            <a:ext cx="5057775" cy="4905375"/>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5119385" y="2340503"/>
            <a:ext cx="4572000" cy="1754326"/>
          </a:xfrm>
          <a:prstGeom prst="rect">
            <a:avLst/>
          </a:prstGeom>
        </p:spPr>
        <p:txBody>
          <a:bodyPr>
            <a:spAutoFit/>
          </a:bodyPr>
          <a:lstStyle/>
          <a:p>
            <a:pPr algn="ctr"/>
            <a:r>
              <a:rPr lang="en-CA" dirty="0"/>
              <a:t>Running </a:t>
            </a:r>
            <a:r>
              <a:rPr lang="en-CA" dirty="0" smtClean="0"/>
              <a:t>with/without  </a:t>
            </a:r>
            <a:r>
              <a:rPr lang="en-CA" dirty="0"/>
              <a:t>the ball</a:t>
            </a:r>
          </a:p>
          <a:p>
            <a:pPr algn="ctr"/>
            <a:r>
              <a:rPr lang="en-CA" dirty="0"/>
              <a:t>Changing direction</a:t>
            </a:r>
          </a:p>
          <a:p>
            <a:pPr algn="ctr"/>
            <a:r>
              <a:rPr lang="en-CA" dirty="0" smtClean="0"/>
              <a:t>Jumping </a:t>
            </a:r>
            <a:endParaRPr lang="en-CA" dirty="0"/>
          </a:p>
          <a:p>
            <a:pPr algn="ctr"/>
            <a:r>
              <a:rPr lang="en-CA" dirty="0"/>
              <a:t>Awareness</a:t>
            </a:r>
          </a:p>
          <a:p>
            <a:pPr algn="ctr"/>
            <a:r>
              <a:rPr lang="en-CA" dirty="0"/>
              <a:t>Slowing down, speeding up</a:t>
            </a:r>
          </a:p>
          <a:p>
            <a:pPr algn="ctr"/>
            <a:r>
              <a:rPr lang="en-CA" dirty="0"/>
              <a:t>Fun</a:t>
            </a:r>
          </a:p>
        </p:txBody>
      </p:sp>
    </p:spTree>
    <p:extLst>
      <p:ext uri="{BB962C8B-B14F-4D97-AF65-F5344CB8AC3E}">
        <p14:creationId xmlns:p14="http://schemas.microsoft.com/office/powerpoint/2010/main" val="147568594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915816" y="6381328"/>
            <a:ext cx="4328120" cy="365125"/>
          </a:xfrm>
        </p:spPr>
        <p:txBody>
          <a:bodyPr/>
          <a:lstStyle/>
          <a:p>
            <a:r>
              <a:rPr lang="en-CA" sz="1400" b="1" dirty="0" smtClean="0">
                <a:solidFill>
                  <a:prstClr val="white"/>
                </a:solidFill>
              </a:rPr>
              <a:t>Ontario Soccer Association  Grassroots Development</a:t>
            </a:r>
            <a:endParaRPr lang="en-CA" sz="1400" b="1" dirty="0">
              <a:solidFill>
                <a:prstClr val="white"/>
              </a:solidFill>
            </a:endParaRPr>
          </a:p>
        </p:txBody>
      </p:sp>
      <p:sp>
        <p:nvSpPr>
          <p:cNvPr id="5" name="TextBox 4"/>
          <p:cNvSpPr txBox="1"/>
          <p:nvPr/>
        </p:nvSpPr>
        <p:spPr>
          <a:xfrm>
            <a:off x="6660232" y="116632"/>
            <a:ext cx="2376264" cy="801380"/>
          </a:xfrm>
          <a:prstGeom prst="rect">
            <a:avLst/>
          </a:prstGeom>
          <a:solidFill>
            <a:schemeClr val="bg1"/>
          </a:solidFill>
        </p:spPr>
        <p:txBody>
          <a:bodyPr wrap="square" rtlCol="0">
            <a:spAutoFit/>
          </a:bodyPr>
          <a:lstStyle/>
          <a:p>
            <a:endParaRPr lang="en-CA" dirty="0">
              <a:solidFill>
                <a:prstClr val="black"/>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56176" y="22438"/>
            <a:ext cx="2782333" cy="1231306"/>
          </a:xfrm>
          <a:prstGeom prst="rect">
            <a:avLst/>
          </a:prstGeom>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58" y="0"/>
            <a:ext cx="1641475" cy="1641475"/>
          </a:xfrm>
          <a:prstGeom prst="rect">
            <a:avLst/>
          </a:prstGeom>
          <a:noFill/>
          <a:ln w="0"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Rectangle 6"/>
          <p:cNvSpPr/>
          <p:nvPr/>
        </p:nvSpPr>
        <p:spPr>
          <a:xfrm>
            <a:off x="1685033" y="517322"/>
            <a:ext cx="4572000" cy="923330"/>
          </a:xfrm>
          <a:prstGeom prst="rect">
            <a:avLst/>
          </a:prstGeom>
        </p:spPr>
        <p:txBody>
          <a:bodyPr>
            <a:spAutoFit/>
          </a:bodyPr>
          <a:lstStyle/>
          <a:p>
            <a:pPr algn="ctr"/>
            <a:r>
              <a:rPr lang="en-CA" b="1" u="sng" dirty="0" smtClean="0"/>
              <a:t>Active Start </a:t>
            </a:r>
            <a:r>
              <a:rPr lang="en-CA" b="1" u="sng" dirty="0" smtClean="0"/>
              <a:t>activities</a:t>
            </a:r>
          </a:p>
          <a:p>
            <a:pPr algn="ctr"/>
            <a:r>
              <a:rPr lang="en-CA" b="1" u="sng" dirty="0" smtClean="0"/>
              <a:t>Coordination</a:t>
            </a:r>
            <a:endParaRPr lang="en-CA" b="1" u="sng" dirty="0" smtClean="0"/>
          </a:p>
          <a:p>
            <a:pPr algn="ctr"/>
            <a:r>
              <a:rPr lang="en-CA" b="1" u="sng" dirty="0" smtClean="0"/>
              <a:t>Catch the Robber!</a:t>
            </a:r>
            <a:endParaRPr lang="en-CA" b="1" u="sng" dirty="0" smtClean="0"/>
          </a:p>
        </p:txBody>
      </p:sp>
      <p:sp>
        <p:nvSpPr>
          <p:cNvPr id="9" name="Rectangle 8"/>
          <p:cNvSpPr/>
          <p:nvPr/>
        </p:nvSpPr>
        <p:spPr>
          <a:xfrm>
            <a:off x="5237287" y="1675329"/>
            <a:ext cx="3906713" cy="861774"/>
          </a:xfrm>
          <a:prstGeom prst="rect">
            <a:avLst/>
          </a:prstGeom>
        </p:spPr>
        <p:txBody>
          <a:bodyPr wrap="square">
            <a:spAutoFit/>
          </a:bodyPr>
          <a:lstStyle/>
          <a:p>
            <a:pPr algn="ctr"/>
            <a:r>
              <a:rPr lang="en-CA" b="1" u="sng" dirty="0"/>
              <a:t>Time </a:t>
            </a:r>
            <a:r>
              <a:rPr lang="en-CA" b="1" u="sng" dirty="0" smtClean="0"/>
              <a:t>frame</a:t>
            </a:r>
            <a:r>
              <a:rPr lang="en-CA" b="1" u="sng" dirty="0"/>
              <a:t>. </a:t>
            </a:r>
            <a:r>
              <a:rPr lang="en-CA" b="1" u="sng" dirty="0" smtClean="0"/>
              <a:t>6-8 </a:t>
            </a:r>
            <a:r>
              <a:rPr lang="en-CA" b="1" u="sng" dirty="0"/>
              <a:t>minutes</a:t>
            </a:r>
          </a:p>
          <a:p>
            <a:pPr algn="ctr"/>
            <a:r>
              <a:rPr lang="en-CA" b="1" u="sng" dirty="0"/>
              <a:t>Emphasis:</a:t>
            </a:r>
          </a:p>
          <a:p>
            <a:pPr algn="ctr"/>
            <a:endParaRPr lang="en-CA" sz="1400" dirty="0"/>
          </a:p>
        </p:txBody>
      </p:sp>
      <p:sp>
        <p:nvSpPr>
          <p:cNvPr id="12" name="Rectangle 11"/>
          <p:cNvSpPr/>
          <p:nvPr/>
        </p:nvSpPr>
        <p:spPr>
          <a:xfrm>
            <a:off x="5364088" y="4043046"/>
            <a:ext cx="1728192" cy="120903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12"/>
          <p:cNvSpPr/>
          <p:nvPr/>
        </p:nvSpPr>
        <p:spPr>
          <a:xfrm>
            <a:off x="7092280" y="4043046"/>
            <a:ext cx="1846228" cy="120903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TextBox 13"/>
          <p:cNvSpPr txBox="1"/>
          <p:nvPr/>
        </p:nvSpPr>
        <p:spPr>
          <a:xfrm>
            <a:off x="5237287" y="4077072"/>
            <a:ext cx="1854993" cy="954107"/>
          </a:xfrm>
          <a:prstGeom prst="rect">
            <a:avLst/>
          </a:prstGeom>
          <a:noFill/>
        </p:spPr>
        <p:txBody>
          <a:bodyPr wrap="square" rtlCol="0">
            <a:spAutoFit/>
          </a:bodyPr>
          <a:lstStyle/>
          <a:p>
            <a:pPr algn="ctr"/>
            <a:r>
              <a:rPr lang="en-CA" sz="1400" b="1" u="sng" dirty="0" smtClean="0"/>
              <a:t>Psychologica</a:t>
            </a:r>
            <a:r>
              <a:rPr lang="en-CA" sz="1400" b="1" dirty="0" smtClean="0"/>
              <a:t>l</a:t>
            </a:r>
            <a:endParaRPr lang="en-CA" sz="1400" b="1" dirty="0"/>
          </a:p>
          <a:p>
            <a:pPr algn="ctr"/>
            <a:r>
              <a:rPr lang="en-CA" sz="1400" dirty="0" smtClean="0"/>
              <a:t>Positive reinforcement</a:t>
            </a:r>
          </a:p>
          <a:p>
            <a:pPr algn="ctr"/>
            <a:r>
              <a:rPr lang="en-CA" sz="1400" dirty="0" smtClean="0"/>
              <a:t>Confidence</a:t>
            </a:r>
          </a:p>
          <a:p>
            <a:pPr algn="ctr"/>
            <a:r>
              <a:rPr lang="en-CA" sz="1400" dirty="0" smtClean="0"/>
              <a:t>Being safe</a:t>
            </a:r>
            <a:endParaRPr lang="en-CA" sz="1400" dirty="0"/>
          </a:p>
        </p:txBody>
      </p:sp>
      <p:sp>
        <p:nvSpPr>
          <p:cNvPr id="15" name="TextBox 14"/>
          <p:cNvSpPr txBox="1"/>
          <p:nvPr/>
        </p:nvSpPr>
        <p:spPr>
          <a:xfrm>
            <a:off x="7092279" y="4058488"/>
            <a:ext cx="1846229" cy="954107"/>
          </a:xfrm>
          <a:prstGeom prst="rect">
            <a:avLst/>
          </a:prstGeom>
          <a:noFill/>
        </p:spPr>
        <p:txBody>
          <a:bodyPr wrap="square" rtlCol="0">
            <a:spAutoFit/>
          </a:bodyPr>
          <a:lstStyle/>
          <a:p>
            <a:pPr algn="ctr"/>
            <a:r>
              <a:rPr lang="en-CA" sz="1400" b="1" u="sng" dirty="0" smtClean="0"/>
              <a:t>Technical</a:t>
            </a:r>
          </a:p>
          <a:p>
            <a:pPr algn="ctr"/>
            <a:r>
              <a:rPr lang="en-CA" sz="1400" dirty="0"/>
              <a:t> </a:t>
            </a:r>
            <a:r>
              <a:rPr lang="en-CA" sz="1400" dirty="0" smtClean="0"/>
              <a:t>  Running with the ball      Part  of the ball,       Part of the foot</a:t>
            </a:r>
            <a:endParaRPr lang="en-CA" sz="1400" dirty="0"/>
          </a:p>
        </p:txBody>
      </p:sp>
      <p:sp>
        <p:nvSpPr>
          <p:cNvPr id="16" name="Rectangle 15"/>
          <p:cNvSpPr/>
          <p:nvPr/>
        </p:nvSpPr>
        <p:spPr>
          <a:xfrm>
            <a:off x="7085124" y="5229200"/>
            <a:ext cx="1853383" cy="10981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tx1"/>
              </a:solidFill>
            </a:endParaRPr>
          </a:p>
        </p:txBody>
      </p:sp>
      <p:sp>
        <p:nvSpPr>
          <p:cNvPr id="17" name="Rectangle 16"/>
          <p:cNvSpPr/>
          <p:nvPr/>
        </p:nvSpPr>
        <p:spPr>
          <a:xfrm>
            <a:off x="5364087" y="5239135"/>
            <a:ext cx="1721037" cy="109811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 name="TextBox 17"/>
          <p:cNvSpPr txBox="1"/>
          <p:nvPr/>
        </p:nvSpPr>
        <p:spPr>
          <a:xfrm>
            <a:off x="5237287" y="5229200"/>
            <a:ext cx="1864637" cy="954107"/>
          </a:xfrm>
          <a:prstGeom prst="rect">
            <a:avLst/>
          </a:prstGeom>
          <a:noFill/>
        </p:spPr>
        <p:txBody>
          <a:bodyPr wrap="square" rtlCol="0">
            <a:spAutoFit/>
          </a:bodyPr>
          <a:lstStyle/>
          <a:p>
            <a:pPr algn="ctr"/>
            <a:r>
              <a:rPr lang="en-CA" sz="1400" b="1" u="sng" dirty="0" smtClean="0"/>
              <a:t>Physical</a:t>
            </a:r>
          </a:p>
          <a:p>
            <a:pPr algn="ctr"/>
            <a:r>
              <a:rPr lang="en-CA" sz="1400" dirty="0" smtClean="0"/>
              <a:t> Eye-hand coordination</a:t>
            </a:r>
          </a:p>
          <a:p>
            <a:pPr algn="ctr"/>
            <a:r>
              <a:rPr lang="en-CA" sz="1400" dirty="0" smtClean="0"/>
              <a:t>Agility, Balance</a:t>
            </a:r>
          </a:p>
          <a:p>
            <a:pPr algn="ctr"/>
            <a:r>
              <a:rPr lang="en-CA" sz="1400" dirty="0" smtClean="0"/>
              <a:t>Change of Direction</a:t>
            </a:r>
            <a:endParaRPr lang="en-CA" sz="1400" dirty="0"/>
          </a:p>
        </p:txBody>
      </p:sp>
      <p:sp>
        <p:nvSpPr>
          <p:cNvPr id="19" name="TextBox 18"/>
          <p:cNvSpPr txBox="1"/>
          <p:nvPr/>
        </p:nvSpPr>
        <p:spPr>
          <a:xfrm>
            <a:off x="7092280" y="5229200"/>
            <a:ext cx="1846229" cy="1231106"/>
          </a:xfrm>
          <a:prstGeom prst="rect">
            <a:avLst/>
          </a:prstGeom>
          <a:noFill/>
        </p:spPr>
        <p:txBody>
          <a:bodyPr wrap="square" rtlCol="0">
            <a:spAutoFit/>
          </a:bodyPr>
          <a:lstStyle/>
          <a:p>
            <a:pPr algn="ctr"/>
            <a:r>
              <a:rPr lang="en-CA" sz="1400" b="1" u="sng" dirty="0" smtClean="0"/>
              <a:t>Socia</a:t>
            </a:r>
            <a:r>
              <a:rPr lang="en-CA" b="1" u="sng" dirty="0" smtClean="0"/>
              <a:t>l</a:t>
            </a:r>
          </a:p>
          <a:p>
            <a:pPr algn="ctr"/>
            <a:r>
              <a:rPr lang="en-CA" sz="1400" dirty="0" smtClean="0"/>
              <a:t>Listening</a:t>
            </a:r>
          </a:p>
          <a:p>
            <a:pPr algn="ctr"/>
            <a:r>
              <a:rPr lang="en-CA" sz="1400" dirty="0" smtClean="0"/>
              <a:t>Communicating</a:t>
            </a:r>
          </a:p>
          <a:p>
            <a:pPr algn="ctr"/>
            <a:r>
              <a:rPr lang="en-CA" sz="1400" dirty="0" smtClean="0"/>
              <a:t>Celebrating</a:t>
            </a:r>
          </a:p>
          <a:p>
            <a:pPr algn="ctr"/>
            <a:endParaRPr lang="en-CA" sz="1400" b="1" u="sng" dirty="0"/>
          </a:p>
        </p:txBody>
      </p:sp>
      <p:pic>
        <p:nvPicPr>
          <p:cNvPr id="3" name="Picture 2" descr="C:\Users\rmohammadi\Desktop\pic1 oct 13.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76" y="1690593"/>
            <a:ext cx="5057775" cy="4743450"/>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5115983" y="2507411"/>
            <a:ext cx="4572000" cy="1200329"/>
          </a:xfrm>
          <a:prstGeom prst="rect">
            <a:avLst/>
          </a:prstGeom>
        </p:spPr>
        <p:txBody>
          <a:bodyPr>
            <a:spAutoFit/>
          </a:bodyPr>
          <a:lstStyle/>
          <a:p>
            <a:pPr algn="ctr"/>
            <a:r>
              <a:rPr lang="en-CA" dirty="0"/>
              <a:t>Eye – foot coordination</a:t>
            </a:r>
          </a:p>
          <a:p>
            <a:pPr algn="ctr"/>
            <a:r>
              <a:rPr lang="en-CA" dirty="0"/>
              <a:t>Lots of touches on the ball</a:t>
            </a:r>
          </a:p>
          <a:p>
            <a:pPr algn="ctr"/>
            <a:r>
              <a:rPr lang="en-CA" dirty="0"/>
              <a:t>Different parts of the foot</a:t>
            </a:r>
          </a:p>
          <a:p>
            <a:pPr algn="ctr"/>
            <a:r>
              <a:rPr lang="en-CA" dirty="0"/>
              <a:t>FUN!</a:t>
            </a:r>
          </a:p>
        </p:txBody>
      </p:sp>
    </p:spTree>
    <p:extLst>
      <p:ext uri="{BB962C8B-B14F-4D97-AF65-F5344CB8AC3E}">
        <p14:creationId xmlns:p14="http://schemas.microsoft.com/office/powerpoint/2010/main" val="295836673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915816" y="6381328"/>
            <a:ext cx="4328120" cy="365125"/>
          </a:xfrm>
        </p:spPr>
        <p:txBody>
          <a:bodyPr/>
          <a:lstStyle/>
          <a:p>
            <a:r>
              <a:rPr lang="en-CA" sz="1400" b="1" dirty="0" smtClean="0">
                <a:solidFill>
                  <a:prstClr val="white"/>
                </a:solidFill>
              </a:rPr>
              <a:t>Ontario Soccer Association  Grassroots Development</a:t>
            </a:r>
            <a:endParaRPr lang="en-CA" sz="1400" b="1" dirty="0">
              <a:solidFill>
                <a:prstClr val="white"/>
              </a:solidFill>
            </a:endParaRPr>
          </a:p>
        </p:txBody>
      </p:sp>
      <p:sp>
        <p:nvSpPr>
          <p:cNvPr id="5" name="TextBox 4"/>
          <p:cNvSpPr txBox="1"/>
          <p:nvPr/>
        </p:nvSpPr>
        <p:spPr>
          <a:xfrm>
            <a:off x="6660232" y="116632"/>
            <a:ext cx="2376264" cy="801380"/>
          </a:xfrm>
          <a:prstGeom prst="rect">
            <a:avLst/>
          </a:prstGeom>
          <a:solidFill>
            <a:schemeClr val="bg1"/>
          </a:solidFill>
        </p:spPr>
        <p:txBody>
          <a:bodyPr wrap="square" rtlCol="0">
            <a:spAutoFit/>
          </a:bodyPr>
          <a:lstStyle/>
          <a:p>
            <a:endParaRPr lang="en-CA" dirty="0">
              <a:solidFill>
                <a:prstClr val="black"/>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56176" y="22438"/>
            <a:ext cx="2782333" cy="1231306"/>
          </a:xfrm>
          <a:prstGeom prst="rect">
            <a:avLst/>
          </a:prstGeom>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58" y="0"/>
            <a:ext cx="1641475" cy="1641475"/>
          </a:xfrm>
          <a:prstGeom prst="rect">
            <a:avLst/>
          </a:prstGeom>
          <a:noFill/>
          <a:ln w="0"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Rectangle 6"/>
          <p:cNvSpPr/>
          <p:nvPr/>
        </p:nvSpPr>
        <p:spPr>
          <a:xfrm>
            <a:off x="1685033" y="517322"/>
            <a:ext cx="4572000" cy="923330"/>
          </a:xfrm>
          <a:prstGeom prst="rect">
            <a:avLst/>
          </a:prstGeom>
        </p:spPr>
        <p:txBody>
          <a:bodyPr>
            <a:spAutoFit/>
          </a:bodyPr>
          <a:lstStyle/>
          <a:p>
            <a:pPr algn="ctr"/>
            <a:r>
              <a:rPr lang="en-CA" b="1" u="sng" dirty="0" smtClean="0"/>
              <a:t>Active Start</a:t>
            </a:r>
            <a:r>
              <a:rPr lang="en-CA" b="1" u="sng" dirty="0" smtClean="0"/>
              <a:t> </a:t>
            </a:r>
            <a:r>
              <a:rPr lang="en-CA" b="1" u="sng" dirty="0" smtClean="0"/>
              <a:t>activities</a:t>
            </a:r>
          </a:p>
          <a:p>
            <a:pPr algn="ctr"/>
            <a:r>
              <a:rPr lang="en-CA" b="1" u="sng" dirty="0" smtClean="0"/>
              <a:t>Soccer technique</a:t>
            </a:r>
          </a:p>
          <a:p>
            <a:pPr algn="ctr"/>
            <a:r>
              <a:rPr lang="en-CA" b="1" u="sng" dirty="0" smtClean="0"/>
              <a:t>passing</a:t>
            </a:r>
            <a:endParaRPr lang="en-CA" b="1" u="sng" dirty="0" smtClean="0"/>
          </a:p>
        </p:txBody>
      </p:sp>
      <p:sp>
        <p:nvSpPr>
          <p:cNvPr id="9" name="Rectangle 8"/>
          <p:cNvSpPr/>
          <p:nvPr/>
        </p:nvSpPr>
        <p:spPr>
          <a:xfrm>
            <a:off x="5237287" y="1484784"/>
            <a:ext cx="3906713" cy="1508105"/>
          </a:xfrm>
          <a:prstGeom prst="rect">
            <a:avLst/>
          </a:prstGeom>
        </p:spPr>
        <p:txBody>
          <a:bodyPr wrap="square">
            <a:spAutoFit/>
          </a:bodyPr>
          <a:lstStyle/>
          <a:p>
            <a:pPr algn="ctr"/>
            <a:r>
              <a:rPr lang="en-CA" b="1" u="sng" dirty="0"/>
              <a:t>Time </a:t>
            </a:r>
            <a:r>
              <a:rPr lang="en-CA" b="1" u="sng" dirty="0" smtClean="0"/>
              <a:t>frame.6- </a:t>
            </a:r>
            <a:r>
              <a:rPr lang="en-CA" b="1" u="sng" dirty="0"/>
              <a:t>8 minutes</a:t>
            </a:r>
          </a:p>
          <a:p>
            <a:pPr algn="ctr"/>
            <a:r>
              <a:rPr lang="en-CA" b="1" u="sng" dirty="0"/>
              <a:t>Emphasis</a:t>
            </a:r>
            <a:r>
              <a:rPr lang="en-CA" b="1" u="sng" dirty="0" smtClean="0"/>
              <a:t>:</a:t>
            </a:r>
            <a:endParaRPr lang="en-CA" sz="1400" dirty="0"/>
          </a:p>
          <a:p>
            <a:pPr algn="ctr"/>
            <a:r>
              <a:rPr lang="en-CA" sz="1400" dirty="0" smtClean="0"/>
              <a:t>Lots of touches on the ball</a:t>
            </a:r>
          </a:p>
          <a:p>
            <a:pPr algn="ctr"/>
            <a:r>
              <a:rPr lang="en-CA" sz="1400" dirty="0" smtClean="0"/>
              <a:t>Using different technique</a:t>
            </a:r>
            <a:endParaRPr lang="en-CA" sz="1400" dirty="0"/>
          </a:p>
          <a:p>
            <a:pPr algn="ctr"/>
            <a:r>
              <a:rPr lang="en-CA" sz="1400" dirty="0" smtClean="0"/>
              <a:t>Positive feedback</a:t>
            </a:r>
            <a:endParaRPr lang="en-CA" sz="1400" dirty="0"/>
          </a:p>
          <a:p>
            <a:pPr algn="ctr"/>
            <a:r>
              <a:rPr lang="en-CA" sz="1400" dirty="0"/>
              <a:t>FUN!</a:t>
            </a:r>
          </a:p>
        </p:txBody>
      </p:sp>
      <p:sp>
        <p:nvSpPr>
          <p:cNvPr id="12" name="Rectangle 11"/>
          <p:cNvSpPr/>
          <p:nvPr/>
        </p:nvSpPr>
        <p:spPr>
          <a:xfrm>
            <a:off x="5364088" y="4043046"/>
            <a:ext cx="1728192" cy="120903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12"/>
          <p:cNvSpPr/>
          <p:nvPr/>
        </p:nvSpPr>
        <p:spPr>
          <a:xfrm>
            <a:off x="7092280" y="4043046"/>
            <a:ext cx="1846228" cy="120903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TextBox 13"/>
          <p:cNvSpPr txBox="1"/>
          <p:nvPr/>
        </p:nvSpPr>
        <p:spPr>
          <a:xfrm>
            <a:off x="5237287" y="4077072"/>
            <a:ext cx="1854993" cy="1169551"/>
          </a:xfrm>
          <a:prstGeom prst="rect">
            <a:avLst/>
          </a:prstGeom>
          <a:noFill/>
        </p:spPr>
        <p:txBody>
          <a:bodyPr wrap="square" rtlCol="0">
            <a:spAutoFit/>
          </a:bodyPr>
          <a:lstStyle/>
          <a:p>
            <a:pPr algn="ctr"/>
            <a:r>
              <a:rPr lang="en-CA" sz="1400" b="1" u="sng" dirty="0" smtClean="0"/>
              <a:t>Psychologica</a:t>
            </a:r>
            <a:r>
              <a:rPr lang="en-CA" sz="1400" b="1" dirty="0" smtClean="0"/>
              <a:t>l</a:t>
            </a:r>
            <a:endParaRPr lang="en-CA" sz="1400" b="1" dirty="0"/>
          </a:p>
          <a:p>
            <a:pPr algn="ctr"/>
            <a:r>
              <a:rPr lang="en-CA" sz="1400" dirty="0" smtClean="0"/>
              <a:t>Positive reinforcement</a:t>
            </a:r>
          </a:p>
          <a:p>
            <a:pPr algn="ctr"/>
            <a:r>
              <a:rPr lang="en-CA" sz="1400" dirty="0" smtClean="0"/>
              <a:t>Confidence</a:t>
            </a:r>
          </a:p>
          <a:p>
            <a:pPr algn="ctr"/>
            <a:r>
              <a:rPr lang="en-CA" sz="1400" dirty="0" smtClean="0"/>
              <a:t>Being safe</a:t>
            </a:r>
          </a:p>
          <a:p>
            <a:pPr algn="ctr"/>
            <a:r>
              <a:rPr lang="en-CA" sz="1400" dirty="0" smtClean="0"/>
              <a:t>Fun</a:t>
            </a:r>
            <a:endParaRPr lang="en-CA" sz="1400" dirty="0"/>
          </a:p>
        </p:txBody>
      </p:sp>
      <p:sp>
        <p:nvSpPr>
          <p:cNvPr id="15" name="TextBox 14"/>
          <p:cNvSpPr txBox="1"/>
          <p:nvPr/>
        </p:nvSpPr>
        <p:spPr>
          <a:xfrm>
            <a:off x="7092279" y="4058488"/>
            <a:ext cx="1846229" cy="954107"/>
          </a:xfrm>
          <a:prstGeom prst="rect">
            <a:avLst/>
          </a:prstGeom>
          <a:noFill/>
        </p:spPr>
        <p:txBody>
          <a:bodyPr wrap="square" rtlCol="0">
            <a:spAutoFit/>
          </a:bodyPr>
          <a:lstStyle/>
          <a:p>
            <a:pPr algn="ctr"/>
            <a:r>
              <a:rPr lang="en-CA" sz="1400" b="1" u="sng" dirty="0" smtClean="0"/>
              <a:t>Technical</a:t>
            </a:r>
          </a:p>
          <a:p>
            <a:pPr algn="ctr"/>
            <a:endParaRPr lang="en-CA" sz="1400" dirty="0"/>
          </a:p>
          <a:p>
            <a:pPr algn="ctr"/>
            <a:r>
              <a:rPr lang="en-CA" sz="1400" dirty="0" smtClean="0"/>
              <a:t>Passing</a:t>
            </a:r>
            <a:endParaRPr lang="en-CA" sz="1400" dirty="0"/>
          </a:p>
          <a:p>
            <a:pPr algn="ctr"/>
            <a:r>
              <a:rPr lang="en-CA" sz="1400" dirty="0" smtClean="0"/>
              <a:t>Running with the ball</a:t>
            </a:r>
            <a:endParaRPr lang="en-CA" sz="1400" dirty="0" smtClean="0"/>
          </a:p>
        </p:txBody>
      </p:sp>
      <p:sp>
        <p:nvSpPr>
          <p:cNvPr id="16" name="Rectangle 15"/>
          <p:cNvSpPr/>
          <p:nvPr/>
        </p:nvSpPr>
        <p:spPr>
          <a:xfrm>
            <a:off x="7085124" y="5229200"/>
            <a:ext cx="1853383" cy="10981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tx1"/>
              </a:solidFill>
            </a:endParaRPr>
          </a:p>
        </p:txBody>
      </p:sp>
      <p:sp>
        <p:nvSpPr>
          <p:cNvPr id="17" name="Rectangle 16"/>
          <p:cNvSpPr/>
          <p:nvPr/>
        </p:nvSpPr>
        <p:spPr>
          <a:xfrm>
            <a:off x="5364087" y="5239135"/>
            <a:ext cx="1721037" cy="109811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 name="TextBox 17"/>
          <p:cNvSpPr txBox="1"/>
          <p:nvPr/>
        </p:nvSpPr>
        <p:spPr>
          <a:xfrm>
            <a:off x="5237287" y="5229200"/>
            <a:ext cx="1864637" cy="954107"/>
          </a:xfrm>
          <a:prstGeom prst="rect">
            <a:avLst/>
          </a:prstGeom>
          <a:noFill/>
        </p:spPr>
        <p:txBody>
          <a:bodyPr wrap="square" rtlCol="0">
            <a:spAutoFit/>
          </a:bodyPr>
          <a:lstStyle/>
          <a:p>
            <a:pPr algn="ctr"/>
            <a:r>
              <a:rPr lang="en-CA" sz="1400" b="1" u="sng" dirty="0" smtClean="0"/>
              <a:t>Physical</a:t>
            </a:r>
          </a:p>
          <a:p>
            <a:pPr algn="ctr"/>
            <a:r>
              <a:rPr lang="en-CA" sz="1400" dirty="0" smtClean="0"/>
              <a:t>Speed</a:t>
            </a:r>
          </a:p>
          <a:p>
            <a:pPr algn="ctr"/>
            <a:r>
              <a:rPr lang="en-CA" sz="1400" dirty="0" smtClean="0"/>
              <a:t>A,B,C’s</a:t>
            </a:r>
          </a:p>
          <a:p>
            <a:pPr algn="ctr"/>
            <a:r>
              <a:rPr lang="en-CA" sz="1400" dirty="0" smtClean="0"/>
              <a:t>Change of Direction</a:t>
            </a:r>
            <a:endParaRPr lang="en-CA" sz="1400" dirty="0"/>
          </a:p>
        </p:txBody>
      </p:sp>
      <p:sp>
        <p:nvSpPr>
          <p:cNvPr id="19" name="TextBox 18"/>
          <p:cNvSpPr txBox="1"/>
          <p:nvPr/>
        </p:nvSpPr>
        <p:spPr>
          <a:xfrm>
            <a:off x="7092280" y="5229200"/>
            <a:ext cx="1846229" cy="1231106"/>
          </a:xfrm>
          <a:prstGeom prst="rect">
            <a:avLst/>
          </a:prstGeom>
          <a:noFill/>
        </p:spPr>
        <p:txBody>
          <a:bodyPr wrap="square" rtlCol="0">
            <a:spAutoFit/>
          </a:bodyPr>
          <a:lstStyle/>
          <a:p>
            <a:pPr algn="ctr"/>
            <a:r>
              <a:rPr lang="en-CA" sz="1400" b="1" u="sng" dirty="0" smtClean="0"/>
              <a:t>Socia</a:t>
            </a:r>
            <a:r>
              <a:rPr lang="en-CA" b="1" u="sng" dirty="0" smtClean="0"/>
              <a:t>l</a:t>
            </a:r>
            <a:endParaRPr lang="en-CA" sz="1400" dirty="0" smtClean="0"/>
          </a:p>
          <a:p>
            <a:pPr algn="ctr"/>
            <a:r>
              <a:rPr lang="en-CA" sz="1400" dirty="0" smtClean="0"/>
              <a:t>Communicating</a:t>
            </a:r>
          </a:p>
          <a:p>
            <a:pPr algn="ctr"/>
            <a:r>
              <a:rPr lang="en-CA" sz="1400" dirty="0" smtClean="0"/>
              <a:t>Celebrating</a:t>
            </a:r>
          </a:p>
          <a:p>
            <a:pPr algn="ctr"/>
            <a:endParaRPr lang="en-CA" sz="1400" dirty="0" smtClean="0"/>
          </a:p>
          <a:p>
            <a:pPr algn="ctr"/>
            <a:endParaRPr lang="en-CA" sz="1400" b="1" u="sng" dirty="0"/>
          </a:p>
        </p:txBody>
      </p:sp>
      <p:pic>
        <p:nvPicPr>
          <p:cNvPr id="4098" name="Picture 2" descr="C:\Users\rmohammadi\Desktop\pic 3 oct 13.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50" y="1509065"/>
            <a:ext cx="5057775" cy="541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34822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915816" y="6381328"/>
            <a:ext cx="4328120" cy="365125"/>
          </a:xfrm>
        </p:spPr>
        <p:txBody>
          <a:bodyPr/>
          <a:lstStyle/>
          <a:p>
            <a:r>
              <a:rPr lang="en-CA" sz="1400" b="1" dirty="0" smtClean="0">
                <a:solidFill>
                  <a:prstClr val="white"/>
                </a:solidFill>
              </a:rPr>
              <a:t>Ontario Soccer Association  Grassroots Development</a:t>
            </a:r>
            <a:endParaRPr lang="en-CA" sz="1400" b="1" dirty="0">
              <a:solidFill>
                <a:prstClr val="white"/>
              </a:solidFill>
            </a:endParaRPr>
          </a:p>
        </p:txBody>
      </p:sp>
      <p:sp>
        <p:nvSpPr>
          <p:cNvPr id="5" name="TextBox 4"/>
          <p:cNvSpPr txBox="1"/>
          <p:nvPr/>
        </p:nvSpPr>
        <p:spPr>
          <a:xfrm>
            <a:off x="6660232" y="116632"/>
            <a:ext cx="2376264" cy="801380"/>
          </a:xfrm>
          <a:prstGeom prst="rect">
            <a:avLst/>
          </a:prstGeom>
          <a:solidFill>
            <a:schemeClr val="bg1"/>
          </a:solidFill>
        </p:spPr>
        <p:txBody>
          <a:bodyPr wrap="square" rtlCol="0">
            <a:spAutoFit/>
          </a:bodyPr>
          <a:lstStyle/>
          <a:p>
            <a:endParaRPr lang="en-CA" dirty="0">
              <a:solidFill>
                <a:prstClr val="black"/>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56176" y="22438"/>
            <a:ext cx="2782333" cy="1231306"/>
          </a:xfrm>
          <a:prstGeom prst="rect">
            <a:avLst/>
          </a:prstGeom>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58" y="0"/>
            <a:ext cx="1641475" cy="1641475"/>
          </a:xfrm>
          <a:prstGeom prst="rect">
            <a:avLst/>
          </a:prstGeom>
          <a:noFill/>
          <a:ln w="0"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Rectangle 6"/>
          <p:cNvSpPr/>
          <p:nvPr/>
        </p:nvSpPr>
        <p:spPr>
          <a:xfrm>
            <a:off x="1685033" y="517322"/>
            <a:ext cx="4572000" cy="646331"/>
          </a:xfrm>
          <a:prstGeom prst="rect">
            <a:avLst/>
          </a:prstGeom>
        </p:spPr>
        <p:txBody>
          <a:bodyPr>
            <a:spAutoFit/>
          </a:bodyPr>
          <a:lstStyle/>
          <a:p>
            <a:pPr algn="ctr"/>
            <a:r>
              <a:rPr lang="en-CA" b="1" u="sng" dirty="0" smtClean="0"/>
              <a:t>Active Start </a:t>
            </a:r>
            <a:r>
              <a:rPr lang="en-CA" b="1" u="sng" dirty="0" smtClean="0"/>
              <a:t>activities</a:t>
            </a:r>
          </a:p>
          <a:p>
            <a:pPr algn="ctr"/>
            <a:r>
              <a:rPr lang="en-CA" b="1" u="sng" dirty="0" smtClean="0"/>
              <a:t>Game </a:t>
            </a:r>
            <a:endParaRPr lang="en-CA" b="1" u="sng" dirty="0" smtClean="0"/>
          </a:p>
        </p:txBody>
      </p:sp>
      <p:sp>
        <p:nvSpPr>
          <p:cNvPr id="9" name="Rectangle 8"/>
          <p:cNvSpPr/>
          <p:nvPr/>
        </p:nvSpPr>
        <p:spPr>
          <a:xfrm>
            <a:off x="5237287" y="1484784"/>
            <a:ext cx="3906713" cy="2585323"/>
          </a:xfrm>
          <a:prstGeom prst="rect">
            <a:avLst/>
          </a:prstGeom>
        </p:spPr>
        <p:txBody>
          <a:bodyPr wrap="square">
            <a:spAutoFit/>
          </a:bodyPr>
          <a:lstStyle/>
          <a:p>
            <a:pPr algn="ctr"/>
            <a:r>
              <a:rPr lang="en-CA" b="1" u="sng" dirty="0"/>
              <a:t>Time </a:t>
            </a:r>
            <a:r>
              <a:rPr lang="en-CA" b="1" u="sng" dirty="0" smtClean="0"/>
              <a:t>frame</a:t>
            </a:r>
            <a:r>
              <a:rPr lang="en-CA" b="1" u="sng" dirty="0"/>
              <a:t>. </a:t>
            </a:r>
            <a:r>
              <a:rPr lang="en-CA" b="1" u="sng" dirty="0" smtClean="0"/>
              <a:t>6-8 </a:t>
            </a:r>
            <a:r>
              <a:rPr lang="en-CA" b="1" u="sng" dirty="0"/>
              <a:t>minutes</a:t>
            </a:r>
          </a:p>
          <a:p>
            <a:pPr algn="ctr"/>
            <a:r>
              <a:rPr lang="en-CA" b="1" u="sng" dirty="0"/>
              <a:t>Emphasis:</a:t>
            </a:r>
          </a:p>
          <a:p>
            <a:pPr algn="ctr"/>
            <a:r>
              <a:rPr lang="en-CA" sz="1400" dirty="0" smtClean="0"/>
              <a:t>Running </a:t>
            </a:r>
            <a:r>
              <a:rPr lang="en-CA" sz="1400" dirty="0"/>
              <a:t>with the ball</a:t>
            </a:r>
          </a:p>
          <a:p>
            <a:pPr algn="ctr"/>
            <a:r>
              <a:rPr lang="en-CA" sz="1400" dirty="0" smtClean="0"/>
              <a:t>Dribbling</a:t>
            </a:r>
          </a:p>
          <a:p>
            <a:pPr algn="ctr"/>
            <a:r>
              <a:rPr lang="en-CA" sz="1400" dirty="0" smtClean="0"/>
              <a:t>1v1</a:t>
            </a:r>
            <a:endParaRPr lang="en-CA" sz="1400" dirty="0"/>
          </a:p>
          <a:p>
            <a:pPr algn="ctr"/>
            <a:r>
              <a:rPr lang="en-CA" sz="1400" dirty="0"/>
              <a:t>Changing </a:t>
            </a:r>
            <a:r>
              <a:rPr lang="en-CA" sz="1400" dirty="0" smtClean="0"/>
              <a:t>direction</a:t>
            </a:r>
          </a:p>
          <a:p>
            <a:pPr algn="ctr"/>
            <a:r>
              <a:rPr lang="en-CA" sz="1400" dirty="0" smtClean="0"/>
              <a:t>Change of speed</a:t>
            </a:r>
            <a:endParaRPr lang="en-CA" sz="1400" dirty="0"/>
          </a:p>
          <a:p>
            <a:pPr algn="ctr"/>
            <a:r>
              <a:rPr lang="en-CA" sz="1400" dirty="0"/>
              <a:t>Agility, Balance, Coordination</a:t>
            </a:r>
          </a:p>
          <a:p>
            <a:pPr algn="ctr"/>
            <a:r>
              <a:rPr lang="en-CA" sz="1400" dirty="0"/>
              <a:t>Imagination</a:t>
            </a:r>
          </a:p>
          <a:p>
            <a:pPr algn="ctr"/>
            <a:r>
              <a:rPr lang="en-CA" sz="1400" dirty="0" smtClean="0"/>
              <a:t>Passing</a:t>
            </a:r>
          </a:p>
          <a:p>
            <a:pPr algn="ctr"/>
            <a:r>
              <a:rPr lang="en-CA" sz="1400" dirty="0" smtClean="0"/>
              <a:t>Fun</a:t>
            </a:r>
            <a:endParaRPr lang="en-CA" sz="1400" dirty="0"/>
          </a:p>
        </p:txBody>
      </p:sp>
      <p:sp>
        <p:nvSpPr>
          <p:cNvPr id="12" name="Rectangle 11"/>
          <p:cNvSpPr/>
          <p:nvPr/>
        </p:nvSpPr>
        <p:spPr>
          <a:xfrm>
            <a:off x="5364088" y="4043046"/>
            <a:ext cx="1728192" cy="120903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12"/>
          <p:cNvSpPr/>
          <p:nvPr/>
        </p:nvSpPr>
        <p:spPr>
          <a:xfrm>
            <a:off x="7092280" y="4043046"/>
            <a:ext cx="1846228" cy="120903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TextBox 13"/>
          <p:cNvSpPr txBox="1"/>
          <p:nvPr/>
        </p:nvSpPr>
        <p:spPr>
          <a:xfrm>
            <a:off x="5237287" y="4077072"/>
            <a:ext cx="1854993" cy="954107"/>
          </a:xfrm>
          <a:prstGeom prst="rect">
            <a:avLst/>
          </a:prstGeom>
          <a:noFill/>
        </p:spPr>
        <p:txBody>
          <a:bodyPr wrap="square" rtlCol="0">
            <a:spAutoFit/>
          </a:bodyPr>
          <a:lstStyle/>
          <a:p>
            <a:pPr algn="ctr"/>
            <a:r>
              <a:rPr lang="en-CA" sz="1400" b="1" u="sng" dirty="0" smtClean="0"/>
              <a:t>Psychologica</a:t>
            </a:r>
            <a:r>
              <a:rPr lang="en-CA" sz="1400" b="1" dirty="0" smtClean="0"/>
              <a:t>l</a:t>
            </a:r>
            <a:endParaRPr lang="en-CA" sz="1400" b="1" dirty="0"/>
          </a:p>
          <a:p>
            <a:pPr algn="ctr"/>
            <a:r>
              <a:rPr lang="en-CA" sz="1400" dirty="0" smtClean="0"/>
              <a:t>Fun</a:t>
            </a:r>
          </a:p>
          <a:p>
            <a:pPr algn="ctr"/>
            <a:r>
              <a:rPr lang="en-CA" sz="1400" dirty="0" smtClean="0"/>
              <a:t>Confidence</a:t>
            </a:r>
          </a:p>
          <a:p>
            <a:pPr algn="ctr"/>
            <a:r>
              <a:rPr lang="en-CA" sz="1400" dirty="0" smtClean="0"/>
              <a:t>Being safe</a:t>
            </a:r>
            <a:endParaRPr lang="en-CA" sz="1400" dirty="0"/>
          </a:p>
        </p:txBody>
      </p:sp>
      <p:sp>
        <p:nvSpPr>
          <p:cNvPr id="15" name="TextBox 14"/>
          <p:cNvSpPr txBox="1"/>
          <p:nvPr/>
        </p:nvSpPr>
        <p:spPr>
          <a:xfrm>
            <a:off x="7092279" y="4058488"/>
            <a:ext cx="1846229" cy="1169551"/>
          </a:xfrm>
          <a:prstGeom prst="rect">
            <a:avLst/>
          </a:prstGeom>
          <a:noFill/>
        </p:spPr>
        <p:txBody>
          <a:bodyPr wrap="square" rtlCol="0">
            <a:spAutoFit/>
          </a:bodyPr>
          <a:lstStyle/>
          <a:p>
            <a:pPr algn="ctr"/>
            <a:r>
              <a:rPr lang="en-CA" sz="1400" b="1" u="sng" dirty="0" smtClean="0"/>
              <a:t>Technical</a:t>
            </a:r>
          </a:p>
          <a:p>
            <a:r>
              <a:rPr lang="en-CA" sz="1400" dirty="0" smtClean="0"/>
              <a:t>                </a:t>
            </a:r>
            <a:r>
              <a:rPr lang="en-CA" sz="1400" dirty="0" smtClean="0"/>
              <a:t>Passing</a:t>
            </a:r>
            <a:endParaRPr lang="en-CA" sz="1400" dirty="0"/>
          </a:p>
          <a:p>
            <a:pPr algn="ctr"/>
            <a:r>
              <a:rPr lang="en-CA" sz="1400" dirty="0" smtClean="0"/>
              <a:t>Dribbling</a:t>
            </a:r>
          </a:p>
          <a:p>
            <a:pPr algn="ctr"/>
            <a:r>
              <a:rPr lang="en-CA" sz="1400" dirty="0" smtClean="0"/>
              <a:t>1v1</a:t>
            </a:r>
          </a:p>
          <a:p>
            <a:pPr algn="ctr"/>
            <a:r>
              <a:rPr lang="en-CA" sz="1400" dirty="0" smtClean="0"/>
              <a:t>Shooting</a:t>
            </a:r>
            <a:endParaRPr lang="en-CA" sz="1400" dirty="0"/>
          </a:p>
        </p:txBody>
      </p:sp>
      <p:sp>
        <p:nvSpPr>
          <p:cNvPr id="16" name="Rectangle 15"/>
          <p:cNvSpPr/>
          <p:nvPr/>
        </p:nvSpPr>
        <p:spPr>
          <a:xfrm>
            <a:off x="7085124" y="5229200"/>
            <a:ext cx="1853383" cy="10981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tx1"/>
              </a:solidFill>
            </a:endParaRPr>
          </a:p>
        </p:txBody>
      </p:sp>
      <p:sp>
        <p:nvSpPr>
          <p:cNvPr id="17" name="Rectangle 16"/>
          <p:cNvSpPr/>
          <p:nvPr/>
        </p:nvSpPr>
        <p:spPr>
          <a:xfrm>
            <a:off x="5364087" y="5239135"/>
            <a:ext cx="1721037" cy="109811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 name="TextBox 17"/>
          <p:cNvSpPr txBox="1"/>
          <p:nvPr/>
        </p:nvSpPr>
        <p:spPr>
          <a:xfrm>
            <a:off x="5237287" y="5229200"/>
            <a:ext cx="1864637" cy="954107"/>
          </a:xfrm>
          <a:prstGeom prst="rect">
            <a:avLst/>
          </a:prstGeom>
          <a:noFill/>
        </p:spPr>
        <p:txBody>
          <a:bodyPr wrap="square" rtlCol="0">
            <a:spAutoFit/>
          </a:bodyPr>
          <a:lstStyle/>
          <a:p>
            <a:pPr algn="ctr"/>
            <a:r>
              <a:rPr lang="en-CA" sz="1400" b="1" u="sng" dirty="0" smtClean="0"/>
              <a:t>Physical</a:t>
            </a:r>
          </a:p>
          <a:p>
            <a:pPr algn="ctr"/>
            <a:r>
              <a:rPr lang="en-CA" sz="1400" dirty="0" smtClean="0"/>
              <a:t>Speed</a:t>
            </a:r>
          </a:p>
          <a:p>
            <a:pPr algn="ctr"/>
            <a:r>
              <a:rPr lang="en-CA" sz="1400" dirty="0" smtClean="0"/>
              <a:t>A,B,C’s</a:t>
            </a:r>
          </a:p>
          <a:p>
            <a:pPr algn="ctr"/>
            <a:r>
              <a:rPr lang="en-CA" sz="1400" dirty="0" smtClean="0"/>
              <a:t>Change of Direction</a:t>
            </a:r>
            <a:endParaRPr lang="en-CA" sz="1400" dirty="0"/>
          </a:p>
        </p:txBody>
      </p:sp>
      <p:sp>
        <p:nvSpPr>
          <p:cNvPr id="19" name="TextBox 18"/>
          <p:cNvSpPr txBox="1"/>
          <p:nvPr/>
        </p:nvSpPr>
        <p:spPr>
          <a:xfrm>
            <a:off x="7092280" y="5229200"/>
            <a:ext cx="1846229" cy="1231106"/>
          </a:xfrm>
          <a:prstGeom prst="rect">
            <a:avLst/>
          </a:prstGeom>
          <a:noFill/>
        </p:spPr>
        <p:txBody>
          <a:bodyPr wrap="square" rtlCol="0">
            <a:spAutoFit/>
          </a:bodyPr>
          <a:lstStyle/>
          <a:p>
            <a:pPr algn="ctr"/>
            <a:r>
              <a:rPr lang="en-CA" sz="1400" b="1" u="sng" dirty="0" smtClean="0"/>
              <a:t>Socia</a:t>
            </a:r>
            <a:r>
              <a:rPr lang="en-CA" b="1" u="sng" dirty="0" smtClean="0"/>
              <a:t>l</a:t>
            </a:r>
          </a:p>
          <a:p>
            <a:pPr algn="ctr"/>
            <a:r>
              <a:rPr lang="en-CA" sz="1400" dirty="0" smtClean="0"/>
              <a:t>Peer interaction</a:t>
            </a:r>
            <a:endParaRPr lang="en-CA" sz="1400" dirty="0" smtClean="0"/>
          </a:p>
          <a:p>
            <a:pPr algn="ctr"/>
            <a:r>
              <a:rPr lang="en-CA" sz="1400" dirty="0" smtClean="0"/>
              <a:t>Celebrating</a:t>
            </a:r>
          </a:p>
          <a:p>
            <a:pPr algn="ctr"/>
            <a:r>
              <a:rPr lang="en-CA" sz="1400" dirty="0" smtClean="0"/>
              <a:t>Fin</a:t>
            </a:r>
            <a:endParaRPr lang="en-CA" sz="1400" dirty="0" smtClean="0"/>
          </a:p>
          <a:p>
            <a:pPr algn="ctr"/>
            <a:endParaRPr lang="en-CA" sz="1400" b="1" u="sng" dirty="0"/>
          </a:p>
        </p:txBody>
      </p:sp>
      <p:pic>
        <p:nvPicPr>
          <p:cNvPr id="3" name="Picture 2" descr="C:\Users\rmohammadi\Desktop\Pic 4 oct 13.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513" y="1484784"/>
            <a:ext cx="5057775" cy="440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402913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11435</TotalTime>
  <Words>615</Words>
  <Application>Microsoft Office PowerPoint</Application>
  <PresentationFormat>On-screen Show (4:3)</PresentationFormat>
  <Paragraphs>134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Grassroots Coaches Workshop - Day 2</dc:title>
  <dc:creator>Bobby Lennox</dc:creator>
  <cp:lastModifiedBy>Ramin Mohammadi</cp:lastModifiedBy>
  <cp:revision>186</cp:revision>
  <cp:lastPrinted>2014-08-20T12:35:10Z</cp:lastPrinted>
  <dcterms:created xsi:type="dcterms:W3CDTF">2013-08-13T19:40:55Z</dcterms:created>
  <dcterms:modified xsi:type="dcterms:W3CDTF">2014-10-08T16:36:41Z</dcterms:modified>
</cp:coreProperties>
</file>