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8" r:id="rId3"/>
    <p:sldId id="269" r:id="rId4"/>
    <p:sldId id="270" r:id="rId5"/>
    <p:sldId id="271" r:id="rId6"/>
    <p:sldId id="272" r:id="rId7"/>
    <p:sldId id="273" r:id="rId8"/>
    <p:sldId id="265" r:id="rId9"/>
    <p:sldId id="266" r:id="rId10"/>
    <p:sldId id="267" r:id="rId11"/>
    <p:sldId id="274" r:id="rId12"/>
    <p:sldId id="275" r:id="rId13"/>
    <p:sldId id="276" r:id="rId14"/>
    <p:sldId id="277" r:id="rId15"/>
    <p:sldId id="278" r:id="rId16"/>
    <p:sldId id="279" r:id="rId17"/>
    <p:sldId id="280" r:id="rId18"/>
    <p:sldId id="281" r:id="rId19"/>
    <p:sldId id="282" r:id="rId20"/>
    <p:sldId id="285" r:id="rId21"/>
    <p:sldId id="283" r:id="rId22"/>
    <p:sldId id="28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FD6ED24-1C8F-4A9F-8EAA-707D8666754E}"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1F059CEA-95D5-43C5-BEE8-66E226BF25C0}" type="slidenum">
              <a:rPr lang="en-US" altLang="en-US"/>
              <a:pPr/>
              <a:t>‹#›</a:t>
            </a:fld>
            <a:endParaRPr lang="en-US" altLang="en-US"/>
          </a:p>
        </p:txBody>
      </p:sp>
    </p:spTree>
    <p:extLst>
      <p:ext uri="{BB962C8B-B14F-4D97-AF65-F5344CB8AC3E}">
        <p14:creationId xmlns:p14="http://schemas.microsoft.com/office/powerpoint/2010/main" val="872125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C97095B-4C45-4CDD-BA16-9DE3AD062420}"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CF355CDB-4AE4-4A56-B9F8-1A7FB111D420}" type="slidenum">
              <a:rPr lang="en-US" altLang="en-US"/>
              <a:pPr/>
              <a:t>‹#›</a:t>
            </a:fld>
            <a:endParaRPr lang="en-US" altLang="en-US"/>
          </a:p>
        </p:txBody>
      </p:sp>
    </p:spTree>
    <p:extLst>
      <p:ext uri="{BB962C8B-B14F-4D97-AF65-F5344CB8AC3E}">
        <p14:creationId xmlns:p14="http://schemas.microsoft.com/office/powerpoint/2010/main" val="282911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93C4CAC-F65F-41EC-9342-542435F86CC3}"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279A1EA-3D51-4430-9F59-30F659FC43E5}" type="slidenum">
              <a:rPr lang="en-US" altLang="en-US"/>
              <a:pPr/>
              <a:t>‹#›</a:t>
            </a:fld>
            <a:endParaRPr lang="en-US" altLang="en-US"/>
          </a:p>
        </p:txBody>
      </p:sp>
    </p:spTree>
    <p:extLst>
      <p:ext uri="{BB962C8B-B14F-4D97-AF65-F5344CB8AC3E}">
        <p14:creationId xmlns:p14="http://schemas.microsoft.com/office/powerpoint/2010/main" val="1510320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936D3BA-7DB2-4229-829A-48A50CE42C47}"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E8A64B9-3B9C-4B2C-BC74-8263620783BA}" type="slidenum">
              <a:rPr lang="en-US" altLang="en-US"/>
              <a:pPr/>
              <a:t>‹#›</a:t>
            </a:fld>
            <a:endParaRPr lang="en-US" altLang="en-US"/>
          </a:p>
        </p:txBody>
      </p:sp>
    </p:spTree>
    <p:extLst>
      <p:ext uri="{BB962C8B-B14F-4D97-AF65-F5344CB8AC3E}">
        <p14:creationId xmlns:p14="http://schemas.microsoft.com/office/powerpoint/2010/main" val="2107876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1B4B5DC-5682-4D9B-8FD0-DBDD15671249}" type="datetimeFigureOut">
              <a:rPr lang="en-US">
                <a:solidFill>
                  <a:prstClr val="black">
                    <a:tint val="75000"/>
                  </a:prstClr>
                </a:solidFill>
              </a:rPr>
              <a:pPr>
                <a:defRPr/>
              </a:pPr>
              <a:t>7/27/2015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A14126F-B61F-4F43-9700-B1ADAAF8B872}" type="slidenum">
              <a:rPr lang="en-US" altLang="en-US"/>
              <a:pPr/>
              <a:t>‹#›</a:t>
            </a:fld>
            <a:endParaRPr lang="en-US" altLang="en-US"/>
          </a:p>
        </p:txBody>
      </p:sp>
    </p:spTree>
    <p:extLst>
      <p:ext uri="{BB962C8B-B14F-4D97-AF65-F5344CB8AC3E}">
        <p14:creationId xmlns:p14="http://schemas.microsoft.com/office/powerpoint/2010/main" val="2381623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FCE41DC-E27F-4CAD-82DB-D3E749163812}" type="datetimeFigureOut">
              <a:rPr lang="en-US">
                <a:solidFill>
                  <a:prstClr val="black">
                    <a:tint val="75000"/>
                  </a:prstClr>
                </a:solidFill>
              </a:rPr>
              <a:pPr>
                <a:defRPr/>
              </a:pPr>
              <a:t>7/27/2015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733BCD8E-6E3B-4C48-B1CA-A32C050CAB94}" type="slidenum">
              <a:rPr lang="en-US" altLang="en-US"/>
              <a:pPr/>
              <a:t>‹#›</a:t>
            </a:fld>
            <a:endParaRPr lang="en-US" altLang="en-US"/>
          </a:p>
        </p:txBody>
      </p:sp>
    </p:spTree>
    <p:extLst>
      <p:ext uri="{BB962C8B-B14F-4D97-AF65-F5344CB8AC3E}">
        <p14:creationId xmlns:p14="http://schemas.microsoft.com/office/powerpoint/2010/main" val="859216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6785986-EFF4-4805-BDAC-0969FDF7968F}" type="datetimeFigureOut">
              <a:rPr lang="en-US">
                <a:solidFill>
                  <a:prstClr val="black">
                    <a:tint val="75000"/>
                  </a:prstClr>
                </a:solidFill>
              </a:rPr>
              <a:pPr>
                <a:defRPr/>
              </a:pPr>
              <a:t>7/27/2015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7F174893-046E-41C3-88C7-5B6BA3C145BC}" type="slidenum">
              <a:rPr lang="en-US" altLang="en-US"/>
              <a:pPr/>
              <a:t>‹#›</a:t>
            </a:fld>
            <a:endParaRPr lang="en-US" altLang="en-US"/>
          </a:p>
        </p:txBody>
      </p:sp>
    </p:spTree>
    <p:extLst>
      <p:ext uri="{BB962C8B-B14F-4D97-AF65-F5344CB8AC3E}">
        <p14:creationId xmlns:p14="http://schemas.microsoft.com/office/powerpoint/2010/main" val="2951152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5F66558-4EF7-4868-9236-D95C357DEF1B}" type="datetimeFigureOut">
              <a:rPr lang="en-US">
                <a:solidFill>
                  <a:prstClr val="black">
                    <a:tint val="75000"/>
                  </a:prstClr>
                </a:solidFill>
              </a:rPr>
              <a:pPr>
                <a:defRPr/>
              </a:pPr>
              <a:t>7/27/2015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1CD9E494-2B55-44BF-B875-F488027511C9}" type="slidenum">
              <a:rPr lang="en-US" altLang="en-US"/>
              <a:pPr/>
              <a:t>‹#›</a:t>
            </a:fld>
            <a:endParaRPr lang="en-US" altLang="en-US"/>
          </a:p>
        </p:txBody>
      </p:sp>
    </p:spTree>
    <p:extLst>
      <p:ext uri="{BB962C8B-B14F-4D97-AF65-F5344CB8AC3E}">
        <p14:creationId xmlns:p14="http://schemas.microsoft.com/office/powerpoint/2010/main" val="972793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F2BEFB-4002-4E3C-9D31-D39BA2251DF9}" type="datetimeFigureOut">
              <a:rPr lang="en-US">
                <a:solidFill>
                  <a:prstClr val="black">
                    <a:tint val="75000"/>
                  </a:prstClr>
                </a:solidFill>
              </a:rPr>
              <a:pPr>
                <a:defRPr/>
              </a:pPr>
              <a:t>7/27/2015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FBBEEE78-4991-4AE6-99D3-08AE6FEC22D9}" type="slidenum">
              <a:rPr lang="en-US" altLang="en-US"/>
              <a:pPr/>
              <a:t>‹#›</a:t>
            </a:fld>
            <a:endParaRPr lang="en-US" altLang="en-US"/>
          </a:p>
        </p:txBody>
      </p:sp>
    </p:spTree>
    <p:extLst>
      <p:ext uri="{BB962C8B-B14F-4D97-AF65-F5344CB8AC3E}">
        <p14:creationId xmlns:p14="http://schemas.microsoft.com/office/powerpoint/2010/main" val="2376150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D3ABC4-1E7C-4E7F-967C-2EA3FB87599B}" type="datetimeFigureOut">
              <a:rPr lang="en-US">
                <a:solidFill>
                  <a:prstClr val="black">
                    <a:tint val="75000"/>
                  </a:prstClr>
                </a:solidFill>
              </a:rPr>
              <a:pPr>
                <a:defRPr/>
              </a:pPr>
              <a:t>7/27/2015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60FE98F1-CBFC-4439-B8AD-FCC4BC5F0095}" type="slidenum">
              <a:rPr lang="en-US" altLang="en-US"/>
              <a:pPr/>
              <a:t>‹#›</a:t>
            </a:fld>
            <a:endParaRPr lang="en-US" altLang="en-US"/>
          </a:p>
        </p:txBody>
      </p:sp>
    </p:spTree>
    <p:extLst>
      <p:ext uri="{BB962C8B-B14F-4D97-AF65-F5344CB8AC3E}">
        <p14:creationId xmlns:p14="http://schemas.microsoft.com/office/powerpoint/2010/main" val="2145740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BF823A8-77DA-49ED-A304-53CB588BF4BD}" type="datetimeFigureOut">
              <a:rPr lang="en-US">
                <a:solidFill>
                  <a:prstClr val="black">
                    <a:tint val="75000"/>
                  </a:prstClr>
                </a:solidFill>
              </a:rPr>
              <a:pPr>
                <a:defRPr/>
              </a:pPr>
              <a:t>7/27/2015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295BEF50-7777-4348-B779-C149892CAFC1}" type="slidenum">
              <a:rPr lang="en-US" altLang="en-US"/>
              <a:pPr/>
              <a:t>‹#›</a:t>
            </a:fld>
            <a:endParaRPr lang="en-US" altLang="en-US"/>
          </a:p>
        </p:txBody>
      </p:sp>
    </p:spTree>
    <p:extLst>
      <p:ext uri="{BB962C8B-B14F-4D97-AF65-F5344CB8AC3E}">
        <p14:creationId xmlns:p14="http://schemas.microsoft.com/office/powerpoint/2010/main" val="3509479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cs typeface="Arial" charset="0"/>
              </a:defRPr>
            </a:lvl1pPr>
          </a:lstStyle>
          <a:p>
            <a:pPr fontAlgn="base">
              <a:spcBef>
                <a:spcPct val="0"/>
              </a:spcBef>
              <a:spcAft>
                <a:spcPct val="0"/>
              </a:spcAft>
              <a:defRPr/>
            </a:pPr>
            <a:fld id="{62071996-367C-4961-ABE3-5917D369500A}" type="datetimeFigureOut">
              <a:rPr lang="en-US">
                <a:solidFill>
                  <a:prstClr val="black">
                    <a:tint val="75000"/>
                  </a:prstClr>
                </a:solidFill>
              </a:rPr>
              <a:pPr fontAlgn="base">
                <a:spcBef>
                  <a:spcPct val="0"/>
                </a:spcBef>
                <a:spcAft>
                  <a:spcPct val="0"/>
                </a:spcAft>
                <a:defRPr/>
              </a:pPr>
              <a:t>7/27/2015</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cs typeface="Arial" charset="0"/>
              </a:defRPr>
            </a:lvl1pPr>
          </a:lstStyle>
          <a:p>
            <a:pPr fontAlgn="base">
              <a:spcBef>
                <a:spcPct val="0"/>
              </a:spcBef>
              <a:spcAft>
                <a:spcPct val="0"/>
              </a:spcAft>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fontAlgn="base">
              <a:spcBef>
                <a:spcPct val="0"/>
              </a:spcBef>
              <a:spcAft>
                <a:spcPct val="0"/>
              </a:spcAft>
            </a:pPr>
            <a:fld id="{7171913A-35A1-43EE-897E-A63D4FCE22A0}" type="slidenum">
              <a:rPr lang="en-US" altLang="en-US">
                <a:cs typeface="Arial" panose="020B0604020202020204" pitchFamily="34" charset="0"/>
              </a:rPr>
              <a:pPr fontAlgn="base">
                <a:spcBef>
                  <a:spcPct val="0"/>
                </a:spcBef>
                <a:spcAft>
                  <a:spcPct val="0"/>
                </a:spcAft>
              </a:pPr>
              <a:t>‹#›</a:t>
            </a:fld>
            <a:endParaRPr lang="en-US" altLang="en-US">
              <a:cs typeface="Arial" panose="020B0604020202020204" pitchFamily="34" charset="0"/>
            </a:endParaRPr>
          </a:p>
        </p:txBody>
      </p:sp>
      <p:sp>
        <p:nvSpPr>
          <p:cNvPr id="1031" name="Rectangle 10"/>
          <p:cNvSpPr>
            <a:spLocks noChangeArrowheads="1"/>
          </p:cNvSpPr>
          <p:nvPr userDrawn="1"/>
        </p:nvSpPr>
        <p:spPr bwMode="auto">
          <a:xfrm>
            <a:off x="1" y="0"/>
            <a:ext cx="912284" cy="6858000"/>
          </a:xfrm>
          <a:prstGeom prst="rect">
            <a:avLst/>
          </a:prstGeom>
          <a:solidFill>
            <a:srgbClr val="CC0000"/>
          </a:solidFill>
          <a:ln w="9525">
            <a:solidFill>
              <a:srgbClr val="CC0000"/>
            </a:solidFill>
            <a:miter lim="800000"/>
            <a:headEnd/>
            <a:tailEnd/>
          </a:ln>
        </p:spPr>
        <p:txBody>
          <a:bodyPr anchor="ctr"/>
          <a:lstStyle/>
          <a:p>
            <a:pPr algn="ctr" fontAlgn="base">
              <a:spcBef>
                <a:spcPct val="0"/>
              </a:spcBef>
              <a:spcAft>
                <a:spcPct val="0"/>
              </a:spcAft>
              <a:defRPr/>
            </a:pPr>
            <a:endParaRPr lang="en-CA" sz="2000" b="1">
              <a:solidFill>
                <a:prstClr val="white"/>
              </a:solidFill>
              <a:latin typeface="Arial" charset="0"/>
              <a:ea typeface="ＭＳ Ｐゴシック" pitchFamily="34" charset="-128"/>
              <a:cs typeface="Arial" charset="0"/>
            </a:endParaRPr>
          </a:p>
        </p:txBody>
      </p:sp>
      <p:pic>
        <p:nvPicPr>
          <p:cNvPr id="1032" name="Picture 11" descr="OHF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840384" y="6165850"/>
            <a:ext cx="869949"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2" descr="hc_cmyk"/>
          <p:cNvPicPr>
            <a:picLocks noChangeAspect="1" noChangeArrowheads="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871200" y="6105525"/>
            <a:ext cx="889000"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2" descr="ref"/>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688918" y="0"/>
            <a:ext cx="3498849" cy="134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extLst>
      <p:ext uri="{BB962C8B-B14F-4D97-AF65-F5344CB8AC3E}">
        <p14:creationId xmlns:p14="http://schemas.microsoft.com/office/powerpoint/2010/main" val="10340184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IT’S YOUR CALL 2015</a:t>
            </a:r>
            <a:br>
              <a:rPr lang="en-US" dirty="0" smtClean="0"/>
            </a:br>
            <a:r>
              <a:rPr lang="en-US" dirty="0" smtClean="0"/>
              <a:t>SENIOR SCENARIOS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684151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#4</a:t>
            </a:r>
            <a:br>
              <a:rPr lang="en-US" dirty="0">
                <a:solidFill>
                  <a:prstClr val="black"/>
                </a:solidFill>
              </a:rPr>
            </a:br>
            <a:r>
              <a:rPr lang="en-US" dirty="0">
                <a:solidFill>
                  <a:prstClr val="black"/>
                </a:solidFill>
              </a:rPr>
              <a:t>ANSWER</a:t>
            </a:r>
            <a:endParaRPr lang="en-US" dirty="0"/>
          </a:p>
        </p:txBody>
      </p:sp>
      <p:sp>
        <p:nvSpPr>
          <p:cNvPr id="3" name="Content Placeholder 2"/>
          <p:cNvSpPr>
            <a:spLocks noGrp="1"/>
          </p:cNvSpPr>
          <p:nvPr>
            <p:ph idx="1"/>
          </p:nvPr>
        </p:nvSpPr>
        <p:spPr>
          <a:xfrm>
            <a:off x="1013254" y="1861751"/>
            <a:ext cx="10569146" cy="4264413"/>
          </a:xfrm>
        </p:spPr>
        <p:txBody>
          <a:bodyPr/>
          <a:lstStyle/>
          <a:p>
            <a:pPr marL="0" indent="0" algn="ctr">
              <a:buNone/>
            </a:pPr>
            <a:r>
              <a:rPr lang="en-US" sz="2400" dirty="0" smtClean="0"/>
              <a:t>Ruling:</a:t>
            </a:r>
          </a:p>
          <a:p>
            <a:pPr marL="0" indent="0" algn="ctr">
              <a:buNone/>
            </a:pPr>
            <a:endParaRPr lang="en-US" sz="2400" dirty="0"/>
          </a:p>
          <a:p>
            <a:pPr marL="0" indent="0" algn="ctr">
              <a:buNone/>
            </a:pPr>
            <a:r>
              <a:rPr lang="en-US" sz="2400" dirty="0"/>
              <a:t>The Referee would simply signal a penalty in the normal manner and if no goal is scored by the non-offending team </a:t>
            </a:r>
            <a:r>
              <a:rPr lang="en-US" sz="2400" dirty="0" smtClean="0"/>
              <a:t>he </a:t>
            </a:r>
            <a:r>
              <a:rPr lang="en-US" sz="2400" dirty="0"/>
              <a:t>would assess a Minor penalty or award a Penalty Shot</a:t>
            </a:r>
            <a:r>
              <a:rPr lang="en-US" sz="2400" dirty="0" smtClean="0"/>
              <a:t>.</a:t>
            </a:r>
            <a:endParaRPr lang="en-US" sz="2400" dirty="0"/>
          </a:p>
          <a:p>
            <a:pPr marL="0" lvl="0" indent="0" algn="ctr">
              <a:buNone/>
            </a:pPr>
            <a:r>
              <a:rPr lang="en-US" sz="2400" dirty="0"/>
              <a:t>If, at the moment the thrown stick reaches the puck, the puck is in the defending team’s zone, a Penalty Shot shall be awarded under Rule 9.8 (a).</a:t>
            </a:r>
          </a:p>
          <a:p>
            <a:pPr marL="0" lvl="0" indent="0" algn="ctr">
              <a:buNone/>
            </a:pPr>
            <a:r>
              <a:rPr lang="en-US" sz="2400" dirty="0"/>
              <a:t>If, at the moment the thrown stick reaches the puck, the puck is anywhere else on the ice, a Minor penalty shall be assessed under Rule 9.8 (b</a:t>
            </a:r>
            <a:r>
              <a:rPr lang="en-US" sz="2400" dirty="0" smtClean="0"/>
              <a:t>).</a:t>
            </a:r>
          </a:p>
          <a:p>
            <a:pPr marL="0" indent="0" algn="ctr">
              <a:buNone/>
            </a:pPr>
            <a:r>
              <a:rPr lang="en-US" sz="2400" b="1" dirty="0" smtClean="0"/>
              <a:t>Situation 5 Rule 4.10 (a) (2) Pg.67</a:t>
            </a:r>
            <a:endParaRPr lang="en-US" sz="2400" dirty="0" smtClean="0"/>
          </a:p>
          <a:p>
            <a:pPr marL="0" lvl="0" indent="0" algn="ctr">
              <a:buNone/>
            </a:pPr>
            <a:endParaRPr lang="en-US" sz="2400" dirty="0"/>
          </a:p>
        </p:txBody>
      </p:sp>
    </p:spTree>
    <p:extLst>
      <p:ext uri="{BB962C8B-B14F-4D97-AF65-F5344CB8AC3E}">
        <p14:creationId xmlns:p14="http://schemas.microsoft.com/office/powerpoint/2010/main" val="718116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#5</a:t>
            </a:r>
            <a:endParaRPr lang="en-US" dirty="0"/>
          </a:p>
        </p:txBody>
      </p:sp>
      <p:sp>
        <p:nvSpPr>
          <p:cNvPr id="3" name="Content Placeholder 2"/>
          <p:cNvSpPr>
            <a:spLocks noGrp="1"/>
          </p:cNvSpPr>
          <p:nvPr>
            <p:ph idx="1"/>
          </p:nvPr>
        </p:nvSpPr>
        <p:spPr>
          <a:xfrm>
            <a:off x="1046204" y="2100649"/>
            <a:ext cx="10536195" cy="4025515"/>
          </a:xfrm>
        </p:spPr>
        <p:txBody>
          <a:bodyPr/>
          <a:lstStyle/>
          <a:p>
            <a:pPr marL="0" indent="0" algn="ctr">
              <a:buNone/>
            </a:pPr>
            <a:r>
              <a:rPr lang="en-US" sz="2800" dirty="0"/>
              <a:t>A</a:t>
            </a:r>
            <a:r>
              <a:rPr lang="en-US" sz="2800" dirty="0" smtClean="0"/>
              <a:t> </a:t>
            </a:r>
            <a:r>
              <a:rPr lang="en-US" sz="2800" dirty="0"/>
              <a:t>player of the attacking team is assessed a penalty in her attacking zone, thereby forcing the face-off to the neutral zone. Before play resumes a player of the defending team commits a foul and is assessed a penalty. </a:t>
            </a:r>
            <a:endParaRPr lang="en-US" sz="2800" dirty="0" smtClean="0"/>
          </a:p>
          <a:p>
            <a:pPr marL="0" indent="0" algn="ctr">
              <a:buNone/>
            </a:pPr>
            <a:endParaRPr lang="en-US" sz="2800" dirty="0"/>
          </a:p>
          <a:p>
            <a:pPr marL="0" indent="0" algn="ctr">
              <a:buNone/>
            </a:pPr>
            <a:r>
              <a:rPr lang="en-US" sz="2800" dirty="0" smtClean="0"/>
              <a:t>Where </a:t>
            </a:r>
            <a:r>
              <a:rPr lang="en-US" sz="2800" dirty="0"/>
              <a:t>does the faceoff take place?</a:t>
            </a:r>
          </a:p>
          <a:p>
            <a:pPr marL="0" indent="0" algn="ctr">
              <a:buNone/>
            </a:pPr>
            <a:endParaRPr lang="en-US" sz="2800" dirty="0"/>
          </a:p>
        </p:txBody>
      </p:sp>
    </p:spTree>
    <p:extLst>
      <p:ext uri="{BB962C8B-B14F-4D97-AF65-F5344CB8AC3E}">
        <p14:creationId xmlns:p14="http://schemas.microsoft.com/office/powerpoint/2010/main" val="29211561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5</a:t>
            </a:r>
            <a:br>
              <a:rPr lang="en-US" dirty="0" smtClean="0">
                <a:solidFill>
                  <a:prstClr val="black"/>
                </a:solidFill>
              </a:rPr>
            </a:br>
            <a:r>
              <a:rPr lang="en-US" dirty="0" smtClean="0">
                <a:solidFill>
                  <a:prstClr val="black"/>
                </a:solidFill>
              </a:rPr>
              <a:t>ANSWER</a:t>
            </a:r>
            <a:endParaRPr lang="en-US" dirty="0"/>
          </a:p>
        </p:txBody>
      </p:sp>
      <p:sp>
        <p:nvSpPr>
          <p:cNvPr id="3" name="Content Placeholder 2"/>
          <p:cNvSpPr>
            <a:spLocks noGrp="1"/>
          </p:cNvSpPr>
          <p:nvPr>
            <p:ph idx="1"/>
          </p:nvPr>
        </p:nvSpPr>
        <p:spPr>
          <a:xfrm>
            <a:off x="1079157" y="2026508"/>
            <a:ext cx="10503243" cy="3630099"/>
          </a:xfrm>
        </p:spPr>
        <p:txBody>
          <a:bodyPr/>
          <a:lstStyle/>
          <a:p>
            <a:pPr marL="0" indent="0" algn="ctr">
              <a:buNone/>
            </a:pPr>
            <a:r>
              <a:rPr lang="en-US" sz="2800" dirty="0"/>
              <a:t>Ruling: </a:t>
            </a:r>
            <a:r>
              <a:rPr lang="en-US" sz="2800" b="1" dirty="0"/>
              <a:t>Situation 16 Rule 10.2 (e) </a:t>
            </a:r>
            <a:r>
              <a:rPr lang="en-US" sz="2800" b="1" dirty="0" smtClean="0"/>
              <a:t>Pg.129</a:t>
            </a:r>
          </a:p>
          <a:p>
            <a:pPr marL="0" indent="0" algn="ctr">
              <a:buNone/>
            </a:pPr>
            <a:endParaRPr lang="en-US" sz="2800" dirty="0"/>
          </a:p>
          <a:p>
            <a:pPr marL="0" indent="0" algn="ctr">
              <a:buNone/>
            </a:pPr>
            <a:r>
              <a:rPr lang="en-US" sz="2800" dirty="0"/>
              <a:t>The Referee shall move the face-off back to the location where play was stopped in accordance with Rule 10.2 (f) as players from both teams are now receiving penalties.</a:t>
            </a:r>
          </a:p>
          <a:p>
            <a:pPr marL="0" indent="0" algn="ctr">
              <a:buNone/>
            </a:pPr>
            <a:endParaRPr lang="en-US" sz="2800" dirty="0"/>
          </a:p>
        </p:txBody>
      </p:sp>
    </p:spTree>
    <p:extLst>
      <p:ext uri="{BB962C8B-B14F-4D97-AF65-F5344CB8AC3E}">
        <p14:creationId xmlns:p14="http://schemas.microsoft.com/office/powerpoint/2010/main" val="4215371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500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#6</a:t>
            </a:r>
            <a:endParaRPr lang="en-US" dirty="0"/>
          </a:p>
        </p:txBody>
      </p:sp>
      <p:sp>
        <p:nvSpPr>
          <p:cNvPr id="3" name="Content Placeholder 2"/>
          <p:cNvSpPr>
            <a:spLocks noGrp="1"/>
          </p:cNvSpPr>
          <p:nvPr>
            <p:ph idx="1"/>
          </p:nvPr>
        </p:nvSpPr>
        <p:spPr>
          <a:xfrm>
            <a:off x="1103870" y="2042984"/>
            <a:ext cx="10478530" cy="4083180"/>
          </a:xfrm>
        </p:spPr>
        <p:txBody>
          <a:bodyPr/>
          <a:lstStyle/>
          <a:p>
            <a:pPr marL="0" indent="0" algn="ctr">
              <a:buNone/>
            </a:pPr>
            <a:r>
              <a:rPr lang="en-US" sz="2800" dirty="0"/>
              <a:t>A Minor penalty shall be assessed any goaltender who, while outside his crease, deliberately falls on or gathers the puck into his body, or holds or places the puck against any part of the goal, thus delaying the game unnecessarily.</a:t>
            </a:r>
          </a:p>
          <a:p>
            <a:pPr marL="0" indent="0" algn="ctr">
              <a:buNone/>
            </a:pPr>
            <a:r>
              <a:rPr lang="en-US" sz="2800" dirty="0" smtClean="0"/>
              <a:t>Question:</a:t>
            </a:r>
            <a:endParaRPr lang="en-US" sz="2800" dirty="0"/>
          </a:p>
          <a:p>
            <a:pPr marL="0" indent="0" algn="ctr">
              <a:buNone/>
            </a:pPr>
            <a:r>
              <a:rPr lang="en-US" sz="2800" dirty="0"/>
              <a:t>What is the intent of this rule? </a:t>
            </a:r>
            <a:endParaRPr lang="en-US" sz="2800" dirty="0" smtClean="0"/>
          </a:p>
          <a:p>
            <a:pPr marL="0" indent="0" algn="ctr">
              <a:buNone/>
            </a:pPr>
            <a:r>
              <a:rPr lang="en-US" sz="2800" dirty="0" smtClean="0"/>
              <a:t>What </a:t>
            </a:r>
            <a:r>
              <a:rPr lang="en-US" sz="2800" dirty="0"/>
              <a:t>are the five (5) guidelines that clarify the intent of this rule?</a:t>
            </a:r>
          </a:p>
          <a:p>
            <a:pPr marL="0" indent="0" algn="ctr">
              <a:buNone/>
            </a:pPr>
            <a:endParaRPr lang="en-US" sz="2800" dirty="0"/>
          </a:p>
        </p:txBody>
      </p:sp>
    </p:spTree>
    <p:extLst>
      <p:ext uri="{BB962C8B-B14F-4D97-AF65-F5344CB8AC3E}">
        <p14:creationId xmlns:p14="http://schemas.microsoft.com/office/powerpoint/2010/main" val="4001703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6</a:t>
            </a:r>
            <a:br>
              <a:rPr lang="en-US" dirty="0" smtClean="0">
                <a:solidFill>
                  <a:prstClr val="black"/>
                </a:solidFill>
              </a:rPr>
            </a:br>
            <a:r>
              <a:rPr lang="en-US" dirty="0" smtClean="0">
                <a:solidFill>
                  <a:prstClr val="black"/>
                </a:solidFill>
              </a:rPr>
              <a:t>ANSWER</a:t>
            </a:r>
            <a:endParaRPr lang="en-US" dirty="0"/>
          </a:p>
        </p:txBody>
      </p:sp>
      <p:sp>
        <p:nvSpPr>
          <p:cNvPr id="3" name="Content Placeholder 2"/>
          <p:cNvSpPr>
            <a:spLocks noGrp="1"/>
          </p:cNvSpPr>
          <p:nvPr>
            <p:ph idx="1"/>
          </p:nvPr>
        </p:nvSpPr>
        <p:spPr>
          <a:xfrm>
            <a:off x="1013254" y="1911179"/>
            <a:ext cx="10569146" cy="4355029"/>
          </a:xfrm>
        </p:spPr>
        <p:txBody>
          <a:bodyPr/>
          <a:lstStyle/>
          <a:p>
            <a:pPr marL="0" indent="0" algn="ctr">
              <a:buNone/>
            </a:pPr>
            <a:r>
              <a:rPr lang="en-US" sz="2800" b="1" dirty="0"/>
              <a:t>Situation 3 Rule 10.3 (b) Pg. </a:t>
            </a:r>
            <a:r>
              <a:rPr lang="en-US" sz="2800" b="1" dirty="0" smtClean="0"/>
              <a:t>131</a:t>
            </a:r>
          </a:p>
          <a:p>
            <a:pPr marL="0" indent="0" algn="ctr">
              <a:buNone/>
            </a:pPr>
            <a:endParaRPr lang="en-US" sz="2800" b="1" dirty="0"/>
          </a:p>
          <a:p>
            <a:pPr marL="0" indent="0" algn="ctr">
              <a:buNone/>
            </a:pPr>
            <a:endParaRPr lang="en-US" sz="2800" b="1" dirty="0" smtClean="0"/>
          </a:p>
          <a:p>
            <a:pPr marL="0" indent="0" algn="ctr">
              <a:buNone/>
            </a:pPr>
            <a:r>
              <a:rPr lang="en-US" sz="2800" dirty="0" smtClean="0"/>
              <a:t>The intent of this rule is to eliminate unnecessary stoppages caused by the goaltender. The following guidelines should clarify the application of this rule.</a:t>
            </a:r>
            <a:endParaRPr lang="en-US" sz="2800" dirty="0"/>
          </a:p>
        </p:txBody>
      </p:sp>
    </p:spTree>
    <p:extLst>
      <p:ext uri="{BB962C8B-B14F-4D97-AF65-F5344CB8AC3E}">
        <p14:creationId xmlns:p14="http://schemas.microsoft.com/office/powerpoint/2010/main" val="191449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#6</a:t>
            </a:r>
            <a:br>
              <a:rPr lang="en-US" dirty="0">
                <a:solidFill>
                  <a:prstClr val="black"/>
                </a:solidFill>
              </a:rPr>
            </a:br>
            <a:r>
              <a:rPr lang="en-US" dirty="0">
                <a:solidFill>
                  <a:prstClr val="black"/>
                </a:solidFill>
              </a:rPr>
              <a:t>ANSWER</a:t>
            </a:r>
            <a:endParaRPr lang="en-US" dirty="0"/>
          </a:p>
        </p:txBody>
      </p:sp>
      <p:sp>
        <p:nvSpPr>
          <p:cNvPr id="3" name="Content Placeholder 2"/>
          <p:cNvSpPr>
            <a:spLocks noGrp="1"/>
          </p:cNvSpPr>
          <p:nvPr>
            <p:ph idx="1"/>
          </p:nvPr>
        </p:nvSpPr>
        <p:spPr>
          <a:xfrm>
            <a:off x="914400" y="1639330"/>
            <a:ext cx="10577384" cy="4766920"/>
          </a:xfrm>
        </p:spPr>
        <p:txBody>
          <a:bodyPr/>
          <a:lstStyle/>
          <a:p>
            <a:pPr marL="0" indent="0" algn="ctr">
              <a:buNone/>
            </a:pPr>
            <a:r>
              <a:rPr lang="en-US" sz="2400" dirty="0" smtClean="0"/>
              <a:t>GUIDELINES</a:t>
            </a:r>
          </a:p>
          <a:p>
            <a:pPr marL="514350" indent="-514350">
              <a:buFont typeface="+mj-lt"/>
              <a:buAutoNum type="arabicPeriod"/>
            </a:pPr>
            <a:endParaRPr lang="en-US" sz="2000" dirty="0"/>
          </a:p>
          <a:p>
            <a:pPr marL="514350" indent="-514350">
              <a:buFont typeface="+mj-lt"/>
              <a:buAutoNum type="arabicPeriod"/>
            </a:pPr>
            <a:r>
              <a:rPr lang="en-US" sz="2000" dirty="0" smtClean="0"/>
              <a:t>A goaltender may freeze the puck in the goal crease when under pressure from attacking player(s).</a:t>
            </a:r>
          </a:p>
          <a:p>
            <a:pPr marL="514350" indent="-514350">
              <a:buFont typeface="+mj-lt"/>
              <a:buAutoNum type="arabicPeriod"/>
            </a:pPr>
            <a:r>
              <a:rPr lang="en-US" sz="2000" dirty="0" smtClean="0"/>
              <a:t>The goaltender comes out of her crease to cut down the angle and after stopping the shot, covers the puck or catches the shot. This is legal.</a:t>
            </a:r>
          </a:p>
          <a:p>
            <a:pPr marL="514350" indent="-514350">
              <a:buFont typeface="+mj-lt"/>
              <a:buAutoNum type="arabicPeriod"/>
            </a:pPr>
            <a:r>
              <a:rPr lang="en-US" sz="2000" dirty="0" smtClean="0"/>
              <a:t>Rule 9.1 (b), a Minor penalty shall be assessed to a goaltender who after one warning freezes the puck in the crease when not under pressure from attacking player(s).</a:t>
            </a:r>
          </a:p>
          <a:p>
            <a:pPr marL="514350" indent="-514350">
              <a:buFont typeface="+mj-lt"/>
              <a:buAutoNum type="arabicPeriod"/>
            </a:pPr>
            <a:r>
              <a:rPr lang="en-US" sz="2000" dirty="0" smtClean="0"/>
              <a:t>The goaltender comes out of her crease to beat an attacking player to the puck and simply jumps on the puck, causing a stoppage of play. No warning shall be issued in this instance. A Minor for Delay of Game shall be assessed to the goaltender.</a:t>
            </a:r>
          </a:p>
          <a:p>
            <a:pPr marL="514350" indent="-514350">
              <a:buFont typeface="+mj-lt"/>
              <a:buAutoNum type="arabicPeriod"/>
            </a:pPr>
            <a:r>
              <a:rPr lang="en-US" sz="2000" dirty="0" smtClean="0"/>
              <a:t>When a goaltender leaves her crease, she shall not be allowed to freeze the puck. No warning shall be issued. A Minor penalty for Delay of Game shall be assessed to the goaltender.</a:t>
            </a:r>
          </a:p>
          <a:p>
            <a:endParaRPr lang="en-US" sz="2000" dirty="0"/>
          </a:p>
        </p:txBody>
      </p:sp>
    </p:spTree>
    <p:extLst>
      <p:ext uri="{BB962C8B-B14F-4D97-AF65-F5344CB8AC3E}">
        <p14:creationId xmlns:p14="http://schemas.microsoft.com/office/powerpoint/2010/main" val="29026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#7</a:t>
            </a:r>
            <a:endParaRPr lang="en-US" dirty="0"/>
          </a:p>
        </p:txBody>
      </p:sp>
      <p:sp>
        <p:nvSpPr>
          <p:cNvPr id="3" name="Content Placeholder 2"/>
          <p:cNvSpPr>
            <a:spLocks noGrp="1"/>
          </p:cNvSpPr>
          <p:nvPr>
            <p:ph idx="1"/>
          </p:nvPr>
        </p:nvSpPr>
        <p:spPr>
          <a:xfrm>
            <a:off x="972064" y="1820562"/>
            <a:ext cx="10610335" cy="4305602"/>
          </a:xfrm>
        </p:spPr>
        <p:txBody>
          <a:bodyPr/>
          <a:lstStyle/>
          <a:p>
            <a:pPr marL="0" indent="0" algn="ctr">
              <a:buNone/>
            </a:pPr>
            <a:r>
              <a:rPr lang="en-US" sz="2800" dirty="0" smtClean="0"/>
              <a:t>Team A#8 crosschecks Team B#4 calling for a Minor penalty. B#4 uses his glove and gives A#8 a face wash in retaliation. A#8 punches B#4 in the face and B#4 punches A#8 in the side of the head. The officials separate the two opponents. Team A#6 comes by and slashes B#4, who retaliates with a punch to the head of A#6.</a:t>
            </a:r>
          </a:p>
          <a:p>
            <a:pPr marL="0" indent="0" algn="ctr">
              <a:buNone/>
            </a:pPr>
            <a:endParaRPr lang="en-US" sz="2800" dirty="0"/>
          </a:p>
          <a:p>
            <a:pPr marL="0" indent="0" algn="ctr">
              <a:buNone/>
            </a:pPr>
            <a:r>
              <a:rPr lang="en-US" sz="2800" dirty="0" smtClean="0"/>
              <a:t>What penalties are assessed?</a:t>
            </a:r>
            <a:endParaRPr lang="en-US" sz="2800" dirty="0"/>
          </a:p>
        </p:txBody>
      </p:sp>
    </p:spTree>
    <p:extLst>
      <p:ext uri="{BB962C8B-B14F-4D97-AF65-F5344CB8AC3E}">
        <p14:creationId xmlns:p14="http://schemas.microsoft.com/office/powerpoint/2010/main" val="6236027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7</a:t>
            </a:r>
            <a:br>
              <a:rPr lang="en-US" dirty="0" smtClean="0">
                <a:solidFill>
                  <a:prstClr val="black"/>
                </a:solidFill>
              </a:rPr>
            </a:br>
            <a:r>
              <a:rPr lang="en-US" dirty="0" smtClean="0">
                <a:solidFill>
                  <a:prstClr val="black"/>
                </a:solidFill>
              </a:rPr>
              <a:t>ANSWER</a:t>
            </a:r>
            <a:endParaRPr lang="en-US" dirty="0"/>
          </a:p>
        </p:txBody>
      </p:sp>
      <p:sp>
        <p:nvSpPr>
          <p:cNvPr id="3" name="Content Placeholder 2"/>
          <p:cNvSpPr>
            <a:spLocks noGrp="1"/>
          </p:cNvSpPr>
          <p:nvPr>
            <p:ph idx="1"/>
          </p:nvPr>
        </p:nvSpPr>
        <p:spPr>
          <a:xfrm>
            <a:off x="988540" y="1804086"/>
            <a:ext cx="10593859" cy="4322078"/>
          </a:xfrm>
        </p:spPr>
        <p:txBody>
          <a:bodyPr/>
          <a:lstStyle/>
          <a:p>
            <a:pPr marL="0" indent="0">
              <a:buNone/>
            </a:pPr>
            <a:r>
              <a:rPr lang="en-US" sz="2400" u="sng" dirty="0" smtClean="0"/>
              <a:t>TEAM A</a:t>
            </a:r>
          </a:p>
          <a:p>
            <a:pPr marL="0" indent="0">
              <a:buNone/>
            </a:pPr>
            <a:r>
              <a:rPr lang="en-US" sz="2400" dirty="0" smtClean="0"/>
              <a:t>#8 – 2 min Crosschecking</a:t>
            </a:r>
          </a:p>
          <a:p>
            <a:pPr marL="0" indent="0">
              <a:buNone/>
            </a:pPr>
            <a:r>
              <a:rPr lang="en-US" sz="2400" dirty="0" smtClean="0"/>
              <a:t>#8 – 2 min + 2 min Head Contact</a:t>
            </a:r>
          </a:p>
          <a:p>
            <a:pPr marL="0" indent="0">
              <a:buNone/>
            </a:pPr>
            <a:r>
              <a:rPr lang="en-US" sz="2400" dirty="0" smtClean="0"/>
              <a:t>#6 – 2 min Slashing</a:t>
            </a:r>
          </a:p>
          <a:p>
            <a:pPr marL="0" indent="0">
              <a:buNone/>
            </a:pPr>
            <a:r>
              <a:rPr lang="en-US" sz="2400" u="sng" dirty="0" smtClean="0"/>
              <a:t>TEAM B</a:t>
            </a:r>
          </a:p>
          <a:p>
            <a:pPr marL="0" indent="0">
              <a:buNone/>
            </a:pPr>
            <a:r>
              <a:rPr lang="en-US" sz="2400" dirty="0" smtClean="0"/>
              <a:t>#4 – 2 min + 2 min Head Contact</a:t>
            </a:r>
          </a:p>
          <a:p>
            <a:pPr marL="0" indent="0">
              <a:buNone/>
            </a:pPr>
            <a:r>
              <a:rPr lang="en-US" sz="2400" dirty="0" smtClean="0"/>
              <a:t>#4 – 2 min + 2 min Head Contact</a:t>
            </a:r>
          </a:p>
          <a:p>
            <a:pPr marL="0" indent="0" algn="ctr">
              <a:buNone/>
            </a:pPr>
            <a:r>
              <a:rPr lang="en-US" sz="2400" dirty="0" smtClean="0"/>
              <a:t>Is anyone shorthanded? If so, how long?</a:t>
            </a:r>
          </a:p>
          <a:p>
            <a:pPr marL="0" indent="0" algn="ctr">
              <a:buNone/>
            </a:pPr>
            <a:r>
              <a:rPr lang="en-US" sz="2400" b="1" dirty="0" smtClean="0"/>
              <a:t>Rule 4.2 (d) Sit. 2 Pg. 48</a:t>
            </a:r>
          </a:p>
        </p:txBody>
      </p:sp>
    </p:spTree>
    <p:extLst>
      <p:ext uri="{BB962C8B-B14F-4D97-AF65-F5344CB8AC3E}">
        <p14:creationId xmlns:p14="http://schemas.microsoft.com/office/powerpoint/2010/main" val="33844911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#8</a:t>
            </a:r>
            <a:endParaRPr lang="en-US" dirty="0"/>
          </a:p>
        </p:txBody>
      </p:sp>
      <p:sp>
        <p:nvSpPr>
          <p:cNvPr id="3" name="Content Placeholder 2"/>
          <p:cNvSpPr>
            <a:spLocks noGrp="1"/>
          </p:cNvSpPr>
          <p:nvPr>
            <p:ph idx="1"/>
          </p:nvPr>
        </p:nvSpPr>
        <p:spPr>
          <a:xfrm>
            <a:off x="993912" y="1417638"/>
            <a:ext cx="11039062" cy="4708526"/>
          </a:xfrm>
        </p:spPr>
        <p:txBody>
          <a:bodyPr/>
          <a:lstStyle/>
          <a:p>
            <a:pPr marL="0" indent="0" algn="ctr">
              <a:buNone/>
            </a:pPr>
            <a:r>
              <a:rPr lang="en-US" sz="2400" dirty="0" smtClean="0"/>
              <a:t>At a stoppage of play A #7 and B #2 drop their gloves and begin to fight. A #7 seems to have the upper hand so the Linesmen go in to break them up. B #2 is frustrated that the Linesmen stepped in and shoves one Linesman, causing him to lose balance. </a:t>
            </a:r>
            <a:r>
              <a:rPr lang="en-US" sz="2400" dirty="0"/>
              <a:t>T</a:t>
            </a:r>
            <a:r>
              <a:rPr lang="en-US" sz="2400" dirty="0" smtClean="0"/>
              <a:t>he </a:t>
            </a:r>
            <a:r>
              <a:rPr lang="en-US" sz="2400" dirty="0" smtClean="0"/>
              <a:t>Linesman </a:t>
            </a:r>
            <a:r>
              <a:rPr lang="en-US" sz="2400" dirty="0" smtClean="0"/>
              <a:t>maintains</a:t>
            </a:r>
            <a:r>
              <a:rPr lang="en-US" sz="2400" dirty="0" smtClean="0"/>
              <a:t> </a:t>
            </a:r>
            <a:r>
              <a:rPr lang="en-US" sz="2400" dirty="0" smtClean="0"/>
              <a:t>his </a:t>
            </a:r>
            <a:r>
              <a:rPr lang="en-US" sz="2400" dirty="0" smtClean="0"/>
              <a:t>balance</a:t>
            </a:r>
            <a:r>
              <a:rPr lang="en-US" sz="2400" dirty="0"/>
              <a:t> </a:t>
            </a:r>
            <a:r>
              <a:rPr lang="en-US" sz="2400" dirty="0" smtClean="0"/>
              <a:t>while containing</a:t>
            </a:r>
            <a:r>
              <a:rPr lang="en-US" sz="2400" dirty="0" smtClean="0"/>
              <a:t> </a:t>
            </a:r>
            <a:r>
              <a:rPr lang="en-US" sz="2400" dirty="0" smtClean="0"/>
              <a:t>B #</a:t>
            </a:r>
            <a:r>
              <a:rPr lang="en-US" sz="2400" dirty="0" smtClean="0"/>
              <a:t>2, </a:t>
            </a:r>
            <a:r>
              <a:rPr lang="en-US" sz="2400" dirty="0" smtClean="0"/>
              <a:t>who clearly wants to continue the fight. During the altercation the </a:t>
            </a:r>
            <a:r>
              <a:rPr lang="en-US" sz="2400" dirty="0" smtClean="0"/>
              <a:t>Referee is moving </a:t>
            </a:r>
            <a:r>
              <a:rPr lang="en-US" sz="2400" dirty="0" smtClean="0"/>
              <a:t>other players to their respective </a:t>
            </a:r>
            <a:r>
              <a:rPr lang="en-US" sz="2400" dirty="0" smtClean="0"/>
              <a:t>benches, at which point </a:t>
            </a:r>
            <a:r>
              <a:rPr lang="en-US" sz="2400" dirty="0" smtClean="0"/>
              <a:t>A #4 exchanges words with B #8, who is on his players </a:t>
            </a:r>
            <a:r>
              <a:rPr lang="en-US" sz="2400" dirty="0" smtClean="0"/>
              <a:t>bench.  </a:t>
            </a:r>
            <a:r>
              <a:rPr lang="en-US" sz="2400" dirty="0" smtClean="0"/>
              <a:t>B #8 comes onto the ice and begins to fight with A #4. The Linesmen have removed the first two combatants successfully and go into the other fight, breaking them up without further incident.</a:t>
            </a:r>
          </a:p>
          <a:p>
            <a:pPr marL="0" indent="0" algn="ctr">
              <a:buNone/>
            </a:pPr>
            <a:endParaRPr lang="en-US" sz="2400" dirty="0" smtClean="0"/>
          </a:p>
          <a:p>
            <a:pPr marL="0" indent="0" algn="ctr">
              <a:buNone/>
            </a:pPr>
            <a:r>
              <a:rPr lang="en-US" sz="2400" dirty="0" smtClean="0"/>
              <a:t>What penalties are assessed?</a:t>
            </a:r>
          </a:p>
          <a:p>
            <a:pPr marL="0" indent="0" algn="ctr">
              <a:buNone/>
            </a:pPr>
            <a:r>
              <a:rPr lang="en-US" sz="2400" dirty="0" smtClean="0"/>
              <a:t>Is anyone shorthanded?</a:t>
            </a:r>
            <a:endParaRPr lang="en-US" sz="2400" dirty="0"/>
          </a:p>
        </p:txBody>
      </p:sp>
    </p:spTree>
    <p:extLst>
      <p:ext uri="{BB962C8B-B14F-4D97-AF65-F5344CB8AC3E}">
        <p14:creationId xmlns:p14="http://schemas.microsoft.com/office/powerpoint/2010/main" val="37708140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prstClr val="black"/>
                </a:solidFill>
              </a:rPr>
              <a:t>IYC SENIOR SCENARIO #</a:t>
            </a:r>
            <a:r>
              <a:rPr lang="en-US" sz="3200" dirty="0" smtClean="0">
                <a:solidFill>
                  <a:prstClr val="black"/>
                </a:solidFill>
              </a:rPr>
              <a:t>8</a:t>
            </a:r>
            <a:br>
              <a:rPr lang="en-US" sz="3200" dirty="0" smtClean="0">
                <a:solidFill>
                  <a:prstClr val="black"/>
                </a:solidFill>
              </a:rPr>
            </a:br>
            <a:r>
              <a:rPr lang="en-US" sz="3200" dirty="0" smtClean="0">
                <a:solidFill>
                  <a:prstClr val="black"/>
                </a:solidFill>
              </a:rPr>
              <a:t>ANSWER</a:t>
            </a:r>
            <a:endParaRPr lang="en-US" sz="3200" dirty="0"/>
          </a:p>
        </p:txBody>
      </p:sp>
      <p:sp>
        <p:nvSpPr>
          <p:cNvPr id="4" name="Content Placeholder 3"/>
          <p:cNvSpPr>
            <a:spLocks noGrp="1"/>
          </p:cNvSpPr>
          <p:nvPr>
            <p:ph sz="half" idx="1"/>
          </p:nvPr>
        </p:nvSpPr>
        <p:spPr>
          <a:xfrm>
            <a:off x="967408" y="1600201"/>
            <a:ext cx="5026991" cy="4525963"/>
          </a:xfrm>
        </p:spPr>
        <p:txBody>
          <a:bodyPr/>
          <a:lstStyle/>
          <a:p>
            <a:pPr marL="0" indent="0" algn="ctr">
              <a:buNone/>
            </a:pPr>
            <a:r>
              <a:rPr lang="en-US" sz="2000" u="sng" dirty="0" smtClean="0"/>
              <a:t>TEAM A</a:t>
            </a:r>
            <a:r>
              <a:rPr lang="en-US" sz="2000" dirty="0" smtClean="0"/>
              <a:t>	</a:t>
            </a:r>
          </a:p>
          <a:p>
            <a:pPr marL="0" indent="0">
              <a:buNone/>
            </a:pPr>
            <a:endParaRPr lang="en-US" sz="2000" dirty="0" smtClean="0"/>
          </a:p>
          <a:p>
            <a:pPr marL="0" indent="0">
              <a:buNone/>
            </a:pPr>
            <a:r>
              <a:rPr lang="en-US" sz="2000" dirty="0" smtClean="0"/>
              <a:t>#7 – 5 MIN FIGHTING + GM 30</a:t>
            </a:r>
          </a:p>
          <a:p>
            <a:pPr marL="0" indent="0">
              <a:buNone/>
            </a:pPr>
            <a:endParaRPr lang="en-US" sz="2000" dirty="0"/>
          </a:p>
          <a:p>
            <a:pPr marL="0" indent="0">
              <a:buNone/>
            </a:pPr>
            <a:r>
              <a:rPr lang="en-US" sz="2000" dirty="0" smtClean="0"/>
              <a:t>#4 – 5 MIN FIGHTING + GM 30</a:t>
            </a:r>
          </a:p>
          <a:p>
            <a:pPr marL="0" indent="0">
              <a:buNone/>
            </a:pPr>
            <a:r>
              <a:rPr lang="en-US" sz="2000" dirty="0" smtClean="0"/>
              <a:t>#4 – GM 31</a:t>
            </a:r>
          </a:p>
          <a:p>
            <a:pPr marL="0" indent="0">
              <a:buNone/>
            </a:pPr>
            <a:endParaRPr lang="en-US" sz="2000" dirty="0"/>
          </a:p>
          <a:p>
            <a:pPr marL="0" indent="0">
              <a:buNone/>
            </a:pPr>
            <a:endParaRPr lang="en-US" sz="2000" dirty="0"/>
          </a:p>
        </p:txBody>
      </p:sp>
      <p:sp>
        <p:nvSpPr>
          <p:cNvPr id="5" name="Content Placeholder 4"/>
          <p:cNvSpPr>
            <a:spLocks noGrp="1"/>
          </p:cNvSpPr>
          <p:nvPr>
            <p:ph sz="half" idx="2"/>
          </p:nvPr>
        </p:nvSpPr>
        <p:spPr/>
        <p:txBody>
          <a:bodyPr/>
          <a:lstStyle/>
          <a:p>
            <a:pPr marL="0" indent="0" algn="ctr">
              <a:buNone/>
            </a:pPr>
            <a:r>
              <a:rPr lang="en-US" sz="2000" u="sng" dirty="0" smtClean="0"/>
              <a:t>TEAM B</a:t>
            </a:r>
          </a:p>
          <a:p>
            <a:pPr marL="0" indent="0">
              <a:buNone/>
            </a:pPr>
            <a:r>
              <a:rPr lang="en-US" sz="2000" dirty="0" smtClean="0"/>
              <a:t>#2 – 5 MIN FIGHTING + GM 30</a:t>
            </a:r>
          </a:p>
          <a:p>
            <a:pPr marL="0" indent="0">
              <a:buNone/>
            </a:pPr>
            <a:r>
              <a:rPr lang="en-US" sz="2000" dirty="0" smtClean="0"/>
              <a:t>#2 – 5 MIN (MP 25)</a:t>
            </a:r>
          </a:p>
          <a:p>
            <a:pPr marL="0" indent="0">
              <a:buNone/>
            </a:pPr>
            <a:r>
              <a:rPr lang="en-US" sz="2000" dirty="0" smtClean="0"/>
              <a:t>#2 – 2 MIN AGGRESSOR</a:t>
            </a:r>
          </a:p>
          <a:p>
            <a:pPr marL="0" indent="0">
              <a:buNone/>
            </a:pPr>
            <a:r>
              <a:rPr lang="en-US" sz="2000" dirty="0" smtClean="0"/>
              <a:t>#2 – GM 37</a:t>
            </a:r>
          </a:p>
          <a:p>
            <a:pPr marL="0" indent="0">
              <a:buNone/>
            </a:pPr>
            <a:endParaRPr lang="en-US" sz="2000" dirty="0"/>
          </a:p>
          <a:p>
            <a:pPr marL="0" indent="0">
              <a:buNone/>
            </a:pPr>
            <a:r>
              <a:rPr lang="en-US" sz="2000" dirty="0" smtClean="0"/>
              <a:t>#8 – 2+2 (LPB) + GM 33</a:t>
            </a:r>
          </a:p>
          <a:p>
            <a:pPr marL="0" indent="0">
              <a:buNone/>
            </a:pPr>
            <a:r>
              <a:rPr lang="en-US" sz="2000" dirty="0" smtClean="0"/>
              <a:t>#8 – 5 MIN FIGHTING + GM 30</a:t>
            </a:r>
          </a:p>
          <a:p>
            <a:pPr marL="0" indent="0">
              <a:buNone/>
            </a:pPr>
            <a:r>
              <a:rPr lang="en-US" sz="2000" dirty="0" smtClean="0"/>
              <a:t>#8 – GM 31</a:t>
            </a:r>
          </a:p>
          <a:p>
            <a:pPr marL="0" indent="0">
              <a:buNone/>
            </a:pPr>
            <a:endParaRPr lang="en-US" sz="2000" dirty="0"/>
          </a:p>
          <a:p>
            <a:pPr marL="0" indent="0">
              <a:buNone/>
            </a:pPr>
            <a:r>
              <a:rPr lang="en-US" sz="2000" dirty="0" smtClean="0"/>
              <a:t>COACH – GM 33*</a:t>
            </a:r>
          </a:p>
        </p:txBody>
      </p:sp>
    </p:spTree>
    <p:extLst>
      <p:ext uri="{BB962C8B-B14F-4D97-AF65-F5344CB8AC3E}">
        <p14:creationId xmlns:p14="http://schemas.microsoft.com/office/powerpoint/2010/main" val="794837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20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fade">
                                      <p:cBhvr>
                                        <p:cTn id="10" dur="2000"/>
                                        <p:tgtEl>
                                          <p:spTgt spid="4">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Effect transition="in" filter="fade">
                                      <p:cBhvr>
                                        <p:cTn id="13" dur="2000"/>
                                        <p:tgtEl>
                                          <p:spTgt spid="4">
                                            <p:txEl>
                                              <p:pRg st="5" end="5"/>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fade">
                                      <p:cBhvr>
                                        <p:cTn id="18" dur="2000"/>
                                        <p:tgtEl>
                                          <p:spTgt spid="5">
                                            <p:txEl>
                                              <p:pRg st="1" end="1"/>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2000"/>
                                        <p:tgtEl>
                                          <p:spTgt spid="5">
                                            <p:txEl>
                                              <p:pRg st="2" end="2"/>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2000"/>
                                        <p:tgtEl>
                                          <p:spTgt spid="5">
                                            <p:txEl>
                                              <p:pRg st="3" end="3"/>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2000"/>
                                        <p:tgtEl>
                                          <p:spTgt spid="5">
                                            <p:txEl>
                                              <p:pRg st="6" end="6"/>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fade">
                                      <p:cBhvr>
                                        <p:cTn id="35" dur="2000"/>
                                        <p:tgtEl>
                                          <p:spTgt spid="5">
                                            <p:txEl>
                                              <p:pRg st="7" end="7"/>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5">
                                            <p:txEl>
                                              <p:pRg st="8" end="8"/>
                                            </p:txEl>
                                          </p:spTgt>
                                        </p:tgtEl>
                                        <p:attrNameLst>
                                          <p:attrName>style.visibility</p:attrName>
                                        </p:attrNameLst>
                                      </p:cBhvr>
                                      <p:to>
                                        <p:strVal val="visible"/>
                                      </p:to>
                                    </p:set>
                                    <p:animEffect transition="in" filter="fade">
                                      <p:cBhvr>
                                        <p:cTn id="38" dur="2000"/>
                                        <p:tgtEl>
                                          <p:spTgt spid="5">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animEffect transition="in" filter="fade">
                                      <p:cBhvr>
                                        <p:cTn id="43" dur="2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SENIOR SCENARIO #1	</a:t>
            </a:r>
            <a:endParaRPr lang="en-US" dirty="0"/>
          </a:p>
        </p:txBody>
      </p:sp>
      <p:sp>
        <p:nvSpPr>
          <p:cNvPr id="3" name="Content Placeholder 2"/>
          <p:cNvSpPr>
            <a:spLocks noGrp="1"/>
          </p:cNvSpPr>
          <p:nvPr>
            <p:ph idx="1"/>
          </p:nvPr>
        </p:nvSpPr>
        <p:spPr>
          <a:xfrm>
            <a:off x="963827" y="2553730"/>
            <a:ext cx="10618573" cy="4445645"/>
          </a:xfrm>
        </p:spPr>
        <p:txBody>
          <a:bodyPr/>
          <a:lstStyle/>
          <a:p>
            <a:pPr marL="0" indent="0" algn="ctr">
              <a:buNone/>
            </a:pPr>
            <a:r>
              <a:rPr lang="en-US" dirty="0"/>
              <a:t>A goaltender has lost her stick in the corner. Can any defending player pick it up and bring it back to the goaltender, without being assessed a penalty?</a:t>
            </a:r>
          </a:p>
          <a:p>
            <a:pPr marL="0" indent="0" algn="ctr">
              <a:buNone/>
            </a:pPr>
            <a:endParaRPr lang="en-US" sz="2800" dirty="0"/>
          </a:p>
        </p:txBody>
      </p:sp>
    </p:spTree>
    <p:extLst>
      <p:ext uri="{BB962C8B-B14F-4D97-AF65-F5344CB8AC3E}">
        <p14:creationId xmlns:p14="http://schemas.microsoft.com/office/powerpoint/2010/main" val="25096615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prstClr val="black"/>
                </a:solidFill>
              </a:rPr>
              <a:t>IYC SENIOR SCENARIO #</a:t>
            </a:r>
            <a:r>
              <a:rPr lang="en-US" sz="3200" dirty="0" smtClean="0">
                <a:solidFill>
                  <a:prstClr val="black"/>
                </a:solidFill>
              </a:rPr>
              <a:t>8</a:t>
            </a:r>
            <a:br>
              <a:rPr lang="en-US" sz="3200" dirty="0" smtClean="0">
                <a:solidFill>
                  <a:prstClr val="black"/>
                </a:solidFill>
              </a:rPr>
            </a:br>
            <a:r>
              <a:rPr lang="en-US" sz="3200" dirty="0" smtClean="0">
                <a:solidFill>
                  <a:prstClr val="black"/>
                </a:solidFill>
              </a:rPr>
              <a:t>ANSWER</a:t>
            </a:r>
            <a:endParaRPr lang="en-US" sz="3200" dirty="0"/>
          </a:p>
        </p:txBody>
      </p:sp>
      <p:sp>
        <p:nvSpPr>
          <p:cNvPr id="4" name="Content Placeholder 3"/>
          <p:cNvSpPr>
            <a:spLocks noGrp="1"/>
          </p:cNvSpPr>
          <p:nvPr>
            <p:ph sz="half" idx="1"/>
          </p:nvPr>
        </p:nvSpPr>
        <p:spPr>
          <a:xfrm>
            <a:off x="967408" y="1600201"/>
            <a:ext cx="5026991" cy="4525963"/>
          </a:xfrm>
        </p:spPr>
        <p:txBody>
          <a:bodyPr/>
          <a:lstStyle/>
          <a:p>
            <a:pPr marL="0" indent="0" algn="ctr">
              <a:buNone/>
            </a:pPr>
            <a:r>
              <a:rPr lang="en-US" sz="2000" u="sng" dirty="0" smtClean="0"/>
              <a:t>TEAM A</a:t>
            </a:r>
            <a:r>
              <a:rPr lang="en-US" sz="2000" dirty="0" smtClean="0"/>
              <a:t>	</a:t>
            </a:r>
          </a:p>
          <a:p>
            <a:pPr marL="0" indent="0">
              <a:buNone/>
            </a:pPr>
            <a:endParaRPr lang="en-US" sz="2000" dirty="0" smtClean="0"/>
          </a:p>
          <a:p>
            <a:pPr marL="0" indent="0">
              <a:buNone/>
            </a:pPr>
            <a:r>
              <a:rPr lang="en-US" sz="2000" dirty="0" smtClean="0"/>
              <a:t>#7 – 5 MIN FIGHTING + GM 30</a:t>
            </a:r>
          </a:p>
          <a:p>
            <a:pPr marL="0" indent="0">
              <a:buNone/>
            </a:pPr>
            <a:endParaRPr lang="en-US" sz="2000" dirty="0"/>
          </a:p>
          <a:p>
            <a:pPr marL="0" indent="0">
              <a:buNone/>
            </a:pPr>
            <a:r>
              <a:rPr lang="en-US" sz="2000" dirty="0" smtClean="0"/>
              <a:t>#4 – 5 MIN FIGHTING + GM 30</a:t>
            </a:r>
          </a:p>
          <a:p>
            <a:pPr marL="0" indent="0">
              <a:buNone/>
            </a:pPr>
            <a:r>
              <a:rPr lang="en-US" sz="2000" dirty="0" smtClean="0"/>
              <a:t>#4 – GM 31</a:t>
            </a:r>
          </a:p>
          <a:p>
            <a:pPr marL="0" indent="0">
              <a:buNone/>
            </a:pPr>
            <a:endParaRPr lang="en-US" sz="2000" dirty="0"/>
          </a:p>
          <a:p>
            <a:pPr marL="0" indent="0">
              <a:buNone/>
            </a:pPr>
            <a:r>
              <a:rPr lang="en-US" sz="2000" dirty="0" smtClean="0"/>
              <a:t>FULL STRENGTH</a:t>
            </a:r>
          </a:p>
          <a:p>
            <a:pPr marL="0" indent="0">
              <a:buNone/>
            </a:pPr>
            <a:endParaRPr lang="en-US" sz="2000" dirty="0"/>
          </a:p>
        </p:txBody>
      </p:sp>
      <p:sp>
        <p:nvSpPr>
          <p:cNvPr id="5" name="Content Placeholder 4"/>
          <p:cNvSpPr>
            <a:spLocks noGrp="1"/>
          </p:cNvSpPr>
          <p:nvPr>
            <p:ph sz="half" idx="2"/>
          </p:nvPr>
        </p:nvSpPr>
        <p:spPr/>
        <p:txBody>
          <a:bodyPr/>
          <a:lstStyle/>
          <a:p>
            <a:pPr marL="0" indent="0" algn="ctr">
              <a:buNone/>
            </a:pPr>
            <a:r>
              <a:rPr lang="en-US" sz="2000" u="sng" dirty="0" smtClean="0"/>
              <a:t>TEAM B</a:t>
            </a:r>
          </a:p>
          <a:p>
            <a:pPr marL="0" indent="0">
              <a:buNone/>
            </a:pPr>
            <a:r>
              <a:rPr lang="en-US" sz="2000" dirty="0" smtClean="0"/>
              <a:t>#2 – 5 MIN FIGHTING + GM 30</a:t>
            </a:r>
          </a:p>
          <a:p>
            <a:pPr marL="0" indent="0">
              <a:buNone/>
            </a:pPr>
            <a:r>
              <a:rPr lang="en-US" sz="2000" dirty="0" smtClean="0"/>
              <a:t>#2 – 5 MIN (MP 25)</a:t>
            </a:r>
          </a:p>
          <a:p>
            <a:pPr marL="0" indent="0">
              <a:buNone/>
            </a:pPr>
            <a:r>
              <a:rPr lang="en-US" sz="2000" dirty="0" smtClean="0"/>
              <a:t>#2 – 2 MIN AGGRESSOR</a:t>
            </a:r>
          </a:p>
          <a:p>
            <a:pPr marL="0" indent="0">
              <a:buNone/>
            </a:pPr>
            <a:r>
              <a:rPr lang="en-US" sz="2000" dirty="0" smtClean="0"/>
              <a:t>#2 – GM 37</a:t>
            </a:r>
          </a:p>
          <a:p>
            <a:pPr marL="0" indent="0">
              <a:buNone/>
            </a:pPr>
            <a:r>
              <a:rPr lang="en-US" sz="2000" dirty="0" smtClean="0"/>
              <a:t>Player from ice to serve 2 min.</a:t>
            </a:r>
          </a:p>
          <a:p>
            <a:pPr marL="0" indent="0">
              <a:buNone/>
            </a:pPr>
            <a:endParaRPr lang="en-US" sz="2000" dirty="0"/>
          </a:p>
          <a:p>
            <a:pPr marL="0" indent="0">
              <a:buNone/>
            </a:pPr>
            <a:r>
              <a:rPr lang="en-US" sz="2000" dirty="0" smtClean="0"/>
              <a:t>#8 – 2 + 2 (LPB) + GM 33</a:t>
            </a:r>
          </a:p>
          <a:p>
            <a:pPr marL="0" indent="0">
              <a:buNone/>
            </a:pPr>
            <a:r>
              <a:rPr lang="en-US" sz="2000" dirty="0" smtClean="0"/>
              <a:t>#8 – 5 MIN FIGHTING + GM 30</a:t>
            </a:r>
          </a:p>
          <a:p>
            <a:pPr marL="0" indent="0">
              <a:buNone/>
            </a:pPr>
            <a:r>
              <a:rPr lang="en-US" sz="2000" dirty="0" smtClean="0"/>
              <a:t>#8 – GM 31</a:t>
            </a:r>
          </a:p>
          <a:p>
            <a:pPr marL="0" indent="0">
              <a:buNone/>
            </a:pPr>
            <a:r>
              <a:rPr lang="en-US" sz="2000" dirty="0" smtClean="0"/>
              <a:t>Player from ice to serve 9 min.</a:t>
            </a:r>
            <a:endParaRPr lang="en-US" sz="2000" dirty="0"/>
          </a:p>
          <a:p>
            <a:pPr marL="0" indent="0">
              <a:buNone/>
            </a:pPr>
            <a:endParaRPr lang="en-US" sz="2000" dirty="0" smtClean="0"/>
          </a:p>
          <a:p>
            <a:pPr marL="0" indent="0">
              <a:buNone/>
            </a:pPr>
            <a:r>
              <a:rPr lang="en-US" sz="2000" dirty="0" smtClean="0"/>
              <a:t>COACH – GM 33*</a:t>
            </a:r>
          </a:p>
        </p:txBody>
      </p:sp>
      <p:cxnSp>
        <p:nvCxnSpPr>
          <p:cNvPr id="6" name="Straight Connector 5"/>
          <p:cNvCxnSpPr/>
          <p:nvPr/>
        </p:nvCxnSpPr>
        <p:spPr>
          <a:xfrm flipV="1">
            <a:off x="1484244" y="2398644"/>
            <a:ext cx="251791" cy="278295"/>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p:cNvCxnSpPr/>
          <p:nvPr/>
        </p:nvCxnSpPr>
        <p:spPr>
          <a:xfrm flipV="1">
            <a:off x="1497495" y="3154018"/>
            <a:ext cx="238540" cy="212035"/>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flipV="1">
            <a:off x="6745356" y="2027583"/>
            <a:ext cx="238539" cy="251791"/>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flipV="1">
            <a:off x="6705598" y="2398644"/>
            <a:ext cx="238539" cy="278295"/>
          </a:xfrm>
          <a:prstGeom prst="line">
            <a:avLst/>
          </a:prstGeom>
        </p:spPr>
        <p:style>
          <a:lnRef idx="2">
            <a:schemeClr val="dk1"/>
          </a:lnRef>
          <a:fillRef idx="0">
            <a:schemeClr val="dk1"/>
          </a:fillRef>
          <a:effectRef idx="1">
            <a:schemeClr val="dk1"/>
          </a:effectRef>
          <a:fontRef idx="minor">
            <a:schemeClr val="tx1"/>
          </a:fontRef>
        </p:style>
      </p:cxnSp>
      <p:sp>
        <p:nvSpPr>
          <p:cNvPr id="15" name="Oval 14"/>
          <p:cNvSpPr/>
          <p:nvPr/>
        </p:nvSpPr>
        <p:spPr>
          <a:xfrm>
            <a:off x="6725476" y="2694988"/>
            <a:ext cx="238539" cy="447262"/>
          </a:xfrm>
          <a:prstGeom prst="ellipse">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Oval 15"/>
          <p:cNvSpPr/>
          <p:nvPr/>
        </p:nvSpPr>
        <p:spPr>
          <a:xfrm>
            <a:off x="6745356" y="4159957"/>
            <a:ext cx="198781" cy="35780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103165" y="4159957"/>
            <a:ext cx="225285" cy="357809"/>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6745356" y="4587254"/>
            <a:ext cx="198781" cy="30279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2300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1000"/>
                                        <p:tgtEl>
                                          <p:spTgt spid="5">
                                            <p:txEl>
                                              <p:pRg st="5" end="5"/>
                                            </p:txEl>
                                          </p:spTgt>
                                        </p:tgtEl>
                                      </p:cBhvr>
                                    </p:animEffect>
                                    <p:anim calcmode="lin" valueType="num">
                                      <p:cBhvr>
                                        <p:cTn id="29"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500"/>
                                        <p:tgtEl>
                                          <p:spTgt spid="17"/>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fade">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5">
                                            <p:txEl>
                                              <p:pRg st="10" end="10"/>
                                            </p:txEl>
                                          </p:spTgt>
                                        </p:tgtEl>
                                        <p:attrNameLst>
                                          <p:attrName>style.visibility</p:attrName>
                                        </p:attrNameLst>
                                      </p:cBhvr>
                                      <p:to>
                                        <p:strVal val="visible"/>
                                      </p:to>
                                    </p:set>
                                    <p:animEffect transition="in" filter="fade">
                                      <p:cBhvr>
                                        <p:cTn id="50" dur="1000"/>
                                        <p:tgtEl>
                                          <p:spTgt spid="5">
                                            <p:txEl>
                                              <p:pRg st="10" end="10"/>
                                            </p:txEl>
                                          </p:spTgt>
                                        </p:tgtEl>
                                      </p:cBhvr>
                                    </p:animEffect>
                                    <p:anim calcmode="lin" valueType="num">
                                      <p:cBhvr>
                                        <p:cTn id="51"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52" dur="1000" fill="hold"/>
                                        <p:tgtEl>
                                          <p:spTgt spid="5">
                                            <p:txEl>
                                              <p:pRg st="10" end="10"/>
                                            </p:txEl>
                                          </p:spTgt>
                                        </p:tgtEl>
                                        <p:attrNameLst>
                                          <p:attrName>ppt_y</p:attrName>
                                        </p:attrNameLst>
                                      </p:cBhvr>
                                      <p:tavLst>
                                        <p:tav tm="0">
                                          <p:val>
                                            <p:strVal val="#ppt_y+.1"/>
                                          </p:val>
                                        </p:tav>
                                        <p:tav tm="100000">
                                          <p:val>
                                            <p:strVal val="#ppt_y"/>
                                          </p:val>
                                        </p:tav>
                                      </p:tavLst>
                                    </p:anim>
                                  </p:childTnLst>
                                </p:cTn>
                              </p:par>
                              <p:par>
                                <p:cTn id="53" presetID="10" presetClass="entr" presetSubtype="0" fill="hold" nodeType="with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Effect transition="in" filter="fade">
                                      <p:cBhvr>
                                        <p:cTn id="55"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prstClr val="black"/>
                </a:solidFill>
              </a:rPr>
              <a:t>IYC SENIOR SCENARIO #8</a:t>
            </a:r>
            <a:br>
              <a:rPr lang="en-US" sz="3200" dirty="0">
                <a:solidFill>
                  <a:prstClr val="black"/>
                </a:solidFill>
              </a:rPr>
            </a:br>
            <a:r>
              <a:rPr lang="en-US" sz="3200" dirty="0">
                <a:solidFill>
                  <a:prstClr val="black"/>
                </a:solidFill>
              </a:rPr>
              <a:t>ANSWER</a:t>
            </a:r>
            <a:endParaRPr lang="en-US" sz="3200" dirty="0"/>
          </a:p>
        </p:txBody>
      </p:sp>
      <p:sp>
        <p:nvSpPr>
          <p:cNvPr id="5" name="Content Placeholder 4"/>
          <p:cNvSpPr>
            <a:spLocks noGrp="1"/>
          </p:cNvSpPr>
          <p:nvPr>
            <p:ph idx="1"/>
          </p:nvPr>
        </p:nvSpPr>
        <p:spPr>
          <a:xfrm>
            <a:off x="980660" y="1417638"/>
            <a:ext cx="11025809" cy="4731027"/>
          </a:xfrm>
        </p:spPr>
        <p:txBody>
          <a:bodyPr/>
          <a:lstStyle/>
          <a:p>
            <a:pPr marL="0" indent="0" algn="ctr">
              <a:buNone/>
            </a:pPr>
            <a:r>
              <a:rPr lang="en-US" sz="2800" u="sng" dirty="0" smtClean="0"/>
              <a:t>RULE REFERENCES</a:t>
            </a:r>
          </a:p>
          <a:p>
            <a:pPr marL="0" indent="0">
              <a:lnSpc>
                <a:spcPct val="150000"/>
              </a:lnSpc>
              <a:buNone/>
            </a:pPr>
            <a:r>
              <a:rPr lang="en-US" sz="2800" dirty="0" smtClean="0"/>
              <a:t>FIGHTING – RULE 6.7 Pg. 93</a:t>
            </a:r>
          </a:p>
          <a:p>
            <a:pPr marL="0" indent="0">
              <a:lnSpc>
                <a:spcPct val="150000"/>
              </a:lnSpc>
              <a:buNone/>
            </a:pPr>
            <a:r>
              <a:rPr lang="en-US" sz="2800" dirty="0" smtClean="0"/>
              <a:t>AGGRESSOR – RULE 6.7 (b) Pg. 93</a:t>
            </a:r>
          </a:p>
          <a:p>
            <a:pPr marL="0" indent="0">
              <a:lnSpc>
                <a:spcPct val="150000"/>
              </a:lnSpc>
              <a:buNone/>
            </a:pPr>
            <a:r>
              <a:rPr lang="en-US" sz="2800" dirty="0" smtClean="0"/>
              <a:t>MATCH (MP25) – RULE 9.6 (b, c) Pg. 119</a:t>
            </a:r>
          </a:p>
          <a:p>
            <a:pPr marL="0" indent="0">
              <a:lnSpc>
                <a:spcPct val="150000"/>
              </a:lnSpc>
              <a:buNone/>
            </a:pPr>
            <a:r>
              <a:rPr lang="en-US" sz="2800" dirty="0" smtClean="0"/>
              <a:t>LEAVING PLAYERS’ or PENALTY BENCH – RULE 9.5 (a, b, c) Pg. 113</a:t>
            </a:r>
          </a:p>
          <a:p>
            <a:pPr marL="0" indent="0">
              <a:lnSpc>
                <a:spcPct val="150000"/>
              </a:lnSpc>
              <a:buNone/>
            </a:pPr>
            <a:r>
              <a:rPr lang="en-US" sz="2800" dirty="0" smtClean="0"/>
              <a:t>COACH IDENTIFIED – RULE 9.5 (a, b, c) and Manual of Operations</a:t>
            </a:r>
          </a:p>
          <a:p>
            <a:pPr marL="0" indent="0">
              <a:lnSpc>
                <a:spcPct val="150000"/>
              </a:lnSpc>
              <a:buNone/>
            </a:pPr>
            <a:r>
              <a:rPr lang="en-US" sz="2800" dirty="0" smtClean="0"/>
              <a:t>CANCELLING PENALTIES – RULE 4.2 (d) Sit. 2 Pg. 48 and 4.4 (b) Sit. 1 Pg. 53 </a:t>
            </a:r>
          </a:p>
        </p:txBody>
      </p:sp>
    </p:spTree>
    <p:extLst>
      <p:ext uri="{BB962C8B-B14F-4D97-AF65-F5344CB8AC3E}">
        <p14:creationId xmlns:p14="http://schemas.microsoft.com/office/powerpoint/2010/main" val="24396625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sz="9600" dirty="0" smtClean="0"/>
              <a:t>QUESTIONS?</a:t>
            </a:r>
            <a:endParaRPr lang="en-US" sz="9600" dirty="0"/>
          </a:p>
        </p:txBody>
      </p:sp>
      <p:sp>
        <p:nvSpPr>
          <p:cNvPr id="6" name="Subtitle 5"/>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51915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SENIOR SCENARIO #1</a:t>
            </a:r>
            <a:br>
              <a:rPr lang="en-US" dirty="0" smtClean="0"/>
            </a:br>
            <a:r>
              <a:rPr lang="en-US" dirty="0" smtClean="0"/>
              <a:t>ANSWER</a:t>
            </a:r>
            <a:endParaRPr lang="en-US" dirty="0"/>
          </a:p>
        </p:txBody>
      </p:sp>
      <p:sp>
        <p:nvSpPr>
          <p:cNvPr id="3" name="Content Placeholder 2"/>
          <p:cNvSpPr>
            <a:spLocks noGrp="1"/>
          </p:cNvSpPr>
          <p:nvPr>
            <p:ph idx="1"/>
          </p:nvPr>
        </p:nvSpPr>
        <p:spPr>
          <a:xfrm>
            <a:off x="996778" y="2636108"/>
            <a:ext cx="10585622" cy="4396218"/>
          </a:xfrm>
        </p:spPr>
        <p:txBody>
          <a:bodyPr/>
          <a:lstStyle/>
          <a:p>
            <a:pPr marL="0" indent="0" algn="ctr">
              <a:buNone/>
            </a:pPr>
            <a:r>
              <a:rPr lang="en-US" sz="2800" dirty="0" smtClean="0"/>
              <a:t> </a:t>
            </a:r>
            <a:r>
              <a:rPr lang="en-US" sz="2800" b="1" dirty="0" smtClean="0"/>
              <a:t>Situation </a:t>
            </a:r>
            <a:r>
              <a:rPr lang="en-US" sz="2800" b="1" dirty="0"/>
              <a:t>9 Rule 3.2 (d) Pg. </a:t>
            </a:r>
            <a:r>
              <a:rPr lang="en-US" sz="2800" b="1" dirty="0" smtClean="0"/>
              <a:t>33</a:t>
            </a:r>
          </a:p>
          <a:p>
            <a:pPr marL="0" indent="0" algn="ctr">
              <a:buNone/>
            </a:pPr>
            <a:endParaRPr lang="en-US" dirty="0" smtClean="0"/>
          </a:p>
          <a:p>
            <a:pPr marL="0" indent="0">
              <a:buNone/>
            </a:pPr>
            <a:r>
              <a:rPr lang="en-US" sz="2800" dirty="0" smtClean="0"/>
              <a:t>ANSWER:</a:t>
            </a:r>
            <a:endParaRPr lang="en-US" sz="2800" dirty="0"/>
          </a:p>
          <a:p>
            <a:pPr marL="0" indent="0" algn="ctr">
              <a:buNone/>
            </a:pPr>
            <a:r>
              <a:rPr lang="en-US" sz="2800" dirty="0"/>
              <a:t>Yes, as long as that player does not participate in the play while carrying the goaltender’s stick. See Rule 3.3 (a), Situation 3.</a:t>
            </a:r>
          </a:p>
          <a:p>
            <a:pPr marL="0" indent="0" algn="ctr">
              <a:buNone/>
            </a:pPr>
            <a:endParaRPr lang="en-US" dirty="0"/>
          </a:p>
        </p:txBody>
      </p:sp>
    </p:spTree>
    <p:extLst>
      <p:ext uri="{BB962C8B-B14F-4D97-AF65-F5344CB8AC3E}">
        <p14:creationId xmlns:p14="http://schemas.microsoft.com/office/powerpoint/2010/main" val="2863846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SENIOR SCENARIO #2</a:t>
            </a:r>
            <a:endParaRPr lang="en-US" dirty="0"/>
          </a:p>
        </p:txBody>
      </p:sp>
      <p:sp>
        <p:nvSpPr>
          <p:cNvPr id="3" name="Content Placeholder 2"/>
          <p:cNvSpPr>
            <a:spLocks noGrp="1"/>
          </p:cNvSpPr>
          <p:nvPr>
            <p:ph idx="1"/>
          </p:nvPr>
        </p:nvSpPr>
        <p:spPr>
          <a:xfrm>
            <a:off x="1029730" y="2669060"/>
            <a:ext cx="10552670" cy="4289126"/>
          </a:xfrm>
        </p:spPr>
        <p:txBody>
          <a:bodyPr/>
          <a:lstStyle/>
          <a:p>
            <a:pPr marL="0" indent="0" algn="ctr">
              <a:buNone/>
            </a:pPr>
            <a:r>
              <a:rPr lang="en-US" dirty="0"/>
              <a:t>A player carrying a goaltender’s stick to a goaltender who has lost or broken her stick, </a:t>
            </a:r>
            <a:r>
              <a:rPr lang="en-US" sz="2800" dirty="0"/>
              <a:t>decides</a:t>
            </a:r>
            <a:r>
              <a:rPr lang="en-US" dirty="0"/>
              <a:t> to become involved in the play. The player drops the goaltender’s stick and participates in the play.</a:t>
            </a:r>
          </a:p>
          <a:p>
            <a:pPr marL="0" indent="0" algn="ctr">
              <a:buNone/>
            </a:pPr>
            <a:endParaRPr lang="en-US" dirty="0"/>
          </a:p>
        </p:txBody>
      </p:sp>
    </p:spTree>
    <p:extLst>
      <p:ext uri="{BB962C8B-B14F-4D97-AF65-F5344CB8AC3E}">
        <p14:creationId xmlns:p14="http://schemas.microsoft.com/office/powerpoint/2010/main" val="31611920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SENIOR SCENARIO #2</a:t>
            </a:r>
            <a:br>
              <a:rPr lang="en-US" dirty="0" smtClean="0"/>
            </a:br>
            <a:r>
              <a:rPr lang="en-US" dirty="0" smtClean="0"/>
              <a:t>ANSWER</a:t>
            </a:r>
            <a:endParaRPr lang="en-US" dirty="0"/>
          </a:p>
        </p:txBody>
      </p:sp>
      <p:sp>
        <p:nvSpPr>
          <p:cNvPr id="3" name="Content Placeholder 2"/>
          <p:cNvSpPr>
            <a:spLocks noGrp="1"/>
          </p:cNvSpPr>
          <p:nvPr>
            <p:ph idx="1"/>
          </p:nvPr>
        </p:nvSpPr>
        <p:spPr>
          <a:xfrm>
            <a:off x="1005016" y="1795849"/>
            <a:ext cx="10577384" cy="4387980"/>
          </a:xfrm>
        </p:spPr>
        <p:txBody>
          <a:bodyPr/>
          <a:lstStyle/>
          <a:p>
            <a:pPr marL="0" indent="0" algn="ctr">
              <a:buNone/>
            </a:pPr>
            <a:endParaRPr lang="en-US" sz="2800" b="1" dirty="0" smtClean="0"/>
          </a:p>
          <a:p>
            <a:pPr marL="0" indent="0" algn="ctr">
              <a:buNone/>
            </a:pPr>
            <a:r>
              <a:rPr lang="en-US" sz="2800" b="1" dirty="0" smtClean="0"/>
              <a:t>Ruling</a:t>
            </a:r>
            <a:r>
              <a:rPr lang="en-US" sz="2800" b="1" dirty="0"/>
              <a:t>: Situation 10 Rule 3.2 (d) Pg. </a:t>
            </a:r>
            <a:r>
              <a:rPr lang="en-US" sz="2800" b="1" dirty="0" smtClean="0"/>
              <a:t>33</a:t>
            </a:r>
          </a:p>
          <a:p>
            <a:pPr marL="0" indent="0" algn="ctr">
              <a:buNone/>
            </a:pPr>
            <a:endParaRPr lang="en-US" sz="2800" dirty="0"/>
          </a:p>
          <a:p>
            <a:pPr marL="0" indent="0" algn="ctr">
              <a:buNone/>
            </a:pPr>
            <a:r>
              <a:rPr lang="en-US" sz="2800" dirty="0"/>
              <a:t>Assess the player a Minor penalty for interference. Once the player makes the commitment to carry the stick to the goaltender, she must follow through with that commitment. As long as she in no way participates with the play, no penalty would be assessed for carrying the stick to the goaltender, even though the player may be in the vicinity of the play.</a:t>
            </a:r>
          </a:p>
          <a:p>
            <a:pPr marL="0" indent="0" algn="ctr">
              <a:buNone/>
            </a:pPr>
            <a:endParaRPr lang="en-US" sz="2800" dirty="0"/>
          </a:p>
        </p:txBody>
      </p:sp>
    </p:spTree>
    <p:extLst>
      <p:ext uri="{BB962C8B-B14F-4D97-AF65-F5344CB8AC3E}">
        <p14:creationId xmlns:p14="http://schemas.microsoft.com/office/powerpoint/2010/main" val="123111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SENIOR SCENARIO #3</a:t>
            </a:r>
            <a:endParaRPr lang="en-US" dirty="0"/>
          </a:p>
        </p:txBody>
      </p:sp>
      <p:sp>
        <p:nvSpPr>
          <p:cNvPr id="3" name="Content Placeholder 2"/>
          <p:cNvSpPr>
            <a:spLocks noGrp="1"/>
          </p:cNvSpPr>
          <p:nvPr>
            <p:ph idx="1"/>
          </p:nvPr>
        </p:nvSpPr>
        <p:spPr>
          <a:xfrm>
            <a:off x="963826" y="1919416"/>
            <a:ext cx="10618573" cy="4206748"/>
          </a:xfrm>
        </p:spPr>
        <p:txBody>
          <a:bodyPr/>
          <a:lstStyle/>
          <a:p>
            <a:pPr marL="0" indent="0" algn="ctr">
              <a:buNone/>
            </a:pPr>
            <a:endParaRPr lang="en-US" sz="2800" dirty="0" smtClean="0"/>
          </a:p>
          <a:p>
            <a:pPr marL="0" indent="0" algn="ctr">
              <a:buNone/>
            </a:pPr>
            <a:endParaRPr lang="en-US" sz="2800" dirty="0"/>
          </a:p>
          <a:p>
            <a:pPr marL="0" indent="0" algn="ctr">
              <a:buNone/>
            </a:pPr>
            <a:r>
              <a:rPr lang="en-US" sz="2800" dirty="0"/>
              <a:t>Team A#7 is battling for the puck along the boards with Team B#2 and comes out with the puck. B#2 chases A#7 but fails to realize that his chinstrap has come undone. What two (2) options does B#2 have at this point?</a:t>
            </a:r>
          </a:p>
          <a:p>
            <a:pPr marL="0" indent="0" algn="ctr">
              <a:buNone/>
            </a:pPr>
            <a:endParaRPr lang="en-US" sz="2800" dirty="0"/>
          </a:p>
        </p:txBody>
      </p:sp>
    </p:spTree>
    <p:extLst>
      <p:ext uri="{BB962C8B-B14F-4D97-AF65-F5344CB8AC3E}">
        <p14:creationId xmlns:p14="http://schemas.microsoft.com/office/powerpoint/2010/main" val="1840645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IYC SENIOR SCENARIO #3</a:t>
            </a:r>
            <a:br>
              <a:rPr lang="en-US" dirty="0" smtClean="0"/>
            </a:br>
            <a:r>
              <a:rPr lang="en-US" dirty="0" smtClean="0"/>
              <a:t>ANSWER</a:t>
            </a:r>
            <a:endParaRPr lang="en-US" dirty="0"/>
          </a:p>
        </p:txBody>
      </p:sp>
      <p:sp>
        <p:nvSpPr>
          <p:cNvPr id="3" name="Content Placeholder 2"/>
          <p:cNvSpPr>
            <a:spLocks noGrp="1"/>
          </p:cNvSpPr>
          <p:nvPr>
            <p:ph idx="1"/>
          </p:nvPr>
        </p:nvSpPr>
        <p:spPr>
          <a:xfrm>
            <a:off x="963826" y="1804086"/>
            <a:ext cx="10618573" cy="4322078"/>
          </a:xfrm>
        </p:spPr>
        <p:txBody>
          <a:bodyPr/>
          <a:lstStyle/>
          <a:p>
            <a:pPr marL="0" indent="0" algn="ctr">
              <a:buNone/>
            </a:pPr>
            <a:r>
              <a:rPr lang="en-US" sz="2400" b="1" dirty="0"/>
              <a:t>Rule 3.6 (c) </a:t>
            </a:r>
            <a:r>
              <a:rPr lang="en-US" sz="2400" b="1" dirty="0" smtClean="0"/>
              <a:t>Pg.40</a:t>
            </a:r>
          </a:p>
          <a:p>
            <a:pPr marL="0" indent="0" algn="ctr">
              <a:buNone/>
            </a:pPr>
            <a:endParaRPr lang="en-US" sz="2400" dirty="0"/>
          </a:p>
          <a:p>
            <a:pPr marL="0" indent="0" algn="ctr">
              <a:buNone/>
            </a:pPr>
            <a:r>
              <a:rPr lang="en-US" sz="2400" dirty="0"/>
              <a:t>If a player loses his helmet, facial protector, throat protector, or his chinstrap becomes undone while play is in progress, that player has two (2) options:</a:t>
            </a:r>
          </a:p>
          <a:p>
            <a:pPr marL="0" lvl="0" indent="0" algn="ctr">
              <a:buNone/>
            </a:pPr>
            <a:r>
              <a:rPr lang="en-US" sz="2400" dirty="0"/>
              <a:t>Replace his helmet, facial protector, throat protector, or his chinstrap and properly fasten it before participating in the play or,</a:t>
            </a:r>
          </a:p>
          <a:p>
            <a:pPr marL="0" lvl="0" indent="0" algn="ctr">
              <a:buNone/>
            </a:pPr>
            <a:r>
              <a:rPr lang="en-US" sz="2400" dirty="0"/>
              <a:t>Proceed to the players’ bench and be substituted for, in accordance with the rules. If a player participates in the play without his helmet, facial protector, throat protector or without a chinstrap fastened, play shall be stopped immediately, regardless of which team is in possession of the puck and the offending player shall be assessed a Minor penalty for “Ineligible Player”.</a:t>
            </a:r>
          </a:p>
          <a:p>
            <a:pPr marL="0" indent="0" algn="ctr">
              <a:buNone/>
            </a:pPr>
            <a:r>
              <a:rPr lang="en-US" sz="2400" dirty="0"/>
              <a:t>Note: </a:t>
            </a:r>
            <a:r>
              <a:rPr lang="en-US" sz="2400" b="1" dirty="0"/>
              <a:t>THIS IS NOT A DELAYED PENALTY</a:t>
            </a:r>
            <a:endParaRPr lang="en-US" sz="2400" dirty="0"/>
          </a:p>
        </p:txBody>
      </p:sp>
    </p:spTree>
    <p:extLst>
      <p:ext uri="{BB962C8B-B14F-4D97-AF65-F5344CB8AC3E}">
        <p14:creationId xmlns:p14="http://schemas.microsoft.com/office/powerpoint/2010/main" val="3044627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#4</a:t>
            </a:r>
            <a:endParaRPr lang="en-US" dirty="0"/>
          </a:p>
        </p:txBody>
      </p:sp>
      <p:sp>
        <p:nvSpPr>
          <p:cNvPr id="3" name="Content Placeholder 2"/>
          <p:cNvSpPr>
            <a:spLocks noGrp="1"/>
          </p:cNvSpPr>
          <p:nvPr>
            <p:ph idx="1"/>
          </p:nvPr>
        </p:nvSpPr>
        <p:spPr>
          <a:xfrm>
            <a:off x="996778" y="1771135"/>
            <a:ext cx="10585622" cy="4355029"/>
          </a:xfrm>
        </p:spPr>
        <p:txBody>
          <a:bodyPr/>
          <a:lstStyle/>
          <a:p>
            <a:pPr marL="0" marR="0" indent="0" algn="ctr">
              <a:lnSpc>
                <a:spcPct val="107000"/>
              </a:lnSpc>
              <a:spcBef>
                <a:spcPts val="0"/>
              </a:spcBef>
              <a:spcAft>
                <a:spcPts val="800"/>
              </a:spcAft>
              <a:buNone/>
            </a:pPr>
            <a:r>
              <a:rPr lang="en-US" sz="2800" dirty="0" smtClean="0">
                <a:effectLst/>
                <a:latin typeface="Arial" panose="020B0604020202020204" pitchFamily="34" charset="0"/>
                <a:ea typeface="Calibri" panose="020F0502020204030204" pitchFamily="34" charset="0"/>
                <a:cs typeface="Times New Roman" panose="02020603050405020304" pitchFamily="18" charset="0"/>
              </a:rPr>
              <a:t>Team A has removed their goaltender for an extra attacker. Team B#8 obtains a breakaway in the neutral or attacking zone. B#8 shoots the puck at the open goal. Team A#2 throws his stick at the shot puck. </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endParaRPr lang="en-US" sz="2800" dirty="0" smtClean="0">
              <a:effectLst/>
              <a:latin typeface="Arial" panose="020B060402020202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800" dirty="0" smtClean="0">
                <a:effectLst/>
                <a:latin typeface="Arial" panose="020B0604020202020204" pitchFamily="34" charset="0"/>
                <a:ea typeface="Calibri" panose="020F0502020204030204" pitchFamily="34" charset="0"/>
                <a:cs typeface="Times New Roman" panose="02020603050405020304" pitchFamily="18" charset="0"/>
              </a:rPr>
              <a:t>Question:</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800" dirty="0" smtClean="0">
                <a:effectLst/>
                <a:latin typeface="Arial" panose="020B0604020202020204" pitchFamily="34" charset="0"/>
                <a:ea typeface="Calibri" panose="020F0502020204030204" pitchFamily="34" charset="0"/>
                <a:cs typeface="Times New Roman" panose="02020603050405020304" pitchFamily="18" charset="0"/>
              </a:rPr>
              <a:t>Do you award a goal?</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US" sz="2800" dirty="0"/>
          </a:p>
        </p:txBody>
      </p:sp>
    </p:spTree>
    <p:extLst>
      <p:ext uri="{BB962C8B-B14F-4D97-AF65-F5344CB8AC3E}">
        <p14:creationId xmlns:p14="http://schemas.microsoft.com/office/powerpoint/2010/main" val="900656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rPr>
              <a:t>IYC SENIOR SCENARIO #</a:t>
            </a:r>
            <a:r>
              <a:rPr lang="en-US" dirty="0" smtClean="0">
                <a:solidFill>
                  <a:prstClr val="black"/>
                </a:solidFill>
              </a:rPr>
              <a:t>4</a:t>
            </a:r>
            <a:br>
              <a:rPr lang="en-US" dirty="0" smtClean="0">
                <a:solidFill>
                  <a:prstClr val="black"/>
                </a:solidFill>
              </a:rPr>
            </a:br>
            <a:r>
              <a:rPr lang="en-US" dirty="0" smtClean="0">
                <a:solidFill>
                  <a:prstClr val="black"/>
                </a:solidFill>
              </a:rPr>
              <a:t>ANSWER</a:t>
            </a:r>
            <a:endParaRPr lang="en-US" dirty="0"/>
          </a:p>
        </p:txBody>
      </p:sp>
      <p:sp>
        <p:nvSpPr>
          <p:cNvPr id="3" name="Content Placeholder 2"/>
          <p:cNvSpPr>
            <a:spLocks noGrp="1"/>
          </p:cNvSpPr>
          <p:nvPr>
            <p:ph idx="1"/>
          </p:nvPr>
        </p:nvSpPr>
        <p:spPr>
          <a:xfrm>
            <a:off x="1070919" y="2091079"/>
            <a:ext cx="10511481" cy="4256175"/>
          </a:xfrm>
        </p:spPr>
        <p:txBody>
          <a:bodyPr/>
          <a:lstStyle/>
          <a:p>
            <a:pPr marL="0" indent="0" algn="ctr">
              <a:buNone/>
            </a:pPr>
            <a:endParaRPr lang="en-US" sz="2800" dirty="0" smtClean="0"/>
          </a:p>
          <a:p>
            <a:pPr marL="0" indent="0" algn="ctr">
              <a:buNone/>
            </a:pPr>
            <a:r>
              <a:rPr lang="en-US" sz="2800" b="1" dirty="0" smtClean="0"/>
              <a:t>Situation 5 Rule 4.10 (a) (2) Pg.67</a:t>
            </a:r>
            <a:endParaRPr lang="en-US" sz="2800" dirty="0" smtClean="0"/>
          </a:p>
          <a:p>
            <a:pPr marL="0" indent="0" algn="ctr">
              <a:buNone/>
            </a:pPr>
            <a:endParaRPr lang="en-US" sz="2800" dirty="0" smtClean="0"/>
          </a:p>
          <a:p>
            <a:pPr marL="0" indent="0" algn="ctr">
              <a:buNone/>
            </a:pPr>
            <a:r>
              <a:rPr lang="en-US" sz="2800" dirty="0" smtClean="0"/>
              <a:t>No</a:t>
            </a:r>
            <a:r>
              <a:rPr lang="en-US" sz="2800" dirty="0"/>
              <a:t>. A goal may not be awarded as </a:t>
            </a:r>
            <a:r>
              <a:rPr lang="en-US" sz="2800" dirty="0" smtClean="0"/>
              <a:t>the </a:t>
            </a:r>
            <a:r>
              <a:rPr lang="en-US" sz="2800" dirty="0"/>
              <a:t>player who shot the puck is no longer in control of the puck. Before a goal can be awarded the player must have both possession and control of the puck at the time of the infraction.</a:t>
            </a:r>
          </a:p>
          <a:p>
            <a:pPr marL="0" indent="0" algn="ctr">
              <a:buNone/>
            </a:pPr>
            <a:endParaRPr lang="en-US" sz="2800" dirty="0"/>
          </a:p>
        </p:txBody>
      </p:sp>
    </p:spTree>
    <p:extLst>
      <p:ext uri="{BB962C8B-B14F-4D97-AF65-F5344CB8AC3E}">
        <p14:creationId xmlns:p14="http://schemas.microsoft.com/office/powerpoint/2010/main" val="1575056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300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TotalTime>
  <Words>1606</Words>
  <Application>Microsoft Office PowerPoint</Application>
  <PresentationFormat>Widescreen</PresentationFormat>
  <Paragraphs>137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ＭＳ Ｐゴシック</vt:lpstr>
      <vt:lpstr>Arial</vt:lpstr>
      <vt:lpstr>Calibri</vt:lpstr>
      <vt:lpstr>Times New Roman</vt:lpstr>
      <vt:lpstr>Custom Design</vt:lpstr>
      <vt:lpstr>IT’S YOUR CALL 2015 SENIOR SCENARIOS</vt:lpstr>
      <vt:lpstr>IYC SENIOR SCENARIO #1 </vt:lpstr>
      <vt:lpstr>IYC SENIOR SCENARIO #1 ANSWER</vt:lpstr>
      <vt:lpstr>IYC SENIOR SCENARIO #2</vt:lpstr>
      <vt:lpstr>IYC SENIOR SCENARIO #2 ANSWER</vt:lpstr>
      <vt:lpstr>IYC SENIOR SCENARIO #3</vt:lpstr>
      <vt:lpstr>IYC SENIOR SCENARIO #3 ANSWER</vt:lpstr>
      <vt:lpstr>IYC SENIOR SCENARIO #4</vt:lpstr>
      <vt:lpstr>IYC SENIOR SCENARIO #4 ANSWER</vt:lpstr>
      <vt:lpstr>IYC SENIOR SCENARIO #4 ANSWER</vt:lpstr>
      <vt:lpstr>IYC SENIOR SCENARIO #5</vt:lpstr>
      <vt:lpstr>IYC SENIOR SCENARIO #5 ANSWER</vt:lpstr>
      <vt:lpstr>IYC SENIOR SCENARIO #6</vt:lpstr>
      <vt:lpstr>IYC SENIOR SCENARIO #6 ANSWER</vt:lpstr>
      <vt:lpstr>IYC SENIOR SCENARIO #6 ANSWER</vt:lpstr>
      <vt:lpstr>IYC SENIOR SCENARIO #7</vt:lpstr>
      <vt:lpstr>IYC SENIOR SCENARIO #7 ANSWER</vt:lpstr>
      <vt:lpstr>IYC SENIOR SCENARIO #8</vt:lpstr>
      <vt:lpstr>IYC SENIOR SCENARIO #8 ANSWER</vt:lpstr>
      <vt:lpstr>IYC SENIOR SCENARIO #8 ANSWER</vt:lpstr>
      <vt:lpstr>IYC SENIOR SCENARIO #8 ANSWER</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IT’S YOUR CALL 2015 SENIOR SCENARIOS</dc:title>
  <dc:creator>Rob Delves</dc:creator>
  <cp:lastModifiedBy>Rob Delves</cp:lastModifiedBy>
  <cp:revision>44</cp:revision>
  <dcterms:created xsi:type="dcterms:W3CDTF">2015-07-20T18:16:23Z</dcterms:created>
  <dcterms:modified xsi:type="dcterms:W3CDTF">2015-07-28T03:29:23Z</dcterms:modified>
</cp:coreProperties>
</file>