
<file path=[Content_Types].xml><?xml version="1.0" encoding="utf-8"?>
<Types xmlns="http://schemas.openxmlformats.org/package/2006/content-types">
  <Default Extension="png" ContentType="image/png"/>
  <Default Extension="mp3" ContentType="audio/mpeg"/>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7" r:id="rId2"/>
    <p:sldId id="260" r:id="rId3"/>
    <p:sldId id="261" r:id="rId4"/>
    <p:sldId id="262" r:id="rId5"/>
    <p:sldId id="263" r:id="rId6"/>
    <p:sldId id="264" r:id="rId7"/>
    <p:sldId id="265" r:id="rId8"/>
    <p:sldId id="266" r:id="rId9"/>
    <p:sldId id="267" r:id="rId10"/>
    <p:sldId id="268" r:id="rId11"/>
    <p:sldId id="259" r:id="rId12"/>
    <p:sldId id="269" r:id="rId13"/>
    <p:sldId id="270" r:id="rId14"/>
    <p:sldId id="271" r:id="rId15"/>
    <p:sldId id="272"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3F99F9-A093-4694-AB02-09D4E84F8DFA}" type="datetimeFigureOut">
              <a:rPr lang="en-US" smtClean="0"/>
              <a:t>7/27/2015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158891-6C47-44B9-8D47-ACDA944E31D0}" type="slidenum">
              <a:rPr lang="en-US" smtClean="0"/>
              <a:t>‹#›</a:t>
            </a:fld>
            <a:endParaRPr lang="en-US"/>
          </a:p>
        </p:txBody>
      </p:sp>
    </p:spTree>
    <p:extLst>
      <p:ext uri="{BB962C8B-B14F-4D97-AF65-F5344CB8AC3E}">
        <p14:creationId xmlns:p14="http://schemas.microsoft.com/office/powerpoint/2010/main" val="3716404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dirty="0"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a:solidFill>
                  <a:schemeClr val="tx2"/>
                </a:solidFill>
                <a:latin typeface="Arial Black" pitchFamily="34" charset="0"/>
              </a:defRPr>
            </a:lvl1pPr>
            <a:lvl2pPr marL="742950" indent="-285750" eaLnBrk="0" hangingPunct="0">
              <a:defRPr sz="4400">
                <a:solidFill>
                  <a:schemeClr val="tx2"/>
                </a:solidFill>
                <a:latin typeface="Arial Black" pitchFamily="34" charset="0"/>
              </a:defRPr>
            </a:lvl2pPr>
            <a:lvl3pPr marL="1143000" indent="-228600" eaLnBrk="0" hangingPunct="0">
              <a:defRPr sz="4400">
                <a:solidFill>
                  <a:schemeClr val="tx2"/>
                </a:solidFill>
                <a:latin typeface="Arial Black" pitchFamily="34" charset="0"/>
              </a:defRPr>
            </a:lvl3pPr>
            <a:lvl4pPr marL="1600200" indent="-228600" eaLnBrk="0" hangingPunct="0">
              <a:defRPr sz="4400">
                <a:solidFill>
                  <a:schemeClr val="tx2"/>
                </a:solidFill>
                <a:latin typeface="Arial Black" pitchFamily="34" charset="0"/>
              </a:defRPr>
            </a:lvl4pPr>
            <a:lvl5pPr marL="2057400" indent="-228600" eaLnBrk="0" hangingPunct="0">
              <a:defRPr sz="4400">
                <a:solidFill>
                  <a:schemeClr val="tx2"/>
                </a:solidFill>
                <a:latin typeface="Arial Black" pitchFamily="34" charset="0"/>
              </a:defRPr>
            </a:lvl5pPr>
            <a:lvl6pPr marL="2514600" indent="-228600" algn="ctr" eaLnBrk="0" fontAlgn="base" hangingPunct="0">
              <a:spcBef>
                <a:spcPct val="0"/>
              </a:spcBef>
              <a:spcAft>
                <a:spcPct val="0"/>
              </a:spcAft>
              <a:defRPr sz="4400">
                <a:solidFill>
                  <a:schemeClr val="tx2"/>
                </a:solidFill>
                <a:latin typeface="Arial Black" pitchFamily="34" charset="0"/>
              </a:defRPr>
            </a:lvl6pPr>
            <a:lvl7pPr marL="2971800" indent="-228600" algn="ctr" eaLnBrk="0" fontAlgn="base" hangingPunct="0">
              <a:spcBef>
                <a:spcPct val="0"/>
              </a:spcBef>
              <a:spcAft>
                <a:spcPct val="0"/>
              </a:spcAft>
              <a:defRPr sz="4400">
                <a:solidFill>
                  <a:schemeClr val="tx2"/>
                </a:solidFill>
                <a:latin typeface="Arial Black" pitchFamily="34" charset="0"/>
              </a:defRPr>
            </a:lvl7pPr>
            <a:lvl8pPr marL="3429000" indent="-228600" algn="ctr" eaLnBrk="0" fontAlgn="base" hangingPunct="0">
              <a:spcBef>
                <a:spcPct val="0"/>
              </a:spcBef>
              <a:spcAft>
                <a:spcPct val="0"/>
              </a:spcAft>
              <a:defRPr sz="4400">
                <a:solidFill>
                  <a:schemeClr val="tx2"/>
                </a:solidFill>
                <a:latin typeface="Arial Black" pitchFamily="34" charset="0"/>
              </a:defRPr>
            </a:lvl8pPr>
            <a:lvl9pPr marL="3886200" indent="-228600" algn="ctr" eaLnBrk="0" fontAlgn="base" hangingPunct="0">
              <a:spcBef>
                <a:spcPct val="0"/>
              </a:spcBef>
              <a:spcAft>
                <a:spcPct val="0"/>
              </a:spcAft>
              <a:defRPr sz="4400">
                <a:solidFill>
                  <a:schemeClr val="tx2"/>
                </a:solidFill>
                <a:latin typeface="Arial Black" pitchFamily="34" charset="0"/>
              </a:defRPr>
            </a:lvl9pPr>
          </a:lstStyle>
          <a:p>
            <a:pPr eaLnBrk="1" hangingPunct="1"/>
            <a:fld id="{A8FE22E3-CA48-4CAC-BC19-B4D804621B54}" type="slidenum">
              <a:rPr lang="en-CA" sz="1200" smtClean="0">
                <a:solidFill>
                  <a:srgbClr val="1F497D"/>
                </a:solidFill>
              </a:rPr>
              <a:pPr eaLnBrk="1" hangingPunct="1"/>
              <a:t>1</a:t>
            </a:fld>
            <a:endParaRPr lang="en-CA" sz="1200" smtClean="0">
              <a:solidFill>
                <a:srgbClr val="1F497D"/>
              </a:solidFill>
            </a:endParaRPr>
          </a:p>
        </p:txBody>
      </p:sp>
    </p:spTree>
    <p:extLst>
      <p:ext uri="{BB962C8B-B14F-4D97-AF65-F5344CB8AC3E}">
        <p14:creationId xmlns:p14="http://schemas.microsoft.com/office/powerpoint/2010/main" val="34648775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23</a:t>
            </a:fld>
            <a:endParaRPr lang="en-US" altLang="en-US" sz="1200"/>
          </a:p>
        </p:txBody>
      </p:sp>
    </p:spTree>
    <p:extLst>
      <p:ext uri="{BB962C8B-B14F-4D97-AF65-F5344CB8AC3E}">
        <p14:creationId xmlns:p14="http://schemas.microsoft.com/office/powerpoint/2010/main" val="36457938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24</a:t>
            </a:fld>
            <a:endParaRPr lang="en-US" altLang="en-US" sz="1200"/>
          </a:p>
        </p:txBody>
      </p:sp>
    </p:spTree>
    <p:extLst>
      <p:ext uri="{BB962C8B-B14F-4D97-AF65-F5344CB8AC3E}">
        <p14:creationId xmlns:p14="http://schemas.microsoft.com/office/powerpoint/2010/main" val="236345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25</a:t>
            </a:fld>
            <a:endParaRPr lang="en-US" altLang="en-US" sz="1200"/>
          </a:p>
        </p:txBody>
      </p:sp>
    </p:spTree>
    <p:extLst>
      <p:ext uri="{BB962C8B-B14F-4D97-AF65-F5344CB8AC3E}">
        <p14:creationId xmlns:p14="http://schemas.microsoft.com/office/powerpoint/2010/main" val="5842810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26</a:t>
            </a:fld>
            <a:endParaRPr lang="en-US" altLang="en-US" sz="1200"/>
          </a:p>
        </p:txBody>
      </p:sp>
    </p:spTree>
    <p:extLst>
      <p:ext uri="{BB962C8B-B14F-4D97-AF65-F5344CB8AC3E}">
        <p14:creationId xmlns:p14="http://schemas.microsoft.com/office/powerpoint/2010/main" val="6920696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27</a:t>
            </a:fld>
            <a:endParaRPr lang="en-US" altLang="en-US" sz="1200"/>
          </a:p>
        </p:txBody>
      </p:sp>
    </p:spTree>
    <p:extLst>
      <p:ext uri="{BB962C8B-B14F-4D97-AF65-F5344CB8AC3E}">
        <p14:creationId xmlns:p14="http://schemas.microsoft.com/office/powerpoint/2010/main" val="15520757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28</a:t>
            </a:fld>
            <a:endParaRPr lang="en-US" altLang="en-US" sz="1200"/>
          </a:p>
        </p:txBody>
      </p:sp>
    </p:spTree>
    <p:extLst>
      <p:ext uri="{BB962C8B-B14F-4D97-AF65-F5344CB8AC3E}">
        <p14:creationId xmlns:p14="http://schemas.microsoft.com/office/powerpoint/2010/main" val="4131931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15</a:t>
            </a:fld>
            <a:endParaRPr lang="en-US" altLang="en-US" sz="1200"/>
          </a:p>
        </p:txBody>
      </p:sp>
    </p:spTree>
    <p:extLst>
      <p:ext uri="{BB962C8B-B14F-4D97-AF65-F5344CB8AC3E}">
        <p14:creationId xmlns:p14="http://schemas.microsoft.com/office/powerpoint/2010/main" val="1603823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16</a:t>
            </a:fld>
            <a:endParaRPr lang="en-US" altLang="en-US" sz="1200"/>
          </a:p>
        </p:txBody>
      </p:sp>
    </p:spTree>
    <p:extLst>
      <p:ext uri="{BB962C8B-B14F-4D97-AF65-F5344CB8AC3E}">
        <p14:creationId xmlns:p14="http://schemas.microsoft.com/office/powerpoint/2010/main" val="3285248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17</a:t>
            </a:fld>
            <a:endParaRPr lang="en-US" altLang="en-US" sz="1200"/>
          </a:p>
        </p:txBody>
      </p:sp>
    </p:spTree>
    <p:extLst>
      <p:ext uri="{BB962C8B-B14F-4D97-AF65-F5344CB8AC3E}">
        <p14:creationId xmlns:p14="http://schemas.microsoft.com/office/powerpoint/2010/main" val="3439494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18</a:t>
            </a:fld>
            <a:endParaRPr lang="en-US" altLang="en-US" sz="1200"/>
          </a:p>
        </p:txBody>
      </p:sp>
    </p:spTree>
    <p:extLst>
      <p:ext uri="{BB962C8B-B14F-4D97-AF65-F5344CB8AC3E}">
        <p14:creationId xmlns:p14="http://schemas.microsoft.com/office/powerpoint/2010/main" val="3844959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19</a:t>
            </a:fld>
            <a:endParaRPr lang="en-US" altLang="en-US" sz="1200"/>
          </a:p>
        </p:txBody>
      </p:sp>
    </p:spTree>
    <p:extLst>
      <p:ext uri="{BB962C8B-B14F-4D97-AF65-F5344CB8AC3E}">
        <p14:creationId xmlns:p14="http://schemas.microsoft.com/office/powerpoint/2010/main" val="2326476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20</a:t>
            </a:fld>
            <a:endParaRPr lang="en-US" altLang="en-US" sz="1200"/>
          </a:p>
        </p:txBody>
      </p:sp>
    </p:spTree>
    <p:extLst>
      <p:ext uri="{BB962C8B-B14F-4D97-AF65-F5344CB8AC3E}">
        <p14:creationId xmlns:p14="http://schemas.microsoft.com/office/powerpoint/2010/main" val="15086495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21</a:t>
            </a:fld>
            <a:endParaRPr lang="en-US" altLang="en-US" sz="1200"/>
          </a:p>
        </p:txBody>
      </p:sp>
    </p:spTree>
    <p:extLst>
      <p:ext uri="{BB962C8B-B14F-4D97-AF65-F5344CB8AC3E}">
        <p14:creationId xmlns:p14="http://schemas.microsoft.com/office/powerpoint/2010/main" val="2389756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This slide will animate the process of the end zone faceoff after a whistle.  The puck will be held by the goalie, the whistle will blow, the officials will come in to make sure there are no issues, and then proceed to pick up the puck and the other official will go to do line change procedure.  The official in the neutral zone will point to the other official when the line change is completed, the official dropping the puck will blow the whistle and complete the face-off sequence.  </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80965F-9E51-4967-BCCE-F6C972C0FF00}" type="slidenum">
              <a:rPr lang="en-US" altLang="en-US" sz="1200"/>
              <a:pPr/>
              <a:t>22</a:t>
            </a:fld>
            <a:endParaRPr lang="en-US" altLang="en-US" sz="1200"/>
          </a:p>
        </p:txBody>
      </p:sp>
    </p:spTree>
    <p:extLst>
      <p:ext uri="{BB962C8B-B14F-4D97-AF65-F5344CB8AC3E}">
        <p14:creationId xmlns:p14="http://schemas.microsoft.com/office/powerpoint/2010/main" val="2701386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5689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72283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581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734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2572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94541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4770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2671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36977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6646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72B147-94E1-4209-9BC0-D054C2B22872}" type="datetimeFigureOut">
              <a:rPr lang="en-US" smtClean="0">
                <a:solidFill>
                  <a:prstClr val="black">
                    <a:tint val="75000"/>
                  </a:prstClr>
                </a:solidFill>
              </a:rPr>
              <a:pPr/>
              <a:t>7/27/2015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566AB66-BC3C-4CF8-A743-BD30AEE2303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0861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pPr>
            <a:fld id="{B272B147-94E1-4209-9BC0-D054C2B22872}" type="datetimeFigureOut">
              <a:rPr lang="en-US" smtClean="0">
                <a:solidFill>
                  <a:prstClr val="black">
                    <a:tint val="75000"/>
                  </a:prstClr>
                </a:solidFill>
                <a:latin typeface="Arial Black" pitchFamily="34" charset="0"/>
              </a:rPr>
              <a:pPr fontAlgn="base">
                <a:spcBef>
                  <a:spcPct val="0"/>
                </a:spcBef>
                <a:spcAft>
                  <a:spcPct val="0"/>
                </a:spcAft>
              </a:pPr>
              <a:t>7/27/2015</a:t>
            </a:fld>
            <a:endParaRPr lang="en-US">
              <a:solidFill>
                <a:prstClr val="black">
                  <a:tint val="75000"/>
                </a:prstClr>
              </a:solidFill>
              <a:latin typeface="Arial Black" pitchFamily="34"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pPr>
            <a:endParaRPr lang="en-US">
              <a:solidFill>
                <a:prstClr val="black">
                  <a:tint val="75000"/>
                </a:prstClr>
              </a:solidFill>
              <a:latin typeface="Arial Black" pitchFamily="34"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6566AB66-BC3C-4CF8-A743-BD30AEE23035}" type="slidenum">
              <a:rPr lang="en-US" smtClean="0">
                <a:solidFill>
                  <a:prstClr val="black">
                    <a:tint val="75000"/>
                  </a:prstClr>
                </a:solidFill>
                <a:latin typeface="Arial Black" pitchFamily="34" charset="0"/>
              </a:rPr>
              <a:pPr fontAlgn="base">
                <a:spcBef>
                  <a:spcPct val="0"/>
                </a:spcBef>
                <a:spcAft>
                  <a:spcPct val="0"/>
                </a:spcAft>
              </a:pPr>
              <a:t>‹#›</a:t>
            </a:fld>
            <a:endParaRPr lang="en-US">
              <a:solidFill>
                <a:prstClr val="black">
                  <a:tint val="75000"/>
                </a:prstClr>
              </a:solidFill>
              <a:latin typeface="Arial Black" pitchFamily="34" charset="0"/>
            </a:endParaRPr>
          </a:p>
        </p:txBody>
      </p:sp>
      <p:sp>
        <p:nvSpPr>
          <p:cNvPr id="7" name="Rectangle 10"/>
          <p:cNvSpPr>
            <a:spLocks noChangeArrowheads="1"/>
          </p:cNvSpPr>
          <p:nvPr userDrawn="1"/>
        </p:nvSpPr>
        <p:spPr bwMode="auto">
          <a:xfrm>
            <a:off x="0" y="0"/>
            <a:ext cx="684213" cy="6858000"/>
          </a:xfrm>
          <a:prstGeom prst="rect">
            <a:avLst/>
          </a:prstGeom>
          <a:solidFill>
            <a:srgbClr val="CC0000"/>
          </a:solidFill>
          <a:ln w="9525">
            <a:solidFill>
              <a:srgbClr val="CC0000"/>
            </a:solidFill>
            <a:miter lim="800000"/>
            <a:headEnd/>
            <a:tailEnd/>
          </a:ln>
        </p:spPr>
        <p:txBody>
          <a:bodyPr anchor="ctr"/>
          <a:lstStyle/>
          <a:p>
            <a:pPr algn="ctr" fontAlgn="base">
              <a:spcBef>
                <a:spcPct val="0"/>
              </a:spcBef>
              <a:spcAft>
                <a:spcPct val="0"/>
              </a:spcAft>
              <a:defRPr/>
            </a:pPr>
            <a:endParaRPr lang="en-CA" sz="2000" b="1">
              <a:solidFill>
                <a:prstClr val="white"/>
              </a:solidFill>
              <a:latin typeface="Arial" pitchFamily="34" charset="0"/>
              <a:ea typeface="ＭＳ Ｐゴシック" pitchFamily="34" charset="-128"/>
            </a:endParaRPr>
          </a:p>
        </p:txBody>
      </p:sp>
      <p:pic>
        <p:nvPicPr>
          <p:cNvPr id="8" name="Picture 11" descr="OHFlogo"/>
          <p:cNvPicPr>
            <a:picLocks noChangeAspect="1" noChangeArrowheads="1"/>
          </p:cNvPicPr>
          <p:nvPr userDrawn="1"/>
        </p:nvPicPr>
        <p:blipFill>
          <a:blip r:embed="rId13"/>
          <a:srcRect/>
          <a:stretch>
            <a:fillRect/>
          </a:stretch>
        </p:blipFill>
        <p:spPr bwMode="auto">
          <a:xfrm>
            <a:off x="7380312" y="6165304"/>
            <a:ext cx="652928" cy="574350"/>
          </a:xfrm>
          <a:prstGeom prst="rect">
            <a:avLst/>
          </a:prstGeom>
          <a:noFill/>
          <a:ln w="9525">
            <a:noFill/>
            <a:miter lim="800000"/>
            <a:headEnd/>
            <a:tailEnd/>
          </a:ln>
        </p:spPr>
      </p:pic>
      <p:pic>
        <p:nvPicPr>
          <p:cNvPr id="9" name="Picture 12" descr="hc_cmyk"/>
          <p:cNvPicPr>
            <a:picLocks noChangeAspect="1" noChangeArrowheads="1"/>
          </p:cNvPicPr>
          <p:nvPr userDrawn="1"/>
        </p:nvPicPr>
        <p:blipFill>
          <a:blip r:embed="rId14">
            <a:clrChange>
              <a:clrFrom>
                <a:srgbClr val="FFFFFF"/>
              </a:clrFrom>
              <a:clrTo>
                <a:srgbClr val="FFFFFF">
                  <a:alpha val="0"/>
                </a:srgbClr>
              </a:clrTo>
            </a:clrChange>
          </a:blip>
          <a:srcRect/>
          <a:stretch>
            <a:fillRect/>
          </a:stretch>
        </p:blipFill>
        <p:spPr bwMode="auto">
          <a:xfrm>
            <a:off x="8153823" y="6105420"/>
            <a:ext cx="666649" cy="635948"/>
          </a:xfrm>
          <a:prstGeom prst="rect">
            <a:avLst/>
          </a:prstGeom>
          <a:noFill/>
          <a:ln w="9525">
            <a:noFill/>
            <a:miter lim="800000"/>
            <a:headEnd/>
            <a:tailEnd/>
          </a:ln>
        </p:spPr>
      </p:pic>
      <p:pic>
        <p:nvPicPr>
          <p:cNvPr id="10" name="Picture 2" descr="ref"/>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6516216" y="0"/>
            <a:ext cx="2624137" cy="134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1208116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228600"/>
            <a:ext cx="7772400" cy="1143000"/>
          </a:xfrm>
        </p:spPr>
        <p:txBody>
          <a:bodyPr>
            <a:normAutofit fontScale="90000"/>
          </a:bodyPr>
          <a:lstStyle/>
          <a:p>
            <a:pPr eaLnBrk="1" hangingPunct="1"/>
            <a:r>
              <a:rPr lang="en-CA" dirty="0" smtClean="0">
                <a:latin typeface="Arial Black" pitchFamily="34" charset="0"/>
              </a:rPr>
              <a:t>Face-Off Procedure</a:t>
            </a:r>
            <a:br>
              <a:rPr lang="en-CA" dirty="0" smtClean="0">
                <a:latin typeface="Arial Black" pitchFamily="34" charset="0"/>
              </a:rPr>
            </a:br>
            <a:r>
              <a:rPr lang="en-CA" sz="2700" dirty="0" smtClean="0">
                <a:latin typeface="Arial Black" pitchFamily="34" charset="0"/>
              </a:rPr>
              <a:t>Rule 10.2 pg. 125</a:t>
            </a:r>
          </a:p>
        </p:txBody>
      </p:sp>
      <p:pic>
        <p:nvPicPr>
          <p:cNvPr id="4" name="Picture 4" descr="Ligne6"/>
          <p:cNvPicPr>
            <a:picLocks noChangeAspect="1" noChangeArrowheads="1"/>
          </p:cNvPicPr>
          <p:nvPr/>
        </p:nvPicPr>
        <p:blipFill>
          <a:blip r:embed="rId5">
            <a:lum bright="12000"/>
            <a:extLst>
              <a:ext uri="{28A0092B-C50C-407E-A947-70E740481C1C}">
                <a14:useLocalDpi xmlns:a14="http://schemas.microsoft.com/office/drawing/2010/main" val="0"/>
              </a:ext>
            </a:extLst>
          </a:blip>
          <a:srcRect/>
          <a:stretch>
            <a:fillRect/>
          </a:stretch>
        </p:blipFill>
        <p:spPr bwMode="auto">
          <a:xfrm>
            <a:off x="1981200" y="1678781"/>
            <a:ext cx="5376863" cy="403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RefereeWhistle02">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990600" y="6019800"/>
            <a:ext cx="609600" cy="609600"/>
          </a:xfrm>
          <a:prstGeom prst="rect">
            <a:avLst/>
          </a:prstGeom>
        </p:spPr>
      </p:pic>
    </p:spTree>
    <p:extLst>
      <p:ext uri="{BB962C8B-B14F-4D97-AF65-F5344CB8AC3E}">
        <p14:creationId xmlns:p14="http://schemas.microsoft.com/office/powerpoint/2010/main" val="2610851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9" restart="whenNotActive" fill="hold" evtFilter="cancelBubble" nodeType="interactiveSeq">
                <p:stCondLst>
                  <p:cond evt="onClick" delay="0">
                    <p:tgtEl>
                      <p:spTgt spid="3"/>
                    </p:tgtEl>
                  </p:cond>
                </p:stCondLst>
                <p:endSync evt="end" delay="0">
                  <p:rtn val="all"/>
                </p:endSync>
                <p:childTnLst>
                  <p:par>
                    <p:cTn id="10" fill="hold">
                      <p:stCondLst>
                        <p:cond delay="0"/>
                      </p:stCondLst>
                      <p:childTnLst>
                        <p:par>
                          <p:cTn id="11" fill="hold">
                            <p:stCondLst>
                              <p:cond delay="0"/>
                            </p:stCondLst>
                            <p:childTnLst>
                              <p:par>
                                <p:cTn id="12" presetID="1" presetClass="mediacall" presetSubtype="0" fill="hold" nodeType="clickEffect">
                                  <p:stCondLst>
                                    <p:cond delay="0"/>
                                  </p:stCondLst>
                                  <p:childTnLst>
                                    <p:cmd type="call" cmd="playFrom(0.0)">
                                      <p:cBhvr>
                                        <p:cTn id="13" dur="992" fill="hold"/>
                                        <p:tgtEl>
                                          <p:spTgt spid="3"/>
                                        </p:tgtEl>
                                      </p:cBhvr>
                                    </p:cmd>
                                  </p:childTnLst>
                                </p:cTn>
                              </p:par>
                            </p:childTnLst>
                          </p:cTn>
                        </p:par>
                      </p:childTnLst>
                    </p:cTn>
                  </p:par>
                </p:childTnLst>
              </p:cTn>
              <p:nextCondLst>
                <p:cond evt="onClick" delay="0">
                  <p:tgtEl>
                    <p:spTgt spid="3"/>
                  </p:tgtEl>
                </p:cond>
              </p:nextCondLst>
            </p:seq>
            <p:audio>
              <p:cMediaNode vol="80000">
                <p:cTn id="14" fill="hold" display="0">
                  <p:stCondLst>
                    <p:cond delay="indefinite"/>
                  </p:stCondLst>
                  <p:endCondLst>
                    <p:cond evt="onStopAudio" delay="0">
                      <p:tgtEl>
                        <p:sldTgt/>
                      </p:tgtEl>
                    </p:cond>
                  </p:endCondLst>
                </p:cTn>
                <p:tgtEl>
                  <p:spTgt spid="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 y="304800"/>
            <a:ext cx="82296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eaLnBrk="1" hangingPunct="1">
              <a:buFontTx/>
              <a:buNone/>
              <a:defRPr/>
            </a:pPr>
            <a:r>
              <a:rPr lang="en-CA" altLang="en-US" sz="7200" b="1" kern="0" dirty="0" smtClean="0"/>
              <a:t>Encroachment</a:t>
            </a:r>
          </a:p>
          <a:p>
            <a:pPr algn="ctr" eaLnBrk="1" hangingPunct="1">
              <a:buFontTx/>
              <a:buNone/>
              <a:defRPr/>
            </a:pPr>
            <a:endParaRPr lang="en-CA" altLang="en-US" sz="4800" kern="0" dirty="0" smtClean="0"/>
          </a:p>
        </p:txBody>
      </p:sp>
      <p:sp>
        <p:nvSpPr>
          <p:cNvPr id="4" name="Rectangle 3"/>
          <p:cNvSpPr txBox="1">
            <a:spLocks noChangeArrowheads="1"/>
          </p:cNvSpPr>
          <p:nvPr/>
        </p:nvSpPr>
        <p:spPr bwMode="auto">
          <a:xfrm>
            <a:off x="685800" y="19050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lvl="1" eaLnBrk="1" hangingPunct="1">
              <a:buClr>
                <a:schemeClr val="tx1"/>
              </a:buClr>
              <a:buFont typeface="Wingdings" pitchFamily="2" charset="2"/>
              <a:buChar char="Ø"/>
              <a:defRPr/>
            </a:pPr>
            <a:r>
              <a:rPr lang="en-US" sz="3200" b="1" kern="0" dirty="0" smtClean="0">
                <a:solidFill>
                  <a:srgbClr val="FF0000"/>
                </a:solidFill>
              </a:rPr>
              <a:t>Other players must line up with their skates and bodies outside of the face-off circle - on the line is considered in the circle</a:t>
            </a:r>
          </a:p>
          <a:p>
            <a:pPr lvl="1" eaLnBrk="1" hangingPunct="1">
              <a:buClr>
                <a:schemeClr val="tx1"/>
              </a:buClr>
              <a:buFont typeface="Wingdings" pitchFamily="2" charset="2"/>
              <a:buChar char="Ø"/>
              <a:defRPr/>
            </a:pPr>
            <a:endParaRPr lang="en-US" sz="3200" b="1" kern="0" dirty="0" smtClean="0">
              <a:solidFill>
                <a:srgbClr val="FF0000"/>
              </a:solidFill>
            </a:endParaRPr>
          </a:p>
          <a:p>
            <a:pPr lvl="1" eaLnBrk="1" hangingPunct="1">
              <a:buClr>
                <a:schemeClr val="tx1"/>
              </a:buClr>
              <a:buFont typeface="Wingdings" pitchFamily="2" charset="2"/>
              <a:buChar char="Ø"/>
              <a:defRPr/>
            </a:pPr>
            <a:r>
              <a:rPr lang="en-US" sz="3200" b="1" kern="0" dirty="0" smtClean="0">
                <a:solidFill>
                  <a:srgbClr val="FF0000"/>
                </a:solidFill>
              </a:rPr>
              <a:t>They must also keep their sticks, skates, and bodies completely on their side of the hash marks.</a:t>
            </a:r>
          </a:p>
          <a:p>
            <a:pPr eaLnBrk="1" hangingPunct="1">
              <a:buClr>
                <a:schemeClr val="tx1"/>
              </a:buClr>
              <a:buFontTx/>
              <a:buNone/>
              <a:defRPr/>
            </a:pPr>
            <a:endParaRPr lang="en-CA" b="1" kern="0" dirty="0" smtClean="0">
              <a:effectLst>
                <a:outerShdw blurRad="38100" dist="38100" dir="2700000" algn="tl">
                  <a:srgbClr val="C0C0C0"/>
                </a:outerShdw>
              </a:effectLst>
            </a:endParaRPr>
          </a:p>
        </p:txBody>
      </p:sp>
    </p:spTree>
    <p:extLst>
      <p:ext uri="{BB962C8B-B14F-4D97-AF65-F5344CB8AC3E}">
        <p14:creationId xmlns:p14="http://schemas.microsoft.com/office/powerpoint/2010/main" val="19207534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838200" y="1066800"/>
            <a:ext cx="7391400" cy="5029200"/>
          </a:xfrm>
          <a:prstGeom prst="rect">
            <a:avLst/>
          </a:prstGeom>
          <a:solidFill>
            <a:schemeClr val="bg1"/>
          </a:solidFill>
          <a:ln>
            <a:noFill/>
          </a:ln>
          <a:effectLst/>
          <a:extLs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CA" altLang="en-US" sz="2400">
              <a:latin typeface="Arial" panose="020B0604020202020204" pitchFamily="34" charset="0"/>
            </a:endParaRPr>
          </a:p>
        </p:txBody>
      </p:sp>
      <p:sp>
        <p:nvSpPr>
          <p:cNvPr id="54275" name="Oval 3"/>
          <p:cNvSpPr>
            <a:spLocks noChangeArrowheads="1"/>
          </p:cNvSpPr>
          <p:nvPr/>
        </p:nvSpPr>
        <p:spPr bwMode="auto">
          <a:xfrm>
            <a:off x="2362200" y="1538288"/>
            <a:ext cx="4343400" cy="3978275"/>
          </a:xfrm>
          <a:prstGeom prst="ellipse">
            <a:avLst/>
          </a:prstGeom>
          <a:solidFill>
            <a:schemeClr val="bg1"/>
          </a:solidFill>
          <a:ln w="381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CA" altLang="en-US" sz="2400">
              <a:latin typeface="Arial" panose="020B0604020202020204" pitchFamily="34" charset="0"/>
            </a:endParaRPr>
          </a:p>
        </p:txBody>
      </p:sp>
      <p:sp>
        <p:nvSpPr>
          <p:cNvPr id="54276" name="Line 4"/>
          <p:cNvSpPr>
            <a:spLocks noChangeShapeType="1"/>
          </p:cNvSpPr>
          <p:nvPr/>
        </p:nvSpPr>
        <p:spPr bwMode="auto">
          <a:xfrm flipH="1">
            <a:off x="1752600" y="3244850"/>
            <a:ext cx="609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7" name="Line 5"/>
          <p:cNvSpPr>
            <a:spLocks noChangeShapeType="1"/>
          </p:cNvSpPr>
          <p:nvPr/>
        </p:nvSpPr>
        <p:spPr bwMode="auto">
          <a:xfrm flipH="1">
            <a:off x="6699250" y="3244850"/>
            <a:ext cx="609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8" name="Line 6"/>
          <p:cNvSpPr>
            <a:spLocks noChangeShapeType="1"/>
          </p:cNvSpPr>
          <p:nvPr/>
        </p:nvSpPr>
        <p:spPr bwMode="auto">
          <a:xfrm flipH="1">
            <a:off x="6699250" y="3768725"/>
            <a:ext cx="609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9" name="Line 7"/>
          <p:cNvSpPr>
            <a:spLocks noChangeShapeType="1"/>
          </p:cNvSpPr>
          <p:nvPr/>
        </p:nvSpPr>
        <p:spPr bwMode="auto">
          <a:xfrm flipH="1">
            <a:off x="1752600" y="3768725"/>
            <a:ext cx="609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0" name="Line 8"/>
          <p:cNvSpPr>
            <a:spLocks noChangeShapeType="1"/>
          </p:cNvSpPr>
          <p:nvPr/>
        </p:nvSpPr>
        <p:spPr bwMode="auto">
          <a:xfrm>
            <a:off x="2362200" y="3244850"/>
            <a:ext cx="0" cy="523875"/>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1" name="Line 9"/>
          <p:cNvSpPr>
            <a:spLocks noChangeShapeType="1"/>
          </p:cNvSpPr>
          <p:nvPr/>
        </p:nvSpPr>
        <p:spPr bwMode="auto">
          <a:xfrm>
            <a:off x="6705600" y="3244850"/>
            <a:ext cx="0" cy="523875"/>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2" name="Line 10"/>
          <p:cNvSpPr>
            <a:spLocks noChangeShapeType="1"/>
          </p:cNvSpPr>
          <p:nvPr/>
        </p:nvSpPr>
        <p:spPr bwMode="auto">
          <a:xfrm>
            <a:off x="4217988" y="3962400"/>
            <a:ext cx="228600" cy="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3" name="Line 11"/>
          <p:cNvSpPr>
            <a:spLocks noChangeShapeType="1"/>
          </p:cNvSpPr>
          <p:nvPr/>
        </p:nvSpPr>
        <p:spPr bwMode="auto">
          <a:xfrm>
            <a:off x="4419600" y="3962400"/>
            <a:ext cx="0" cy="38100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4" name="Line 12"/>
          <p:cNvSpPr>
            <a:spLocks noChangeShapeType="1"/>
          </p:cNvSpPr>
          <p:nvPr/>
        </p:nvSpPr>
        <p:spPr bwMode="auto">
          <a:xfrm flipH="1">
            <a:off x="4619625" y="3962400"/>
            <a:ext cx="228600" cy="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5" name="Line 13"/>
          <p:cNvSpPr>
            <a:spLocks noChangeShapeType="1"/>
          </p:cNvSpPr>
          <p:nvPr/>
        </p:nvSpPr>
        <p:spPr bwMode="auto">
          <a:xfrm flipH="1">
            <a:off x="4648200" y="3962400"/>
            <a:ext cx="0" cy="38100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6" name="Line 14"/>
          <p:cNvSpPr>
            <a:spLocks noChangeShapeType="1"/>
          </p:cNvSpPr>
          <p:nvPr/>
        </p:nvSpPr>
        <p:spPr bwMode="auto">
          <a:xfrm flipV="1">
            <a:off x="4191000" y="3048000"/>
            <a:ext cx="228600" cy="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7" name="Line 15"/>
          <p:cNvSpPr>
            <a:spLocks noChangeShapeType="1"/>
          </p:cNvSpPr>
          <p:nvPr/>
        </p:nvSpPr>
        <p:spPr bwMode="auto">
          <a:xfrm flipV="1">
            <a:off x="4419600" y="2695575"/>
            <a:ext cx="0" cy="38100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8" name="Line 16"/>
          <p:cNvSpPr>
            <a:spLocks noChangeShapeType="1"/>
          </p:cNvSpPr>
          <p:nvPr/>
        </p:nvSpPr>
        <p:spPr bwMode="auto">
          <a:xfrm flipH="1" flipV="1">
            <a:off x="4703763" y="3048000"/>
            <a:ext cx="228600" cy="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9" name="Line 17"/>
          <p:cNvSpPr>
            <a:spLocks noChangeShapeType="1"/>
          </p:cNvSpPr>
          <p:nvPr/>
        </p:nvSpPr>
        <p:spPr bwMode="auto">
          <a:xfrm flipH="1" flipV="1">
            <a:off x="4703763" y="2695575"/>
            <a:ext cx="0" cy="38100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54290" name="Group 18"/>
          <p:cNvGrpSpPr>
            <a:grpSpLocks/>
          </p:cNvGrpSpPr>
          <p:nvPr/>
        </p:nvGrpSpPr>
        <p:grpSpPr bwMode="auto">
          <a:xfrm>
            <a:off x="4165600" y="3163888"/>
            <a:ext cx="723900" cy="625475"/>
            <a:chOff x="2352" y="1008"/>
            <a:chExt cx="1056" cy="912"/>
          </a:xfrm>
        </p:grpSpPr>
        <p:sp>
          <p:nvSpPr>
            <p:cNvPr id="54304" name="Oval 19"/>
            <p:cNvSpPr>
              <a:spLocks noChangeArrowheads="1"/>
            </p:cNvSpPr>
            <p:nvPr/>
          </p:nvSpPr>
          <p:spPr bwMode="auto">
            <a:xfrm>
              <a:off x="2352" y="1008"/>
              <a:ext cx="1056" cy="912"/>
            </a:xfrm>
            <a:prstGeom prst="ellipse">
              <a:avLst/>
            </a:prstGeom>
            <a:solidFill>
              <a:schemeClr val="bg1"/>
            </a:solidFill>
            <a:ln w="508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CA" altLang="en-US" sz="2400">
                <a:latin typeface="Arial" panose="020B0604020202020204" pitchFamily="34" charset="0"/>
              </a:endParaRPr>
            </a:p>
          </p:txBody>
        </p:sp>
        <p:sp>
          <p:nvSpPr>
            <p:cNvPr id="54305" name="AutoShape 20"/>
            <p:cNvSpPr>
              <a:spLocks noChangeArrowheads="1"/>
            </p:cNvSpPr>
            <p:nvPr/>
          </p:nvSpPr>
          <p:spPr bwMode="auto">
            <a:xfrm>
              <a:off x="2352" y="1152"/>
              <a:ext cx="1056" cy="624"/>
            </a:xfrm>
            <a:prstGeom prst="flowChartMagneticDrum">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CA" altLang="en-US" sz="2400">
                <a:latin typeface="Arial" panose="020B0604020202020204" pitchFamily="34" charset="0"/>
              </a:endParaRPr>
            </a:p>
          </p:txBody>
        </p:sp>
      </p:grpSp>
      <p:grpSp>
        <p:nvGrpSpPr>
          <p:cNvPr id="57365" name="Group 21"/>
          <p:cNvGrpSpPr>
            <a:grpSpLocks/>
          </p:cNvGrpSpPr>
          <p:nvPr/>
        </p:nvGrpSpPr>
        <p:grpSpPr bwMode="auto">
          <a:xfrm>
            <a:off x="2339975" y="1538288"/>
            <a:ext cx="4343400" cy="3978275"/>
            <a:chOff x="1474" y="969"/>
            <a:chExt cx="2736" cy="2506"/>
          </a:xfrm>
        </p:grpSpPr>
        <p:grpSp>
          <p:nvGrpSpPr>
            <p:cNvPr id="54300" name="Group 22"/>
            <p:cNvGrpSpPr>
              <a:grpSpLocks/>
            </p:cNvGrpSpPr>
            <p:nvPr/>
          </p:nvGrpSpPr>
          <p:grpSpPr bwMode="auto">
            <a:xfrm>
              <a:off x="1474" y="969"/>
              <a:ext cx="2736" cy="2506"/>
              <a:chOff x="1474" y="969"/>
              <a:chExt cx="2736" cy="2506"/>
            </a:xfrm>
          </p:grpSpPr>
          <p:sp>
            <p:nvSpPr>
              <p:cNvPr id="54302" name="Oval 23"/>
              <p:cNvSpPr>
                <a:spLocks noChangeArrowheads="1"/>
              </p:cNvSpPr>
              <p:nvPr/>
            </p:nvSpPr>
            <p:spPr bwMode="auto">
              <a:xfrm>
                <a:off x="1474" y="969"/>
                <a:ext cx="2736" cy="2506"/>
              </a:xfrm>
              <a:prstGeom prst="ellipse">
                <a:avLst/>
              </a:prstGeom>
              <a:solidFill>
                <a:schemeClr val="accent1"/>
              </a:solidFill>
              <a:ln w="381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CA" altLang="en-US" sz="2400">
                  <a:latin typeface="Arial" panose="020B0604020202020204" pitchFamily="34" charset="0"/>
                </a:endParaRPr>
              </a:p>
            </p:txBody>
          </p:sp>
          <p:sp>
            <p:nvSpPr>
              <p:cNvPr id="54303" name="Text Box 24"/>
              <p:cNvSpPr txBox="1">
                <a:spLocks noChangeArrowheads="1"/>
              </p:cNvSpPr>
              <p:nvPr/>
            </p:nvSpPr>
            <p:spPr bwMode="auto">
              <a:xfrm>
                <a:off x="2200" y="1344"/>
                <a:ext cx="13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CA" altLang="en-US" sz="2400">
                    <a:latin typeface="Arial" panose="020B0604020202020204" pitchFamily="34" charset="0"/>
                  </a:rPr>
                  <a:t>Sticks, No Skates</a:t>
                </a:r>
                <a:endParaRPr lang="en-US" altLang="en-US" sz="2400">
                  <a:latin typeface="Arial" panose="020B0604020202020204" pitchFamily="34" charset="0"/>
                </a:endParaRPr>
              </a:p>
            </p:txBody>
          </p:sp>
        </p:grpSp>
        <p:sp>
          <p:nvSpPr>
            <p:cNvPr id="54301" name="Text Box 25"/>
            <p:cNvSpPr txBox="1">
              <a:spLocks noChangeArrowheads="1"/>
            </p:cNvSpPr>
            <p:nvPr/>
          </p:nvSpPr>
          <p:spPr bwMode="auto">
            <a:xfrm>
              <a:off x="2200" y="2750"/>
              <a:ext cx="13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CA" altLang="en-US" sz="2400">
                  <a:latin typeface="Arial" panose="020B0604020202020204" pitchFamily="34" charset="0"/>
                </a:rPr>
                <a:t>Sticks, No Skates</a:t>
              </a:r>
              <a:endParaRPr lang="en-US" altLang="en-US" sz="2400">
                <a:latin typeface="Arial" panose="020B0604020202020204" pitchFamily="34" charset="0"/>
              </a:endParaRPr>
            </a:p>
          </p:txBody>
        </p:sp>
      </p:grpSp>
      <p:sp>
        <p:nvSpPr>
          <p:cNvPr id="54292" name="Rectangle 26"/>
          <p:cNvSpPr>
            <a:spLocks noGrp="1" noChangeArrowheads="1"/>
          </p:cNvSpPr>
          <p:nvPr>
            <p:ph type="title"/>
          </p:nvPr>
        </p:nvSpPr>
        <p:spPr>
          <a:xfrm>
            <a:off x="457200" y="-171450"/>
            <a:ext cx="8229600" cy="1143000"/>
          </a:xfrm>
        </p:spPr>
        <p:txBody>
          <a:bodyPr/>
          <a:lstStyle/>
          <a:p>
            <a:pPr eaLnBrk="1" hangingPunct="1"/>
            <a:r>
              <a:rPr lang="en-CA" altLang="en-US" u="sng" smtClean="0">
                <a:solidFill>
                  <a:srgbClr val="FF0000"/>
                </a:solidFill>
              </a:rPr>
              <a:t>What goes where?</a:t>
            </a:r>
            <a:endParaRPr lang="en-US" altLang="en-US" u="sng" smtClean="0">
              <a:solidFill>
                <a:srgbClr val="FF0000"/>
              </a:solidFill>
            </a:endParaRPr>
          </a:p>
        </p:txBody>
      </p:sp>
      <p:sp>
        <p:nvSpPr>
          <p:cNvPr id="57371" name="Rectangle 27"/>
          <p:cNvSpPr>
            <a:spLocks noChangeArrowheads="1"/>
          </p:cNvSpPr>
          <p:nvPr/>
        </p:nvSpPr>
        <p:spPr bwMode="auto">
          <a:xfrm>
            <a:off x="685800" y="3213100"/>
            <a:ext cx="8458200" cy="57467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CA" altLang="en-US" sz="2400" dirty="0">
                <a:latin typeface="Arial" panose="020B0604020202020204" pitchFamily="34" charset="0"/>
              </a:rPr>
              <a:t>No sticks, no skates</a:t>
            </a:r>
            <a:endParaRPr lang="en-US" altLang="en-US" sz="2400" dirty="0">
              <a:latin typeface="Arial" panose="020B0604020202020204" pitchFamily="34" charset="0"/>
            </a:endParaRPr>
          </a:p>
        </p:txBody>
      </p:sp>
      <p:grpSp>
        <p:nvGrpSpPr>
          <p:cNvPr id="57372" name="Group 28"/>
          <p:cNvGrpSpPr>
            <a:grpSpLocks/>
          </p:cNvGrpSpPr>
          <p:nvPr/>
        </p:nvGrpSpPr>
        <p:grpSpPr bwMode="auto">
          <a:xfrm>
            <a:off x="468313" y="1190625"/>
            <a:ext cx="8274050" cy="4467225"/>
            <a:chOff x="295" y="750"/>
            <a:chExt cx="5212" cy="2814"/>
          </a:xfrm>
        </p:grpSpPr>
        <p:sp>
          <p:nvSpPr>
            <p:cNvPr id="54295" name="Text Box 29"/>
            <p:cNvSpPr txBox="1">
              <a:spLocks noChangeArrowheads="1"/>
            </p:cNvSpPr>
            <p:nvPr/>
          </p:nvSpPr>
          <p:spPr bwMode="auto">
            <a:xfrm>
              <a:off x="295" y="754"/>
              <a:ext cx="131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CA" altLang="en-US" sz="2400">
                  <a:latin typeface="Arial" panose="020B0604020202020204" pitchFamily="34" charset="0"/>
                </a:rPr>
                <a:t>Sticks and Skates</a:t>
              </a:r>
              <a:endParaRPr lang="en-US" altLang="en-US" sz="2400">
                <a:latin typeface="Arial" panose="020B0604020202020204" pitchFamily="34" charset="0"/>
              </a:endParaRPr>
            </a:p>
          </p:txBody>
        </p:sp>
        <p:grpSp>
          <p:nvGrpSpPr>
            <p:cNvPr id="54296" name="Group 30"/>
            <p:cNvGrpSpPr>
              <a:grpSpLocks/>
            </p:cNvGrpSpPr>
            <p:nvPr/>
          </p:nvGrpSpPr>
          <p:grpSpPr bwMode="auto">
            <a:xfrm>
              <a:off x="387" y="750"/>
              <a:ext cx="5120" cy="2814"/>
              <a:chOff x="387" y="799"/>
              <a:chExt cx="5120" cy="2814"/>
            </a:xfrm>
          </p:grpSpPr>
          <p:sp>
            <p:nvSpPr>
              <p:cNvPr id="54297" name="Text Box 31"/>
              <p:cNvSpPr txBox="1">
                <a:spLocks noChangeArrowheads="1"/>
              </p:cNvSpPr>
              <p:nvPr/>
            </p:nvSpPr>
            <p:spPr bwMode="auto">
              <a:xfrm>
                <a:off x="4192" y="3382"/>
                <a:ext cx="131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CA" altLang="en-US" sz="2400" dirty="0">
                    <a:latin typeface="Arial" panose="020B0604020202020204" pitchFamily="34" charset="0"/>
                  </a:rPr>
                  <a:t>Sticks and Skates</a:t>
                </a:r>
                <a:endParaRPr lang="en-US" altLang="en-US" sz="2400" dirty="0">
                  <a:latin typeface="Arial" panose="020B0604020202020204" pitchFamily="34" charset="0"/>
                </a:endParaRPr>
              </a:p>
            </p:txBody>
          </p:sp>
          <p:sp>
            <p:nvSpPr>
              <p:cNvPr id="54298" name="Text Box 32"/>
              <p:cNvSpPr txBox="1">
                <a:spLocks noChangeArrowheads="1"/>
              </p:cNvSpPr>
              <p:nvPr/>
            </p:nvSpPr>
            <p:spPr bwMode="auto">
              <a:xfrm>
                <a:off x="4150" y="799"/>
                <a:ext cx="131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CA" altLang="en-US" sz="2400">
                    <a:latin typeface="Arial" panose="020B0604020202020204" pitchFamily="34" charset="0"/>
                  </a:rPr>
                  <a:t>Sticks and Skates</a:t>
                </a:r>
                <a:endParaRPr lang="en-US" altLang="en-US" sz="2400">
                  <a:latin typeface="Arial" panose="020B0604020202020204" pitchFamily="34" charset="0"/>
                </a:endParaRPr>
              </a:p>
            </p:txBody>
          </p:sp>
          <p:sp>
            <p:nvSpPr>
              <p:cNvPr id="54299" name="Text Box 33"/>
              <p:cNvSpPr txBox="1">
                <a:spLocks noChangeArrowheads="1"/>
              </p:cNvSpPr>
              <p:nvPr/>
            </p:nvSpPr>
            <p:spPr bwMode="auto">
              <a:xfrm>
                <a:off x="387" y="3382"/>
                <a:ext cx="131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CA" altLang="en-US" sz="2400" dirty="0">
                    <a:latin typeface="Arial" panose="020B0604020202020204" pitchFamily="34" charset="0"/>
                  </a:rPr>
                  <a:t>Sticks and Skates</a:t>
                </a:r>
                <a:endParaRPr lang="en-US" altLang="en-US" sz="2400" dirty="0">
                  <a:latin typeface="Arial" panose="020B0604020202020204" pitchFamily="34" charset="0"/>
                </a:endParaRPr>
              </a:p>
            </p:txBody>
          </p:sp>
        </p:grpSp>
      </p:grpSp>
    </p:spTree>
    <p:extLst>
      <p:ext uri="{BB962C8B-B14F-4D97-AF65-F5344CB8AC3E}">
        <p14:creationId xmlns:p14="http://schemas.microsoft.com/office/powerpoint/2010/main" val="36948948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371"/>
                                        </p:tgtEl>
                                        <p:attrNameLst>
                                          <p:attrName>style.visibility</p:attrName>
                                        </p:attrNameLst>
                                      </p:cBhvr>
                                      <p:to>
                                        <p:strVal val="visible"/>
                                      </p:to>
                                    </p:set>
                                    <p:anim calcmode="lin" valueType="num">
                                      <p:cBhvr additive="base">
                                        <p:cTn id="7" dur="2000" fill="hold"/>
                                        <p:tgtEl>
                                          <p:spTgt spid="57371"/>
                                        </p:tgtEl>
                                        <p:attrNameLst>
                                          <p:attrName>ppt_x</p:attrName>
                                        </p:attrNameLst>
                                      </p:cBhvr>
                                      <p:tavLst>
                                        <p:tav tm="0">
                                          <p:val>
                                            <p:strVal val="0-#ppt_w/2"/>
                                          </p:val>
                                        </p:tav>
                                        <p:tav tm="100000">
                                          <p:val>
                                            <p:strVal val="#ppt_x"/>
                                          </p:val>
                                        </p:tav>
                                      </p:tavLst>
                                    </p:anim>
                                    <p:anim calcmode="lin" valueType="num">
                                      <p:cBhvr additive="base">
                                        <p:cTn id="8" dur="2000" fill="hold"/>
                                        <p:tgtEl>
                                          <p:spTgt spid="5737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5736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573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71"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 y="381000"/>
            <a:ext cx="82296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eaLnBrk="1" hangingPunct="1">
              <a:buFontTx/>
              <a:buNone/>
              <a:defRPr/>
            </a:pPr>
            <a:r>
              <a:rPr lang="en-CA" altLang="en-US" sz="7200" b="1" kern="0" dirty="0" smtClean="0"/>
              <a:t>Encroachment</a:t>
            </a:r>
          </a:p>
          <a:p>
            <a:pPr algn="ctr" eaLnBrk="1" hangingPunct="1">
              <a:buFontTx/>
              <a:buNone/>
              <a:defRPr/>
            </a:pPr>
            <a:endParaRPr lang="en-CA" altLang="en-US" sz="4800" kern="0" dirty="0" smtClean="0"/>
          </a:p>
        </p:txBody>
      </p:sp>
      <p:sp>
        <p:nvSpPr>
          <p:cNvPr id="5" name="Rectangle 3"/>
          <p:cNvSpPr txBox="1">
            <a:spLocks noChangeArrowheads="1"/>
          </p:cNvSpPr>
          <p:nvPr/>
        </p:nvSpPr>
        <p:spPr bwMode="auto">
          <a:xfrm>
            <a:off x="685800" y="1981200"/>
            <a:ext cx="8229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lvl="1" eaLnBrk="1" hangingPunct="1">
              <a:buClr>
                <a:schemeClr val="tx1"/>
              </a:buClr>
              <a:buFont typeface="Wingdings" panose="05000000000000000000" pitchFamily="2" charset="2"/>
              <a:buChar char="Ø"/>
              <a:defRPr/>
            </a:pPr>
            <a:r>
              <a:rPr lang="en-US" altLang="en-US" b="1" kern="0" smtClean="0">
                <a:solidFill>
                  <a:srgbClr val="FF0000"/>
                </a:solidFill>
              </a:rPr>
              <a:t>If center does not line up properly for the face-off they are removed</a:t>
            </a:r>
          </a:p>
          <a:p>
            <a:pPr lvl="1" eaLnBrk="1" hangingPunct="1">
              <a:buClr>
                <a:schemeClr val="tx1"/>
              </a:buClr>
              <a:buFont typeface="Wingdings" panose="05000000000000000000" pitchFamily="2" charset="2"/>
              <a:buNone/>
              <a:defRPr/>
            </a:pPr>
            <a:endParaRPr lang="en-US" altLang="en-US" b="1" kern="0" smtClean="0">
              <a:solidFill>
                <a:srgbClr val="FF0000"/>
              </a:solidFill>
            </a:endParaRPr>
          </a:p>
          <a:p>
            <a:pPr lvl="1" eaLnBrk="1" hangingPunct="1">
              <a:buClr>
                <a:schemeClr val="tx1"/>
              </a:buClr>
              <a:buFont typeface="Wingdings" panose="05000000000000000000" pitchFamily="2" charset="2"/>
              <a:buChar char="Ø"/>
              <a:defRPr/>
            </a:pPr>
            <a:r>
              <a:rPr lang="en-US" altLang="en-US" b="1" kern="0" smtClean="0">
                <a:solidFill>
                  <a:srgbClr val="FF0000"/>
                </a:solidFill>
              </a:rPr>
              <a:t>If winger or defenseman encroaches, remove center</a:t>
            </a:r>
          </a:p>
          <a:p>
            <a:pPr lvl="1" eaLnBrk="1" hangingPunct="1">
              <a:buClr>
                <a:schemeClr val="tx1"/>
              </a:buClr>
              <a:buFont typeface="Wingdings" panose="05000000000000000000" pitchFamily="2" charset="2"/>
              <a:buNone/>
              <a:defRPr/>
            </a:pPr>
            <a:endParaRPr lang="en-US" altLang="en-US" b="1" kern="0" smtClean="0">
              <a:solidFill>
                <a:srgbClr val="FF0000"/>
              </a:solidFill>
            </a:endParaRPr>
          </a:p>
          <a:p>
            <a:pPr lvl="1" eaLnBrk="1" hangingPunct="1">
              <a:buClr>
                <a:schemeClr val="tx1"/>
              </a:buClr>
              <a:buFont typeface="Wingdings" panose="05000000000000000000" pitchFamily="2" charset="2"/>
              <a:buChar char="Ø"/>
              <a:defRPr/>
            </a:pPr>
            <a:r>
              <a:rPr lang="en-US" altLang="en-US" b="1" kern="0" smtClean="0">
                <a:solidFill>
                  <a:srgbClr val="FF0000"/>
                </a:solidFill>
              </a:rPr>
              <a:t>Player that encroached is not allowed to take face-off.</a:t>
            </a:r>
            <a:endParaRPr lang="en-US" altLang="en-US" b="1" kern="0" dirty="0" smtClean="0">
              <a:solidFill>
                <a:srgbClr val="FF0000"/>
              </a:solidFill>
            </a:endParaRPr>
          </a:p>
        </p:txBody>
      </p:sp>
    </p:spTree>
    <p:extLst>
      <p:ext uri="{BB962C8B-B14F-4D97-AF65-F5344CB8AC3E}">
        <p14:creationId xmlns:p14="http://schemas.microsoft.com/office/powerpoint/2010/main" val="3847500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61612" presetClass="entr" presetSubtype="810234159" fill="hold" grpId="0" nodeType="clickEffect">
                                  <p:stCondLst>
                                    <p:cond delay="0"/>
                                  </p:stCondLst>
                                  <p:childTnLst>
                                    <p:set>
                                      <p:cBhvr>
                                        <p:cTn id="6" dur="1" fill="hold">
                                          <p:stCondLst>
                                            <p:cond delay="499"/>
                                          </p:stCondLst>
                                        </p:cTn>
                                        <p:tgtEl>
                                          <p:spTgt spid="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261612" presetClass="entr" presetSubtype="810234159" fill="hold" grpId="0" nodeType="clickEffect">
                                  <p:stCondLst>
                                    <p:cond delay="0"/>
                                  </p:stCondLst>
                                  <p:childTnLst>
                                    <p:set>
                                      <p:cBhvr>
                                        <p:cTn id="10" dur="1" fill="hold">
                                          <p:stCondLst>
                                            <p:cond delay="499"/>
                                          </p:stCondLst>
                                        </p:cTn>
                                        <p:tgtEl>
                                          <p:spTgt spid="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261612" presetClass="entr" presetSubtype="810234159" fill="hold" grpId="0" nodeType="clickEffect">
                                  <p:stCondLst>
                                    <p:cond delay="0"/>
                                  </p:stCondLst>
                                  <p:childTnLst>
                                    <p:set>
                                      <p:cBhvr>
                                        <p:cTn id="14" dur="1" fill="hold">
                                          <p:stCondLst>
                                            <p:cond delay="499"/>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52400" y="381000"/>
            <a:ext cx="82296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eaLnBrk="1" hangingPunct="1">
              <a:buFontTx/>
              <a:buNone/>
              <a:defRPr/>
            </a:pPr>
            <a:r>
              <a:rPr lang="en-CA" altLang="en-US" sz="7200" b="1" kern="0" dirty="0" smtClean="0"/>
              <a:t>Encroachment</a:t>
            </a:r>
          </a:p>
          <a:p>
            <a:pPr algn="ctr" eaLnBrk="1" hangingPunct="1">
              <a:buFontTx/>
              <a:buNone/>
              <a:defRPr/>
            </a:pPr>
            <a:endParaRPr lang="en-CA" altLang="en-US" sz="4800" kern="0" dirty="0" smtClean="0"/>
          </a:p>
        </p:txBody>
      </p:sp>
      <p:sp>
        <p:nvSpPr>
          <p:cNvPr id="4" name="Rectangle 3"/>
          <p:cNvSpPr txBox="1">
            <a:spLocks noChangeArrowheads="1"/>
          </p:cNvSpPr>
          <p:nvPr/>
        </p:nvSpPr>
        <p:spPr bwMode="auto">
          <a:xfrm>
            <a:off x="914400" y="20574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lvl="1" eaLnBrk="1" hangingPunct="1">
              <a:buClr>
                <a:schemeClr val="tx1"/>
              </a:buClr>
              <a:buFont typeface="Wingdings" panose="05000000000000000000" pitchFamily="2" charset="2"/>
              <a:buChar char="Ø"/>
              <a:defRPr/>
            </a:pPr>
            <a:r>
              <a:rPr lang="en-US" altLang="en-US" b="1" kern="0" smtClean="0">
                <a:solidFill>
                  <a:srgbClr val="FF0000"/>
                </a:solidFill>
              </a:rPr>
              <a:t>On the way in coach them, tell them “feet outside of the lines, stick in the white, don’t move”; by doing this it will speed up your  face-offs</a:t>
            </a:r>
          </a:p>
          <a:p>
            <a:pPr lvl="1" eaLnBrk="1" hangingPunct="1">
              <a:buClr>
                <a:schemeClr val="tx1"/>
              </a:buClr>
              <a:buFont typeface="Wingdings" panose="05000000000000000000" pitchFamily="2" charset="2"/>
              <a:buNone/>
              <a:defRPr/>
            </a:pPr>
            <a:endParaRPr lang="en-US" altLang="en-US" b="1" kern="0" smtClean="0">
              <a:solidFill>
                <a:srgbClr val="FF0000"/>
              </a:solidFill>
            </a:endParaRPr>
          </a:p>
          <a:p>
            <a:pPr lvl="1" eaLnBrk="1" hangingPunct="1">
              <a:buClr>
                <a:schemeClr val="tx1"/>
              </a:buClr>
              <a:buFont typeface="Wingdings" panose="05000000000000000000" pitchFamily="2" charset="2"/>
              <a:buChar char="Ø"/>
              <a:defRPr/>
            </a:pPr>
            <a:r>
              <a:rPr lang="en-US" altLang="en-US" b="1" kern="0" smtClean="0">
                <a:solidFill>
                  <a:srgbClr val="FF0000"/>
                </a:solidFill>
              </a:rPr>
              <a:t>Be consistent with encroachment from the first to last face-off.</a:t>
            </a:r>
          </a:p>
          <a:p>
            <a:pPr eaLnBrk="1" hangingPunct="1">
              <a:defRPr/>
            </a:pPr>
            <a:endParaRPr lang="en-CA" altLang="en-US" b="1" kern="0" dirty="0" smtClean="0">
              <a:solidFill>
                <a:srgbClr val="FF0000"/>
              </a:solidFill>
            </a:endParaRPr>
          </a:p>
        </p:txBody>
      </p:sp>
    </p:spTree>
    <p:extLst>
      <p:ext uri="{BB962C8B-B14F-4D97-AF65-F5344CB8AC3E}">
        <p14:creationId xmlns:p14="http://schemas.microsoft.com/office/powerpoint/2010/main" val="14879175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Title 1"/>
          <p:cNvSpPr>
            <a:spLocks noGrp="1"/>
          </p:cNvSpPr>
          <p:nvPr>
            <p:ph type="title"/>
          </p:nvPr>
        </p:nvSpPr>
        <p:spPr>
          <a:xfrm>
            <a:off x="38100" y="152400"/>
            <a:ext cx="8458200" cy="1143000"/>
          </a:xfrm>
        </p:spPr>
        <p:txBody>
          <a:bodyPr>
            <a:normAutofit/>
          </a:bodyPr>
          <a:lstStyle/>
          <a:p>
            <a:r>
              <a:rPr lang="en-CA" altLang="en-US" b="1" dirty="0" smtClean="0">
                <a:solidFill>
                  <a:srgbClr val="FF0000"/>
                </a:solidFill>
              </a:rPr>
              <a:t>Where’s the</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00" y="1447800"/>
            <a:ext cx="4943475" cy="4382660"/>
          </a:xfrm>
          <a:prstGeom prst="rect">
            <a:avLst/>
          </a:prstGeom>
        </p:spPr>
      </p:pic>
      <p:sp>
        <p:nvSpPr>
          <p:cNvPr id="4" name="TextBox 3"/>
          <p:cNvSpPr txBox="1"/>
          <p:nvPr/>
        </p:nvSpPr>
        <p:spPr>
          <a:xfrm>
            <a:off x="7467600" y="2362200"/>
            <a:ext cx="1419225" cy="2246769"/>
          </a:xfrm>
          <a:prstGeom prst="rect">
            <a:avLst/>
          </a:prstGeom>
          <a:noFill/>
        </p:spPr>
        <p:txBody>
          <a:bodyPr wrap="square" rtlCol="0">
            <a:spAutoFit/>
          </a:bodyPr>
          <a:lstStyle/>
          <a:p>
            <a:r>
              <a:rPr lang="en-US" sz="14000" b="1" dirty="0" smtClean="0">
                <a:solidFill>
                  <a:srgbClr val="FF0000"/>
                </a:solidFill>
              </a:rPr>
              <a:t>?</a:t>
            </a:r>
            <a:endParaRPr lang="en-US" sz="14000" b="1" dirty="0">
              <a:solidFill>
                <a:srgbClr val="FF0000"/>
              </a:solidFill>
            </a:endParaRPr>
          </a:p>
        </p:txBody>
      </p:sp>
    </p:spTree>
    <p:extLst>
      <p:ext uri="{BB962C8B-B14F-4D97-AF65-F5344CB8AC3E}">
        <p14:creationId xmlns:p14="http://schemas.microsoft.com/office/powerpoint/2010/main" val="30460396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590800" y="25146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736724" y="45613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590800" y="452388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736724"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4811388" y="2850152"/>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p:nvPr/>
        </p:nvCxnSpPr>
        <p:spPr>
          <a:xfrm flipV="1">
            <a:off x="4963788" y="1658298"/>
            <a:ext cx="1022824" cy="119185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1252352" y="1044901"/>
            <a:ext cx="6934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smtClean="0">
                <a:cs typeface="Arial" panose="020B0604020202020204" pitchFamily="34" charset="0"/>
              </a:rPr>
              <a:t>1.  Team </a:t>
            </a:r>
            <a:r>
              <a:rPr lang="en-CA" altLang="en-US" sz="2800" b="1" dirty="0">
                <a:cs typeface="Arial" panose="020B0604020202020204" pitchFamily="34" charset="0"/>
              </a:rPr>
              <a:t>A shoots the puck out of bounds</a:t>
            </a:r>
          </a:p>
        </p:txBody>
      </p:sp>
    </p:spTree>
    <p:extLst>
      <p:ext uri="{BB962C8B-B14F-4D97-AF65-F5344CB8AC3E}">
        <p14:creationId xmlns:p14="http://schemas.microsoft.com/office/powerpoint/2010/main" val="36552254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590800" y="25146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736724" y="45613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590800" y="452388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736724"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958912" y="239596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4811388" y="2850152"/>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a:stCxn id="7" idx="2"/>
          </p:cNvCxnSpPr>
          <p:nvPr/>
        </p:nvCxnSpPr>
        <p:spPr>
          <a:xfrm flipH="1" flipV="1">
            <a:off x="4122581" y="2606997"/>
            <a:ext cx="688807" cy="32094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1252352" y="1044901"/>
            <a:ext cx="6934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smtClean="0">
                <a:cs typeface="Arial" panose="020B0604020202020204" pitchFamily="34" charset="0"/>
              </a:rPr>
              <a:t>1.  Team </a:t>
            </a:r>
            <a:r>
              <a:rPr lang="en-CA" altLang="en-US" sz="2800" b="1" dirty="0">
                <a:cs typeface="Arial" panose="020B0604020202020204" pitchFamily="34" charset="0"/>
              </a:rPr>
              <a:t>A shoots the puck out of bounds</a:t>
            </a:r>
          </a:p>
        </p:txBody>
      </p:sp>
    </p:spTree>
    <p:extLst>
      <p:ext uri="{BB962C8B-B14F-4D97-AF65-F5344CB8AC3E}">
        <p14:creationId xmlns:p14="http://schemas.microsoft.com/office/powerpoint/2010/main" val="9224454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590800" y="25146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736724" y="45613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590800" y="452388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736724"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5585173" y="2473325"/>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p:nvPr/>
        </p:nvCxnSpPr>
        <p:spPr>
          <a:xfrm flipV="1">
            <a:off x="5748295" y="1621496"/>
            <a:ext cx="1564877" cy="90218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1252352" y="1044901"/>
            <a:ext cx="6934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a:cs typeface="Arial" panose="020B0604020202020204" pitchFamily="34" charset="0"/>
              </a:rPr>
              <a:t>2</a:t>
            </a:r>
            <a:r>
              <a:rPr lang="en-CA" altLang="en-US" sz="2800" b="1" dirty="0" smtClean="0">
                <a:cs typeface="Arial" panose="020B0604020202020204" pitchFamily="34" charset="0"/>
              </a:rPr>
              <a:t>.  Team </a:t>
            </a:r>
            <a:r>
              <a:rPr lang="en-CA" altLang="en-US" sz="2800" b="1" dirty="0">
                <a:cs typeface="Arial" panose="020B0604020202020204" pitchFamily="34" charset="0"/>
              </a:rPr>
              <a:t>A shoots the puck out of bounds</a:t>
            </a:r>
          </a:p>
        </p:txBody>
      </p:sp>
    </p:spTree>
    <p:extLst>
      <p:ext uri="{BB962C8B-B14F-4D97-AF65-F5344CB8AC3E}">
        <p14:creationId xmlns:p14="http://schemas.microsoft.com/office/powerpoint/2010/main" val="40300022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590800" y="25146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736724" y="45613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590800" y="452388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736724"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5741114" y="2511426"/>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a:endCxn id="29" idx="6"/>
          </p:cNvCxnSpPr>
          <p:nvPr/>
        </p:nvCxnSpPr>
        <p:spPr>
          <a:xfrm flipH="1">
            <a:off x="4114800" y="2589213"/>
            <a:ext cx="1640145" cy="632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1252352" y="1044901"/>
            <a:ext cx="6934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a:cs typeface="Arial" panose="020B0604020202020204" pitchFamily="34" charset="0"/>
              </a:rPr>
              <a:t>2</a:t>
            </a:r>
            <a:r>
              <a:rPr lang="en-CA" altLang="en-US" sz="2800" b="1" dirty="0" smtClean="0">
                <a:cs typeface="Arial" panose="020B0604020202020204" pitchFamily="34" charset="0"/>
              </a:rPr>
              <a:t>.  Team </a:t>
            </a:r>
            <a:r>
              <a:rPr lang="en-CA" altLang="en-US" sz="2800" b="1" dirty="0">
                <a:cs typeface="Arial" panose="020B0604020202020204" pitchFamily="34" charset="0"/>
              </a:rPr>
              <a:t>A shoots the puck out of bounds</a:t>
            </a:r>
          </a:p>
        </p:txBody>
      </p:sp>
    </p:spTree>
    <p:extLst>
      <p:ext uri="{BB962C8B-B14F-4D97-AF65-F5344CB8AC3E}">
        <p14:creationId xmlns:p14="http://schemas.microsoft.com/office/powerpoint/2010/main" val="26086417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590800" y="25146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736724" y="45613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590800" y="452388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736724"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4855221" y="4953000"/>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p:nvPr/>
        </p:nvCxnSpPr>
        <p:spPr>
          <a:xfrm flipV="1">
            <a:off x="5007621" y="3778488"/>
            <a:ext cx="1164579" cy="122119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914400" y="801190"/>
            <a:ext cx="6934200"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smtClean="0">
                <a:cs typeface="Arial" panose="020B0604020202020204" pitchFamily="34" charset="0"/>
              </a:rPr>
              <a:t>3.  </a:t>
            </a:r>
            <a:r>
              <a:rPr lang="en-CA" altLang="en-US" b="1" dirty="0" smtClean="0">
                <a:cs typeface="Arial" panose="020B0604020202020204" pitchFamily="34" charset="0"/>
              </a:rPr>
              <a:t>Team A player passes the puck, creating an offside at the blue line</a:t>
            </a:r>
            <a:endParaRPr lang="en-CA" altLang="en-US" b="1" dirty="0">
              <a:cs typeface="Arial" panose="020B0604020202020204" pitchFamily="34" charset="0"/>
            </a:endParaRPr>
          </a:p>
        </p:txBody>
      </p:sp>
    </p:spTree>
    <p:extLst>
      <p:ext uri="{BB962C8B-B14F-4D97-AF65-F5344CB8AC3E}">
        <p14:creationId xmlns:p14="http://schemas.microsoft.com/office/powerpoint/2010/main" val="40257734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Text Box 8"/>
          <p:cNvSpPr txBox="1">
            <a:spLocks noChangeArrowheads="1"/>
          </p:cNvSpPr>
          <p:nvPr/>
        </p:nvSpPr>
        <p:spPr bwMode="auto">
          <a:xfrm>
            <a:off x="3429000" y="2590800"/>
            <a:ext cx="54102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 typeface="Wingdings" panose="05000000000000000000" pitchFamily="2" charset="2"/>
              <a:buChar char="Ø"/>
            </a:pPr>
            <a:r>
              <a:rPr lang="fr-FR" altLang="en-US" b="1" dirty="0"/>
              <a:t> </a:t>
            </a:r>
            <a:r>
              <a:rPr lang="fr-FR" altLang="en-US" sz="2800" b="1" dirty="0" err="1"/>
              <a:t>When</a:t>
            </a:r>
            <a:r>
              <a:rPr lang="fr-FR" altLang="en-US" sz="2800" b="1" dirty="0"/>
              <a:t> the </a:t>
            </a:r>
            <a:r>
              <a:rPr lang="fr-FR" altLang="en-US" sz="2800" b="1" dirty="0" err="1"/>
              <a:t>referee’s</a:t>
            </a:r>
            <a:r>
              <a:rPr lang="fr-FR" altLang="en-US" sz="2800" b="1" dirty="0"/>
              <a:t> </a:t>
            </a:r>
            <a:r>
              <a:rPr lang="fr-FR" altLang="en-US" sz="2800" b="1" dirty="0" err="1"/>
              <a:t>doing</a:t>
            </a:r>
            <a:r>
              <a:rPr lang="fr-FR" altLang="en-US" sz="2800" b="1" dirty="0"/>
              <a:t> </a:t>
            </a:r>
            <a:r>
              <a:rPr lang="fr-FR" altLang="en-US" sz="2800" b="1" dirty="0" err="1"/>
              <a:t>his</a:t>
            </a:r>
            <a:r>
              <a:rPr lang="fr-FR" altLang="en-US" sz="2800" b="1" dirty="0"/>
              <a:t> line change </a:t>
            </a:r>
            <a:r>
              <a:rPr lang="fr-FR" altLang="en-US" sz="2800" b="1" dirty="0" err="1"/>
              <a:t>procedure</a:t>
            </a:r>
            <a:r>
              <a:rPr lang="fr-FR" altLang="en-US" sz="2800" b="1" dirty="0"/>
              <a:t>, the </a:t>
            </a:r>
            <a:r>
              <a:rPr lang="fr-FR" altLang="en-US" sz="2800" b="1" dirty="0" err="1"/>
              <a:t>linesman</a:t>
            </a:r>
            <a:r>
              <a:rPr lang="fr-FR" altLang="en-US" sz="2800" b="1" dirty="0"/>
              <a:t>  must </a:t>
            </a:r>
            <a:r>
              <a:rPr lang="fr-FR" altLang="en-US" sz="2800" b="1" dirty="0" err="1"/>
              <a:t>make</a:t>
            </a:r>
            <a:r>
              <a:rPr lang="fr-FR" altLang="en-US" sz="2800" b="1" dirty="0"/>
              <a:t> sure </a:t>
            </a:r>
            <a:r>
              <a:rPr lang="fr-FR" altLang="en-US" sz="2800" b="1" dirty="0" err="1"/>
              <a:t>that</a:t>
            </a:r>
            <a:r>
              <a:rPr lang="fr-FR" altLang="en-US" sz="2800" b="1" dirty="0"/>
              <a:t> the </a:t>
            </a:r>
            <a:r>
              <a:rPr lang="fr-FR" altLang="en-US" sz="2800" b="1" dirty="0" err="1"/>
              <a:t>number</a:t>
            </a:r>
            <a:r>
              <a:rPr lang="fr-FR" altLang="en-US" sz="2800" b="1" dirty="0"/>
              <a:t> of </a:t>
            </a:r>
            <a:r>
              <a:rPr lang="fr-FR" altLang="en-US" sz="2800" b="1" dirty="0" err="1"/>
              <a:t>players</a:t>
            </a:r>
            <a:r>
              <a:rPr lang="fr-FR" altLang="en-US" sz="2800" b="1" dirty="0"/>
              <a:t> on the </a:t>
            </a:r>
            <a:r>
              <a:rPr lang="fr-FR" altLang="en-US" sz="2800" b="1" dirty="0" err="1"/>
              <a:t>ice</a:t>
            </a:r>
            <a:r>
              <a:rPr lang="fr-FR" altLang="en-US" sz="2800" b="1" dirty="0"/>
              <a:t> </a:t>
            </a:r>
            <a:r>
              <a:rPr lang="fr-FR" altLang="en-US" sz="2800" b="1" dirty="0" err="1"/>
              <a:t>is</a:t>
            </a:r>
            <a:r>
              <a:rPr lang="fr-FR" altLang="en-US" sz="2800" b="1" dirty="0"/>
              <a:t> </a:t>
            </a:r>
            <a:r>
              <a:rPr lang="fr-FR" altLang="en-US" sz="2800" b="1" dirty="0" smtClean="0"/>
              <a:t>correct.</a:t>
            </a:r>
            <a:endParaRPr lang="fr-FR" altLang="en-US" sz="2800" b="1" dirty="0"/>
          </a:p>
        </p:txBody>
      </p:sp>
      <p:pic>
        <p:nvPicPr>
          <p:cNvPr id="6" name="Picture 7" descr="Reg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246313"/>
            <a:ext cx="1798638"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a:spLocks noGrp="1"/>
          </p:cNvSpPr>
          <p:nvPr>
            <p:ph type="title"/>
          </p:nvPr>
        </p:nvSpPr>
        <p:spPr>
          <a:xfrm>
            <a:off x="0" y="381000"/>
            <a:ext cx="8458200" cy="1143000"/>
          </a:xfrm>
        </p:spPr>
        <p:txBody>
          <a:bodyPr>
            <a:normAutofit/>
          </a:bodyPr>
          <a:lstStyle/>
          <a:p>
            <a:r>
              <a:rPr lang="en-CA" altLang="en-US" b="1" dirty="0" smtClean="0">
                <a:solidFill>
                  <a:srgbClr val="FF0000"/>
                </a:solidFill>
              </a:rPr>
              <a:t>Face Off Procedures</a:t>
            </a:r>
          </a:p>
        </p:txBody>
      </p:sp>
    </p:spTree>
    <p:extLst>
      <p:ext uri="{BB962C8B-B14F-4D97-AF65-F5344CB8AC3E}">
        <p14:creationId xmlns:p14="http://schemas.microsoft.com/office/powerpoint/2010/main" val="318791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590800" y="25146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736724" y="456130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590800" y="4523880"/>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736724"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4844335" y="4903839"/>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p:nvPr/>
        </p:nvCxnSpPr>
        <p:spPr>
          <a:xfrm flipH="1" flipV="1">
            <a:off x="4062326" y="4756676"/>
            <a:ext cx="934409" cy="21572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914400" y="801190"/>
            <a:ext cx="6934200"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smtClean="0">
                <a:cs typeface="Arial" panose="020B0604020202020204" pitchFamily="34" charset="0"/>
              </a:rPr>
              <a:t>3.  </a:t>
            </a:r>
            <a:r>
              <a:rPr lang="en-CA" altLang="en-US" b="1" dirty="0" smtClean="0">
                <a:cs typeface="Arial" panose="020B0604020202020204" pitchFamily="34" charset="0"/>
              </a:rPr>
              <a:t>Team A player passes the puck, creating an offside at the blue line</a:t>
            </a:r>
            <a:endParaRPr lang="en-CA" altLang="en-US" b="1" dirty="0">
              <a:cs typeface="Arial" panose="020B0604020202020204" pitchFamily="34" charset="0"/>
            </a:endParaRPr>
          </a:p>
        </p:txBody>
      </p:sp>
    </p:spTree>
    <p:extLst>
      <p:ext uri="{BB962C8B-B14F-4D97-AF65-F5344CB8AC3E}">
        <p14:creationId xmlns:p14="http://schemas.microsoft.com/office/powerpoint/2010/main" val="23964782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632554" y="25527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684649" y="4548476"/>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632554" y="4482035"/>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679037" y="2470567"/>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3055142" y="4898262"/>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p:nvPr/>
        </p:nvCxnSpPr>
        <p:spPr>
          <a:xfrm flipV="1">
            <a:off x="3163806" y="4373953"/>
            <a:ext cx="3111291" cy="57764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914400" y="801190"/>
            <a:ext cx="6934200"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a:cs typeface="Arial" panose="020B0604020202020204" pitchFamily="34" charset="0"/>
              </a:rPr>
              <a:t>4</a:t>
            </a:r>
            <a:r>
              <a:rPr lang="en-CA" altLang="en-US" sz="2800" b="1" dirty="0" smtClean="0">
                <a:cs typeface="Arial" panose="020B0604020202020204" pitchFamily="34" charset="0"/>
              </a:rPr>
              <a:t>.  </a:t>
            </a:r>
            <a:r>
              <a:rPr lang="en-CA" altLang="en-US" b="1" dirty="0" smtClean="0">
                <a:cs typeface="Arial" panose="020B0604020202020204" pitchFamily="34" charset="0"/>
              </a:rPr>
              <a:t>Team A player passes the puck, creating an offside at the blue line</a:t>
            </a:r>
            <a:endParaRPr lang="en-CA" altLang="en-US" b="1" dirty="0">
              <a:cs typeface="Arial" panose="020B0604020202020204" pitchFamily="34" charset="0"/>
            </a:endParaRPr>
          </a:p>
        </p:txBody>
      </p:sp>
    </p:spTree>
    <p:extLst>
      <p:ext uri="{BB962C8B-B14F-4D97-AF65-F5344CB8AC3E}">
        <p14:creationId xmlns:p14="http://schemas.microsoft.com/office/powerpoint/2010/main" val="27790607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632554" y="25527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684649" y="4548476"/>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632554" y="4482035"/>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679037" y="2470567"/>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3055142" y="4898262"/>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a:stCxn id="7" idx="1"/>
            <a:endCxn id="25" idx="5"/>
          </p:cNvCxnSpPr>
          <p:nvPr/>
        </p:nvCxnSpPr>
        <p:spPr>
          <a:xfrm flipH="1" flipV="1">
            <a:off x="2827676" y="4677157"/>
            <a:ext cx="249784" cy="2438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914400" y="801190"/>
            <a:ext cx="6934200"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a:cs typeface="Arial" panose="020B0604020202020204" pitchFamily="34" charset="0"/>
              </a:rPr>
              <a:t>4</a:t>
            </a:r>
            <a:r>
              <a:rPr lang="en-CA" altLang="en-US" sz="2800" b="1" dirty="0" smtClean="0">
                <a:cs typeface="Arial" panose="020B0604020202020204" pitchFamily="34" charset="0"/>
              </a:rPr>
              <a:t>.  </a:t>
            </a:r>
            <a:r>
              <a:rPr lang="en-CA" altLang="en-US" b="1" dirty="0" smtClean="0">
                <a:cs typeface="Arial" panose="020B0604020202020204" pitchFamily="34" charset="0"/>
              </a:rPr>
              <a:t>Team A player passes the puck, creating an offside at the blue line</a:t>
            </a:r>
            <a:endParaRPr lang="en-CA" altLang="en-US" b="1" dirty="0">
              <a:cs typeface="Arial" panose="020B0604020202020204" pitchFamily="34" charset="0"/>
            </a:endParaRPr>
          </a:p>
        </p:txBody>
      </p:sp>
    </p:spTree>
    <p:extLst>
      <p:ext uri="{BB962C8B-B14F-4D97-AF65-F5344CB8AC3E}">
        <p14:creationId xmlns:p14="http://schemas.microsoft.com/office/powerpoint/2010/main" val="20020691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632554" y="25527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684649" y="4548476"/>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632554" y="4482035"/>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679037" y="2470567"/>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4833752" y="4191000"/>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p:nvPr/>
        </p:nvCxnSpPr>
        <p:spPr>
          <a:xfrm flipV="1">
            <a:off x="4986152" y="3778488"/>
            <a:ext cx="560908" cy="41511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1138052" y="1083743"/>
            <a:ext cx="6934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smtClean="0">
                <a:cs typeface="Arial" panose="020B0604020202020204" pitchFamily="34" charset="0"/>
              </a:rPr>
              <a:t>5.  </a:t>
            </a:r>
            <a:r>
              <a:rPr lang="en-CA" altLang="en-US" b="1" dirty="0" smtClean="0">
                <a:cs typeface="Arial" panose="020B0604020202020204" pitchFamily="34" charset="0"/>
              </a:rPr>
              <a:t>Team A hand pass</a:t>
            </a:r>
            <a:endParaRPr lang="en-CA" altLang="en-US" b="1" dirty="0">
              <a:cs typeface="Arial" panose="020B0604020202020204" pitchFamily="34" charset="0"/>
            </a:endParaRPr>
          </a:p>
        </p:txBody>
      </p:sp>
    </p:spTree>
    <p:extLst>
      <p:ext uri="{BB962C8B-B14F-4D97-AF65-F5344CB8AC3E}">
        <p14:creationId xmlns:p14="http://schemas.microsoft.com/office/powerpoint/2010/main" val="21257145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632554" y="25527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684649" y="4548476"/>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632554" y="4482035"/>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679037" y="2470567"/>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4833752" y="4191000"/>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a:stCxn id="7" idx="7"/>
            <a:endCxn id="24" idx="7"/>
          </p:cNvCxnSpPr>
          <p:nvPr/>
        </p:nvCxnSpPr>
        <p:spPr>
          <a:xfrm flipH="1">
            <a:off x="4039734" y="4213783"/>
            <a:ext cx="924100" cy="48935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1138052" y="1083743"/>
            <a:ext cx="6934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smtClean="0">
                <a:cs typeface="Arial" panose="020B0604020202020204" pitchFamily="34" charset="0"/>
              </a:rPr>
              <a:t>5.  </a:t>
            </a:r>
            <a:r>
              <a:rPr lang="en-CA" altLang="en-US" b="1" dirty="0" smtClean="0">
                <a:cs typeface="Arial" panose="020B0604020202020204" pitchFamily="34" charset="0"/>
              </a:rPr>
              <a:t>Team A hand pass</a:t>
            </a:r>
            <a:endParaRPr lang="en-CA" altLang="en-US" b="1" dirty="0">
              <a:cs typeface="Arial" panose="020B0604020202020204" pitchFamily="34" charset="0"/>
            </a:endParaRPr>
          </a:p>
        </p:txBody>
      </p:sp>
    </p:spTree>
    <p:extLst>
      <p:ext uri="{BB962C8B-B14F-4D97-AF65-F5344CB8AC3E}">
        <p14:creationId xmlns:p14="http://schemas.microsoft.com/office/powerpoint/2010/main" val="41501409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632554" y="25527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684649" y="4548476"/>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632554" y="4482035"/>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679037" y="2470567"/>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7084572" y="4945937"/>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p:nvPr/>
        </p:nvCxnSpPr>
        <p:spPr>
          <a:xfrm flipV="1">
            <a:off x="7227784" y="4548476"/>
            <a:ext cx="560908" cy="41511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1138052" y="1083743"/>
            <a:ext cx="6934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smtClean="0">
                <a:cs typeface="Arial" panose="020B0604020202020204" pitchFamily="34" charset="0"/>
              </a:rPr>
              <a:t>6. </a:t>
            </a:r>
            <a:r>
              <a:rPr lang="en-CA" altLang="en-US" b="1" dirty="0" smtClean="0">
                <a:cs typeface="Arial" panose="020B0604020202020204" pitchFamily="34" charset="0"/>
              </a:rPr>
              <a:t>Team A hand pass</a:t>
            </a:r>
            <a:endParaRPr lang="en-CA" altLang="en-US" b="1" dirty="0">
              <a:cs typeface="Arial" panose="020B0604020202020204" pitchFamily="34" charset="0"/>
            </a:endParaRPr>
          </a:p>
        </p:txBody>
      </p:sp>
    </p:spTree>
    <p:extLst>
      <p:ext uri="{BB962C8B-B14F-4D97-AF65-F5344CB8AC3E}">
        <p14:creationId xmlns:p14="http://schemas.microsoft.com/office/powerpoint/2010/main" val="16798380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632554" y="25527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684649" y="4548476"/>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358291"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632554" y="4482035"/>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679037" y="2470567"/>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7084572" y="4945937"/>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p:nvPr/>
        </p:nvCxnSpPr>
        <p:spPr>
          <a:xfrm flipH="1" flipV="1">
            <a:off x="5597212" y="4844098"/>
            <a:ext cx="1640893" cy="17962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1138052" y="1083743"/>
            <a:ext cx="6934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smtClean="0">
                <a:cs typeface="Arial" panose="020B0604020202020204" pitchFamily="34" charset="0"/>
              </a:rPr>
              <a:t>6. </a:t>
            </a:r>
            <a:r>
              <a:rPr lang="en-CA" altLang="en-US" b="1" dirty="0" smtClean="0">
                <a:cs typeface="Arial" panose="020B0604020202020204" pitchFamily="34" charset="0"/>
              </a:rPr>
              <a:t>Team A hand pass</a:t>
            </a:r>
            <a:endParaRPr lang="en-CA" altLang="en-US" b="1" dirty="0">
              <a:cs typeface="Arial" panose="020B0604020202020204" pitchFamily="34" charset="0"/>
            </a:endParaRPr>
          </a:p>
        </p:txBody>
      </p:sp>
    </p:spTree>
    <p:extLst>
      <p:ext uri="{BB962C8B-B14F-4D97-AF65-F5344CB8AC3E}">
        <p14:creationId xmlns:p14="http://schemas.microsoft.com/office/powerpoint/2010/main" val="19792214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3440" y="1184787"/>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632554" y="25527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684649" y="4548476"/>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632554" y="4482035"/>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679037" y="2470567"/>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7691380" y="4885800"/>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p:nvPr/>
        </p:nvCxnSpPr>
        <p:spPr>
          <a:xfrm flipV="1">
            <a:off x="7767580" y="3954483"/>
            <a:ext cx="93885" cy="93131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1138052" y="1083743"/>
            <a:ext cx="6934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a:cs typeface="Arial" panose="020B0604020202020204" pitchFamily="34" charset="0"/>
              </a:rPr>
              <a:t>7</a:t>
            </a:r>
            <a:r>
              <a:rPr lang="en-CA" altLang="en-US" sz="2800" b="1" dirty="0" smtClean="0">
                <a:cs typeface="Arial" panose="020B0604020202020204" pitchFamily="34" charset="0"/>
              </a:rPr>
              <a:t>. </a:t>
            </a:r>
            <a:r>
              <a:rPr lang="en-CA" altLang="en-US" b="1" dirty="0" smtClean="0">
                <a:cs typeface="Arial" panose="020B0604020202020204" pitchFamily="34" charset="0"/>
              </a:rPr>
              <a:t>Team </a:t>
            </a:r>
            <a:r>
              <a:rPr lang="en-CA" altLang="en-US" b="1" dirty="0" smtClean="0">
                <a:cs typeface="Arial" panose="020B0604020202020204" pitchFamily="34" charset="0"/>
              </a:rPr>
              <a:t>B </a:t>
            </a:r>
            <a:r>
              <a:rPr lang="en-CA" altLang="en-US" b="1" dirty="0" smtClean="0">
                <a:cs typeface="Arial" panose="020B0604020202020204" pitchFamily="34" charset="0"/>
              </a:rPr>
              <a:t>hand pass</a:t>
            </a:r>
            <a:endParaRPr lang="en-CA" altLang="en-US" b="1" dirty="0">
              <a:cs typeface="Arial" panose="020B0604020202020204" pitchFamily="34" charset="0"/>
            </a:endParaRPr>
          </a:p>
        </p:txBody>
      </p:sp>
    </p:spTree>
    <p:extLst>
      <p:ext uri="{BB962C8B-B14F-4D97-AF65-F5344CB8AC3E}">
        <p14:creationId xmlns:p14="http://schemas.microsoft.com/office/powerpoint/2010/main" val="6902802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4" descr="Murray's R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388" y="1129781"/>
            <a:ext cx="7232024" cy="48175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Oval 3"/>
          <p:cNvSpPr/>
          <p:nvPr/>
        </p:nvSpPr>
        <p:spPr>
          <a:xfrm>
            <a:off x="2632554" y="25527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1</a:t>
            </a:r>
          </a:p>
        </p:txBody>
      </p:sp>
      <p:sp>
        <p:nvSpPr>
          <p:cNvPr id="22" name="Oval 21"/>
          <p:cNvSpPr/>
          <p:nvPr/>
        </p:nvSpPr>
        <p:spPr>
          <a:xfrm>
            <a:off x="6684649" y="4548476"/>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8</a:t>
            </a:r>
          </a:p>
        </p:txBody>
      </p:sp>
      <p:sp>
        <p:nvSpPr>
          <p:cNvPr id="23" name="Oval 22"/>
          <p:cNvSpPr/>
          <p:nvPr/>
        </p:nvSpPr>
        <p:spPr>
          <a:xfrm>
            <a:off x="5448300"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7</a:t>
            </a:r>
          </a:p>
        </p:txBody>
      </p:sp>
      <p:sp>
        <p:nvSpPr>
          <p:cNvPr id="24" name="Oval 23"/>
          <p:cNvSpPr/>
          <p:nvPr/>
        </p:nvSpPr>
        <p:spPr>
          <a:xfrm>
            <a:off x="3844612" y="466966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6</a:t>
            </a:r>
          </a:p>
        </p:txBody>
      </p:sp>
      <p:sp>
        <p:nvSpPr>
          <p:cNvPr id="25" name="Oval 24"/>
          <p:cNvSpPr/>
          <p:nvPr/>
        </p:nvSpPr>
        <p:spPr>
          <a:xfrm>
            <a:off x="2632554" y="4482035"/>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5</a:t>
            </a:r>
          </a:p>
        </p:txBody>
      </p:sp>
      <p:sp>
        <p:nvSpPr>
          <p:cNvPr id="26" name="Oval 25"/>
          <p:cNvSpPr/>
          <p:nvPr/>
        </p:nvSpPr>
        <p:spPr>
          <a:xfrm>
            <a:off x="4605152" y="3479244"/>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9</a:t>
            </a:r>
          </a:p>
        </p:txBody>
      </p:sp>
      <p:sp>
        <p:nvSpPr>
          <p:cNvPr id="27" name="Oval 26"/>
          <p:cNvSpPr/>
          <p:nvPr/>
        </p:nvSpPr>
        <p:spPr>
          <a:xfrm>
            <a:off x="6679037" y="2470567"/>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4</a:t>
            </a:r>
          </a:p>
        </p:txBody>
      </p:sp>
      <p:sp>
        <p:nvSpPr>
          <p:cNvPr id="28" name="Oval 27"/>
          <p:cNvSpPr/>
          <p:nvPr/>
        </p:nvSpPr>
        <p:spPr>
          <a:xfrm>
            <a:off x="5368612" y="2438401"/>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3</a:t>
            </a:r>
          </a:p>
        </p:txBody>
      </p:sp>
      <p:sp>
        <p:nvSpPr>
          <p:cNvPr id="29" name="Oval 28"/>
          <p:cNvSpPr/>
          <p:nvPr/>
        </p:nvSpPr>
        <p:spPr>
          <a:xfrm>
            <a:off x="3886200" y="2481242"/>
            <a:ext cx="228600" cy="228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t>2</a:t>
            </a:r>
          </a:p>
        </p:txBody>
      </p:sp>
      <p:sp>
        <p:nvSpPr>
          <p:cNvPr id="7" name="Oval 6"/>
          <p:cNvSpPr/>
          <p:nvPr/>
        </p:nvSpPr>
        <p:spPr>
          <a:xfrm>
            <a:off x="7740936" y="4708101"/>
            <a:ext cx="152400" cy="1555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 name="Straight Arrow Connector 9"/>
          <p:cNvCxnSpPr>
            <a:stCxn id="7" idx="2"/>
          </p:cNvCxnSpPr>
          <p:nvPr/>
        </p:nvCxnSpPr>
        <p:spPr>
          <a:xfrm flipH="1" flipV="1">
            <a:off x="6902690" y="4643389"/>
            <a:ext cx="838246" cy="1425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20"/>
          <p:cNvSpPr txBox="1">
            <a:spLocks noChangeArrowheads="1"/>
          </p:cNvSpPr>
          <p:nvPr/>
        </p:nvSpPr>
        <p:spPr bwMode="auto">
          <a:xfrm>
            <a:off x="2352304" y="3408600"/>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A</a:t>
            </a:r>
          </a:p>
        </p:txBody>
      </p:sp>
      <p:sp>
        <p:nvSpPr>
          <p:cNvPr id="13328" name="TextBox 29"/>
          <p:cNvSpPr txBox="1">
            <a:spLocks noChangeArrowheads="1"/>
          </p:cNvSpPr>
          <p:nvPr/>
        </p:nvSpPr>
        <p:spPr bwMode="auto">
          <a:xfrm>
            <a:off x="6855972" y="3337956"/>
            <a:ext cx="457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CA" altLang="en-US" dirty="0">
                <a:cs typeface="Arial" panose="020B0604020202020204" pitchFamily="34" charset="0"/>
              </a:rPr>
              <a:t>B</a:t>
            </a:r>
          </a:p>
        </p:txBody>
      </p:sp>
      <p:sp>
        <p:nvSpPr>
          <p:cNvPr id="13329" name="TextBox 30"/>
          <p:cNvSpPr txBox="1">
            <a:spLocks noChangeArrowheads="1"/>
          </p:cNvSpPr>
          <p:nvPr/>
        </p:nvSpPr>
        <p:spPr bwMode="auto">
          <a:xfrm>
            <a:off x="1138052" y="1083743"/>
            <a:ext cx="6934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CA" altLang="en-US" sz="2800" b="1" dirty="0">
                <a:cs typeface="Arial" panose="020B0604020202020204" pitchFamily="34" charset="0"/>
              </a:rPr>
              <a:t>7</a:t>
            </a:r>
            <a:r>
              <a:rPr lang="en-CA" altLang="en-US" sz="2800" b="1" dirty="0" smtClean="0">
                <a:cs typeface="Arial" panose="020B0604020202020204" pitchFamily="34" charset="0"/>
              </a:rPr>
              <a:t>. </a:t>
            </a:r>
            <a:r>
              <a:rPr lang="en-CA" altLang="en-US" b="1" dirty="0" smtClean="0">
                <a:cs typeface="Arial" panose="020B0604020202020204" pitchFamily="34" charset="0"/>
              </a:rPr>
              <a:t>Team </a:t>
            </a:r>
            <a:r>
              <a:rPr lang="en-CA" altLang="en-US" b="1" dirty="0" smtClean="0">
                <a:cs typeface="Arial" panose="020B0604020202020204" pitchFamily="34" charset="0"/>
              </a:rPr>
              <a:t>B </a:t>
            </a:r>
            <a:r>
              <a:rPr lang="en-CA" altLang="en-US" b="1" dirty="0" smtClean="0">
                <a:cs typeface="Arial" panose="020B0604020202020204" pitchFamily="34" charset="0"/>
              </a:rPr>
              <a:t>hand pass</a:t>
            </a:r>
            <a:endParaRPr lang="en-CA" altLang="en-US" b="1" dirty="0">
              <a:cs typeface="Arial" panose="020B0604020202020204" pitchFamily="34" charset="0"/>
            </a:endParaRPr>
          </a:p>
        </p:txBody>
      </p:sp>
    </p:spTree>
    <p:extLst>
      <p:ext uri="{BB962C8B-B14F-4D97-AF65-F5344CB8AC3E}">
        <p14:creationId xmlns:p14="http://schemas.microsoft.com/office/powerpoint/2010/main" val="18247994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152400"/>
            <a:ext cx="8458200" cy="1143000"/>
          </a:xfrm>
        </p:spPr>
        <p:txBody>
          <a:bodyPr>
            <a:normAutofit/>
          </a:bodyPr>
          <a:lstStyle/>
          <a:p>
            <a:r>
              <a:rPr lang="en-CA" altLang="en-US" b="1" dirty="0" smtClean="0">
                <a:solidFill>
                  <a:srgbClr val="FF0000"/>
                </a:solidFill>
              </a:rPr>
              <a:t>Face Off Procedures</a:t>
            </a:r>
          </a:p>
        </p:txBody>
      </p:sp>
      <p:sp>
        <p:nvSpPr>
          <p:cNvPr id="7" name="Text Box 5"/>
          <p:cNvSpPr txBox="1">
            <a:spLocks noChangeArrowheads="1"/>
          </p:cNvSpPr>
          <p:nvPr/>
        </p:nvSpPr>
        <p:spPr bwMode="auto">
          <a:xfrm>
            <a:off x="4191000" y="2819400"/>
            <a:ext cx="47244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 typeface="Wingdings" panose="05000000000000000000" pitchFamily="2" charset="2"/>
              <a:buChar char="Ø"/>
            </a:pPr>
            <a:r>
              <a:rPr lang="fr-FR" altLang="en-US" sz="2800" b="1" dirty="0" err="1"/>
              <a:t>When</a:t>
            </a:r>
            <a:r>
              <a:rPr lang="fr-FR" altLang="en-US" sz="2800" b="1" dirty="0"/>
              <a:t> the referee drops </a:t>
            </a:r>
            <a:r>
              <a:rPr lang="fr-FR" altLang="en-US" sz="2800" b="1" dirty="0" err="1"/>
              <a:t>his</a:t>
            </a:r>
            <a:r>
              <a:rPr lang="fr-FR" altLang="en-US" sz="2800" b="1" dirty="0"/>
              <a:t> arm, the </a:t>
            </a:r>
            <a:r>
              <a:rPr lang="fr-FR" altLang="en-US" sz="2800" b="1" dirty="0" err="1"/>
              <a:t>linesman</a:t>
            </a:r>
            <a:r>
              <a:rPr lang="fr-FR" altLang="en-US" sz="2800" b="1" dirty="0"/>
              <a:t> </a:t>
            </a:r>
            <a:r>
              <a:rPr lang="fr-FR" altLang="en-US" sz="2800" b="1" dirty="0" err="1"/>
              <a:t>blows</a:t>
            </a:r>
            <a:r>
              <a:rPr lang="fr-FR" altLang="en-US" sz="2800" b="1" dirty="0"/>
              <a:t> the </a:t>
            </a:r>
            <a:r>
              <a:rPr lang="fr-FR" altLang="en-US" sz="2800" b="1" dirty="0" err="1" smtClean="0"/>
              <a:t>whistle</a:t>
            </a:r>
            <a:r>
              <a:rPr lang="fr-FR" altLang="en-US" sz="2800" b="1" dirty="0" smtClean="0"/>
              <a:t> and </a:t>
            </a:r>
            <a:r>
              <a:rPr lang="fr-FR" altLang="en-US" sz="2800" b="1" dirty="0"/>
              <a:t>the </a:t>
            </a:r>
            <a:r>
              <a:rPr lang="fr-FR" altLang="en-US" sz="2800" b="1" dirty="0" err="1"/>
              <a:t>players</a:t>
            </a:r>
            <a:r>
              <a:rPr lang="fr-FR" altLang="en-US" sz="2800" b="1" dirty="0"/>
              <a:t> have 5 seconds to </a:t>
            </a:r>
            <a:r>
              <a:rPr lang="fr-FR" altLang="en-US" sz="2800" b="1" dirty="0" err="1"/>
              <a:t>be</a:t>
            </a:r>
            <a:r>
              <a:rPr lang="fr-FR" altLang="en-US" sz="2800" b="1" dirty="0"/>
              <a:t> </a:t>
            </a:r>
            <a:r>
              <a:rPr lang="fr-FR" altLang="en-US" sz="2800" b="1" dirty="0" err="1" smtClean="0"/>
              <a:t>ready</a:t>
            </a:r>
            <a:r>
              <a:rPr lang="fr-FR" altLang="en-US" sz="2800" b="1" dirty="0" smtClean="0"/>
              <a:t>.</a:t>
            </a:r>
            <a:endParaRPr lang="fr-FR" altLang="en-US" sz="2800" b="1" dirty="0"/>
          </a:p>
        </p:txBody>
      </p:sp>
      <p:pic>
        <p:nvPicPr>
          <p:cNvPr id="8" name="Picture 6" descr="March142002_ISL4"/>
          <p:cNvPicPr>
            <a:picLocks noChangeAspect="1" noChangeArrowheads="1"/>
          </p:cNvPicPr>
          <p:nvPr/>
        </p:nvPicPr>
        <p:blipFill>
          <a:blip r:embed="rId3">
            <a:lum contrast="12000"/>
            <a:extLst>
              <a:ext uri="{28A0092B-C50C-407E-A947-70E740481C1C}">
                <a14:useLocalDpi xmlns:a14="http://schemas.microsoft.com/office/drawing/2010/main" val="0"/>
              </a:ext>
            </a:extLst>
          </a:blip>
          <a:srcRect/>
          <a:stretch>
            <a:fillRect/>
          </a:stretch>
        </p:blipFill>
        <p:spPr bwMode="auto">
          <a:xfrm>
            <a:off x="1371600" y="1866378"/>
            <a:ext cx="252095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04142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300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istleshor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Title 1"/>
          <p:cNvSpPr>
            <a:spLocks noGrp="1"/>
          </p:cNvSpPr>
          <p:nvPr>
            <p:ph type="title"/>
          </p:nvPr>
        </p:nvSpPr>
        <p:spPr>
          <a:xfrm>
            <a:off x="381000" y="731838"/>
            <a:ext cx="8458200" cy="1143000"/>
          </a:xfrm>
        </p:spPr>
        <p:txBody>
          <a:bodyPr>
            <a:normAutofit/>
          </a:bodyPr>
          <a:lstStyle/>
          <a:p>
            <a:r>
              <a:rPr lang="en-CA" altLang="en-US" b="1" dirty="0" smtClean="0">
                <a:solidFill>
                  <a:srgbClr val="FF0000"/>
                </a:solidFill>
              </a:rPr>
              <a:t>Face Off Procedures</a:t>
            </a:r>
          </a:p>
        </p:txBody>
      </p:sp>
      <p:sp>
        <p:nvSpPr>
          <p:cNvPr id="5" name="Text Box 7"/>
          <p:cNvSpPr txBox="1">
            <a:spLocks noChangeArrowheads="1"/>
          </p:cNvSpPr>
          <p:nvPr/>
        </p:nvSpPr>
        <p:spPr bwMode="auto">
          <a:xfrm>
            <a:off x="5334000" y="2514600"/>
            <a:ext cx="3025775"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 typeface="Wingdings" panose="05000000000000000000" pitchFamily="2" charset="2"/>
              <a:buChar char="Ø"/>
            </a:pPr>
            <a:r>
              <a:rPr lang="fr-FR" altLang="en-US" b="1" dirty="0" err="1"/>
              <a:t>During</a:t>
            </a:r>
            <a:r>
              <a:rPr lang="fr-FR" altLang="en-US" b="1" dirty="0"/>
              <a:t> </a:t>
            </a:r>
            <a:r>
              <a:rPr lang="fr-FR" altLang="en-US" b="1" dirty="0" err="1"/>
              <a:t>that</a:t>
            </a:r>
            <a:r>
              <a:rPr lang="fr-FR" altLang="en-US" b="1" dirty="0"/>
              <a:t> 5 seconds, </a:t>
            </a:r>
            <a:r>
              <a:rPr lang="fr-FR" altLang="en-US" b="1" dirty="0" err="1"/>
              <a:t>he</a:t>
            </a:r>
            <a:r>
              <a:rPr lang="fr-FR" altLang="en-US" b="1" dirty="0"/>
              <a:t> </a:t>
            </a:r>
            <a:r>
              <a:rPr lang="fr-FR" altLang="en-US" b="1" dirty="0" err="1"/>
              <a:t>makes</a:t>
            </a:r>
            <a:r>
              <a:rPr lang="fr-FR" altLang="en-US" b="1" dirty="0"/>
              <a:t> sure of the </a:t>
            </a:r>
            <a:r>
              <a:rPr lang="fr-FR" altLang="en-US" b="1" dirty="0" err="1"/>
              <a:t>player’s</a:t>
            </a:r>
            <a:r>
              <a:rPr lang="fr-FR" altLang="en-US" b="1" dirty="0"/>
              <a:t> </a:t>
            </a:r>
            <a:r>
              <a:rPr lang="fr-FR" altLang="en-US" b="1" dirty="0" err="1" smtClean="0"/>
              <a:t>positioning</a:t>
            </a:r>
            <a:r>
              <a:rPr lang="fr-FR" altLang="en-US" b="1" dirty="0" smtClean="0"/>
              <a:t>.</a:t>
            </a:r>
            <a:endParaRPr lang="fr-FR" altLang="en-US" b="1" dirty="0"/>
          </a:p>
        </p:txBody>
      </p:sp>
      <p:sp>
        <p:nvSpPr>
          <p:cNvPr id="6" name="Text Box 5"/>
          <p:cNvSpPr txBox="1">
            <a:spLocks noChangeArrowheads="1"/>
          </p:cNvSpPr>
          <p:nvPr/>
        </p:nvSpPr>
        <p:spPr bwMode="auto">
          <a:xfrm>
            <a:off x="5334000" y="4648200"/>
            <a:ext cx="28797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 typeface="Wingdings" panose="05000000000000000000" pitchFamily="2" charset="2"/>
              <a:buChar char="Ø"/>
            </a:pPr>
            <a:r>
              <a:rPr lang="fr-FR" altLang="en-US" b="1" dirty="0" err="1"/>
              <a:t>Give</a:t>
            </a:r>
            <a:r>
              <a:rPr lang="fr-FR" altLang="en-US" b="1" dirty="0"/>
              <a:t> </a:t>
            </a:r>
            <a:r>
              <a:rPr lang="fr-FR" altLang="en-US" b="1" dirty="0" err="1"/>
              <a:t>clear</a:t>
            </a:r>
            <a:r>
              <a:rPr lang="fr-FR" altLang="en-US" b="1" dirty="0"/>
              <a:t> </a:t>
            </a:r>
            <a:r>
              <a:rPr lang="fr-FR" altLang="en-US" b="1" dirty="0" smtClean="0"/>
              <a:t>instructions. </a:t>
            </a:r>
            <a:endParaRPr lang="fr-FR" altLang="en-US"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2514600"/>
            <a:ext cx="4051392" cy="2698750"/>
          </a:xfrm>
          <a:prstGeom prst="rect">
            <a:avLst/>
          </a:prstGeom>
        </p:spPr>
      </p:pic>
    </p:spTree>
    <p:extLst>
      <p:ext uri="{BB962C8B-B14F-4D97-AF65-F5344CB8AC3E}">
        <p14:creationId xmlns:p14="http://schemas.microsoft.com/office/powerpoint/2010/main" val="2800686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1+#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6"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Title 1"/>
          <p:cNvSpPr>
            <a:spLocks noGrp="1"/>
          </p:cNvSpPr>
          <p:nvPr>
            <p:ph type="title"/>
          </p:nvPr>
        </p:nvSpPr>
        <p:spPr>
          <a:xfrm>
            <a:off x="304800" y="774700"/>
            <a:ext cx="8458200" cy="1143000"/>
          </a:xfrm>
        </p:spPr>
        <p:txBody>
          <a:bodyPr>
            <a:normAutofit/>
          </a:bodyPr>
          <a:lstStyle/>
          <a:p>
            <a:r>
              <a:rPr lang="en-CA" altLang="en-US" b="1" dirty="0" smtClean="0">
                <a:solidFill>
                  <a:srgbClr val="FF0000"/>
                </a:solidFill>
              </a:rPr>
              <a:t>Face Off Procedures</a:t>
            </a:r>
          </a:p>
        </p:txBody>
      </p:sp>
      <p:sp>
        <p:nvSpPr>
          <p:cNvPr id="7" name="Text Box 6"/>
          <p:cNvSpPr txBox="1">
            <a:spLocks noChangeArrowheads="1"/>
          </p:cNvSpPr>
          <p:nvPr/>
        </p:nvSpPr>
        <p:spPr bwMode="auto">
          <a:xfrm>
            <a:off x="4953000" y="2743200"/>
            <a:ext cx="348932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 typeface="Wingdings" panose="05000000000000000000" pitchFamily="2" charset="2"/>
              <a:buChar char="Ø"/>
            </a:pPr>
            <a:r>
              <a:rPr lang="fr-FR" altLang="en-US" sz="2800" b="1"/>
              <a:t>Check the position of the players in front of you.</a:t>
            </a:r>
          </a:p>
        </p:txBody>
      </p:sp>
      <p:pic>
        <p:nvPicPr>
          <p:cNvPr id="8" name="Picture 5" descr="November92001_OHL_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133600"/>
            <a:ext cx="3117850" cy="435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7"/>
          <p:cNvSpPr txBox="1">
            <a:spLocks noChangeArrowheads="1"/>
          </p:cNvSpPr>
          <p:nvPr/>
        </p:nvSpPr>
        <p:spPr bwMode="auto">
          <a:xfrm>
            <a:off x="4953000" y="4343400"/>
            <a:ext cx="326072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 typeface="Wingdings" panose="05000000000000000000" pitchFamily="2" charset="2"/>
              <a:buChar char="Ø"/>
            </a:pPr>
            <a:r>
              <a:rPr lang="fr-FR" altLang="en-US" sz="2800" b="1" dirty="0"/>
              <a:t>The back </a:t>
            </a:r>
            <a:r>
              <a:rPr lang="fr-FR" altLang="en-US" sz="2800" b="1" dirty="0" err="1"/>
              <a:t>linesman</a:t>
            </a:r>
            <a:r>
              <a:rPr lang="fr-FR" altLang="en-US" sz="2800" b="1" dirty="0"/>
              <a:t> </a:t>
            </a:r>
            <a:r>
              <a:rPr lang="fr-FR" altLang="en-US" sz="2800" b="1" dirty="0" err="1"/>
              <a:t>checks</a:t>
            </a:r>
            <a:r>
              <a:rPr lang="fr-FR" altLang="en-US" sz="2800" b="1" dirty="0"/>
              <a:t> the </a:t>
            </a:r>
            <a:r>
              <a:rPr lang="fr-FR" altLang="en-US" sz="2800" b="1" dirty="0" err="1"/>
              <a:t>players</a:t>
            </a:r>
            <a:r>
              <a:rPr lang="fr-FR" altLang="en-US" sz="2800" b="1" dirty="0"/>
              <a:t> </a:t>
            </a:r>
            <a:r>
              <a:rPr lang="fr-FR" altLang="en-US" sz="2800" b="1" dirty="0" err="1" smtClean="0"/>
              <a:t>behind</a:t>
            </a:r>
            <a:r>
              <a:rPr lang="fr-FR" altLang="en-US" sz="2800" b="1" dirty="0"/>
              <a:t>.</a:t>
            </a:r>
            <a:endParaRPr lang="fr-FR" altLang="en-US" sz="2800" b="1" dirty="0"/>
          </a:p>
        </p:txBody>
      </p:sp>
    </p:spTree>
    <p:extLst>
      <p:ext uri="{BB962C8B-B14F-4D97-AF65-F5344CB8AC3E}">
        <p14:creationId xmlns:p14="http://schemas.microsoft.com/office/powerpoint/2010/main" val="6276145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1+#ppt_w/2"/>
                                          </p:val>
                                        </p:tav>
                                        <p:tav tm="100000">
                                          <p:val>
                                            <p:strVal val="#ppt_x"/>
                                          </p:val>
                                        </p:tav>
                                      </p:tavLst>
                                    </p:anim>
                                    <p:anim calcmode="lin" valueType="num">
                                      <p:cBhvr additive="base">
                                        <p:cTn id="1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1+#ppt_w/2"/>
                                          </p:val>
                                        </p:tav>
                                        <p:tav tm="100000">
                                          <p:val>
                                            <p:strVal val="#ppt_x"/>
                                          </p:val>
                                        </p:tav>
                                      </p:tavLst>
                                    </p:anim>
                                    <p:anim calcmode="lin" valueType="num">
                                      <p:cBhvr additive="base">
                                        <p:cTn id="20"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P spid="10"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Title 1"/>
          <p:cNvSpPr>
            <a:spLocks noGrp="1"/>
          </p:cNvSpPr>
          <p:nvPr>
            <p:ph type="title"/>
          </p:nvPr>
        </p:nvSpPr>
        <p:spPr>
          <a:xfrm>
            <a:off x="17813" y="719932"/>
            <a:ext cx="8458200" cy="1143000"/>
          </a:xfrm>
        </p:spPr>
        <p:txBody>
          <a:bodyPr>
            <a:normAutofit/>
          </a:bodyPr>
          <a:lstStyle/>
          <a:p>
            <a:r>
              <a:rPr lang="en-CA" altLang="en-US" b="1" dirty="0" smtClean="0">
                <a:solidFill>
                  <a:srgbClr val="FF0000"/>
                </a:solidFill>
              </a:rPr>
              <a:t>Face Off Procedures</a:t>
            </a:r>
          </a:p>
        </p:txBody>
      </p:sp>
      <p:sp>
        <p:nvSpPr>
          <p:cNvPr id="6" name="Text Box 12"/>
          <p:cNvSpPr txBox="1">
            <a:spLocks noChangeArrowheads="1"/>
          </p:cNvSpPr>
          <p:nvPr/>
        </p:nvSpPr>
        <p:spPr bwMode="auto">
          <a:xfrm>
            <a:off x="5334000" y="2057400"/>
            <a:ext cx="38100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 typeface="Wingdings" panose="05000000000000000000" pitchFamily="2" charset="2"/>
              <a:buChar char="Ø"/>
            </a:pPr>
            <a:r>
              <a:rPr lang="fr-CA" altLang="en-US" sz="2800" b="1" dirty="0"/>
              <a:t>Check </a:t>
            </a:r>
            <a:r>
              <a:rPr lang="fr-CA" altLang="en-US" sz="2800" b="1" dirty="0" err="1"/>
              <a:t>your</a:t>
            </a:r>
            <a:r>
              <a:rPr lang="fr-CA" altLang="en-US" sz="2800" b="1" dirty="0"/>
              <a:t> </a:t>
            </a:r>
            <a:r>
              <a:rPr lang="fr-CA" altLang="en-US" sz="2800" b="1" dirty="0" err="1"/>
              <a:t>partner</a:t>
            </a:r>
            <a:r>
              <a:rPr lang="fr-CA" altLang="en-US" sz="2800" b="1" dirty="0"/>
              <a:t> to </a:t>
            </a:r>
            <a:r>
              <a:rPr lang="fr-CA" altLang="en-US" sz="2800" b="1" dirty="0" err="1"/>
              <a:t>be</a:t>
            </a:r>
            <a:r>
              <a:rPr lang="fr-CA" altLang="en-US" sz="2800" b="1" dirty="0"/>
              <a:t> sure </a:t>
            </a:r>
            <a:r>
              <a:rPr lang="fr-CA" altLang="en-US" sz="2800" b="1" dirty="0" err="1"/>
              <a:t>they</a:t>
            </a:r>
            <a:r>
              <a:rPr lang="fr-CA" altLang="en-US" sz="2800" b="1" dirty="0"/>
              <a:t> are </a:t>
            </a:r>
            <a:r>
              <a:rPr lang="fr-CA" altLang="en-US" sz="2800" b="1" dirty="0" err="1" smtClean="0"/>
              <a:t>ready</a:t>
            </a:r>
            <a:r>
              <a:rPr lang="fr-CA" altLang="en-US" sz="2800" b="1" dirty="0" smtClean="0"/>
              <a:t>. </a:t>
            </a:r>
            <a:endParaRPr lang="fr-CA" altLang="en-US" sz="2800" b="1" dirty="0"/>
          </a:p>
        </p:txBody>
      </p:sp>
      <p:sp>
        <p:nvSpPr>
          <p:cNvPr id="9" name="Text Box 7"/>
          <p:cNvSpPr txBox="1">
            <a:spLocks noChangeArrowheads="1"/>
          </p:cNvSpPr>
          <p:nvPr/>
        </p:nvSpPr>
        <p:spPr bwMode="auto">
          <a:xfrm>
            <a:off x="5334000" y="3429000"/>
            <a:ext cx="3810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 typeface="Wingdings" panose="05000000000000000000" pitchFamily="2" charset="2"/>
              <a:buChar char="Ø"/>
            </a:pPr>
            <a:r>
              <a:rPr lang="fr-CA" altLang="en-US" sz="2800" b="1" dirty="0"/>
              <a:t>Check if the </a:t>
            </a:r>
            <a:r>
              <a:rPr lang="fr-CA" altLang="en-US" sz="2800" b="1" dirty="0" err="1"/>
              <a:t>goalie</a:t>
            </a:r>
            <a:r>
              <a:rPr lang="fr-CA" altLang="en-US" sz="2800" b="1" dirty="0"/>
              <a:t> </a:t>
            </a:r>
            <a:r>
              <a:rPr lang="fr-CA" altLang="en-US" sz="2800" b="1" dirty="0" err="1"/>
              <a:t>is</a:t>
            </a:r>
            <a:r>
              <a:rPr lang="fr-CA" altLang="en-US" sz="2800" b="1" dirty="0"/>
              <a:t> </a:t>
            </a:r>
            <a:r>
              <a:rPr lang="fr-CA" altLang="en-US" sz="2800" b="1" dirty="0" err="1" smtClean="0"/>
              <a:t>ready</a:t>
            </a:r>
            <a:r>
              <a:rPr lang="fr-CA" altLang="en-US" sz="2800" b="1" dirty="0" smtClean="0"/>
              <a:t>.</a:t>
            </a:r>
            <a:endParaRPr lang="fr-CA" altLang="en-US" sz="2800" b="1" dirty="0"/>
          </a:p>
        </p:txBody>
      </p:sp>
      <p:sp>
        <p:nvSpPr>
          <p:cNvPr id="11" name="Text Box 8"/>
          <p:cNvSpPr txBox="1">
            <a:spLocks noChangeArrowheads="1"/>
          </p:cNvSpPr>
          <p:nvPr/>
        </p:nvSpPr>
        <p:spPr bwMode="auto">
          <a:xfrm>
            <a:off x="5334000" y="4572000"/>
            <a:ext cx="3810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buFont typeface="Wingdings" panose="05000000000000000000" pitchFamily="2" charset="2"/>
              <a:buChar char="Ø"/>
            </a:pPr>
            <a:r>
              <a:rPr lang="fr-CA" altLang="en-US" b="1" dirty="0"/>
              <a:t>The skates have to </a:t>
            </a:r>
            <a:r>
              <a:rPr lang="fr-CA" altLang="en-US" b="1" dirty="0" err="1"/>
              <a:t>be</a:t>
            </a:r>
            <a:r>
              <a:rPr lang="fr-CA" altLang="en-US" b="1" dirty="0"/>
              <a:t> </a:t>
            </a:r>
            <a:r>
              <a:rPr lang="fr-CA" altLang="en-US" b="1" dirty="0" err="1"/>
              <a:t>inside</a:t>
            </a:r>
            <a:r>
              <a:rPr lang="fr-CA" altLang="en-US" b="1" dirty="0"/>
              <a:t> the L </a:t>
            </a:r>
            <a:r>
              <a:rPr lang="fr-CA" altLang="en-US" b="1" dirty="0" smtClean="0"/>
              <a:t>mark.</a:t>
            </a:r>
            <a:endParaRPr lang="fr-CA" altLang="en-US" b="1" dirty="0"/>
          </a:p>
        </p:txBody>
      </p:sp>
      <p:sp>
        <p:nvSpPr>
          <p:cNvPr id="12" name="Text Box 6"/>
          <p:cNvSpPr txBox="1">
            <a:spLocks noChangeArrowheads="1"/>
          </p:cNvSpPr>
          <p:nvPr/>
        </p:nvSpPr>
        <p:spPr bwMode="auto">
          <a:xfrm>
            <a:off x="2514600" y="5867400"/>
            <a:ext cx="3276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fr-CA" altLang="en-US" sz="2800" b="1" dirty="0"/>
              <a:t>Do the </a:t>
            </a:r>
            <a:r>
              <a:rPr lang="fr-CA" altLang="en-US" sz="2800" b="1" dirty="0" smtClean="0"/>
              <a:t>face-off </a:t>
            </a:r>
            <a:r>
              <a:rPr lang="fr-CA" altLang="en-US" sz="2800" b="1" dirty="0"/>
              <a:t>!</a:t>
            </a:r>
          </a:p>
        </p:txBody>
      </p:sp>
      <p:pic>
        <p:nvPicPr>
          <p:cNvPr id="14" name="Picture 13" descr="ohf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362200"/>
            <a:ext cx="4343400" cy="289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96383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heel(4)">
                                      <p:cBhvr>
                                        <p:cTn id="7" dur="2000"/>
                                        <p:tgtEl>
                                          <p:spTgt spid="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1+#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1+#ppt_w/2"/>
                                          </p:val>
                                        </p:tav>
                                        <p:tav tm="100000">
                                          <p:val>
                                            <p:strVal val="#ppt_x"/>
                                          </p:val>
                                        </p:tav>
                                      </p:tavLst>
                                    </p:anim>
                                    <p:anim calcmode="lin" valueType="num">
                                      <p:cBhvr additive="base">
                                        <p:cTn id="19"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additive="base">
                                        <p:cTn id="24" dur="500" fill="hold"/>
                                        <p:tgtEl>
                                          <p:spTgt spid="11"/>
                                        </p:tgtEl>
                                        <p:attrNameLst>
                                          <p:attrName>ppt_x</p:attrName>
                                        </p:attrNameLst>
                                      </p:cBhvr>
                                      <p:tavLst>
                                        <p:tav tm="0">
                                          <p:val>
                                            <p:strVal val="1+#ppt_w/2"/>
                                          </p:val>
                                        </p:tav>
                                        <p:tav tm="100000">
                                          <p:val>
                                            <p:strVal val="#ppt_x"/>
                                          </p:val>
                                        </p:tav>
                                      </p:tavLst>
                                    </p:anim>
                                    <p:anim calcmode="lin" valueType="num">
                                      <p:cBhvr additive="base">
                                        <p:cTn id="25"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additive="base">
                                        <p:cTn id="30" dur="500" fill="hold"/>
                                        <p:tgtEl>
                                          <p:spTgt spid="12"/>
                                        </p:tgtEl>
                                        <p:attrNameLst>
                                          <p:attrName>ppt_x</p:attrName>
                                        </p:attrNameLst>
                                      </p:cBhvr>
                                      <p:tavLst>
                                        <p:tav tm="0">
                                          <p:val>
                                            <p:strVal val="1+#ppt_w/2"/>
                                          </p:val>
                                        </p:tav>
                                        <p:tav tm="100000">
                                          <p:val>
                                            <p:strVal val="#ppt_x"/>
                                          </p:val>
                                        </p:tav>
                                      </p:tavLst>
                                    </p:anim>
                                    <p:anim calcmode="lin" valueType="num">
                                      <p:cBhvr additive="base">
                                        <p:cTn id="31"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P spid="9" grpId="0" autoUpdateAnimBg="0"/>
      <p:bldP spid="11" grpId="0" autoUpdateAnimBg="0"/>
      <p:bldP spid="12"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Title 1"/>
          <p:cNvSpPr>
            <a:spLocks noGrp="1"/>
          </p:cNvSpPr>
          <p:nvPr>
            <p:ph type="title"/>
          </p:nvPr>
        </p:nvSpPr>
        <p:spPr>
          <a:xfrm>
            <a:off x="419100" y="279482"/>
            <a:ext cx="8458200" cy="1143000"/>
          </a:xfrm>
        </p:spPr>
        <p:txBody>
          <a:bodyPr>
            <a:normAutofit/>
          </a:bodyPr>
          <a:lstStyle/>
          <a:p>
            <a:r>
              <a:rPr lang="en-CA" altLang="en-US" b="1" dirty="0" smtClean="0">
                <a:solidFill>
                  <a:srgbClr val="FF0000"/>
                </a:solidFill>
              </a:rPr>
              <a:t>Face Off Procedures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3569" y="2819400"/>
            <a:ext cx="5529262" cy="3329037"/>
          </a:xfrm>
          <a:prstGeom prst="rect">
            <a:avLst/>
          </a:prstGeom>
        </p:spPr>
      </p:pic>
      <p:sp>
        <p:nvSpPr>
          <p:cNvPr id="3" name="TextBox 2"/>
          <p:cNvSpPr txBox="1"/>
          <p:nvPr/>
        </p:nvSpPr>
        <p:spPr>
          <a:xfrm>
            <a:off x="1143000" y="1431800"/>
            <a:ext cx="7162800" cy="954107"/>
          </a:xfrm>
          <a:prstGeom prst="rect">
            <a:avLst/>
          </a:prstGeom>
          <a:noFill/>
        </p:spPr>
        <p:txBody>
          <a:bodyPr wrap="square" rtlCol="0">
            <a:spAutoFit/>
          </a:bodyPr>
          <a:lstStyle/>
          <a:p>
            <a:pPr algn="ctr"/>
            <a:r>
              <a:rPr lang="en-US" sz="2800" b="1" dirty="0" smtClean="0"/>
              <a:t>What happens if there is a violation of any of these rules?</a:t>
            </a:r>
            <a:endParaRPr lang="en-US" sz="2800" b="1" dirty="0"/>
          </a:p>
        </p:txBody>
      </p:sp>
    </p:spTree>
    <p:extLst>
      <p:ext uri="{BB962C8B-B14F-4D97-AF65-F5344CB8AC3E}">
        <p14:creationId xmlns:p14="http://schemas.microsoft.com/office/powerpoint/2010/main" val="805269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762000" y="838200"/>
            <a:ext cx="82296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eaLnBrk="1" hangingPunct="1">
              <a:buFontTx/>
              <a:buNone/>
              <a:defRPr/>
            </a:pPr>
            <a:r>
              <a:rPr lang="en-CA" altLang="en-US" sz="7200" b="1" kern="0" dirty="0" smtClean="0"/>
              <a:t>Encroachment</a:t>
            </a:r>
          </a:p>
          <a:p>
            <a:pPr algn="ctr" eaLnBrk="1" hangingPunct="1">
              <a:buFontTx/>
              <a:buNone/>
              <a:defRPr/>
            </a:pPr>
            <a:r>
              <a:rPr lang="en-CA" altLang="en-US" sz="4800" b="1" kern="0" dirty="0" smtClean="0">
                <a:solidFill>
                  <a:srgbClr val="FF0000"/>
                </a:solidFill>
              </a:rPr>
              <a:t>Rule 10.2 (c) pg. 125</a:t>
            </a:r>
          </a:p>
          <a:p>
            <a:pPr algn="ctr" eaLnBrk="1" hangingPunct="1">
              <a:buFontTx/>
              <a:buNone/>
              <a:defRPr/>
            </a:pPr>
            <a:endParaRPr lang="en-CA" altLang="en-US" sz="4800" kern="0" dirty="0" smtClean="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9400" y="3428999"/>
            <a:ext cx="3886200" cy="2910899"/>
          </a:xfrm>
          <a:prstGeom prst="rect">
            <a:avLst/>
          </a:prstGeom>
        </p:spPr>
      </p:pic>
    </p:spTree>
    <p:extLst>
      <p:ext uri="{BB962C8B-B14F-4D97-AF65-F5344CB8AC3E}">
        <p14:creationId xmlns:p14="http://schemas.microsoft.com/office/powerpoint/2010/main" val="15346810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914400" y="914400"/>
            <a:ext cx="82296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eaLnBrk="1" hangingPunct="1">
              <a:buFontTx/>
              <a:buNone/>
              <a:defRPr/>
            </a:pPr>
            <a:r>
              <a:rPr lang="en-CA" altLang="en-US" sz="7200" b="1" kern="0" dirty="0" smtClean="0"/>
              <a:t>Encroachment</a:t>
            </a:r>
          </a:p>
          <a:p>
            <a:pPr algn="ctr" eaLnBrk="1" hangingPunct="1">
              <a:buFontTx/>
              <a:buNone/>
              <a:defRPr/>
            </a:pPr>
            <a:endParaRPr lang="en-CA" altLang="en-US" sz="4800" kern="0" dirty="0" smtClean="0"/>
          </a:p>
        </p:txBody>
      </p:sp>
      <p:sp>
        <p:nvSpPr>
          <p:cNvPr id="3" name="Rectangle 3"/>
          <p:cNvSpPr txBox="1">
            <a:spLocks noChangeArrowheads="1"/>
          </p:cNvSpPr>
          <p:nvPr/>
        </p:nvSpPr>
        <p:spPr bwMode="auto">
          <a:xfrm>
            <a:off x="762000" y="2362200"/>
            <a:ext cx="8229600"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lvl="1" eaLnBrk="1" hangingPunct="1">
              <a:buClr>
                <a:schemeClr val="tx1"/>
              </a:buClr>
              <a:buFont typeface="Wingdings" panose="05000000000000000000" pitchFamily="2" charset="2"/>
              <a:buChar char="Ø"/>
              <a:defRPr/>
            </a:pPr>
            <a:r>
              <a:rPr lang="en-US" altLang="en-US" sz="3200" b="1" kern="0" smtClean="0">
                <a:solidFill>
                  <a:srgbClr val="FF0000"/>
                </a:solidFill>
              </a:rPr>
              <a:t>Centers must lineup with their feet outside of the restraining lines</a:t>
            </a:r>
          </a:p>
          <a:p>
            <a:pPr lvl="1" eaLnBrk="1" hangingPunct="1">
              <a:buClr>
                <a:schemeClr val="tx1"/>
              </a:buClr>
              <a:buFont typeface="Wingdings" panose="05000000000000000000" pitchFamily="2" charset="2"/>
              <a:buChar char="Ø"/>
              <a:defRPr/>
            </a:pPr>
            <a:endParaRPr lang="en-US" altLang="en-US" sz="3200" b="1" kern="0" smtClean="0">
              <a:solidFill>
                <a:srgbClr val="FF0000"/>
              </a:solidFill>
            </a:endParaRPr>
          </a:p>
          <a:p>
            <a:pPr lvl="1" eaLnBrk="1" hangingPunct="1">
              <a:buClr>
                <a:schemeClr val="tx1"/>
              </a:buClr>
              <a:buFont typeface="Wingdings" panose="05000000000000000000" pitchFamily="2" charset="2"/>
              <a:buChar char="Ø"/>
              <a:defRPr/>
            </a:pPr>
            <a:r>
              <a:rPr lang="en-US" altLang="en-US" sz="3200" b="1" kern="0" smtClean="0">
                <a:solidFill>
                  <a:srgbClr val="FF0000"/>
                </a:solidFill>
              </a:rPr>
              <a:t>Stick must be on the ice and not moving, with the tip in the white area of the face-off dot.</a:t>
            </a:r>
            <a:endParaRPr lang="en-US" altLang="en-US" sz="3200" b="1" kern="0" dirty="0" smtClean="0">
              <a:solidFill>
                <a:srgbClr val="FF0000"/>
              </a:solidFill>
            </a:endParaRPr>
          </a:p>
        </p:txBody>
      </p:sp>
    </p:spTree>
    <p:extLst>
      <p:ext uri="{BB962C8B-B14F-4D97-AF65-F5344CB8AC3E}">
        <p14:creationId xmlns:p14="http://schemas.microsoft.com/office/powerpoint/2010/main" val="32356166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61612" presetClass="entr" presetSubtype="810234159" fill="hold" grpId="0" nodeType="click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261612" presetClass="entr" presetSubtype="810234159" fill="hold" grpId="0" nodeType="click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autoUpdateAnimBg="0"/>
    </p:bld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9512</TotalTime>
  <Words>1998</Words>
  <Application>Microsoft Office PowerPoint</Application>
  <PresentationFormat>On-screen Show (4:3)</PresentationFormat>
  <Paragraphs>245</Paragraphs>
  <Slides>28</Slides>
  <Notes>15</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ＭＳ Ｐゴシック</vt:lpstr>
      <vt:lpstr>Arial</vt:lpstr>
      <vt:lpstr>Arial Black</vt:lpstr>
      <vt:lpstr>Calibri</vt:lpstr>
      <vt:lpstr>Times New Roman</vt:lpstr>
      <vt:lpstr>Wingdings</vt:lpstr>
      <vt:lpstr>Custom Design</vt:lpstr>
      <vt:lpstr>Face-Off Procedure Rule 10.2 pg. 125</vt:lpstr>
      <vt:lpstr>Face Off Procedures</vt:lpstr>
      <vt:lpstr>Face Off Procedures</vt:lpstr>
      <vt:lpstr>Face Off Procedures</vt:lpstr>
      <vt:lpstr>Face Off Procedures</vt:lpstr>
      <vt:lpstr>Face Off Procedures</vt:lpstr>
      <vt:lpstr>Face Off Procedures</vt:lpstr>
      <vt:lpstr>PowerPoint Presentation</vt:lpstr>
      <vt:lpstr>PowerPoint Presentation</vt:lpstr>
      <vt:lpstr>PowerPoint Presentation</vt:lpstr>
      <vt:lpstr>What goes where?</vt:lpstr>
      <vt:lpstr>PowerPoint Presentation</vt:lpstr>
      <vt:lpstr>PowerPoint Presentation</vt:lpstr>
      <vt:lpstr>Where’s the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omha-9908</dc:creator>
  <cp:lastModifiedBy>wade taylor</cp:lastModifiedBy>
  <cp:revision>55</cp:revision>
  <dcterms:created xsi:type="dcterms:W3CDTF">2014-07-29T23:36:13Z</dcterms:created>
  <dcterms:modified xsi:type="dcterms:W3CDTF">2015-07-27T21:29:28Z</dcterms:modified>
</cp:coreProperties>
</file>