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1" r:id="rId2"/>
  </p:sldMasterIdLst>
  <p:notesMasterIdLst>
    <p:notesMasterId r:id="rId27"/>
  </p:notesMasterIdLst>
  <p:sldIdLst>
    <p:sldId id="270" r:id="rId3"/>
    <p:sldId id="278" r:id="rId4"/>
    <p:sldId id="267" r:id="rId5"/>
    <p:sldId id="258" r:id="rId6"/>
    <p:sldId id="272" r:id="rId7"/>
    <p:sldId id="259" r:id="rId8"/>
    <p:sldId id="268" r:id="rId9"/>
    <p:sldId id="269" r:id="rId10"/>
    <p:sldId id="260" r:id="rId11"/>
    <p:sldId id="271" r:id="rId12"/>
    <p:sldId id="274" r:id="rId13"/>
    <p:sldId id="275" r:id="rId14"/>
    <p:sldId id="261" r:id="rId15"/>
    <p:sldId id="277" r:id="rId16"/>
    <p:sldId id="276" r:id="rId17"/>
    <p:sldId id="290" r:id="rId18"/>
    <p:sldId id="282" r:id="rId19"/>
    <p:sldId id="263" r:id="rId20"/>
    <p:sldId id="273" r:id="rId21"/>
    <p:sldId id="285" r:id="rId22"/>
    <p:sldId id="287" r:id="rId23"/>
    <p:sldId id="284" r:id="rId24"/>
    <p:sldId id="289" r:id="rId25"/>
    <p:sldId id="28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4179"/>
    <a:srgbClr val="011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65"/>
    <p:restoredTop sz="87961"/>
  </p:normalViewPr>
  <p:slideViewPr>
    <p:cSldViewPr snapToGrid="0" snapToObjects="1">
      <p:cViewPr varScale="1">
        <p:scale>
          <a:sx n="100" d="100"/>
          <a:sy n="100" d="100"/>
        </p:scale>
        <p:origin x="13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9" d="100"/>
        <a:sy n="6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tx>
          <c:spPr>
            <a:ln w="31340">
              <a:solidFill>
                <a:srgbClr val="FF0000"/>
              </a:solidFill>
              <a:prstDash val="solid"/>
            </a:ln>
          </c:spPr>
          <c:marker>
            <c:symbol val="none"/>
          </c:marker>
          <c:dPt>
            <c:idx val="14"/>
            <c:marker>
              <c:symbol val="diamond"/>
              <c:size val="12"/>
              <c:spPr>
                <a:solidFill>
                  <a:srgbClr val="FF0000"/>
                </a:solidFill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61D2-4A7E-BD9C-6B9029DFF272}"/>
              </c:ext>
            </c:extLst>
          </c:dPt>
          <c:dPt>
            <c:idx val="19"/>
            <c:bubble3D val="0"/>
            <c:extLst>
              <c:ext xmlns:c16="http://schemas.microsoft.com/office/drawing/2014/chart" uri="{C3380CC4-5D6E-409C-BE32-E72D297353CC}">
                <c16:uniqueId val="{00000001-61D2-4A7E-BD9C-6B9029DFF272}"/>
              </c:ext>
            </c:extLst>
          </c:dPt>
          <c:dPt>
            <c:idx val="20"/>
            <c:bubble3D val="0"/>
            <c:extLst>
              <c:ext xmlns:c16="http://schemas.microsoft.com/office/drawing/2014/chart" uri="{C3380CC4-5D6E-409C-BE32-E72D297353CC}">
                <c16:uniqueId val="{00000002-61D2-4A7E-BD9C-6B9029DFF272}"/>
              </c:ext>
            </c:extLst>
          </c:dPt>
          <c:dPt>
            <c:idx val="21"/>
            <c:bubble3D val="0"/>
            <c:extLst>
              <c:ext xmlns:c16="http://schemas.microsoft.com/office/drawing/2014/chart" uri="{C3380CC4-5D6E-409C-BE32-E72D297353CC}">
                <c16:uniqueId val="{00000003-61D2-4A7E-BD9C-6B9029DFF272}"/>
              </c:ext>
            </c:extLst>
          </c:dPt>
          <c:dPt>
            <c:idx val="23"/>
            <c:marker>
              <c:symbol val="diamond"/>
              <c:size val="12"/>
              <c:spPr>
                <a:solidFill>
                  <a:schemeClr val="accent1">
                    <a:lumMod val="50000"/>
                  </a:schemeClr>
                </a:solidFill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61D2-4A7E-BD9C-6B9029DFF272}"/>
              </c:ext>
            </c:extLst>
          </c:dPt>
          <c:dLbls>
            <c:dLbl>
              <c:idx val="14"/>
              <c:layout>
                <c:manualLayout>
                  <c:x val="-0.140407749689995"/>
                  <c:y val="-3.72340425531915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>
                      <a:solidFill>
                        <a:srgbClr val="FF0000"/>
                      </a:solidFill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743389909067"/>
                      <c:h val="5.27527642821242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61D2-4A7E-BD9C-6B9029DFF272}"/>
                </c:ext>
              </c:extLst>
            </c:dLbl>
            <c:dLbl>
              <c:idx val="23"/>
              <c:layout>
                <c:manualLayout>
                  <c:x val="-7.3080843723045602E-2"/>
                  <c:y val="-5.58510638297871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accent1">
                          <a:lumMod val="50000"/>
                        </a:schemeClr>
                      </a:solidFill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1D2-4A7E-BD9C-6B9029DFF27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Sheet1!$B$1:$Y$1</c:f>
              <c:strCache>
                <c:ptCount val="24"/>
                <c:pt idx="0">
                  <c:v>92-93</c:v>
                </c:pt>
                <c:pt idx="1">
                  <c:v>93-94</c:v>
                </c:pt>
                <c:pt idx="2">
                  <c:v>94-95</c:v>
                </c:pt>
                <c:pt idx="3">
                  <c:v>95-96</c:v>
                </c:pt>
                <c:pt idx="4">
                  <c:v>96-97</c:v>
                </c:pt>
                <c:pt idx="5">
                  <c:v>97-98</c:v>
                </c:pt>
                <c:pt idx="6">
                  <c:v>98-99</c:v>
                </c:pt>
                <c:pt idx="7">
                  <c:v>99-00</c:v>
                </c:pt>
                <c:pt idx="8">
                  <c:v>0-01</c:v>
                </c:pt>
                <c:pt idx="9">
                  <c:v>01-02</c:v>
                </c:pt>
                <c:pt idx="10">
                  <c:v>02-03</c:v>
                </c:pt>
                <c:pt idx="11">
                  <c:v>03-04</c:v>
                </c:pt>
                <c:pt idx="12">
                  <c:v>04-05</c:v>
                </c:pt>
                <c:pt idx="13">
                  <c:v>05-06</c:v>
                </c:pt>
                <c:pt idx="14">
                  <c:v>06-07</c:v>
                </c:pt>
                <c:pt idx="15">
                  <c:v>07-08</c:v>
                </c:pt>
                <c:pt idx="16">
                  <c:v>08-09</c:v>
                </c:pt>
                <c:pt idx="17">
                  <c:v>09-10</c:v>
                </c:pt>
                <c:pt idx="18">
                  <c:v> 10-11</c:v>
                </c:pt>
                <c:pt idx="19">
                  <c:v> 11-12</c:v>
                </c:pt>
                <c:pt idx="20">
                  <c:v>12-13</c:v>
                </c:pt>
                <c:pt idx="21">
                  <c:v>13-14</c:v>
                </c:pt>
                <c:pt idx="22">
                  <c:v>14-15</c:v>
                </c:pt>
                <c:pt idx="23">
                  <c:v>15-16</c:v>
                </c:pt>
              </c:strCache>
            </c:strRef>
          </c:cat>
          <c:val>
            <c:numRef>
              <c:f>Sheet1!$B$2:$Y$2</c:f>
              <c:numCache>
                <c:formatCode>#,##0</c:formatCode>
                <c:ptCount val="24"/>
                <c:pt idx="0">
                  <c:v>261966</c:v>
                </c:pt>
                <c:pt idx="1">
                  <c:v>300632</c:v>
                </c:pt>
                <c:pt idx="2">
                  <c:v>346397</c:v>
                </c:pt>
                <c:pt idx="3">
                  <c:v>365393</c:v>
                </c:pt>
                <c:pt idx="4">
                  <c:v>381303</c:v>
                </c:pt>
                <c:pt idx="5">
                  <c:v>396795</c:v>
                </c:pt>
                <c:pt idx="6">
                  <c:v>416263</c:v>
                </c:pt>
                <c:pt idx="7">
                  <c:v>429039</c:v>
                </c:pt>
                <c:pt idx="8">
                  <c:v>424509</c:v>
                </c:pt>
                <c:pt idx="9">
                  <c:v>427674</c:v>
                </c:pt>
                <c:pt idx="10">
                  <c:v>430146</c:v>
                </c:pt>
                <c:pt idx="11">
                  <c:v>449610</c:v>
                </c:pt>
                <c:pt idx="12">
                  <c:v>445245</c:v>
                </c:pt>
                <c:pt idx="13">
                  <c:v>442077</c:v>
                </c:pt>
                <c:pt idx="14">
                  <c:v>457038</c:v>
                </c:pt>
                <c:pt idx="15">
                  <c:v>468202</c:v>
                </c:pt>
                <c:pt idx="16">
                  <c:v>465975</c:v>
                </c:pt>
                <c:pt idx="17">
                  <c:v>474592</c:v>
                </c:pt>
                <c:pt idx="18">
                  <c:v>500579</c:v>
                </c:pt>
                <c:pt idx="19">
                  <c:v>511178</c:v>
                </c:pt>
                <c:pt idx="20">
                  <c:v>510279</c:v>
                </c:pt>
                <c:pt idx="21">
                  <c:v>519417</c:v>
                </c:pt>
                <c:pt idx="22">
                  <c:v>533172</c:v>
                </c:pt>
                <c:pt idx="23">
                  <c:v>542583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1D2-4A7E-BD9C-6B9029DFF2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32620096"/>
        <c:axId val="-2145793680"/>
      </c:lineChart>
      <c:catAx>
        <c:axId val="-2132620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34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sz="1184" b="1" i="0">
                <a:solidFill>
                  <a:schemeClr val="accent2">
                    <a:lumMod val="10000"/>
                  </a:schemeClr>
                </a:solidFill>
              </a:defRPr>
            </a:pPr>
            <a:endParaRPr lang="en-US"/>
          </a:p>
        </c:txPr>
        <c:crossAx val="-2145793680"/>
        <c:crosses val="autoZero"/>
        <c:auto val="1"/>
        <c:lblAlgn val="ctr"/>
        <c:lblOffset val="100"/>
        <c:noMultiLvlLbl val="0"/>
      </c:catAx>
      <c:valAx>
        <c:axId val="-2145793680"/>
        <c:scaling>
          <c:orientation val="minMax"/>
          <c:min val="100000"/>
        </c:scaling>
        <c:delete val="0"/>
        <c:axPos val="l"/>
        <c:majorGridlines>
          <c:spPr>
            <a:ln w="3134">
              <a:solidFill>
                <a:schemeClr val="accent2">
                  <a:lumMod val="10000"/>
                </a:schemeClr>
              </a:solidFill>
              <a:prstDash val="solid"/>
            </a:ln>
          </c:spPr>
        </c:majorGridlines>
        <c:numFmt formatCode="#,##0" sourceLinked="1"/>
        <c:majorTickMark val="out"/>
        <c:minorTickMark val="none"/>
        <c:tickLblPos val="nextTo"/>
        <c:spPr>
          <a:ln w="3134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>
                <a:solidFill>
                  <a:schemeClr val="accent4">
                    <a:lumMod val="10000"/>
                  </a:schemeClr>
                </a:solidFill>
              </a:defRPr>
            </a:pPr>
            <a:endParaRPr lang="en-US"/>
          </a:p>
        </c:txPr>
        <c:crossAx val="-2132620096"/>
        <c:crosses val="autoZero"/>
        <c:crossBetween val="between"/>
      </c:valAx>
      <c:spPr>
        <a:noFill/>
        <a:ln w="25078">
          <a:solidFill>
            <a:schemeClr val="accent2">
              <a:lumMod val="10000"/>
            </a:schemeClr>
          </a:solidFill>
        </a:ln>
      </c:spPr>
    </c:plotArea>
    <c:plotVisOnly val="1"/>
    <c:dispBlanksAs val="gap"/>
    <c:showDLblsOverMax val="0"/>
  </c:chart>
  <c:spPr>
    <a:solidFill>
      <a:srgbClr val="FFFFFF">
        <a:alpha val="8000"/>
      </a:srgbClr>
    </a:solidFill>
    <a:ln w="3134">
      <a:solidFill>
        <a:srgbClr val="808080"/>
      </a:solidFill>
      <a:prstDash val="solid"/>
    </a:ln>
  </c:spPr>
  <c:txPr>
    <a:bodyPr/>
    <a:lstStyle/>
    <a:p>
      <a:pPr>
        <a:defRPr sz="1777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099333383851999"/>
          <c:y val="4.9714446378667301E-2"/>
          <c:w val="0.73841059602648995"/>
          <c:h val="0.72727272727272696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District 2 </c:v>
                </c:pt>
              </c:strCache>
            </c:strRef>
          </c:tx>
          <c:spPr>
            <a:ln w="38100">
              <a:solidFill>
                <a:schemeClr val="accent1"/>
              </a:solidFill>
              <a:prstDash val="solid"/>
            </a:ln>
          </c:spPr>
          <c:marker>
            <c:symbol val="none"/>
          </c:marker>
          <c:cat>
            <c:strRef>
              <c:f>Sheet1!$B$1:$K$1</c:f>
              <c:strCache>
                <c:ptCount val="10"/>
                <c:pt idx="0">
                  <c:v>06-07</c:v>
                </c:pt>
                <c:pt idx="1">
                  <c:v>07-08</c:v>
                </c:pt>
                <c:pt idx="2">
                  <c:v>08-09</c:v>
                </c:pt>
                <c:pt idx="3">
                  <c:v>09-10</c:v>
                </c:pt>
                <c:pt idx="4">
                  <c:v> 10-11</c:v>
                </c:pt>
                <c:pt idx="5">
                  <c:v> 11-12</c:v>
                </c:pt>
                <c:pt idx="6">
                  <c:v>12-13</c:v>
                </c:pt>
                <c:pt idx="7">
                  <c:v>13-14</c:v>
                </c:pt>
                <c:pt idx="8">
                  <c:v>14-15</c:v>
                </c:pt>
                <c:pt idx="9">
                  <c:v>15-16</c:v>
                </c:pt>
              </c:strCache>
            </c:strRef>
          </c:cat>
          <c:val>
            <c:numRef>
              <c:f>Sheet1!$B$2:$K$2</c:f>
              <c:numCache>
                <c:formatCode>#,##0</c:formatCode>
                <c:ptCount val="10"/>
                <c:pt idx="0">
                  <c:v>5739</c:v>
                </c:pt>
                <c:pt idx="1">
                  <c:v>5520</c:v>
                </c:pt>
                <c:pt idx="2">
                  <c:v>5167</c:v>
                </c:pt>
                <c:pt idx="3">
                  <c:v>4601</c:v>
                </c:pt>
                <c:pt idx="4">
                  <c:v>4722</c:v>
                </c:pt>
                <c:pt idx="5">
                  <c:v>4348</c:v>
                </c:pt>
                <c:pt idx="6">
                  <c:v>3856</c:v>
                </c:pt>
                <c:pt idx="7">
                  <c:v>3309</c:v>
                </c:pt>
                <c:pt idx="8">
                  <c:v>2997</c:v>
                </c:pt>
                <c:pt idx="9">
                  <c:v>2837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B47-4A05-A55E-1C44ACB91E19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District 3 </c:v>
                </c:pt>
              </c:strCache>
            </c:strRef>
          </c:tx>
          <c:spPr>
            <a:ln w="38100">
              <a:solidFill>
                <a:schemeClr val="accent5"/>
              </a:solidFill>
              <a:prstDash val="solid"/>
            </a:ln>
          </c:spPr>
          <c:marker>
            <c:symbol val="none"/>
          </c:marker>
          <c:cat>
            <c:strRef>
              <c:f>Sheet1!$B$1:$K$1</c:f>
              <c:strCache>
                <c:ptCount val="10"/>
                <c:pt idx="0">
                  <c:v>06-07</c:v>
                </c:pt>
                <c:pt idx="1">
                  <c:v>07-08</c:v>
                </c:pt>
                <c:pt idx="2">
                  <c:v>08-09</c:v>
                </c:pt>
                <c:pt idx="3">
                  <c:v>09-10</c:v>
                </c:pt>
                <c:pt idx="4">
                  <c:v> 10-11</c:v>
                </c:pt>
                <c:pt idx="5">
                  <c:v> 11-12</c:v>
                </c:pt>
                <c:pt idx="6">
                  <c:v>12-13</c:v>
                </c:pt>
                <c:pt idx="7">
                  <c:v>13-14</c:v>
                </c:pt>
                <c:pt idx="8">
                  <c:v>14-15</c:v>
                </c:pt>
                <c:pt idx="9">
                  <c:v>15-16</c:v>
                </c:pt>
              </c:strCache>
            </c:strRef>
          </c:cat>
          <c:val>
            <c:numRef>
              <c:f>Sheet1!$B$3:$K$3</c:f>
              <c:numCache>
                <c:formatCode>#,##0</c:formatCode>
                <c:ptCount val="10"/>
                <c:pt idx="0">
                  <c:v>10605</c:v>
                </c:pt>
                <c:pt idx="1">
                  <c:v>10944</c:v>
                </c:pt>
                <c:pt idx="2">
                  <c:v>10349</c:v>
                </c:pt>
                <c:pt idx="3">
                  <c:v>10083</c:v>
                </c:pt>
                <c:pt idx="4">
                  <c:v>10137</c:v>
                </c:pt>
                <c:pt idx="5">
                  <c:v>10422</c:v>
                </c:pt>
                <c:pt idx="6">
                  <c:v>11260</c:v>
                </c:pt>
                <c:pt idx="7">
                  <c:v>10438</c:v>
                </c:pt>
                <c:pt idx="8">
                  <c:v>10276</c:v>
                </c:pt>
                <c:pt idx="9">
                  <c:v>10877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B47-4A05-A55E-1C44ACB91E19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District 4 </c:v>
                </c:pt>
              </c:strCache>
            </c:strRef>
          </c:tx>
          <c:spPr>
            <a:ln w="38100">
              <a:solidFill>
                <a:schemeClr val="accent6"/>
              </a:solidFill>
              <a:prstDash val="solid"/>
            </a:ln>
          </c:spPr>
          <c:marker>
            <c:symbol val="none"/>
          </c:marker>
          <c:cat>
            <c:strRef>
              <c:f>Sheet1!$B$1:$K$1</c:f>
              <c:strCache>
                <c:ptCount val="10"/>
                <c:pt idx="0">
                  <c:v>06-07</c:v>
                </c:pt>
                <c:pt idx="1">
                  <c:v>07-08</c:v>
                </c:pt>
                <c:pt idx="2">
                  <c:v>08-09</c:v>
                </c:pt>
                <c:pt idx="3">
                  <c:v>09-10</c:v>
                </c:pt>
                <c:pt idx="4">
                  <c:v> 10-11</c:v>
                </c:pt>
                <c:pt idx="5">
                  <c:v> 11-12</c:v>
                </c:pt>
                <c:pt idx="6">
                  <c:v>12-13</c:v>
                </c:pt>
                <c:pt idx="7">
                  <c:v>13-14</c:v>
                </c:pt>
                <c:pt idx="8">
                  <c:v>14-15</c:v>
                </c:pt>
                <c:pt idx="9">
                  <c:v>15-16</c:v>
                </c:pt>
              </c:strCache>
            </c:strRef>
          </c:cat>
          <c:val>
            <c:numRef>
              <c:f>Sheet1!$B$4:$K$4</c:f>
              <c:numCache>
                <c:formatCode>#,##0</c:formatCode>
                <c:ptCount val="10"/>
                <c:pt idx="0">
                  <c:v>9587</c:v>
                </c:pt>
                <c:pt idx="1">
                  <c:v>10103</c:v>
                </c:pt>
                <c:pt idx="2">
                  <c:v>9601</c:v>
                </c:pt>
                <c:pt idx="3">
                  <c:v>10412</c:v>
                </c:pt>
                <c:pt idx="4">
                  <c:v>10865</c:v>
                </c:pt>
                <c:pt idx="5">
                  <c:v>9822</c:v>
                </c:pt>
                <c:pt idx="6">
                  <c:v>9673</c:v>
                </c:pt>
                <c:pt idx="7">
                  <c:v>9204</c:v>
                </c:pt>
                <c:pt idx="8">
                  <c:v>8915</c:v>
                </c:pt>
                <c:pt idx="9">
                  <c:v>8539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B47-4A05-A55E-1C44ACB91E19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District 5 </c:v>
                </c:pt>
              </c:strCache>
            </c:strRef>
          </c:tx>
          <c:spPr>
            <a:ln w="38100">
              <a:solidFill>
                <a:srgbClr val="660066"/>
              </a:solidFill>
              <a:prstDash val="solid"/>
            </a:ln>
          </c:spPr>
          <c:marker>
            <c:symbol val="none"/>
          </c:marker>
          <c:cat>
            <c:strRef>
              <c:f>Sheet1!$B$1:$K$1</c:f>
              <c:strCache>
                <c:ptCount val="10"/>
                <c:pt idx="0">
                  <c:v>06-07</c:v>
                </c:pt>
                <c:pt idx="1">
                  <c:v>07-08</c:v>
                </c:pt>
                <c:pt idx="2">
                  <c:v>08-09</c:v>
                </c:pt>
                <c:pt idx="3">
                  <c:v>09-10</c:v>
                </c:pt>
                <c:pt idx="4">
                  <c:v> 10-11</c:v>
                </c:pt>
                <c:pt idx="5">
                  <c:v> 11-12</c:v>
                </c:pt>
                <c:pt idx="6">
                  <c:v>12-13</c:v>
                </c:pt>
                <c:pt idx="7">
                  <c:v>13-14</c:v>
                </c:pt>
                <c:pt idx="8">
                  <c:v>14-15</c:v>
                </c:pt>
                <c:pt idx="9">
                  <c:v>15-16</c:v>
                </c:pt>
              </c:strCache>
            </c:strRef>
          </c:cat>
          <c:val>
            <c:numRef>
              <c:f>Sheet1!$B$5:$K$5</c:f>
              <c:numCache>
                <c:formatCode>#,##0</c:formatCode>
                <c:ptCount val="10"/>
                <c:pt idx="0">
                  <c:v>6595</c:v>
                </c:pt>
                <c:pt idx="1">
                  <c:v>6527</c:v>
                </c:pt>
                <c:pt idx="2">
                  <c:v>5954</c:v>
                </c:pt>
                <c:pt idx="3">
                  <c:v>5914</c:v>
                </c:pt>
                <c:pt idx="4">
                  <c:v>6147</c:v>
                </c:pt>
                <c:pt idx="5">
                  <c:v>5936</c:v>
                </c:pt>
                <c:pt idx="6">
                  <c:v>5490</c:v>
                </c:pt>
                <c:pt idx="7">
                  <c:v>5149</c:v>
                </c:pt>
                <c:pt idx="8">
                  <c:v>4864</c:v>
                </c:pt>
                <c:pt idx="9">
                  <c:v>5204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B47-4A05-A55E-1C44ACB91E19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District 6 </c:v>
                </c:pt>
              </c:strCache>
            </c:strRef>
          </c:tx>
          <c:spPr>
            <a:ln w="38100">
              <a:solidFill>
                <a:schemeClr val="accent2"/>
              </a:solidFill>
              <a:prstDash val="solid"/>
            </a:ln>
          </c:spPr>
          <c:marker>
            <c:symbol val="none"/>
          </c:marker>
          <c:cat>
            <c:strRef>
              <c:f>Sheet1!$B$1:$K$1</c:f>
              <c:strCache>
                <c:ptCount val="10"/>
                <c:pt idx="0">
                  <c:v>06-07</c:v>
                </c:pt>
                <c:pt idx="1">
                  <c:v>07-08</c:v>
                </c:pt>
                <c:pt idx="2">
                  <c:v>08-09</c:v>
                </c:pt>
                <c:pt idx="3">
                  <c:v>09-10</c:v>
                </c:pt>
                <c:pt idx="4">
                  <c:v> 10-11</c:v>
                </c:pt>
                <c:pt idx="5">
                  <c:v> 11-12</c:v>
                </c:pt>
                <c:pt idx="6">
                  <c:v>12-13</c:v>
                </c:pt>
                <c:pt idx="7">
                  <c:v>13-14</c:v>
                </c:pt>
                <c:pt idx="8">
                  <c:v>14-15</c:v>
                </c:pt>
                <c:pt idx="9">
                  <c:v>15-16</c:v>
                </c:pt>
              </c:strCache>
            </c:strRef>
          </c:cat>
          <c:val>
            <c:numRef>
              <c:f>Sheet1!$B$6:$K$6</c:f>
              <c:numCache>
                <c:formatCode>#,##0</c:formatCode>
                <c:ptCount val="10"/>
                <c:pt idx="0">
                  <c:v>9729</c:v>
                </c:pt>
                <c:pt idx="1">
                  <c:v>10016</c:v>
                </c:pt>
                <c:pt idx="2">
                  <c:v>11348</c:v>
                </c:pt>
                <c:pt idx="3">
                  <c:v>11520</c:v>
                </c:pt>
                <c:pt idx="4">
                  <c:v>12076</c:v>
                </c:pt>
                <c:pt idx="5">
                  <c:v>12194</c:v>
                </c:pt>
                <c:pt idx="6">
                  <c:v>11962</c:v>
                </c:pt>
                <c:pt idx="7">
                  <c:v>11806</c:v>
                </c:pt>
                <c:pt idx="8">
                  <c:v>10167</c:v>
                </c:pt>
                <c:pt idx="9">
                  <c:v>10439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B47-4A05-A55E-1C44ACB91E19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District 7 </c:v>
                </c:pt>
              </c:strCache>
            </c:strRef>
          </c:tx>
          <c:spPr>
            <a:ln w="38100">
              <a:solidFill>
                <a:schemeClr val="tx1"/>
              </a:solidFill>
              <a:prstDash val="solid"/>
            </a:ln>
          </c:spPr>
          <c:marker>
            <c:symbol val="none"/>
          </c:marker>
          <c:cat>
            <c:strRef>
              <c:f>Sheet1!$B$1:$K$1</c:f>
              <c:strCache>
                <c:ptCount val="10"/>
                <c:pt idx="0">
                  <c:v>06-07</c:v>
                </c:pt>
                <c:pt idx="1">
                  <c:v>07-08</c:v>
                </c:pt>
                <c:pt idx="2">
                  <c:v>08-09</c:v>
                </c:pt>
                <c:pt idx="3">
                  <c:v>09-10</c:v>
                </c:pt>
                <c:pt idx="4">
                  <c:v> 10-11</c:v>
                </c:pt>
                <c:pt idx="5">
                  <c:v> 11-12</c:v>
                </c:pt>
                <c:pt idx="6">
                  <c:v>12-13</c:v>
                </c:pt>
                <c:pt idx="7">
                  <c:v>13-14</c:v>
                </c:pt>
                <c:pt idx="8">
                  <c:v>14-15</c:v>
                </c:pt>
                <c:pt idx="9">
                  <c:v>15-16</c:v>
                </c:pt>
              </c:strCache>
            </c:strRef>
          </c:cat>
          <c:val>
            <c:numRef>
              <c:f>Sheet1!$B$7:$K$7</c:f>
              <c:numCache>
                <c:formatCode>#,##0</c:formatCode>
                <c:ptCount val="10"/>
                <c:pt idx="0">
                  <c:v>3093</c:v>
                </c:pt>
                <c:pt idx="1">
                  <c:v>2823</c:v>
                </c:pt>
                <c:pt idx="2">
                  <c:v>2526</c:v>
                </c:pt>
                <c:pt idx="3">
                  <c:v>2300</c:v>
                </c:pt>
                <c:pt idx="4">
                  <c:v>2377</c:v>
                </c:pt>
                <c:pt idx="5">
                  <c:v>2369</c:v>
                </c:pt>
                <c:pt idx="6">
                  <c:v>2269</c:v>
                </c:pt>
                <c:pt idx="7">
                  <c:v>2207</c:v>
                </c:pt>
                <c:pt idx="8">
                  <c:v>1992</c:v>
                </c:pt>
                <c:pt idx="9">
                  <c:v>1960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B47-4A05-A55E-1C44ACB91E19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District 8 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strRef>
              <c:f>Sheet1!$B$1:$K$1</c:f>
              <c:strCache>
                <c:ptCount val="10"/>
                <c:pt idx="0">
                  <c:v>06-07</c:v>
                </c:pt>
                <c:pt idx="1">
                  <c:v>07-08</c:v>
                </c:pt>
                <c:pt idx="2">
                  <c:v>08-09</c:v>
                </c:pt>
                <c:pt idx="3">
                  <c:v>09-10</c:v>
                </c:pt>
                <c:pt idx="4">
                  <c:v> 10-11</c:v>
                </c:pt>
                <c:pt idx="5">
                  <c:v> 11-12</c:v>
                </c:pt>
                <c:pt idx="6">
                  <c:v>12-13</c:v>
                </c:pt>
                <c:pt idx="7">
                  <c:v>13-14</c:v>
                </c:pt>
                <c:pt idx="8">
                  <c:v>14-15</c:v>
                </c:pt>
                <c:pt idx="9">
                  <c:v>15-16</c:v>
                </c:pt>
              </c:strCache>
            </c:strRef>
          </c:cat>
          <c:val>
            <c:numRef>
              <c:f>Sheet1!$B$8:$K$8</c:f>
              <c:numCache>
                <c:formatCode>#,##0</c:formatCode>
                <c:ptCount val="10"/>
                <c:pt idx="0">
                  <c:v>2577</c:v>
                </c:pt>
                <c:pt idx="1">
                  <c:v>2478</c:v>
                </c:pt>
                <c:pt idx="2">
                  <c:v>2438</c:v>
                </c:pt>
                <c:pt idx="3">
                  <c:v>2325</c:v>
                </c:pt>
                <c:pt idx="4">
                  <c:v>2390</c:v>
                </c:pt>
                <c:pt idx="5">
                  <c:v>2198</c:v>
                </c:pt>
                <c:pt idx="6">
                  <c:v>2079</c:v>
                </c:pt>
                <c:pt idx="7">
                  <c:v>1911</c:v>
                </c:pt>
                <c:pt idx="8">
                  <c:v>1908</c:v>
                </c:pt>
                <c:pt idx="9">
                  <c:v>1792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9B47-4A05-A55E-1C44ACB91E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31827440"/>
        <c:axId val="-2133063024"/>
      </c:lineChart>
      <c:catAx>
        <c:axId val="-2131827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511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550" b="1" i="0" u="none" strike="noStrike" baseline="0">
                <a:solidFill>
                  <a:srgbClr val="000000"/>
                </a:solidFill>
                <a:latin typeface="Helvetica"/>
                <a:ea typeface="Helvetica"/>
                <a:cs typeface="Helvetica"/>
              </a:defRPr>
            </a:pPr>
            <a:endParaRPr lang="en-US"/>
          </a:p>
        </c:txPr>
        <c:crossAx val="-213306302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2133063024"/>
        <c:scaling>
          <c:orientation val="minMax"/>
          <c:max val="14000"/>
          <c:min val="0"/>
        </c:scaling>
        <c:delete val="0"/>
        <c:axPos val="l"/>
        <c:majorGridlines>
          <c:spPr>
            <a:ln w="14046">
              <a:solidFill>
                <a:srgbClr val="000000"/>
              </a:solidFill>
              <a:prstDash val="solid"/>
            </a:ln>
          </c:spPr>
        </c:majorGridlines>
        <c:numFmt formatCode="#,##0" sourceLinked="1"/>
        <c:majorTickMark val="out"/>
        <c:minorTickMark val="none"/>
        <c:tickLblPos val="nextTo"/>
        <c:spPr>
          <a:ln w="351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550" b="1" i="0" u="none" strike="noStrike" baseline="0">
                <a:solidFill>
                  <a:srgbClr val="000000"/>
                </a:solidFill>
                <a:latin typeface="Helvetica"/>
                <a:ea typeface="Helvetica"/>
                <a:cs typeface="Helvetica"/>
              </a:defRPr>
            </a:pPr>
            <a:endParaRPr lang="en-US"/>
          </a:p>
        </c:txPr>
        <c:crossAx val="-2131827440"/>
        <c:crosses val="autoZero"/>
        <c:crossBetween val="between"/>
      </c:valAx>
      <c:spPr>
        <a:noFill/>
        <a:ln w="25393">
          <a:noFill/>
        </a:ln>
      </c:spPr>
    </c:plotArea>
    <c:legend>
      <c:legendPos val="r"/>
      <c:layout>
        <c:manualLayout>
          <c:xMode val="edge"/>
          <c:yMode val="edge"/>
          <c:x val="0.85264895992478495"/>
          <c:y val="0.22545445461449301"/>
          <c:w val="0.14238406393230699"/>
          <c:h val="0.41090910907710099"/>
        </c:manualLayout>
      </c:layout>
      <c:overlay val="0"/>
      <c:spPr>
        <a:noFill/>
        <a:ln w="28091">
          <a:noFill/>
        </a:ln>
      </c:spPr>
      <c:txPr>
        <a:bodyPr/>
        <a:lstStyle/>
        <a:p>
          <a:pPr>
            <a:defRPr sz="1219" b="1" i="0" u="none" strike="noStrike" baseline="0">
              <a:solidFill>
                <a:srgbClr val="000000"/>
              </a:solidFill>
              <a:latin typeface="Helvetica"/>
              <a:ea typeface="Helvetica"/>
              <a:cs typeface="Helvetica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994" b="1" i="0" u="none" strike="noStrike" baseline="0">
          <a:solidFill>
            <a:srgbClr val="000000"/>
          </a:solidFill>
          <a:latin typeface="Verdana"/>
          <a:ea typeface="Verdana"/>
          <a:cs typeface="Verdana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 </c:v>
                </c:pt>
              </c:strCache>
            </c:strRef>
          </c:tx>
          <c:invertIfNegative val="0"/>
          <c:cat>
            <c:strRef>
              <c:f>Sheet1!$B$1:$T$1</c:f>
              <c:strCache>
                <c:ptCount val="1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</c:strCache>
            </c:strRef>
          </c:cat>
          <c:val>
            <c:numRef>
              <c:f>Sheet1!$B$1:$T$1</c:f>
              <c:numCache>
                <c:formatCode>@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 formatCode="General">
                  <c:v>2006</c:v>
                </c:pt>
                <c:pt idx="11" formatCode="General">
                  <c:v>2007</c:v>
                </c:pt>
                <c:pt idx="12" formatCode="General">
                  <c:v>2008</c:v>
                </c:pt>
                <c:pt idx="13" formatCode="General">
                  <c:v>2009</c:v>
                </c:pt>
                <c:pt idx="14" formatCode="General">
                  <c:v>2010</c:v>
                </c:pt>
                <c:pt idx="15" formatCode="General">
                  <c:v>2011</c:v>
                </c:pt>
                <c:pt idx="16" formatCode="General">
                  <c:v>2012</c:v>
                </c:pt>
                <c:pt idx="17" formatCode="General">
                  <c:v>2013</c:v>
                </c:pt>
                <c:pt idx="18" formatCode="General">
                  <c:v>2014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60-4361-91CA-57E41001C08D}"/>
            </c:ext>
          </c:extLst>
        </c:ser>
        <c:ser>
          <c:idx val="1"/>
          <c:order val="1"/>
          <c:tx>
            <c:strRef>
              <c:f>Sheet1!$A$2</c:f>
              <c:strCache>
                <c:ptCount val="1"/>
                <c:pt idx="0">
                  <c:v>Mi Births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Sheet1!$B$1:$T$1</c:f>
              <c:strCache>
                <c:ptCount val="1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</c:strCache>
            </c:strRef>
          </c:cat>
          <c:val>
            <c:numRef>
              <c:f>Sheet1!$B$2:$T$2</c:f>
              <c:numCache>
                <c:formatCode>General</c:formatCode>
                <c:ptCount val="19"/>
                <c:pt idx="0">
                  <c:v>133231</c:v>
                </c:pt>
                <c:pt idx="1">
                  <c:v>133549</c:v>
                </c:pt>
                <c:pt idx="2">
                  <c:v>133649</c:v>
                </c:pt>
                <c:pt idx="3">
                  <c:v>133429</c:v>
                </c:pt>
                <c:pt idx="4">
                  <c:v>136048</c:v>
                </c:pt>
                <c:pt idx="5">
                  <c:v>133247</c:v>
                </c:pt>
                <c:pt idx="6">
                  <c:v>129518</c:v>
                </c:pt>
                <c:pt idx="7">
                  <c:v>130850</c:v>
                </c:pt>
                <c:pt idx="8">
                  <c:v>129710</c:v>
                </c:pt>
                <c:pt idx="9">
                  <c:v>127518</c:v>
                </c:pt>
                <c:pt idx="10">
                  <c:v>127537</c:v>
                </c:pt>
                <c:pt idx="11">
                  <c:v>125172</c:v>
                </c:pt>
                <c:pt idx="12">
                  <c:v>121231</c:v>
                </c:pt>
                <c:pt idx="13">
                  <c:v>117309</c:v>
                </c:pt>
                <c:pt idx="14">
                  <c:v>114717</c:v>
                </c:pt>
                <c:pt idx="15">
                  <c:v>114159</c:v>
                </c:pt>
                <c:pt idx="16">
                  <c:v>112708</c:v>
                </c:pt>
                <c:pt idx="17">
                  <c:v>113732</c:v>
                </c:pt>
                <c:pt idx="18">
                  <c:v>114460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60-4361-91CA-57E41001C0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40027152"/>
        <c:axId val="-2132392288"/>
      </c:barChart>
      <c:catAx>
        <c:axId val="-2140027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32392288"/>
        <c:crosses val="autoZero"/>
        <c:auto val="1"/>
        <c:lblAlgn val="ctr"/>
        <c:lblOffset val="100"/>
        <c:noMultiLvlLbl val="0"/>
      </c:catAx>
      <c:valAx>
        <c:axId val="-2132392288"/>
        <c:scaling>
          <c:orientation val="minMax"/>
          <c:min val="100000"/>
        </c:scaling>
        <c:delete val="0"/>
        <c:axPos val="l"/>
        <c:majorGridlines/>
        <c:numFmt formatCode="#,##0;\-#,##0" sourceLinked="0"/>
        <c:majorTickMark val="out"/>
        <c:minorTickMark val="none"/>
        <c:tickLblPos val="nextTo"/>
        <c:crossAx val="-21400271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7C082A-D728-124E-8D8D-459B554E54B7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4883DE-5910-274A-BA50-A014F3B7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37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USA Down .18%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FBB70F7-D6D8-E649-8421-53A821EA3259}" type="slidenum">
              <a:rPr lang="en-US" sz="1200"/>
              <a:pPr/>
              <a:t>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07541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Players Up 2.65 %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0140D-136B-B94F-8548-D90D45FED77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186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Players Up 2.65 %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0140D-136B-B94F-8548-D90D45FED77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061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Nationally</a:t>
            </a:r>
            <a:r>
              <a:rPr lang="en-US" baseline="0" dirty="0"/>
              <a:t> 8U up 1.2%</a:t>
            </a:r>
          </a:p>
          <a:p>
            <a:r>
              <a:rPr lang="en-US" baseline="0" dirty="0"/>
              <a:t>Up 139 Players or 1.8%</a:t>
            </a:r>
          </a:p>
          <a:p>
            <a:r>
              <a:rPr lang="en-US" baseline="0" dirty="0"/>
              <a:t>8U Needs to be 20% of your association number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0140D-136B-B94F-8548-D90D45FED77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454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040A3F7-534F-1448-863D-FC3A1B5A781A}" type="slidenum">
              <a:rPr lang="en-US" sz="1200"/>
              <a:pPr/>
              <a:t>7</a:t>
            </a:fld>
            <a:endParaRPr lang="en-US" sz="1200" dirty="0"/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z="1800" b="1" dirty="0">
                <a:latin typeface="Arial" charset="0"/>
                <a:ea typeface="ＭＳ Ｐゴシック" charset="0"/>
                <a:cs typeface="ＭＳ Ｐゴシック" charset="0"/>
              </a:rPr>
              <a:t>D3 only district with increase</a:t>
            </a:r>
          </a:p>
        </p:txBody>
      </p:sp>
    </p:spTree>
    <p:extLst>
      <p:ext uri="{BB962C8B-B14F-4D97-AF65-F5344CB8AC3E}">
        <p14:creationId xmlns:p14="http://schemas.microsoft.com/office/powerpoint/2010/main" val="1454963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A997C-1389-B140-9435-1C60E216783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33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0140D-136B-B94F-8548-D90D45FED77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11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0140D-136B-B94F-8548-D90D45FED77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673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Building Foundations For Growth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4B7B-A3EF-BE47-9500-277DCCC96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88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Building Foundations For Growth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4B7B-A3EF-BE47-9500-277DCCC96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42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Building Foundations For Growth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4B7B-A3EF-BE47-9500-277DCCC96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34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Building Foundations For Growth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3829CA7-18B9-B440-804C-B342DB9C91D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284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15CE-E7DE-9C43-9B5A-A0367F934278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0EB2E-9E5D-BE42-85FA-415247851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11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15CE-E7DE-9C43-9B5A-A0367F934278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0EB2E-9E5D-BE42-85FA-415247851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3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15CE-E7DE-9C43-9B5A-A0367F934278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0EB2E-9E5D-BE42-85FA-415247851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16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15CE-E7DE-9C43-9B5A-A0367F934278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0EB2E-9E5D-BE42-85FA-415247851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92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15CE-E7DE-9C43-9B5A-A0367F934278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0EB2E-9E5D-BE42-85FA-415247851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41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15CE-E7DE-9C43-9B5A-A0367F934278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0EB2E-9E5D-BE42-85FA-415247851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06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15CE-E7DE-9C43-9B5A-A0367F934278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0EB2E-9E5D-BE42-85FA-415247851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01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Building Foundations For Growth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4B7B-A3EF-BE47-9500-277DCCC96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8709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15CE-E7DE-9C43-9B5A-A0367F934278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0EB2E-9E5D-BE42-85FA-415247851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8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15CE-E7DE-9C43-9B5A-A0367F934278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0EB2E-9E5D-BE42-85FA-415247851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618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15CE-E7DE-9C43-9B5A-A0367F934278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0EB2E-9E5D-BE42-85FA-415247851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27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15CE-E7DE-9C43-9B5A-A0367F934278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0EB2E-9E5D-BE42-85FA-415247851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6873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15CE-E7DE-9C43-9B5A-A0367F934278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0EB2E-9E5D-BE42-85FA-415247851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17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Building Foundations For Growth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4B7B-A3EF-BE47-9500-277DCCC96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27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Building Foundations For Growth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4B7B-A3EF-BE47-9500-277DCCC96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13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Building Foundations For Growth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4B7B-A3EF-BE47-9500-277DCCC96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924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Building Foundations For Growth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4B7B-A3EF-BE47-9500-277DCCC96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76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414" y="5799137"/>
            <a:ext cx="1109868" cy="922338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32110" y="5799137"/>
            <a:ext cx="1109868" cy="922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34586" y="6356350"/>
            <a:ext cx="3358038" cy="365125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latin typeface="Chalkduster" charset="0"/>
                <a:ea typeface="Chalkduster" charset="0"/>
                <a:cs typeface="Chalkduster" charset="0"/>
              </a:defRPr>
            </a:lvl1pPr>
          </a:lstStyle>
          <a:p>
            <a:r>
              <a:rPr lang="en-US" dirty="0"/>
              <a:t>Building Foundations For Growth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4B7B-A3EF-BE47-9500-277DCCC96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32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Building Foundations For Growth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4B7B-A3EF-BE47-9500-277DCCC96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26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Building Foundations For Growth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4B7B-A3EF-BE47-9500-277DCCC96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21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23000"/>
            <a:lum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3829"/>
                    </a14:imgEffect>
                    <a14:imgEffect>
                      <a14:saturation sat="2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5986464"/>
            <a:ext cx="676275" cy="7350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337" y="6366670"/>
            <a:ext cx="35861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 i="0" baseline="0">
                <a:solidFill>
                  <a:schemeClr val="accent1">
                    <a:lumMod val="50000"/>
                  </a:schemeClr>
                </a:solidFill>
                <a:latin typeface="Handwriting - Dakota" charset="0"/>
              </a:defRPr>
            </a:lvl1pPr>
          </a:lstStyle>
          <a:p>
            <a:r>
              <a:rPr lang="en-US" dirty="0"/>
              <a:t>Building Foundations For Growth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84B7B-A3EF-BE47-9500-277DCCC96B1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943" y="6061556"/>
            <a:ext cx="794093" cy="65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93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E15CE-E7DE-9C43-9B5A-A0367F934278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0EB2E-9E5D-BE42-85FA-415247851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56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hyperlink" Target="https://youtu.be/oE6hAPIj2LI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62E67"/>
                </a:solidFill>
              </a:rPr>
              <a:t>Welcome</a:t>
            </a:r>
            <a:br>
              <a:rPr lang="en-US" b="1" dirty="0">
                <a:solidFill>
                  <a:srgbClr val="062E67"/>
                </a:solidFill>
              </a:rPr>
            </a:br>
            <a:r>
              <a:rPr lang="en-US" b="1" dirty="0">
                <a:solidFill>
                  <a:srgbClr val="062E67"/>
                </a:solidFill>
              </a:rPr>
              <a:t>MAHA Summer Meeting 2016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062E67"/>
                </a:solidFill>
                <a:latin typeface="Handwriting - Dakota"/>
                <a:cs typeface="Handwriting - Dakota"/>
              </a:rPr>
              <a:t>Building Foundations for Growth!</a:t>
            </a:r>
          </a:p>
        </p:txBody>
      </p:sp>
    </p:spTree>
    <p:extLst>
      <p:ext uri="{BB962C8B-B14F-4D97-AF65-F5344CB8AC3E}">
        <p14:creationId xmlns:p14="http://schemas.microsoft.com/office/powerpoint/2010/main" val="1804044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62E67"/>
                </a:solidFill>
              </a:rPr>
              <a:t>Consistent Program Development</a:t>
            </a:r>
            <a:br>
              <a:rPr lang="en-US" b="1" dirty="0">
                <a:solidFill>
                  <a:srgbClr val="062E67"/>
                </a:solidFill>
              </a:rPr>
            </a:br>
            <a:r>
              <a:rPr lang="en-US" sz="2000" b="1" i="1" dirty="0">
                <a:solidFill>
                  <a:srgbClr val="062E67"/>
                </a:solidFill>
              </a:rPr>
              <a:t>Number of 8U Players 2006-07 vs 20015-16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Building Foundations For Growth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916297"/>
              </p:ext>
            </p:extLst>
          </p:nvPr>
        </p:nvGraphicFramePr>
        <p:xfrm>
          <a:off x="838200" y="1825625"/>
          <a:ext cx="10515600" cy="3817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7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9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7242">
                <a:tc>
                  <a:txBody>
                    <a:bodyPr/>
                    <a:lstStyle/>
                    <a:p>
                      <a:r>
                        <a:rPr lang="en-US" dirty="0"/>
                        <a:t>District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Association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2006-07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2015-16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242">
                <a:tc>
                  <a:txBody>
                    <a:bodyPr/>
                    <a:lstStyle/>
                    <a:p>
                      <a:r>
                        <a:rPr lang="en-US" dirty="0"/>
                        <a:t>District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Garden 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242">
                <a:tc>
                  <a:txBody>
                    <a:bodyPr/>
                    <a:lstStyle/>
                    <a:p>
                      <a:r>
                        <a:rPr lang="en-US" dirty="0"/>
                        <a:t>District</a:t>
                      </a:r>
                      <a:r>
                        <a:rPr lang="en-US" baseline="0" dirty="0"/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St.</a:t>
                      </a:r>
                      <a:r>
                        <a:rPr lang="en-US" baseline="0" dirty="0"/>
                        <a:t> Clair Shores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242">
                <a:tc>
                  <a:txBody>
                    <a:bodyPr/>
                    <a:lstStyle/>
                    <a:p>
                      <a:r>
                        <a:rPr lang="en-US" dirty="0"/>
                        <a:t>District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Orchard Lake United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242">
                <a:tc>
                  <a:txBody>
                    <a:bodyPr/>
                    <a:lstStyle/>
                    <a:p>
                      <a:r>
                        <a:rPr lang="en-US" dirty="0"/>
                        <a:t>District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Midland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242">
                <a:tc>
                  <a:txBody>
                    <a:bodyPr/>
                    <a:lstStyle/>
                    <a:p>
                      <a:r>
                        <a:rPr lang="en-US" dirty="0"/>
                        <a:t>District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Chelsea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7242">
                <a:tc>
                  <a:txBody>
                    <a:bodyPr/>
                    <a:lstStyle/>
                    <a:p>
                      <a:r>
                        <a:rPr lang="en-US" dirty="0"/>
                        <a:t>District</a:t>
                      </a:r>
                      <a:r>
                        <a:rPr lang="en-US" baseline="0" dirty="0"/>
                        <a:t> 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Grand Traverse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7242">
                <a:tc>
                  <a:txBody>
                    <a:bodyPr/>
                    <a:lstStyle/>
                    <a:p>
                      <a:r>
                        <a:rPr lang="en-US" dirty="0"/>
                        <a:t>District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Iron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5943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62E67"/>
                </a:solidFill>
              </a:rPr>
              <a:t>2 &amp; 2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62E67"/>
                </a:solidFill>
              </a:rPr>
              <a:t>39 Associations Achieved Awards ( Same as Previous Year 42.4%)</a:t>
            </a:r>
          </a:p>
          <a:p>
            <a:r>
              <a:rPr lang="en-US" b="1" dirty="0">
                <a:solidFill>
                  <a:srgbClr val="204179"/>
                </a:solidFill>
              </a:rPr>
              <a:t>Gold – 29</a:t>
            </a:r>
          </a:p>
          <a:p>
            <a:r>
              <a:rPr lang="en-US" b="1" dirty="0">
                <a:solidFill>
                  <a:srgbClr val="204179"/>
                </a:solidFill>
              </a:rPr>
              <a:t>Silver - 4</a:t>
            </a:r>
          </a:p>
          <a:p>
            <a:r>
              <a:rPr lang="en-US" b="1" dirty="0">
                <a:solidFill>
                  <a:srgbClr val="204179"/>
                </a:solidFill>
              </a:rPr>
              <a:t>Bronze – 6</a:t>
            </a:r>
          </a:p>
          <a:p>
            <a:endParaRPr lang="en-US" b="1" dirty="0"/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We have a ways to go to be #1 – Wisconsin 51 of 83 Associations 61.4% Participation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Building Our Future </a:t>
            </a:r>
          </a:p>
        </p:txBody>
      </p:sp>
    </p:spTree>
    <p:extLst>
      <p:ext uri="{BB962C8B-B14F-4D97-AF65-F5344CB8AC3E}">
        <p14:creationId xmlns:p14="http://schemas.microsoft.com/office/powerpoint/2010/main" val="1973106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204179"/>
                </a:solidFill>
              </a:rPr>
              <a:t>USA Hockey Initiatives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204179"/>
                </a:solidFill>
              </a:rPr>
              <a:t>Try Hockey For Free</a:t>
            </a:r>
          </a:p>
          <a:p>
            <a:pPr lvl="1"/>
            <a:r>
              <a:rPr lang="en-US" b="1" dirty="0">
                <a:solidFill>
                  <a:srgbClr val="204179"/>
                </a:solidFill>
              </a:rPr>
              <a:t>November 12, 2016</a:t>
            </a:r>
          </a:p>
          <a:p>
            <a:pPr lvl="1"/>
            <a:r>
              <a:rPr lang="en-US" b="1" dirty="0">
                <a:solidFill>
                  <a:srgbClr val="204179"/>
                </a:solidFill>
              </a:rPr>
              <a:t>February 25, 2017</a:t>
            </a:r>
          </a:p>
          <a:p>
            <a:pPr lvl="2"/>
            <a:r>
              <a:rPr lang="en-US" b="1" dirty="0">
                <a:solidFill>
                  <a:srgbClr val="204179"/>
                </a:solidFill>
              </a:rPr>
              <a:t>Free Registration for This Event Again</a:t>
            </a:r>
          </a:p>
          <a:p>
            <a:endParaRPr lang="en-US" b="1" dirty="0">
              <a:solidFill>
                <a:srgbClr val="204179"/>
              </a:solidFill>
            </a:endParaRPr>
          </a:p>
          <a:p>
            <a:r>
              <a:rPr lang="en-US" b="1" dirty="0">
                <a:solidFill>
                  <a:srgbClr val="204179"/>
                </a:solidFill>
              </a:rPr>
              <a:t>Hockey Weekend Across America</a:t>
            </a:r>
          </a:p>
          <a:p>
            <a:pPr lvl="1"/>
            <a:r>
              <a:rPr lang="en-US" b="1" dirty="0">
                <a:solidFill>
                  <a:srgbClr val="204179"/>
                </a:solidFill>
              </a:rPr>
              <a:t>10</a:t>
            </a:r>
            <a:r>
              <a:rPr lang="en-US" b="1" baseline="30000" dirty="0">
                <a:solidFill>
                  <a:srgbClr val="204179"/>
                </a:solidFill>
              </a:rPr>
              <a:t>th</a:t>
            </a:r>
            <a:r>
              <a:rPr lang="en-US" b="1" dirty="0">
                <a:solidFill>
                  <a:srgbClr val="204179"/>
                </a:solidFill>
              </a:rPr>
              <a:t> Anniversary</a:t>
            </a:r>
          </a:p>
          <a:p>
            <a:pPr lvl="1"/>
            <a:r>
              <a:rPr lang="en-US" b="1" dirty="0">
                <a:solidFill>
                  <a:srgbClr val="204179"/>
                </a:solidFill>
              </a:rPr>
              <a:t>Expanding to a Week Long Celebration</a:t>
            </a:r>
          </a:p>
          <a:p>
            <a:pPr lvl="1"/>
            <a:r>
              <a:rPr lang="en-US" b="1" dirty="0">
                <a:solidFill>
                  <a:srgbClr val="204179"/>
                </a:solidFill>
              </a:rPr>
              <a:t>February 19 – 26, 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Building Foundations For Growth</a:t>
            </a:r>
          </a:p>
        </p:txBody>
      </p:sp>
    </p:spTree>
    <p:extLst>
      <p:ext uri="{BB962C8B-B14F-4D97-AF65-F5344CB8AC3E}">
        <p14:creationId xmlns:p14="http://schemas.microsoft.com/office/powerpoint/2010/main" val="1392692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62E67"/>
                </a:solidFill>
              </a:rPr>
              <a:t>Mite Hockey Enhancements and Support for 15 -16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62E67"/>
                </a:solidFill>
              </a:rPr>
              <a:t>Grant Support For Proper Equipment</a:t>
            </a:r>
          </a:p>
          <a:p>
            <a:pPr lvl="1"/>
            <a:r>
              <a:rPr lang="en-US" b="1" dirty="0">
                <a:solidFill>
                  <a:srgbClr val="062E67"/>
                </a:solidFill>
              </a:rPr>
              <a:t>Over $75,000 in Grants for 15-16</a:t>
            </a:r>
          </a:p>
          <a:p>
            <a:r>
              <a:rPr lang="en-US" b="1" dirty="0">
                <a:solidFill>
                  <a:srgbClr val="062E67"/>
                </a:solidFill>
              </a:rPr>
              <a:t>Leagues Started To Provide More Competition Options </a:t>
            </a:r>
          </a:p>
          <a:p>
            <a:r>
              <a:rPr lang="en-US" b="1" dirty="0">
                <a:solidFill>
                  <a:srgbClr val="062E67"/>
                </a:solidFill>
              </a:rPr>
              <a:t>High Performance Training</a:t>
            </a:r>
          </a:p>
          <a:p>
            <a:pPr lvl="1"/>
            <a:r>
              <a:rPr lang="en-US" b="1" dirty="0">
                <a:solidFill>
                  <a:srgbClr val="062E67"/>
                </a:solidFill>
              </a:rPr>
              <a:t>3 Six Week Sessions With 110 Participants </a:t>
            </a:r>
          </a:p>
          <a:p>
            <a:r>
              <a:rPr lang="en-US" b="1" dirty="0">
                <a:solidFill>
                  <a:srgbClr val="062E67"/>
                </a:solidFill>
              </a:rPr>
              <a:t>Reached Out to Experts For Endorsements</a:t>
            </a:r>
          </a:p>
          <a:p>
            <a:pPr lvl="1"/>
            <a:r>
              <a:rPr lang="en-US" b="1" dirty="0">
                <a:solidFill>
                  <a:srgbClr val="062E67"/>
                </a:solidFill>
              </a:rPr>
              <a:t>Series of 10 Videos Created With Top Michigan Coaches</a:t>
            </a:r>
          </a:p>
          <a:p>
            <a:endParaRPr lang="en-US" dirty="0">
              <a:solidFill>
                <a:srgbClr val="062E6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Building Foundations For Growth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22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62E67"/>
                </a:solidFill>
              </a:rPr>
              <a:t>Mite Hockey Enhancements and Support for 15 -16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62E67"/>
                </a:solidFill>
              </a:rPr>
              <a:t>Association Tool Box</a:t>
            </a:r>
          </a:p>
          <a:p>
            <a:pPr lvl="1"/>
            <a:r>
              <a:rPr lang="en-US" b="1" dirty="0">
                <a:solidFill>
                  <a:srgbClr val="062E67"/>
                </a:solidFill>
              </a:rPr>
              <a:t>Kit Sent to Every Association in Early Fall</a:t>
            </a:r>
          </a:p>
          <a:p>
            <a:r>
              <a:rPr lang="en-US" b="1" dirty="0">
                <a:solidFill>
                  <a:srgbClr val="062E67"/>
                </a:solidFill>
              </a:rPr>
              <a:t>Mite Half-Ice Ice State Championship Started</a:t>
            </a:r>
          </a:p>
          <a:p>
            <a:pPr lvl="1"/>
            <a:r>
              <a:rPr lang="en-US" b="1" dirty="0">
                <a:solidFill>
                  <a:srgbClr val="062E67"/>
                </a:solidFill>
              </a:rPr>
              <a:t>65 Team Participated in 3 Divisions</a:t>
            </a:r>
          </a:p>
          <a:p>
            <a:endParaRPr lang="en-US" dirty="0">
              <a:solidFill>
                <a:srgbClr val="062E6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Building Foundations For Growth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901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204179"/>
                </a:solidFill>
              </a:rPr>
              <a:t>MAHA Sponsored Mite Jamborees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204179"/>
                </a:solidFill>
              </a:rPr>
              <a:t>2016 - 2017 Jamboree Dates</a:t>
            </a:r>
          </a:p>
          <a:p>
            <a:pPr lvl="1"/>
            <a:r>
              <a:rPr lang="en-US" b="1" dirty="0">
                <a:solidFill>
                  <a:srgbClr val="204179"/>
                </a:solidFill>
              </a:rPr>
              <a:t>December 10, 2016 – Polar Palace Lapeer </a:t>
            </a:r>
          </a:p>
          <a:p>
            <a:pPr lvl="1"/>
            <a:r>
              <a:rPr lang="en-US" b="1" dirty="0">
                <a:solidFill>
                  <a:srgbClr val="204179"/>
                </a:solidFill>
              </a:rPr>
              <a:t>January 28, 2017 - Location TBD</a:t>
            </a:r>
          </a:p>
          <a:p>
            <a:pPr lvl="1"/>
            <a:r>
              <a:rPr lang="en-US" b="1" dirty="0">
                <a:solidFill>
                  <a:srgbClr val="204179"/>
                </a:solidFill>
              </a:rPr>
              <a:t>February 18 – 19, 2017 - Center Ice - Traverse </a:t>
            </a:r>
          </a:p>
          <a:p>
            <a:endParaRPr lang="en-US" b="1" dirty="0">
              <a:solidFill>
                <a:srgbClr val="204179"/>
              </a:solidFill>
            </a:endParaRPr>
          </a:p>
          <a:p>
            <a:r>
              <a:rPr lang="en-US" b="1" dirty="0">
                <a:solidFill>
                  <a:srgbClr val="204179"/>
                </a:solidFill>
              </a:rPr>
              <a:t>MAHA State Championship</a:t>
            </a:r>
          </a:p>
          <a:p>
            <a:pPr lvl="1"/>
            <a:r>
              <a:rPr lang="en-US" b="1" dirty="0">
                <a:solidFill>
                  <a:srgbClr val="204179"/>
                </a:solidFill>
              </a:rPr>
              <a:t>March 4 - 5, 2017 - Location TBD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Building Foundations For Growth</a:t>
            </a:r>
          </a:p>
        </p:txBody>
      </p:sp>
    </p:spTree>
    <p:extLst>
      <p:ext uri="{BB962C8B-B14F-4D97-AF65-F5344CB8AC3E}">
        <p14:creationId xmlns:p14="http://schemas.microsoft.com/office/powerpoint/2010/main" val="1169317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204179"/>
                </a:solidFill>
              </a:rPr>
              <a:t>MAHA High Performance Development Program</a:t>
            </a:r>
            <a:r>
              <a:rPr lang="en-US" dirty="0">
                <a:solidFill>
                  <a:srgbClr val="204179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204179"/>
                </a:solidFill>
              </a:rPr>
              <a:t>To provide additional training opportunities for players, while having coaches experience the latest methods in high performance age appropriate drills, coaching techniques and practice formats. </a:t>
            </a:r>
          </a:p>
          <a:p>
            <a:r>
              <a:rPr lang="en-US" b="1" dirty="0">
                <a:solidFill>
                  <a:srgbClr val="204179"/>
                </a:solidFill>
              </a:rPr>
              <a:t>Mites - </a:t>
            </a:r>
            <a:r>
              <a:rPr lang="en-US" b="1" dirty="0" err="1">
                <a:solidFill>
                  <a:srgbClr val="204179"/>
                </a:solidFill>
              </a:rPr>
              <a:t>PeeWees</a:t>
            </a:r>
            <a:endParaRPr lang="en-US" b="1" dirty="0">
              <a:solidFill>
                <a:srgbClr val="204179"/>
              </a:solidFill>
            </a:endParaRPr>
          </a:p>
          <a:p>
            <a:r>
              <a:rPr lang="en-US" b="1" dirty="0">
                <a:solidFill>
                  <a:srgbClr val="204179"/>
                </a:solidFill>
              </a:rPr>
              <a:t> Nine Dates From October To February</a:t>
            </a:r>
          </a:p>
          <a:p>
            <a:r>
              <a:rPr lang="en-US" b="1" dirty="0">
                <a:solidFill>
                  <a:srgbClr val="204179"/>
                </a:solidFill>
              </a:rPr>
              <a:t>Associations Sign Up to Participate</a:t>
            </a:r>
          </a:p>
          <a:p>
            <a:r>
              <a:rPr lang="en-US" b="1" dirty="0">
                <a:solidFill>
                  <a:srgbClr val="204179"/>
                </a:solidFill>
              </a:rPr>
              <a:t>Time Late Afternoon on Saturday – See the National Team Play That Night (Optional)</a:t>
            </a:r>
            <a:endParaRPr lang="en-US" dirty="0">
              <a:solidFill>
                <a:srgbClr val="204179"/>
              </a:solidFill>
            </a:endParaRPr>
          </a:p>
          <a:p>
            <a:endParaRPr lang="en-US" dirty="0">
              <a:solidFill>
                <a:srgbClr val="20417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Building Foundations For Growth</a:t>
            </a:r>
          </a:p>
        </p:txBody>
      </p:sp>
    </p:spTree>
    <p:extLst>
      <p:ext uri="{BB962C8B-B14F-4D97-AF65-F5344CB8AC3E}">
        <p14:creationId xmlns:p14="http://schemas.microsoft.com/office/powerpoint/2010/main" val="702141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204179"/>
                </a:solidFill>
              </a:rPr>
              <a:t>Flex Hockey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204179"/>
                </a:solidFill>
              </a:rPr>
              <a:t>Tailor Programs to Your Local Need</a:t>
            </a:r>
          </a:p>
          <a:p>
            <a:r>
              <a:rPr lang="en-US" b="1" dirty="0">
                <a:solidFill>
                  <a:srgbClr val="204179"/>
                </a:solidFill>
              </a:rPr>
              <a:t>Purely for FUN and Recreation</a:t>
            </a:r>
          </a:p>
          <a:p>
            <a:r>
              <a:rPr lang="en-US" b="1" dirty="0">
                <a:solidFill>
                  <a:srgbClr val="204179"/>
                </a:solidFill>
              </a:rPr>
              <a:t>Low Time Commitment / $$$$$</a:t>
            </a:r>
          </a:p>
          <a:p>
            <a:r>
              <a:rPr lang="en-US" b="1" dirty="0">
                <a:solidFill>
                  <a:srgbClr val="204179"/>
                </a:solidFill>
              </a:rPr>
              <a:t>Introductory Program or Second Sport</a:t>
            </a:r>
          </a:p>
          <a:p>
            <a:r>
              <a:rPr lang="en-US" b="1" dirty="0">
                <a:solidFill>
                  <a:srgbClr val="204179"/>
                </a:solidFill>
              </a:rPr>
              <a:t>From Small Area Games to Full-Ice</a:t>
            </a:r>
          </a:p>
          <a:p>
            <a:r>
              <a:rPr lang="en-US" b="1" dirty="0">
                <a:solidFill>
                  <a:srgbClr val="204179"/>
                </a:solidFill>
              </a:rPr>
              <a:t>Checking Optional at 14U and Up</a:t>
            </a:r>
          </a:p>
          <a:p>
            <a:r>
              <a:rPr lang="en-US" b="1" dirty="0">
                <a:solidFill>
                  <a:srgbClr val="204179"/>
                </a:solidFill>
              </a:rPr>
              <a:t>Team Can Be Built on Skill Not Age</a:t>
            </a:r>
          </a:p>
          <a:p>
            <a:r>
              <a:rPr lang="en-US" b="1" dirty="0">
                <a:solidFill>
                  <a:srgbClr val="204179"/>
                </a:solidFill>
              </a:rPr>
              <a:t>Minimal Coaching Requirements</a:t>
            </a:r>
          </a:p>
          <a:p>
            <a:pPr marL="0" indent="0">
              <a:buNone/>
            </a:pPr>
            <a:endParaRPr lang="en-US" dirty="0">
              <a:solidFill>
                <a:srgbClr val="20417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Building Foundations For Growth</a:t>
            </a:r>
          </a:p>
        </p:txBody>
      </p:sp>
    </p:spTree>
    <p:extLst>
      <p:ext uri="{BB962C8B-B14F-4D97-AF65-F5344CB8AC3E}">
        <p14:creationId xmlns:p14="http://schemas.microsoft.com/office/powerpoint/2010/main" val="1047864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62E67"/>
                </a:solidFill>
              </a:rPr>
              <a:t>Task Force 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62E67"/>
                </a:solidFill>
              </a:rPr>
              <a:t>Support Growth</a:t>
            </a:r>
          </a:p>
          <a:p>
            <a:r>
              <a:rPr lang="en-US" sz="3200" b="1" dirty="0">
                <a:solidFill>
                  <a:srgbClr val="062E67"/>
                </a:solidFill>
              </a:rPr>
              <a:t>Proper Development</a:t>
            </a:r>
          </a:p>
          <a:p>
            <a:r>
              <a:rPr lang="en-US" sz="3200" b="1" dirty="0">
                <a:solidFill>
                  <a:srgbClr val="062E67"/>
                </a:solidFill>
              </a:rPr>
              <a:t>Provide Better Experience</a:t>
            </a:r>
          </a:p>
          <a:p>
            <a:r>
              <a:rPr lang="en-US" sz="3200" b="1" dirty="0">
                <a:solidFill>
                  <a:srgbClr val="062E67"/>
                </a:solidFill>
              </a:rPr>
              <a:t>Support Associations</a:t>
            </a:r>
          </a:p>
          <a:p>
            <a:r>
              <a:rPr lang="en-US" sz="3200" b="1" dirty="0">
                <a:solidFill>
                  <a:srgbClr val="062E67"/>
                </a:solidFill>
              </a:rPr>
              <a:t>Eliminate or Change Rule/Costs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Building Foundations For Growth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936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62E67"/>
                </a:solidFill>
              </a:rPr>
              <a:t>Club Excellence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62E67"/>
                </a:solidFill>
              </a:rPr>
              <a:t>Increased Association Support &amp; Training</a:t>
            </a:r>
          </a:p>
          <a:p>
            <a:pPr marL="0" indent="0">
              <a:buNone/>
            </a:pPr>
            <a:endParaRPr lang="en-US" b="1" dirty="0">
              <a:solidFill>
                <a:srgbClr val="062E67"/>
              </a:solidFill>
            </a:endParaRPr>
          </a:p>
          <a:p>
            <a:pPr lvl="1"/>
            <a:r>
              <a:rPr lang="en-US" b="1" dirty="0">
                <a:solidFill>
                  <a:srgbClr val="062E67"/>
                </a:solidFill>
              </a:rPr>
              <a:t>On-Line Support</a:t>
            </a:r>
          </a:p>
          <a:p>
            <a:pPr lvl="2"/>
            <a:r>
              <a:rPr lang="en-US" b="1" dirty="0">
                <a:solidFill>
                  <a:srgbClr val="062E67"/>
                </a:solidFill>
              </a:rPr>
              <a:t>New Portal for Association Boards is Launching Soon</a:t>
            </a:r>
          </a:p>
          <a:p>
            <a:pPr lvl="2"/>
            <a:r>
              <a:rPr lang="en-US" b="1" dirty="0">
                <a:solidFill>
                  <a:srgbClr val="062E67"/>
                </a:solidFill>
              </a:rPr>
              <a:t>All Association Need to be On Board</a:t>
            </a:r>
          </a:p>
          <a:p>
            <a:pPr lvl="2"/>
            <a:endParaRPr lang="en-US" b="1" dirty="0">
              <a:solidFill>
                <a:srgbClr val="062E67"/>
              </a:solidFill>
            </a:endParaRPr>
          </a:p>
          <a:p>
            <a:pPr lvl="1"/>
            <a:r>
              <a:rPr lang="en-US" b="1" dirty="0">
                <a:solidFill>
                  <a:srgbClr val="062E67"/>
                </a:solidFill>
              </a:rPr>
              <a:t>Other Support</a:t>
            </a:r>
          </a:p>
          <a:p>
            <a:pPr lvl="2"/>
            <a:r>
              <a:rPr lang="en-US" b="1" dirty="0">
                <a:solidFill>
                  <a:srgbClr val="062E67"/>
                </a:solidFill>
              </a:rPr>
              <a:t>More Meeting Content Geared Toward Association Education / Issues</a:t>
            </a:r>
          </a:p>
          <a:p>
            <a:pPr lvl="2"/>
            <a:r>
              <a:rPr lang="en-US" b="1" dirty="0">
                <a:solidFill>
                  <a:srgbClr val="062E67"/>
                </a:solidFill>
              </a:rPr>
              <a:t>Support for More Efficient, More Secure Paperless Flow of Forms</a:t>
            </a:r>
          </a:p>
          <a:p>
            <a:endParaRPr lang="en-US" dirty="0">
              <a:solidFill>
                <a:srgbClr val="062E6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Building Our Future </a:t>
            </a:r>
          </a:p>
        </p:txBody>
      </p:sp>
    </p:spTree>
    <p:extLst>
      <p:ext uri="{BB962C8B-B14F-4D97-AF65-F5344CB8AC3E}">
        <p14:creationId xmlns:p14="http://schemas.microsoft.com/office/powerpoint/2010/main" val="791843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62E67"/>
                </a:solidFill>
              </a:rPr>
              <a:t>Presidents Report</a:t>
            </a:r>
            <a:br>
              <a:rPr lang="en-US" b="1" dirty="0">
                <a:solidFill>
                  <a:srgbClr val="062E67"/>
                </a:solidFill>
              </a:rPr>
            </a:br>
            <a:endParaRPr lang="en-US" b="1" dirty="0">
              <a:solidFill>
                <a:srgbClr val="062E67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062E67"/>
                </a:solidFill>
                <a:latin typeface="Handwriting - Dakota"/>
                <a:cs typeface="Handwriting - Dakota"/>
              </a:rPr>
              <a:t>Building Foundations for Growth!</a:t>
            </a:r>
          </a:p>
        </p:txBody>
      </p:sp>
    </p:spTree>
    <p:extLst>
      <p:ext uri="{BB962C8B-B14F-4D97-AF65-F5344CB8AC3E}">
        <p14:creationId xmlns:p14="http://schemas.microsoft.com/office/powerpoint/2010/main" val="1529333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204179"/>
                </a:solidFill>
              </a:rPr>
              <a:t>Goaltending Development Coordinator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204179"/>
                </a:solidFill>
              </a:rPr>
              <a:t>Educate and facilitate clubs and associations in implementing a Goaltending Development Curriculum. Including providing Coaching Coaches Clinics, coaching materials and support. </a:t>
            </a:r>
          </a:p>
          <a:p>
            <a:endParaRPr lang="en-US" sz="20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Building Foundations For Growth</a:t>
            </a:r>
          </a:p>
        </p:txBody>
      </p:sp>
      <p:pic>
        <p:nvPicPr>
          <p:cNvPr id="6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5338543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02518"/>
          </a:xfrm>
        </p:spPr>
        <p:txBody>
          <a:bodyPr/>
          <a:lstStyle/>
          <a:p>
            <a:r>
              <a:rPr lang="en-US" b="1" dirty="0">
                <a:solidFill>
                  <a:srgbClr val="204179"/>
                </a:solidFill>
              </a:rPr>
              <a:t>Quick Change Goalie Pads</a:t>
            </a:r>
          </a:p>
        </p:txBody>
      </p:sp>
      <p:pic>
        <p:nvPicPr>
          <p:cNvPr id="6" name="Change Out Youth Goalie Pads in Under 60 Seconds! __ QuickChange by Total Goali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93972" y="1030311"/>
            <a:ext cx="7142305" cy="49841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b="1" dirty="0">
                <a:solidFill>
                  <a:srgbClr val="204179"/>
                </a:solidFill>
              </a:rPr>
              <a:t>New for 2017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>
                <a:solidFill>
                  <a:srgbClr val="204179"/>
                </a:solidFill>
              </a:rPr>
              <a:t>Order on line by July 15 for Early November Delivery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>
                <a:solidFill>
                  <a:srgbClr val="204179"/>
                </a:solidFill>
              </a:rPr>
              <a:t>Cost $189 = Shipping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>
                <a:solidFill>
                  <a:srgbClr val="204179"/>
                </a:solidFill>
              </a:rPr>
              <a:t>MAHA Grant Program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>
                <a:solidFill>
                  <a:srgbClr val="204179"/>
                </a:solidFill>
              </a:rPr>
              <a:t>$100 per set (up to 2 sets) for each association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>
                <a:solidFill>
                  <a:srgbClr val="204179"/>
                </a:solidFill>
              </a:rPr>
              <a:t>Reimbursement through </a:t>
            </a:r>
            <a:r>
              <a:rPr lang="en-US" sz="2400" b="1" dirty="0" err="1">
                <a:solidFill>
                  <a:srgbClr val="204179"/>
                </a:solidFill>
              </a:rPr>
              <a:t>OneGoal</a:t>
            </a:r>
            <a:r>
              <a:rPr lang="en-US" sz="2400" b="1" dirty="0">
                <a:solidFill>
                  <a:srgbClr val="204179"/>
                </a:solidFill>
              </a:rPr>
              <a:t> Program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Building Foundations For Growth</a:t>
            </a:r>
          </a:p>
        </p:txBody>
      </p:sp>
    </p:spTree>
    <p:extLst>
      <p:ext uri="{BB962C8B-B14F-4D97-AF65-F5344CB8AC3E}">
        <p14:creationId xmlns:p14="http://schemas.microsoft.com/office/powerpoint/2010/main" val="166625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204179"/>
                </a:solidFill>
              </a:rPr>
              <a:t>Other </a:t>
            </a:r>
            <a:r>
              <a:rPr lang="en-US" b="1" dirty="0" err="1">
                <a:solidFill>
                  <a:srgbClr val="204179"/>
                </a:solidFill>
              </a:rPr>
              <a:t>Initatives</a:t>
            </a:r>
            <a:endParaRPr lang="en-US" b="1" dirty="0">
              <a:solidFill>
                <a:srgbClr val="20417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204179"/>
                </a:solidFill>
              </a:rPr>
              <a:t>Special Committee Director Election</a:t>
            </a:r>
          </a:p>
          <a:p>
            <a:pPr lvl="1"/>
            <a:r>
              <a:rPr lang="en-US" b="1" dirty="0">
                <a:solidFill>
                  <a:srgbClr val="204179"/>
                </a:solidFill>
              </a:rPr>
              <a:t>Kim </a:t>
            </a:r>
            <a:r>
              <a:rPr lang="en-US" b="1" dirty="0" err="1">
                <a:solidFill>
                  <a:srgbClr val="204179"/>
                </a:solidFill>
              </a:rPr>
              <a:t>Durka</a:t>
            </a:r>
            <a:r>
              <a:rPr lang="en-US" b="1" dirty="0">
                <a:solidFill>
                  <a:srgbClr val="204179"/>
                </a:solidFill>
              </a:rPr>
              <a:t> – Chair</a:t>
            </a:r>
          </a:p>
          <a:p>
            <a:pPr lvl="1"/>
            <a:r>
              <a:rPr lang="en-US" b="1" dirty="0">
                <a:solidFill>
                  <a:srgbClr val="204179"/>
                </a:solidFill>
              </a:rPr>
              <a:t>Doug </a:t>
            </a:r>
            <a:r>
              <a:rPr lang="en-US" b="1" dirty="0" err="1">
                <a:solidFill>
                  <a:srgbClr val="204179"/>
                </a:solidFill>
              </a:rPr>
              <a:t>Diroff</a:t>
            </a:r>
            <a:r>
              <a:rPr lang="en-US" b="1" dirty="0">
                <a:solidFill>
                  <a:srgbClr val="204179"/>
                </a:solidFill>
              </a:rPr>
              <a:t>, Jean </a:t>
            </a:r>
            <a:r>
              <a:rPr lang="en-US" b="1" dirty="0" err="1">
                <a:solidFill>
                  <a:srgbClr val="204179"/>
                </a:solidFill>
              </a:rPr>
              <a:t>Laxton</a:t>
            </a:r>
            <a:r>
              <a:rPr lang="en-US" b="1" dirty="0">
                <a:solidFill>
                  <a:srgbClr val="204179"/>
                </a:solidFill>
              </a:rPr>
              <a:t>, Jerry Ludden, Bob De Spirit, Steve Stapleton, Joe </a:t>
            </a:r>
            <a:r>
              <a:rPr lang="en-US" b="1" dirty="0" err="1">
                <a:solidFill>
                  <a:srgbClr val="204179"/>
                </a:solidFill>
              </a:rPr>
              <a:t>Baronne</a:t>
            </a:r>
            <a:r>
              <a:rPr lang="en-US" b="1" dirty="0">
                <a:solidFill>
                  <a:srgbClr val="204179"/>
                </a:solidFill>
              </a:rPr>
              <a:t>, Perry Wooden</a:t>
            </a:r>
          </a:p>
          <a:p>
            <a:pPr lvl="1"/>
            <a:endParaRPr lang="en-US" b="1" dirty="0">
              <a:solidFill>
                <a:srgbClr val="204179"/>
              </a:solidFill>
            </a:endParaRPr>
          </a:p>
          <a:p>
            <a:r>
              <a:rPr lang="en-US" b="1" dirty="0">
                <a:solidFill>
                  <a:srgbClr val="204179"/>
                </a:solidFill>
              </a:rPr>
              <a:t>Financial Obligations Policy</a:t>
            </a:r>
          </a:p>
          <a:p>
            <a:pPr lvl="1"/>
            <a:r>
              <a:rPr lang="en-US" b="1" dirty="0">
                <a:solidFill>
                  <a:srgbClr val="204179"/>
                </a:solidFill>
              </a:rPr>
              <a:t>USA Hockey passed broad guidelines in June</a:t>
            </a:r>
          </a:p>
          <a:p>
            <a:pPr lvl="1"/>
            <a:r>
              <a:rPr lang="en-US" b="1" dirty="0">
                <a:solidFill>
                  <a:srgbClr val="204179"/>
                </a:solidFill>
              </a:rPr>
              <a:t>Committee being formed to draft Michigan policy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Building Foundations For Growth</a:t>
            </a:r>
          </a:p>
        </p:txBody>
      </p:sp>
    </p:spTree>
    <p:extLst>
      <p:ext uri="{BB962C8B-B14F-4D97-AF65-F5344CB8AC3E}">
        <p14:creationId xmlns:p14="http://schemas.microsoft.com/office/powerpoint/2010/main" val="727779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11893"/>
                </a:solidFill>
              </a:rPr>
              <a:t>USA Hockey Proud</a:t>
            </a:r>
            <a:br>
              <a:rPr lang="en-US" b="1" dirty="0">
                <a:solidFill>
                  <a:srgbClr val="011893"/>
                </a:solidFill>
              </a:rPr>
            </a:br>
            <a:r>
              <a:rPr lang="en-US" sz="2000" b="1" dirty="0">
                <a:solidFill>
                  <a:srgbClr val="011893"/>
                </a:solidFill>
              </a:rPr>
              <a:t>(</a:t>
            </a:r>
            <a:r>
              <a:rPr lang="en-US" sz="2000" b="1" dirty="0" err="1">
                <a:solidFill>
                  <a:srgbClr val="011893"/>
                </a:solidFill>
              </a:rPr>
              <a:t>Cick</a:t>
            </a:r>
            <a:r>
              <a:rPr lang="en-US" sz="2000" b="1" dirty="0">
                <a:solidFill>
                  <a:srgbClr val="011893"/>
                </a:solidFill>
              </a:rPr>
              <a:t> Image to start video)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Building Foundations For Growth</a:t>
            </a:r>
          </a:p>
        </p:txBody>
      </p:sp>
      <p:pic>
        <p:nvPicPr>
          <p:cNvPr id="8" name="Content Placeholder 7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66383" y="1690688"/>
            <a:ext cx="77470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9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62E67"/>
                </a:solidFill>
              </a:rPr>
              <a:t>Welcome</a:t>
            </a:r>
            <a:br>
              <a:rPr lang="en-US" b="1" dirty="0">
                <a:solidFill>
                  <a:srgbClr val="062E67"/>
                </a:solidFill>
              </a:rPr>
            </a:br>
            <a:r>
              <a:rPr lang="en-US" b="1" dirty="0">
                <a:solidFill>
                  <a:srgbClr val="062E67"/>
                </a:solidFill>
              </a:rPr>
              <a:t>MAHA Summer Meeting 2016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062E67"/>
                </a:solidFill>
                <a:latin typeface="Handwriting - Dakota"/>
                <a:cs typeface="Handwriting - Dakota"/>
              </a:rPr>
              <a:t>Building Foundations for Growth!</a:t>
            </a:r>
          </a:p>
        </p:txBody>
      </p:sp>
    </p:spTree>
    <p:extLst>
      <p:ext uri="{BB962C8B-B14F-4D97-AF65-F5344CB8AC3E}">
        <p14:creationId xmlns:p14="http://schemas.microsoft.com/office/powerpoint/2010/main" val="1632239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3624" y="228600"/>
            <a:ext cx="8549658" cy="114300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204179"/>
                </a:solidFill>
                <a:latin typeface="Verdana" charset="0"/>
                <a:ea typeface="ＭＳ Ｐゴシック" charset="0"/>
                <a:cs typeface="ＭＳ Ｐゴシック" charset="0"/>
              </a:rPr>
              <a:t>USA Hockey Player Growth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Building Foundations For Growth</a:t>
            </a:r>
            <a:endParaRPr lang="en-US" dirty="0"/>
          </a:p>
        </p:txBody>
      </p:sp>
      <p:graphicFrame>
        <p:nvGraphicFramePr>
          <p:cNvPr id="6" name="Chart Placeholder 5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001869612"/>
              </p:ext>
            </p:extLst>
          </p:nvPr>
        </p:nvGraphicFramePr>
        <p:xfrm>
          <a:off x="1730758" y="1100138"/>
          <a:ext cx="8815389" cy="5266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56251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62E67"/>
                </a:solidFill>
              </a:rPr>
              <a:t>USA Hockey Player Registration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u="sng" dirty="0"/>
              <a:t>All Players</a:t>
            </a:r>
          </a:p>
          <a:p>
            <a:r>
              <a:rPr lang="en-US" dirty="0"/>
              <a:t>Minnesota – 57,107</a:t>
            </a:r>
          </a:p>
          <a:p>
            <a:r>
              <a:rPr lang="en-US" b="1" dirty="0">
                <a:solidFill>
                  <a:srgbClr val="062E67"/>
                </a:solidFill>
              </a:rPr>
              <a:t>Michigan – 50,022</a:t>
            </a:r>
          </a:p>
          <a:p>
            <a:r>
              <a:rPr lang="en-US" dirty="0"/>
              <a:t>New York – 49,921</a:t>
            </a:r>
          </a:p>
          <a:p>
            <a:r>
              <a:rPr lang="en-US" dirty="0"/>
              <a:t>Massachusetts – 49,087</a:t>
            </a:r>
          </a:p>
          <a:p>
            <a:r>
              <a:rPr lang="en-US" dirty="0"/>
              <a:t>Illinois – 31,558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u="sng" dirty="0"/>
              <a:t>Youth Players</a:t>
            </a:r>
          </a:p>
          <a:p>
            <a:r>
              <a:rPr lang="en-US" dirty="0"/>
              <a:t>Minnesota – 47,367</a:t>
            </a:r>
          </a:p>
          <a:p>
            <a:r>
              <a:rPr lang="en-US" dirty="0"/>
              <a:t>Massachusetts – 44,035</a:t>
            </a:r>
          </a:p>
          <a:p>
            <a:r>
              <a:rPr lang="en-US" dirty="0"/>
              <a:t>New York – 35,535</a:t>
            </a:r>
          </a:p>
          <a:p>
            <a:r>
              <a:rPr lang="en-US" b="1" dirty="0">
                <a:solidFill>
                  <a:srgbClr val="062E67"/>
                </a:solidFill>
              </a:rPr>
              <a:t>Michigan – 26,770</a:t>
            </a:r>
          </a:p>
          <a:p>
            <a:r>
              <a:rPr lang="en-US" dirty="0"/>
              <a:t>Illinois – 22,507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Building Foundations For Growth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640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62E67"/>
                </a:solidFill>
              </a:rPr>
              <a:t>USA Hockey Player Registration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u="sng" dirty="0"/>
              <a:t>Youth Players</a:t>
            </a:r>
          </a:p>
          <a:p>
            <a:r>
              <a:rPr lang="en-US" dirty="0"/>
              <a:t>Minnesota – 47,367</a:t>
            </a:r>
          </a:p>
          <a:p>
            <a:r>
              <a:rPr lang="en-US" dirty="0"/>
              <a:t>Massachusetts – 44,035</a:t>
            </a:r>
          </a:p>
          <a:p>
            <a:r>
              <a:rPr lang="en-US" dirty="0"/>
              <a:t>New York – 35,535</a:t>
            </a:r>
          </a:p>
          <a:p>
            <a:r>
              <a:rPr lang="en-US" b="1" dirty="0">
                <a:solidFill>
                  <a:srgbClr val="062E67"/>
                </a:solidFill>
              </a:rPr>
              <a:t>Michigan – 26,770</a:t>
            </a:r>
          </a:p>
          <a:p>
            <a:r>
              <a:rPr lang="en-US" dirty="0"/>
              <a:t>Illinois – 22,507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u="sng" dirty="0"/>
              <a:t>8U Players</a:t>
            </a:r>
          </a:p>
          <a:p>
            <a:r>
              <a:rPr lang="en-US" dirty="0"/>
              <a:t>Minnesota – 17,651</a:t>
            </a:r>
          </a:p>
          <a:p>
            <a:r>
              <a:rPr lang="en-US" dirty="0"/>
              <a:t>Massachusetts – 13,098</a:t>
            </a:r>
          </a:p>
          <a:p>
            <a:r>
              <a:rPr lang="en-US" dirty="0"/>
              <a:t>New York – 10,776</a:t>
            </a:r>
          </a:p>
          <a:p>
            <a:r>
              <a:rPr lang="en-US" b="1" dirty="0">
                <a:solidFill>
                  <a:srgbClr val="062E67"/>
                </a:solidFill>
              </a:rPr>
              <a:t>Michigan – 7,289</a:t>
            </a:r>
          </a:p>
          <a:p>
            <a:r>
              <a:rPr lang="en-US" dirty="0"/>
              <a:t>Wisconsin – 5,793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Building Foundations For Growth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16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62E67"/>
                </a:solidFill>
              </a:rPr>
              <a:t>The Only Registration Trend That Matters – 8U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Building Foundations For Growth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9906" y="1628233"/>
            <a:ext cx="9615232" cy="480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27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Building Foundations For Growth</a:t>
            </a:r>
            <a:endParaRPr lang="en-US" dirty="0"/>
          </a:p>
        </p:txBody>
      </p:sp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21675" y="277119"/>
            <a:ext cx="7772400" cy="56018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204179"/>
                </a:solidFill>
              </a:rPr>
              <a:t>District Player Registration Trends </a:t>
            </a:r>
            <a:endParaRPr lang="en-US" sz="3600" b="1" dirty="0">
              <a:solidFill>
                <a:schemeClr val="tx2"/>
              </a:solidFill>
            </a:endParaRPr>
          </a:p>
        </p:txBody>
      </p:sp>
      <p:graphicFrame>
        <p:nvGraphicFramePr>
          <p:cNvPr id="6" name="Object 3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502417944"/>
              </p:ext>
            </p:extLst>
          </p:nvPr>
        </p:nvGraphicFramePr>
        <p:xfrm>
          <a:off x="114300" y="837304"/>
          <a:ext cx="11558588" cy="6206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16881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4" y="295275"/>
            <a:ext cx="1036320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204179"/>
                </a:solidFill>
              </a:rPr>
              <a:t>Michigan Birth Rate</a:t>
            </a:r>
          </a:p>
        </p:txBody>
      </p:sp>
      <p:graphicFrame>
        <p:nvGraphicFramePr>
          <p:cNvPr id="4" name="Chart Placeholder 3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596891388"/>
              </p:ext>
            </p:extLst>
          </p:nvPr>
        </p:nvGraphicFramePr>
        <p:xfrm>
          <a:off x="1176337" y="1438275"/>
          <a:ext cx="9896475" cy="4657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Building Foundations For Growth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7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62E67"/>
                </a:solidFill>
              </a:rPr>
              <a:t>Greatest Increase of 8U Players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62E67"/>
                </a:solidFill>
              </a:rPr>
              <a:t>District 2 – Allen Park 70</a:t>
            </a:r>
          </a:p>
          <a:p>
            <a:r>
              <a:rPr lang="en-US" dirty="0">
                <a:solidFill>
                  <a:srgbClr val="062E67"/>
                </a:solidFill>
              </a:rPr>
              <a:t>District 3 – </a:t>
            </a:r>
            <a:r>
              <a:rPr lang="en-US" b="1" dirty="0">
                <a:solidFill>
                  <a:srgbClr val="062E67"/>
                </a:solidFill>
              </a:rPr>
              <a:t>Grosse Pointe </a:t>
            </a:r>
            <a:r>
              <a:rPr lang="en-US" dirty="0">
                <a:solidFill>
                  <a:srgbClr val="062E67"/>
                </a:solidFill>
              </a:rPr>
              <a:t>/ St Clair Shores 16 Each</a:t>
            </a:r>
          </a:p>
          <a:p>
            <a:r>
              <a:rPr lang="en-US" dirty="0">
                <a:solidFill>
                  <a:srgbClr val="062E67"/>
                </a:solidFill>
              </a:rPr>
              <a:t>District 4 – Compuware 47</a:t>
            </a:r>
          </a:p>
          <a:p>
            <a:r>
              <a:rPr lang="en-US" dirty="0">
                <a:solidFill>
                  <a:srgbClr val="062E67"/>
                </a:solidFill>
              </a:rPr>
              <a:t>District 5 – Port Huron 53</a:t>
            </a:r>
          </a:p>
          <a:p>
            <a:r>
              <a:rPr lang="en-US" dirty="0">
                <a:solidFill>
                  <a:srgbClr val="062E67"/>
                </a:solidFill>
              </a:rPr>
              <a:t>District 6 – Kalamazoo 81 (290 8U Players)</a:t>
            </a:r>
          </a:p>
          <a:p>
            <a:r>
              <a:rPr lang="en-US" dirty="0">
                <a:solidFill>
                  <a:srgbClr val="062E67"/>
                </a:solidFill>
              </a:rPr>
              <a:t>District 7 – Cadillac / Soo 6 each</a:t>
            </a:r>
          </a:p>
          <a:p>
            <a:r>
              <a:rPr lang="en-US" dirty="0">
                <a:solidFill>
                  <a:srgbClr val="062E67"/>
                </a:solidFill>
              </a:rPr>
              <a:t>District 8 – Iron Amateur 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Building Foundations For Growth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5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2756</TotalTime>
  <Words>834</Words>
  <Application>Microsoft Office PowerPoint</Application>
  <PresentationFormat>Widescreen</PresentationFormat>
  <Paragraphs>200</Paragraphs>
  <Slides>24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ＭＳ Ｐゴシック</vt:lpstr>
      <vt:lpstr>Arial</vt:lpstr>
      <vt:lpstr>Calibri</vt:lpstr>
      <vt:lpstr>Calibri Light</vt:lpstr>
      <vt:lpstr>Century Gothic</vt:lpstr>
      <vt:lpstr>Chalkduster</vt:lpstr>
      <vt:lpstr>Handwriting - Dakota</vt:lpstr>
      <vt:lpstr>Palatino Linotype</vt:lpstr>
      <vt:lpstr>Verdana</vt:lpstr>
      <vt:lpstr>Office Theme</vt:lpstr>
      <vt:lpstr>Custom Design</vt:lpstr>
      <vt:lpstr>Welcome MAHA Summer Meeting 2016</vt:lpstr>
      <vt:lpstr>Presidents Report </vt:lpstr>
      <vt:lpstr>USA Hockey Player Growth</vt:lpstr>
      <vt:lpstr>USA Hockey Player Registration</vt:lpstr>
      <vt:lpstr>USA Hockey Player Registration</vt:lpstr>
      <vt:lpstr>The Only Registration Trend That Matters – 8U</vt:lpstr>
      <vt:lpstr>District Player Registration Trends </vt:lpstr>
      <vt:lpstr>Michigan Birth Rate</vt:lpstr>
      <vt:lpstr>Greatest Increase of 8U Players</vt:lpstr>
      <vt:lpstr>Consistent Program Development Number of 8U Players 2006-07 vs 20015-16</vt:lpstr>
      <vt:lpstr>2 &amp; 2 Challenge</vt:lpstr>
      <vt:lpstr>USA Hockey Initiatives</vt:lpstr>
      <vt:lpstr>Mite Hockey Enhancements and Support for 15 -16</vt:lpstr>
      <vt:lpstr>Mite Hockey Enhancements and Support for 15 -16</vt:lpstr>
      <vt:lpstr>MAHA Sponsored Mite Jamborees</vt:lpstr>
      <vt:lpstr>MAHA High Performance Development Program </vt:lpstr>
      <vt:lpstr>Flex Hockey</vt:lpstr>
      <vt:lpstr>Task Force 2018</vt:lpstr>
      <vt:lpstr>Club Excellence</vt:lpstr>
      <vt:lpstr>Goaltending Development Coordinator</vt:lpstr>
      <vt:lpstr>Quick Change Goalie Pads</vt:lpstr>
      <vt:lpstr>Other Initatives</vt:lpstr>
      <vt:lpstr>USA Hockey Proud (Cick Image to start video)</vt:lpstr>
      <vt:lpstr>Welcome MAHA Summer Meeting 2016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 Atkinson</dc:creator>
  <cp:lastModifiedBy>Robert DeSpirt</cp:lastModifiedBy>
  <cp:revision>62</cp:revision>
  <dcterms:created xsi:type="dcterms:W3CDTF">2016-06-26T15:25:58Z</dcterms:created>
  <dcterms:modified xsi:type="dcterms:W3CDTF">2016-07-13T17:42:51Z</dcterms:modified>
</cp:coreProperties>
</file>