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70" r:id="rId2"/>
    <p:sldId id="267" r:id="rId3"/>
    <p:sldId id="269" r:id="rId4"/>
    <p:sldId id="268" r:id="rId5"/>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338" autoAdjust="0"/>
    <p:restoredTop sz="94660"/>
  </p:normalViewPr>
  <p:slideViewPr>
    <p:cSldViewPr>
      <p:cViewPr varScale="1">
        <p:scale>
          <a:sx n="43" d="100"/>
          <a:sy n="43" d="100"/>
        </p:scale>
        <p:origin x="-1296" y="-108"/>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8383" cy="469745"/>
          </a:xfrm>
          <a:prstGeom prst="rect">
            <a:avLst/>
          </a:prstGeom>
        </p:spPr>
        <p:txBody>
          <a:bodyPr vert="horz" lIns="92452" tIns="46226" rIns="92452" bIns="46226" rtlCol="0"/>
          <a:lstStyle>
            <a:lvl1pPr algn="l">
              <a:defRPr sz="1200"/>
            </a:lvl1pPr>
          </a:lstStyle>
          <a:p>
            <a:endParaRPr lang="en-US"/>
          </a:p>
        </p:txBody>
      </p:sp>
      <p:sp>
        <p:nvSpPr>
          <p:cNvPr id="3" name="Date Placeholder 2"/>
          <p:cNvSpPr>
            <a:spLocks noGrp="1"/>
          </p:cNvSpPr>
          <p:nvPr>
            <p:ph type="dt" idx="1"/>
          </p:nvPr>
        </p:nvSpPr>
        <p:spPr>
          <a:xfrm>
            <a:off x="4022486" y="1"/>
            <a:ext cx="3078383" cy="469745"/>
          </a:xfrm>
          <a:prstGeom prst="rect">
            <a:avLst/>
          </a:prstGeom>
        </p:spPr>
        <p:txBody>
          <a:bodyPr vert="horz" lIns="92452" tIns="46226" rIns="92452" bIns="46226" rtlCol="0"/>
          <a:lstStyle>
            <a:lvl1pPr algn="r">
              <a:defRPr sz="1200"/>
            </a:lvl1pPr>
          </a:lstStyle>
          <a:p>
            <a:fld id="{FCB5C451-0591-4A3C-B2FD-F9553F10AC46}" type="datetimeFigureOut">
              <a:rPr lang="en-US" smtClean="0"/>
              <a:pPr/>
              <a:t>5/19/2015</a:t>
            </a:fld>
            <a:endParaRPr lang="en-US"/>
          </a:p>
        </p:txBody>
      </p:sp>
      <p:sp>
        <p:nvSpPr>
          <p:cNvPr id="4" name="Slide Image Placeholder 3"/>
          <p:cNvSpPr>
            <a:spLocks noGrp="1" noRot="1" noChangeAspect="1"/>
          </p:cNvSpPr>
          <p:nvPr>
            <p:ph type="sldImg" idx="2"/>
          </p:nvPr>
        </p:nvSpPr>
        <p:spPr>
          <a:xfrm>
            <a:off x="1203325" y="703263"/>
            <a:ext cx="4695825" cy="3521075"/>
          </a:xfrm>
          <a:prstGeom prst="rect">
            <a:avLst/>
          </a:prstGeom>
          <a:noFill/>
          <a:ln w="12700">
            <a:solidFill>
              <a:prstClr val="black"/>
            </a:solidFill>
          </a:ln>
        </p:spPr>
        <p:txBody>
          <a:bodyPr vert="horz" lIns="92452" tIns="46226" rIns="92452" bIns="46226" rtlCol="0" anchor="ctr"/>
          <a:lstStyle/>
          <a:p>
            <a:endParaRPr lang="en-US"/>
          </a:p>
        </p:txBody>
      </p:sp>
      <p:sp>
        <p:nvSpPr>
          <p:cNvPr id="5" name="Notes Placeholder 4"/>
          <p:cNvSpPr>
            <a:spLocks noGrp="1"/>
          </p:cNvSpPr>
          <p:nvPr>
            <p:ph type="body" sz="quarter" idx="3"/>
          </p:nvPr>
        </p:nvSpPr>
        <p:spPr>
          <a:xfrm>
            <a:off x="710891" y="4460167"/>
            <a:ext cx="5680693" cy="4224494"/>
          </a:xfrm>
          <a:prstGeom prst="rect">
            <a:avLst/>
          </a:prstGeom>
        </p:spPr>
        <p:txBody>
          <a:bodyPr vert="horz" lIns="92452" tIns="46226" rIns="92452" bIns="4622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917127"/>
            <a:ext cx="3078383" cy="469745"/>
          </a:xfrm>
          <a:prstGeom prst="rect">
            <a:avLst/>
          </a:prstGeom>
        </p:spPr>
        <p:txBody>
          <a:bodyPr vert="horz" lIns="92452" tIns="46226" rIns="92452" bIns="46226" rtlCol="0" anchor="b"/>
          <a:lstStyle>
            <a:lvl1pPr algn="l">
              <a:defRPr sz="1200"/>
            </a:lvl1pPr>
          </a:lstStyle>
          <a:p>
            <a:endParaRPr lang="en-US"/>
          </a:p>
        </p:txBody>
      </p:sp>
      <p:sp>
        <p:nvSpPr>
          <p:cNvPr id="7" name="Slide Number Placeholder 6"/>
          <p:cNvSpPr>
            <a:spLocks noGrp="1"/>
          </p:cNvSpPr>
          <p:nvPr>
            <p:ph type="sldNum" sz="quarter" idx="5"/>
          </p:nvPr>
        </p:nvSpPr>
        <p:spPr>
          <a:xfrm>
            <a:off x="4022486" y="8917127"/>
            <a:ext cx="3078383" cy="469745"/>
          </a:xfrm>
          <a:prstGeom prst="rect">
            <a:avLst/>
          </a:prstGeom>
        </p:spPr>
        <p:txBody>
          <a:bodyPr vert="horz" lIns="92452" tIns="46226" rIns="92452" bIns="46226" rtlCol="0" anchor="b"/>
          <a:lstStyle>
            <a:lvl1pPr algn="r">
              <a:defRPr sz="1200"/>
            </a:lvl1pPr>
          </a:lstStyle>
          <a:p>
            <a:fld id="{9ED4EF67-A470-40D0-897F-0A97DDF1384C}" type="slidenum">
              <a:rPr lang="en-US" smtClean="0"/>
              <a:pPr/>
              <a:t>‹#›</a:t>
            </a:fld>
            <a:endParaRPr lang="en-US"/>
          </a:p>
        </p:txBody>
      </p:sp>
    </p:spTree>
    <p:extLst>
      <p:ext uri="{BB962C8B-B14F-4D97-AF65-F5344CB8AC3E}">
        <p14:creationId xmlns:p14="http://schemas.microsoft.com/office/powerpoint/2010/main" xmlns="" val="11205950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9F9B99C-1222-404B-BE84-E7C4C550CF44}" type="datetimeFigureOut">
              <a:rPr lang="en-US" smtClean="0"/>
              <a:pPr/>
              <a:t>5/19/2015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ECC8A-68B5-401C-B6C8-68608573BD56}" type="slidenum">
              <a:rPr lang="en-US" smtClean="0"/>
              <a:pPr/>
              <a:t>‹#›</a:t>
            </a:fld>
            <a:endParaRPr lang="en-US" dirty="0"/>
          </a:p>
        </p:txBody>
      </p:sp>
    </p:spTree>
    <p:extLst>
      <p:ext uri="{BB962C8B-B14F-4D97-AF65-F5344CB8AC3E}">
        <p14:creationId xmlns:p14="http://schemas.microsoft.com/office/powerpoint/2010/main" xmlns="" val="2563450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9F9B99C-1222-404B-BE84-E7C4C550CF44}" type="datetimeFigureOut">
              <a:rPr lang="en-US" smtClean="0"/>
              <a:pPr/>
              <a:t>5/19/2015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ECC8A-68B5-401C-B6C8-68608573BD56}" type="slidenum">
              <a:rPr lang="en-US" smtClean="0"/>
              <a:pPr/>
              <a:t>‹#›</a:t>
            </a:fld>
            <a:endParaRPr lang="en-US" dirty="0"/>
          </a:p>
        </p:txBody>
      </p:sp>
    </p:spTree>
    <p:extLst>
      <p:ext uri="{BB962C8B-B14F-4D97-AF65-F5344CB8AC3E}">
        <p14:creationId xmlns:p14="http://schemas.microsoft.com/office/powerpoint/2010/main" xmlns="" val="16748498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9F9B99C-1222-404B-BE84-E7C4C550CF44}" type="datetimeFigureOut">
              <a:rPr lang="en-US" smtClean="0"/>
              <a:pPr/>
              <a:t>5/19/2015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ECC8A-68B5-401C-B6C8-68608573BD56}" type="slidenum">
              <a:rPr lang="en-US" smtClean="0"/>
              <a:pPr/>
              <a:t>‹#›</a:t>
            </a:fld>
            <a:endParaRPr lang="en-US" dirty="0"/>
          </a:p>
        </p:txBody>
      </p:sp>
    </p:spTree>
    <p:extLst>
      <p:ext uri="{BB962C8B-B14F-4D97-AF65-F5344CB8AC3E}">
        <p14:creationId xmlns:p14="http://schemas.microsoft.com/office/powerpoint/2010/main" xmlns="" val="21098754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9F9B99C-1222-404B-BE84-E7C4C550CF44}" type="datetimeFigureOut">
              <a:rPr lang="en-US" smtClean="0"/>
              <a:pPr/>
              <a:t>5/19/2015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ECC8A-68B5-401C-B6C8-68608573BD56}" type="slidenum">
              <a:rPr lang="en-US" smtClean="0"/>
              <a:pPr/>
              <a:t>‹#›</a:t>
            </a:fld>
            <a:endParaRPr lang="en-US" dirty="0"/>
          </a:p>
        </p:txBody>
      </p:sp>
    </p:spTree>
    <p:extLst>
      <p:ext uri="{BB962C8B-B14F-4D97-AF65-F5344CB8AC3E}">
        <p14:creationId xmlns:p14="http://schemas.microsoft.com/office/powerpoint/2010/main" xmlns="" val="2953553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9F9B99C-1222-404B-BE84-E7C4C550CF44}" type="datetimeFigureOut">
              <a:rPr lang="en-US" smtClean="0"/>
              <a:pPr/>
              <a:t>5/19/2015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ECC8A-68B5-401C-B6C8-68608573BD56}" type="slidenum">
              <a:rPr lang="en-US" smtClean="0"/>
              <a:pPr/>
              <a:t>‹#›</a:t>
            </a:fld>
            <a:endParaRPr lang="en-US" dirty="0"/>
          </a:p>
        </p:txBody>
      </p:sp>
    </p:spTree>
    <p:extLst>
      <p:ext uri="{BB962C8B-B14F-4D97-AF65-F5344CB8AC3E}">
        <p14:creationId xmlns:p14="http://schemas.microsoft.com/office/powerpoint/2010/main" xmlns="" val="26965405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9F9B99C-1222-404B-BE84-E7C4C550CF44}" type="datetimeFigureOut">
              <a:rPr lang="en-US" smtClean="0"/>
              <a:pPr/>
              <a:t>5/19/2015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D0ECC8A-68B5-401C-B6C8-68608573BD56}" type="slidenum">
              <a:rPr lang="en-US" smtClean="0"/>
              <a:pPr/>
              <a:t>‹#›</a:t>
            </a:fld>
            <a:endParaRPr lang="en-US" dirty="0"/>
          </a:p>
        </p:txBody>
      </p:sp>
    </p:spTree>
    <p:extLst>
      <p:ext uri="{BB962C8B-B14F-4D97-AF65-F5344CB8AC3E}">
        <p14:creationId xmlns:p14="http://schemas.microsoft.com/office/powerpoint/2010/main" xmlns="" val="6623015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9F9B99C-1222-404B-BE84-E7C4C550CF44}" type="datetimeFigureOut">
              <a:rPr lang="en-US" smtClean="0"/>
              <a:pPr/>
              <a:t>5/19/2015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ECC8A-68B5-401C-B6C8-68608573BD56}" type="slidenum">
              <a:rPr lang="en-US" smtClean="0"/>
              <a:pPr/>
              <a:t>‹#›</a:t>
            </a:fld>
            <a:endParaRPr lang="en-US" dirty="0"/>
          </a:p>
        </p:txBody>
      </p:sp>
    </p:spTree>
    <p:extLst>
      <p:ext uri="{BB962C8B-B14F-4D97-AF65-F5344CB8AC3E}">
        <p14:creationId xmlns:p14="http://schemas.microsoft.com/office/powerpoint/2010/main" xmlns="" val="38112656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9F9B99C-1222-404B-BE84-E7C4C550CF44}" type="datetimeFigureOut">
              <a:rPr lang="en-US" smtClean="0"/>
              <a:pPr/>
              <a:t>5/19/2015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ECC8A-68B5-401C-B6C8-68608573BD56}" type="slidenum">
              <a:rPr lang="en-US" smtClean="0"/>
              <a:pPr/>
              <a:t>‹#›</a:t>
            </a:fld>
            <a:endParaRPr lang="en-US" dirty="0"/>
          </a:p>
        </p:txBody>
      </p:sp>
    </p:spTree>
    <p:extLst>
      <p:ext uri="{BB962C8B-B14F-4D97-AF65-F5344CB8AC3E}">
        <p14:creationId xmlns:p14="http://schemas.microsoft.com/office/powerpoint/2010/main" xmlns="" val="395865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F9B99C-1222-404B-BE84-E7C4C550CF44}" type="datetimeFigureOut">
              <a:rPr lang="en-US" smtClean="0"/>
              <a:pPr/>
              <a:t>5/19/2015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ECC8A-68B5-401C-B6C8-68608573BD56}" type="slidenum">
              <a:rPr lang="en-US" smtClean="0"/>
              <a:pPr/>
              <a:t>‹#›</a:t>
            </a:fld>
            <a:endParaRPr lang="en-US" dirty="0"/>
          </a:p>
        </p:txBody>
      </p:sp>
    </p:spTree>
    <p:extLst>
      <p:ext uri="{BB962C8B-B14F-4D97-AF65-F5344CB8AC3E}">
        <p14:creationId xmlns:p14="http://schemas.microsoft.com/office/powerpoint/2010/main" xmlns="" val="766494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F9B99C-1222-404B-BE84-E7C4C550CF44}" type="datetimeFigureOut">
              <a:rPr lang="en-US" smtClean="0"/>
              <a:pPr/>
              <a:t>5/19/2015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D0ECC8A-68B5-401C-B6C8-68608573BD56}" type="slidenum">
              <a:rPr lang="en-US" smtClean="0"/>
              <a:pPr/>
              <a:t>‹#›</a:t>
            </a:fld>
            <a:endParaRPr lang="en-US" dirty="0"/>
          </a:p>
        </p:txBody>
      </p:sp>
    </p:spTree>
    <p:extLst>
      <p:ext uri="{BB962C8B-B14F-4D97-AF65-F5344CB8AC3E}">
        <p14:creationId xmlns:p14="http://schemas.microsoft.com/office/powerpoint/2010/main" xmlns="" val="21643816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F9B99C-1222-404B-BE84-E7C4C550CF44}" type="datetimeFigureOut">
              <a:rPr lang="en-US" smtClean="0"/>
              <a:pPr/>
              <a:t>5/19/2015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D0ECC8A-68B5-401C-B6C8-68608573BD56}" type="slidenum">
              <a:rPr lang="en-US" smtClean="0"/>
              <a:pPr/>
              <a:t>‹#›</a:t>
            </a:fld>
            <a:endParaRPr lang="en-US" dirty="0"/>
          </a:p>
        </p:txBody>
      </p:sp>
    </p:spTree>
    <p:extLst>
      <p:ext uri="{BB962C8B-B14F-4D97-AF65-F5344CB8AC3E}">
        <p14:creationId xmlns:p14="http://schemas.microsoft.com/office/powerpoint/2010/main" xmlns="" val="838667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F9B99C-1222-404B-BE84-E7C4C550CF44}" type="datetimeFigureOut">
              <a:rPr lang="en-US" smtClean="0"/>
              <a:pPr/>
              <a:t>5/19/2015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0ECC8A-68B5-401C-B6C8-68608573BD56}" type="slidenum">
              <a:rPr lang="en-US" smtClean="0"/>
              <a:pPr/>
              <a:t>‹#›</a:t>
            </a:fld>
            <a:endParaRPr lang="en-US" dirty="0"/>
          </a:p>
        </p:txBody>
      </p:sp>
    </p:spTree>
    <p:extLst>
      <p:ext uri="{BB962C8B-B14F-4D97-AF65-F5344CB8AC3E}">
        <p14:creationId xmlns:p14="http://schemas.microsoft.com/office/powerpoint/2010/main" xmlns="" val="9881704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6200" y="28576"/>
            <a:ext cx="1066800" cy="104319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graphicFrame>
        <p:nvGraphicFramePr>
          <p:cNvPr id="7" name="Table 6"/>
          <p:cNvGraphicFramePr>
            <a:graphicFrameLocks noGrp="1"/>
          </p:cNvGraphicFramePr>
          <p:nvPr>
            <p:extLst>
              <p:ext uri="{D42A27DB-BD31-4B8C-83A1-F6EECF244321}">
                <p14:modId xmlns:p14="http://schemas.microsoft.com/office/powerpoint/2010/main" xmlns="" val="2017910394"/>
              </p:ext>
            </p:extLst>
          </p:nvPr>
        </p:nvGraphicFramePr>
        <p:xfrm>
          <a:off x="76200" y="1143000"/>
          <a:ext cx="8991600" cy="5654040"/>
        </p:xfrm>
        <a:graphic>
          <a:graphicData uri="http://schemas.openxmlformats.org/drawingml/2006/table">
            <a:tbl>
              <a:tblPr firstRow="1" bandRow="1">
                <a:tableStyleId>{5C22544A-7EE6-4342-B048-85BDC9FD1C3A}</a:tableStyleId>
              </a:tblPr>
              <a:tblGrid>
                <a:gridCol w="4495800"/>
                <a:gridCol w="4495800"/>
              </a:tblGrid>
              <a:tr h="289560">
                <a:tc>
                  <a:txBody>
                    <a:bodyPr/>
                    <a:lstStyle/>
                    <a:p>
                      <a:pPr marL="0" indent="0">
                        <a:buFont typeface="Verdana" pitchFamily="34" charset="0"/>
                        <a:buNone/>
                      </a:pPr>
                      <a:r>
                        <a:rPr lang="en-US" sz="1000" b="1" dirty="0" smtClean="0">
                          <a:solidFill>
                            <a:schemeClr val="bg1"/>
                          </a:solidFill>
                          <a:latin typeface="Verdana" pitchFamily="34" charset="0"/>
                          <a:ea typeface="Verdana" pitchFamily="34" charset="0"/>
                          <a:cs typeface="Verdana" pitchFamily="34" charset="0"/>
                        </a:rPr>
                        <a:t>Offense</a:t>
                      </a:r>
                      <a:endParaRPr lang="en-US" sz="1000" b="1" dirty="0">
                        <a:solidFill>
                          <a:schemeClr val="bg1"/>
                        </a:solidFill>
                        <a:latin typeface="Verdana" pitchFamily="34" charset="0"/>
                        <a:ea typeface="Verdana" pitchFamily="34" charset="0"/>
                        <a:cs typeface="Verdana" pitchFamily="34" charset="0"/>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75000"/>
                      </a:schemeClr>
                    </a:solidFill>
                  </a:tcPr>
                </a:tc>
                <a:tc>
                  <a:txBody>
                    <a:bodyPr/>
                    <a:lstStyle/>
                    <a:p>
                      <a:pPr marL="0" lvl="0" indent="0">
                        <a:buFont typeface="Wingdings" pitchFamily="2" charset="2"/>
                        <a:buNone/>
                      </a:pPr>
                      <a:r>
                        <a:rPr lang="en-US" sz="1000" b="1" dirty="0" smtClean="0">
                          <a:solidFill>
                            <a:schemeClr val="bg1"/>
                          </a:solidFill>
                          <a:latin typeface="Verdana" pitchFamily="34" charset="0"/>
                          <a:ea typeface="Verdana" pitchFamily="34" charset="0"/>
                          <a:cs typeface="Verdana" pitchFamily="34" charset="0"/>
                        </a:rPr>
                        <a:t>Defense</a:t>
                      </a:r>
                      <a:endParaRPr lang="en-US" sz="1000" b="1" dirty="0">
                        <a:solidFill>
                          <a:schemeClr val="bg1"/>
                        </a:solidFill>
                        <a:latin typeface="Verdana" pitchFamily="34" charset="0"/>
                        <a:ea typeface="Verdana" pitchFamily="34" charset="0"/>
                        <a:cs typeface="Verdana" pitchFamily="34" charset="0"/>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75000"/>
                      </a:schemeClr>
                    </a:solidFill>
                  </a:tcPr>
                </a:tc>
              </a:tr>
              <a:tr h="2651760">
                <a:tc>
                  <a:txBody>
                    <a:bodyPr/>
                    <a:lstStyle/>
                    <a:p>
                      <a:r>
                        <a:rPr lang="en-US" sz="1000" b="1" dirty="0" smtClean="0">
                          <a:solidFill>
                            <a:schemeClr val="tx1"/>
                          </a:solidFill>
                          <a:latin typeface="Verdana" pitchFamily="34" charset="0"/>
                          <a:ea typeface="Verdana" pitchFamily="34" charset="0"/>
                          <a:cs typeface="Verdana" pitchFamily="34" charset="0"/>
                        </a:rPr>
                        <a:t>4</a:t>
                      </a:r>
                      <a:r>
                        <a:rPr lang="en-US" sz="1000" b="1" baseline="30000" dirty="0" smtClean="0">
                          <a:solidFill>
                            <a:schemeClr val="tx1"/>
                          </a:solidFill>
                          <a:latin typeface="Verdana" pitchFamily="34" charset="0"/>
                          <a:ea typeface="Verdana" pitchFamily="34" charset="0"/>
                          <a:cs typeface="Verdana" pitchFamily="34" charset="0"/>
                        </a:rPr>
                        <a:t>th</a:t>
                      </a:r>
                      <a:r>
                        <a:rPr lang="en-US" sz="1000" b="1" dirty="0" smtClean="0">
                          <a:solidFill>
                            <a:schemeClr val="tx1"/>
                          </a:solidFill>
                          <a:latin typeface="Verdana" pitchFamily="34" charset="0"/>
                          <a:ea typeface="Verdana" pitchFamily="34" charset="0"/>
                          <a:cs typeface="Verdana" pitchFamily="34" charset="0"/>
                        </a:rPr>
                        <a:t> Grade</a:t>
                      </a:r>
                    </a:p>
                    <a:p>
                      <a:pPr marL="285750" indent="-285750">
                        <a:buFont typeface="Verdana" pitchFamily="34" charset="0"/>
                        <a:buChar char="»"/>
                      </a:pPr>
                      <a:r>
                        <a:rPr lang="en-US" sz="1000" b="0" kern="1200" dirty="0" smtClean="0">
                          <a:solidFill>
                            <a:schemeClr val="tx1"/>
                          </a:solidFill>
                          <a:effectLst/>
                          <a:latin typeface="Verdana" pitchFamily="34" charset="0"/>
                          <a:ea typeface="Verdana" pitchFamily="34" charset="0"/>
                          <a:cs typeface="Verdana" pitchFamily="34" charset="0"/>
                        </a:rPr>
                        <a:t>Dribbling – head up, right/left</a:t>
                      </a:r>
                      <a:r>
                        <a:rPr lang="en-US" sz="1000" b="0" kern="1200" baseline="0" dirty="0" smtClean="0">
                          <a:solidFill>
                            <a:schemeClr val="tx1"/>
                          </a:solidFill>
                          <a:effectLst/>
                          <a:latin typeface="Verdana" pitchFamily="34" charset="0"/>
                          <a:ea typeface="Verdana" pitchFamily="34" charset="0"/>
                          <a:cs typeface="Verdana" pitchFamily="34" charset="0"/>
                        </a:rPr>
                        <a:t> hands</a:t>
                      </a:r>
                    </a:p>
                    <a:p>
                      <a:pPr marL="285750" indent="-285750">
                        <a:buFont typeface="Verdana" pitchFamily="34" charset="0"/>
                        <a:buChar char="»"/>
                      </a:pPr>
                      <a:r>
                        <a:rPr lang="en-US" sz="1000" b="0" kern="1200" baseline="0" dirty="0" smtClean="0">
                          <a:solidFill>
                            <a:schemeClr val="tx1"/>
                          </a:solidFill>
                          <a:effectLst/>
                          <a:latin typeface="Verdana" pitchFamily="34" charset="0"/>
                          <a:ea typeface="Verdana" pitchFamily="34" charset="0"/>
                          <a:cs typeface="Verdana" pitchFamily="34" charset="0"/>
                        </a:rPr>
                        <a:t>Shooting – layups, proper form inside 6 ft.</a:t>
                      </a:r>
                    </a:p>
                    <a:p>
                      <a:pPr marL="285750" indent="-285750">
                        <a:buFont typeface="Verdana" pitchFamily="34" charset="0"/>
                        <a:buChar char="»"/>
                      </a:pPr>
                      <a:r>
                        <a:rPr lang="en-US" sz="1000" b="0" kern="1200" baseline="0" dirty="0" smtClean="0">
                          <a:solidFill>
                            <a:schemeClr val="tx1"/>
                          </a:solidFill>
                          <a:effectLst/>
                          <a:latin typeface="Verdana" pitchFamily="34" charset="0"/>
                          <a:ea typeface="Verdana" pitchFamily="34" charset="0"/>
                          <a:cs typeface="Verdana" pitchFamily="34" charset="0"/>
                        </a:rPr>
                        <a:t>Passing – to wing, on fast break &amp; meet the pass</a:t>
                      </a:r>
                    </a:p>
                    <a:p>
                      <a:pPr marL="285750" indent="-285750">
                        <a:buFont typeface="Verdana" pitchFamily="34" charset="0"/>
                        <a:buChar char="»"/>
                      </a:pPr>
                      <a:r>
                        <a:rPr lang="en-US" sz="1000" b="0" kern="1200" baseline="0" dirty="0" smtClean="0">
                          <a:solidFill>
                            <a:schemeClr val="tx1"/>
                          </a:solidFill>
                          <a:effectLst/>
                          <a:latin typeface="Verdana" pitchFamily="34" charset="0"/>
                          <a:ea typeface="Verdana" pitchFamily="34" charset="0"/>
                          <a:cs typeface="Verdana" pitchFamily="34" charset="0"/>
                        </a:rPr>
                        <a:t>Footwork – jump stops &amp; pivoting</a:t>
                      </a:r>
                    </a:p>
                    <a:p>
                      <a:pPr marL="285750" indent="-285750">
                        <a:buFont typeface="Verdana" pitchFamily="34" charset="0"/>
                        <a:buChar char="»"/>
                      </a:pPr>
                      <a:r>
                        <a:rPr lang="en-US" sz="1000" b="0" kern="1200" baseline="0" dirty="0" smtClean="0">
                          <a:solidFill>
                            <a:schemeClr val="tx1"/>
                          </a:solidFill>
                          <a:effectLst/>
                          <a:latin typeface="Verdana" pitchFamily="34" charset="0"/>
                          <a:ea typeface="Verdana" pitchFamily="34" charset="0"/>
                          <a:cs typeface="Verdana" pitchFamily="34" charset="0"/>
                        </a:rPr>
                        <a:t>Crashing the Boards</a:t>
                      </a:r>
                    </a:p>
                    <a:p>
                      <a:pPr marL="285750" indent="-285750">
                        <a:buFont typeface="Verdana" pitchFamily="34" charset="0"/>
                        <a:buChar char="»"/>
                      </a:pPr>
                      <a:endParaRPr lang="en-US" sz="1000" b="0" kern="1200" baseline="0" dirty="0" smtClean="0">
                        <a:solidFill>
                          <a:schemeClr val="tx1"/>
                        </a:solidFill>
                        <a:effectLst/>
                        <a:latin typeface="Verdana" pitchFamily="34" charset="0"/>
                        <a:ea typeface="Verdana" pitchFamily="34" charset="0"/>
                        <a:cs typeface="Verdana" pitchFamily="34" charset="0"/>
                      </a:endParaRPr>
                    </a:p>
                    <a:p>
                      <a:pPr marL="0" indent="0">
                        <a:buFont typeface="Verdana" pitchFamily="34" charset="0"/>
                        <a:buNone/>
                      </a:pPr>
                      <a:r>
                        <a:rPr lang="en-US" sz="1000" b="1" baseline="0" dirty="0" smtClean="0">
                          <a:solidFill>
                            <a:schemeClr val="tx1"/>
                          </a:solidFill>
                          <a:latin typeface="Verdana" pitchFamily="34" charset="0"/>
                          <a:ea typeface="Verdana" pitchFamily="34" charset="0"/>
                          <a:cs typeface="Verdana" pitchFamily="34" charset="0"/>
                        </a:rPr>
                        <a:t>5</a:t>
                      </a:r>
                      <a:r>
                        <a:rPr lang="en-US" sz="1000" b="1" baseline="30000" dirty="0" smtClean="0">
                          <a:solidFill>
                            <a:schemeClr val="tx1"/>
                          </a:solidFill>
                          <a:latin typeface="Verdana" pitchFamily="34" charset="0"/>
                          <a:ea typeface="Verdana" pitchFamily="34" charset="0"/>
                          <a:cs typeface="Verdana" pitchFamily="34" charset="0"/>
                        </a:rPr>
                        <a:t>th</a:t>
                      </a:r>
                      <a:r>
                        <a:rPr lang="en-US" sz="1000" b="1" dirty="0" smtClean="0">
                          <a:solidFill>
                            <a:schemeClr val="tx1"/>
                          </a:solidFill>
                          <a:latin typeface="Verdana" pitchFamily="34" charset="0"/>
                          <a:ea typeface="Verdana" pitchFamily="34" charset="0"/>
                          <a:cs typeface="Verdana" pitchFamily="34" charset="0"/>
                        </a:rPr>
                        <a:t> Grade</a:t>
                      </a:r>
                      <a:endParaRPr lang="en-US" sz="1000" b="0" kern="1200" baseline="0" dirty="0" smtClean="0">
                        <a:solidFill>
                          <a:schemeClr val="tx1"/>
                        </a:solidFill>
                        <a:effectLst/>
                        <a:latin typeface="Verdana" pitchFamily="34" charset="0"/>
                        <a:ea typeface="Verdana" pitchFamily="34" charset="0"/>
                        <a:cs typeface="Verdana" pitchFamily="34" charset="0"/>
                      </a:endParaRPr>
                    </a:p>
                    <a:p>
                      <a:pPr marL="285750" indent="-285750">
                        <a:buFont typeface="Verdana" pitchFamily="34" charset="0"/>
                        <a:buChar char="»"/>
                      </a:pPr>
                      <a:r>
                        <a:rPr lang="en-US" sz="1000" b="0" kern="1200" baseline="0" dirty="0" smtClean="0">
                          <a:solidFill>
                            <a:schemeClr val="tx1"/>
                          </a:solidFill>
                          <a:effectLst/>
                          <a:latin typeface="Verdana" pitchFamily="34" charset="0"/>
                          <a:ea typeface="Verdana" pitchFamily="34" charset="0"/>
                          <a:cs typeface="Verdana" pitchFamily="34" charset="0"/>
                        </a:rPr>
                        <a:t>Dribbling – head up, right/left hands, crossover</a:t>
                      </a:r>
                    </a:p>
                    <a:p>
                      <a:pPr marL="285750" indent="-285750">
                        <a:buFont typeface="Verdana" pitchFamily="34" charset="0"/>
                        <a:buChar char="»"/>
                      </a:pPr>
                      <a:r>
                        <a:rPr lang="en-US" sz="1000" b="0" kern="1200" baseline="0" dirty="0" smtClean="0">
                          <a:solidFill>
                            <a:schemeClr val="tx1"/>
                          </a:solidFill>
                          <a:effectLst/>
                          <a:latin typeface="Verdana" pitchFamily="34" charset="0"/>
                          <a:ea typeface="Verdana" pitchFamily="34" charset="0"/>
                          <a:cs typeface="Verdana" pitchFamily="34" charset="0"/>
                        </a:rPr>
                        <a:t>Shooting – layups, proper form inside 10 ft., FT routine</a:t>
                      </a:r>
                    </a:p>
                    <a:p>
                      <a:pPr marL="285750" indent="-285750">
                        <a:buFont typeface="Verdana" pitchFamily="34" charset="0"/>
                        <a:buChar char="»"/>
                      </a:pPr>
                      <a:r>
                        <a:rPr lang="en-US" sz="1000" b="0" kern="1200" baseline="0" dirty="0" smtClean="0">
                          <a:solidFill>
                            <a:schemeClr val="tx1"/>
                          </a:solidFill>
                          <a:effectLst/>
                          <a:latin typeface="Verdana" pitchFamily="34" charset="0"/>
                          <a:ea typeface="Verdana" pitchFamily="34" charset="0"/>
                          <a:cs typeface="Verdana" pitchFamily="34" charset="0"/>
                        </a:rPr>
                        <a:t>Passing – to wing, on fast break, under pressure</a:t>
                      </a:r>
                    </a:p>
                    <a:p>
                      <a:pPr marL="285750" indent="-285750">
                        <a:buFont typeface="Verdana" pitchFamily="34" charset="0"/>
                        <a:buChar char="»"/>
                      </a:pPr>
                      <a:r>
                        <a:rPr lang="en-US" sz="1000" b="0" kern="1200" baseline="0" dirty="0" smtClean="0">
                          <a:solidFill>
                            <a:schemeClr val="tx1"/>
                          </a:solidFill>
                          <a:effectLst/>
                          <a:latin typeface="Verdana" pitchFamily="34" charset="0"/>
                          <a:ea typeface="Verdana" pitchFamily="34" charset="0"/>
                          <a:cs typeface="Verdana" pitchFamily="34" charset="0"/>
                        </a:rPr>
                        <a:t>Footwork – getting open on wing, setting &amp; cutting screens</a:t>
                      </a:r>
                    </a:p>
                    <a:p>
                      <a:pPr marL="285750" indent="-285750">
                        <a:buFont typeface="Verdana" pitchFamily="34" charset="0"/>
                        <a:buChar char="»"/>
                      </a:pPr>
                      <a:r>
                        <a:rPr lang="en-US" sz="1000" b="0" kern="1200" baseline="0" dirty="0" smtClean="0">
                          <a:solidFill>
                            <a:schemeClr val="tx1"/>
                          </a:solidFill>
                          <a:effectLst/>
                          <a:latin typeface="Verdana" pitchFamily="34" charset="0"/>
                          <a:ea typeface="Verdana" pitchFamily="34" charset="0"/>
                          <a:cs typeface="Verdana" pitchFamily="34" charset="0"/>
                        </a:rPr>
                        <a:t>Triple Threat Position</a:t>
                      </a:r>
                      <a:endParaRPr lang="en-US" sz="1000" b="0" kern="1200" dirty="0" smtClean="0">
                        <a:solidFill>
                          <a:schemeClr val="tx1"/>
                        </a:solidFill>
                        <a:effectLst/>
                        <a:latin typeface="Verdana" pitchFamily="34" charset="0"/>
                        <a:ea typeface="Verdana" pitchFamily="34" charset="0"/>
                        <a:cs typeface="Verdana" pitchFamily="34" charset="0"/>
                      </a:endParaRPr>
                    </a:p>
                    <a:p>
                      <a:pPr marL="285750" indent="-285750">
                        <a:buFont typeface="Verdana" pitchFamily="34" charset="0"/>
                        <a:buChar char="»"/>
                      </a:pPr>
                      <a:endParaRPr lang="en-US" sz="1000" b="0" kern="1200" dirty="0" smtClean="0">
                        <a:solidFill>
                          <a:schemeClr val="tx1"/>
                        </a:solidFill>
                        <a:effectLst/>
                        <a:latin typeface="Verdana" pitchFamily="34" charset="0"/>
                        <a:ea typeface="Verdana" pitchFamily="34" charset="0"/>
                        <a:cs typeface="Verdana" pitchFamily="34" charset="0"/>
                      </a:endParaRPr>
                    </a:p>
                    <a:p>
                      <a:pPr marL="0" indent="0">
                        <a:buFont typeface="Verdana" pitchFamily="34" charset="0"/>
                        <a:buNone/>
                      </a:pPr>
                      <a:r>
                        <a:rPr lang="en-US" sz="1000" b="1" baseline="0" dirty="0" smtClean="0">
                          <a:solidFill>
                            <a:schemeClr val="tx1"/>
                          </a:solidFill>
                          <a:latin typeface="Verdana" pitchFamily="34" charset="0"/>
                          <a:ea typeface="Verdana" pitchFamily="34" charset="0"/>
                          <a:cs typeface="Verdana" pitchFamily="34" charset="0"/>
                        </a:rPr>
                        <a:t>6</a:t>
                      </a:r>
                      <a:r>
                        <a:rPr lang="en-US" sz="1000" b="1" baseline="30000" dirty="0" smtClean="0">
                          <a:solidFill>
                            <a:schemeClr val="tx1"/>
                          </a:solidFill>
                          <a:latin typeface="Verdana" pitchFamily="34" charset="0"/>
                          <a:ea typeface="Verdana" pitchFamily="34" charset="0"/>
                          <a:cs typeface="Verdana" pitchFamily="34" charset="0"/>
                        </a:rPr>
                        <a:t>th</a:t>
                      </a:r>
                      <a:r>
                        <a:rPr lang="en-US" sz="1000" b="1" dirty="0" smtClean="0">
                          <a:solidFill>
                            <a:schemeClr val="tx1"/>
                          </a:solidFill>
                          <a:latin typeface="Verdana" pitchFamily="34" charset="0"/>
                          <a:ea typeface="Verdana" pitchFamily="34" charset="0"/>
                          <a:cs typeface="Verdana" pitchFamily="34" charset="0"/>
                        </a:rPr>
                        <a:t> Grade</a:t>
                      </a:r>
                      <a:endParaRPr lang="en-US" sz="1000" b="0" kern="1200" baseline="0" dirty="0" smtClean="0">
                        <a:solidFill>
                          <a:schemeClr val="tx1"/>
                        </a:solidFill>
                        <a:effectLst/>
                        <a:latin typeface="Verdana" pitchFamily="34" charset="0"/>
                        <a:ea typeface="Verdana" pitchFamily="34" charset="0"/>
                        <a:cs typeface="Verdana" pitchFamily="34" charset="0"/>
                      </a:endParaRPr>
                    </a:p>
                    <a:p>
                      <a:pPr marL="285750" indent="-285750">
                        <a:buFont typeface="Verdana" pitchFamily="34" charset="0"/>
                        <a:buChar char="»"/>
                      </a:pPr>
                      <a:r>
                        <a:rPr lang="en-US" sz="1000" b="0" kern="1200" baseline="0" dirty="0" smtClean="0">
                          <a:solidFill>
                            <a:schemeClr val="tx1"/>
                          </a:solidFill>
                          <a:effectLst/>
                          <a:latin typeface="Verdana" pitchFamily="34" charset="0"/>
                          <a:ea typeface="Verdana" pitchFamily="34" charset="0"/>
                          <a:cs typeface="Verdana" pitchFamily="34" charset="0"/>
                        </a:rPr>
                        <a:t>Dribbling – head up, crossover, change speed</a:t>
                      </a:r>
                    </a:p>
                    <a:p>
                      <a:pPr marL="285750" indent="-285750">
                        <a:buFont typeface="Verdana" pitchFamily="34" charset="0"/>
                        <a:buChar char="»"/>
                      </a:pPr>
                      <a:r>
                        <a:rPr lang="en-US" sz="1000" b="0" kern="1200" baseline="0" dirty="0" smtClean="0">
                          <a:solidFill>
                            <a:schemeClr val="tx1"/>
                          </a:solidFill>
                          <a:effectLst/>
                          <a:latin typeface="Verdana" pitchFamily="34" charset="0"/>
                          <a:ea typeface="Verdana" pitchFamily="34" charset="0"/>
                          <a:cs typeface="Verdana" pitchFamily="34" charset="0"/>
                        </a:rPr>
                        <a:t>Shooting – shot selection, proper form inside 15 ft.</a:t>
                      </a:r>
                    </a:p>
                    <a:p>
                      <a:pPr marL="285750" indent="-285750">
                        <a:buFont typeface="Verdana" pitchFamily="34" charset="0"/>
                        <a:buChar char="»"/>
                      </a:pPr>
                      <a:r>
                        <a:rPr lang="en-US" sz="1000" b="0" kern="1200" baseline="0" dirty="0" smtClean="0">
                          <a:solidFill>
                            <a:schemeClr val="tx1"/>
                          </a:solidFill>
                          <a:effectLst/>
                          <a:latin typeface="Verdana" pitchFamily="34" charset="0"/>
                          <a:ea typeface="Verdana" pitchFamily="34" charset="0"/>
                          <a:cs typeface="Verdana" pitchFamily="34" charset="0"/>
                        </a:rPr>
                        <a:t>Passing – under pressure, swinging the ball</a:t>
                      </a:r>
                    </a:p>
                    <a:p>
                      <a:pPr marL="285750" indent="-285750">
                        <a:buFont typeface="Verdana" pitchFamily="34" charset="0"/>
                        <a:buChar char="»"/>
                      </a:pPr>
                      <a:r>
                        <a:rPr lang="en-US" sz="1000" b="0" kern="1200" baseline="0" dirty="0" smtClean="0">
                          <a:solidFill>
                            <a:schemeClr val="tx1"/>
                          </a:solidFill>
                          <a:effectLst/>
                          <a:latin typeface="Verdana" pitchFamily="34" charset="0"/>
                          <a:ea typeface="Verdana" pitchFamily="34" charset="0"/>
                          <a:cs typeface="Verdana" pitchFamily="34" charset="0"/>
                        </a:rPr>
                        <a:t>Footwork – setting &amp; cutting screens, moving w/o the ball</a:t>
                      </a:r>
                    </a:p>
                    <a:p>
                      <a:pPr marL="285750" indent="-285750">
                        <a:buFont typeface="Verdana" pitchFamily="34" charset="0"/>
                        <a:buChar char="»"/>
                      </a:pPr>
                      <a:r>
                        <a:rPr lang="en-US" sz="1000" b="0" kern="1200" baseline="0" dirty="0" smtClean="0">
                          <a:solidFill>
                            <a:schemeClr val="tx1"/>
                          </a:solidFill>
                          <a:effectLst/>
                          <a:latin typeface="Verdana" pitchFamily="34" charset="0"/>
                          <a:ea typeface="Verdana" pitchFamily="34" charset="0"/>
                          <a:cs typeface="Verdana" pitchFamily="34" charset="0"/>
                        </a:rPr>
                        <a:t>Taking Care of Ball – protect &amp; do not bring below waist</a:t>
                      </a:r>
                      <a:endParaRPr lang="en-US" sz="1000" b="0" kern="1200" dirty="0" smtClean="0">
                        <a:solidFill>
                          <a:schemeClr val="tx1"/>
                        </a:solidFill>
                        <a:effectLst/>
                        <a:latin typeface="Verdana" pitchFamily="34" charset="0"/>
                        <a:ea typeface="Verdana" pitchFamily="34" charset="0"/>
                        <a:cs typeface="Verdana" pitchFamily="34" charset="0"/>
                      </a:endParaRPr>
                    </a:p>
                    <a:p>
                      <a:pPr marL="285750" indent="-285750">
                        <a:buFont typeface="Verdana" pitchFamily="34" charset="0"/>
                        <a:buChar char="»"/>
                      </a:pPr>
                      <a:endParaRPr lang="en-US" sz="1000" b="0" kern="1200" dirty="0" smtClean="0">
                        <a:solidFill>
                          <a:schemeClr val="tx1"/>
                        </a:solidFill>
                        <a:effectLst/>
                        <a:latin typeface="Verdana" pitchFamily="34" charset="0"/>
                        <a:ea typeface="Verdana" pitchFamily="34" charset="0"/>
                        <a:cs typeface="Verdana" pitchFamily="34" charset="0"/>
                      </a:endParaRPr>
                    </a:p>
                    <a:p>
                      <a:pPr marL="0" indent="0">
                        <a:buFont typeface="Verdana" pitchFamily="34" charset="0"/>
                        <a:buNone/>
                      </a:pPr>
                      <a:r>
                        <a:rPr lang="en-US" sz="1000" b="1" baseline="0" dirty="0" smtClean="0">
                          <a:solidFill>
                            <a:schemeClr val="tx1"/>
                          </a:solidFill>
                          <a:latin typeface="Verdana" pitchFamily="34" charset="0"/>
                          <a:ea typeface="Verdana" pitchFamily="34" charset="0"/>
                          <a:cs typeface="Verdana" pitchFamily="34" charset="0"/>
                        </a:rPr>
                        <a:t>7</a:t>
                      </a:r>
                      <a:r>
                        <a:rPr lang="en-US" sz="1000" b="1" baseline="30000" dirty="0" smtClean="0">
                          <a:solidFill>
                            <a:schemeClr val="tx1"/>
                          </a:solidFill>
                          <a:latin typeface="Verdana" pitchFamily="34" charset="0"/>
                          <a:ea typeface="Verdana" pitchFamily="34" charset="0"/>
                          <a:cs typeface="Verdana" pitchFamily="34" charset="0"/>
                        </a:rPr>
                        <a:t>th</a:t>
                      </a:r>
                      <a:r>
                        <a:rPr lang="en-US" sz="1000" b="1" dirty="0" smtClean="0">
                          <a:solidFill>
                            <a:schemeClr val="tx1"/>
                          </a:solidFill>
                          <a:latin typeface="Verdana" pitchFamily="34" charset="0"/>
                          <a:ea typeface="Verdana" pitchFamily="34" charset="0"/>
                          <a:cs typeface="Verdana" pitchFamily="34" charset="0"/>
                        </a:rPr>
                        <a:t> Grade</a:t>
                      </a:r>
                      <a:endParaRPr lang="en-US" sz="1000" b="0" kern="1200" baseline="0" dirty="0" smtClean="0">
                        <a:solidFill>
                          <a:schemeClr val="tx1"/>
                        </a:solidFill>
                        <a:effectLst/>
                        <a:latin typeface="Verdana" pitchFamily="34" charset="0"/>
                        <a:ea typeface="Verdana" pitchFamily="34" charset="0"/>
                        <a:cs typeface="Verdana" pitchFamily="34" charset="0"/>
                      </a:endParaRPr>
                    </a:p>
                    <a:p>
                      <a:pPr marL="285750" indent="-285750">
                        <a:buFont typeface="Verdana" pitchFamily="34" charset="0"/>
                        <a:buChar char="»"/>
                      </a:pPr>
                      <a:r>
                        <a:rPr lang="en-US" sz="1000" b="0" kern="1200" baseline="0" dirty="0" smtClean="0">
                          <a:solidFill>
                            <a:schemeClr val="tx1"/>
                          </a:solidFill>
                          <a:effectLst/>
                          <a:latin typeface="Verdana" pitchFamily="34" charset="0"/>
                          <a:ea typeface="Verdana" pitchFamily="34" charset="0"/>
                          <a:cs typeface="Verdana" pitchFamily="34" charset="0"/>
                        </a:rPr>
                        <a:t>Dribbling – crossover, change speed, using screens</a:t>
                      </a:r>
                    </a:p>
                    <a:p>
                      <a:pPr marL="285750" indent="-285750">
                        <a:buFont typeface="Verdana" pitchFamily="34" charset="0"/>
                        <a:buChar char="»"/>
                      </a:pPr>
                      <a:r>
                        <a:rPr lang="en-US" sz="1000" b="0" kern="1200" baseline="0" dirty="0" smtClean="0">
                          <a:solidFill>
                            <a:schemeClr val="tx1"/>
                          </a:solidFill>
                          <a:effectLst/>
                          <a:latin typeface="Verdana" pitchFamily="34" charset="0"/>
                          <a:ea typeface="Verdana" pitchFamily="34" charset="0"/>
                          <a:cs typeface="Verdana" pitchFamily="34" charset="0"/>
                        </a:rPr>
                        <a:t>Shooting – shot selection, proper form inside 19 ft.</a:t>
                      </a:r>
                    </a:p>
                    <a:p>
                      <a:pPr marL="285750" indent="-285750">
                        <a:buFont typeface="Verdana" pitchFamily="34" charset="0"/>
                        <a:buChar char="»"/>
                      </a:pPr>
                      <a:r>
                        <a:rPr lang="en-US" sz="1000" b="0" kern="1200" baseline="0" dirty="0" smtClean="0">
                          <a:solidFill>
                            <a:schemeClr val="tx1"/>
                          </a:solidFill>
                          <a:effectLst/>
                          <a:latin typeface="Verdana" pitchFamily="34" charset="0"/>
                          <a:ea typeface="Verdana" pitchFamily="34" charset="0"/>
                          <a:cs typeface="Verdana" pitchFamily="34" charset="0"/>
                        </a:rPr>
                        <a:t>Passing – swinging the ball, penetrate &amp; kick, feeding post</a:t>
                      </a:r>
                    </a:p>
                    <a:p>
                      <a:pPr marL="285750" indent="-285750">
                        <a:buFont typeface="Verdana" pitchFamily="34" charset="0"/>
                        <a:buChar char="»"/>
                      </a:pPr>
                      <a:r>
                        <a:rPr lang="en-US" sz="1000" b="0" kern="1200" baseline="0" dirty="0" smtClean="0">
                          <a:solidFill>
                            <a:schemeClr val="tx1"/>
                          </a:solidFill>
                          <a:effectLst/>
                          <a:latin typeface="Verdana" pitchFamily="34" charset="0"/>
                          <a:ea typeface="Verdana" pitchFamily="34" charset="0"/>
                          <a:cs typeface="Verdana" pitchFamily="34" charset="0"/>
                        </a:rPr>
                        <a:t>Footwork – moving w/o the ball, rebounding angles &amp; %s</a:t>
                      </a:r>
                    </a:p>
                    <a:p>
                      <a:pPr marL="285750" indent="-285750">
                        <a:buFont typeface="Verdana" pitchFamily="34" charset="0"/>
                        <a:buChar char="»"/>
                      </a:pPr>
                      <a:r>
                        <a:rPr lang="en-US" sz="1000" b="0" kern="1200" baseline="0" dirty="0" smtClean="0">
                          <a:solidFill>
                            <a:schemeClr val="tx1"/>
                          </a:solidFill>
                          <a:effectLst/>
                          <a:latin typeface="Verdana" pitchFamily="34" charset="0"/>
                          <a:ea typeface="Verdana" pitchFamily="34" charset="0"/>
                          <a:cs typeface="Verdana" pitchFamily="34" charset="0"/>
                        </a:rPr>
                        <a:t>Spacing</a:t>
                      </a:r>
                      <a:endParaRPr lang="en-US" sz="1000" b="0" kern="1200" dirty="0" smtClean="0">
                        <a:solidFill>
                          <a:schemeClr val="tx1"/>
                        </a:solidFill>
                        <a:effectLst/>
                        <a:latin typeface="Verdana" pitchFamily="34" charset="0"/>
                        <a:ea typeface="Verdana" pitchFamily="34" charset="0"/>
                        <a:cs typeface="Verdana" pitchFamily="34" charset="0"/>
                      </a:endParaRPr>
                    </a:p>
                    <a:p>
                      <a:pPr marL="285750" indent="-285750">
                        <a:buFont typeface="Verdana" pitchFamily="34" charset="0"/>
                        <a:buChar char="»"/>
                      </a:pPr>
                      <a:endParaRPr lang="en-US" sz="1000" b="0" kern="1200" dirty="0" smtClean="0">
                        <a:solidFill>
                          <a:schemeClr val="tx1"/>
                        </a:solidFill>
                        <a:effectLst/>
                        <a:latin typeface="Verdana" pitchFamily="34" charset="0"/>
                        <a:ea typeface="Verdana" pitchFamily="34" charset="0"/>
                        <a:cs typeface="Verdana" pitchFamily="34" charset="0"/>
                      </a:endParaRPr>
                    </a:p>
                    <a:p>
                      <a:pPr marL="0" indent="0">
                        <a:buFont typeface="Verdana" pitchFamily="34" charset="0"/>
                        <a:buNone/>
                      </a:pPr>
                      <a:r>
                        <a:rPr lang="en-US" sz="1000" b="1" baseline="0" dirty="0" smtClean="0">
                          <a:solidFill>
                            <a:schemeClr val="tx1"/>
                          </a:solidFill>
                          <a:latin typeface="Verdana" pitchFamily="34" charset="0"/>
                          <a:ea typeface="Verdana" pitchFamily="34" charset="0"/>
                          <a:cs typeface="Verdana" pitchFamily="34" charset="0"/>
                        </a:rPr>
                        <a:t>8</a:t>
                      </a:r>
                      <a:r>
                        <a:rPr lang="en-US" sz="1000" b="1" baseline="30000" dirty="0" smtClean="0">
                          <a:solidFill>
                            <a:schemeClr val="tx1"/>
                          </a:solidFill>
                          <a:latin typeface="Verdana" pitchFamily="34" charset="0"/>
                          <a:ea typeface="Verdana" pitchFamily="34" charset="0"/>
                          <a:cs typeface="Verdana" pitchFamily="34" charset="0"/>
                        </a:rPr>
                        <a:t>th</a:t>
                      </a:r>
                      <a:r>
                        <a:rPr lang="en-US" sz="1000" b="1" dirty="0" smtClean="0">
                          <a:solidFill>
                            <a:schemeClr val="tx1"/>
                          </a:solidFill>
                          <a:latin typeface="Verdana" pitchFamily="34" charset="0"/>
                          <a:ea typeface="Verdana" pitchFamily="34" charset="0"/>
                          <a:cs typeface="Verdana" pitchFamily="34" charset="0"/>
                        </a:rPr>
                        <a:t> Grade</a:t>
                      </a:r>
                      <a:endParaRPr lang="en-US" sz="1000" b="0" kern="1200" baseline="0" dirty="0" smtClean="0">
                        <a:solidFill>
                          <a:schemeClr val="tx1"/>
                        </a:solidFill>
                        <a:effectLst/>
                        <a:latin typeface="Verdana" pitchFamily="34" charset="0"/>
                        <a:ea typeface="Verdana" pitchFamily="34" charset="0"/>
                        <a:cs typeface="Verdana" pitchFamily="34" charset="0"/>
                      </a:endParaRPr>
                    </a:p>
                    <a:p>
                      <a:pPr marL="285750" indent="-285750">
                        <a:buFont typeface="Verdana" pitchFamily="34" charset="0"/>
                        <a:buChar char="»"/>
                      </a:pPr>
                      <a:r>
                        <a:rPr lang="en-US" sz="1000" b="0" kern="1200" baseline="0" dirty="0" smtClean="0">
                          <a:solidFill>
                            <a:schemeClr val="tx1"/>
                          </a:solidFill>
                          <a:effectLst/>
                          <a:latin typeface="Verdana" pitchFamily="34" charset="0"/>
                          <a:ea typeface="Verdana" pitchFamily="34" charset="0"/>
                          <a:cs typeface="Verdana" pitchFamily="34" charset="0"/>
                        </a:rPr>
                        <a:t>Dribbling – using screens, penetrate &amp; kick</a:t>
                      </a:r>
                    </a:p>
                    <a:p>
                      <a:pPr marL="285750" indent="-285750">
                        <a:buFont typeface="Verdana" pitchFamily="34" charset="0"/>
                        <a:buChar char="»"/>
                      </a:pPr>
                      <a:r>
                        <a:rPr lang="en-US" sz="1000" b="0" kern="1200" baseline="0" dirty="0" smtClean="0">
                          <a:solidFill>
                            <a:schemeClr val="tx1"/>
                          </a:solidFill>
                          <a:effectLst/>
                          <a:latin typeface="Verdana" pitchFamily="34" charset="0"/>
                          <a:ea typeface="Verdana" pitchFamily="34" charset="0"/>
                          <a:cs typeface="Verdana" pitchFamily="34" charset="0"/>
                        </a:rPr>
                        <a:t>Shooting – shot selection, coming off screens</a:t>
                      </a:r>
                    </a:p>
                    <a:p>
                      <a:pPr marL="285750" indent="-285750">
                        <a:buFont typeface="Verdana" pitchFamily="34" charset="0"/>
                        <a:buChar char="»"/>
                      </a:pPr>
                      <a:r>
                        <a:rPr lang="en-US" sz="1000" b="0" kern="1200" baseline="0" dirty="0" smtClean="0">
                          <a:solidFill>
                            <a:schemeClr val="tx1"/>
                          </a:solidFill>
                          <a:effectLst/>
                          <a:latin typeface="Verdana" pitchFamily="34" charset="0"/>
                          <a:ea typeface="Verdana" pitchFamily="34" charset="0"/>
                          <a:cs typeface="Verdana" pitchFamily="34" charset="0"/>
                        </a:rPr>
                        <a:t>Passing – penetrate &amp; kick, feeding post</a:t>
                      </a:r>
                    </a:p>
                    <a:p>
                      <a:pPr marL="285750" indent="-285750">
                        <a:buFont typeface="Verdana" pitchFamily="34" charset="0"/>
                        <a:buChar char="»"/>
                      </a:pPr>
                      <a:r>
                        <a:rPr lang="en-US" sz="1000" b="0" kern="1200" baseline="0" dirty="0" smtClean="0">
                          <a:solidFill>
                            <a:schemeClr val="tx1"/>
                          </a:solidFill>
                          <a:effectLst/>
                          <a:latin typeface="Verdana" pitchFamily="34" charset="0"/>
                          <a:ea typeface="Verdana" pitchFamily="34" charset="0"/>
                          <a:cs typeface="Verdana" pitchFamily="34" charset="0"/>
                        </a:rPr>
                        <a:t>Footwork – moving w/o the ball, rebounding angles &amp; %s</a:t>
                      </a:r>
                    </a:p>
                    <a:p>
                      <a:pPr marL="285750" indent="-285750">
                        <a:buFont typeface="Verdana" pitchFamily="34" charset="0"/>
                        <a:buChar char="»"/>
                      </a:pPr>
                      <a:r>
                        <a:rPr lang="en-US" sz="1000" b="0" kern="1200" baseline="0" dirty="0" smtClean="0">
                          <a:solidFill>
                            <a:schemeClr val="tx1"/>
                          </a:solidFill>
                          <a:effectLst/>
                          <a:latin typeface="Verdana" pitchFamily="34" charset="0"/>
                          <a:ea typeface="Verdana" pitchFamily="34" charset="0"/>
                          <a:cs typeface="Verdana" pitchFamily="34" charset="0"/>
                        </a:rPr>
                        <a:t>Transition Offense &amp; Patience</a:t>
                      </a:r>
                      <a:endParaRPr lang="en-US" sz="1000" b="0" kern="1200" dirty="0" smtClean="0">
                        <a:solidFill>
                          <a:schemeClr val="tx1"/>
                        </a:solidFill>
                        <a:effectLst/>
                        <a:latin typeface="Verdana" pitchFamily="34" charset="0"/>
                        <a:ea typeface="Verdana" pitchFamily="34" charset="0"/>
                        <a:cs typeface="Verdana" pitchFamily="34" charset="0"/>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r>
                        <a:rPr lang="en-US" sz="1000" b="1" dirty="0" smtClean="0">
                          <a:solidFill>
                            <a:schemeClr val="tx1"/>
                          </a:solidFill>
                          <a:latin typeface="Verdana" pitchFamily="34" charset="0"/>
                          <a:ea typeface="Verdana" pitchFamily="34" charset="0"/>
                          <a:cs typeface="Verdana" pitchFamily="34" charset="0"/>
                        </a:rPr>
                        <a:t>4</a:t>
                      </a:r>
                      <a:r>
                        <a:rPr lang="en-US" sz="1000" b="1" baseline="30000" dirty="0" smtClean="0">
                          <a:solidFill>
                            <a:schemeClr val="tx1"/>
                          </a:solidFill>
                          <a:latin typeface="Verdana" pitchFamily="34" charset="0"/>
                          <a:ea typeface="Verdana" pitchFamily="34" charset="0"/>
                          <a:cs typeface="Verdana" pitchFamily="34" charset="0"/>
                        </a:rPr>
                        <a:t>th</a:t>
                      </a:r>
                      <a:r>
                        <a:rPr lang="en-US" sz="1000" b="1" dirty="0" smtClean="0">
                          <a:solidFill>
                            <a:schemeClr val="tx1"/>
                          </a:solidFill>
                          <a:latin typeface="Verdana" pitchFamily="34" charset="0"/>
                          <a:ea typeface="Verdana" pitchFamily="34" charset="0"/>
                          <a:cs typeface="Verdana" pitchFamily="34" charset="0"/>
                        </a:rPr>
                        <a:t> Grade</a:t>
                      </a:r>
                    </a:p>
                    <a:p>
                      <a:pPr marL="285750" indent="-285750">
                        <a:buFont typeface="Verdana" pitchFamily="34" charset="0"/>
                        <a:buChar char="»"/>
                      </a:pPr>
                      <a:r>
                        <a:rPr lang="en-US" sz="1000" b="0" i="0" kern="1200" dirty="0" smtClean="0">
                          <a:solidFill>
                            <a:schemeClr val="tx1"/>
                          </a:solidFill>
                          <a:effectLst/>
                          <a:latin typeface="Verdana" pitchFamily="34" charset="0"/>
                          <a:ea typeface="Verdana" pitchFamily="34" charset="0"/>
                          <a:cs typeface="Verdana" pitchFamily="34" charset="0"/>
                        </a:rPr>
                        <a:t>Commit</a:t>
                      </a:r>
                      <a:r>
                        <a:rPr lang="en-US" sz="1000" b="0" i="0" kern="1200" baseline="0" dirty="0" smtClean="0">
                          <a:solidFill>
                            <a:schemeClr val="tx1"/>
                          </a:solidFill>
                          <a:effectLst/>
                          <a:latin typeface="Verdana" pitchFamily="34" charset="0"/>
                          <a:ea typeface="Verdana" pitchFamily="34" charset="0"/>
                          <a:cs typeface="Verdana" pitchFamily="34" charset="0"/>
                        </a:rPr>
                        <a:t> to Defense</a:t>
                      </a:r>
                      <a:endParaRPr lang="en-US" sz="1000" b="0" i="0" kern="1200" dirty="0" smtClean="0">
                        <a:solidFill>
                          <a:schemeClr val="tx1"/>
                        </a:solidFill>
                        <a:effectLst/>
                        <a:latin typeface="Verdana" pitchFamily="34" charset="0"/>
                        <a:ea typeface="Verdana" pitchFamily="34" charset="0"/>
                        <a:cs typeface="Verdana" pitchFamily="34" charset="0"/>
                      </a:endParaRPr>
                    </a:p>
                    <a:p>
                      <a:pPr marL="285750" indent="-285750">
                        <a:buFont typeface="Verdana" pitchFamily="34" charset="0"/>
                        <a:buChar char="»"/>
                      </a:pPr>
                      <a:r>
                        <a:rPr lang="en-US" sz="1000" b="0" i="0" kern="1200" baseline="0" dirty="0" smtClean="0">
                          <a:solidFill>
                            <a:schemeClr val="tx1"/>
                          </a:solidFill>
                          <a:effectLst/>
                          <a:latin typeface="Verdana" pitchFamily="34" charset="0"/>
                          <a:ea typeface="Verdana" pitchFamily="34" charset="0"/>
                          <a:cs typeface="Verdana" pitchFamily="34" charset="0"/>
                        </a:rPr>
                        <a:t>Pressure the Ball</a:t>
                      </a:r>
                    </a:p>
                    <a:p>
                      <a:pPr marL="285750" indent="-285750">
                        <a:buFont typeface="Verdana" pitchFamily="34" charset="0"/>
                        <a:buChar char="»"/>
                      </a:pPr>
                      <a:r>
                        <a:rPr lang="en-US" sz="1000" b="0" i="0" kern="1200" baseline="0" dirty="0" smtClean="0">
                          <a:solidFill>
                            <a:schemeClr val="tx1"/>
                          </a:solidFill>
                          <a:effectLst/>
                          <a:latin typeface="Verdana" pitchFamily="34" charset="0"/>
                          <a:ea typeface="Verdana" pitchFamily="34" charset="0"/>
                          <a:cs typeface="Verdana" pitchFamily="34" charset="0"/>
                        </a:rPr>
                        <a:t>Block Out</a:t>
                      </a:r>
                    </a:p>
                    <a:p>
                      <a:pPr marL="285750" indent="-285750">
                        <a:buFont typeface="Verdana" pitchFamily="34" charset="0"/>
                        <a:buChar char="»"/>
                      </a:pPr>
                      <a:r>
                        <a:rPr lang="en-US" sz="1000" b="0" i="0" kern="1200" baseline="0" dirty="0" smtClean="0">
                          <a:solidFill>
                            <a:schemeClr val="tx1"/>
                          </a:solidFill>
                          <a:effectLst/>
                          <a:latin typeface="Verdana" pitchFamily="34" charset="0"/>
                          <a:ea typeface="Verdana" pitchFamily="34" charset="0"/>
                          <a:cs typeface="Verdana" pitchFamily="34" charset="0"/>
                        </a:rPr>
                        <a:t>See the Ball</a:t>
                      </a:r>
                    </a:p>
                    <a:p>
                      <a:pPr marL="285750" indent="-285750">
                        <a:buFont typeface="Verdana" pitchFamily="34" charset="0"/>
                        <a:buChar char="»"/>
                      </a:pPr>
                      <a:r>
                        <a:rPr lang="en-US" sz="1000" b="0" i="0" kern="1200" baseline="0" dirty="0" smtClean="0">
                          <a:solidFill>
                            <a:schemeClr val="tx1"/>
                          </a:solidFill>
                          <a:effectLst/>
                          <a:latin typeface="Verdana" pitchFamily="34" charset="0"/>
                          <a:ea typeface="Verdana" pitchFamily="34" charset="0"/>
                          <a:cs typeface="Verdana" pitchFamily="34" charset="0"/>
                        </a:rPr>
                        <a:t>Help-Side Defenders Must Sag</a:t>
                      </a:r>
                    </a:p>
                    <a:p>
                      <a:pPr marL="0" indent="0">
                        <a:buFont typeface="Verdana" pitchFamily="34" charset="0"/>
                        <a:buNone/>
                      </a:pPr>
                      <a:endParaRPr lang="en-US" sz="1000" b="0" i="0" kern="1200" baseline="0" dirty="0" smtClean="0">
                        <a:solidFill>
                          <a:schemeClr val="tx1"/>
                        </a:solidFill>
                        <a:effectLst/>
                        <a:latin typeface="Verdana" pitchFamily="34" charset="0"/>
                        <a:ea typeface="Verdana" pitchFamily="34" charset="0"/>
                        <a:cs typeface="Verdana" pitchFamily="34" charset="0"/>
                      </a:endParaRPr>
                    </a:p>
                    <a:p>
                      <a:pPr marL="0" indent="0">
                        <a:buFont typeface="Verdana" pitchFamily="34" charset="0"/>
                        <a:buNone/>
                      </a:pPr>
                      <a:r>
                        <a:rPr lang="en-US" sz="1000" b="1" baseline="0" dirty="0" smtClean="0">
                          <a:solidFill>
                            <a:schemeClr val="tx1"/>
                          </a:solidFill>
                          <a:latin typeface="Verdana" pitchFamily="34" charset="0"/>
                          <a:ea typeface="Verdana" pitchFamily="34" charset="0"/>
                          <a:cs typeface="Verdana" pitchFamily="34" charset="0"/>
                        </a:rPr>
                        <a:t>5</a:t>
                      </a:r>
                      <a:r>
                        <a:rPr lang="en-US" sz="1000" b="1" baseline="30000" dirty="0" smtClean="0">
                          <a:solidFill>
                            <a:schemeClr val="tx1"/>
                          </a:solidFill>
                          <a:latin typeface="Verdana" pitchFamily="34" charset="0"/>
                          <a:ea typeface="Verdana" pitchFamily="34" charset="0"/>
                          <a:cs typeface="Verdana" pitchFamily="34" charset="0"/>
                        </a:rPr>
                        <a:t>th</a:t>
                      </a:r>
                      <a:r>
                        <a:rPr lang="en-US" sz="1000" b="1" dirty="0" smtClean="0">
                          <a:solidFill>
                            <a:schemeClr val="tx1"/>
                          </a:solidFill>
                          <a:latin typeface="Verdana" pitchFamily="34" charset="0"/>
                          <a:ea typeface="Verdana" pitchFamily="34" charset="0"/>
                          <a:cs typeface="Verdana" pitchFamily="34" charset="0"/>
                        </a:rPr>
                        <a:t> Grade</a:t>
                      </a:r>
                      <a:endParaRPr lang="en-US" sz="1000" b="0" kern="1200" baseline="0" dirty="0" smtClean="0">
                        <a:solidFill>
                          <a:schemeClr val="tx1"/>
                        </a:solidFill>
                        <a:effectLst/>
                        <a:latin typeface="Verdana" pitchFamily="34" charset="0"/>
                        <a:ea typeface="Verdana" pitchFamily="34" charset="0"/>
                        <a:cs typeface="Verdana" pitchFamily="34" charset="0"/>
                      </a:endParaRPr>
                    </a:p>
                    <a:p>
                      <a:pPr marL="285750" indent="-285750">
                        <a:buFont typeface="Verdana" pitchFamily="34" charset="0"/>
                        <a:buChar char="»"/>
                      </a:pPr>
                      <a:r>
                        <a:rPr lang="en-US" sz="1000" b="0" i="0" kern="1200" dirty="0" smtClean="0">
                          <a:solidFill>
                            <a:schemeClr val="tx1"/>
                          </a:solidFill>
                          <a:effectLst/>
                          <a:latin typeface="Verdana" pitchFamily="34" charset="0"/>
                          <a:ea typeface="Verdana" pitchFamily="34" charset="0"/>
                          <a:cs typeface="Verdana" pitchFamily="34" charset="0"/>
                        </a:rPr>
                        <a:t>Stop Dribble</a:t>
                      </a:r>
                      <a:r>
                        <a:rPr lang="en-US" sz="1000" b="0" i="0" kern="1200" baseline="0" dirty="0" smtClean="0">
                          <a:solidFill>
                            <a:schemeClr val="tx1"/>
                          </a:solidFill>
                          <a:effectLst/>
                          <a:latin typeface="Verdana" pitchFamily="34" charset="0"/>
                          <a:ea typeface="Verdana" pitchFamily="34" charset="0"/>
                          <a:cs typeface="Verdana" pitchFamily="34" charset="0"/>
                        </a:rPr>
                        <a:t> Penetration</a:t>
                      </a:r>
                    </a:p>
                    <a:p>
                      <a:pPr marL="285750" indent="-285750">
                        <a:buFont typeface="Verdana" pitchFamily="34" charset="0"/>
                        <a:buChar char="»"/>
                      </a:pPr>
                      <a:r>
                        <a:rPr lang="en-US" sz="1000" b="0" i="0" kern="1200" baseline="0" dirty="0" smtClean="0">
                          <a:solidFill>
                            <a:schemeClr val="tx1"/>
                          </a:solidFill>
                          <a:effectLst/>
                          <a:latin typeface="Verdana" pitchFamily="34" charset="0"/>
                          <a:ea typeface="Verdana" pitchFamily="34" charset="0"/>
                          <a:cs typeface="Verdana" pitchFamily="34" charset="0"/>
                        </a:rPr>
                        <a:t>Never Let Your Man Cross Your Face</a:t>
                      </a:r>
                    </a:p>
                    <a:p>
                      <a:pPr marL="285750" indent="-285750">
                        <a:buFont typeface="Verdana" pitchFamily="34" charset="0"/>
                        <a:buChar char="»"/>
                      </a:pPr>
                      <a:r>
                        <a:rPr lang="en-US" sz="1000" b="0" i="0" kern="1200" baseline="0" dirty="0" smtClean="0">
                          <a:solidFill>
                            <a:schemeClr val="tx1"/>
                          </a:solidFill>
                          <a:effectLst/>
                          <a:latin typeface="Verdana" pitchFamily="34" charset="0"/>
                          <a:ea typeface="Verdana" pitchFamily="34" charset="0"/>
                          <a:cs typeface="Verdana" pitchFamily="34" charset="0"/>
                        </a:rPr>
                        <a:t>Defeat the Screen</a:t>
                      </a:r>
                    </a:p>
                    <a:p>
                      <a:pPr marL="285750" indent="-285750">
                        <a:buFont typeface="Verdana" pitchFamily="34" charset="0"/>
                        <a:buChar char="»"/>
                      </a:pPr>
                      <a:r>
                        <a:rPr lang="en-US" sz="1000" b="0" i="0" kern="1200" baseline="0" dirty="0" smtClean="0">
                          <a:solidFill>
                            <a:schemeClr val="tx1"/>
                          </a:solidFill>
                          <a:effectLst/>
                          <a:latin typeface="Verdana" pitchFamily="34" charset="0"/>
                          <a:ea typeface="Verdana" pitchFamily="34" charset="0"/>
                          <a:cs typeface="Verdana" pitchFamily="34" charset="0"/>
                        </a:rPr>
                        <a:t>Deny all Penetrating Passes</a:t>
                      </a:r>
                    </a:p>
                    <a:p>
                      <a:pPr marL="285750" indent="-285750">
                        <a:buFont typeface="Verdana" pitchFamily="34" charset="0"/>
                        <a:buChar char="»"/>
                      </a:pPr>
                      <a:r>
                        <a:rPr lang="en-US" sz="1000" b="0" i="0" kern="1200" baseline="0" dirty="0" smtClean="0">
                          <a:solidFill>
                            <a:schemeClr val="tx1"/>
                          </a:solidFill>
                          <a:effectLst/>
                          <a:latin typeface="Verdana" pitchFamily="34" charset="0"/>
                          <a:ea typeface="Verdana" pitchFamily="34" charset="0"/>
                          <a:cs typeface="Verdana" pitchFamily="34" charset="0"/>
                        </a:rPr>
                        <a:t>Early Help</a:t>
                      </a:r>
                    </a:p>
                    <a:p>
                      <a:pPr marL="285750" indent="-285750">
                        <a:buFont typeface="Verdana" pitchFamily="34" charset="0"/>
                        <a:buChar char="»"/>
                      </a:pPr>
                      <a:endParaRPr lang="en-US" sz="1000" b="0" i="0" kern="1200" baseline="0" dirty="0" smtClean="0">
                        <a:solidFill>
                          <a:schemeClr val="tx1"/>
                        </a:solidFill>
                        <a:effectLst/>
                        <a:latin typeface="Verdana" pitchFamily="34" charset="0"/>
                        <a:ea typeface="Verdana" pitchFamily="34" charset="0"/>
                        <a:cs typeface="Verdana" pitchFamily="34" charset="0"/>
                      </a:endParaRPr>
                    </a:p>
                    <a:p>
                      <a:pPr marL="0" indent="0">
                        <a:buFont typeface="Verdana" pitchFamily="34" charset="0"/>
                        <a:buNone/>
                      </a:pPr>
                      <a:r>
                        <a:rPr lang="en-US" sz="1000" b="1" baseline="0" dirty="0" smtClean="0">
                          <a:solidFill>
                            <a:schemeClr val="tx1"/>
                          </a:solidFill>
                          <a:latin typeface="Verdana" pitchFamily="34" charset="0"/>
                          <a:ea typeface="Verdana" pitchFamily="34" charset="0"/>
                          <a:cs typeface="Verdana" pitchFamily="34" charset="0"/>
                        </a:rPr>
                        <a:t>6</a:t>
                      </a:r>
                      <a:r>
                        <a:rPr lang="en-US" sz="1000" b="1" baseline="30000" dirty="0" smtClean="0">
                          <a:solidFill>
                            <a:schemeClr val="tx1"/>
                          </a:solidFill>
                          <a:latin typeface="Verdana" pitchFamily="34" charset="0"/>
                          <a:ea typeface="Verdana" pitchFamily="34" charset="0"/>
                          <a:cs typeface="Verdana" pitchFamily="34" charset="0"/>
                        </a:rPr>
                        <a:t>th</a:t>
                      </a:r>
                      <a:r>
                        <a:rPr lang="en-US" sz="1000" b="1" dirty="0" smtClean="0">
                          <a:solidFill>
                            <a:schemeClr val="tx1"/>
                          </a:solidFill>
                          <a:latin typeface="Verdana" pitchFamily="34" charset="0"/>
                          <a:ea typeface="Verdana" pitchFamily="34" charset="0"/>
                          <a:cs typeface="Verdana" pitchFamily="34" charset="0"/>
                        </a:rPr>
                        <a:t> Grade</a:t>
                      </a:r>
                      <a:endParaRPr lang="en-US" sz="1000" b="0" kern="1200" baseline="0" dirty="0" smtClean="0">
                        <a:solidFill>
                          <a:schemeClr val="tx1"/>
                        </a:solidFill>
                        <a:effectLst/>
                        <a:latin typeface="Verdana" pitchFamily="34" charset="0"/>
                        <a:ea typeface="Verdana" pitchFamily="34" charset="0"/>
                        <a:cs typeface="Verdana" pitchFamily="34" charset="0"/>
                      </a:endParaRPr>
                    </a:p>
                    <a:p>
                      <a:pPr marL="285750" indent="-285750">
                        <a:buFont typeface="Verdana" pitchFamily="34" charset="0"/>
                        <a:buChar char="»"/>
                      </a:pPr>
                      <a:r>
                        <a:rPr lang="en-US" sz="1000" b="0" kern="1200" baseline="0" dirty="0" smtClean="0">
                          <a:solidFill>
                            <a:schemeClr val="tx1"/>
                          </a:solidFill>
                          <a:effectLst/>
                          <a:latin typeface="Verdana" pitchFamily="34" charset="0"/>
                          <a:ea typeface="Verdana" pitchFamily="34" charset="0"/>
                          <a:cs typeface="Verdana" pitchFamily="34" charset="0"/>
                        </a:rPr>
                        <a:t>Pressure the Passer</a:t>
                      </a:r>
                    </a:p>
                    <a:p>
                      <a:pPr marL="285750" indent="-285750">
                        <a:buFont typeface="Verdana" pitchFamily="34" charset="0"/>
                        <a:buChar char="»"/>
                      </a:pPr>
                      <a:r>
                        <a:rPr lang="en-US" sz="1000" b="0" kern="1200" baseline="0" dirty="0" smtClean="0">
                          <a:solidFill>
                            <a:schemeClr val="tx1"/>
                          </a:solidFill>
                          <a:effectLst/>
                          <a:latin typeface="Verdana" pitchFamily="34" charset="0"/>
                          <a:ea typeface="Verdana" pitchFamily="34" charset="0"/>
                          <a:cs typeface="Verdana" pitchFamily="34" charset="0"/>
                        </a:rPr>
                        <a:t>Eliminate Vision</a:t>
                      </a:r>
                    </a:p>
                    <a:p>
                      <a:pPr marL="285750" marR="0" lvl="1" indent="-285750" algn="l" defTabSz="914400" rtl="0" eaLnBrk="1" fontAlgn="auto" latinLnBrk="0" hangingPunct="1">
                        <a:lnSpc>
                          <a:spcPct val="100000"/>
                        </a:lnSpc>
                        <a:spcBef>
                          <a:spcPts val="0"/>
                        </a:spcBef>
                        <a:spcAft>
                          <a:spcPts val="0"/>
                        </a:spcAft>
                        <a:buClrTx/>
                        <a:buSzTx/>
                        <a:buFont typeface="Verdana" pitchFamily="34" charset="0"/>
                        <a:buChar char="»"/>
                        <a:tabLst/>
                        <a:defRPr/>
                      </a:pPr>
                      <a:r>
                        <a:rPr lang="en-US" sz="1000" b="0" kern="1200" baseline="0" dirty="0" smtClean="0">
                          <a:solidFill>
                            <a:schemeClr val="tx1"/>
                          </a:solidFill>
                          <a:effectLst/>
                          <a:latin typeface="Verdana" pitchFamily="34" charset="0"/>
                          <a:ea typeface="Verdana" pitchFamily="34" charset="0"/>
                          <a:cs typeface="Verdana" pitchFamily="34" charset="0"/>
                        </a:rPr>
                        <a:t>Arch the Ball to the Sideline</a:t>
                      </a:r>
                      <a:endParaRPr lang="en-US" sz="1000" b="0" kern="1200" dirty="0" smtClean="0">
                        <a:solidFill>
                          <a:schemeClr val="tx1"/>
                        </a:solidFill>
                        <a:effectLst/>
                        <a:latin typeface="Verdana" pitchFamily="34" charset="0"/>
                        <a:ea typeface="Verdana" pitchFamily="34" charset="0"/>
                        <a:cs typeface="Verdana" pitchFamily="34" charset="0"/>
                      </a:endParaRPr>
                    </a:p>
                    <a:p>
                      <a:pPr marL="285750" indent="-285750">
                        <a:buFont typeface="Verdana" pitchFamily="34" charset="0"/>
                        <a:buChar char="»"/>
                      </a:pPr>
                      <a:r>
                        <a:rPr lang="en-US" sz="1000" b="0" kern="1200" dirty="0" smtClean="0">
                          <a:solidFill>
                            <a:schemeClr val="tx1"/>
                          </a:solidFill>
                          <a:effectLst/>
                          <a:latin typeface="Verdana" pitchFamily="34" charset="0"/>
                          <a:ea typeface="Verdana" pitchFamily="34" charset="0"/>
                          <a:cs typeface="Verdana" pitchFamily="34" charset="0"/>
                        </a:rPr>
                        <a:t>Protect the Gaps</a:t>
                      </a:r>
                    </a:p>
                    <a:p>
                      <a:pPr marL="285750" indent="-285750">
                        <a:buFont typeface="Verdana" pitchFamily="34" charset="0"/>
                        <a:buChar char="»"/>
                      </a:pPr>
                      <a:r>
                        <a:rPr lang="en-US" sz="1000" b="0" kern="1200" dirty="0" smtClean="0">
                          <a:solidFill>
                            <a:schemeClr val="tx1"/>
                          </a:solidFill>
                          <a:effectLst/>
                          <a:latin typeface="Verdana" pitchFamily="34" charset="0"/>
                          <a:ea typeface="Verdana" pitchFamily="34" charset="0"/>
                          <a:cs typeface="Verdana" pitchFamily="34" charset="0"/>
                        </a:rPr>
                        <a:t>No Easy Baskets</a:t>
                      </a:r>
                    </a:p>
                    <a:p>
                      <a:pPr marL="285750" indent="-285750">
                        <a:buFont typeface="Verdana" pitchFamily="34" charset="0"/>
                        <a:buChar char="»"/>
                      </a:pPr>
                      <a:endParaRPr lang="en-US" sz="1000" b="0" kern="1200" dirty="0" smtClean="0">
                        <a:solidFill>
                          <a:schemeClr val="tx1"/>
                        </a:solidFill>
                        <a:effectLst/>
                        <a:latin typeface="Verdana" pitchFamily="34" charset="0"/>
                        <a:ea typeface="Verdana" pitchFamily="34" charset="0"/>
                        <a:cs typeface="Verdana" pitchFamily="34" charset="0"/>
                      </a:endParaRPr>
                    </a:p>
                    <a:p>
                      <a:pPr marL="0" indent="0">
                        <a:buFont typeface="Verdana" pitchFamily="34" charset="0"/>
                        <a:buNone/>
                      </a:pPr>
                      <a:r>
                        <a:rPr lang="en-US" sz="1000" b="1" baseline="0" dirty="0" smtClean="0">
                          <a:solidFill>
                            <a:schemeClr val="tx1"/>
                          </a:solidFill>
                          <a:latin typeface="Verdana" pitchFamily="34" charset="0"/>
                          <a:ea typeface="Verdana" pitchFamily="34" charset="0"/>
                          <a:cs typeface="Verdana" pitchFamily="34" charset="0"/>
                        </a:rPr>
                        <a:t>7</a:t>
                      </a:r>
                      <a:r>
                        <a:rPr lang="en-US" sz="1000" b="1" baseline="30000" dirty="0" smtClean="0">
                          <a:solidFill>
                            <a:schemeClr val="tx1"/>
                          </a:solidFill>
                          <a:latin typeface="Verdana" pitchFamily="34" charset="0"/>
                          <a:ea typeface="Verdana" pitchFamily="34" charset="0"/>
                          <a:cs typeface="Verdana" pitchFamily="34" charset="0"/>
                        </a:rPr>
                        <a:t>th</a:t>
                      </a:r>
                      <a:r>
                        <a:rPr lang="en-US" sz="1000" b="1" dirty="0" smtClean="0">
                          <a:solidFill>
                            <a:schemeClr val="tx1"/>
                          </a:solidFill>
                          <a:latin typeface="Verdana" pitchFamily="34" charset="0"/>
                          <a:ea typeface="Verdana" pitchFamily="34" charset="0"/>
                          <a:cs typeface="Verdana" pitchFamily="34" charset="0"/>
                        </a:rPr>
                        <a:t> Grade</a:t>
                      </a:r>
                      <a:endParaRPr lang="en-US" sz="1000" b="0" kern="1200" baseline="0" dirty="0" smtClean="0">
                        <a:solidFill>
                          <a:schemeClr val="tx1"/>
                        </a:solidFill>
                        <a:effectLst/>
                        <a:latin typeface="Verdana" pitchFamily="34" charset="0"/>
                        <a:ea typeface="Verdana" pitchFamily="34" charset="0"/>
                        <a:cs typeface="Verdana" pitchFamily="34" charset="0"/>
                      </a:endParaRPr>
                    </a:p>
                    <a:p>
                      <a:pPr marL="285750" indent="-285750">
                        <a:buFont typeface="Verdana" pitchFamily="34" charset="0"/>
                        <a:buChar char="»"/>
                      </a:pPr>
                      <a:r>
                        <a:rPr lang="en-US" sz="1000" b="0" kern="1200" baseline="0" dirty="0" smtClean="0">
                          <a:solidFill>
                            <a:schemeClr val="tx1"/>
                          </a:solidFill>
                          <a:effectLst/>
                          <a:latin typeface="Verdana" pitchFamily="34" charset="0"/>
                          <a:ea typeface="Verdana" pitchFamily="34" charset="0"/>
                          <a:cs typeface="Verdana" pitchFamily="34" charset="0"/>
                        </a:rPr>
                        <a:t>No Middle, No Middle, No Middle</a:t>
                      </a:r>
                    </a:p>
                    <a:p>
                      <a:pPr marL="285750" indent="-285750">
                        <a:buFont typeface="Verdana" pitchFamily="34" charset="0"/>
                        <a:buChar char="»"/>
                      </a:pPr>
                      <a:r>
                        <a:rPr lang="en-US" sz="1000" b="0" kern="1200" baseline="0" dirty="0" smtClean="0">
                          <a:solidFill>
                            <a:schemeClr val="tx1"/>
                          </a:solidFill>
                          <a:effectLst/>
                          <a:latin typeface="Verdana" pitchFamily="34" charset="0"/>
                          <a:ea typeface="Verdana" pitchFamily="34" charset="0"/>
                          <a:cs typeface="Verdana" pitchFamily="34" charset="0"/>
                        </a:rPr>
                        <a:t>Intelligent Close Outs</a:t>
                      </a:r>
                    </a:p>
                    <a:p>
                      <a:pPr marL="285750" marR="0" lvl="1" indent="-285750" algn="l" defTabSz="914400" rtl="0" eaLnBrk="1" fontAlgn="auto" latinLnBrk="0" hangingPunct="1">
                        <a:lnSpc>
                          <a:spcPct val="100000"/>
                        </a:lnSpc>
                        <a:spcBef>
                          <a:spcPts val="0"/>
                        </a:spcBef>
                        <a:spcAft>
                          <a:spcPts val="0"/>
                        </a:spcAft>
                        <a:buClrTx/>
                        <a:buSzTx/>
                        <a:buFont typeface="Verdana" pitchFamily="34" charset="0"/>
                        <a:buChar char="»"/>
                        <a:tabLst/>
                        <a:defRPr/>
                      </a:pPr>
                      <a:r>
                        <a:rPr lang="en-US" sz="1000" b="0" kern="1200" dirty="0" smtClean="0">
                          <a:solidFill>
                            <a:schemeClr val="tx1"/>
                          </a:solidFill>
                          <a:effectLst/>
                          <a:latin typeface="Verdana" pitchFamily="34" charset="0"/>
                          <a:ea typeface="Verdana" pitchFamily="34" charset="0"/>
                          <a:cs typeface="Verdana" pitchFamily="34" charset="0"/>
                        </a:rPr>
                        <a:t>Must Talk</a:t>
                      </a:r>
                    </a:p>
                    <a:p>
                      <a:pPr marL="285750" indent="-285750">
                        <a:buFont typeface="Verdana" pitchFamily="34" charset="0"/>
                        <a:buChar char="»"/>
                      </a:pPr>
                      <a:r>
                        <a:rPr lang="en-US" sz="1000" b="0" kern="1200" dirty="0" smtClean="0">
                          <a:solidFill>
                            <a:schemeClr val="tx1"/>
                          </a:solidFill>
                          <a:effectLst/>
                          <a:latin typeface="Verdana" pitchFamily="34" charset="0"/>
                          <a:ea typeface="Verdana" pitchFamily="34" charset="0"/>
                          <a:cs typeface="Verdana" pitchFamily="34" charset="0"/>
                        </a:rPr>
                        <a:t>Anticipate on Defense</a:t>
                      </a:r>
                    </a:p>
                    <a:p>
                      <a:pPr marL="285750" indent="-285750">
                        <a:buFont typeface="Verdana" pitchFamily="34" charset="0"/>
                        <a:buChar char="»"/>
                      </a:pPr>
                      <a:r>
                        <a:rPr lang="en-US" sz="1000" b="0" kern="1200" dirty="0" smtClean="0">
                          <a:solidFill>
                            <a:schemeClr val="tx1"/>
                          </a:solidFill>
                          <a:effectLst/>
                          <a:latin typeface="Verdana" pitchFamily="34" charset="0"/>
                          <a:ea typeface="Verdana" pitchFamily="34" charset="0"/>
                          <a:cs typeface="Verdana" pitchFamily="34" charset="0"/>
                        </a:rPr>
                        <a:t>Pinch</a:t>
                      </a:r>
                      <a:r>
                        <a:rPr lang="en-US" sz="1000" b="0" kern="1200" baseline="0" dirty="0" smtClean="0">
                          <a:solidFill>
                            <a:schemeClr val="tx1"/>
                          </a:solidFill>
                          <a:effectLst/>
                          <a:latin typeface="Verdana" pitchFamily="34" charset="0"/>
                          <a:ea typeface="Verdana" pitchFamily="34" charset="0"/>
                          <a:cs typeface="Verdana" pitchFamily="34" charset="0"/>
                        </a:rPr>
                        <a:t> &amp; Fake at Ball</a:t>
                      </a:r>
                      <a:endParaRPr lang="en-US" sz="1000" b="0" kern="1200" dirty="0" smtClean="0">
                        <a:solidFill>
                          <a:schemeClr val="tx1"/>
                        </a:solidFill>
                        <a:effectLst/>
                        <a:latin typeface="Verdana" pitchFamily="34" charset="0"/>
                        <a:ea typeface="Verdana" pitchFamily="34" charset="0"/>
                        <a:cs typeface="Verdana" pitchFamily="34" charset="0"/>
                      </a:endParaRPr>
                    </a:p>
                    <a:p>
                      <a:pPr marL="285750" indent="-285750">
                        <a:buFont typeface="Verdana" pitchFamily="34" charset="0"/>
                        <a:buChar char="»"/>
                      </a:pPr>
                      <a:endParaRPr lang="en-US" sz="1000" b="0" kern="1200" dirty="0" smtClean="0">
                        <a:solidFill>
                          <a:schemeClr val="tx1"/>
                        </a:solidFill>
                        <a:effectLst/>
                        <a:latin typeface="Verdana" pitchFamily="34" charset="0"/>
                        <a:ea typeface="Verdana" pitchFamily="34" charset="0"/>
                        <a:cs typeface="Verdana" pitchFamily="34" charset="0"/>
                      </a:endParaRPr>
                    </a:p>
                    <a:p>
                      <a:pPr marL="0" indent="0">
                        <a:buFont typeface="Verdana" pitchFamily="34" charset="0"/>
                        <a:buNone/>
                      </a:pPr>
                      <a:r>
                        <a:rPr lang="en-US" sz="1000" b="1" baseline="0" dirty="0" smtClean="0">
                          <a:solidFill>
                            <a:schemeClr val="tx1"/>
                          </a:solidFill>
                          <a:latin typeface="Verdana" pitchFamily="34" charset="0"/>
                          <a:ea typeface="Verdana" pitchFamily="34" charset="0"/>
                          <a:cs typeface="Verdana" pitchFamily="34" charset="0"/>
                        </a:rPr>
                        <a:t>8</a:t>
                      </a:r>
                      <a:r>
                        <a:rPr lang="en-US" sz="1000" b="1" baseline="30000" dirty="0" smtClean="0">
                          <a:solidFill>
                            <a:schemeClr val="tx1"/>
                          </a:solidFill>
                          <a:latin typeface="Verdana" pitchFamily="34" charset="0"/>
                          <a:ea typeface="Verdana" pitchFamily="34" charset="0"/>
                          <a:cs typeface="Verdana" pitchFamily="34" charset="0"/>
                        </a:rPr>
                        <a:t>th</a:t>
                      </a:r>
                      <a:r>
                        <a:rPr lang="en-US" sz="1000" b="1" dirty="0" smtClean="0">
                          <a:solidFill>
                            <a:schemeClr val="tx1"/>
                          </a:solidFill>
                          <a:latin typeface="Verdana" pitchFamily="34" charset="0"/>
                          <a:ea typeface="Verdana" pitchFamily="34" charset="0"/>
                          <a:cs typeface="Verdana" pitchFamily="34" charset="0"/>
                        </a:rPr>
                        <a:t> Grade</a:t>
                      </a:r>
                      <a:endParaRPr lang="en-US" sz="1000" b="0" kern="1200" baseline="0" dirty="0" smtClean="0">
                        <a:solidFill>
                          <a:schemeClr val="tx1"/>
                        </a:solidFill>
                        <a:effectLst/>
                        <a:latin typeface="Verdana" pitchFamily="34" charset="0"/>
                        <a:ea typeface="Verdana" pitchFamily="34" charset="0"/>
                        <a:cs typeface="Verdana" pitchFamily="34" charset="0"/>
                      </a:endParaRPr>
                    </a:p>
                    <a:p>
                      <a:pPr marL="285750" indent="-285750">
                        <a:buFont typeface="Verdana" pitchFamily="34" charset="0"/>
                        <a:buChar char="»"/>
                      </a:pPr>
                      <a:r>
                        <a:rPr lang="en-US" sz="1000" b="0" kern="1200" baseline="0" dirty="0" smtClean="0">
                          <a:solidFill>
                            <a:schemeClr val="tx1"/>
                          </a:solidFill>
                          <a:effectLst/>
                          <a:latin typeface="Verdana" pitchFamily="34" charset="0"/>
                          <a:ea typeface="Verdana" pitchFamily="34" charset="0"/>
                          <a:cs typeface="Verdana" pitchFamily="34" charset="0"/>
                        </a:rPr>
                        <a:t>Move When the Ball Moves, Every Time</a:t>
                      </a:r>
                    </a:p>
                    <a:p>
                      <a:pPr marL="285750" indent="-285750">
                        <a:buFont typeface="Verdana" pitchFamily="34" charset="0"/>
                        <a:buChar char="»"/>
                      </a:pPr>
                      <a:r>
                        <a:rPr lang="en-US" sz="1000" b="0" kern="1200" baseline="0" dirty="0" smtClean="0">
                          <a:solidFill>
                            <a:schemeClr val="tx1"/>
                          </a:solidFill>
                          <a:effectLst/>
                          <a:latin typeface="Verdana" pitchFamily="34" charset="0"/>
                          <a:ea typeface="Verdana" pitchFamily="34" charset="0"/>
                          <a:cs typeface="Verdana" pitchFamily="34" charset="0"/>
                        </a:rPr>
                        <a:t>Take the Charge</a:t>
                      </a:r>
                    </a:p>
                    <a:p>
                      <a:pPr marL="285750" marR="0" lvl="1" indent="-285750" algn="l" defTabSz="914400" rtl="0" eaLnBrk="1" fontAlgn="auto" latinLnBrk="0" hangingPunct="1">
                        <a:lnSpc>
                          <a:spcPct val="100000"/>
                        </a:lnSpc>
                        <a:spcBef>
                          <a:spcPts val="0"/>
                        </a:spcBef>
                        <a:spcAft>
                          <a:spcPts val="0"/>
                        </a:spcAft>
                        <a:buClrTx/>
                        <a:buSzTx/>
                        <a:buFont typeface="Verdana" pitchFamily="34" charset="0"/>
                        <a:buChar char="»"/>
                        <a:tabLst/>
                        <a:defRPr/>
                      </a:pPr>
                      <a:r>
                        <a:rPr lang="en-US" sz="1000" b="0" kern="1200" baseline="0" dirty="0" smtClean="0">
                          <a:solidFill>
                            <a:schemeClr val="tx1"/>
                          </a:solidFill>
                          <a:effectLst/>
                          <a:latin typeface="Verdana" pitchFamily="34" charset="0"/>
                          <a:ea typeface="Verdana" pitchFamily="34" charset="0"/>
                          <a:cs typeface="Verdana" pitchFamily="34" charset="0"/>
                        </a:rPr>
                        <a:t>Hands Up on All Shots</a:t>
                      </a:r>
                    </a:p>
                    <a:p>
                      <a:pPr marL="285750" marR="0" lvl="1" indent="-285750" algn="l" defTabSz="914400" rtl="0" eaLnBrk="1" fontAlgn="auto" latinLnBrk="0" hangingPunct="1">
                        <a:lnSpc>
                          <a:spcPct val="100000"/>
                        </a:lnSpc>
                        <a:spcBef>
                          <a:spcPts val="0"/>
                        </a:spcBef>
                        <a:spcAft>
                          <a:spcPts val="0"/>
                        </a:spcAft>
                        <a:buClrTx/>
                        <a:buSzTx/>
                        <a:buFont typeface="Verdana" pitchFamily="34" charset="0"/>
                        <a:buChar char="»"/>
                        <a:tabLst/>
                        <a:defRPr/>
                      </a:pPr>
                      <a:r>
                        <a:rPr lang="en-US" sz="1000" b="0" kern="1200" baseline="0" dirty="0" smtClean="0">
                          <a:solidFill>
                            <a:schemeClr val="tx1"/>
                          </a:solidFill>
                          <a:effectLst/>
                          <a:latin typeface="Verdana" pitchFamily="34" charset="0"/>
                          <a:ea typeface="Verdana" pitchFamily="34" charset="0"/>
                          <a:cs typeface="Verdana" pitchFamily="34" charset="0"/>
                        </a:rPr>
                        <a:t>Fill &amp; Sink on Baseline</a:t>
                      </a:r>
                    </a:p>
                    <a:p>
                      <a:pPr marL="285750" marR="0" lvl="1" indent="-285750" algn="l" defTabSz="914400" rtl="0" eaLnBrk="1" fontAlgn="auto" latinLnBrk="0" hangingPunct="1">
                        <a:lnSpc>
                          <a:spcPct val="100000"/>
                        </a:lnSpc>
                        <a:spcBef>
                          <a:spcPts val="0"/>
                        </a:spcBef>
                        <a:spcAft>
                          <a:spcPts val="0"/>
                        </a:spcAft>
                        <a:buClrTx/>
                        <a:buSzTx/>
                        <a:buFont typeface="Verdana" pitchFamily="34" charset="0"/>
                        <a:buChar char="»"/>
                        <a:tabLst/>
                        <a:defRPr/>
                      </a:pPr>
                      <a:r>
                        <a:rPr lang="en-US" sz="1000" b="0" kern="1200" baseline="0" dirty="0" smtClean="0">
                          <a:solidFill>
                            <a:schemeClr val="tx1"/>
                          </a:solidFill>
                          <a:effectLst/>
                          <a:latin typeface="Verdana" pitchFamily="34" charset="0"/>
                          <a:ea typeface="Verdana" pitchFamily="34" charset="0"/>
                          <a:cs typeface="Verdana" pitchFamily="34" charset="0"/>
                        </a:rPr>
                        <a:t>Always Protect Power Zone when Your Man Sets a Screen</a:t>
                      </a:r>
                    </a:p>
                    <a:p>
                      <a:pPr marL="285750" marR="0" lvl="1" indent="-285750" algn="l" defTabSz="914400" rtl="0" eaLnBrk="1" fontAlgn="auto" latinLnBrk="0" hangingPunct="1">
                        <a:lnSpc>
                          <a:spcPct val="100000"/>
                        </a:lnSpc>
                        <a:spcBef>
                          <a:spcPts val="0"/>
                        </a:spcBef>
                        <a:spcAft>
                          <a:spcPts val="0"/>
                        </a:spcAft>
                        <a:buClrTx/>
                        <a:buSzTx/>
                        <a:buFont typeface="Verdana" pitchFamily="34" charset="0"/>
                        <a:buChar char="»"/>
                        <a:tabLst/>
                        <a:defRPr/>
                      </a:pPr>
                      <a:endParaRPr lang="en-US" sz="600" b="0" dirty="0" smtClean="0">
                        <a:solidFill>
                          <a:schemeClr val="tx1"/>
                        </a:solidFill>
                        <a:latin typeface="Verdana" pitchFamily="34" charset="0"/>
                        <a:ea typeface="Verdana" pitchFamily="34" charset="0"/>
                        <a:cs typeface="Verdana" pitchFamily="34" charset="0"/>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r>
            </a:tbl>
          </a:graphicData>
        </a:graphic>
      </p:graphicFrame>
      <p:sp>
        <p:nvSpPr>
          <p:cNvPr id="2" name="TextBox 1"/>
          <p:cNvSpPr txBox="1"/>
          <p:nvPr/>
        </p:nvSpPr>
        <p:spPr>
          <a:xfrm>
            <a:off x="3733800" y="101025"/>
            <a:ext cx="5410200" cy="769441"/>
          </a:xfrm>
          <a:prstGeom prst="rect">
            <a:avLst/>
          </a:prstGeom>
          <a:noFill/>
        </p:spPr>
        <p:txBody>
          <a:bodyPr wrap="square" rtlCol="0">
            <a:spAutoFit/>
          </a:bodyPr>
          <a:lstStyle/>
          <a:p>
            <a:pPr algn="r"/>
            <a:r>
              <a:rPr lang="en-US" sz="1600" b="1" dirty="0" smtClean="0">
                <a:latin typeface="Verdana" pitchFamily="34" charset="0"/>
                <a:ea typeface="Verdana" pitchFamily="34" charset="0"/>
                <a:cs typeface="Verdana" pitchFamily="34" charset="0"/>
              </a:rPr>
              <a:t>Minnetonka Boys Basketball Association</a:t>
            </a:r>
          </a:p>
          <a:p>
            <a:pPr algn="r"/>
            <a:r>
              <a:rPr lang="en-US" sz="1600" b="1" dirty="0" smtClean="0">
                <a:latin typeface="Verdana" pitchFamily="34" charset="0"/>
                <a:ea typeface="Verdana" pitchFamily="34" charset="0"/>
                <a:cs typeface="Verdana" pitchFamily="34" charset="0"/>
              </a:rPr>
              <a:t>Development Overview</a:t>
            </a:r>
          </a:p>
          <a:p>
            <a:pPr algn="r"/>
            <a:r>
              <a:rPr lang="en-US" sz="1200" b="1" dirty="0" smtClean="0">
                <a:latin typeface="Verdana" pitchFamily="34" charset="0"/>
                <a:ea typeface="Verdana" pitchFamily="34" charset="0"/>
                <a:cs typeface="Verdana" pitchFamily="34" charset="0"/>
              </a:rPr>
              <a:t>2012</a:t>
            </a:r>
            <a:endParaRPr lang="en-US" sz="1200" b="1" dirty="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xmlns="" val="23621700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43200" y="76200"/>
            <a:ext cx="6248400" cy="523220"/>
          </a:xfrm>
          <a:prstGeom prst="rect">
            <a:avLst/>
          </a:prstGeom>
          <a:noFill/>
        </p:spPr>
        <p:txBody>
          <a:bodyPr wrap="square" rtlCol="0">
            <a:spAutoFit/>
          </a:bodyPr>
          <a:lstStyle/>
          <a:p>
            <a:pPr lvl="4" algn="r"/>
            <a:r>
              <a:rPr lang="en-US" sz="1400" b="1" dirty="0" smtClean="0">
                <a:latin typeface="Verdana" pitchFamily="34" charset="0"/>
                <a:ea typeface="Verdana" pitchFamily="34" charset="0"/>
                <a:cs typeface="Verdana" pitchFamily="34" charset="0"/>
              </a:rPr>
              <a:t>Minnetonka Boys Basketball Association</a:t>
            </a:r>
          </a:p>
          <a:p>
            <a:pPr lvl="4" algn="r"/>
            <a:r>
              <a:rPr lang="en-US" sz="1400" b="1" dirty="0" smtClean="0">
                <a:latin typeface="Verdana" pitchFamily="34" charset="0"/>
                <a:ea typeface="Verdana" pitchFamily="34" charset="0"/>
                <a:cs typeface="Verdana" pitchFamily="34" charset="0"/>
              </a:rPr>
              <a:t>Offensive Development</a:t>
            </a:r>
            <a:endParaRPr lang="en-US" sz="1400" b="1" dirty="0">
              <a:latin typeface="Verdana" pitchFamily="34" charset="0"/>
              <a:ea typeface="Verdana" pitchFamily="34" charset="0"/>
              <a:cs typeface="Verdana"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xmlns="" val="1566681408"/>
              </p:ext>
            </p:extLst>
          </p:nvPr>
        </p:nvGraphicFramePr>
        <p:xfrm>
          <a:off x="152397" y="1516380"/>
          <a:ext cx="8839202" cy="4732020"/>
        </p:xfrm>
        <a:graphic>
          <a:graphicData uri="http://schemas.openxmlformats.org/drawingml/2006/table">
            <a:tbl>
              <a:tblPr firstRow="1" firstCol="1" bandRow="1">
                <a:tableStyleId>{5C22544A-7EE6-4342-B048-85BDC9FD1C3A}</a:tableStyleId>
              </a:tblPr>
              <a:tblGrid>
                <a:gridCol w="4479978"/>
                <a:gridCol w="871441"/>
                <a:gridCol w="872114"/>
                <a:gridCol w="871441"/>
                <a:gridCol w="872114"/>
                <a:gridCol w="872114"/>
              </a:tblGrid>
              <a:tr h="156754">
                <a:tc>
                  <a:txBody>
                    <a:bodyPr/>
                    <a:lstStyle/>
                    <a:p>
                      <a:pPr marL="0" marR="0" algn="l">
                        <a:lnSpc>
                          <a:spcPct val="115000"/>
                        </a:lnSpc>
                        <a:spcBef>
                          <a:spcPts val="0"/>
                        </a:spcBef>
                        <a:spcAft>
                          <a:spcPts val="0"/>
                        </a:spcAft>
                      </a:pPr>
                      <a:r>
                        <a:rPr lang="en-US" sz="900" dirty="0">
                          <a:effectLst/>
                          <a:latin typeface="Verdana" pitchFamily="34" charset="0"/>
                          <a:ea typeface="Verdana" pitchFamily="34" charset="0"/>
                          <a:cs typeface="Verdana" pitchFamily="34" charset="0"/>
                        </a:rPr>
                        <a:t>Philosophies &amp; Principles</a:t>
                      </a:r>
                    </a:p>
                  </a:txBody>
                  <a:tcPr marL="56223" marR="56223"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407996"/>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4</a:t>
                      </a:r>
                      <a:r>
                        <a:rPr lang="en-US" sz="900" baseline="30000" dirty="0">
                          <a:effectLst/>
                          <a:latin typeface="Verdana" pitchFamily="34" charset="0"/>
                          <a:ea typeface="Verdana" pitchFamily="34" charset="0"/>
                          <a:cs typeface="Verdana" pitchFamily="34" charset="0"/>
                        </a:rPr>
                        <a:t>th</a:t>
                      </a:r>
                      <a:endParaRPr lang="en-US" sz="900" dirty="0">
                        <a:effectLst/>
                        <a:latin typeface="Verdana" pitchFamily="34" charset="0"/>
                        <a:ea typeface="Verdana" pitchFamily="34" charset="0"/>
                        <a:cs typeface="Verdana" pitchFamily="34" charset="0"/>
                      </a:endParaRPr>
                    </a:p>
                  </a:txBody>
                  <a:tcPr marL="56223" marR="56223" marT="0" marB="0">
                    <a:lnT w="12700" cap="flat" cmpd="sng" algn="ctr">
                      <a:solidFill>
                        <a:schemeClr val="tx1"/>
                      </a:solidFill>
                      <a:prstDash val="solid"/>
                      <a:round/>
                      <a:headEnd type="none" w="med" len="med"/>
                      <a:tailEnd type="none" w="med" len="med"/>
                    </a:lnT>
                    <a:solidFill>
                      <a:srgbClr val="407996"/>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5</a:t>
                      </a:r>
                      <a:r>
                        <a:rPr lang="en-US" sz="900" baseline="30000" dirty="0">
                          <a:effectLst/>
                          <a:latin typeface="Verdana" pitchFamily="34" charset="0"/>
                          <a:ea typeface="Verdana" pitchFamily="34" charset="0"/>
                          <a:cs typeface="Verdana" pitchFamily="34" charset="0"/>
                        </a:rPr>
                        <a:t>th</a:t>
                      </a:r>
                      <a:endParaRPr lang="en-US" sz="900" dirty="0">
                        <a:effectLst/>
                        <a:latin typeface="Verdana" pitchFamily="34" charset="0"/>
                        <a:ea typeface="Verdana" pitchFamily="34" charset="0"/>
                        <a:cs typeface="Verdana" pitchFamily="34" charset="0"/>
                      </a:endParaRPr>
                    </a:p>
                  </a:txBody>
                  <a:tcPr marL="56223" marR="56223" marT="0" marB="0">
                    <a:lnT w="12700" cap="flat" cmpd="sng" algn="ctr">
                      <a:solidFill>
                        <a:schemeClr val="tx1"/>
                      </a:solidFill>
                      <a:prstDash val="solid"/>
                      <a:round/>
                      <a:headEnd type="none" w="med" len="med"/>
                      <a:tailEnd type="none" w="med" len="med"/>
                    </a:lnT>
                    <a:solidFill>
                      <a:srgbClr val="407996"/>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6</a:t>
                      </a:r>
                      <a:r>
                        <a:rPr lang="en-US" sz="900" baseline="30000" dirty="0">
                          <a:effectLst/>
                          <a:latin typeface="Verdana" pitchFamily="34" charset="0"/>
                          <a:ea typeface="Verdana" pitchFamily="34" charset="0"/>
                          <a:cs typeface="Verdana" pitchFamily="34" charset="0"/>
                        </a:rPr>
                        <a:t>th</a:t>
                      </a:r>
                      <a:endParaRPr lang="en-US" sz="900" dirty="0">
                        <a:effectLst/>
                        <a:latin typeface="Verdana" pitchFamily="34" charset="0"/>
                        <a:ea typeface="Verdana" pitchFamily="34" charset="0"/>
                        <a:cs typeface="Verdana" pitchFamily="34" charset="0"/>
                      </a:endParaRPr>
                    </a:p>
                  </a:txBody>
                  <a:tcPr marL="56223" marR="56223" marT="0" marB="0">
                    <a:lnT w="12700" cap="flat" cmpd="sng" algn="ctr">
                      <a:solidFill>
                        <a:schemeClr val="tx1"/>
                      </a:solidFill>
                      <a:prstDash val="solid"/>
                      <a:round/>
                      <a:headEnd type="none" w="med" len="med"/>
                      <a:tailEnd type="none" w="med" len="med"/>
                    </a:lnT>
                    <a:solidFill>
                      <a:srgbClr val="407996"/>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7</a:t>
                      </a:r>
                      <a:r>
                        <a:rPr lang="en-US" sz="900" baseline="30000" dirty="0">
                          <a:effectLst/>
                          <a:latin typeface="Verdana" pitchFamily="34" charset="0"/>
                          <a:ea typeface="Verdana" pitchFamily="34" charset="0"/>
                          <a:cs typeface="Verdana" pitchFamily="34" charset="0"/>
                        </a:rPr>
                        <a:t>th</a:t>
                      </a:r>
                      <a:endParaRPr lang="en-US" sz="900" dirty="0">
                        <a:effectLst/>
                        <a:latin typeface="Verdana" pitchFamily="34" charset="0"/>
                        <a:ea typeface="Verdana" pitchFamily="34" charset="0"/>
                        <a:cs typeface="Verdana" pitchFamily="34" charset="0"/>
                      </a:endParaRPr>
                    </a:p>
                  </a:txBody>
                  <a:tcPr marL="56223" marR="56223" marT="0" marB="0">
                    <a:lnT w="12700" cap="flat" cmpd="sng" algn="ctr">
                      <a:solidFill>
                        <a:schemeClr val="tx1"/>
                      </a:solidFill>
                      <a:prstDash val="solid"/>
                      <a:round/>
                      <a:headEnd type="none" w="med" len="med"/>
                      <a:tailEnd type="none" w="med" len="med"/>
                    </a:lnT>
                    <a:solidFill>
                      <a:srgbClr val="407996"/>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8</a:t>
                      </a:r>
                      <a:r>
                        <a:rPr lang="en-US" sz="900" baseline="30000" dirty="0">
                          <a:effectLst/>
                          <a:latin typeface="Verdana" pitchFamily="34" charset="0"/>
                          <a:ea typeface="Verdana" pitchFamily="34" charset="0"/>
                          <a:cs typeface="Verdana" pitchFamily="34" charset="0"/>
                        </a:rPr>
                        <a:t>th</a:t>
                      </a:r>
                      <a:endParaRPr lang="en-US" sz="900" dirty="0">
                        <a:effectLst/>
                        <a:latin typeface="Verdana" pitchFamily="34" charset="0"/>
                        <a:ea typeface="Verdana" pitchFamily="34" charset="0"/>
                        <a:cs typeface="Verdana" pitchFamily="34" charset="0"/>
                      </a:endParaRPr>
                    </a:p>
                  </a:txBody>
                  <a:tcPr marL="56223" marR="56223"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407996"/>
                    </a:solidFill>
                  </a:tcPr>
                </a:tc>
              </a:tr>
              <a:tr h="156754">
                <a:tc>
                  <a:txBody>
                    <a:bodyPr/>
                    <a:lstStyle/>
                    <a:p>
                      <a:pPr marL="0" marR="0">
                        <a:lnSpc>
                          <a:spcPct val="115000"/>
                        </a:lnSpc>
                        <a:spcBef>
                          <a:spcPts val="0"/>
                        </a:spcBef>
                        <a:spcAft>
                          <a:spcPts val="0"/>
                        </a:spcAft>
                      </a:pPr>
                      <a:r>
                        <a:rPr lang="en-US" sz="900" dirty="0" smtClean="0">
                          <a:solidFill>
                            <a:schemeClr val="tx1"/>
                          </a:solidFill>
                          <a:effectLst/>
                          <a:latin typeface="Verdana" pitchFamily="34" charset="0"/>
                          <a:ea typeface="Verdana" pitchFamily="34" charset="0"/>
                          <a:cs typeface="Verdana" pitchFamily="34" charset="0"/>
                        </a:rPr>
                        <a:t>Dribbling</a:t>
                      </a:r>
                      <a:r>
                        <a:rPr lang="en-US" sz="900" baseline="0" dirty="0" smtClean="0">
                          <a:solidFill>
                            <a:schemeClr val="tx1"/>
                          </a:solidFill>
                          <a:effectLst/>
                          <a:latin typeface="Verdana" pitchFamily="34" charset="0"/>
                          <a:ea typeface="Verdana" pitchFamily="34" charset="0"/>
                          <a:cs typeface="Verdana" pitchFamily="34" charset="0"/>
                        </a:rPr>
                        <a:t> – head up, right &amp; left hands</a:t>
                      </a:r>
                      <a:endParaRPr lang="en-US" sz="900" dirty="0">
                        <a:solidFill>
                          <a:schemeClr val="tx1"/>
                        </a:solidFill>
                        <a:effectLst/>
                        <a:latin typeface="Verdana" pitchFamily="34" charset="0"/>
                        <a:ea typeface="Verdana" pitchFamily="34" charset="0"/>
                        <a:cs typeface="Verdana" pitchFamily="34" charset="0"/>
                      </a:endParaRPr>
                    </a:p>
                  </a:txBody>
                  <a:tcPr marL="56223" marR="56223" marT="0" marB="0">
                    <a:lnL w="12700" cap="flat" cmpd="sng" algn="ctr">
                      <a:solidFill>
                        <a:schemeClr val="tx1"/>
                      </a:solidFill>
                      <a:prstDash val="solid"/>
                      <a:round/>
                      <a:headEnd type="none" w="med" len="med"/>
                      <a:tailEnd type="none" w="med" len="med"/>
                    </a:lnL>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lnR w="12700" cap="flat" cmpd="sng" algn="ctr">
                      <a:solidFill>
                        <a:schemeClr val="tx1"/>
                      </a:solidFill>
                      <a:prstDash val="solid"/>
                      <a:round/>
                      <a:headEnd type="none" w="med" len="med"/>
                      <a:tailEnd type="none" w="med" len="med"/>
                    </a:lnR>
                    <a:noFill/>
                  </a:tcPr>
                </a:tc>
              </a:tr>
              <a:tr h="156754">
                <a:tc>
                  <a:txBody>
                    <a:bodyPr/>
                    <a:lstStyle/>
                    <a:p>
                      <a:pPr marL="0" marR="0">
                        <a:lnSpc>
                          <a:spcPct val="115000"/>
                        </a:lnSpc>
                        <a:spcBef>
                          <a:spcPts val="0"/>
                        </a:spcBef>
                        <a:spcAft>
                          <a:spcPts val="0"/>
                        </a:spcAft>
                      </a:pPr>
                      <a:r>
                        <a:rPr lang="en-US" sz="900" dirty="0" smtClean="0">
                          <a:solidFill>
                            <a:schemeClr val="tx1"/>
                          </a:solidFill>
                          <a:effectLst/>
                          <a:latin typeface="Verdana" pitchFamily="34" charset="0"/>
                          <a:ea typeface="Verdana" pitchFamily="34" charset="0"/>
                          <a:cs typeface="Verdana" pitchFamily="34" charset="0"/>
                        </a:rPr>
                        <a:t>Shooting</a:t>
                      </a:r>
                      <a:r>
                        <a:rPr lang="en-US" sz="900" baseline="0" dirty="0" smtClean="0">
                          <a:solidFill>
                            <a:schemeClr val="tx1"/>
                          </a:solidFill>
                          <a:effectLst/>
                          <a:latin typeface="Verdana" pitchFamily="34" charset="0"/>
                          <a:ea typeface="Verdana" pitchFamily="34" charset="0"/>
                          <a:cs typeface="Verdana" pitchFamily="34" charset="0"/>
                        </a:rPr>
                        <a:t> – layups, using backboard, proper form inside 6 ft.</a:t>
                      </a:r>
                      <a:endParaRPr lang="en-US" sz="900" dirty="0">
                        <a:solidFill>
                          <a:schemeClr val="tx1"/>
                        </a:solidFill>
                        <a:effectLst/>
                        <a:latin typeface="Verdana" pitchFamily="34" charset="0"/>
                        <a:ea typeface="Verdana" pitchFamily="34" charset="0"/>
                        <a:cs typeface="Verdana" pitchFamily="34" charset="0"/>
                      </a:endParaRPr>
                    </a:p>
                  </a:txBody>
                  <a:tcPr marL="56223" marR="56223" marT="0" marB="0">
                    <a:lnL w="12700" cap="flat" cmpd="sng" algn="ctr">
                      <a:solidFill>
                        <a:schemeClr val="tx1"/>
                      </a:solidFill>
                      <a:prstDash val="solid"/>
                      <a:round/>
                      <a:headEnd type="none" w="med" len="med"/>
                      <a:tailEnd type="none" w="med" len="med"/>
                    </a:lnL>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lnR w="12700" cap="flat" cmpd="sng" algn="ctr">
                      <a:solidFill>
                        <a:schemeClr val="tx1"/>
                      </a:solidFill>
                      <a:prstDash val="solid"/>
                      <a:round/>
                      <a:headEnd type="none" w="med" len="med"/>
                      <a:tailEnd type="none" w="med" len="med"/>
                    </a:lnR>
                    <a:solidFill>
                      <a:srgbClr val="E5EDF1"/>
                    </a:solidFill>
                  </a:tcPr>
                </a:tc>
              </a:tr>
              <a:tr h="156754">
                <a:tc>
                  <a:txBody>
                    <a:bodyPr/>
                    <a:lstStyle/>
                    <a:p>
                      <a:pPr marL="0" marR="0">
                        <a:lnSpc>
                          <a:spcPct val="115000"/>
                        </a:lnSpc>
                        <a:spcBef>
                          <a:spcPts val="0"/>
                        </a:spcBef>
                        <a:spcAft>
                          <a:spcPts val="0"/>
                        </a:spcAft>
                      </a:pPr>
                      <a:r>
                        <a:rPr lang="en-US" sz="900" dirty="0" smtClean="0">
                          <a:solidFill>
                            <a:schemeClr val="tx1"/>
                          </a:solidFill>
                          <a:effectLst/>
                          <a:latin typeface="Verdana" pitchFamily="34" charset="0"/>
                          <a:ea typeface="Verdana" pitchFamily="34" charset="0"/>
                          <a:cs typeface="Verdana" pitchFamily="34" charset="0"/>
                        </a:rPr>
                        <a:t>Passing</a:t>
                      </a:r>
                      <a:r>
                        <a:rPr lang="en-US" sz="900" baseline="0" dirty="0" smtClean="0">
                          <a:solidFill>
                            <a:schemeClr val="tx1"/>
                          </a:solidFill>
                          <a:effectLst/>
                          <a:latin typeface="Verdana" pitchFamily="34" charset="0"/>
                          <a:ea typeface="Verdana" pitchFamily="34" charset="0"/>
                          <a:cs typeface="Verdana" pitchFamily="34" charset="0"/>
                        </a:rPr>
                        <a:t> – to wing, on fast break &amp; meet the pass</a:t>
                      </a:r>
                      <a:endParaRPr lang="en-US" sz="900" dirty="0">
                        <a:solidFill>
                          <a:schemeClr val="tx1"/>
                        </a:solidFill>
                        <a:effectLst/>
                        <a:latin typeface="Verdana" pitchFamily="34" charset="0"/>
                        <a:ea typeface="Verdana" pitchFamily="34" charset="0"/>
                        <a:cs typeface="Verdana" pitchFamily="34" charset="0"/>
                      </a:endParaRPr>
                    </a:p>
                  </a:txBody>
                  <a:tcPr marL="56223" marR="56223" marT="0" marB="0">
                    <a:lnL w="12700" cap="flat" cmpd="sng" algn="ctr">
                      <a:solidFill>
                        <a:schemeClr val="tx1"/>
                      </a:solidFill>
                      <a:prstDash val="solid"/>
                      <a:round/>
                      <a:headEnd type="none" w="med" len="med"/>
                      <a:tailEnd type="none" w="med" len="med"/>
                    </a:lnL>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lnR w="12700" cap="flat" cmpd="sng" algn="ctr">
                      <a:solidFill>
                        <a:schemeClr val="tx1"/>
                      </a:solidFill>
                      <a:prstDash val="solid"/>
                      <a:round/>
                      <a:headEnd type="none" w="med" len="med"/>
                      <a:tailEnd type="none" w="med" len="med"/>
                    </a:lnR>
                    <a:noFill/>
                  </a:tcPr>
                </a:tc>
              </a:tr>
              <a:tr h="156754">
                <a:tc>
                  <a:txBody>
                    <a:bodyPr/>
                    <a:lstStyle/>
                    <a:p>
                      <a:pPr marL="0" marR="0">
                        <a:lnSpc>
                          <a:spcPct val="115000"/>
                        </a:lnSpc>
                        <a:spcBef>
                          <a:spcPts val="0"/>
                        </a:spcBef>
                        <a:spcAft>
                          <a:spcPts val="0"/>
                        </a:spcAft>
                      </a:pPr>
                      <a:r>
                        <a:rPr lang="en-US" sz="900" dirty="0" smtClean="0">
                          <a:solidFill>
                            <a:schemeClr val="tx1"/>
                          </a:solidFill>
                          <a:effectLst/>
                          <a:latin typeface="Verdana" pitchFamily="34" charset="0"/>
                          <a:ea typeface="Verdana" pitchFamily="34" charset="0"/>
                          <a:cs typeface="Verdana" pitchFamily="34" charset="0"/>
                        </a:rPr>
                        <a:t>Foot</a:t>
                      </a:r>
                      <a:r>
                        <a:rPr lang="en-US" sz="900" baseline="0" dirty="0" smtClean="0">
                          <a:solidFill>
                            <a:schemeClr val="tx1"/>
                          </a:solidFill>
                          <a:effectLst/>
                          <a:latin typeface="Verdana" pitchFamily="34" charset="0"/>
                          <a:ea typeface="Verdana" pitchFamily="34" charset="0"/>
                          <a:cs typeface="Verdana" pitchFamily="34" charset="0"/>
                        </a:rPr>
                        <a:t>work - j</a:t>
                      </a:r>
                      <a:r>
                        <a:rPr lang="en-US" sz="900" dirty="0" smtClean="0">
                          <a:solidFill>
                            <a:schemeClr val="tx1"/>
                          </a:solidFill>
                          <a:effectLst/>
                          <a:latin typeface="Verdana" pitchFamily="34" charset="0"/>
                          <a:ea typeface="Verdana" pitchFamily="34" charset="0"/>
                          <a:cs typeface="Verdana" pitchFamily="34" charset="0"/>
                        </a:rPr>
                        <a:t>ump stops &amp; pivoting</a:t>
                      </a:r>
                      <a:endParaRPr lang="en-US" sz="900" dirty="0">
                        <a:solidFill>
                          <a:schemeClr val="tx1"/>
                        </a:solidFill>
                        <a:effectLst/>
                        <a:latin typeface="Verdana" pitchFamily="34" charset="0"/>
                        <a:ea typeface="Verdana" pitchFamily="34" charset="0"/>
                        <a:cs typeface="Verdana" pitchFamily="34" charset="0"/>
                      </a:endParaRPr>
                    </a:p>
                  </a:txBody>
                  <a:tcPr marL="56223" marR="56223" marT="0" marB="0">
                    <a:lnL w="12700" cap="flat" cmpd="sng" algn="ctr">
                      <a:solidFill>
                        <a:schemeClr val="tx1"/>
                      </a:solidFill>
                      <a:prstDash val="solid"/>
                      <a:round/>
                      <a:headEnd type="none" w="med" len="med"/>
                      <a:tailEnd type="none" w="med" len="med"/>
                    </a:lnL>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lnR w="12700" cap="flat" cmpd="sng" algn="ctr">
                      <a:solidFill>
                        <a:schemeClr val="tx1"/>
                      </a:solidFill>
                      <a:prstDash val="solid"/>
                      <a:round/>
                      <a:headEnd type="none" w="med" len="med"/>
                      <a:tailEnd type="none" w="med" len="med"/>
                    </a:lnR>
                    <a:solidFill>
                      <a:srgbClr val="E5EDF1"/>
                    </a:solidFill>
                  </a:tcPr>
                </a:tc>
              </a:tr>
              <a:tr h="156754">
                <a:tc>
                  <a:txBody>
                    <a:bodyPr/>
                    <a:lstStyle/>
                    <a:p>
                      <a:pPr marL="0" marR="0">
                        <a:lnSpc>
                          <a:spcPct val="115000"/>
                        </a:lnSpc>
                        <a:spcBef>
                          <a:spcPts val="0"/>
                        </a:spcBef>
                        <a:spcAft>
                          <a:spcPts val="0"/>
                        </a:spcAft>
                      </a:pPr>
                      <a:r>
                        <a:rPr lang="en-US" sz="900" dirty="0" smtClean="0">
                          <a:solidFill>
                            <a:schemeClr val="tx1"/>
                          </a:solidFill>
                          <a:effectLst/>
                          <a:latin typeface="Verdana" pitchFamily="34" charset="0"/>
                          <a:ea typeface="Verdana" pitchFamily="34" charset="0"/>
                          <a:cs typeface="Verdana" pitchFamily="34" charset="0"/>
                        </a:rPr>
                        <a:t>Crashing</a:t>
                      </a:r>
                      <a:r>
                        <a:rPr lang="en-US" sz="900" baseline="0" dirty="0" smtClean="0">
                          <a:solidFill>
                            <a:schemeClr val="tx1"/>
                          </a:solidFill>
                          <a:effectLst/>
                          <a:latin typeface="Verdana" pitchFamily="34" charset="0"/>
                          <a:ea typeface="Verdana" pitchFamily="34" charset="0"/>
                          <a:cs typeface="Verdana" pitchFamily="34" charset="0"/>
                        </a:rPr>
                        <a:t> the Boards</a:t>
                      </a:r>
                      <a:endParaRPr lang="en-US" sz="900" dirty="0">
                        <a:solidFill>
                          <a:schemeClr val="tx1"/>
                        </a:solidFill>
                        <a:effectLst/>
                        <a:latin typeface="Verdana" pitchFamily="34" charset="0"/>
                        <a:ea typeface="Verdana" pitchFamily="34" charset="0"/>
                        <a:cs typeface="Verdana" pitchFamily="34" charset="0"/>
                      </a:endParaRPr>
                    </a:p>
                  </a:txBody>
                  <a:tcPr marL="56223" marR="56223" marT="0" marB="0">
                    <a:lnL w="12700" cap="flat" cmpd="sng" algn="ctr">
                      <a:solidFill>
                        <a:schemeClr val="tx1"/>
                      </a:solidFill>
                      <a:prstDash val="solid"/>
                      <a:round/>
                      <a:headEnd type="none" w="med" len="med"/>
                      <a:tailEnd type="none" w="med" len="med"/>
                    </a:lnL>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lnR w="12700" cap="flat" cmpd="sng" algn="ctr">
                      <a:solidFill>
                        <a:schemeClr val="tx1"/>
                      </a:solidFill>
                      <a:prstDash val="solid"/>
                      <a:round/>
                      <a:headEnd type="none" w="med" len="med"/>
                      <a:tailEnd type="none" w="med" len="med"/>
                    </a:lnR>
                    <a:noFill/>
                  </a:tcPr>
                </a:tc>
              </a:tr>
              <a:tr h="156754">
                <a:tc>
                  <a:txBody>
                    <a:bodyPr/>
                    <a:lstStyle/>
                    <a:p>
                      <a:pPr marL="0" marR="0">
                        <a:lnSpc>
                          <a:spcPct val="115000"/>
                        </a:lnSpc>
                        <a:spcBef>
                          <a:spcPts val="0"/>
                        </a:spcBef>
                        <a:spcAft>
                          <a:spcPts val="0"/>
                        </a:spcAft>
                      </a:pPr>
                      <a:r>
                        <a:rPr lang="en-US" sz="900" dirty="0">
                          <a:solidFill>
                            <a:schemeClr val="tx1"/>
                          </a:solidFill>
                          <a:effectLst/>
                          <a:latin typeface="Verdana" pitchFamily="34" charset="0"/>
                          <a:ea typeface="Verdana" pitchFamily="34" charset="0"/>
                          <a:cs typeface="Verdana" pitchFamily="34" charset="0"/>
                        </a:rPr>
                        <a:t> </a:t>
                      </a:r>
                    </a:p>
                  </a:txBody>
                  <a:tcPr marL="56223" marR="56223" marT="0" marB="0">
                    <a:lnL w="12700" cap="flat" cmpd="sng" algn="ctr">
                      <a:solidFill>
                        <a:schemeClr val="tx1"/>
                      </a:solidFill>
                      <a:prstDash val="solid"/>
                      <a:round/>
                      <a:headEnd type="none" w="med" len="med"/>
                      <a:tailEnd type="none" w="med" len="med"/>
                    </a:lnL>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lnR w="12700" cap="flat" cmpd="sng" algn="ctr">
                      <a:solidFill>
                        <a:schemeClr val="tx1"/>
                      </a:solidFill>
                      <a:prstDash val="solid"/>
                      <a:round/>
                      <a:headEnd type="none" w="med" len="med"/>
                      <a:tailEnd type="none" w="med" len="med"/>
                    </a:lnR>
                    <a:noFill/>
                  </a:tcPr>
                </a:tc>
              </a:tr>
              <a:tr h="156754">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900" dirty="0" smtClean="0">
                          <a:solidFill>
                            <a:schemeClr val="tx1"/>
                          </a:solidFill>
                          <a:effectLst/>
                          <a:latin typeface="Verdana" pitchFamily="34" charset="0"/>
                          <a:ea typeface="Verdana" pitchFamily="34" charset="0"/>
                          <a:cs typeface="Verdana" pitchFamily="34" charset="0"/>
                        </a:rPr>
                        <a:t>Dribbling – </a:t>
                      </a:r>
                      <a:r>
                        <a:rPr lang="en-US" sz="900" baseline="0" dirty="0" smtClean="0">
                          <a:solidFill>
                            <a:schemeClr val="tx1"/>
                          </a:solidFill>
                          <a:effectLst/>
                          <a:latin typeface="Verdana" pitchFamily="34" charset="0"/>
                          <a:ea typeface="Verdana" pitchFamily="34" charset="0"/>
                          <a:cs typeface="Verdana" pitchFamily="34" charset="0"/>
                        </a:rPr>
                        <a:t>head up, right &amp; left hands, crossover</a:t>
                      </a:r>
                      <a:endParaRPr lang="en-US" sz="900" dirty="0" smtClean="0">
                        <a:solidFill>
                          <a:schemeClr val="tx1"/>
                        </a:solidFill>
                        <a:effectLst/>
                        <a:latin typeface="Verdana" pitchFamily="34" charset="0"/>
                        <a:ea typeface="Verdana" pitchFamily="34" charset="0"/>
                        <a:cs typeface="Verdana" pitchFamily="34" charset="0"/>
                      </a:endParaRPr>
                    </a:p>
                  </a:txBody>
                  <a:tcPr marL="56223" marR="56223" marT="0" marB="0">
                    <a:lnL w="12700" cap="flat" cmpd="sng" algn="ctr">
                      <a:solidFill>
                        <a:schemeClr val="tx1"/>
                      </a:solidFill>
                      <a:prstDash val="solid"/>
                      <a:round/>
                      <a:headEnd type="none" w="med" len="med"/>
                      <a:tailEnd type="none" w="med" len="med"/>
                    </a:lnL>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lnR w="12700" cap="flat" cmpd="sng" algn="ctr">
                      <a:solidFill>
                        <a:schemeClr val="tx1"/>
                      </a:solidFill>
                      <a:prstDash val="solid"/>
                      <a:round/>
                      <a:headEnd type="none" w="med" len="med"/>
                      <a:tailEnd type="none" w="med" len="med"/>
                    </a:lnR>
                    <a:noFill/>
                  </a:tcPr>
                </a:tc>
              </a:tr>
              <a:tr h="156754">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900" dirty="0" smtClean="0">
                          <a:solidFill>
                            <a:schemeClr val="tx1"/>
                          </a:solidFill>
                          <a:effectLst/>
                          <a:latin typeface="Verdana" pitchFamily="34" charset="0"/>
                          <a:ea typeface="Verdana" pitchFamily="34" charset="0"/>
                          <a:cs typeface="Verdana" pitchFamily="34" charset="0"/>
                        </a:rPr>
                        <a:t>Shooting – layups,</a:t>
                      </a:r>
                      <a:r>
                        <a:rPr lang="en-US" sz="900" baseline="0" dirty="0" smtClean="0">
                          <a:solidFill>
                            <a:schemeClr val="tx1"/>
                          </a:solidFill>
                          <a:effectLst/>
                          <a:latin typeface="Verdana" pitchFamily="34" charset="0"/>
                          <a:ea typeface="Verdana" pitchFamily="34" charset="0"/>
                          <a:cs typeface="Verdana" pitchFamily="34" charset="0"/>
                        </a:rPr>
                        <a:t> p</a:t>
                      </a:r>
                      <a:r>
                        <a:rPr lang="en-US" sz="900" dirty="0" smtClean="0">
                          <a:solidFill>
                            <a:schemeClr val="tx1"/>
                          </a:solidFill>
                          <a:effectLst/>
                          <a:latin typeface="Verdana" pitchFamily="34" charset="0"/>
                          <a:ea typeface="Verdana" pitchFamily="34" charset="0"/>
                          <a:cs typeface="Verdana" pitchFamily="34" charset="0"/>
                        </a:rPr>
                        <a:t>roper form inside 10 ft.</a:t>
                      </a:r>
                      <a:r>
                        <a:rPr lang="en-US" sz="900" baseline="0" dirty="0" smtClean="0">
                          <a:solidFill>
                            <a:schemeClr val="tx1"/>
                          </a:solidFill>
                          <a:effectLst/>
                          <a:latin typeface="Verdana" pitchFamily="34" charset="0"/>
                          <a:ea typeface="Verdana" pitchFamily="34" charset="0"/>
                          <a:cs typeface="Verdana" pitchFamily="34" charset="0"/>
                        </a:rPr>
                        <a:t> &amp;</a:t>
                      </a:r>
                      <a:r>
                        <a:rPr lang="en-US" sz="900" dirty="0" smtClean="0">
                          <a:solidFill>
                            <a:schemeClr val="tx1"/>
                          </a:solidFill>
                          <a:effectLst/>
                          <a:latin typeface="Verdana" pitchFamily="34" charset="0"/>
                          <a:ea typeface="Verdana" pitchFamily="34" charset="0"/>
                          <a:cs typeface="Verdana" pitchFamily="34" charset="0"/>
                        </a:rPr>
                        <a:t> FT routine</a:t>
                      </a:r>
                    </a:p>
                  </a:txBody>
                  <a:tcPr marL="56223" marR="56223" marT="0" marB="0">
                    <a:lnL w="12700" cap="flat" cmpd="sng" algn="ctr">
                      <a:solidFill>
                        <a:schemeClr val="tx1"/>
                      </a:solidFill>
                      <a:prstDash val="solid"/>
                      <a:round/>
                      <a:headEnd type="none" w="med" len="med"/>
                      <a:tailEnd type="none" w="med" len="med"/>
                    </a:lnL>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lnR w="12700" cap="flat" cmpd="sng" algn="ctr">
                      <a:solidFill>
                        <a:schemeClr val="tx1"/>
                      </a:solidFill>
                      <a:prstDash val="solid"/>
                      <a:round/>
                      <a:headEnd type="none" w="med" len="med"/>
                      <a:tailEnd type="none" w="med" len="med"/>
                    </a:lnR>
                    <a:solidFill>
                      <a:srgbClr val="E5EDF1"/>
                    </a:solidFill>
                  </a:tcPr>
                </a:tc>
              </a:tr>
              <a:tr h="156754">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900" dirty="0" smtClean="0">
                          <a:solidFill>
                            <a:schemeClr val="tx1"/>
                          </a:solidFill>
                          <a:effectLst/>
                          <a:latin typeface="Verdana" pitchFamily="34" charset="0"/>
                          <a:ea typeface="Verdana" pitchFamily="34" charset="0"/>
                          <a:cs typeface="Verdana" pitchFamily="34" charset="0"/>
                        </a:rPr>
                        <a:t>Passing – to wing, on fast break,</a:t>
                      </a:r>
                      <a:r>
                        <a:rPr lang="en-US" sz="900" baseline="0" dirty="0" smtClean="0">
                          <a:solidFill>
                            <a:schemeClr val="tx1"/>
                          </a:solidFill>
                          <a:effectLst/>
                          <a:latin typeface="Verdana" pitchFamily="34" charset="0"/>
                          <a:ea typeface="Verdana" pitchFamily="34" charset="0"/>
                          <a:cs typeface="Verdana" pitchFamily="34" charset="0"/>
                        </a:rPr>
                        <a:t> </a:t>
                      </a:r>
                      <a:r>
                        <a:rPr lang="en-US" sz="900" dirty="0" smtClean="0">
                          <a:solidFill>
                            <a:schemeClr val="tx1"/>
                          </a:solidFill>
                          <a:effectLst/>
                          <a:latin typeface="Verdana" pitchFamily="34" charset="0"/>
                          <a:ea typeface="Verdana" pitchFamily="34" charset="0"/>
                          <a:cs typeface="Verdana" pitchFamily="34" charset="0"/>
                        </a:rPr>
                        <a:t>under pressure</a:t>
                      </a:r>
                    </a:p>
                  </a:txBody>
                  <a:tcPr marL="56223" marR="56223" marT="0" marB="0">
                    <a:lnL w="12700" cap="flat" cmpd="sng" algn="ctr">
                      <a:solidFill>
                        <a:schemeClr val="tx1"/>
                      </a:solidFill>
                      <a:prstDash val="solid"/>
                      <a:round/>
                      <a:headEnd type="none" w="med" len="med"/>
                      <a:tailEnd type="none" w="med" len="med"/>
                    </a:lnL>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lnR w="12700" cap="flat" cmpd="sng" algn="ctr">
                      <a:solidFill>
                        <a:schemeClr val="tx1"/>
                      </a:solidFill>
                      <a:prstDash val="solid"/>
                      <a:round/>
                      <a:headEnd type="none" w="med" len="med"/>
                      <a:tailEnd type="none" w="med" len="med"/>
                    </a:lnR>
                    <a:noFill/>
                  </a:tcPr>
                </a:tc>
              </a:tr>
              <a:tr h="156754">
                <a:tc>
                  <a:txBody>
                    <a:bodyPr/>
                    <a:lstStyle/>
                    <a:p>
                      <a:pPr marL="0" marR="0">
                        <a:lnSpc>
                          <a:spcPct val="115000"/>
                        </a:lnSpc>
                        <a:spcBef>
                          <a:spcPts val="0"/>
                        </a:spcBef>
                        <a:spcAft>
                          <a:spcPts val="0"/>
                        </a:spcAft>
                      </a:pPr>
                      <a:r>
                        <a:rPr lang="en-US" sz="900" dirty="0" smtClean="0">
                          <a:solidFill>
                            <a:schemeClr val="tx1"/>
                          </a:solidFill>
                          <a:effectLst/>
                          <a:latin typeface="Verdana" pitchFamily="34" charset="0"/>
                          <a:ea typeface="Verdana" pitchFamily="34" charset="0"/>
                          <a:cs typeface="Verdana" pitchFamily="34" charset="0"/>
                        </a:rPr>
                        <a:t>Footwork - getting open on wing, setting &amp; cutting screens</a:t>
                      </a:r>
                      <a:endParaRPr lang="en-US" sz="900" dirty="0">
                        <a:solidFill>
                          <a:schemeClr val="tx1"/>
                        </a:solidFill>
                        <a:effectLst/>
                        <a:latin typeface="Verdana" pitchFamily="34" charset="0"/>
                        <a:ea typeface="Verdana" pitchFamily="34" charset="0"/>
                        <a:cs typeface="Verdana" pitchFamily="34" charset="0"/>
                      </a:endParaRPr>
                    </a:p>
                  </a:txBody>
                  <a:tcPr marL="56223" marR="56223" marT="0" marB="0">
                    <a:lnL w="12700" cap="flat" cmpd="sng" algn="ctr">
                      <a:solidFill>
                        <a:schemeClr val="tx1"/>
                      </a:solidFill>
                      <a:prstDash val="solid"/>
                      <a:round/>
                      <a:headEnd type="none" w="med" len="med"/>
                      <a:tailEnd type="none" w="med" len="med"/>
                    </a:lnL>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lnR w="12700" cap="flat" cmpd="sng" algn="ctr">
                      <a:solidFill>
                        <a:schemeClr val="tx1"/>
                      </a:solidFill>
                      <a:prstDash val="solid"/>
                      <a:round/>
                      <a:headEnd type="none" w="med" len="med"/>
                      <a:tailEnd type="none" w="med" len="med"/>
                    </a:lnR>
                    <a:solidFill>
                      <a:srgbClr val="E5EDF1"/>
                    </a:solidFill>
                  </a:tcPr>
                </a:tc>
              </a:tr>
              <a:tr h="156754">
                <a:tc>
                  <a:txBody>
                    <a:bodyPr/>
                    <a:lstStyle/>
                    <a:p>
                      <a:pPr marL="0" marR="0">
                        <a:lnSpc>
                          <a:spcPct val="115000"/>
                        </a:lnSpc>
                        <a:spcBef>
                          <a:spcPts val="0"/>
                        </a:spcBef>
                        <a:spcAft>
                          <a:spcPts val="0"/>
                        </a:spcAft>
                      </a:pPr>
                      <a:r>
                        <a:rPr lang="en-US" sz="900" dirty="0" smtClean="0">
                          <a:solidFill>
                            <a:schemeClr val="tx1"/>
                          </a:solidFill>
                          <a:effectLst/>
                          <a:latin typeface="Verdana" pitchFamily="34" charset="0"/>
                          <a:ea typeface="Verdana" pitchFamily="34" charset="0"/>
                          <a:cs typeface="Verdana" pitchFamily="34" charset="0"/>
                        </a:rPr>
                        <a:t>Triple Threat Position</a:t>
                      </a:r>
                    </a:p>
                  </a:txBody>
                  <a:tcPr marL="56223" marR="56223" marT="0" marB="0">
                    <a:lnL w="12700" cap="flat" cmpd="sng" algn="ctr">
                      <a:solidFill>
                        <a:schemeClr val="tx1"/>
                      </a:solidFill>
                      <a:prstDash val="solid"/>
                      <a:round/>
                      <a:headEnd type="none" w="med" len="med"/>
                      <a:tailEnd type="none" w="med" len="med"/>
                    </a:lnL>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lnR w="12700" cap="flat" cmpd="sng" algn="ctr">
                      <a:solidFill>
                        <a:schemeClr val="tx1"/>
                      </a:solidFill>
                      <a:prstDash val="solid"/>
                      <a:round/>
                      <a:headEnd type="none" w="med" len="med"/>
                      <a:tailEnd type="none" w="med" len="med"/>
                    </a:lnR>
                    <a:noFill/>
                  </a:tcPr>
                </a:tc>
              </a:tr>
              <a:tr h="156754">
                <a:tc>
                  <a:txBody>
                    <a:bodyPr/>
                    <a:lstStyle/>
                    <a:p>
                      <a:pPr marL="0" marR="0">
                        <a:lnSpc>
                          <a:spcPct val="115000"/>
                        </a:lnSpc>
                        <a:spcBef>
                          <a:spcPts val="0"/>
                        </a:spcBef>
                        <a:spcAft>
                          <a:spcPts val="0"/>
                        </a:spcAft>
                      </a:pPr>
                      <a:r>
                        <a:rPr lang="en-US" sz="900" dirty="0">
                          <a:solidFill>
                            <a:schemeClr val="tx1"/>
                          </a:solidFill>
                          <a:effectLst/>
                          <a:latin typeface="Verdana" pitchFamily="34" charset="0"/>
                          <a:ea typeface="Verdana" pitchFamily="34" charset="0"/>
                          <a:cs typeface="Verdana" pitchFamily="34" charset="0"/>
                        </a:rPr>
                        <a:t> </a:t>
                      </a:r>
                    </a:p>
                  </a:txBody>
                  <a:tcPr marL="56223" marR="56223" marT="0" marB="0">
                    <a:lnL w="12700" cap="flat" cmpd="sng" algn="ctr">
                      <a:solidFill>
                        <a:schemeClr val="tx1"/>
                      </a:solidFill>
                      <a:prstDash val="solid"/>
                      <a:round/>
                      <a:headEnd type="none" w="med" len="med"/>
                      <a:tailEnd type="none" w="med" len="med"/>
                    </a:lnL>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lnR w="12700" cap="flat" cmpd="sng" algn="ctr">
                      <a:solidFill>
                        <a:schemeClr val="tx1"/>
                      </a:solidFill>
                      <a:prstDash val="solid"/>
                      <a:round/>
                      <a:headEnd type="none" w="med" len="med"/>
                      <a:tailEnd type="none" w="med" len="med"/>
                    </a:lnR>
                    <a:noFill/>
                  </a:tcPr>
                </a:tc>
              </a:tr>
              <a:tr h="156754">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900" dirty="0" smtClean="0">
                          <a:solidFill>
                            <a:schemeClr val="tx1"/>
                          </a:solidFill>
                          <a:effectLst/>
                          <a:latin typeface="Verdana" pitchFamily="34" charset="0"/>
                          <a:ea typeface="Verdana" pitchFamily="34" charset="0"/>
                          <a:cs typeface="Verdana" pitchFamily="34" charset="0"/>
                        </a:rPr>
                        <a:t>Dribbling – head up, crossover,</a:t>
                      </a:r>
                      <a:r>
                        <a:rPr lang="en-US" sz="900" baseline="0" dirty="0" smtClean="0">
                          <a:solidFill>
                            <a:schemeClr val="tx1"/>
                          </a:solidFill>
                          <a:effectLst/>
                          <a:latin typeface="Verdana" pitchFamily="34" charset="0"/>
                          <a:ea typeface="Verdana" pitchFamily="34" charset="0"/>
                          <a:cs typeface="Verdana" pitchFamily="34" charset="0"/>
                        </a:rPr>
                        <a:t> </a:t>
                      </a:r>
                      <a:r>
                        <a:rPr lang="en-US" sz="900" dirty="0" smtClean="0">
                          <a:solidFill>
                            <a:schemeClr val="tx1"/>
                          </a:solidFill>
                          <a:effectLst/>
                          <a:latin typeface="Verdana" pitchFamily="34" charset="0"/>
                          <a:ea typeface="Verdana" pitchFamily="34" charset="0"/>
                          <a:cs typeface="Verdana" pitchFamily="34" charset="0"/>
                        </a:rPr>
                        <a:t>change speed</a:t>
                      </a:r>
                    </a:p>
                  </a:txBody>
                  <a:tcPr marL="56223" marR="56223" marT="0" marB="0">
                    <a:lnL w="12700" cap="flat" cmpd="sng" algn="ctr">
                      <a:solidFill>
                        <a:schemeClr val="tx1"/>
                      </a:solidFill>
                      <a:prstDash val="solid"/>
                      <a:round/>
                      <a:headEnd type="none" w="med" len="med"/>
                      <a:tailEnd type="none" w="med" len="med"/>
                    </a:lnL>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lnR w="12700" cap="flat" cmpd="sng" algn="ctr">
                      <a:solidFill>
                        <a:schemeClr val="tx1"/>
                      </a:solidFill>
                      <a:prstDash val="solid"/>
                      <a:round/>
                      <a:headEnd type="none" w="med" len="med"/>
                      <a:tailEnd type="none" w="med" len="med"/>
                    </a:lnR>
                    <a:noFill/>
                  </a:tcPr>
                </a:tc>
              </a:tr>
              <a:tr h="156754">
                <a:tc>
                  <a:txBody>
                    <a:bodyPr/>
                    <a:lstStyle/>
                    <a:p>
                      <a:pPr marL="0" marR="0">
                        <a:lnSpc>
                          <a:spcPct val="115000"/>
                        </a:lnSpc>
                        <a:spcBef>
                          <a:spcPts val="0"/>
                        </a:spcBef>
                        <a:spcAft>
                          <a:spcPts val="0"/>
                        </a:spcAft>
                      </a:pPr>
                      <a:r>
                        <a:rPr lang="en-US" sz="900" dirty="0" smtClean="0">
                          <a:solidFill>
                            <a:schemeClr val="tx1"/>
                          </a:solidFill>
                          <a:effectLst/>
                          <a:latin typeface="Verdana" pitchFamily="34" charset="0"/>
                          <a:ea typeface="Verdana" pitchFamily="34" charset="0"/>
                          <a:cs typeface="Verdana" pitchFamily="34" charset="0"/>
                        </a:rPr>
                        <a:t>Shooting – shot selection,</a:t>
                      </a:r>
                      <a:r>
                        <a:rPr lang="en-US" sz="900" baseline="0" dirty="0" smtClean="0">
                          <a:solidFill>
                            <a:schemeClr val="tx1"/>
                          </a:solidFill>
                          <a:effectLst/>
                          <a:latin typeface="Verdana" pitchFamily="34" charset="0"/>
                          <a:ea typeface="Verdana" pitchFamily="34" charset="0"/>
                          <a:cs typeface="Verdana" pitchFamily="34" charset="0"/>
                        </a:rPr>
                        <a:t> </a:t>
                      </a:r>
                      <a:r>
                        <a:rPr lang="en-US" sz="900" dirty="0" smtClean="0">
                          <a:solidFill>
                            <a:schemeClr val="tx1"/>
                          </a:solidFill>
                          <a:effectLst/>
                          <a:latin typeface="Verdana" pitchFamily="34" charset="0"/>
                          <a:ea typeface="Verdana" pitchFamily="34" charset="0"/>
                          <a:cs typeface="Verdana" pitchFamily="34" charset="0"/>
                        </a:rPr>
                        <a:t>proper</a:t>
                      </a:r>
                      <a:r>
                        <a:rPr lang="en-US" sz="900" baseline="0" dirty="0" smtClean="0">
                          <a:solidFill>
                            <a:schemeClr val="tx1"/>
                          </a:solidFill>
                          <a:effectLst/>
                          <a:latin typeface="Verdana" pitchFamily="34" charset="0"/>
                          <a:ea typeface="Verdana" pitchFamily="34" charset="0"/>
                          <a:cs typeface="Verdana" pitchFamily="34" charset="0"/>
                        </a:rPr>
                        <a:t> form inside 15 ft.</a:t>
                      </a:r>
                      <a:endParaRPr lang="en-US" sz="900" dirty="0">
                        <a:solidFill>
                          <a:schemeClr val="tx1"/>
                        </a:solidFill>
                        <a:effectLst/>
                        <a:latin typeface="Verdana" pitchFamily="34" charset="0"/>
                        <a:ea typeface="Verdana" pitchFamily="34" charset="0"/>
                        <a:cs typeface="Verdana" pitchFamily="34" charset="0"/>
                      </a:endParaRPr>
                    </a:p>
                  </a:txBody>
                  <a:tcPr marL="56223" marR="56223" marT="0" marB="0">
                    <a:lnL w="12700" cap="flat" cmpd="sng" algn="ctr">
                      <a:solidFill>
                        <a:schemeClr val="tx1"/>
                      </a:solidFill>
                      <a:prstDash val="solid"/>
                      <a:round/>
                      <a:headEnd type="none" w="med" len="med"/>
                      <a:tailEnd type="none" w="med" len="med"/>
                    </a:lnL>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lnR w="12700" cap="flat" cmpd="sng" algn="ctr">
                      <a:solidFill>
                        <a:schemeClr val="tx1"/>
                      </a:solidFill>
                      <a:prstDash val="solid"/>
                      <a:round/>
                      <a:headEnd type="none" w="med" len="med"/>
                      <a:tailEnd type="none" w="med" len="med"/>
                    </a:lnR>
                    <a:solidFill>
                      <a:srgbClr val="E5EDF1"/>
                    </a:solidFill>
                  </a:tcPr>
                </a:tc>
              </a:tr>
              <a:tr h="156754">
                <a:tc>
                  <a:txBody>
                    <a:bodyPr/>
                    <a:lstStyle/>
                    <a:p>
                      <a:pPr marL="0" marR="0">
                        <a:lnSpc>
                          <a:spcPct val="115000"/>
                        </a:lnSpc>
                        <a:spcBef>
                          <a:spcPts val="0"/>
                        </a:spcBef>
                        <a:spcAft>
                          <a:spcPts val="0"/>
                        </a:spcAft>
                      </a:pPr>
                      <a:r>
                        <a:rPr lang="en-US" sz="900" dirty="0" smtClean="0">
                          <a:solidFill>
                            <a:schemeClr val="tx1"/>
                          </a:solidFill>
                          <a:effectLst/>
                          <a:latin typeface="Verdana" pitchFamily="34" charset="0"/>
                          <a:ea typeface="Verdana" pitchFamily="34" charset="0"/>
                          <a:cs typeface="Verdana" pitchFamily="34" charset="0"/>
                        </a:rPr>
                        <a:t>Passing – under</a:t>
                      </a:r>
                      <a:r>
                        <a:rPr lang="en-US" sz="900" baseline="0" dirty="0" smtClean="0">
                          <a:solidFill>
                            <a:schemeClr val="tx1"/>
                          </a:solidFill>
                          <a:effectLst/>
                          <a:latin typeface="Verdana" pitchFamily="34" charset="0"/>
                          <a:ea typeface="Verdana" pitchFamily="34" charset="0"/>
                          <a:cs typeface="Verdana" pitchFamily="34" charset="0"/>
                        </a:rPr>
                        <a:t> pressure, </a:t>
                      </a:r>
                      <a:r>
                        <a:rPr lang="en-US" sz="900" dirty="0" smtClean="0">
                          <a:solidFill>
                            <a:schemeClr val="tx1"/>
                          </a:solidFill>
                          <a:effectLst/>
                          <a:latin typeface="Verdana" pitchFamily="34" charset="0"/>
                          <a:ea typeface="Verdana" pitchFamily="34" charset="0"/>
                          <a:cs typeface="Verdana" pitchFamily="34" charset="0"/>
                        </a:rPr>
                        <a:t>swinging</a:t>
                      </a:r>
                      <a:r>
                        <a:rPr lang="en-US" sz="900" baseline="0" dirty="0" smtClean="0">
                          <a:solidFill>
                            <a:schemeClr val="tx1"/>
                          </a:solidFill>
                          <a:effectLst/>
                          <a:latin typeface="Verdana" pitchFamily="34" charset="0"/>
                          <a:ea typeface="Verdana" pitchFamily="34" charset="0"/>
                          <a:cs typeface="Verdana" pitchFamily="34" charset="0"/>
                        </a:rPr>
                        <a:t> the ball</a:t>
                      </a:r>
                      <a:endParaRPr lang="en-US" sz="900" dirty="0" smtClean="0">
                        <a:solidFill>
                          <a:schemeClr val="tx1"/>
                        </a:solidFill>
                        <a:effectLst/>
                        <a:latin typeface="Verdana" pitchFamily="34" charset="0"/>
                        <a:ea typeface="Verdana" pitchFamily="34" charset="0"/>
                        <a:cs typeface="Verdana" pitchFamily="34" charset="0"/>
                      </a:endParaRPr>
                    </a:p>
                  </a:txBody>
                  <a:tcPr marL="56223" marR="56223" marT="0" marB="0">
                    <a:lnL w="12700" cap="flat" cmpd="sng" algn="ctr">
                      <a:solidFill>
                        <a:schemeClr val="tx1"/>
                      </a:solidFill>
                      <a:prstDash val="solid"/>
                      <a:round/>
                      <a:headEnd type="none" w="med" len="med"/>
                      <a:tailEnd type="none" w="med" len="med"/>
                    </a:lnL>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lnR w="12700" cap="flat" cmpd="sng" algn="ctr">
                      <a:solidFill>
                        <a:schemeClr val="tx1"/>
                      </a:solidFill>
                      <a:prstDash val="solid"/>
                      <a:round/>
                      <a:headEnd type="none" w="med" len="med"/>
                      <a:tailEnd type="none" w="med" len="med"/>
                    </a:lnR>
                    <a:noFill/>
                  </a:tcPr>
                </a:tc>
              </a:tr>
              <a:tr h="156754">
                <a:tc>
                  <a:txBody>
                    <a:bodyPr/>
                    <a:lstStyle/>
                    <a:p>
                      <a:pPr marL="0" marR="0">
                        <a:lnSpc>
                          <a:spcPct val="115000"/>
                        </a:lnSpc>
                        <a:spcBef>
                          <a:spcPts val="0"/>
                        </a:spcBef>
                        <a:spcAft>
                          <a:spcPts val="0"/>
                        </a:spcAft>
                      </a:pPr>
                      <a:r>
                        <a:rPr lang="en-US" sz="900" dirty="0" smtClean="0">
                          <a:solidFill>
                            <a:schemeClr val="tx1"/>
                          </a:solidFill>
                          <a:effectLst/>
                          <a:latin typeface="Verdana" pitchFamily="34" charset="0"/>
                          <a:ea typeface="Verdana" pitchFamily="34" charset="0"/>
                          <a:cs typeface="Verdana" pitchFamily="34" charset="0"/>
                        </a:rPr>
                        <a:t>Footwork – setting &amp; cutting screens,</a:t>
                      </a:r>
                      <a:r>
                        <a:rPr lang="en-US" sz="900" baseline="0" dirty="0" smtClean="0">
                          <a:solidFill>
                            <a:schemeClr val="tx1"/>
                          </a:solidFill>
                          <a:effectLst/>
                          <a:latin typeface="Verdana" pitchFamily="34" charset="0"/>
                          <a:ea typeface="Verdana" pitchFamily="34" charset="0"/>
                          <a:cs typeface="Verdana" pitchFamily="34" charset="0"/>
                        </a:rPr>
                        <a:t> </a:t>
                      </a:r>
                      <a:r>
                        <a:rPr lang="en-US" sz="900" dirty="0" smtClean="0">
                          <a:solidFill>
                            <a:schemeClr val="tx1"/>
                          </a:solidFill>
                          <a:effectLst/>
                          <a:latin typeface="Verdana" pitchFamily="34" charset="0"/>
                          <a:ea typeface="Verdana" pitchFamily="34" charset="0"/>
                          <a:cs typeface="Verdana" pitchFamily="34" charset="0"/>
                        </a:rPr>
                        <a:t>moving</a:t>
                      </a:r>
                      <a:r>
                        <a:rPr lang="en-US" sz="900" baseline="0" dirty="0" smtClean="0">
                          <a:solidFill>
                            <a:schemeClr val="tx1"/>
                          </a:solidFill>
                          <a:effectLst/>
                          <a:latin typeface="Verdana" pitchFamily="34" charset="0"/>
                          <a:ea typeface="Verdana" pitchFamily="34" charset="0"/>
                          <a:cs typeface="Verdana" pitchFamily="34" charset="0"/>
                        </a:rPr>
                        <a:t> w/o the ball </a:t>
                      </a:r>
                      <a:endParaRPr lang="en-US" sz="900" dirty="0">
                        <a:solidFill>
                          <a:schemeClr val="tx1"/>
                        </a:solidFill>
                        <a:effectLst/>
                        <a:latin typeface="Verdana" pitchFamily="34" charset="0"/>
                        <a:ea typeface="Verdana" pitchFamily="34" charset="0"/>
                        <a:cs typeface="Verdana" pitchFamily="34" charset="0"/>
                      </a:endParaRPr>
                    </a:p>
                  </a:txBody>
                  <a:tcPr marL="56223" marR="56223" marT="0" marB="0">
                    <a:lnL w="12700" cap="flat" cmpd="sng" algn="ctr">
                      <a:solidFill>
                        <a:schemeClr val="tx1"/>
                      </a:solidFill>
                      <a:prstDash val="solid"/>
                      <a:round/>
                      <a:headEnd type="none" w="med" len="med"/>
                      <a:tailEnd type="none" w="med" len="med"/>
                    </a:lnL>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lnR w="12700" cap="flat" cmpd="sng" algn="ctr">
                      <a:solidFill>
                        <a:schemeClr val="tx1"/>
                      </a:solidFill>
                      <a:prstDash val="solid"/>
                      <a:round/>
                      <a:headEnd type="none" w="med" len="med"/>
                      <a:tailEnd type="none" w="med" len="med"/>
                    </a:lnR>
                    <a:solidFill>
                      <a:srgbClr val="E5EDF1"/>
                    </a:solidFill>
                  </a:tcPr>
                </a:tc>
              </a:tr>
              <a:tr h="156754">
                <a:tc>
                  <a:txBody>
                    <a:bodyPr/>
                    <a:lstStyle/>
                    <a:p>
                      <a:pPr marL="0" marR="0">
                        <a:lnSpc>
                          <a:spcPct val="115000"/>
                        </a:lnSpc>
                        <a:spcBef>
                          <a:spcPts val="0"/>
                        </a:spcBef>
                        <a:spcAft>
                          <a:spcPts val="0"/>
                        </a:spcAft>
                      </a:pPr>
                      <a:r>
                        <a:rPr lang="en-US" sz="900" dirty="0" smtClean="0">
                          <a:solidFill>
                            <a:schemeClr val="tx1"/>
                          </a:solidFill>
                          <a:effectLst/>
                          <a:latin typeface="Verdana" pitchFamily="34" charset="0"/>
                          <a:ea typeface="Verdana" pitchFamily="34" charset="0"/>
                          <a:cs typeface="Verdana" pitchFamily="34" charset="0"/>
                        </a:rPr>
                        <a:t>Taking Care of Ball – protect</a:t>
                      </a:r>
                      <a:r>
                        <a:rPr lang="en-US" sz="900" baseline="0" dirty="0" smtClean="0">
                          <a:solidFill>
                            <a:schemeClr val="tx1"/>
                          </a:solidFill>
                          <a:effectLst/>
                          <a:latin typeface="Verdana" pitchFamily="34" charset="0"/>
                          <a:ea typeface="Verdana" pitchFamily="34" charset="0"/>
                          <a:cs typeface="Verdana" pitchFamily="34" charset="0"/>
                        </a:rPr>
                        <a:t> &amp; do not bring below waist</a:t>
                      </a:r>
                      <a:endParaRPr lang="en-US" sz="900" dirty="0">
                        <a:solidFill>
                          <a:schemeClr val="tx1"/>
                        </a:solidFill>
                        <a:effectLst/>
                        <a:latin typeface="Verdana" pitchFamily="34" charset="0"/>
                        <a:ea typeface="Verdana" pitchFamily="34" charset="0"/>
                        <a:cs typeface="Verdana" pitchFamily="34" charset="0"/>
                      </a:endParaRPr>
                    </a:p>
                  </a:txBody>
                  <a:tcPr marL="56223" marR="56223" marT="0" marB="0">
                    <a:lnL w="12700" cap="flat" cmpd="sng" algn="ctr">
                      <a:solidFill>
                        <a:schemeClr val="tx1"/>
                      </a:solidFill>
                      <a:prstDash val="solid"/>
                      <a:round/>
                      <a:headEnd type="none" w="med" len="med"/>
                      <a:tailEnd type="none" w="med" len="med"/>
                    </a:lnL>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lnR w="12700" cap="flat" cmpd="sng" algn="ctr">
                      <a:solidFill>
                        <a:schemeClr val="tx1"/>
                      </a:solidFill>
                      <a:prstDash val="solid"/>
                      <a:round/>
                      <a:headEnd type="none" w="med" len="med"/>
                      <a:tailEnd type="none" w="med" len="med"/>
                    </a:lnR>
                    <a:noFill/>
                  </a:tcPr>
                </a:tc>
              </a:tr>
              <a:tr h="156754">
                <a:tc>
                  <a:txBody>
                    <a:bodyPr/>
                    <a:lstStyle/>
                    <a:p>
                      <a:pPr marL="0" marR="0">
                        <a:lnSpc>
                          <a:spcPct val="115000"/>
                        </a:lnSpc>
                        <a:spcBef>
                          <a:spcPts val="0"/>
                        </a:spcBef>
                        <a:spcAft>
                          <a:spcPts val="0"/>
                        </a:spcAft>
                      </a:pPr>
                      <a:endParaRPr lang="en-US" sz="900" dirty="0" smtClean="0">
                        <a:solidFill>
                          <a:schemeClr val="tx1"/>
                        </a:solidFill>
                        <a:effectLst/>
                        <a:latin typeface="Verdana" pitchFamily="34" charset="0"/>
                        <a:ea typeface="Verdana" pitchFamily="34" charset="0"/>
                        <a:cs typeface="Verdana" pitchFamily="34" charset="0"/>
                      </a:endParaRPr>
                    </a:p>
                    <a:p>
                      <a:pPr marL="0" marR="0">
                        <a:lnSpc>
                          <a:spcPct val="115000"/>
                        </a:lnSpc>
                        <a:spcBef>
                          <a:spcPts val="0"/>
                        </a:spcBef>
                        <a:spcAft>
                          <a:spcPts val="0"/>
                        </a:spcAft>
                      </a:pPr>
                      <a:r>
                        <a:rPr lang="en-US" sz="900" dirty="0" smtClean="0">
                          <a:solidFill>
                            <a:schemeClr val="tx1"/>
                          </a:solidFill>
                          <a:effectLst/>
                          <a:latin typeface="Verdana" pitchFamily="34" charset="0"/>
                          <a:ea typeface="Verdana" pitchFamily="34" charset="0"/>
                          <a:cs typeface="Verdana" pitchFamily="34" charset="0"/>
                        </a:rPr>
                        <a:t>Dribbling</a:t>
                      </a:r>
                      <a:r>
                        <a:rPr lang="en-US" sz="900" baseline="0" dirty="0" smtClean="0">
                          <a:solidFill>
                            <a:schemeClr val="tx1"/>
                          </a:solidFill>
                          <a:effectLst/>
                          <a:latin typeface="Verdana" pitchFamily="34" charset="0"/>
                          <a:ea typeface="Verdana" pitchFamily="34" charset="0"/>
                          <a:cs typeface="Verdana" pitchFamily="34" charset="0"/>
                        </a:rPr>
                        <a:t> – crossover, change speed, </a:t>
                      </a:r>
                      <a:r>
                        <a:rPr lang="en-US" sz="900" dirty="0" smtClean="0">
                          <a:solidFill>
                            <a:schemeClr val="tx1"/>
                          </a:solidFill>
                          <a:effectLst/>
                          <a:latin typeface="Verdana" pitchFamily="34" charset="0"/>
                          <a:ea typeface="Verdana" pitchFamily="34" charset="0"/>
                          <a:cs typeface="Verdana" pitchFamily="34" charset="0"/>
                        </a:rPr>
                        <a:t>using screens</a:t>
                      </a:r>
                      <a:endParaRPr lang="en-US" sz="900" dirty="0">
                        <a:solidFill>
                          <a:schemeClr val="tx1"/>
                        </a:solidFill>
                        <a:effectLst/>
                        <a:latin typeface="Verdana" pitchFamily="34" charset="0"/>
                        <a:ea typeface="Verdana" pitchFamily="34" charset="0"/>
                        <a:cs typeface="Verdana" pitchFamily="34" charset="0"/>
                      </a:endParaRPr>
                    </a:p>
                  </a:txBody>
                  <a:tcPr marL="56223" marR="56223" marT="0" marB="0">
                    <a:lnL w="12700" cap="flat" cmpd="sng" algn="ctr">
                      <a:solidFill>
                        <a:schemeClr val="tx1"/>
                      </a:solidFill>
                      <a:prstDash val="solid"/>
                      <a:round/>
                      <a:headEnd type="none" w="med" len="med"/>
                      <a:tailEnd type="none" w="med" len="med"/>
                    </a:lnL>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endParaRPr lang="en-US" sz="900" dirty="0" smtClean="0">
                        <a:effectLst/>
                        <a:latin typeface="Verdana" pitchFamily="34" charset="0"/>
                        <a:ea typeface="Verdana" pitchFamily="34" charset="0"/>
                        <a:cs typeface="Verdana" pitchFamily="34" charset="0"/>
                      </a:endParaRPr>
                    </a:p>
                    <a:p>
                      <a:pPr marL="0" marR="0" algn="ctr">
                        <a:lnSpc>
                          <a:spcPct val="115000"/>
                        </a:lnSpc>
                        <a:spcBef>
                          <a:spcPts val="0"/>
                        </a:spcBef>
                        <a:spcAft>
                          <a:spcPts val="0"/>
                        </a:spcAft>
                      </a:pPr>
                      <a:r>
                        <a:rPr lang="en-US" sz="900" dirty="0" smtClean="0">
                          <a:effectLst/>
                          <a:latin typeface="Verdana" pitchFamily="34" charset="0"/>
                          <a:ea typeface="Verdana" pitchFamily="34" charset="0"/>
                          <a:cs typeface="Verdana" pitchFamily="34" charset="0"/>
                        </a:rPr>
                        <a:t>X</a:t>
                      </a:r>
                      <a:endParaRPr lang="en-US" sz="900" dirty="0">
                        <a:effectLst/>
                        <a:latin typeface="Verdana" pitchFamily="34" charset="0"/>
                        <a:ea typeface="Verdana" pitchFamily="34" charset="0"/>
                        <a:cs typeface="Verdana" pitchFamily="34" charset="0"/>
                      </a:endParaRPr>
                    </a:p>
                  </a:txBody>
                  <a:tcPr marL="56223" marR="56223" marT="0" marB="0">
                    <a:noFill/>
                  </a:tcPr>
                </a:tc>
                <a:tc>
                  <a:txBody>
                    <a:bodyPr/>
                    <a:lstStyle/>
                    <a:p>
                      <a:pPr marL="0" marR="0" algn="ctr">
                        <a:lnSpc>
                          <a:spcPct val="115000"/>
                        </a:lnSpc>
                        <a:spcBef>
                          <a:spcPts val="0"/>
                        </a:spcBef>
                        <a:spcAft>
                          <a:spcPts val="0"/>
                        </a:spcAft>
                      </a:pPr>
                      <a:endParaRPr lang="en-US" sz="900" dirty="0" smtClean="0">
                        <a:effectLst/>
                        <a:latin typeface="Verdana" pitchFamily="34" charset="0"/>
                        <a:ea typeface="Verdana" pitchFamily="34" charset="0"/>
                        <a:cs typeface="Verdana" pitchFamily="34" charset="0"/>
                      </a:endParaRPr>
                    </a:p>
                    <a:p>
                      <a:pPr marL="0" marR="0" algn="ctr">
                        <a:lnSpc>
                          <a:spcPct val="115000"/>
                        </a:lnSpc>
                        <a:spcBef>
                          <a:spcPts val="0"/>
                        </a:spcBef>
                        <a:spcAft>
                          <a:spcPts val="0"/>
                        </a:spcAft>
                      </a:pPr>
                      <a:r>
                        <a:rPr lang="en-US" sz="900" dirty="0" smtClean="0">
                          <a:effectLst/>
                          <a:latin typeface="Verdana" pitchFamily="34" charset="0"/>
                          <a:ea typeface="Verdana" pitchFamily="34" charset="0"/>
                          <a:cs typeface="Verdana" pitchFamily="34" charset="0"/>
                        </a:rPr>
                        <a:t>X</a:t>
                      </a:r>
                      <a:endParaRPr lang="en-US" sz="900" dirty="0">
                        <a:effectLst/>
                        <a:latin typeface="Verdana" pitchFamily="34" charset="0"/>
                        <a:ea typeface="Verdana" pitchFamily="34" charset="0"/>
                        <a:cs typeface="Verdana" pitchFamily="34" charset="0"/>
                      </a:endParaRPr>
                    </a:p>
                  </a:txBody>
                  <a:tcPr marL="56223" marR="56223" marT="0" marB="0">
                    <a:lnR w="12700" cap="flat" cmpd="sng" algn="ctr">
                      <a:solidFill>
                        <a:schemeClr val="tx1"/>
                      </a:solidFill>
                      <a:prstDash val="solid"/>
                      <a:round/>
                      <a:headEnd type="none" w="med" len="med"/>
                      <a:tailEnd type="none" w="med" len="med"/>
                    </a:lnR>
                    <a:noFill/>
                  </a:tcPr>
                </a:tc>
              </a:tr>
              <a:tr h="156754">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900" dirty="0" smtClean="0">
                          <a:solidFill>
                            <a:schemeClr val="tx1"/>
                          </a:solidFill>
                          <a:effectLst/>
                          <a:latin typeface="Verdana" pitchFamily="34" charset="0"/>
                          <a:ea typeface="Verdana" pitchFamily="34" charset="0"/>
                          <a:cs typeface="Verdana" pitchFamily="34" charset="0"/>
                        </a:rPr>
                        <a:t>Shooting</a:t>
                      </a:r>
                      <a:r>
                        <a:rPr lang="en-US" sz="900" baseline="0" dirty="0" smtClean="0">
                          <a:solidFill>
                            <a:schemeClr val="tx1"/>
                          </a:solidFill>
                          <a:effectLst/>
                          <a:latin typeface="Verdana" pitchFamily="34" charset="0"/>
                          <a:ea typeface="Verdana" pitchFamily="34" charset="0"/>
                          <a:cs typeface="Verdana" pitchFamily="34" charset="0"/>
                        </a:rPr>
                        <a:t> – shot selection, proper form inside 19 ft.</a:t>
                      </a:r>
                      <a:endParaRPr lang="en-US" sz="900" dirty="0" smtClean="0">
                        <a:solidFill>
                          <a:schemeClr val="tx1"/>
                        </a:solidFill>
                        <a:effectLst/>
                        <a:latin typeface="Verdana" pitchFamily="34" charset="0"/>
                        <a:ea typeface="Verdana" pitchFamily="34" charset="0"/>
                        <a:cs typeface="Verdana" pitchFamily="34" charset="0"/>
                      </a:endParaRPr>
                    </a:p>
                  </a:txBody>
                  <a:tcPr marL="56223" marR="56223" marT="0" marB="0">
                    <a:lnL w="12700" cap="flat" cmpd="sng" algn="ctr">
                      <a:solidFill>
                        <a:schemeClr val="tx1"/>
                      </a:solidFill>
                      <a:prstDash val="solid"/>
                      <a:round/>
                      <a:headEnd type="none" w="med" len="med"/>
                      <a:tailEnd type="none" w="med" len="med"/>
                    </a:lnL>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lnR w="12700" cap="flat" cmpd="sng" algn="ctr">
                      <a:solidFill>
                        <a:schemeClr val="tx1"/>
                      </a:solidFill>
                      <a:prstDash val="solid"/>
                      <a:round/>
                      <a:headEnd type="none" w="med" len="med"/>
                      <a:tailEnd type="none" w="med" len="med"/>
                    </a:lnR>
                    <a:solidFill>
                      <a:srgbClr val="E5EDF1"/>
                    </a:solidFill>
                  </a:tcPr>
                </a:tc>
              </a:tr>
              <a:tr h="156754">
                <a:tc>
                  <a:txBody>
                    <a:bodyPr/>
                    <a:lstStyle/>
                    <a:p>
                      <a:pPr marL="0" marR="0">
                        <a:lnSpc>
                          <a:spcPct val="115000"/>
                        </a:lnSpc>
                        <a:spcBef>
                          <a:spcPts val="0"/>
                        </a:spcBef>
                        <a:spcAft>
                          <a:spcPts val="0"/>
                        </a:spcAft>
                      </a:pPr>
                      <a:r>
                        <a:rPr lang="en-US" sz="900" dirty="0" smtClean="0">
                          <a:solidFill>
                            <a:schemeClr val="tx1"/>
                          </a:solidFill>
                          <a:effectLst/>
                          <a:latin typeface="Verdana" pitchFamily="34" charset="0"/>
                          <a:ea typeface="Verdana" pitchFamily="34" charset="0"/>
                          <a:cs typeface="Verdana" pitchFamily="34" charset="0"/>
                        </a:rPr>
                        <a:t>Passing – swinging the ball, penetrate &amp; kick,</a:t>
                      </a:r>
                      <a:r>
                        <a:rPr lang="en-US" sz="900" baseline="0" dirty="0" smtClean="0">
                          <a:solidFill>
                            <a:schemeClr val="tx1"/>
                          </a:solidFill>
                          <a:effectLst/>
                          <a:latin typeface="Verdana" pitchFamily="34" charset="0"/>
                          <a:ea typeface="Verdana" pitchFamily="34" charset="0"/>
                          <a:cs typeface="Verdana" pitchFamily="34" charset="0"/>
                        </a:rPr>
                        <a:t> f</a:t>
                      </a:r>
                      <a:r>
                        <a:rPr lang="en-US" sz="900" dirty="0" smtClean="0">
                          <a:solidFill>
                            <a:schemeClr val="tx1"/>
                          </a:solidFill>
                          <a:effectLst/>
                          <a:latin typeface="Verdana" pitchFamily="34" charset="0"/>
                          <a:ea typeface="Verdana" pitchFamily="34" charset="0"/>
                          <a:cs typeface="Verdana" pitchFamily="34" charset="0"/>
                        </a:rPr>
                        <a:t>eeding post</a:t>
                      </a:r>
                      <a:endParaRPr lang="en-US" sz="900" dirty="0">
                        <a:solidFill>
                          <a:schemeClr val="tx1"/>
                        </a:solidFill>
                        <a:effectLst/>
                        <a:latin typeface="Verdana" pitchFamily="34" charset="0"/>
                        <a:ea typeface="Verdana" pitchFamily="34" charset="0"/>
                        <a:cs typeface="Verdana" pitchFamily="34" charset="0"/>
                      </a:endParaRPr>
                    </a:p>
                  </a:txBody>
                  <a:tcPr marL="56223" marR="56223" marT="0" marB="0">
                    <a:lnL w="12700" cap="flat" cmpd="sng" algn="ctr">
                      <a:solidFill>
                        <a:schemeClr val="tx1"/>
                      </a:solidFill>
                      <a:prstDash val="solid"/>
                      <a:round/>
                      <a:headEnd type="none" w="med" len="med"/>
                      <a:tailEnd type="none" w="med" len="med"/>
                    </a:lnL>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lnR w="12700" cap="flat" cmpd="sng" algn="ctr">
                      <a:solidFill>
                        <a:schemeClr val="tx1"/>
                      </a:solidFill>
                      <a:prstDash val="solid"/>
                      <a:round/>
                      <a:headEnd type="none" w="med" len="med"/>
                      <a:tailEnd type="none" w="med" len="med"/>
                    </a:lnR>
                    <a:noFill/>
                  </a:tcPr>
                </a:tc>
              </a:tr>
              <a:tr h="156754">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900" dirty="0" smtClean="0">
                          <a:solidFill>
                            <a:schemeClr val="tx1"/>
                          </a:solidFill>
                          <a:effectLst/>
                          <a:latin typeface="Verdana" pitchFamily="34" charset="0"/>
                          <a:ea typeface="Verdana" pitchFamily="34" charset="0"/>
                          <a:cs typeface="Verdana" pitchFamily="34" charset="0"/>
                        </a:rPr>
                        <a:t>Footwork</a:t>
                      </a:r>
                      <a:r>
                        <a:rPr lang="en-US" sz="900" baseline="0" dirty="0" smtClean="0">
                          <a:solidFill>
                            <a:schemeClr val="tx1"/>
                          </a:solidFill>
                          <a:effectLst/>
                          <a:latin typeface="Verdana" pitchFamily="34" charset="0"/>
                          <a:ea typeface="Verdana" pitchFamily="34" charset="0"/>
                          <a:cs typeface="Verdana" pitchFamily="34" charset="0"/>
                        </a:rPr>
                        <a:t> – moving w/o the ball, rebounding angles &amp; %s</a:t>
                      </a:r>
                      <a:endParaRPr lang="en-US" sz="900" dirty="0" smtClean="0">
                        <a:solidFill>
                          <a:schemeClr val="tx1"/>
                        </a:solidFill>
                        <a:effectLst/>
                        <a:latin typeface="Verdana" pitchFamily="34" charset="0"/>
                        <a:ea typeface="Verdana" pitchFamily="34" charset="0"/>
                        <a:cs typeface="Verdana" pitchFamily="34" charset="0"/>
                      </a:endParaRPr>
                    </a:p>
                  </a:txBody>
                  <a:tcPr marL="56223" marR="56223" marT="0" marB="0">
                    <a:lnL w="12700" cap="flat" cmpd="sng" algn="ctr">
                      <a:solidFill>
                        <a:schemeClr val="tx1"/>
                      </a:solidFill>
                      <a:prstDash val="solid"/>
                      <a:round/>
                      <a:headEnd type="none" w="med" len="med"/>
                      <a:tailEnd type="none" w="med" len="med"/>
                    </a:lnL>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lnR w="12700" cap="flat" cmpd="sng" algn="ctr">
                      <a:solidFill>
                        <a:schemeClr val="tx1"/>
                      </a:solidFill>
                      <a:prstDash val="solid"/>
                      <a:round/>
                      <a:headEnd type="none" w="med" len="med"/>
                      <a:tailEnd type="none" w="med" len="med"/>
                    </a:lnR>
                    <a:solidFill>
                      <a:srgbClr val="E5EDF1"/>
                    </a:solidFill>
                  </a:tcPr>
                </a:tc>
              </a:tr>
              <a:tr h="156754">
                <a:tc>
                  <a:txBody>
                    <a:bodyPr/>
                    <a:lstStyle/>
                    <a:p>
                      <a:pPr marL="0" marR="0">
                        <a:lnSpc>
                          <a:spcPct val="115000"/>
                        </a:lnSpc>
                        <a:spcBef>
                          <a:spcPts val="0"/>
                        </a:spcBef>
                        <a:spcAft>
                          <a:spcPts val="0"/>
                        </a:spcAft>
                      </a:pPr>
                      <a:r>
                        <a:rPr lang="en-US" sz="900" dirty="0" smtClean="0">
                          <a:solidFill>
                            <a:schemeClr val="tx1"/>
                          </a:solidFill>
                          <a:effectLst/>
                          <a:latin typeface="Verdana" pitchFamily="34" charset="0"/>
                          <a:ea typeface="Verdana" pitchFamily="34" charset="0"/>
                          <a:cs typeface="Verdana" pitchFamily="34" charset="0"/>
                        </a:rPr>
                        <a:t>Spacing</a:t>
                      </a:r>
                      <a:endParaRPr lang="en-US" sz="900" dirty="0">
                        <a:solidFill>
                          <a:schemeClr val="tx1"/>
                        </a:solidFill>
                        <a:effectLst/>
                        <a:latin typeface="Verdana" pitchFamily="34" charset="0"/>
                        <a:ea typeface="Verdana" pitchFamily="34" charset="0"/>
                        <a:cs typeface="Verdana" pitchFamily="34" charset="0"/>
                      </a:endParaRPr>
                    </a:p>
                  </a:txBody>
                  <a:tcPr marL="56223" marR="56223" marT="0" marB="0">
                    <a:lnL w="12700" cap="flat" cmpd="sng" algn="ctr">
                      <a:solidFill>
                        <a:schemeClr val="tx1"/>
                      </a:solidFill>
                      <a:prstDash val="solid"/>
                      <a:round/>
                      <a:headEnd type="none" w="med" len="med"/>
                      <a:tailEnd type="none" w="med" len="med"/>
                    </a:lnL>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lnR w="12700" cap="flat" cmpd="sng" algn="ctr">
                      <a:solidFill>
                        <a:schemeClr val="tx1"/>
                      </a:solidFill>
                      <a:prstDash val="solid"/>
                      <a:round/>
                      <a:headEnd type="none" w="med" len="med"/>
                      <a:tailEnd type="none" w="med" len="med"/>
                    </a:lnR>
                    <a:noFill/>
                  </a:tcPr>
                </a:tc>
              </a:tr>
              <a:tr h="156754">
                <a:tc>
                  <a:txBody>
                    <a:bodyPr/>
                    <a:lstStyle/>
                    <a:p>
                      <a:pPr marL="0" marR="0">
                        <a:lnSpc>
                          <a:spcPct val="115000"/>
                        </a:lnSpc>
                        <a:spcBef>
                          <a:spcPts val="0"/>
                        </a:spcBef>
                        <a:spcAft>
                          <a:spcPts val="0"/>
                        </a:spcAft>
                      </a:pPr>
                      <a:r>
                        <a:rPr lang="en-US" sz="900" dirty="0">
                          <a:solidFill>
                            <a:schemeClr val="tx1"/>
                          </a:solidFill>
                          <a:effectLst/>
                          <a:latin typeface="Verdana" pitchFamily="34" charset="0"/>
                          <a:ea typeface="Verdana" pitchFamily="34" charset="0"/>
                          <a:cs typeface="Verdana" pitchFamily="34" charset="0"/>
                        </a:rPr>
                        <a:t> </a:t>
                      </a:r>
                    </a:p>
                  </a:txBody>
                  <a:tcPr marL="56223" marR="56223" marT="0" marB="0">
                    <a:lnL w="12700" cap="flat" cmpd="sng" algn="ctr">
                      <a:solidFill>
                        <a:schemeClr val="tx1"/>
                      </a:solidFill>
                      <a:prstDash val="solid"/>
                      <a:round/>
                      <a:headEnd type="none" w="med" len="med"/>
                      <a:tailEnd type="none" w="med" len="med"/>
                    </a:lnL>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lnR w="12700" cap="flat" cmpd="sng" algn="ctr">
                      <a:solidFill>
                        <a:schemeClr val="tx1"/>
                      </a:solidFill>
                      <a:prstDash val="solid"/>
                      <a:round/>
                      <a:headEnd type="none" w="med" len="med"/>
                      <a:tailEnd type="none" w="med" len="med"/>
                    </a:lnR>
                    <a:noFill/>
                  </a:tcPr>
                </a:tc>
              </a:tr>
              <a:tr h="156754">
                <a:tc>
                  <a:txBody>
                    <a:bodyPr/>
                    <a:lstStyle/>
                    <a:p>
                      <a:pPr marL="0" marR="0">
                        <a:lnSpc>
                          <a:spcPct val="115000"/>
                        </a:lnSpc>
                        <a:spcBef>
                          <a:spcPts val="0"/>
                        </a:spcBef>
                        <a:spcAft>
                          <a:spcPts val="0"/>
                        </a:spcAft>
                      </a:pPr>
                      <a:r>
                        <a:rPr lang="en-US" sz="900" dirty="0" smtClean="0">
                          <a:solidFill>
                            <a:schemeClr val="tx1"/>
                          </a:solidFill>
                          <a:effectLst/>
                          <a:latin typeface="Verdana" pitchFamily="34" charset="0"/>
                          <a:ea typeface="Verdana" pitchFamily="34" charset="0"/>
                          <a:cs typeface="Verdana" pitchFamily="34" charset="0"/>
                        </a:rPr>
                        <a:t>Dribbling</a:t>
                      </a:r>
                      <a:r>
                        <a:rPr lang="en-US" sz="900" baseline="0" dirty="0" smtClean="0">
                          <a:solidFill>
                            <a:schemeClr val="tx1"/>
                          </a:solidFill>
                          <a:effectLst/>
                          <a:latin typeface="Verdana" pitchFamily="34" charset="0"/>
                          <a:ea typeface="Verdana" pitchFamily="34" charset="0"/>
                          <a:cs typeface="Verdana" pitchFamily="34" charset="0"/>
                        </a:rPr>
                        <a:t> – </a:t>
                      </a:r>
                      <a:r>
                        <a:rPr lang="en-US" sz="900" dirty="0" smtClean="0">
                          <a:solidFill>
                            <a:schemeClr val="tx1"/>
                          </a:solidFill>
                          <a:effectLst/>
                          <a:latin typeface="Verdana" pitchFamily="34" charset="0"/>
                          <a:ea typeface="Verdana" pitchFamily="34" charset="0"/>
                          <a:cs typeface="Verdana" pitchFamily="34" charset="0"/>
                        </a:rPr>
                        <a:t>using</a:t>
                      </a:r>
                      <a:r>
                        <a:rPr lang="en-US" sz="900" baseline="0" dirty="0" smtClean="0">
                          <a:solidFill>
                            <a:schemeClr val="tx1"/>
                          </a:solidFill>
                          <a:effectLst/>
                          <a:latin typeface="Verdana" pitchFamily="34" charset="0"/>
                          <a:ea typeface="Verdana" pitchFamily="34" charset="0"/>
                          <a:cs typeface="Verdana" pitchFamily="34" charset="0"/>
                        </a:rPr>
                        <a:t> screens, penetrate &amp; kick</a:t>
                      </a:r>
                      <a:endParaRPr lang="en-US" sz="900" dirty="0">
                        <a:solidFill>
                          <a:schemeClr val="tx1"/>
                        </a:solidFill>
                        <a:effectLst/>
                        <a:latin typeface="Verdana" pitchFamily="34" charset="0"/>
                        <a:ea typeface="Verdana" pitchFamily="34" charset="0"/>
                        <a:cs typeface="Verdana" pitchFamily="34" charset="0"/>
                      </a:endParaRPr>
                    </a:p>
                  </a:txBody>
                  <a:tcPr marL="56223" marR="56223" marT="0" marB="0">
                    <a:lnL w="12700" cap="flat" cmpd="sng" algn="ctr">
                      <a:solidFill>
                        <a:schemeClr val="tx1"/>
                      </a:solidFill>
                      <a:prstDash val="solid"/>
                      <a:round/>
                      <a:headEnd type="none" w="med" len="med"/>
                      <a:tailEnd type="none" w="med" len="med"/>
                    </a:lnL>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lnR w="12700" cap="flat" cmpd="sng" algn="ctr">
                      <a:solidFill>
                        <a:schemeClr val="tx1"/>
                      </a:solidFill>
                      <a:prstDash val="solid"/>
                      <a:round/>
                      <a:headEnd type="none" w="med" len="med"/>
                      <a:tailEnd type="none" w="med" len="med"/>
                    </a:lnR>
                    <a:noFill/>
                  </a:tcPr>
                </a:tc>
              </a:tr>
              <a:tr h="156754">
                <a:tc>
                  <a:txBody>
                    <a:bodyPr/>
                    <a:lstStyle/>
                    <a:p>
                      <a:pPr marL="0" marR="0">
                        <a:lnSpc>
                          <a:spcPct val="115000"/>
                        </a:lnSpc>
                        <a:spcBef>
                          <a:spcPts val="0"/>
                        </a:spcBef>
                        <a:spcAft>
                          <a:spcPts val="0"/>
                        </a:spcAft>
                      </a:pPr>
                      <a:r>
                        <a:rPr lang="en-US" sz="900" dirty="0" smtClean="0">
                          <a:solidFill>
                            <a:schemeClr val="tx1"/>
                          </a:solidFill>
                          <a:effectLst/>
                          <a:latin typeface="Verdana" pitchFamily="34" charset="0"/>
                          <a:ea typeface="Verdana" pitchFamily="34" charset="0"/>
                          <a:cs typeface="Verdana" pitchFamily="34" charset="0"/>
                        </a:rPr>
                        <a:t>Shooting – shot selection, coming</a:t>
                      </a:r>
                      <a:r>
                        <a:rPr lang="en-US" sz="900" baseline="0" dirty="0" smtClean="0">
                          <a:solidFill>
                            <a:schemeClr val="tx1"/>
                          </a:solidFill>
                          <a:effectLst/>
                          <a:latin typeface="Verdana" pitchFamily="34" charset="0"/>
                          <a:ea typeface="Verdana" pitchFamily="34" charset="0"/>
                          <a:cs typeface="Verdana" pitchFamily="34" charset="0"/>
                        </a:rPr>
                        <a:t> off screens</a:t>
                      </a:r>
                      <a:endParaRPr lang="en-US" sz="900" dirty="0">
                        <a:solidFill>
                          <a:schemeClr val="tx1"/>
                        </a:solidFill>
                        <a:effectLst/>
                        <a:latin typeface="Verdana" pitchFamily="34" charset="0"/>
                        <a:ea typeface="Verdana" pitchFamily="34" charset="0"/>
                        <a:cs typeface="Verdana" pitchFamily="34" charset="0"/>
                      </a:endParaRPr>
                    </a:p>
                  </a:txBody>
                  <a:tcPr marL="56223" marR="56223" marT="0" marB="0">
                    <a:lnL w="12700" cap="flat" cmpd="sng" algn="ctr">
                      <a:solidFill>
                        <a:schemeClr val="tx1"/>
                      </a:solidFill>
                      <a:prstDash val="solid"/>
                      <a:round/>
                      <a:headEnd type="none" w="med" len="med"/>
                      <a:tailEnd type="none" w="med" len="med"/>
                    </a:lnL>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lnR w="12700" cap="flat" cmpd="sng" algn="ctr">
                      <a:solidFill>
                        <a:schemeClr val="tx1"/>
                      </a:solidFill>
                      <a:prstDash val="solid"/>
                      <a:round/>
                      <a:headEnd type="none" w="med" len="med"/>
                      <a:tailEnd type="none" w="med" len="med"/>
                    </a:lnR>
                    <a:solidFill>
                      <a:srgbClr val="E5EDF1"/>
                    </a:solidFill>
                  </a:tcPr>
                </a:tc>
              </a:tr>
              <a:tr h="156754">
                <a:tc>
                  <a:txBody>
                    <a:bodyPr/>
                    <a:lstStyle/>
                    <a:p>
                      <a:pPr marL="0" marR="0">
                        <a:lnSpc>
                          <a:spcPct val="115000"/>
                        </a:lnSpc>
                        <a:spcBef>
                          <a:spcPts val="0"/>
                        </a:spcBef>
                        <a:spcAft>
                          <a:spcPts val="0"/>
                        </a:spcAft>
                      </a:pPr>
                      <a:r>
                        <a:rPr lang="en-US" sz="900" dirty="0" smtClean="0">
                          <a:solidFill>
                            <a:schemeClr val="tx1"/>
                          </a:solidFill>
                          <a:effectLst/>
                          <a:latin typeface="Verdana" pitchFamily="34" charset="0"/>
                          <a:ea typeface="Verdana" pitchFamily="34" charset="0"/>
                          <a:cs typeface="Verdana" pitchFamily="34" charset="0"/>
                        </a:rPr>
                        <a:t>Passing – penetrate</a:t>
                      </a:r>
                      <a:r>
                        <a:rPr lang="en-US" sz="900" baseline="0" dirty="0" smtClean="0">
                          <a:solidFill>
                            <a:schemeClr val="tx1"/>
                          </a:solidFill>
                          <a:effectLst/>
                          <a:latin typeface="Verdana" pitchFamily="34" charset="0"/>
                          <a:ea typeface="Verdana" pitchFamily="34" charset="0"/>
                          <a:cs typeface="Verdana" pitchFamily="34" charset="0"/>
                        </a:rPr>
                        <a:t> &amp; kick, feed the post</a:t>
                      </a:r>
                      <a:endParaRPr lang="en-US" sz="900" dirty="0">
                        <a:solidFill>
                          <a:schemeClr val="tx1"/>
                        </a:solidFill>
                        <a:effectLst/>
                        <a:latin typeface="Verdana" pitchFamily="34" charset="0"/>
                        <a:ea typeface="Verdana" pitchFamily="34" charset="0"/>
                        <a:cs typeface="Verdana" pitchFamily="34" charset="0"/>
                      </a:endParaRPr>
                    </a:p>
                  </a:txBody>
                  <a:tcPr marL="56223" marR="56223" marT="0" marB="0">
                    <a:lnL w="12700" cap="flat" cmpd="sng" algn="ctr">
                      <a:solidFill>
                        <a:schemeClr val="tx1"/>
                      </a:solidFill>
                      <a:prstDash val="solid"/>
                      <a:round/>
                      <a:headEnd type="none" w="med" len="med"/>
                      <a:tailEnd type="none" w="med" len="med"/>
                    </a:lnL>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smtClean="0">
                          <a:effectLst/>
                          <a:latin typeface="Verdana" pitchFamily="34" charset="0"/>
                          <a:ea typeface="Verdana" pitchFamily="34" charset="0"/>
                          <a:cs typeface="Verdana" pitchFamily="34" charset="0"/>
                        </a:rPr>
                        <a:t>X</a:t>
                      </a:r>
                    </a:p>
                  </a:txBody>
                  <a:tcPr marL="56223" marR="56223" marT="0" marB="0">
                    <a:lnR w="12700" cap="flat" cmpd="sng" algn="ctr">
                      <a:solidFill>
                        <a:schemeClr val="tx1"/>
                      </a:solidFill>
                      <a:prstDash val="solid"/>
                      <a:round/>
                      <a:headEnd type="none" w="med" len="med"/>
                      <a:tailEnd type="none" w="med" len="med"/>
                    </a:lnR>
                    <a:noFill/>
                  </a:tcPr>
                </a:tc>
              </a:tr>
              <a:tr h="156754">
                <a:tc>
                  <a:txBody>
                    <a:bodyPr/>
                    <a:lstStyle/>
                    <a:p>
                      <a:pPr marL="0" marR="0">
                        <a:lnSpc>
                          <a:spcPct val="115000"/>
                        </a:lnSpc>
                        <a:spcBef>
                          <a:spcPts val="0"/>
                        </a:spcBef>
                        <a:spcAft>
                          <a:spcPts val="0"/>
                        </a:spcAft>
                      </a:pPr>
                      <a:r>
                        <a:rPr lang="en-US" sz="900" dirty="0" smtClean="0">
                          <a:solidFill>
                            <a:schemeClr val="tx1"/>
                          </a:solidFill>
                          <a:effectLst/>
                          <a:latin typeface="Verdana" pitchFamily="34" charset="0"/>
                          <a:ea typeface="Verdana" pitchFamily="34" charset="0"/>
                          <a:cs typeface="Verdana" pitchFamily="34" charset="0"/>
                        </a:rPr>
                        <a:t>Footwork – </a:t>
                      </a:r>
                      <a:r>
                        <a:rPr lang="en-US" sz="900" baseline="0" dirty="0" smtClean="0">
                          <a:solidFill>
                            <a:schemeClr val="tx1"/>
                          </a:solidFill>
                          <a:effectLst/>
                          <a:latin typeface="Verdana" pitchFamily="34" charset="0"/>
                          <a:ea typeface="Verdana" pitchFamily="34" charset="0"/>
                          <a:cs typeface="Verdana" pitchFamily="34" charset="0"/>
                        </a:rPr>
                        <a:t>moving w/o the ball, rebounding angles &amp; %s</a:t>
                      </a:r>
                      <a:endParaRPr lang="en-US" sz="900" dirty="0">
                        <a:solidFill>
                          <a:schemeClr val="tx1"/>
                        </a:solidFill>
                        <a:effectLst/>
                        <a:latin typeface="Verdana" pitchFamily="34" charset="0"/>
                        <a:ea typeface="Verdana" pitchFamily="34" charset="0"/>
                        <a:cs typeface="Verdana" pitchFamily="34" charset="0"/>
                      </a:endParaRPr>
                    </a:p>
                  </a:txBody>
                  <a:tcPr marL="56223" marR="56223" marT="0" marB="0">
                    <a:lnL w="12700" cap="flat" cmpd="sng" algn="ctr">
                      <a:solidFill>
                        <a:schemeClr val="tx1"/>
                      </a:solidFill>
                      <a:prstDash val="solid"/>
                      <a:round/>
                      <a:headEnd type="none" w="med" len="med"/>
                      <a:tailEnd type="none" w="med" len="med"/>
                    </a:lnL>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smtClean="0">
                          <a:effectLst/>
                          <a:latin typeface="Verdana" pitchFamily="34" charset="0"/>
                          <a:ea typeface="Verdana" pitchFamily="34" charset="0"/>
                          <a:cs typeface="Verdana" pitchFamily="34" charset="0"/>
                        </a:rPr>
                        <a:t>X</a:t>
                      </a:r>
                    </a:p>
                  </a:txBody>
                  <a:tcPr marL="56223" marR="56223" marT="0" marB="0">
                    <a:lnR w="12700" cap="flat" cmpd="sng" algn="ctr">
                      <a:solidFill>
                        <a:schemeClr val="tx1"/>
                      </a:solidFill>
                      <a:prstDash val="solid"/>
                      <a:round/>
                      <a:headEnd type="none" w="med" len="med"/>
                      <a:tailEnd type="none" w="med" len="med"/>
                    </a:lnR>
                    <a:solidFill>
                      <a:srgbClr val="E5EDF1"/>
                    </a:solidFill>
                  </a:tcPr>
                </a:tc>
              </a:tr>
              <a:tr h="156754">
                <a:tc>
                  <a:txBody>
                    <a:bodyPr/>
                    <a:lstStyle/>
                    <a:p>
                      <a:pPr marL="0" marR="0">
                        <a:lnSpc>
                          <a:spcPct val="115000"/>
                        </a:lnSpc>
                        <a:spcBef>
                          <a:spcPts val="0"/>
                        </a:spcBef>
                        <a:spcAft>
                          <a:spcPts val="0"/>
                        </a:spcAft>
                      </a:pPr>
                      <a:r>
                        <a:rPr lang="en-US" sz="900" dirty="0" smtClean="0">
                          <a:solidFill>
                            <a:schemeClr val="tx1"/>
                          </a:solidFill>
                          <a:effectLst/>
                          <a:latin typeface="Verdana" pitchFamily="34" charset="0"/>
                          <a:ea typeface="Verdana" pitchFamily="34" charset="0"/>
                          <a:cs typeface="Verdana" pitchFamily="34" charset="0"/>
                        </a:rPr>
                        <a:t>Transition Offense &amp; Patience</a:t>
                      </a:r>
                      <a:endParaRPr lang="en-US" sz="900" dirty="0">
                        <a:solidFill>
                          <a:schemeClr val="tx1"/>
                        </a:solidFill>
                        <a:effectLst/>
                        <a:latin typeface="Verdana" pitchFamily="34" charset="0"/>
                        <a:ea typeface="Verdana" pitchFamily="34" charset="0"/>
                        <a:cs typeface="Verdana" pitchFamily="34" charset="0"/>
                      </a:endParaRPr>
                    </a:p>
                  </a:txBody>
                  <a:tcPr marL="56223" marR="56223" marT="0"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0"/>
                        </a:spcAft>
                      </a:pPr>
                      <a:endParaRPr lang="en-US" sz="900" dirty="0">
                        <a:effectLst/>
                        <a:latin typeface="Verdana" pitchFamily="34" charset="0"/>
                        <a:ea typeface="Verdana" pitchFamily="34" charset="0"/>
                        <a:cs typeface="Verdana" pitchFamily="34" charset="0"/>
                      </a:endParaRPr>
                    </a:p>
                  </a:txBody>
                  <a:tcPr marL="56223" marR="56223" marT="0" marB="0">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0"/>
                        </a:spcAft>
                      </a:pPr>
                      <a:endParaRPr lang="en-US" sz="900" dirty="0">
                        <a:effectLst/>
                        <a:latin typeface="Verdana" pitchFamily="34" charset="0"/>
                        <a:ea typeface="Verdana" pitchFamily="34" charset="0"/>
                        <a:cs typeface="Verdana" pitchFamily="34" charset="0"/>
                      </a:endParaRPr>
                    </a:p>
                  </a:txBody>
                  <a:tcPr marL="56223" marR="56223" marT="0" marB="0">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0"/>
                        </a:spcAft>
                      </a:pPr>
                      <a:endParaRPr lang="en-US" sz="900" dirty="0">
                        <a:effectLst/>
                        <a:latin typeface="Verdana" pitchFamily="34" charset="0"/>
                        <a:ea typeface="Verdana" pitchFamily="34" charset="0"/>
                        <a:cs typeface="Verdana" pitchFamily="34" charset="0"/>
                      </a:endParaRPr>
                    </a:p>
                  </a:txBody>
                  <a:tcPr marL="56223" marR="56223" marT="0" marB="0">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0"/>
                        </a:spcAft>
                      </a:pPr>
                      <a:endParaRPr lang="en-US" sz="900" dirty="0">
                        <a:effectLst/>
                        <a:latin typeface="Verdana" pitchFamily="34" charset="0"/>
                        <a:ea typeface="Verdana" pitchFamily="34" charset="0"/>
                        <a:cs typeface="Verdana" pitchFamily="34" charset="0"/>
                      </a:endParaRPr>
                    </a:p>
                  </a:txBody>
                  <a:tcPr marL="56223" marR="56223" marT="0" marB="0">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0"/>
                        </a:spcAft>
                      </a:pPr>
                      <a:endParaRPr lang="en-US" sz="900" dirty="0" smtClean="0">
                        <a:effectLst/>
                        <a:latin typeface="Verdana" pitchFamily="34" charset="0"/>
                        <a:ea typeface="Verdana" pitchFamily="34" charset="0"/>
                        <a:cs typeface="Verdana" pitchFamily="34" charset="0"/>
                      </a:endParaRPr>
                    </a:p>
                  </a:txBody>
                  <a:tcPr marL="56223" marR="56223" marT="0" marB="0">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r>
            </a:tbl>
          </a:graphicData>
        </a:graphic>
      </p:graphicFrame>
      <p:pic>
        <p:nvPicPr>
          <p:cNvPr id="6" name="Picture 6"/>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6200" y="28576"/>
            <a:ext cx="1143000" cy="1117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39991590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43200" y="76200"/>
            <a:ext cx="6248400" cy="523220"/>
          </a:xfrm>
          <a:prstGeom prst="rect">
            <a:avLst/>
          </a:prstGeom>
          <a:noFill/>
        </p:spPr>
        <p:txBody>
          <a:bodyPr wrap="square" rtlCol="0">
            <a:spAutoFit/>
          </a:bodyPr>
          <a:lstStyle/>
          <a:p>
            <a:pPr lvl="4" algn="r"/>
            <a:r>
              <a:rPr lang="en-US" sz="1400" b="1" dirty="0" smtClean="0">
                <a:latin typeface="Verdana" pitchFamily="34" charset="0"/>
                <a:ea typeface="Verdana" pitchFamily="34" charset="0"/>
                <a:cs typeface="Verdana" pitchFamily="34" charset="0"/>
              </a:rPr>
              <a:t>Minnetonka Boys Basketball Association</a:t>
            </a:r>
          </a:p>
          <a:p>
            <a:pPr lvl="4" algn="r"/>
            <a:r>
              <a:rPr lang="en-US" sz="1400" b="1" dirty="0" smtClean="0">
                <a:latin typeface="Verdana" pitchFamily="34" charset="0"/>
                <a:ea typeface="Verdana" pitchFamily="34" charset="0"/>
                <a:cs typeface="Verdana" pitchFamily="34" charset="0"/>
              </a:rPr>
              <a:t>Defensive Development</a:t>
            </a:r>
            <a:endParaRPr lang="en-US" sz="1400" b="1" dirty="0">
              <a:latin typeface="Verdana" pitchFamily="34" charset="0"/>
              <a:ea typeface="Verdana" pitchFamily="34" charset="0"/>
              <a:cs typeface="Verdana"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xmlns="" val="1998239057"/>
              </p:ext>
            </p:extLst>
          </p:nvPr>
        </p:nvGraphicFramePr>
        <p:xfrm>
          <a:off x="152397" y="1516380"/>
          <a:ext cx="8839202" cy="4732020"/>
        </p:xfrm>
        <a:graphic>
          <a:graphicData uri="http://schemas.openxmlformats.org/drawingml/2006/table">
            <a:tbl>
              <a:tblPr firstRow="1" firstCol="1" bandRow="1">
                <a:tableStyleId>{5C22544A-7EE6-4342-B048-85BDC9FD1C3A}</a:tableStyleId>
              </a:tblPr>
              <a:tblGrid>
                <a:gridCol w="4479978"/>
                <a:gridCol w="871441"/>
                <a:gridCol w="872114"/>
                <a:gridCol w="871441"/>
                <a:gridCol w="872114"/>
                <a:gridCol w="872114"/>
              </a:tblGrid>
              <a:tr h="156754">
                <a:tc>
                  <a:txBody>
                    <a:bodyPr/>
                    <a:lstStyle/>
                    <a:p>
                      <a:pPr marL="0" marR="0" algn="l">
                        <a:lnSpc>
                          <a:spcPct val="115000"/>
                        </a:lnSpc>
                        <a:spcBef>
                          <a:spcPts val="0"/>
                        </a:spcBef>
                        <a:spcAft>
                          <a:spcPts val="0"/>
                        </a:spcAft>
                      </a:pPr>
                      <a:r>
                        <a:rPr lang="en-US" sz="900" dirty="0">
                          <a:effectLst/>
                          <a:latin typeface="Verdana" pitchFamily="34" charset="0"/>
                          <a:ea typeface="Verdana" pitchFamily="34" charset="0"/>
                          <a:cs typeface="Verdana" pitchFamily="34" charset="0"/>
                        </a:rPr>
                        <a:t>Philosophies &amp; Principles</a:t>
                      </a:r>
                    </a:p>
                  </a:txBody>
                  <a:tcPr marL="56223" marR="56223"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407996"/>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4</a:t>
                      </a:r>
                      <a:r>
                        <a:rPr lang="en-US" sz="900" baseline="30000" dirty="0">
                          <a:effectLst/>
                          <a:latin typeface="Verdana" pitchFamily="34" charset="0"/>
                          <a:ea typeface="Verdana" pitchFamily="34" charset="0"/>
                          <a:cs typeface="Verdana" pitchFamily="34" charset="0"/>
                        </a:rPr>
                        <a:t>th</a:t>
                      </a:r>
                      <a:endParaRPr lang="en-US" sz="900" dirty="0">
                        <a:effectLst/>
                        <a:latin typeface="Verdana" pitchFamily="34" charset="0"/>
                        <a:ea typeface="Verdana" pitchFamily="34" charset="0"/>
                        <a:cs typeface="Verdana" pitchFamily="34" charset="0"/>
                      </a:endParaRPr>
                    </a:p>
                  </a:txBody>
                  <a:tcPr marL="56223" marR="56223" marT="0" marB="0">
                    <a:lnT w="12700" cap="flat" cmpd="sng" algn="ctr">
                      <a:solidFill>
                        <a:schemeClr val="tx1"/>
                      </a:solidFill>
                      <a:prstDash val="solid"/>
                      <a:round/>
                      <a:headEnd type="none" w="med" len="med"/>
                      <a:tailEnd type="none" w="med" len="med"/>
                    </a:lnT>
                    <a:solidFill>
                      <a:srgbClr val="407996"/>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5</a:t>
                      </a:r>
                      <a:r>
                        <a:rPr lang="en-US" sz="900" baseline="30000" dirty="0">
                          <a:effectLst/>
                          <a:latin typeface="Verdana" pitchFamily="34" charset="0"/>
                          <a:ea typeface="Verdana" pitchFamily="34" charset="0"/>
                          <a:cs typeface="Verdana" pitchFamily="34" charset="0"/>
                        </a:rPr>
                        <a:t>th</a:t>
                      </a:r>
                      <a:endParaRPr lang="en-US" sz="900" dirty="0">
                        <a:effectLst/>
                        <a:latin typeface="Verdana" pitchFamily="34" charset="0"/>
                        <a:ea typeface="Verdana" pitchFamily="34" charset="0"/>
                        <a:cs typeface="Verdana" pitchFamily="34" charset="0"/>
                      </a:endParaRPr>
                    </a:p>
                  </a:txBody>
                  <a:tcPr marL="56223" marR="56223" marT="0" marB="0">
                    <a:lnT w="12700" cap="flat" cmpd="sng" algn="ctr">
                      <a:solidFill>
                        <a:schemeClr val="tx1"/>
                      </a:solidFill>
                      <a:prstDash val="solid"/>
                      <a:round/>
                      <a:headEnd type="none" w="med" len="med"/>
                      <a:tailEnd type="none" w="med" len="med"/>
                    </a:lnT>
                    <a:solidFill>
                      <a:srgbClr val="407996"/>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6</a:t>
                      </a:r>
                      <a:r>
                        <a:rPr lang="en-US" sz="900" baseline="30000" dirty="0">
                          <a:effectLst/>
                          <a:latin typeface="Verdana" pitchFamily="34" charset="0"/>
                          <a:ea typeface="Verdana" pitchFamily="34" charset="0"/>
                          <a:cs typeface="Verdana" pitchFamily="34" charset="0"/>
                        </a:rPr>
                        <a:t>th</a:t>
                      </a:r>
                      <a:endParaRPr lang="en-US" sz="900" dirty="0">
                        <a:effectLst/>
                        <a:latin typeface="Verdana" pitchFamily="34" charset="0"/>
                        <a:ea typeface="Verdana" pitchFamily="34" charset="0"/>
                        <a:cs typeface="Verdana" pitchFamily="34" charset="0"/>
                      </a:endParaRPr>
                    </a:p>
                  </a:txBody>
                  <a:tcPr marL="56223" marR="56223" marT="0" marB="0">
                    <a:lnT w="12700" cap="flat" cmpd="sng" algn="ctr">
                      <a:solidFill>
                        <a:schemeClr val="tx1"/>
                      </a:solidFill>
                      <a:prstDash val="solid"/>
                      <a:round/>
                      <a:headEnd type="none" w="med" len="med"/>
                      <a:tailEnd type="none" w="med" len="med"/>
                    </a:lnT>
                    <a:solidFill>
                      <a:srgbClr val="407996"/>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7</a:t>
                      </a:r>
                      <a:r>
                        <a:rPr lang="en-US" sz="900" baseline="30000" dirty="0">
                          <a:effectLst/>
                          <a:latin typeface="Verdana" pitchFamily="34" charset="0"/>
                          <a:ea typeface="Verdana" pitchFamily="34" charset="0"/>
                          <a:cs typeface="Verdana" pitchFamily="34" charset="0"/>
                        </a:rPr>
                        <a:t>th</a:t>
                      </a:r>
                      <a:endParaRPr lang="en-US" sz="900" dirty="0">
                        <a:effectLst/>
                        <a:latin typeface="Verdana" pitchFamily="34" charset="0"/>
                        <a:ea typeface="Verdana" pitchFamily="34" charset="0"/>
                        <a:cs typeface="Verdana" pitchFamily="34" charset="0"/>
                      </a:endParaRPr>
                    </a:p>
                  </a:txBody>
                  <a:tcPr marL="56223" marR="56223" marT="0" marB="0">
                    <a:lnT w="12700" cap="flat" cmpd="sng" algn="ctr">
                      <a:solidFill>
                        <a:schemeClr val="tx1"/>
                      </a:solidFill>
                      <a:prstDash val="solid"/>
                      <a:round/>
                      <a:headEnd type="none" w="med" len="med"/>
                      <a:tailEnd type="none" w="med" len="med"/>
                    </a:lnT>
                    <a:solidFill>
                      <a:srgbClr val="407996"/>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8</a:t>
                      </a:r>
                      <a:r>
                        <a:rPr lang="en-US" sz="900" baseline="30000" dirty="0">
                          <a:effectLst/>
                          <a:latin typeface="Verdana" pitchFamily="34" charset="0"/>
                          <a:ea typeface="Verdana" pitchFamily="34" charset="0"/>
                          <a:cs typeface="Verdana" pitchFamily="34" charset="0"/>
                        </a:rPr>
                        <a:t>th</a:t>
                      </a:r>
                      <a:endParaRPr lang="en-US" sz="900" dirty="0">
                        <a:effectLst/>
                        <a:latin typeface="Verdana" pitchFamily="34" charset="0"/>
                        <a:ea typeface="Verdana" pitchFamily="34" charset="0"/>
                        <a:cs typeface="Verdana" pitchFamily="34" charset="0"/>
                      </a:endParaRPr>
                    </a:p>
                  </a:txBody>
                  <a:tcPr marL="56223" marR="56223"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407996"/>
                    </a:solidFill>
                  </a:tcPr>
                </a:tc>
              </a:tr>
              <a:tr h="156754">
                <a:tc>
                  <a:txBody>
                    <a:bodyPr/>
                    <a:lstStyle/>
                    <a:p>
                      <a:pPr marL="0" marR="0">
                        <a:lnSpc>
                          <a:spcPct val="115000"/>
                        </a:lnSpc>
                        <a:spcBef>
                          <a:spcPts val="0"/>
                        </a:spcBef>
                        <a:spcAft>
                          <a:spcPts val="0"/>
                        </a:spcAft>
                      </a:pPr>
                      <a:r>
                        <a:rPr lang="en-US" sz="900" dirty="0">
                          <a:solidFill>
                            <a:schemeClr val="tx1"/>
                          </a:solidFill>
                          <a:effectLst/>
                          <a:latin typeface="Verdana" pitchFamily="34" charset="0"/>
                          <a:ea typeface="Verdana" pitchFamily="34" charset="0"/>
                          <a:cs typeface="Verdana" pitchFamily="34" charset="0"/>
                        </a:rPr>
                        <a:t>Commit to Defense</a:t>
                      </a:r>
                    </a:p>
                  </a:txBody>
                  <a:tcPr marL="56223" marR="56223" marT="0" marB="0">
                    <a:lnL w="12700" cap="flat" cmpd="sng" algn="ctr">
                      <a:solidFill>
                        <a:schemeClr val="tx1"/>
                      </a:solidFill>
                      <a:prstDash val="solid"/>
                      <a:round/>
                      <a:headEnd type="none" w="med" len="med"/>
                      <a:tailEnd type="none" w="med" len="med"/>
                    </a:lnL>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lnR w="12700" cap="flat" cmpd="sng" algn="ctr">
                      <a:solidFill>
                        <a:schemeClr val="tx1"/>
                      </a:solidFill>
                      <a:prstDash val="solid"/>
                      <a:round/>
                      <a:headEnd type="none" w="med" len="med"/>
                      <a:tailEnd type="none" w="med" len="med"/>
                    </a:lnR>
                    <a:noFill/>
                  </a:tcPr>
                </a:tc>
              </a:tr>
              <a:tr h="156754">
                <a:tc>
                  <a:txBody>
                    <a:bodyPr/>
                    <a:lstStyle/>
                    <a:p>
                      <a:pPr marL="0" marR="0">
                        <a:lnSpc>
                          <a:spcPct val="115000"/>
                        </a:lnSpc>
                        <a:spcBef>
                          <a:spcPts val="0"/>
                        </a:spcBef>
                        <a:spcAft>
                          <a:spcPts val="0"/>
                        </a:spcAft>
                      </a:pPr>
                      <a:r>
                        <a:rPr lang="en-US" sz="900" dirty="0" smtClean="0">
                          <a:solidFill>
                            <a:schemeClr val="tx1"/>
                          </a:solidFill>
                          <a:effectLst/>
                          <a:latin typeface="Verdana" pitchFamily="34" charset="0"/>
                          <a:ea typeface="Verdana" pitchFamily="34" charset="0"/>
                          <a:cs typeface="Verdana" pitchFamily="34" charset="0"/>
                        </a:rPr>
                        <a:t>Pressure the Ball</a:t>
                      </a:r>
                      <a:endParaRPr lang="en-US" sz="900" dirty="0">
                        <a:solidFill>
                          <a:schemeClr val="tx1"/>
                        </a:solidFill>
                        <a:effectLst/>
                        <a:latin typeface="Verdana" pitchFamily="34" charset="0"/>
                        <a:ea typeface="Verdana" pitchFamily="34" charset="0"/>
                        <a:cs typeface="Verdana" pitchFamily="34" charset="0"/>
                      </a:endParaRPr>
                    </a:p>
                  </a:txBody>
                  <a:tcPr marL="56223" marR="56223" marT="0" marB="0">
                    <a:lnL w="12700" cap="flat" cmpd="sng" algn="ctr">
                      <a:solidFill>
                        <a:schemeClr val="tx1"/>
                      </a:solidFill>
                      <a:prstDash val="solid"/>
                      <a:round/>
                      <a:headEnd type="none" w="med" len="med"/>
                      <a:tailEnd type="none" w="med" len="med"/>
                    </a:lnL>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lnR w="12700" cap="flat" cmpd="sng" algn="ctr">
                      <a:solidFill>
                        <a:schemeClr val="tx1"/>
                      </a:solidFill>
                      <a:prstDash val="solid"/>
                      <a:round/>
                      <a:headEnd type="none" w="med" len="med"/>
                      <a:tailEnd type="none" w="med" len="med"/>
                    </a:lnR>
                    <a:solidFill>
                      <a:srgbClr val="E5EDF1"/>
                    </a:solidFill>
                  </a:tcPr>
                </a:tc>
              </a:tr>
              <a:tr h="156754">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900" dirty="0" smtClean="0">
                          <a:solidFill>
                            <a:schemeClr val="tx1"/>
                          </a:solidFill>
                          <a:effectLst/>
                          <a:latin typeface="Verdana" pitchFamily="34" charset="0"/>
                          <a:ea typeface="Verdana" pitchFamily="34" charset="0"/>
                          <a:cs typeface="Verdana" pitchFamily="34" charset="0"/>
                        </a:rPr>
                        <a:t>Block Out</a:t>
                      </a:r>
                    </a:p>
                  </a:txBody>
                  <a:tcPr marL="56223" marR="56223" marT="0" marB="0">
                    <a:lnL w="12700" cap="flat" cmpd="sng" algn="ctr">
                      <a:solidFill>
                        <a:schemeClr val="tx1"/>
                      </a:solidFill>
                      <a:prstDash val="solid"/>
                      <a:round/>
                      <a:headEnd type="none" w="med" len="med"/>
                      <a:tailEnd type="none" w="med" len="med"/>
                    </a:lnL>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lnR w="12700" cap="flat" cmpd="sng" algn="ctr">
                      <a:solidFill>
                        <a:schemeClr val="tx1"/>
                      </a:solidFill>
                      <a:prstDash val="solid"/>
                      <a:round/>
                      <a:headEnd type="none" w="med" len="med"/>
                      <a:tailEnd type="none" w="med" len="med"/>
                    </a:lnR>
                    <a:noFill/>
                  </a:tcPr>
                </a:tc>
              </a:tr>
              <a:tr h="156754">
                <a:tc>
                  <a:txBody>
                    <a:bodyPr/>
                    <a:lstStyle/>
                    <a:p>
                      <a:pPr marL="0" marR="0">
                        <a:lnSpc>
                          <a:spcPct val="115000"/>
                        </a:lnSpc>
                        <a:spcBef>
                          <a:spcPts val="0"/>
                        </a:spcBef>
                        <a:spcAft>
                          <a:spcPts val="0"/>
                        </a:spcAft>
                      </a:pPr>
                      <a:r>
                        <a:rPr lang="en-US" sz="900" dirty="0" smtClean="0">
                          <a:solidFill>
                            <a:schemeClr val="tx1"/>
                          </a:solidFill>
                          <a:effectLst/>
                          <a:latin typeface="Verdana" pitchFamily="34" charset="0"/>
                          <a:ea typeface="Verdana" pitchFamily="34" charset="0"/>
                          <a:cs typeface="Verdana" pitchFamily="34" charset="0"/>
                        </a:rPr>
                        <a:t>See the Ball</a:t>
                      </a:r>
                      <a:endParaRPr lang="en-US" sz="900" dirty="0">
                        <a:solidFill>
                          <a:schemeClr val="tx1"/>
                        </a:solidFill>
                        <a:effectLst/>
                        <a:latin typeface="Verdana" pitchFamily="34" charset="0"/>
                        <a:ea typeface="Verdana" pitchFamily="34" charset="0"/>
                        <a:cs typeface="Verdana" pitchFamily="34" charset="0"/>
                      </a:endParaRPr>
                    </a:p>
                  </a:txBody>
                  <a:tcPr marL="56223" marR="56223" marT="0" marB="0">
                    <a:lnL w="12700" cap="flat" cmpd="sng" algn="ctr">
                      <a:solidFill>
                        <a:schemeClr val="tx1"/>
                      </a:solidFill>
                      <a:prstDash val="solid"/>
                      <a:round/>
                      <a:headEnd type="none" w="med" len="med"/>
                      <a:tailEnd type="none" w="med" len="med"/>
                    </a:lnL>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lnR w="12700" cap="flat" cmpd="sng" algn="ctr">
                      <a:solidFill>
                        <a:schemeClr val="tx1"/>
                      </a:solidFill>
                      <a:prstDash val="solid"/>
                      <a:round/>
                      <a:headEnd type="none" w="med" len="med"/>
                      <a:tailEnd type="none" w="med" len="med"/>
                    </a:lnR>
                    <a:solidFill>
                      <a:srgbClr val="E5EDF1"/>
                    </a:solidFill>
                  </a:tcPr>
                </a:tc>
              </a:tr>
              <a:tr h="156754">
                <a:tc>
                  <a:txBody>
                    <a:bodyPr/>
                    <a:lstStyle/>
                    <a:p>
                      <a:pPr marL="0" marR="0">
                        <a:lnSpc>
                          <a:spcPct val="115000"/>
                        </a:lnSpc>
                        <a:spcBef>
                          <a:spcPts val="0"/>
                        </a:spcBef>
                        <a:spcAft>
                          <a:spcPts val="0"/>
                        </a:spcAft>
                      </a:pPr>
                      <a:r>
                        <a:rPr lang="en-US" sz="900" dirty="0" smtClean="0">
                          <a:solidFill>
                            <a:schemeClr val="tx1"/>
                          </a:solidFill>
                          <a:effectLst/>
                          <a:latin typeface="Verdana" pitchFamily="34" charset="0"/>
                          <a:ea typeface="Verdana" pitchFamily="34" charset="0"/>
                          <a:cs typeface="Verdana" pitchFamily="34" charset="0"/>
                        </a:rPr>
                        <a:t>Help-Side Defenders Must Sag</a:t>
                      </a:r>
                      <a:endParaRPr lang="en-US" sz="900" dirty="0">
                        <a:solidFill>
                          <a:schemeClr val="tx1"/>
                        </a:solidFill>
                        <a:effectLst/>
                        <a:latin typeface="Verdana" pitchFamily="34" charset="0"/>
                        <a:ea typeface="Verdana" pitchFamily="34" charset="0"/>
                        <a:cs typeface="Verdana" pitchFamily="34" charset="0"/>
                      </a:endParaRPr>
                    </a:p>
                  </a:txBody>
                  <a:tcPr marL="56223" marR="56223" marT="0" marB="0">
                    <a:lnL w="12700" cap="flat" cmpd="sng" algn="ctr">
                      <a:solidFill>
                        <a:schemeClr val="tx1"/>
                      </a:solidFill>
                      <a:prstDash val="solid"/>
                      <a:round/>
                      <a:headEnd type="none" w="med" len="med"/>
                      <a:tailEnd type="none" w="med" len="med"/>
                    </a:lnL>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lnR w="12700" cap="flat" cmpd="sng" algn="ctr">
                      <a:solidFill>
                        <a:schemeClr val="tx1"/>
                      </a:solidFill>
                      <a:prstDash val="solid"/>
                      <a:round/>
                      <a:headEnd type="none" w="med" len="med"/>
                      <a:tailEnd type="none" w="med" len="med"/>
                    </a:lnR>
                    <a:noFill/>
                  </a:tcPr>
                </a:tc>
              </a:tr>
              <a:tr h="156754">
                <a:tc>
                  <a:txBody>
                    <a:bodyPr/>
                    <a:lstStyle/>
                    <a:p>
                      <a:pPr marL="0" marR="0">
                        <a:lnSpc>
                          <a:spcPct val="115000"/>
                        </a:lnSpc>
                        <a:spcBef>
                          <a:spcPts val="0"/>
                        </a:spcBef>
                        <a:spcAft>
                          <a:spcPts val="0"/>
                        </a:spcAft>
                      </a:pPr>
                      <a:r>
                        <a:rPr lang="en-US" sz="900" dirty="0">
                          <a:solidFill>
                            <a:schemeClr val="tx1"/>
                          </a:solidFill>
                          <a:effectLst/>
                          <a:latin typeface="Verdana" pitchFamily="34" charset="0"/>
                          <a:ea typeface="Verdana" pitchFamily="34" charset="0"/>
                          <a:cs typeface="Verdana" pitchFamily="34" charset="0"/>
                        </a:rPr>
                        <a:t> </a:t>
                      </a:r>
                    </a:p>
                  </a:txBody>
                  <a:tcPr marL="56223" marR="56223" marT="0" marB="0">
                    <a:lnL w="12700" cap="flat" cmpd="sng" algn="ctr">
                      <a:solidFill>
                        <a:schemeClr val="tx1"/>
                      </a:solidFill>
                      <a:prstDash val="solid"/>
                      <a:round/>
                      <a:headEnd type="none" w="med" len="med"/>
                      <a:tailEnd type="none" w="med" len="med"/>
                    </a:lnL>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lnR w="12700" cap="flat" cmpd="sng" algn="ctr">
                      <a:solidFill>
                        <a:schemeClr val="tx1"/>
                      </a:solidFill>
                      <a:prstDash val="solid"/>
                      <a:round/>
                      <a:headEnd type="none" w="med" len="med"/>
                      <a:tailEnd type="none" w="med" len="med"/>
                    </a:lnR>
                    <a:noFill/>
                  </a:tcPr>
                </a:tc>
              </a:tr>
              <a:tr h="156754">
                <a:tc>
                  <a:txBody>
                    <a:bodyPr/>
                    <a:lstStyle/>
                    <a:p>
                      <a:pPr marL="0" marR="0">
                        <a:lnSpc>
                          <a:spcPct val="115000"/>
                        </a:lnSpc>
                        <a:spcBef>
                          <a:spcPts val="0"/>
                        </a:spcBef>
                        <a:spcAft>
                          <a:spcPts val="0"/>
                        </a:spcAft>
                      </a:pPr>
                      <a:r>
                        <a:rPr lang="en-US" sz="900" dirty="0" smtClean="0">
                          <a:solidFill>
                            <a:schemeClr val="tx1"/>
                          </a:solidFill>
                          <a:effectLst/>
                          <a:latin typeface="Verdana" pitchFamily="34" charset="0"/>
                          <a:ea typeface="Verdana" pitchFamily="34" charset="0"/>
                          <a:cs typeface="Verdana" pitchFamily="34" charset="0"/>
                        </a:rPr>
                        <a:t>Stop Dribble Penetration</a:t>
                      </a:r>
                      <a:endParaRPr lang="en-US" sz="900" dirty="0">
                        <a:solidFill>
                          <a:schemeClr val="tx1"/>
                        </a:solidFill>
                        <a:effectLst/>
                        <a:latin typeface="Verdana" pitchFamily="34" charset="0"/>
                        <a:ea typeface="Verdana" pitchFamily="34" charset="0"/>
                        <a:cs typeface="Verdana" pitchFamily="34" charset="0"/>
                      </a:endParaRPr>
                    </a:p>
                  </a:txBody>
                  <a:tcPr marL="56223" marR="56223" marT="0" marB="0">
                    <a:lnL w="12700" cap="flat" cmpd="sng" algn="ctr">
                      <a:solidFill>
                        <a:schemeClr val="tx1"/>
                      </a:solidFill>
                      <a:prstDash val="solid"/>
                      <a:round/>
                      <a:headEnd type="none" w="med" len="med"/>
                      <a:tailEnd type="none" w="med" len="med"/>
                    </a:lnL>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lnR w="12700" cap="flat" cmpd="sng" algn="ctr">
                      <a:solidFill>
                        <a:schemeClr val="tx1"/>
                      </a:solidFill>
                      <a:prstDash val="solid"/>
                      <a:round/>
                      <a:headEnd type="none" w="med" len="med"/>
                      <a:tailEnd type="none" w="med" len="med"/>
                    </a:lnR>
                    <a:noFill/>
                  </a:tcPr>
                </a:tc>
              </a:tr>
              <a:tr h="156754">
                <a:tc>
                  <a:txBody>
                    <a:bodyPr/>
                    <a:lstStyle/>
                    <a:p>
                      <a:pPr marL="0" marR="0">
                        <a:lnSpc>
                          <a:spcPct val="115000"/>
                        </a:lnSpc>
                        <a:spcBef>
                          <a:spcPts val="0"/>
                        </a:spcBef>
                        <a:spcAft>
                          <a:spcPts val="0"/>
                        </a:spcAft>
                      </a:pPr>
                      <a:r>
                        <a:rPr lang="en-US" sz="900" dirty="0" smtClean="0">
                          <a:solidFill>
                            <a:schemeClr val="tx1"/>
                          </a:solidFill>
                          <a:effectLst/>
                          <a:latin typeface="Verdana" pitchFamily="34" charset="0"/>
                          <a:ea typeface="Verdana" pitchFamily="34" charset="0"/>
                          <a:cs typeface="Verdana" pitchFamily="34" charset="0"/>
                        </a:rPr>
                        <a:t>Never Allow Your Man to Cross Your Face</a:t>
                      </a:r>
                      <a:endParaRPr lang="en-US" sz="900" dirty="0">
                        <a:solidFill>
                          <a:schemeClr val="tx1"/>
                        </a:solidFill>
                        <a:effectLst/>
                        <a:latin typeface="Verdana" pitchFamily="34" charset="0"/>
                        <a:ea typeface="Verdana" pitchFamily="34" charset="0"/>
                        <a:cs typeface="Verdana" pitchFamily="34" charset="0"/>
                      </a:endParaRPr>
                    </a:p>
                  </a:txBody>
                  <a:tcPr marL="56223" marR="56223" marT="0" marB="0">
                    <a:lnL w="12700" cap="flat" cmpd="sng" algn="ctr">
                      <a:solidFill>
                        <a:schemeClr val="tx1"/>
                      </a:solidFill>
                      <a:prstDash val="solid"/>
                      <a:round/>
                      <a:headEnd type="none" w="med" len="med"/>
                      <a:tailEnd type="none" w="med" len="med"/>
                    </a:lnL>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lnR w="12700" cap="flat" cmpd="sng" algn="ctr">
                      <a:solidFill>
                        <a:schemeClr val="tx1"/>
                      </a:solidFill>
                      <a:prstDash val="solid"/>
                      <a:round/>
                      <a:headEnd type="none" w="med" len="med"/>
                      <a:tailEnd type="none" w="med" len="med"/>
                    </a:lnR>
                    <a:solidFill>
                      <a:srgbClr val="E5EDF1"/>
                    </a:solidFill>
                  </a:tcPr>
                </a:tc>
              </a:tr>
              <a:tr h="156754">
                <a:tc>
                  <a:txBody>
                    <a:bodyPr/>
                    <a:lstStyle/>
                    <a:p>
                      <a:pPr marL="0" marR="0">
                        <a:lnSpc>
                          <a:spcPct val="115000"/>
                        </a:lnSpc>
                        <a:spcBef>
                          <a:spcPts val="0"/>
                        </a:spcBef>
                        <a:spcAft>
                          <a:spcPts val="0"/>
                        </a:spcAft>
                      </a:pPr>
                      <a:r>
                        <a:rPr lang="en-US" sz="900" dirty="0" smtClean="0">
                          <a:solidFill>
                            <a:schemeClr val="tx1"/>
                          </a:solidFill>
                          <a:effectLst/>
                          <a:latin typeface="Verdana" pitchFamily="34" charset="0"/>
                          <a:ea typeface="Verdana" pitchFamily="34" charset="0"/>
                          <a:cs typeface="Verdana" pitchFamily="34" charset="0"/>
                        </a:rPr>
                        <a:t>Defeat the Screen</a:t>
                      </a:r>
                      <a:endParaRPr lang="en-US" sz="900" dirty="0">
                        <a:solidFill>
                          <a:srgbClr val="FF0000"/>
                        </a:solidFill>
                        <a:effectLst/>
                        <a:latin typeface="Verdana" pitchFamily="34" charset="0"/>
                        <a:ea typeface="Verdana" pitchFamily="34" charset="0"/>
                        <a:cs typeface="Verdana" pitchFamily="34" charset="0"/>
                      </a:endParaRPr>
                    </a:p>
                  </a:txBody>
                  <a:tcPr marL="56223" marR="56223" marT="0" marB="0">
                    <a:lnL w="12700" cap="flat" cmpd="sng" algn="ctr">
                      <a:solidFill>
                        <a:schemeClr val="tx1"/>
                      </a:solidFill>
                      <a:prstDash val="solid"/>
                      <a:round/>
                      <a:headEnd type="none" w="med" len="med"/>
                      <a:tailEnd type="none" w="med" len="med"/>
                    </a:lnL>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lnR w="12700" cap="flat" cmpd="sng" algn="ctr">
                      <a:solidFill>
                        <a:schemeClr val="tx1"/>
                      </a:solidFill>
                      <a:prstDash val="solid"/>
                      <a:round/>
                      <a:headEnd type="none" w="med" len="med"/>
                      <a:tailEnd type="none" w="med" len="med"/>
                    </a:lnR>
                    <a:noFill/>
                  </a:tcPr>
                </a:tc>
              </a:tr>
              <a:tr h="156754">
                <a:tc>
                  <a:txBody>
                    <a:bodyPr/>
                    <a:lstStyle/>
                    <a:p>
                      <a:pPr marL="0" marR="0">
                        <a:lnSpc>
                          <a:spcPct val="115000"/>
                        </a:lnSpc>
                        <a:spcBef>
                          <a:spcPts val="0"/>
                        </a:spcBef>
                        <a:spcAft>
                          <a:spcPts val="0"/>
                        </a:spcAft>
                      </a:pPr>
                      <a:r>
                        <a:rPr lang="en-US" sz="900" dirty="0" smtClean="0">
                          <a:solidFill>
                            <a:schemeClr val="tx1"/>
                          </a:solidFill>
                          <a:effectLst/>
                          <a:latin typeface="Verdana" pitchFamily="34" charset="0"/>
                          <a:ea typeface="Verdana" pitchFamily="34" charset="0"/>
                          <a:cs typeface="Verdana" pitchFamily="34" charset="0"/>
                        </a:rPr>
                        <a:t>Deny All Penetrating Passes</a:t>
                      </a:r>
                      <a:endParaRPr lang="en-US" sz="900" dirty="0">
                        <a:solidFill>
                          <a:schemeClr val="tx1"/>
                        </a:solidFill>
                        <a:effectLst/>
                        <a:latin typeface="Verdana" pitchFamily="34" charset="0"/>
                        <a:ea typeface="Verdana" pitchFamily="34" charset="0"/>
                        <a:cs typeface="Verdana" pitchFamily="34" charset="0"/>
                      </a:endParaRPr>
                    </a:p>
                  </a:txBody>
                  <a:tcPr marL="56223" marR="56223" marT="0" marB="0">
                    <a:lnL w="12700" cap="flat" cmpd="sng" algn="ctr">
                      <a:solidFill>
                        <a:schemeClr val="tx1"/>
                      </a:solidFill>
                      <a:prstDash val="solid"/>
                      <a:round/>
                      <a:headEnd type="none" w="med" len="med"/>
                      <a:tailEnd type="none" w="med" len="med"/>
                    </a:lnL>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lnR w="12700" cap="flat" cmpd="sng" algn="ctr">
                      <a:solidFill>
                        <a:schemeClr val="tx1"/>
                      </a:solidFill>
                      <a:prstDash val="solid"/>
                      <a:round/>
                      <a:headEnd type="none" w="med" len="med"/>
                      <a:tailEnd type="none" w="med" len="med"/>
                    </a:lnR>
                    <a:solidFill>
                      <a:srgbClr val="E5EDF1"/>
                    </a:solidFill>
                  </a:tcPr>
                </a:tc>
              </a:tr>
              <a:tr h="156754">
                <a:tc>
                  <a:txBody>
                    <a:bodyPr/>
                    <a:lstStyle/>
                    <a:p>
                      <a:pPr marL="0" marR="0">
                        <a:lnSpc>
                          <a:spcPct val="115000"/>
                        </a:lnSpc>
                        <a:spcBef>
                          <a:spcPts val="0"/>
                        </a:spcBef>
                        <a:spcAft>
                          <a:spcPts val="0"/>
                        </a:spcAft>
                      </a:pPr>
                      <a:r>
                        <a:rPr lang="en-US" sz="900" dirty="0">
                          <a:solidFill>
                            <a:schemeClr val="tx1"/>
                          </a:solidFill>
                          <a:effectLst/>
                          <a:latin typeface="Verdana" pitchFamily="34" charset="0"/>
                          <a:ea typeface="Verdana" pitchFamily="34" charset="0"/>
                          <a:cs typeface="Verdana" pitchFamily="34" charset="0"/>
                        </a:rPr>
                        <a:t>Early Help</a:t>
                      </a:r>
                    </a:p>
                  </a:txBody>
                  <a:tcPr marL="56223" marR="56223" marT="0" marB="0">
                    <a:lnL w="12700" cap="flat" cmpd="sng" algn="ctr">
                      <a:solidFill>
                        <a:schemeClr val="tx1"/>
                      </a:solidFill>
                      <a:prstDash val="solid"/>
                      <a:round/>
                      <a:headEnd type="none" w="med" len="med"/>
                      <a:tailEnd type="none" w="med" len="med"/>
                    </a:lnL>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lnR w="12700" cap="flat" cmpd="sng" algn="ctr">
                      <a:solidFill>
                        <a:schemeClr val="tx1"/>
                      </a:solidFill>
                      <a:prstDash val="solid"/>
                      <a:round/>
                      <a:headEnd type="none" w="med" len="med"/>
                      <a:tailEnd type="none" w="med" len="med"/>
                    </a:lnR>
                    <a:noFill/>
                  </a:tcPr>
                </a:tc>
              </a:tr>
              <a:tr h="156754">
                <a:tc>
                  <a:txBody>
                    <a:bodyPr/>
                    <a:lstStyle/>
                    <a:p>
                      <a:pPr marL="0" marR="0">
                        <a:lnSpc>
                          <a:spcPct val="115000"/>
                        </a:lnSpc>
                        <a:spcBef>
                          <a:spcPts val="0"/>
                        </a:spcBef>
                        <a:spcAft>
                          <a:spcPts val="0"/>
                        </a:spcAft>
                      </a:pPr>
                      <a:r>
                        <a:rPr lang="en-US" sz="900" dirty="0">
                          <a:solidFill>
                            <a:schemeClr val="tx1"/>
                          </a:solidFill>
                          <a:effectLst/>
                          <a:latin typeface="Verdana" pitchFamily="34" charset="0"/>
                          <a:ea typeface="Verdana" pitchFamily="34" charset="0"/>
                          <a:cs typeface="Verdana" pitchFamily="34" charset="0"/>
                        </a:rPr>
                        <a:t> </a:t>
                      </a:r>
                    </a:p>
                  </a:txBody>
                  <a:tcPr marL="56223" marR="56223" marT="0" marB="0">
                    <a:lnL w="12700" cap="flat" cmpd="sng" algn="ctr">
                      <a:solidFill>
                        <a:schemeClr val="tx1"/>
                      </a:solidFill>
                      <a:prstDash val="solid"/>
                      <a:round/>
                      <a:headEnd type="none" w="med" len="med"/>
                      <a:tailEnd type="none" w="med" len="med"/>
                    </a:lnL>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lnR w="12700" cap="flat" cmpd="sng" algn="ctr">
                      <a:solidFill>
                        <a:schemeClr val="tx1"/>
                      </a:solidFill>
                      <a:prstDash val="solid"/>
                      <a:round/>
                      <a:headEnd type="none" w="med" len="med"/>
                      <a:tailEnd type="none" w="med" len="med"/>
                    </a:lnR>
                    <a:noFill/>
                  </a:tcPr>
                </a:tc>
              </a:tr>
              <a:tr h="156754">
                <a:tc>
                  <a:txBody>
                    <a:bodyPr/>
                    <a:lstStyle/>
                    <a:p>
                      <a:pPr marL="0" marR="0">
                        <a:lnSpc>
                          <a:spcPct val="115000"/>
                        </a:lnSpc>
                        <a:spcBef>
                          <a:spcPts val="0"/>
                        </a:spcBef>
                        <a:spcAft>
                          <a:spcPts val="0"/>
                        </a:spcAft>
                      </a:pPr>
                      <a:r>
                        <a:rPr lang="en-US" sz="900" dirty="0" smtClean="0">
                          <a:solidFill>
                            <a:schemeClr val="tx1"/>
                          </a:solidFill>
                          <a:effectLst/>
                          <a:latin typeface="Verdana" pitchFamily="34" charset="0"/>
                          <a:ea typeface="Verdana" pitchFamily="34" charset="0"/>
                          <a:cs typeface="Verdana" pitchFamily="34" charset="0"/>
                        </a:rPr>
                        <a:t>Pressure the Passer</a:t>
                      </a:r>
                      <a:endParaRPr lang="en-US" sz="900" dirty="0">
                        <a:solidFill>
                          <a:schemeClr val="tx1"/>
                        </a:solidFill>
                        <a:effectLst/>
                        <a:latin typeface="Verdana" pitchFamily="34" charset="0"/>
                        <a:ea typeface="Verdana" pitchFamily="34" charset="0"/>
                        <a:cs typeface="Verdana" pitchFamily="34" charset="0"/>
                      </a:endParaRPr>
                    </a:p>
                  </a:txBody>
                  <a:tcPr marL="56223" marR="56223" marT="0" marB="0">
                    <a:lnL w="12700" cap="flat" cmpd="sng" algn="ctr">
                      <a:solidFill>
                        <a:schemeClr val="tx1"/>
                      </a:solidFill>
                      <a:prstDash val="solid"/>
                      <a:round/>
                      <a:headEnd type="none" w="med" len="med"/>
                      <a:tailEnd type="none" w="med" len="med"/>
                    </a:lnL>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lnR w="12700" cap="flat" cmpd="sng" algn="ctr">
                      <a:solidFill>
                        <a:schemeClr val="tx1"/>
                      </a:solidFill>
                      <a:prstDash val="solid"/>
                      <a:round/>
                      <a:headEnd type="none" w="med" len="med"/>
                      <a:tailEnd type="none" w="med" len="med"/>
                    </a:lnR>
                    <a:solidFill>
                      <a:srgbClr val="E5EDF1"/>
                    </a:solidFill>
                  </a:tcPr>
                </a:tc>
              </a:tr>
              <a:tr h="156754">
                <a:tc>
                  <a:txBody>
                    <a:bodyPr/>
                    <a:lstStyle/>
                    <a:p>
                      <a:pPr marL="0" marR="0">
                        <a:lnSpc>
                          <a:spcPct val="115000"/>
                        </a:lnSpc>
                        <a:spcBef>
                          <a:spcPts val="0"/>
                        </a:spcBef>
                        <a:spcAft>
                          <a:spcPts val="0"/>
                        </a:spcAft>
                      </a:pPr>
                      <a:r>
                        <a:rPr lang="en-US" sz="900" dirty="0" smtClean="0">
                          <a:solidFill>
                            <a:schemeClr val="tx1"/>
                          </a:solidFill>
                          <a:effectLst/>
                          <a:latin typeface="Verdana" pitchFamily="34" charset="0"/>
                          <a:ea typeface="Verdana" pitchFamily="34" charset="0"/>
                          <a:cs typeface="Verdana" pitchFamily="34" charset="0"/>
                        </a:rPr>
                        <a:t>Eliminate Vision</a:t>
                      </a:r>
                      <a:endParaRPr lang="en-US" sz="900" dirty="0">
                        <a:solidFill>
                          <a:schemeClr val="tx1"/>
                        </a:solidFill>
                        <a:effectLst/>
                        <a:latin typeface="Verdana" pitchFamily="34" charset="0"/>
                        <a:ea typeface="Verdana" pitchFamily="34" charset="0"/>
                        <a:cs typeface="Verdana" pitchFamily="34" charset="0"/>
                      </a:endParaRPr>
                    </a:p>
                  </a:txBody>
                  <a:tcPr marL="56223" marR="56223" marT="0" marB="0">
                    <a:lnL w="12700" cap="flat" cmpd="sng" algn="ctr">
                      <a:solidFill>
                        <a:schemeClr val="tx1"/>
                      </a:solidFill>
                      <a:prstDash val="solid"/>
                      <a:round/>
                      <a:headEnd type="none" w="med" len="med"/>
                      <a:tailEnd type="none" w="med" len="med"/>
                    </a:lnL>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lnR w="12700" cap="flat" cmpd="sng" algn="ctr">
                      <a:solidFill>
                        <a:schemeClr val="tx1"/>
                      </a:solidFill>
                      <a:prstDash val="solid"/>
                      <a:round/>
                      <a:headEnd type="none" w="med" len="med"/>
                      <a:tailEnd type="none" w="med" len="med"/>
                    </a:lnR>
                    <a:noFill/>
                  </a:tcPr>
                </a:tc>
              </a:tr>
              <a:tr h="156754">
                <a:tc>
                  <a:txBody>
                    <a:bodyPr/>
                    <a:lstStyle/>
                    <a:p>
                      <a:pPr marL="0" marR="0">
                        <a:lnSpc>
                          <a:spcPct val="115000"/>
                        </a:lnSpc>
                        <a:spcBef>
                          <a:spcPts val="0"/>
                        </a:spcBef>
                        <a:spcAft>
                          <a:spcPts val="0"/>
                        </a:spcAft>
                      </a:pPr>
                      <a:r>
                        <a:rPr lang="en-US" sz="900" dirty="0" smtClean="0">
                          <a:solidFill>
                            <a:schemeClr val="tx1"/>
                          </a:solidFill>
                          <a:effectLst/>
                          <a:latin typeface="Verdana" pitchFamily="34" charset="0"/>
                          <a:ea typeface="Verdana" pitchFamily="34" charset="0"/>
                          <a:cs typeface="Verdana" pitchFamily="34" charset="0"/>
                        </a:rPr>
                        <a:t>Arch the Ball to the Sideline</a:t>
                      </a:r>
                      <a:endParaRPr lang="en-US" sz="900" dirty="0">
                        <a:solidFill>
                          <a:schemeClr val="tx1"/>
                        </a:solidFill>
                        <a:effectLst/>
                        <a:latin typeface="Verdana" pitchFamily="34" charset="0"/>
                        <a:ea typeface="Verdana" pitchFamily="34" charset="0"/>
                        <a:cs typeface="Verdana" pitchFamily="34" charset="0"/>
                      </a:endParaRPr>
                    </a:p>
                  </a:txBody>
                  <a:tcPr marL="56223" marR="56223" marT="0" marB="0">
                    <a:lnL w="12700" cap="flat" cmpd="sng" algn="ctr">
                      <a:solidFill>
                        <a:schemeClr val="tx1"/>
                      </a:solidFill>
                      <a:prstDash val="solid"/>
                      <a:round/>
                      <a:headEnd type="none" w="med" len="med"/>
                      <a:tailEnd type="none" w="med" len="med"/>
                    </a:lnL>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lnR w="12700" cap="flat" cmpd="sng" algn="ctr">
                      <a:solidFill>
                        <a:schemeClr val="tx1"/>
                      </a:solidFill>
                      <a:prstDash val="solid"/>
                      <a:round/>
                      <a:headEnd type="none" w="med" len="med"/>
                      <a:tailEnd type="none" w="med" len="med"/>
                    </a:lnR>
                    <a:solidFill>
                      <a:srgbClr val="E5EDF1"/>
                    </a:solidFill>
                  </a:tcPr>
                </a:tc>
              </a:tr>
              <a:tr h="156754">
                <a:tc>
                  <a:txBody>
                    <a:bodyPr/>
                    <a:lstStyle/>
                    <a:p>
                      <a:pPr marL="0" marR="0">
                        <a:lnSpc>
                          <a:spcPct val="115000"/>
                        </a:lnSpc>
                        <a:spcBef>
                          <a:spcPts val="0"/>
                        </a:spcBef>
                        <a:spcAft>
                          <a:spcPts val="0"/>
                        </a:spcAft>
                      </a:pPr>
                      <a:r>
                        <a:rPr lang="en-US" sz="900" dirty="0" smtClean="0">
                          <a:solidFill>
                            <a:schemeClr val="tx1"/>
                          </a:solidFill>
                          <a:effectLst/>
                          <a:latin typeface="Verdana" pitchFamily="34" charset="0"/>
                          <a:ea typeface="Verdana" pitchFamily="34" charset="0"/>
                          <a:cs typeface="Verdana" pitchFamily="34" charset="0"/>
                        </a:rPr>
                        <a:t>Protect the Gaps</a:t>
                      </a:r>
                      <a:endParaRPr lang="en-US" sz="900" dirty="0">
                        <a:solidFill>
                          <a:schemeClr val="tx1"/>
                        </a:solidFill>
                        <a:effectLst/>
                        <a:latin typeface="Verdana" pitchFamily="34" charset="0"/>
                        <a:ea typeface="Verdana" pitchFamily="34" charset="0"/>
                        <a:cs typeface="Verdana" pitchFamily="34" charset="0"/>
                      </a:endParaRPr>
                    </a:p>
                  </a:txBody>
                  <a:tcPr marL="56223" marR="56223" marT="0" marB="0">
                    <a:lnL w="12700" cap="flat" cmpd="sng" algn="ctr">
                      <a:solidFill>
                        <a:schemeClr val="tx1"/>
                      </a:solidFill>
                      <a:prstDash val="solid"/>
                      <a:round/>
                      <a:headEnd type="none" w="med" len="med"/>
                      <a:tailEnd type="none" w="med" len="med"/>
                    </a:lnL>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lnR w="12700" cap="flat" cmpd="sng" algn="ctr">
                      <a:solidFill>
                        <a:schemeClr val="tx1"/>
                      </a:solidFill>
                      <a:prstDash val="solid"/>
                      <a:round/>
                      <a:headEnd type="none" w="med" len="med"/>
                      <a:tailEnd type="none" w="med" len="med"/>
                    </a:lnR>
                    <a:noFill/>
                  </a:tcPr>
                </a:tc>
              </a:tr>
              <a:tr h="156754">
                <a:tc>
                  <a:txBody>
                    <a:bodyPr/>
                    <a:lstStyle/>
                    <a:p>
                      <a:pPr marL="0" marR="0">
                        <a:lnSpc>
                          <a:spcPct val="115000"/>
                        </a:lnSpc>
                        <a:spcBef>
                          <a:spcPts val="0"/>
                        </a:spcBef>
                        <a:spcAft>
                          <a:spcPts val="0"/>
                        </a:spcAft>
                      </a:pPr>
                      <a:r>
                        <a:rPr lang="en-US" sz="900" dirty="0" smtClean="0">
                          <a:solidFill>
                            <a:schemeClr val="tx1"/>
                          </a:solidFill>
                          <a:effectLst/>
                          <a:latin typeface="Verdana" pitchFamily="34" charset="0"/>
                          <a:ea typeface="Verdana" pitchFamily="34" charset="0"/>
                          <a:cs typeface="Verdana" pitchFamily="34" charset="0"/>
                        </a:rPr>
                        <a:t>No Easy Baskets</a:t>
                      </a:r>
                      <a:endParaRPr lang="en-US" sz="900" dirty="0">
                        <a:solidFill>
                          <a:schemeClr val="tx1"/>
                        </a:solidFill>
                        <a:effectLst/>
                        <a:latin typeface="Verdana" pitchFamily="34" charset="0"/>
                        <a:ea typeface="Verdana" pitchFamily="34" charset="0"/>
                        <a:cs typeface="Verdana" pitchFamily="34" charset="0"/>
                      </a:endParaRPr>
                    </a:p>
                  </a:txBody>
                  <a:tcPr marL="56223" marR="56223" marT="0" marB="0">
                    <a:lnL w="12700" cap="flat" cmpd="sng" algn="ctr">
                      <a:solidFill>
                        <a:schemeClr val="tx1"/>
                      </a:solidFill>
                      <a:prstDash val="solid"/>
                      <a:round/>
                      <a:headEnd type="none" w="med" len="med"/>
                      <a:tailEnd type="none" w="med" len="med"/>
                    </a:lnL>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lnR w="12700" cap="flat" cmpd="sng" algn="ctr">
                      <a:solidFill>
                        <a:schemeClr val="tx1"/>
                      </a:solidFill>
                      <a:prstDash val="solid"/>
                      <a:round/>
                      <a:headEnd type="none" w="med" len="med"/>
                      <a:tailEnd type="none" w="med" len="med"/>
                    </a:lnR>
                    <a:solidFill>
                      <a:srgbClr val="E5EDF1"/>
                    </a:solidFill>
                  </a:tcPr>
                </a:tc>
              </a:tr>
              <a:tr h="156754">
                <a:tc>
                  <a:txBody>
                    <a:bodyPr/>
                    <a:lstStyle/>
                    <a:p>
                      <a:pPr marL="0" marR="0">
                        <a:lnSpc>
                          <a:spcPct val="115000"/>
                        </a:lnSpc>
                        <a:spcBef>
                          <a:spcPts val="0"/>
                        </a:spcBef>
                        <a:spcAft>
                          <a:spcPts val="0"/>
                        </a:spcAft>
                      </a:pPr>
                      <a:r>
                        <a:rPr lang="en-US" sz="900" dirty="0">
                          <a:solidFill>
                            <a:schemeClr val="tx1"/>
                          </a:solidFill>
                          <a:effectLst/>
                          <a:latin typeface="Verdana" pitchFamily="34" charset="0"/>
                          <a:ea typeface="Verdana" pitchFamily="34" charset="0"/>
                          <a:cs typeface="Verdana" pitchFamily="34" charset="0"/>
                        </a:rPr>
                        <a:t> </a:t>
                      </a:r>
                    </a:p>
                  </a:txBody>
                  <a:tcPr marL="56223" marR="56223" marT="0" marB="0">
                    <a:lnL w="12700" cap="flat" cmpd="sng" algn="ctr">
                      <a:solidFill>
                        <a:schemeClr val="tx1"/>
                      </a:solidFill>
                      <a:prstDash val="solid"/>
                      <a:round/>
                      <a:headEnd type="none" w="med" len="med"/>
                      <a:tailEnd type="none" w="med" len="med"/>
                    </a:lnL>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lnR w="12700" cap="flat" cmpd="sng" algn="ctr">
                      <a:solidFill>
                        <a:schemeClr val="tx1"/>
                      </a:solidFill>
                      <a:prstDash val="solid"/>
                      <a:round/>
                      <a:headEnd type="none" w="med" len="med"/>
                      <a:tailEnd type="none" w="med" len="med"/>
                    </a:lnR>
                    <a:noFill/>
                  </a:tcPr>
                </a:tc>
              </a:tr>
              <a:tr h="156754">
                <a:tc>
                  <a:txBody>
                    <a:bodyPr/>
                    <a:lstStyle/>
                    <a:p>
                      <a:pPr marL="0" marR="0">
                        <a:lnSpc>
                          <a:spcPct val="115000"/>
                        </a:lnSpc>
                        <a:spcBef>
                          <a:spcPts val="0"/>
                        </a:spcBef>
                        <a:spcAft>
                          <a:spcPts val="0"/>
                        </a:spcAft>
                      </a:pPr>
                      <a:r>
                        <a:rPr lang="en-US" sz="900" dirty="0" smtClean="0">
                          <a:solidFill>
                            <a:schemeClr val="tx1"/>
                          </a:solidFill>
                          <a:effectLst/>
                          <a:latin typeface="Verdana" pitchFamily="34" charset="0"/>
                          <a:ea typeface="Verdana" pitchFamily="34" charset="0"/>
                          <a:cs typeface="Verdana" pitchFamily="34" charset="0"/>
                        </a:rPr>
                        <a:t>No Middle, No Middle, No Middle</a:t>
                      </a:r>
                      <a:endParaRPr lang="en-US" sz="900" dirty="0">
                        <a:solidFill>
                          <a:schemeClr val="tx1"/>
                        </a:solidFill>
                        <a:effectLst/>
                        <a:latin typeface="Verdana" pitchFamily="34" charset="0"/>
                        <a:ea typeface="Verdana" pitchFamily="34" charset="0"/>
                        <a:cs typeface="Verdana" pitchFamily="34" charset="0"/>
                      </a:endParaRPr>
                    </a:p>
                  </a:txBody>
                  <a:tcPr marL="56223" marR="56223" marT="0" marB="0">
                    <a:lnL w="12700" cap="flat" cmpd="sng" algn="ctr">
                      <a:solidFill>
                        <a:schemeClr val="tx1"/>
                      </a:solidFill>
                      <a:prstDash val="solid"/>
                      <a:round/>
                      <a:headEnd type="none" w="med" len="med"/>
                      <a:tailEnd type="none" w="med" len="med"/>
                    </a:lnL>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lnR w="12700" cap="flat" cmpd="sng" algn="ctr">
                      <a:solidFill>
                        <a:schemeClr val="tx1"/>
                      </a:solidFill>
                      <a:prstDash val="solid"/>
                      <a:round/>
                      <a:headEnd type="none" w="med" len="med"/>
                      <a:tailEnd type="none" w="med" len="med"/>
                    </a:lnR>
                    <a:noFill/>
                  </a:tcPr>
                </a:tc>
              </a:tr>
              <a:tr h="156754">
                <a:tc>
                  <a:txBody>
                    <a:bodyPr/>
                    <a:lstStyle/>
                    <a:p>
                      <a:pPr marL="0" marR="0">
                        <a:lnSpc>
                          <a:spcPct val="115000"/>
                        </a:lnSpc>
                        <a:spcBef>
                          <a:spcPts val="0"/>
                        </a:spcBef>
                        <a:spcAft>
                          <a:spcPts val="0"/>
                        </a:spcAft>
                      </a:pPr>
                      <a:r>
                        <a:rPr lang="en-US" sz="900" dirty="0" smtClean="0">
                          <a:solidFill>
                            <a:schemeClr val="tx1"/>
                          </a:solidFill>
                          <a:effectLst/>
                          <a:latin typeface="Verdana" pitchFamily="34" charset="0"/>
                          <a:ea typeface="Verdana" pitchFamily="34" charset="0"/>
                          <a:cs typeface="Verdana" pitchFamily="34" charset="0"/>
                        </a:rPr>
                        <a:t>Intelligent Close-Outs</a:t>
                      </a:r>
                      <a:endParaRPr lang="en-US" sz="900" dirty="0">
                        <a:solidFill>
                          <a:schemeClr val="tx1"/>
                        </a:solidFill>
                        <a:effectLst/>
                        <a:latin typeface="Verdana" pitchFamily="34" charset="0"/>
                        <a:ea typeface="Verdana" pitchFamily="34" charset="0"/>
                        <a:cs typeface="Verdana" pitchFamily="34" charset="0"/>
                      </a:endParaRPr>
                    </a:p>
                  </a:txBody>
                  <a:tcPr marL="56223" marR="56223" marT="0" marB="0">
                    <a:lnL w="12700" cap="flat" cmpd="sng" algn="ctr">
                      <a:solidFill>
                        <a:schemeClr val="tx1"/>
                      </a:solidFill>
                      <a:prstDash val="solid"/>
                      <a:round/>
                      <a:headEnd type="none" w="med" len="med"/>
                      <a:tailEnd type="none" w="med" len="med"/>
                    </a:lnL>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lnR w="12700" cap="flat" cmpd="sng" algn="ctr">
                      <a:solidFill>
                        <a:schemeClr val="tx1"/>
                      </a:solidFill>
                      <a:prstDash val="solid"/>
                      <a:round/>
                      <a:headEnd type="none" w="med" len="med"/>
                      <a:tailEnd type="none" w="med" len="med"/>
                    </a:lnR>
                    <a:solidFill>
                      <a:srgbClr val="E5EDF1"/>
                    </a:solidFill>
                  </a:tcPr>
                </a:tc>
              </a:tr>
              <a:tr h="156754">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900" dirty="0" smtClean="0">
                          <a:solidFill>
                            <a:schemeClr val="tx1"/>
                          </a:solidFill>
                          <a:effectLst/>
                          <a:latin typeface="Verdana" pitchFamily="34" charset="0"/>
                          <a:ea typeface="Verdana" pitchFamily="34" charset="0"/>
                          <a:cs typeface="Verdana" pitchFamily="34" charset="0"/>
                        </a:rPr>
                        <a:t>Must Talk </a:t>
                      </a:r>
                      <a:endParaRPr lang="en-US" sz="900" dirty="0" smtClean="0">
                        <a:solidFill>
                          <a:srgbClr val="FF0000"/>
                        </a:solidFill>
                        <a:effectLst/>
                        <a:latin typeface="Verdana" pitchFamily="34" charset="0"/>
                        <a:ea typeface="Verdana" pitchFamily="34" charset="0"/>
                        <a:cs typeface="Verdana" pitchFamily="34" charset="0"/>
                      </a:endParaRPr>
                    </a:p>
                  </a:txBody>
                  <a:tcPr marL="56223" marR="56223" marT="0" marB="0">
                    <a:lnL w="12700" cap="flat" cmpd="sng" algn="ctr">
                      <a:solidFill>
                        <a:schemeClr val="tx1"/>
                      </a:solidFill>
                      <a:prstDash val="solid"/>
                      <a:round/>
                      <a:headEnd type="none" w="med" len="med"/>
                      <a:tailEnd type="none" w="med" len="med"/>
                    </a:lnL>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lnR w="12700" cap="flat" cmpd="sng" algn="ctr">
                      <a:solidFill>
                        <a:schemeClr val="tx1"/>
                      </a:solidFill>
                      <a:prstDash val="solid"/>
                      <a:round/>
                      <a:headEnd type="none" w="med" len="med"/>
                      <a:tailEnd type="none" w="med" len="med"/>
                    </a:lnR>
                    <a:noFill/>
                  </a:tcPr>
                </a:tc>
              </a:tr>
              <a:tr h="156754">
                <a:tc>
                  <a:txBody>
                    <a:bodyPr/>
                    <a:lstStyle/>
                    <a:p>
                      <a:pPr marL="0" marR="0">
                        <a:lnSpc>
                          <a:spcPct val="115000"/>
                        </a:lnSpc>
                        <a:spcBef>
                          <a:spcPts val="0"/>
                        </a:spcBef>
                        <a:spcAft>
                          <a:spcPts val="0"/>
                        </a:spcAft>
                      </a:pPr>
                      <a:r>
                        <a:rPr lang="en-US" sz="900" dirty="0" smtClean="0">
                          <a:solidFill>
                            <a:schemeClr val="tx1"/>
                          </a:solidFill>
                          <a:effectLst/>
                          <a:latin typeface="Verdana" pitchFamily="34" charset="0"/>
                          <a:ea typeface="Verdana" pitchFamily="34" charset="0"/>
                          <a:cs typeface="Verdana" pitchFamily="34" charset="0"/>
                        </a:rPr>
                        <a:t>Anticipate on Defense</a:t>
                      </a:r>
                      <a:endParaRPr lang="en-US" sz="900" dirty="0">
                        <a:solidFill>
                          <a:schemeClr val="tx1"/>
                        </a:solidFill>
                        <a:effectLst/>
                        <a:latin typeface="Verdana" pitchFamily="34" charset="0"/>
                        <a:ea typeface="Verdana" pitchFamily="34" charset="0"/>
                        <a:cs typeface="Verdana" pitchFamily="34" charset="0"/>
                      </a:endParaRPr>
                    </a:p>
                  </a:txBody>
                  <a:tcPr marL="56223" marR="56223" marT="0" marB="0">
                    <a:lnL w="12700" cap="flat" cmpd="sng" algn="ctr">
                      <a:solidFill>
                        <a:schemeClr val="tx1"/>
                      </a:solidFill>
                      <a:prstDash val="solid"/>
                      <a:round/>
                      <a:headEnd type="none" w="med" len="med"/>
                      <a:tailEnd type="none" w="med" len="med"/>
                    </a:lnL>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lnR w="12700" cap="flat" cmpd="sng" algn="ctr">
                      <a:solidFill>
                        <a:schemeClr val="tx1"/>
                      </a:solidFill>
                      <a:prstDash val="solid"/>
                      <a:round/>
                      <a:headEnd type="none" w="med" len="med"/>
                      <a:tailEnd type="none" w="med" len="med"/>
                    </a:lnR>
                    <a:solidFill>
                      <a:srgbClr val="E5EDF1"/>
                    </a:solidFill>
                  </a:tcPr>
                </a:tc>
              </a:tr>
              <a:tr h="156754">
                <a:tc>
                  <a:txBody>
                    <a:bodyPr/>
                    <a:lstStyle/>
                    <a:p>
                      <a:pPr marL="0" marR="0">
                        <a:lnSpc>
                          <a:spcPct val="115000"/>
                        </a:lnSpc>
                        <a:spcBef>
                          <a:spcPts val="0"/>
                        </a:spcBef>
                        <a:spcAft>
                          <a:spcPts val="0"/>
                        </a:spcAft>
                      </a:pPr>
                      <a:r>
                        <a:rPr lang="en-US" sz="900" dirty="0" smtClean="0">
                          <a:solidFill>
                            <a:schemeClr val="tx1"/>
                          </a:solidFill>
                          <a:effectLst/>
                          <a:latin typeface="Verdana" pitchFamily="34" charset="0"/>
                          <a:ea typeface="Verdana" pitchFamily="34" charset="0"/>
                          <a:cs typeface="Verdana" pitchFamily="34" charset="0"/>
                        </a:rPr>
                        <a:t>Pinch &amp; Fake at Ball</a:t>
                      </a:r>
                      <a:endParaRPr lang="en-US" sz="900" dirty="0">
                        <a:solidFill>
                          <a:schemeClr val="tx1"/>
                        </a:solidFill>
                        <a:effectLst/>
                        <a:latin typeface="Verdana" pitchFamily="34" charset="0"/>
                        <a:ea typeface="Verdana" pitchFamily="34" charset="0"/>
                        <a:cs typeface="Verdana" pitchFamily="34" charset="0"/>
                      </a:endParaRPr>
                    </a:p>
                  </a:txBody>
                  <a:tcPr marL="56223" marR="56223" marT="0" marB="0">
                    <a:lnL w="12700" cap="flat" cmpd="sng" algn="ctr">
                      <a:solidFill>
                        <a:schemeClr val="tx1"/>
                      </a:solidFill>
                      <a:prstDash val="solid"/>
                      <a:round/>
                      <a:headEnd type="none" w="med" len="med"/>
                      <a:tailEnd type="none" w="med" len="med"/>
                    </a:lnL>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lnR w="12700" cap="flat" cmpd="sng" algn="ctr">
                      <a:solidFill>
                        <a:schemeClr val="tx1"/>
                      </a:solidFill>
                      <a:prstDash val="solid"/>
                      <a:round/>
                      <a:headEnd type="none" w="med" len="med"/>
                      <a:tailEnd type="none" w="med" len="med"/>
                    </a:lnR>
                    <a:noFill/>
                  </a:tcPr>
                </a:tc>
              </a:tr>
              <a:tr h="156754">
                <a:tc>
                  <a:txBody>
                    <a:bodyPr/>
                    <a:lstStyle/>
                    <a:p>
                      <a:pPr marL="0" marR="0">
                        <a:lnSpc>
                          <a:spcPct val="115000"/>
                        </a:lnSpc>
                        <a:spcBef>
                          <a:spcPts val="0"/>
                        </a:spcBef>
                        <a:spcAft>
                          <a:spcPts val="0"/>
                        </a:spcAft>
                      </a:pPr>
                      <a:endParaRPr lang="en-US" sz="900" dirty="0">
                        <a:solidFill>
                          <a:schemeClr val="tx1"/>
                        </a:solidFill>
                        <a:effectLst/>
                        <a:latin typeface="Verdana" pitchFamily="34" charset="0"/>
                        <a:ea typeface="Verdana" pitchFamily="34" charset="0"/>
                        <a:cs typeface="Verdana" pitchFamily="34" charset="0"/>
                      </a:endParaRPr>
                    </a:p>
                  </a:txBody>
                  <a:tcPr marL="56223" marR="56223" marT="0" marB="0">
                    <a:lnL w="12700" cap="flat" cmpd="sng" algn="ctr">
                      <a:solidFill>
                        <a:schemeClr val="tx1"/>
                      </a:solidFill>
                      <a:prstDash val="solid"/>
                      <a:round/>
                      <a:headEnd type="none" w="med" len="med"/>
                      <a:tailEnd type="none" w="med" len="med"/>
                    </a:lnL>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endParaRPr lang="en-US" sz="900" dirty="0">
                        <a:effectLst/>
                        <a:latin typeface="Verdana" pitchFamily="34" charset="0"/>
                        <a:ea typeface="Verdana" pitchFamily="34" charset="0"/>
                        <a:cs typeface="Verdana" pitchFamily="34" charset="0"/>
                      </a:endParaRPr>
                    </a:p>
                  </a:txBody>
                  <a:tcPr marL="56223" marR="56223" marT="0" marB="0">
                    <a:lnR w="12700" cap="flat" cmpd="sng" algn="ctr">
                      <a:solidFill>
                        <a:schemeClr val="tx1"/>
                      </a:solidFill>
                      <a:prstDash val="solid"/>
                      <a:round/>
                      <a:headEnd type="none" w="med" len="med"/>
                      <a:tailEnd type="none" w="med" len="med"/>
                    </a:lnR>
                    <a:noFill/>
                  </a:tcPr>
                </a:tc>
              </a:tr>
              <a:tr h="156754">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900" dirty="0" smtClean="0">
                          <a:solidFill>
                            <a:schemeClr val="tx1"/>
                          </a:solidFill>
                          <a:effectLst/>
                          <a:latin typeface="Verdana" pitchFamily="34" charset="0"/>
                          <a:ea typeface="Verdana" pitchFamily="34" charset="0"/>
                          <a:cs typeface="Verdana" pitchFamily="34" charset="0"/>
                        </a:rPr>
                        <a:t>Move When Ball Moves – Every Time</a:t>
                      </a:r>
                    </a:p>
                  </a:txBody>
                  <a:tcPr marL="56223" marR="56223" marT="0" marB="0">
                    <a:lnL w="12700" cap="flat" cmpd="sng" algn="ctr">
                      <a:solidFill>
                        <a:schemeClr val="tx1"/>
                      </a:solidFill>
                      <a:prstDash val="solid"/>
                      <a:round/>
                      <a:headEnd type="none" w="med" len="med"/>
                      <a:tailEnd type="none" w="med" len="med"/>
                    </a:lnL>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lnR w="12700" cap="flat" cmpd="sng" algn="ctr">
                      <a:solidFill>
                        <a:schemeClr val="tx1"/>
                      </a:solidFill>
                      <a:prstDash val="solid"/>
                      <a:round/>
                      <a:headEnd type="none" w="med" len="med"/>
                      <a:tailEnd type="none" w="med" len="med"/>
                    </a:lnR>
                    <a:solidFill>
                      <a:srgbClr val="E5EDF1"/>
                    </a:solidFill>
                  </a:tcPr>
                </a:tc>
              </a:tr>
              <a:tr h="156754">
                <a:tc>
                  <a:txBody>
                    <a:bodyPr/>
                    <a:lstStyle/>
                    <a:p>
                      <a:pPr marL="0" marR="0">
                        <a:lnSpc>
                          <a:spcPct val="115000"/>
                        </a:lnSpc>
                        <a:spcBef>
                          <a:spcPts val="0"/>
                        </a:spcBef>
                        <a:spcAft>
                          <a:spcPts val="0"/>
                        </a:spcAft>
                      </a:pPr>
                      <a:r>
                        <a:rPr lang="en-US" sz="900" dirty="0" smtClean="0">
                          <a:solidFill>
                            <a:schemeClr val="tx1"/>
                          </a:solidFill>
                          <a:effectLst/>
                          <a:latin typeface="Verdana" pitchFamily="34" charset="0"/>
                          <a:ea typeface="Verdana" pitchFamily="34" charset="0"/>
                          <a:cs typeface="Verdana" pitchFamily="34" charset="0"/>
                        </a:rPr>
                        <a:t>Take the Charge</a:t>
                      </a:r>
                      <a:endParaRPr lang="en-US" sz="900" dirty="0">
                        <a:solidFill>
                          <a:srgbClr val="FF0000"/>
                        </a:solidFill>
                        <a:effectLst/>
                        <a:latin typeface="Verdana" pitchFamily="34" charset="0"/>
                        <a:ea typeface="Verdana" pitchFamily="34" charset="0"/>
                        <a:cs typeface="Verdana" pitchFamily="34" charset="0"/>
                      </a:endParaRPr>
                    </a:p>
                  </a:txBody>
                  <a:tcPr marL="56223" marR="56223" marT="0" marB="0">
                    <a:lnL w="12700" cap="flat" cmpd="sng" algn="ctr">
                      <a:solidFill>
                        <a:schemeClr val="tx1"/>
                      </a:solidFill>
                      <a:prstDash val="solid"/>
                      <a:round/>
                      <a:headEnd type="none" w="med" len="med"/>
                      <a:tailEnd type="none" w="med" len="med"/>
                    </a:lnL>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lnR w="12700" cap="flat" cmpd="sng" algn="ctr">
                      <a:solidFill>
                        <a:schemeClr val="tx1"/>
                      </a:solidFill>
                      <a:prstDash val="solid"/>
                      <a:round/>
                      <a:headEnd type="none" w="med" len="med"/>
                      <a:tailEnd type="none" w="med" len="med"/>
                    </a:lnR>
                    <a:noFill/>
                  </a:tcPr>
                </a:tc>
              </a:tr>
              <a:tr h="156754">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900" dirty="0" smtClean="0">
                          <a:solidFill>
                            <a:schemeClr val="tx1"/>
                          </a:solidFill>
                          <a:effectLst/>
                          <a:latin typeface="Verdana" pitchFamily="34" charset="0"/>
                          <a:ea typeface="Verdana" pitchFamily="34" charset="0"/>
                          <a:cs typeface="Verdana" pitchFamily="34" charset="0"/>
                        </a:rPr>
                        <a:t>Hands Up on All Shots</a:t>
                      </a:r>
                    </a:p>
                  </a:txBody>
                  <a:tcPr marL="56223" marR="56223" marT="0" marB="0">
                    <a:lnL w="12700" cap="flat" cmpd="sng" algn="ctr">
                      <a:solidFill>
                        <a:schemeClr val="tx1"/>
                      </a:solidFill>
                      <a:prstDash val="solid"/>
                      <a:round/>
                      <a:headEnd type="none" w="med" len="med"/>
                      <a:tailEnd type="none" w="med" len="med"/>
                    </a:lnL>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lnR w="12700" cap="flat" cmpd="sng" algn="ctr">
                      <a:solidFill>
                        <a:schemeClr val="tx1"/>
                      </a:solidFill>
                      <a:prstDash val="solid"/>
                      <a:round/>
                      <a:headEnd type="none" w="med" len="med"/>
                      <a:tailEnd type="none" w="med" len="med"/>
                    </a:lnR>
                    <a:solidFill>
                      <a:srgbClr val="E5EDF1"/>
                    </a:solidFill>
                  </a:tcPr>
                </a:tc>
              </a:tr>
              <a:tr h="156754">
                <a:tc>
                  <a:txBody>
                    <a:bodyPr/>
                    <a:lstStyle/>
                    <a:p>
                      <a:pPr marL="0" marR="0">
                        <a:lnSpc>
                          <a:spcPct val="115000"/>
                        </a:lnSpc>
                        <a:spcBef>
                          <a:spcPts val="0"/>
                        </a:spcBef>
                        <a:spcAft>
                          <a:spcPts val="0"/>
                        </a:spcAft>
                      </a:pPr>
                      <a:r>
                        <a:rPr lang="en-US" sz="900" dirty="0" smtClean="0">
                          <a:solidFill>
                            <a:schemeClr val="tx1"/>
                          </a:solidFill>
                          <a:effectLst/>
                          <a:latin typeface="Verdana" pitchFamily="34" charset="0"/>
                          <a:ea typeface="Verdana" pitchFamily="34" charset="0"/>
                          <a:cs typeface="Verdana" pitchFamily="34" charset="0"/>
                        </a:rPr>
                        <a:t>Fill &amp; Sink on Baseline</a:t>
                      </a:r>
                      <a:endParaRPr lang="en-US" sz="900" dirty="0">
                        <a:solidFill>
                          <a:schemeClr val="tx1"/>
                        </a:solidFill>
                        <a:effectLst/>
                        <a:latin typeface="Verdana" pitchFamily="34" charset="0"/>
                        <a:ea typeface="Verdana" pitchFamily="34" charset="0"/>
                        <a:cs typeface="Verdana" pitchFamily="34" charset="0"/>
                      </a:endParaRPr>
                    </a:p>
                  </a:txBody>
                  <a:tcPr marL="56223" marR="56223" marT="0" marB="0">
                    <a:lnL w="12700" cap="flat" cmpd="sng" algn="ctr">
                      <a:solidFill>
                        <a:schemeClr val="tx1"/>
                      </a:solidFill>
                      <a:prstDash val="solid"/>
                      <a:round/>
                      <a:headEnd type="none" w="med" len="med"/>
                      <a:tailEnd type="none" w="med" len="med"/>
                    </a:lnL>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no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lnR w="12700" cap="flat" cmpd="sng" algn="ctr">
                      <a:solidFill>
                        <a:schemeClr val="tx1"/>
                      </a:solidFill>
                      <a:prstDash val="solid"/>
                      <a:round/>
                      <a:headEnd type="none" w="med" len="med"/>
                      <a:tailEnd type="none" w="med" len="med"/>
                    </a:lnR>
                    <a:noFill/>
                  </a:tcPr>
                </a:tc>
              </a:tr>
              <a:tr h="156754">
                <a:tc>
                  <a:txBody>
                    <a:bodyPr/>
                    <a:lstStyle/>
                    <a:p>
                      <a:pPr marL="0" marR="0">
                        <a:lnSpc>
                          <a:spcPct val="115000"/>
                        </a:lnSpc>
                        <a:spcBef>
                          <a:spcPts val="0"/>
                        </a:spcBef>
                        <a:spcAft>
                          <a:spcPts val="0"/>
                        </a:spcAft>
                      </a:pPr>
                      <a:r>
                        <a:rPr lang="en-US" sz="900" dirty="0" smtClean="0">
                          <a:solidFill>
                            <a:schemeClr val="tx1"/>
                          </a:solidFill>
                          <a:effectLst/>
                          <a:latin typeface="Verdana" pitchFamily="34" charset="0"/>
                          <a:ea typeface="Verdana" pitchFamily="34" charset="0"/>
                          <a:cs typeface="Verdana" pitchFamily="34" charset="0"/>
                        </a:rPr>
                        <a:t>Always Protect Power Zone When Your Man Sets a Screen</a:t>
                      </a:r>
                      <a:endParaRPr lang="en-US" sz="900" dirty="0">
                        <a:solidFill>
                          <a:schemeClr val="tx1"/>
                        </a:solidFill>
                        <a:effectLst/>
                        <a:latin typeface="Verdana" pitchFamily="34" charset="0"/>
                        <a:ea typeface="Verdana" pitchFamily="34" charset="0"/>
                        <a:cs typeface="Verdana" pitchFamily="34" charset="0"/>
                      </a:endParaRPr>
                    </a:p>
                  </a:txBody>
                  <a:tcPr marL="56223" marR="56223" marT="0"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lnB w="12700" cap="flat" cmpd="sng" algn="ctr">
                      <a:solidFill>
                        <a:schemeClr val="tx1"/>
                      </a:solidFill>
                      <a:prstDash val="solid"/>
                      <a:round/>
                      <a:headEnd type="none" w="med" len="med"/>
                      <a:tailEnd type="none" w="med" len="med"/>
                    </a:lnB>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lnB w="12700" cap="flat" cmpd="sng" algn="ctr">
                      <a:solidFill>
                        <a:schemeClr val="tx1"/>
                      </a:solidFill>
                      <a:prstDash val="solid"/>
                      <a:round/>
                      <a:headEnd type="none" w="med" len="med"/>
                      <a:tailEnd type="none" w="med" len="med"/>
                    </a:lnB>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lnB w="12700" cap="flat" cmpd="sng" algn="ctr">
                      <a:solidFill>
                        <a:schemeClr val="tx1"/>
                      </a:solidFill>
                      <a:prstDash val="solid"/>
                      <a:round/>
                      <a:headEnd type="none" w="med" len="med"/>
                      <a:tailEnd type="none" w="med" len="med"/>
                    </a:lnB>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 </a:t>
                      </a:r>
                    </a:p>
                  </a:txBody>
                  <a:tcPr marL="56223" marR="56223" marT="0" marB="0">
                    <a:lnB w="12700" cap="flat" cmpd="sng" algn="ctr">
                      <a:solidFill>
                        <a:schemeClr val="tx1"/>
                      </a:solidFill>
                      <a:prstDash val="solid"/>
                      <a:round/>
                      <a:headEnd type="none" w="med" len="med"/>
                      <a:tailEnd type="none" w="med" len="med"/>
                    </a:lnB>
                    <a:solidFill>
                      <a:srgbClr val="E5EDF1"/>
                    </a:solidFill>
                  </a:tcPr>
                </a:tc>
                <a:tc>
                  <a:txBody>
                    <a:bodyPr/>
                    <a:lstStyle/>
                    <a:p>
                      <a:pPr marL="0" marR="0" algn="ctr">
                        <a:lnSpc>
                          <a:spcPct val="115000"/>
                        </a:lnSpc>
                        <a:spcBef>
                          <a:spcPts val="0"/>
                        </a:spcBef>
                        <a:spcAft>
                          <a:spcPts val="0"/>
                        </a:spcAft>
                      </a:pPr>
                      <a:r>
                        <a:rPr lang="en-US" sz="900" dirty="0">
                          <a:effectLst/>
                          <a:latin typeface="Verdana" pitchFamily="34" charset="0"/>
                          <a:ea typeface="Verdana" pitchFamily="34" charset="0"/>
                          <a:cs typeface="Verdana" pitchFamily="34" charset="0"/>
                        </a:rPr>
                        <a:t>X</a:t>
                      </a:r>
                    </a:p>
                  </a:txBody>
                  <a:tcPr marL="56223" marR="56223" marT="0" marB="0">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E5EDF1"/>
                    </a:solidFill>
                  </a:tcPr>
                </a:tc>
              </a:tr>
            </a:tbl>
          </a:graphicData>
        </a:graphic>
      </p:graphicFrame>
      <p:pic>
        <p:nvPicPr>
          <p:cNvPr id="6" name="Picture 6"/>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6200" y="28576"/>
            <a:ext cx="1143000" cy="1117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34192864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43200" y="152400"/>
            <a:ext cx="6248400" cy="523220"/>
          </a:xfrm>
          <a:prstGeom prst="rect">
            <a:avLst/>
          </a:prstGeom>
          <a:noFill/>
        </p:spPr>
        <p:txBody>
          <a:bodyPr wrap="square" rtlCol="0">
            <a:spAutoFit/>
          </a:bodyPr>
          <a:lstStyle/>
          <a:p>
            <a:pPr lvl="4" algn="r"/>
            <a:r>
              <a:rPr lang="en-US" sz="1400" b="1" dirty="0">
                <a:latin typeface="Verdana" pitchFamily="34" charset="0"/>
                <a:ea typeface="Verdana" pitchFamily="34" charset="0"/>
                <a:cs typeface="Verdana" pitchFamily="34" charset="0"/>
              </a:rPr>
              <a:t>Minnetonka Boys Basketball Association</a:t>
            </a:r>
          </a:p>
          <a:p>
            <a:pPr lvl="4" algn="r"/>
            <a:r>
              <a:rPr lang="en-US" sz="1400" b="1" dirty="0">
                <a:latin typeface="Verdana" pitchFamily="34" charset="0"/>
                <a:ea typeface="Verdana" pitchFamily="34" charset="0"/>
                <a:cs typeface="Verdana" pitchFamily="34" charset="0"/>
              </a:rPr>
              <a:t>Defensive </a:t>
            </a:r>
            <a:r>
              <a:rPr lang="en-US" sz="1400" b="1" dirty="0" smtClean="0">
                <a:latin typeface="Verdana" pitchFamily="34" charset="0"/>
                <a:ea typeface="Verdana" pitchFamily="34" charset="0"/>
                <a:cs typeface="Verdana" pitchFamily="34" charset="0"/>
              </a:rPr>
              <a:t>Development Definitions</a:t>
            </a:r>
            <a:endParaRPr lang="en-US" sz="1400" b="1" dirty="0">
              <a:latin typeface="Verdana" pitchFamily="34" charset="0"/>
              <a:ea typeface="Verdana" pitchFamily="34" charset="0"/>
              <a:cs typeface="Verdana"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xmlns="" val="1036003180"/>
              </p:ext>
            </p:extLst>
          </p:nvPr>
        </p:nvGraphicFramePr>
        <p:xfrm>
          <a:off x="152400" y="940504"/>
          <a:ext cx="8839200" cy="5841296"/>
        </p:xfrm>
        <a:graphic>
          <a:graphicData uri="http://schemas.openxmlformats.org/drawingml/2006/table">
            <a:tbl>
              <a:tblPr firstRow="1" bandRow="1">
                <a:tableStyleId>{5C22544A-7EE6-4342-B048-85BDC9FD1C3A}</a:tableStyleId>
              </a:tblPr>
              <a:tblGrid>
                <a:gridCol w="4419600"/>
                <a:gridCol w="4419600"/>
              </a:tblGrid>
              <a:tr h="239463">
                <a:tc gridSpan="2">
                  <a:txBody>
                    <a:bodyPr/>
                    <a:lstStyle/>
                    <a:p>
                      <a:r>
                        <a:rPr lang="en-US" sz="1000" dirty="0" smtClean="0">
                          <a:latin typeface="Verdana" pitchFamily="34" charset="0"/>
                          <a:ea typeface="Verdana" pitchFamily="34" charset="0"/>
                          <a:cs typeface="Verdana" pitchFamily="34" charset="0"/>
                        </a:rPr>
                        <a:t>Definitions</a:t>
                      </a:r>
                      <a:endParaRPr lang="en-US" sz="1000" dirty="0">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407996"/>
                    </a:solidFill>
                  </a:tcPr>
                </a:tc>
                <a:tc hMerge="1">
                  <a:txBody>
                    <a:bodyPr/>
                    <a:lstStyle/>
                    <a:p>
                      <a:endParaRPr lang="en-US"/>
                    </a:p>
                  </a:txBody>
                  <a:tcPr/>
                </a:tc>
              </a:tr>
              <a:tr h="5597456">
                <a:tc>
                  <a:txBody>
                    <a:bodyPr/>
                    <a:lstStyle/>
                    <a:p>
                      <a:pPr lvl="0"/>
                      <a:r>
                        <a:rPr lang="en-US" sz="800" b="1" kern="1200" dirty="0" smtClean="0">
                          <a:solidFill>
                            <a:schemeClr val="dk1"/>
                          </a:solidFill>
                          <a:effectLst/>
                          <a:latin typeface="Verdana" pitchFamily="34" charset="0"/>
                          <a:ea typeface="Verdana" pitchFamily="34" charset="0"/>
                          <a:cs typeface="Verdana" pitchFamily="34" charset="0"/>
                        </a:rPr>
                        <a:t>Commit to Defense</a:t>
                      </a:r>
                      <a:r>
                        <a:rPr lang="en-US" sz="800" kern="1200" dirty="0" smtClean="0">
                          <a:solidFill>
                            <a:schemeClr val="dk1"/>
                          </a:solidFill>
                          <a:effectLst/>
                          <a:latin typeface="Verdana" pitchFamily="34" charset="0"/>
                          <a:ea typeface="Verdana" pitchFamily="34" charset="0"/>
                          <a:cs typeface="Verdana" pitchFamily="34" charset="0"/>
                        </a:rPr>
                        <a:t>! Great defense is all about "heart" and "hustle."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smtClean="0">
                          <a:solidFill>
                            <a:schemeClr val="dk1"/>
                          </a:solidFill>
                          <a:effectLst/>
                          <a:latin typeface="Verdana" pitchFamily="34" charset="0"/>
                          <a:ea typeface="Verdana" pitchFamily="34" charset="0"/>
                          <a:cs typeface="Verdana" pitchFamily="34" charset="0"/>
                        </a:rPr>
                        <a:t>Pressure the Ball</a:t>
                      </a:r>
                      <a:r>
                        <a:rPr lang="en-US" sz="800" kern="1200" dirty="0" smtClean="0">
                          <a:solidFill>
                            <a:schemeClr val="dk1"/>
                          </a:solidFill>
                          <a:effectLst/>
                          <a:latin typeface="Verdana" pitchFamily="34" charset="0"/>
                          <a:ea typeface="Verdana" pitchFamily="34" charset="0"/>
                          <a:cs typeface="Verdana" pitchFamily="34" charset="0"/>
                        </a:rPr>
                        <a:t>!  We want to apply maximum pressure on the ball without getting beat off the dribble. Our defender guarding the ball should be within touching distance of their offensive man, low in his stance with his hands and arms up near his mid-section, and ready to play defense with his feet... Here we want to apply maximum </a:t>
                      </a:r>
                      <a:r>
                        <a:rPr lang="en-US" sz="800" i="1" kern="1200" dirty="0" smtClean="0">
                          <a:solidFill>
                            <a:schemeClr val="dk1"/>
                          </a:solidFill>
                          <a:effectLst/>
                          <a:latin typeface="Verdana" pitchFamily="34" charset="0"/>
                          <a:ea typeface="Verdana" pitchFamily="34" charset="0"/>
                          <a:cs typeface="Verdana" pitchFamily="34" charset="0"/>
                        </a:rPr>
                        <a:t>pressure on the ball without lunging, reaching, or fouling</a:t>
                      </a:r>
                      <a:r>
                        <a:rPr lang="en-US" sz="800" kern="1200" dirty="0" smtClean="0">
                          <a:solidFill>
                            <a:schemeClr val="dk1"/>
                          </a:solidFill>
                          <a:effectLst/>
                          <a:latin typeface="Verdana" pitchFamily="34" charset="0"/>
                          <a:ea typeface="Verdana" pitchFamily="34" charset="0"/>
                          <a:cs typeface="Verdana"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smtClean="0">
                          <a:solidFill>
                            <a:schemeClr val="dk1"/>
                          </a:solidFill>
                          <a:effectLst/>
                          <a:latin typeface="Verdana" pitchFamily="34" charset="0"/>
                          <a:ea typeface="Verdana" pitchFamily="34" charset="0"/>
                          <a:cs typeface="Verdana" pitchFamily="34" charset="0"/>
                        </a:rPr>
                        <a:t>Block Out</a:t>
                      </a:r>
                      <a:r>
                        <a:rPr lang="en-US" sz="800" kern="1200" dirty="0" smtClean="0">
                          <a:solidFill>
                            <a:schemeClr val="dk1"/>
                          </a:solidFill>
                          <a:effectLst/>
                          <a:latin typeface="Verdana" pitchFamily="34" charset="0"/>
                          <a:ea typeface="Verdana" pitchFamily="34" charset="0"/>
                          <a:cs typeface="Verdana" pitchFamily="34" charset="0"/>
                        </a:rPr>
                        <a:t>! Make and maintain contact on all block-outs. Be aggressive and lay the "lumber" to your opponent when blocking-out. Blocking-out is every day, every drill, all the time.</a:t>
                      </a:r>
                    </a:p>
                    <a:p>
                      <a:pPr lvl="0"/>
                      <a:r>
                        <a:rPr lang="en-US" sz="800" b="1" kern="1200" dirty="0" smtClean="0">
                          <a:solidFill>
                            <a:schemeClr val="dk1"/>
                          </a:solidFill>
                          <a:effectLst/>
                          <a:latin typeface="Verdana" pitchFamily="34" charset="0"/>
                          <a:ea typeface="Verdana" pitchFamily="34" charset="0"/>
                          <a:cs typeface="Verdana" pitchFamily="34" charset="0"/>
                        </a:rPr>
                        <a:t>See the Ball</a:t>
                      </a:r>
                      <a:r>
                        <a:rPr lang="en-US" sz="800" kern="1200" dirty="0" smtClean="0">
                          <a:solidFill>
                            <a:schemeClr val="dk1"/>
                          </a:solidFill>
                          <a:effectLst/>
                          <a:latin typeface="Verdana" pitchFamily="34" charset="0"/>
                          <a:ea typeface="Verdana" pitchFamily="34" charset="0"/>
                          <a:cs typeface="Verdana" pitchFamily="34" charset="0"/>
                        </a:rPr>
                        <a:t>! </a:t>
                      </a:r>
                      <a:r>
                        <a:rPr lang="en-US" sz="800" i="1" kern="1200" dirty="0" smtClean="0">
                          <a:solidFill>
                            <a:schemeClr val="dk1"/>
                          </a:solidFill>
                          <a:effectLst/>
                          <a:latin typeface="Verdana" pitchFamily="34" charset="0"/>
                          <a:ea typeface="Verdana" pitchFamily="34" charset="0"/>
                          <a:cs typeface="Verdana" pitchFamily="34" charset="0"/>
                        </a:rPr>
                        <a:t>Stay alert and keep vision. Know where the ball is at all times</a:t>
                      </a:r>
                      <a:r>
                        <a:rPr lang="en-US" sz="800" kern="1200" dirty="0" smtClean="0">
                          <a:solidFill>
                            <a:schemeClr val="dk1"/>
                          </a:solidFill>
                          <a:effectLst/>
                          <a:latin typeface="Verdana" pitchFamily="34" charset="0"/>
                          <a:ea typeface="Verdana" pitchFamily="34" charset="0"/>
                          <a:cs typeface="Verdana" pitchFamily="34" charset="0"/>
                        </a:rPr>
                        <a:t>. All five of our players have the responsibility to stop the ball and to protect the power zone.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smtClean="0">
                          <a:solidFill>
                            <a:schemeClr val="dk1"/>
                          </a:solidFill>
                          <a:effectLst/>
                          <a:latin typeface="Verdana" pitchFamily="34" charset="0"/>
                          <a:ea typeface="Verdana" pitchFamily="34" charset="0"/>
                          <a:cs typeface="Verdana" pitchFamily="34" charset="0"/>
                        </a:rPr>
                        <a:t>Help-Side Defenders Must Sag</a:t>
                      </a:r>
                      <a:r>
                        <a:rPr lang="en-US" sz="800" kern="1200" dirty="0" smtClean="0">
                          <a:solidFill>
                            <a:schemeClr val="dk1"/>
                          </a:solidFill>
                          <a:effectLst/>
                          <a:latin typeface="Verdana" pitchFamily="34" charset="0"/>
                          <a:ea typeface="Verdana" pitchFamily="34" charset="0"/>
                          <a:cs typeface="Verdana" pitchFamily="34" charset="0"/>
                        </a:rPr>
                        <a:t>. We want our help-side defenders two passes away to have at least one foot in the power zone when the ball is above the free throw line. When the ball is below the free throw line, we want our help-side defenders to have both their feet in the power zone... Help-side defenders must be in a position that allows them to see both the ball and their man.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smtClean="0">
                          <a:solidFill>
                            <a:schemeClr val="dk1"/>
                          </a:solidFill>
                          <a:effectLst/>
                          <a:latin typeface="Verdana" pitchFamily="34" charset="0"/>
                          <a:ea typeface="Verdana" pitchFamily="34" charset="0"/>
                          <a:cs typeface="Verdana" pitchFamily="34" charset="0"/>
                        </a:rPr>
                        <a:t>Stop Dribble Penetration</a:t>
                      </a:r>
                      <a:r>
                        <a:rPr lang="en-US" sz="800" kern="1200" dirty="0" smtClean="0">
                          <a:solidFill>
                            <a:schemeClr val="dk1"/>
                          </a:solidFill>
                          <a:effectLst/>
                          <a:latin typeface="Verdana" pitchFamily="34" charset="0"/>
                          <a:ea typeface="Verdana" pitchFamily="34" charset="0"/>
                          <a:cs typeface="Verdana" pitchFamily="34" charset="0"/>
                        </a:rPr>
                        <a:t>. We must apply intelligent pressure on the ball (give a cushion if needed) without allowing dribble penetration into the power zone... If you are getting beat off the dribble, turn and run to re-establish position.</a:t>
                      </a:r>
                    </a:p>
                    <a:p>
                      <a:pPr lvl="0"/>
                      <a:r>
                        <a:rPr lang="en-US" sz="800" b="1" kern="1200" dirty="0" smtClean="0">
                          <a:solidFill>
                            <a:schemeClr val="dk1"/>
                          </a:solidFill>
                          <a:effectLst/>
                          <a:latin typeface="Verdana" pitchFamily="34" charset="0"/>
                          <a:ea typeface="Verdana" pitchFamily="34" charset="0"/>
                          <a:cs typeface="Verdana" pitchFamily="34" charset="0"/>
                        </a:rPr>
                        <a:t>Never Allow Your Man to Cross Your Face</a:t>
                      </a:r>
                      <a:r>
                        <a:rPr lang="en-US" sz="800" kern="1200" dirty="0" smtClean="0">
                          <a:solidFill>
                            <a:schemeClr val="dk1"/>
                          </a:solidFill>
                          <a:effectLst/>
                          <a:latin typeface="Verdana" pitchFamily="34" charset="0"/>
                          <a:ea typeface="Verdana" pitchFamily="34" charset="0"/>
                          <a:cs typeface="Verdana" pitchFamily="34" charset="0"/>
                        </a:rPr>
                        <a:t>. Always try to jam the cutter and force him behind you. You must always stay between your man and the ball.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smtClean="0">
                          <a:solidFill>
                            <a:schemeClr val="dk1"/>
                          </a:solidFill>
                          <a:effectLst/>
                          <a:latin typeface="Verdana" pitchFamily="34" charset="0"/>
                          <a:ea typeface="Verdana" pitchFamily="34" charset="0"/>
                          <a:cs typeface="Verdana" pitchFamily="34" charset="0"/>
                        </a:rPr>
                        <a:t>Defeat the Screen</a:t>
                      </a:r>
                      <a:r>
                        <a:rPr lang="en-US" sz="800" kern="1200" dirty="0" smtClean="0">
                          <a:solidFill>
                            <a:schemeClr val="dk1"/>
                          </a:solidFill>
                          <a:effectLst/>
                          <a:latin typeface="Verdana" pitchFamily="34" charset="0"/>
                          <a:ea typeface="Verdana" pitchFamily="34" charset="0"/>
                          <a:cs typeface="Verdana" pitchFamily="34" charset="0"/>
                        </a:rPr>
                        <a:t>. We must stay alert and be hard to screen. We want to fight through screens and keep on moving.</a:t>
                      </a:r>
                    </a:p>
                    <a:p>
                      <a:r>
                        <a:rPr lang="en-US" sz="800" b="1" kern="1200" dirty="0" smtClean="0">
                          <a:solidFill>
                            <a:schemeClr val="dk1"/>
                          </a:solidFill>
                          <a:effectLst/>
                          <a:latin typeface="Verdana" pitchFamily="34" charset="0"/>
                          <a:ea typeface="Verdana" pitchFamily="34" charset="0"/>
                          <a:cs typeface="Verdana" pitchFamily="34" charset="0"/>
                        </a:rPr>
                        <a:t>Deny All Penetrating Passes</a:t>
                      </a:r>
                      <a:r>
                        <a:rPr lang="en-US" sz="800" kern="1200" dirty="0" smtClean="0">
                          <a:solidFill>
                            <a:schemeClr val="dk1"/>
                          </a:solidFill>
                          <a:effectLst/>
                          <a:latin typeface="Verdana" pitchFamily="34" charset="0"/>
                          <a:ea typeface="Verdana" pitchFamily="34" charset="0"/>
                          <a:cs typeface="Verdana" pitchFamily="34" charset="0"/>
                        </a:rPr>
                        <a:t>. We want to play "ball-you-man" defense inside the 3-point line. Our individual defensive position off the ball is "</a:t>
                      </a:r>
                      <a:r>
                        <a:rPr lang="en-US" sz="800" i="1" kern="1200" dirty="0" smtClean="0">
                          <a:solidFill>
                            <a:schemeClr val="dk1"/>
                          </a:solidFill>
                          <a:effectLst/>
                          <a:latin typeface="Verdana" pitchFamily="34" charset="0"/>
                          <a:ea typeface="Verdana" pitchFamily="34" charset="0"/>
                          <a:cs typeface="Verdana" pitchFamily="34" charset="0"/>
                        </a:rPr>
                        <a:t>one step off the line, and two steps to the ball</a:t>
                      </a:r>
                      <a:r>
                        <a:rPr lang="en-US" sz="800" kern="1200" dirty="0" smtClean="0">
                          <a:solidFill>
                            <a:schemeClr val="dk1"/>
                          </a:solidFill>
                          <a:effectLst/>
                          <a:latin typeface="Verdana" pitchFamily="34" charset="0"/>
                          <a:ea typeface="Verdana" pitchFamily="34" charset="0"/>
                          <a:cs typeface="Verdana" pitchFamily="34" charset="0"/>
                        </a:rPr>
                        <a:t>." </a:t>
                      </a:r>
                    </a:p>
                    <a:p>
                      <a:pPr lvl="0"/>
                      <a:r>
                        <a:rPr lang="en-US" sz="800" b="1" kern="1200" dirty="0" smtClean="0">
                          <a:solidFill>
                            <a:schemeClr val="dk1"/>
                          </a:solidFill>
                          <a:effectLst/>
                          <a:latin typeface="Verdana" pitchFamily="34" charset="0"/>
                          <a:ea typeface="Verdana" pitchFamily="34" charset="0"/>
                          <a:cs typeface="Verdana" pitchFamily="34" charset="0"/>
                        </a:rPr>
                        <a:t>Early Help!</a:t>
                      </a:r>
                      <a:r>
                        <a:rPr lang="en-US" sz="800" kern="1200" dirty="0" smtClean="0">
                          <a:solidFill>
                            <a:schemeClr val="dk1"/>
                          </a:solidFill>
                          <a:effectLst/>
                          <a:latin typeface="Verdana" pitchFamily="34" charset="0"/>
                          <a:ea typeface="Verdana" pitchFamily="34" charset="0"/>
                          <a:cs typeface="Verdana" pitchFamily="34" charset="0"/>
                        </a:rPr>
                        <a:t> We must always give quick help. You can never help too early to protect the power zone.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smtClean="0">
                          <a:solidFill>
                            <a:schemeClr val="dk1"/>
                          </a:solidFill>
                          <a:effectLst/>
                          <a:latin typeface="Verdana" pitchFamily="34" charset="0"/>
                          <a:ea typeface="Verdana" pitchFamily="34" charset="0"/>
                          <a:cs typeface="Verdana" pitchFamily="34" charset="0"/>
                        </a:rPr>
                        <a:t>Pressure the Passer</a:t>
                      </a:r>
                      <a:r>
                        <a:rPr lang="en-US" sz="800" kern="1200" dirty="0" smtClean="0">
                          <a:solidFill>
                            <a:schemeClr val="dk1"/>
                          </a:solidFill>
                          <a:effectLst/>
                          <a:latin typeface="Verdana" pitchFamily="34" charset="0"/>
                          <a:ea typeface="Verdana" pitchFamily="34" charset="0"/>
                          <a:cs typeface="Verdana" pitchFamily="34" charset="0"/>
                        </a:rPr>
                        <a:t>... Do not allow the offense to make uncontested passes. We want to harass the passer as much as possible and get deflections.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smtClean="0">
                          <a:solidFill>
                            <a:schemeClr val="dk1"/>
                          </a:solidFill>
                          <a:effectLst/>
                          <a:latin typeface="Verdana" pitchFamily="34" charset="0"/>
                          <a:ea typeface="Verdana" pitchFamily="34" charset="0"/>
                          <a:cs typeface="Verdana" pitchFamily="34" charset="0"/>
                        </a:rPr>
                        <a:t>Eliminate Vision</a:t>
                      </a:r>
                      <a:r>
                        <a:rPr lang="en-US" sz="800" kern="1200" dirty="0" smtClean="0">
                          <a:solidFill>
                            <a:schemeClr val="dk1"/>
                          </a:solidFill>
                          <a:effectLst/>
                          <a:latin typeface="Verdana" pitchFamily="34" charset="0"/>
                          <a:ea typeface="Verdana" pitchFamily="34" charset="0"/>
                          <a:cs typeface="Verdana" pitchFamily="34" charset="0"/>
                        </a:rPr>
                        <a:t>... Belly-up and mirror the ball with your hands high when the dribbler picks up his dribble, and then go for the deflection. </a:t>
                      </a:r>
                    </a:p>
                    <a:p>
                      <a:pPr lvl="0"/>
                      <a:r>
                        <a:rPr lang="en-US" sz="800" b="1" kern="1200" dirty="0" smtClean="0">
                          <a:solidFill>
                            <a:schemeClr val="dk1"/>
                          </a:solidFill>
                          <a:effectLst/>
                          <a:latin typeface="Verdana" pitchFamily="34" charset="0"/>
                          <a:ea typeface="Verdana" pitchFamily="34" charset="0"/>
                          <a:cs typeface="Verdana" pitchFamily="34" charset="0"/>
                        </a:rPr>
                        <a:t>Arc the Ball to the Sideline</a:t>
                      </a:r>
                      <a:r>
                        <a:rPr lang="en-US" sz="800" kern="1200" dirty="0" smtClean="0">
                          <a:solidFill>
                            <a:schemeClr val="dk1"/>
                          </a:solidFill>
                          <a:effectLst/>
                          <a:latin typeface="Verdana" pitchFamily="34" charset="0"/>
                          <a:ea typeface="Verdana" pitchFamily="34" charset="0"/>
                          <a:cs typeface="Verdana" pitchFamily="34" charset="0"/>
                        </a:rPr>
                        <a:t>. Always force the dribbler outside towards the sideline. We want to keep the ball out of the middle 1/3 of the floor.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smtClean="0">
                          <a:solidFill>
                            <a:schemeClr val="dk1"/>
                          </a:solidFill>
                          <a:effectLst/>
                          <a:latin typeface="Verdana" pitchFamily="34" charset="0"/>
                          <a:ea typeface="Verdana" pitchFamily="34" charset="0"/>
                          <a:cs typeface="Verdana" pitchFamily="34" charset="0"/>
                        </a:rPr>
                        <a:t>Protect the Gaps</a:t>
                      </a:r>
                      <a:r>
                        <a:rPr lang="en-US" sz="800" kern="1200" dirty="0" smtClean="0">
                          <a:solidFill>
                            <a:schemeClr val="dk1"/>
                          </a:solidFill>
                          <a:effectLst/>
                          <a:latin typeface="Verdana" pitchFamily="34" charset="0"/>
                          <a:ea typeface="Verdana" pitchFamily="34" charset="0"/>
                          <a:cs typeface="Verdana" pitchFamily="34" charset="0"/>
                        </a:rPr>
                        <a:t>. We must always give quick help on the inside gaps. We teach our players to play "</a:t>
                      </a:r>
                      <a:r>
                        <a:rPr lang="en-US" sz="800" b="0" u="sng" kern="1200" dirty="0" smtClean="0">
                          <a:solidFill>
                            <a:schemeClr val="dk1"/>
                          </a:solidFill>
                          <a:effectLst/>
                          <a:latin typeface="Verdana" pitchFamily="34" charset="0"/>
                          <a:ea typeface="Verdana" pitchFamily="34" charset="0"/>
                          <a:cs typeface="Verdana" pitchFamily="34" charset="0"/>
                        </a:rPr>
                        <a:t>We Basketball</a:t>
                      </a:r>
                      <a:r>
                        <a:rPr lang="en-US" sz="800" kern="1200" dirty="0" smtClean="0">
                          <a:solidFill>
                            <a:schemeClr val="dk1"/>
                          </a:solidFill>
                          <a:effectLst/>
                          <a:latin typeface="Verdana" pitchFamily="34" charset="0"/>
                          <a:ea typeface="Verdana" pitchFamily="34" charset="0"/>
                          <a:cs typeface="Verdana" pitchFamily="34" charset="0"/>
                        </a:rPr>
                        <a:t>" (protecting the gaps), not "Me Basketball" (only worried about your man).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smtClean="0">
                          <a:solidFill>
                            <a:schemeClr val="dk1"/>
                          </a:solidFill>
                          <a:effectLst/>
                          <a:latin typeface="Verdana" pitchFamily="34" charset="0"/>
                          <a:ea typeface="Verdana" pitchFamily="34" charset="0"/>
                          <a:cs typeface="Verdana" pitchFamily="34" charset="0"/>
                        </a:rPr>
                        <a:t>No Easy Baskets</a:t>
                      </a:r>
                      <a:r>
                        <a:rPr lang="en-US" sz="800" kern="1200" dirty="0" smtClean="0">
                          <a:solidFill>
                            <a:schemeClr val="dk1"/>
                          </a:solidFill>
                          <a:effectLst/>
                          <a:latin typeface="Verdana" pitchFamily="34" charset="0"/>
                          <a:ea typeface="Verdana" pitchFamily="34" charset="0"/>
                          <a:cs typeface="Verdana" pitchFamily="34" charset="0"/>
                        </a:rPr>
                        <a:t>... </a:t>
                      </a:r>
                      <a:r>
                        <a:rPr lang="en-US" sz="800" i="1" kern="1200" dirty="0" smtClean="0">
                          <a:solidFill>
                            <a:schemeClr val="dk1"/>
                          </a:solidFill>
                          <a:effectLst/>
                          <a:latin typeface="Verdana" pitchFamily="34" charset="0"/>
                          <a:ea typeface="Verdana" pitchFamily="34" charset="0"/>
                          <a:cs typeface="Verdana" pitchFamily="34" charset="0"/>
                        </a:rPr>
                        <a:t>Sprint back on defense</a:t>
                      </a:r>
                      <a:r>
                        <a:rPr lang="en-US" sz="800" kern="1200" dirty="0" smtClean="0">
                          <a:solidFill>
                            <a:schemeClr val="dk1"/>
                          </a:solidFill>
                          <a:effectLst/>
                          <a:latin typeface="Verdana" pitchFamily="34" charset="0"/>
                          <a:ea typeface="Verdana" pitchFamily="34" charset="0"/>
                          <a:cs typeface="Verdana" pitchFamily="34" charset="0"/>
                        </a:rPr>
                        <a:t> and pick the ball early. Everyone else is on the line up the line </a:t>
                      </a:r>
                      <a:r>
                        <a:rPr lang="en-US" sz="800" i="1" kern="1200" dirty="0" smtClean="0">
                          <a:solidFill>
                            <a:schemeClr val="dk1"/>
                          </a:solidFill>
                          <a:effectLst/>
                          <a:latin typeface="Verdana" pitchFamily="34" charset="0"/>
                          <a:ea typeface="Verdana" pitchFamily="34" charset="0"/>
                          <a:cs typeface="Verdana" pitchFamily="34" charset="0"/>
                        </a:rPr>
                        <a:t>protecting the power zone and communicating to their teammates who they are going to guard by talking and pointing at their man</a:t>
                      </a:r>
                      <a:r>
                        <a:rPr lang="en-US" sz="800" kern="1200" dirty="0" smtClean="0">
                          <a:solidFill>
                            <a:schemeClr val="dk1"/>
                          </a:solidFill>
                          <a:effectLst/>
                          <a:latin typeface="Verdana" pitchFamily="34" charset="0"/>
                          <a:ea typeface="Verdana" pitchFamily="34" charset="0"/>
                          <a:cs typeface="Verdana" pitchFamily="34" charset="0"/>
                        </a:rPr>
                        <a:t>.</a:t>
                      </a:r>
                    </a:p>
                    <a:p>
                      <a:pPr lvl="0"/>
                      <a:r>
                        <a:rPr lang="en-US" sz="800" b="1" kern="1200" dirty="0" smtClean="0">
                          <a:solidFill>
                            <a:schemeClr val="dk1"/>
                          </a:solidFill>
                          <a:effectLst/>
                          <a:latin typeface="Verdana" pitchFamily="34" charset="0"/>
                          <a:ea typeface="Verdana" pitchFamily="34" charset="0"/>
                          <a:cs typeface="Verdana" pitchFamily="34" charset="0"/>
                        </a:rPr>
                        <a:t>No Middle, No Middle, No Middle!</a:t>
                      </a:r>
                      <a:r>
                        <a:rPr lang="en-US" sz="800" kern="1200" dirty="0" smtClean="0">
                          <a:solidFill>
                            <a:schemeClr val="dk1"/>
                          </a:solidFill>
                          <a:effectLst/>
                          <a:latin typeface="Verdana" pitchFamily="34" charset="0"/>
                          <a:ea typeface="Verdana" pitchFamily="34" charset="0"/>
                          <a:cs typeface="Verdana" pitchFamily="34" charset="0"/>
                        </a:rPr>
                        <a:t> Always keep your inside foot high and work hard at denying dribble penetration back to the middle of the court.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smtClean="0">
                          <a:solidFill>
                            <a:schemeClr val="dk1"/>
                          </a:solidFill>
                          <a:effectLst/>
                          <a:latin typeface="Verdana" pitchFamily="34" charset="0"/>
                          <a:ea typeface="Verdana" pitchFamily="34" charset="0"/>
                          <a:cs typeface="Verdana" pitchFamily="34" charset="0"/>
                        </a:rPr>
                        <a:t>Intelligent Close-Outs</a:t>
                      </a:r>
                      <a:r>
                        <a:rPr lang="en-US" sz="800" kern="1200" dirty="0" smtClean="0">
                          <a:solidFill>
                            <a:schemeClr val="dk1"/>
                          </a:solidFill>
                          <a:effectLst/>
                          <a:latin typeface="Verdana" pitchFamily="34" charset="0"/>
                          <a:ea typeface="Verdana" pitchFamily="34" charset="0"/>
                          <a:cs typeface="Verdana" pitchFamily="34" charset="0"/>
                        </a:rPr>
                        <a:t>... When closing out, we must sprint under control, get our hands up, stay low and wide, and </a:t>
                      </a:r>
                      <a:r>
                        <a:rPr lang="en-US" sz="800" i="1" kern="1200" dirty="0" smtClean="0">
                          <a:solidFill>
                            <a:schemeClr val="dk1"/>
                          </a:solidFill>
                          <a:effectLst/>
                          <a:latin typeface="Verdana" pitchFamily="34" charset="0"/>
                          <a:ea typeface="Verdana" pitchFamily="34" charset="0"/>
                          <a:cs typeface="Verdana" pitchFamily="34" charset="0"/>
                        </a:rPr>
                        <a:t>begin chopping our feet when we are two-steps away from the ball</a:t>
                      </a:r>
                      <a:r>
                        <a:rPr lang="en-US" sz="800" kern="1200" dirty="0" smtClean="0">
                          <a:solidFill>
                            <a:schemeClr val="dk1"/>
                          </a:solidFill>
                          <a:effectLst/>
                          <a:latin typeface="Verdana" pitchFamily="34" charset="0"/>
                          <a:ea typeface="Verdana" pitchFamily="34" charset="0"/>
                          <a:cs typeface="Verdana" pitchFamily="34" charset="0"/>
                        </a:rPr>
                        <a:t>. Make your basketball shoes squeak.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smtClean="0">
                          <a:solidFill>
                            <a:schemeClr val="dk1"/>
                          </a:solidFill>
                          <a:effectLst/>
                          <a:latin typeface="Verdana" pitchFamily="34" charset="0"/>
                          <a:ea typeface="Verdana" pitchFamily="34" charset="0"/>
                          <a:cs typeface="Verdana" pitchFamily="34" charset="0"/>
                        </a:rPr>
                        <a:t>Must Talk</a:t>
                      </a:r>
                      <a:r>
                        <a:rPr lang="en-US" sz="800" kern="1200" dirty="0" smtClean="0">
                          <a:solidFill>
                            <a:schemeClr val="dk1"/>
                          </a:solidFill>
                          <a:effectLst/>
                          <a:latin typeface="Verdana" pitchFamily="34" charset="0"/>
                          <a:ea typeface="Verdana" pitchFamily="34" charset="0"/>
                          <a:cs typeface="Verdana" pitchFamily="34" charset="0"/>
                        </a:rPr>
                        <a:t>. A great defense is a talking defense. We must have passionate talk on defense - "I'm on the ball," "I've got him, you got him," "Ball," "You're OK," "You've got help," "keep it to a side, you've got help," "do your work early," "don't let your man cross your face," "screen," "block out."</a:t>
                      </a:r>
                    </a:p>
                    <a:p>
                      <a:pPr lvl="0"/>
                      <a:r>
                        <a:rPr lang="en-US" sz="800" b="1" kern="1200" dirty="0" smtClean="0">
                          <a:solidFill>
                            <a:schemeClr val="dk1"/>
                          </a:solidFill>
                          <a:effectLst/>
                          <a:latin typeface="Verdana" pitchFamily="34" charset="0"/>
                          <a:ea typeface="Verdana" pitchFamily="34" charset="0"/>
                          <a:cs typeface="Verdana" pitchFamily="34" charset="0"/>
                        </a:rPr>
                        <a:t>Anticipate on Defense</a:t>
                      </a:r>
                      <a:r>
                        <a:rPr lang="en-US" sz="800" kern="1200" dirty="0" smtClean="0">
                          <a:solidFill>
                            <a:schemeClr val="dk1"/>
                          </a:solidFill>
                          <a:effectLst/>
                          <a:latin typeface="Verdana" pitchFamily="34" charset="0"/>
                          <a:ea typeface="Verdana" pitchFamily="34" charset="0"/>
                          <a:cs typeface="Verdana" pitchFamily="34" charset="0"/>
                        </a:rPr>
                        <a:t>. We want to look to intercept all lob passes and lazy bounce passes. We only go for the steal if we can catch the ball with two hands.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smtClean="0">
                          <a:solidFill>
                            <a:schemeClr val="dk1"/>
                          </a:solidFill>
                          <a:effectLst/>
                          <a:latin typeface="Verdana" pitchFamily="34" charset="0"/>
                          <a:ea typeface="Verdana" pitchFamily="34" charset="0"/>
                          <a:cs typeface="Verdana" pitchFamily="34" charset="0"/>
                        </a:rPr>
                        <a:t>Pinch and Fake at  Ball.</a:t>
                      </a:r>
                      <a:r>
                        <a:rPr lang="en-US" sz="800" kern="1200" dirty="0" smtClean="0">
                          <a:solidFill>
                            <a:schemeClr val="dk1"/>
                          </a:solidFill>
                          <a:effectLst/>
                          <a:latin typeface="Verdana" pitchFamily="34" charset="0"/>
                          <a:ea typeface="Verdana" pitchFamily="34" charset="0"/>
                          <a:cs typeface="Verdana" pitchFamily="34" charset="0"/>
                        </a:rPr>
                        <a:t> The closest defender from the ball must help seal the gaps by sliding his feet into the gap (pinch) and faking at the ball with his inside hand... We do not want our defender to trap, but to stay in a position to where he can recover back to his man.</a:t>
                      </a:r>
                    </a:p>
                    <a:p>
                      <a:pPr lvl="0"/>
                      <a:r>
                        <a:rPr lang="en-US" sz="800" b="1" kern="1200" dirty="0" smtClean="0">
                          <a:solidFill>
                            <a:schemeClr val="dk1"/>
                          </a:solidFill>
                          <a:effectLst/>
                          <a:latin typeface="Verdana" pitchFamily="34" charset="0"/>
                          <a:ea typeface="Verdana" pitchFamily="34" charset="0"/>
                          <a:cs typeface="Verdana" pitchFamily="34" charset="0"/>
                        </a:rPr>
                        <a:t>Move When Ball Moves</a:t>
                      </a:r>
                      <a:r>
                        <a:rPr lang="en-US" sz="800" b="1" kern="1200" baseline="0" dirty="0" smtClean="0">
                          <a:solidFill>
                            <a:schemeClr val="dk1"/>
                          </a:solidFill>
                          <a:effectLst/>
                          <a:latin typeface="Verdana" pitchFamily="34" charset="0"/>
                          <a:ea typeface="Verdana" pitchFamily="34" charset="0"/>
                          <a:cs typeface="Verdana" pitchFamily="34" charset="0"/>
                        </a:rPr>
                        <a:t> - E</a:t>
                      </a:r>
                      <a:r>
                        <a:rPr lang="en-US" sz="800" b="1" kern="1200" dirty="0" smtClean="0">
                          <a:solidFill>
                            <a:schemeClr val="dk1"/>
                          </a:solidFill>
                          <a:effectLst/>
                          <a:latin typeface="Verdana" pitchFamily="34" charset="0"/>
                          <a:ea typeface="Verdana" pitchFamily="34" charset="0"/>
                          <a:cs typeface="Verdana" pitchFamily="34" charset="0"/>
                        </a:rPr>
                        <a:t>very Time</a:t>
                      </a:r>
                      <a:r>
                        <a:rPr lang="en-US" sz="800" kern="1200" dirty="0" smtClean="0">
                          <a:solidFill>
                            <a:schemeClr val="dk1"/>
                          </a:solidFill>
                          <a:effectLst/>
                          <a:latin typeface="Verdana" pitchFamily="34" charset="0"/>
                          <a:ea typeface="Verdana" pitchFamily="34" charset="0"/>
                          <a:cs typeface="Verdana" pitchFamily="34" charset="0"/>
                        </a:rPr>
                        <a:t>. We want all five defenders to move as one on the airtime of the ball.</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smtClean="0">
                          <a:solidFill>
                            <a:schemeClr val="dk1"/>
                          </a:solidFill>
                          <a:effectLst/>
                          <a:latin typeface="Verdana" pitchFamily="34" charset="0"/>
                          <a:ea typeface="Verdana" pitchFamily="34" charset="0"/>
                          <a:cs typeface="Verdana" pitchFamily="34" charset="0"/>
                        </a:rPr>
                        <a:t>Take the Charge</a:t>
                      </a:r>
                      <a:r>
                        <a:rPr lang="en-US" sz="800" kern="1200" dirty="0" smtClean="0">
                          <a:solidFill>
                            <a:schemeClr val="dk1"/>
                          </a:solidFill>
                          <a:effectLst/>
                          <a:latin typeface="Verdana" pitchFamily="34" charset="0"/>
                          <a:ea typeface="Verdana" pitchFamily="34" charset="0"/>
                          <a:cs typeface="Verdana" pitchFamily="34" charset="0"/>
                        </a:rPr>
                        <a:t>! After planting your feet, stay low and wide in your stance with your hands up. Keep your weight on your heels, and when you're hit, fall backwards and make a loud noise. Try to land on your butt with your chin tight to your chest.</a:t>
                      </a:r>
                    </a:p>
                    <a:p>
                      <a:pPr lvl="0"/>
                      <a:r>
                        <a:rPr lang="en-US" sz="800" b="1" kern="1200" dirty="0" smtClean="0">
                          <a:solidFill>
                            <a:schemeClr val="dk1"/>
                          </a:solidFill>
                          <a:effectLst/>
                          <a:latin typeface="Verdana" pitchFamily="34" charset="0"/>
                          <a:ea typeface="Verdana" pitchFamily="34" charset="0"/>
                          <a:cs typeface="Verdana" pitchFamily="34" charset="0"/>
                        </a:rPr>
                        <a:t>Hands Up on All Shots</a:t>
                      </a:r>
                      <a:r>
                        <a:rPr lang="en-US" sz="800" kern="1200" dirty="0" smtClean="0">
                          <a:solidFill>
                            <a:schemeClr val="dk1"/>
                          </a:solidFill>
                          <a:effectLst/>
                          <a:latin typeface="Verdana" pitchFamily="34" charset="0"/>
                          <a:ea typeface="Verdana" pitchFamily="34" charset="0"/>
                          <a:cs typeface="Verdana" pitchFamily="34" charset="0"/>
                        </a:rPr>
                        <a:t>! When the ball goes up, the hands go up. Hands are by the ears, fingers to the sky... We must not give any rhythm shots. We want to </a:t>
                      </a:r>
                      <a:r>
                        <a:rPr lang="en-US" sz="800" i="1" kern="1200" dirty="0" smtClean="0">
                          <a:solidFill>
                            <a:schemeClr val="dk1"/>
                          </a:solidFill>
                          <a:effectLst/>
                          <a:latin typeface="Verdana" pitchFamily="34" charset="0"/>
                          <a:ea typeface="Verdana" pitchFamily="34" charset="0"/>
                          <a:cs typeface="Verdana" pitchFamily="34" charset="0"/>
                        </a:rPr>
                        <a:t>challenge (alter or change) every shot</a:t>
                      </a:r>
                      <a:r>
                        <a:rPr lang="en-US" sz="800" kern="1200" dirty="0" smtClean="0">
                          <a:solidFill>
                            <a:schemeClr val="dk1"/>
                          </a:solidFill>
                          <a:effectLst/>
                          <a:latin typeface="Verdana" pitchFamily="34" charset="0"/>
                          <a:ea typeface="Verdana" pitchFamily="34" charset="0"/>
                          <a:cs typeface="Verdana" pitchFamily="34" charset="0"/>
                        </a:rPr>
                        <a:t>.</a:t>
                      </a:r>
                    </a:p>
                    <a:p>
                      <a:pPr lvl="0"/>
                      <a:r>
                        <a:rPr lang="en-US" sz="800" b="1" kern="1200" dirty="0" smtClean="0">
                          <a:solidFill>
                            <a:schemeClr val="dk1"/>
                          </a:solidFill>
                          <a:effectLst/>
                          <a:latin typeface="Verdana" pitchFamily="34" charset="0"/>
                          <a:ea typeface="Verdana" pitchFamily="34" charset="0"/>
                          <a:cs typeface="Verdana" pitchFamily="34" charset="0"/>
                        </a:rPr>
                        <a:t>Fill and Sink on Baseline</a:t>
                      </a:r>
                      <a:r>
                        <a:rPr lang="en-US" sz="800" kern="1200" dirty="0" smtClean="0">
                          <a:solidFill>
                            <a:schemeClr val="dk1"/>
                          </a:solidFill>
                          <a:effectLst/>
                          <a:latin typeface="Verdana" pitchFamily="34" charset="0"/>
                          <a:ea typeface="Verdana" pitchFamily="34" charset="0"/>
                          <a:cs typeface="Verdana" pitchFamily="34" charset="0"/>
                        </a:rPr>
                        <a:t>. When the ball is dribble penetrated along the baseline, our closest help-side defender must step out (fill) and look to take the charge outside of the power zone. Our remaining help defenders must relocate to the ball line (sink) and protect the power zone.</a:t>
                      </a:r>
                    </a:p>
                    <a:p>
                      <a:pPr lvl="0"/>
                      <a:r>
                        <a:rPr lang="en-US" sz="800" b="1" kern="1200" dirty="0" smtClean="0">
                          <a:solidFill>
                            <a:schemeClr val="dk1"/>
                          </a:solidFill>
                          <a:effectLst/>
                          <a:latin typeface="Verdana" pitchFamily="34" charset="0"/>
                          <a:ea typeface="Verdana" pitchFamily="34" charset="0"/>
                          <a:cs typeface="Verdana" pitchFamily="34" charset="0"/>
                        </a:rPr>
                        <a:t>Always Protect Power Zone When Your Man Sets a Screen</a:t>
                      </a:r>
                      <a:r>
                        <a:rPr lang="en-US" sz="800" kern="1200" dirty="0" smtClean="0">
                          <a:solidFill>
                            <a:schemeClr val="dk1"/>
                          </a:solidFill>
                          <a:effectLst/>
                          <a:latin typeface="Verdana" pitchFamily="34" charset="0"/>
                          <a:ea typeface="Verdana" pitchFamily="34" charset="0"/>
                          <a:cs typeface="Verdana" pitchFamily="34" charset="0"/>
                        </a:rPr>
                        <a:t>. The defender guarding the screener always opens up and protects the power zone (no pass or dribble penetration).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kern="1200" dirty="0" smtClean="0">
                        <a:solidFill>
                          <a:schemeClr val="dk1"/>
                        </a:solidFill>
                        <a:effectLst/>
                        <a:latin typeface="Verdana" pitchFamily="34" charset="0"/>
                        <a:ea typeface="Verdana" pitchFamily="34" charset="0"/>
                        <a:cs typeface="Verdana" pitchFamily="34" charset="0"/>
                      </a:endParaRPr>
                    </a:p>
                    <a:p>
                      <a:pPr lvl="0"/>
                      <a:endParaRPr lang="en-US" sz="800" kern="1200" dirty="0" smtClean="0">
                        <a:solidFill>
                          <a:schemeClr val="dk1"/>
                        </a:solidFill>
                        <a:effectLst/>
                        <a:latin typeface="Verdana" pitchFamily="34" charset="0"/>
                        <a:ea typeface="Verdana" pitchFamily="34" charset="0"/>
                        <a:cs typeface="Verdana" pitchFamily="34" charset="0"/>
                      </a:endParaRPr>
                    </a:p>
                    <a:p>
                      <a:endParaRPr lang="en-US" sz="800" dirty="0">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r>
            </a:tbl>
          </a:graphicData>
        </a:graphic>
      </p:graphicFrame>
      <p:pic>
        <p:nvPicPr>
          <p:cNvPr id="4" name="Picture 6"/>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52400" y="28576"/>
            <a:ext cx="838200" cy="81965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363918818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1830</TotalTime>
  <Words>891</Words>
  <Application>Microsoft Office PowerPoint</Application>
  <PresentationFormat>On-screen Show (4:3)</PresentationFormat>
  <Paragraphs>456</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Slide 1</vt:lpstr>
      <vt:lpstr>Slide 2</vt:lpstr>
      <vt:lpstr>Slide 3</vt:lpstr>
      <vt:lpstr>Slide 4</vt:lpstr>
    </vt:vector>
  </TitlesOfParts>
  <Company>Marketing Architects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choefener</dc:creator>
  <cp:lastModifiedBy>Joseph Scott</cp:lastModifiedBy>
  <cp:revision>271</cp:revision>
  <cp:lastPrinted>2012-08-20T01:18:25Z</cp:lastPrinted>
  <dcterms:created xsi:type="dcterms:W3CDTF">2011-11-23T17:27:27Z</dcterms:created>
  <dcterms:modified xsi:type="dcterms:W3CDTF">2015-05-19T20:01:41Z</dcterms:modified>
</cp:coreProperties>
</file>