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7" r:id="rId7"/>
    <p:sldId id="264" r:id="rId8"/>
    <p:sldId id="266" r:id="rId9"/>
    <p:sldId id="265" r:id="rId10"/>
    <p:sldId id="268" r:id="rId11"/>
    <p:sldId id="261" r:id="rId12"/>
    <p:sldId id="262"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3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C46129F-CEE4-4133-94A5-121163BC81E0}"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13DA3584-0AB4-47B1-A152-E09092E2750E}"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129F-CEE4-4133-94A5-121163BC81E0}"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A3584-0AB4-47B1-A152-E09092E2750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6129F-CEE4-4133-94A5-121163BC81E0}"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A3584-0AB4-47B1-A152-E09092E2750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46129F-CEE4-4133-94A5-121163BC81E0}" type="datetimeFigureOut">
              <a:rPr lang="en-US" smtClean="0"/>
              <a:pPr/>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A3584-0AB4-47B1-A152-E09092E275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4C46129F-CEE4-4133-94A5-121163BC81E0}" type="datetimeFigureOut">
              <a:rPr lang="en-US" smtClean="0"/>
              <a:pPr/>
              <a:t>4/21/2014</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DA3584-0AB4-47B1-A152-E09092E2750E}"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46129F-CEE4-4133-94A5-121163BC81E0}"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A3584-0AB4-47B1-A152-E09092E2750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6129F-CEE4-4133-94A5-121163BC81E0}" type="datetimeFigureOut">
              <a:rPr lang="en-US" smtClean="0"/>
              <a:pPr/>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DA3584-0AB4-47B1-A152-E09092E2750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46129F-CEE4-4133-94A5-121163BC81E0}" type="datetimeFigureOut">
              <a:rPr lang="en-US" smtClean="0"/>
              <a:pPr/>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DA3584-0AB4-47B1-A152-E09092E2750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C46129F-CEE4-4133-94A5-121163BC81E0}" type="datetimeFigureOut">
              <a:rPr lang="en-US" smtClean="0"/>
              <a:pPr/>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DA3584-0AB4-47B1-A152-E09092E2750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46129F-CEE4-4133-94A5-121163BC81E0}" type="datetimeFigureOut">
              <a:rPr lang="en-US" smtClean="0"/>
              <a:pPr/>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DA3584-0AB4-47B1-A152-E09092E2750E}"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C46129F-CEE4-4133-94A5-121163BC81E0}" type="datetimeFigureOut">
              <a:rPr lang="en-US" smtClean="0"/>
              <a:pPr/>
              <a:t>4/21/2014</a:t>
            </a:fld>
            <a:endParaRPr lang="en-US"/>
          </a:p>
        </p:txBody>
      </p:sp>
      <p:sp>
        <p:nvSpPr>
          <p:cNvPr id="7" name="Slide Number Placeholder 6"/>
          <p:cNvSpPr>
            <a:spLocks noGrp="1"/>
          </p:cNvSpPr>
          <p:nvPr>
            <p:ph type="sldNum" sz="quarter" idx="12"/>
          </p:nvPr>
        </p:nvSpPr>
        <p:spPr/>
        <p:txBody>
          <a:bodyPr/>
          <a:lstStyle/>
          <a:p>
            <a:fld id="{13DA3584-0AB4-47B1-A152-E09092E2750E}"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C46129F-CEE4-4133-94A5-121163BC81E0}" type="datetimeFigureOut">
              <a:rPr lang="en-US" smtClean="0"/>
              <a:pPr/>
              <a:t>4/21/2014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13DA3584-0AB4-47B1-A152-E09092E2750E}"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tore.saddlebackbaseball.com/noname2.html" TargetMode="External"/><Relationship Id="rId3" Type="http://schemas.openxmlformats.org/officeDocument/2006/relationships/image" Target="../media/image37.png"/><Relationship Id="rId7" Type="http://schemas.openxmlformats.org/officeDocument/2006/relationships/image" Target="../media/image3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hyperlink" Target="http://www.youtube.com/watch?v=jbHhW35Lkt8" TargetMode="External"/><Relationship Id="rId4" Type="http://schemas.openxmlformats.org/officeDocument/2006/relationships/image" Target="../media/image31.png"/><Relationship Id="rId9" Type="http://schemas.openxmlformats.org/officeDocument/2006/relationships/image" Target="../media/image39.gif"/></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images.search.yahoo.com/images/view;_ylt=A0PDoS_alTpPwwMA.dqJzbkF;_ylu=X3oDMTBlMTQ4cGxyBHNlYwNzcgRzbGsDaW1n?back=http://images.search.yahoo.com/search/images?p=baseball+catchers&amp;n=30&amp;ei=utf-8&amp;fr=sfp&amp;tab=organic&amp;ri=26&amp;w=400&amp;h=291&amp;imgurl=www.dreamstime.com/baseball-catcher-catching-ball-thumb2040609.jpg&amp;rurl=http://www.dreamstime.com/royalty-free-stock-images-baseball-catcher-catching-ball-image2040609&amp;size=42.5+KB&amp;name=BASEBALL+CATCHER+CATCHING+BALL+(click+image+to+zoom)&amp;p=baseball+catchers&amp;oid=07688ee2adfb2b6735e2b4b22b9ec286&amp;fr2=&amp;fr=sfp&amp;tt=BASEBALL+CATCHER+CATCHING+BALL+(click+image+to+zoom)&amp;b=0&amp;ni=40&amp;no=26&amp;tab=organic&amp;ts=&amp;sigr=12v2d6v0s&amp;sigb=137sb3his&amp;sigi=122nkdu0f&amp;.crumb=yes777.t6vh" TargetMode="External"/><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images.search.yahoo.com/images/view;_ylt=A0PDoS_hlTpPXngACpWJzbkF;_ylu=X3oDMTBlMTQ4cGxyBHNlYwNzcgRzbGsDaW1n?back=http://images.search.yahoo.com/search/images?p=baseball+catchers&amp;n=30&amp;ei=utf-8&amp;fr=sfp&amp;tab=organic&amp;ri=57&amp;w=300&amp;h=300&amp;imgurl=sports.espn.go.com/photo/2009/0104/fantasy_a_mwieters_300.jpg&amp;rurl=http://www.fantasybaseballdugout.com/2009/06/15/georgia-rookies/&amp;size=29.1+KB&amp;name=Matt+Wieters,+fantasy+baseball+catcher&amp;p=baseball+catchers&amp;oid=71897a0cabd73402026d9c1855cde2f0&amp;fr2=&amp;fr=sfp&amp;tt=Matt+Wieters,+fantasy+baseball+catcher&amp;b=31&amp;ni=40&amp;no=57&amp;tab=organic&amp;ts=&amp;sigr=1200b5euv&amp;sigb=137c4i8o6&amp;sigi=11tcrn6pm&amp;.crumb=yes777.t6vh"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_ANeSBipb4k"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hyperlink" Target="http://www.youtube.com/watch?v=0ahP9ephnoI"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400" b="1" dirty="0" smtClean="0"/>
              <a:t>Catching Instructional </a:t>
            </a:r>
            <a:endParaRPr lang="en-US" sz="2400" b="1" dirty="0"/>
          </a:p>
        </p:txBody>
      </p:sp>
      <p:sp>
        <p:nvSpPr>
          <p:cNvPr id="2" name="Title 1"/>
          <p:cNvSpPr>
            <a:spLocks noGrp="1"/>
          </p:cNvSpPr>
          <p:nvPr>
            <p:ph type="ctrTitle"/>
          </p:nvPr>
        </p:nvSpPr>
        <p:spPr/>
        <p:txBody>
          <a:bodyPr/>
          <a:lstStyle/>
          <a:p>
            <a:r>
              <a:rPr lang="en-US" dirty="0" smtClean="0">
                <a:solidFill>
                  <a:srgbClr val="241387"/>
                </a:solidFill>
              </a:rPr>
              <a:t>Hopkins Baseball </a:t>
            </a:r>
            <a:r>
              <a:rPr lang="en-US" sz="2400" dirty="0" smtClean="0">
                <a:solidFill>
                  <a:srgbClr val="241387"/>
                </a:solidFill>
              </a:rPr>
              <a:t>Coaching Clinic</a:t>
            </a:r>
            <a:endParaRPr lang="en-US" sz="2400" dirty="0">
              <a:solidFill>
                <a:srgbClr val="241387"/>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38199"/>
            <a:ext cx="1752600" cy="1671835"/>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959100"/>
            <a:ext cx="1295400" cy="24511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838199"/>
            <a:ext cx="2329688" cy="16854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487" y="838199"/>
            <a:ext cx="2324881" cy="16870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0347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Defensive Fundamentals</a:t>
            </a:r>
            <a:endParaRPr lang="en-US" sz="2700" dirty="0">
              <a:solidFill>
                <a:srgbClr val="241387"/>
              </a:solidFill>
            </a:endParaRPr>
          </a:p>
        </p:txBody>
      </p:sp>
      <p:sp>
        <p:nvSpPr>
          <p:cNvPr id="3" name="Content Placeholder 2"/>
          <p:cNvSpPr>
            <a:spLocks noGrp="1"/>
          </p:cNvSpPr>
          <p:nvPr>
            <p:ph idx="1"/>
          </p:nvPr>
        </p:nvSpPr>
        <p:spPr>
          <a:xfrm>
            <a:off x="457200" y="1752601"/>
            <a:ext cx="8229600" cy="1066799"/>
          </a:xfrm>
        </p:spPr>
        <p:txBody>
          <a:bodyPr>
            <a:normAutofit/>
          </a:bodyPr>
          <a:lstStyle/>
          <a:p>
            <a:pPr marL="114300" indent="0">
              <a:buNone/>
            </a:pPr>
            <a:endParaRPr lang="en-US" sz="400" b="1" dirty="0" smtClean="0">
              <a:solidFill>
                <a:srgbClr val="241387"/>
              </a:solidFill>
            </a:endParaRPr>
          </a:p>
          <a:p>
            <a:pPr marL="114300" indent="0" algn="ctr">
              <a:buNone/>
            </a:pPr>
            <a:r>
              <a:rPr lang="en-US" sz="3200" b="1" dirty="0" smtClean="0">
                <a:solidFill>
                  <a:srgbClr val="241387"/>
                </a:solidFill>
              </a:rPr>
              <a:t>THROWING DRILLS</a:t>
            </a:r>
          </a:p>
          <a:p>
            <a:pPr marL="114300" indent="0" algn="ctr">
              <a:buNone/>
            </a:pPr>
            <a:r>
              <a:rPr lang="en-US" sz="1200" b="1" i="1" dirty="0" smtClean="0">
                <a:solidFill>
                  <a:schemeClr val="accent6">
                    <a:lumMod val="75000"/>
                  </a:schemeClr>
                </a:solidFill>
              </a:rPr>
              <a:t>“It’s all about the footwork”</a:t>
            </a:r>
          </a:p>
          <a:p>
            <a:pPr marL="114300" indent="0" algn="ctr">
              <a:buNone/>
            </a:pPr>
            <a:endParaRPr lang="en-US" sz="200" b="1" dirty="0" smtClean="0">
              <a:solidFill>
                <a:srgbClr val="241387"/>
              </a:solidFill>
            </a:endParaRPr>
          </a:p>
          <a:p>
            <a:endParaRPr lang="en-US" sz="1800" b="1" dirty="0" smtClean="0">
              <a:solidFill>
                <a:srgbClr val="241387"/>
              </a:solidFill>
            </a:endParaRPr>
          </a:p>
          <a:p>
            <a:endParaRPr lang="en-US" sz="1800" b="1" dirty="0" smtClean="0"/>
          </a:p>
          <a:p>
            <a:pPr marL="411480" lvl="1" indent="0">
              <a:buNone/>
            </a:pPr>
            <a:endParaRPr lang="en-US" sz="1800" b="1" dirty="0" smtClean="0"/>
          </a:p>
          <a:p>
            <a:endParaRPr lang="en-US" sz="1800" b="1" dirty="0" smtClean="0"/>
          </a:p>
          <a:p>
            <a:endParaRPr lang="en-US" sz="1800" dirty="0" smtClean="0"/>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1998" y="5892107"/>
            <a:ext cx="511327" cy="74684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2335" y="5898818"/>
            <a:ext cx="693339" cy="733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459107"/>
            <a:ext cx="583262" cy="8748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6339" y="4450599"/>
            <a:ext cx="599789" cy="8834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4978" y="5900984"/>
            <a:ext cx="631255" cy="72898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533400" y="2895600"/>
            <a:ext cx="2550721" cy="338554"/>
          </a:xfrm>
          <a:prstGeom prst="rect">
            <a:avLst/>
          </a:prstGeom>
          <a:noFill/>
        </p:spPr>
        <p:txBody>
          <a:bodyPr wrap="square" rtlCol="0">
            <a:spAutoFit/>
          </a:bodyPr>
          <a:lstStyle/>
          <a:p>
            <a:pPr algn="ctr"/>
            <a:r>
              <a:rPr lang="en-US" sz="1600" b="1" dirty="0" smtClean="0"/>
              <a:t>Cross Drill</a:t>
            </a:r>
            <a:r>
              <a:rPr lang="en-US" sz="1600" b="1" dirty="0"/>
              <a:t> </a:t>
            </a:r>
            <a:r>
              <a:rPr lang="en-US" sz="1600" b="1" dirty="0" smtClean="0"/>
              <a:t>(or T-Drill)</a:t>
            </a:r>
            <a:endParaRPr lang="en-US" sz="1600" b="1" dirty="0"/>
          </a:p>
        </p:txBody>
      </p:sp>
      <p:sp>
        <p:nvSpPr>
          <p:cNvPr id="14" name="TextBox 13"/>
          <p:cNvSpPr txBox="1"/>
          <p:nvPr/>
        </p:nvSpPr>
        <p:spPr>
          <a:xfrm>
            <a:off x="6248400" y="2895600"/>
            <a:ext cx="1905000" cy="338554"/>
          </a:xfrm>
          <a:prstGeom prst="rect">
            <a:avLst/>
          </a:prstGeom>
          <a:noFill/>
        </p:spPr>
        <p:txBody>
          <a:bodyPr wrap="square" rtlCol="0">
            <a:spAutoFit/>
          </a:bodyPr>
          <a:lstStyle/>
          <a:p>
            <a:r>
              <a:rPr lang="en-US" sz="1600" b="1" dirty="0" smtClean="0"/>
              <a:t>“Pop-Time” Drill</a:t>
            </a:r>
            <a:endParaRPr lang="en-US" sz="1600" b="1" dirty="0"/>
          </a:p>
        </p:txBody>
      </p:sp>
      <p:sp>
        <p:nvSpPr>
          <p:cNvPr id="15" name="TextBox 14"/>
          <p:cNvSpPr txBox="1"/>
          <p:nvPr/>
        </p:nvSpPr>
        <p:spPr>
          <a:xfrm>
            <a:off x="186598" y="3241392"/>
            <a:ext cx="3493075" cy="2516073"/>
          </a:xfrm>
          <a:prstGeom prst="rect">
            <a:avLst/>
          </a:prstGeom>
          <a:noFill/>
        </p:spPr>
        <p:txBody>
          <a:bodyPr wrap="square" rtlCol="0">
            <a:spAutoFit/>
          </a:bodyPr>
          <a:lstStyle/>
          <a:p>
            <a:r>
              <a:rPr lang="en-US" sz="1050" dirty="0"/>
              <a:t>Draw a large inverted cross (or T) on the ground </a:t>
            </a:r>
            <a:r>
              <a:rPr lang="en-US" sz="1050" dirty="0" smtClean="0"/>
              <a:t>or on a rug (if </a:t>
            </a:r>
            <a:r>
              <a:rPr lang="en-US" sz="1050" dirty="0"/>
              <a:t>you are </a:t>
            </a:r>
            <a:r>
              <a:rPr lang="en-US" sz="1050" dirty="0" smtClean="0"/>
              <a:t>indoors). </a:t>
            </a:r>
            <a:r>
              <a:rPr lang="en-US" sz="1050" dirty="0"/>
              <a:t>Using the proper ready position, begin with your feet on the line running left to right</a:t>
            </a:r>
            <a:r>
              <a:rPr lang="en-US" sz="1050" dirty="0" smtClean="0"/>
              <a:t>.  </a:t>
            </a:r>
            <a:r>
              <a:rPr lang="en-US" sz="1050" dirty="0"/>
              <a:t>This line is square to the pitcher</a:t>
            </a:r>
            <a:r>
              <a:rPr lang="en-US" sz="1050" dirty="0" smtClean="0"/>
              <a:t>.  </a:t>
            </a:r>
            <a:r>
              <a:rPr lang="en-US" sz="1050" dirty="0"/>
              <a:t>Both feet should be in contact with this </a:t>
            </a:r>
            <a:r>
              <a:rPr lang="en-US" sz="1050" dirty="0" smtClean="0"/>
              <a:t>line.  </a:t>
            </a:r>
            <a:r>
              <a:rPr lang="en-US" sz="1050" dirty="0"/>
              <a:t>Using the </a:t>
            </a:r>
            <a:r>
              <a:rPr lang="en-US" sz="1050" dirty="0" smtClean="0"/>
              <a:t>“Jab Step,” </a:t>
            </a:r>
            <a:r>
              <a:rPr lang="en-US" sz="1050" dirty="0"/>
              <a:t>stay low and make a throw down to second base. Stop in the </a:t>
            </a:r>
            <a:r>
              <a:rPr lang="en-US" sz="1050" dirty="0" smtClean="0"/>
              <a:t>“Power-T” </a:t>
            </a:r>
            <a:r>
              <a:rPr lang="en-US" sz="1050" dirty="0"/>
              <a:t>position and check </a:t>
            </a:r>
            <a:r>
              <a:rPr lang="en-US" sz="1050" dirty="0" smtClean="0"/>
              <a:t>foot </a:t>
            </a:r>
            <a:r>
              <a:rPr lang="en-US" sz="1050" dirty="0"/>
              <a:t>alignment. Both feet should be on the vertical line. </a:t>
            </a:r>
            <a:r>
              <a:rPr lang="en-US" sz="1050" dirty="0" smtClean="0"/>
              <a:t> Check balance as well.</a:t>
            </a:r>
          </a:p>
          <a:p>
            <a:endParaRPr lang="en-US" sz="1050" dirty="0"/>
          </a:p>
          <a:p>
            <a:r>
              <a:rPr lang="en-US" sz="1050" b="1" dirty="0" smtClean="0">
                <a:solidFill>
                  <a:srgbClr val="241387"/>
                </a:solidFill>
              </a:rPr>
              <a:t>GOAL:  </a:t>
            </a:r>
            <a:r>
              <a:rPr lang="en-US" sz="1050" b="1" dirty="0">
                <a:solidFill>
                  <a:srgbClr val="241387"/>
                </a:solidFill>
              </a:rPr>
              <a:t>T</a:t>
            </a:r>
            <a:r>
              <a:rPr lang="en-US" sz="1050" b="1" dirty="0" smtClean="0">
                <a:solidFill>
                  <a:srgbClr val="241387"/>
                </a:solidFill>
              </a:rPr>
              <a:t>o </a:t>
            </a:r>
            <a:r>
              <a:rPr lang="en-US" sz="1050" b="1" dirty="0">
                <a:solidFill>
                  <a:srgbClr val="241387"/>
                </a:solidFill>
              </a:rPr>
              <a:t>develop proper throwing footwork </a:t>
            </a:r>
            <a:r>
              <a:rPr lang="en-US" sz="1050" b="1" dirty="0" smtClean="0">
                <a:solidFill>
                  <a:srgbClr val="241387"/>
                </a:solidFill>
              </a:rPr>
              <a:t>to</a:t>
            </a:r>
          </a:p>
          <a:p>
            <a:r>
              <a:rPr lang="en-US" sz="1050" b="1" dirty="0">
                <a:solidFill>
                  <a:srgbClr val="241387"/>
                </a:solidFill>
              </a:rPr>
              <a:t> </a:t>
            </a:r>
            <a:r>
              <a:rPr lang="en-US" sz="1050" b="1" dirty="0" smtClean="0">
                <a:solidFill>
                  <a:srgbClr val="241387"/>
                </a:solidFill>
              </a:rPr>
              <a:t>            increase </a:t>
            </a:r>
            <a:r>
              <a:rPr lang="en-US" sz="1050" b="1" dirty="0">
                <a:solidFill>
                  <a:srgbClr val="241387"/>
                </a:solidFill>
              </a:rPr>
              <a:t>accuracy and quickness </a:t>
            </a:r>
            <a:r>
              <a:rPr lang="en-US" sz="1050" b="1" dirty="0" smtClean="0">
                <a:solidFill>
                  <a:srgbClr val="241387"/>
                </a:solidFill>
              </a:rPr>
              <a:t>on</a:t>
            </a:r>
          </a:p>
          <a:p>
            <a:r>
              <a:rPr lang="en-US" sz="1050" b="1" dirty="0">
                <a:solidFill>
                  <a:srgbClr val="241387"/>
                </a:solidFill>
              </a:rPr>
              <a:t> </a:t>
            </a:r>
            <a:r>
              <a:rPr lang="en-US" sz="1050" b="1" dirty="0" smtClean="0">
                <a:solidFill>
                  <a:srgbClr val="241387"/>
                </a:solidFill>
              </a:rPr>
              <a:t>            </a:t>
            </a:r>
            <a:r>
              <a:rPr lang="en-US" sz="1050" b="1" dirty="0">
                <a:solidFill>
                  <a:srgbClr val="241387"/>
                </a:solidFill>
              </a:rPr>
              <a:t>throws to second base. The drill can </a:t>
            </a:r>
            <a:r>
              <a:rPr lang="en-US" sz="1050" b="1" dirty="0" smtClean="0">
                <a:solidFill>
                  <a:srgbClr val="241387"/>
                </a:solidFill>
              </a:rPr>
              <a:t>be</a:t>
            </a:r>
          </a:p>
          <a:p>
            <a:r>
              <a:rPr lang="en-US" sz="1050" b="1" dirty="0">
                <a:solidFill>
                  <a:srgbClr val="241387"/>
                </a:solidFill>
              </a:rPr>
              <a:t> </a:t>
            </a:r>
            <a:r>
              <a:rPr lang="en-US" sz="1050" b="1" dirty="0" smtClean="0">
                <a:solidFill>
                  <a:srgbClr val="241387"/>
                </a:solidFill>
              </a:rPr>
              <a:t>            done </a:t>
            </a:r>
            <a:r>
              <a:rPr lang="en-US" sz="1050" b="1" dirty="0">
                <a:solidFill>
                  <a:srgbClr val="241387"/>
                </a:solidFill>
              </a:rPr>
              <a:t>with or without a ball. </a:t>
            </a:r>
          </a:p>
        </p:txBody>
      </p:sp>
      <p:sp>
        <p:nvSpPr>
          <p:cNvPr id="16" name="TextBox 15"/>
          <p:cNvSpPr txBox="1"/>
          <p:nvPr/>
        </p:nvSpPr>
        <p:spPr>
          <a:xfrm>
            <a:off x="5454362" y="3234154"/>
            <a:ext cx="3493075" cy="2839239"/>
          </a:xfrm>
          <a:prstGeom prst="rect">
            <a:avLst/>
          </a:prstGeom>
          <a:noFill/>
        </p:spPr>
        <p:txBody>
          <a:bodyPr wrap="square" rtlCol="0">
            <a:spAutoFit/>
          </a:bodyPr>
          <a:lstStyle/>
          <a:p>
            <a:pPr marL="228600" indent="-228600">
              <a:buAutoNum type="arabicPeriod"/>
            </a:pPr>
            <a:r>
              <a:rPr lang="en-US" sz="1050" dirty="0" smtClean="0"/>
              <a:t>Instruct catcher to be in ready position behind home plate.</a:t>
            </a:r>
            <a:r>
              <a:rPr lang="en-US" sz="1050" dirty="0"/>
              <a:t> </a:t>
            </a:r>
            <a:r>
              <a:rPr lang="en-US" sz="1050" dirty="0" smtClean="0"/>
              <a:t> Coach will be about halfway in between mound and home plate.</a:t>
            </a:r>
          </a:p>
          <a:p>
            <a:pPr marL="228600" indent="-228600">
              <a:buAutoNum type="arabicPeriod"/>
            </a:pPr>
            <a:r>
              <a:rPr lang="en-US" sz="1050" dirty="0" smtClean="0"/>
              <a:t>Coach will throw pitch, and catcher is to throw to second base.  Coaches, use stopwatch to get “pop time.”  Time begins when the ball hits the catcher’s glove, and ends when the ball hits the (SS/2B’s) glove.</a:t>
            </a:r>
          </a:p>
          <a:p>
            <a:pPr marL="228600" indent="-228600">
              <a:buAutoNum type="arabicPeriod"/>
            </a:pPr>
            <a:r>
              <a:rPr lang="en-US" sz="1050" dirty="0" smtClean="0"/>
              <a:t>Incorporate drill at beginning of season, record times, and check progress throughout season.</a:t>
            </a:r>
          </a:p>
          <a:p>
            <a:endParaRPr lang="en-US" sz="1050" dirty="0"/>
          </a:p>
          <a:p>
            <a:r>
              <a:rPr lang="en-US" sz="1000" dirty="0" smtClean="0">
                <a:solidFill>
                  <a:srgbClr val="241387"/>
                </a:solidFill>
              </a:rPr>
              <a:t>Times:   1.8 sec or less:   MLB</a:t>
            </a:r>
          </a:p>
          <a:p>
            <a:r>
              <a:rPr lang="en-US" sz="1000" dirty="0">
                <a:solidFill>
                  <a:srgbClr val="241387"/>
                </a:solidFill>
              </a:rPr>
              <a:t> </a:t>
            </a:r>
            <a:r>
              <a:rPr lang="en-US" sz="1000" dirty="0" smtClean="0">
                <a:solidFill>
                  <a:srgbClr val="241387"/>
                </a:solidFill>
              </a:rPr>
              <a:t>             1.81-2.0 sec:     College/some H.S.</a:t>
            </a:r>
          </a:p>
          <a:p>
            <a:r>
              <a:rPr lang="en-US" sz="1000" dirty="0">
                <a:solidFill>
                  <a:srgbClr val="241387"/>
                </a:solidFill>
              </a:rPr>
              <a:t> </a:t>
            </a:r>
            <a:r>
              <a:rPr lang="en-US" sz="1000" dirty="0" smtClean="0">
                <a:solidFill>
                  <a:srgbClr val="241387"/>
                </a:solidFill>
              </a:rPr>
              <a:t>             2.01-2.2 sec:     Average H.S.</a:t>
            </a:r>
          </a:p>
          <a:p>
            <a:endParaRPr lang="en-US" sz="1050" dirty="0"/>
          </a:p>
          <a:p>
            <a:r>
              <a:rPr lang="en-US" sz="1050" b="1" dirty="0" smtClean="0">
                <a:solidFill>
                  <a:srgbClr val="241387"/>
                </a:solidFill>
              </a:rPr>
              <a:t>GOAL:  Throw out higher percentage of base</a:t>
            </a:r>
          </a:p>
          <a:p>
            <a:r>
              <a:rPr lang="en-US" sz="1050" b="1" dirty="0">
                <a:solidFill>
                  <a:srgbClr val="241387"/>
                </a:solidFill>
              </a:rPr>
              <a:t> </a:t>
            </a:r>
            <a:r>
              <a:rPr lang="en-US" sz="1050" b="1" dirty="0" smtClean="0">
                <a:solidFill>
                  <a:srgbClr val="241387"/>
                </a:solidFill>
              </a:rPr>
              <a:t>            stealers with decreased “pop time.”</a:t>
            </a:r>
            <a:endParaRPr lang="en-US" sz="1050" b="1" dirty="0">
              <a:solidFill>
                <a:srgbClr val="241387"/>
              </a:solidFill>
            </a:endParaRPr>
          </a:p>
        </p:txBody>
      </p:sp>
      <p:pic>
        <p:nvPicPr>
          <p:cNvPr id="2050" name="Picture 2" descr="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2108" y="3337520"/>
            <a:ext cx="984331" cy="8749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6598" y="5943600"/>
            <a:ext cx="3242402" cy="646331"/>
          </a:xfrm>
          <a:prstGeom prst="rect">
            <a:avLst/>
          </a:prstGeom>
          <a:noFill/>
        </p:spPr>
        <p:txBody>
          <a:bodyPr wrap="square" rtlCol="0">
            <a:spAutoFit/>
          </a:bodyPr>
          <a:lstStyle/>
          <a:p>
            <a:r>
              <a:rPr lang="en-US" dirty="0" smtClean="0">
                <a:hlinkClick r:id="rId10"/>
              </a:rPr>
              <a:t>Louisville Univ. Throwing to bases</a:t>
            </a:r>
            <a:endParaRPr lang="en-US" dirty="0"/>
          </a:p>
        </p:txBody>
      </p:sp>
    </p:spTree>
    <p:extLst>
      <p:ext uri="{BB962C8B-B14F-4D97-AF65-F5344CB8AC3E}">
        <p14:creationId xmlns:p14="http://schemas.microsoft.com/office/powerpoint/2010/main" val="3794978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41387"/>
                </a:solidFill>
              </a:rPr>
              <a:t>Catcher-Pitcher </a:t>
            </a:r>
            <a:br>
              <a:rPr lang="en-US" b="1" dirty="0" smtClean="0">
                <a:solidFill>
                  <a:srgbClr val="241387"/>
                </a:solidFill>
              </a:rPr>
            </a:br>
            <a:r>
              <a:rPr lang="en-US" b="1" dirty="0" smtClean="0">
                <a:solidFill>
                  <a:srgbClr val="241387"/>
                </a:solidFill>
              </a:rPr>
              <a:t>Relationship</a:t>
            </a:r>
            <a:endParaRPr lang="en-US" dirty="0">
              <a:solidFill>
                <a:srgbClr val="241387"/>
              </a:solidFill>
            </a:endParaRPr>
          </a:p>
        </p:txBody>
      </p:sp>
      <p:sp>
        <p:nvSpPr>
          <p:cNvPr id="3" name="Content Placeholder 2"/>
          <p:cNvSpPr>
            <a:spLocks noGrp="1"/>
          </p:cNvSpPr>
          <p:nvPr>
            <p:ph idx="1"/>
          </p:nvPr>
        </p:nvSpPr>
        <p:spPr/>
        <p:txBody>
          <a:bodyPr>
            <a:normAutofit fontScale="92500" lnSpcReduction="10000"/>
          </a:bodyPr>
          <a:lstStyle/>
          <a:p>
            <a:r>
              <a:rPr lang="en-US" sz="1700" b="1" dirty="0" smtClean="0">
                <a:solidFill>
                  <a:srgbClr val="241387"/>
                </a:solidFill>
              </a:rPr>
              <a:t>Keep Pitchers Motivated, Focused and Emotionally Stable</a:t>
            </a:r>
          </a:p>
          <a:p>
            <a:pPr lvl="1"/>
            <a:r>
              <a:rPr lang="en-US" sz="1400" dirty="0" smtClean="0">
                <a:solidFill>
                  <a:srgbClr val="241387"/>
                </a:solidFill>
              </a:rPr>
              <a:t>Pitcher’s Mound is the loneliest place on the diamond</a:t>
            </a:r>
          </a:p>
          <a:p>
            <a:pPr lvl="1"/>
            <a:r>
              <a:rPr lang="en-US" sz="1400" dirty="0" smtClean="0">
                <a:solidFill>
                  <a:srgbClr val="241387"/>
                </a:solidFill>
              </a:rPr>
              <a:t>Talk to pitcher between innings about previous hitters and hitters coming up next inning (include Pitching Coach in this discussion as well)</a:t>
            </a:r>
          </a:p>
          <a:p>
            <a:r>
              <a:rPr lang="en-US" sz="1700" b="1" dirty="0" smtClean="0">
                <a:solidFill>
                  <a:srgbClr val="241387"/>
                </a:solidFill>
              </a:rPr>
              <a:t>Understand Pitcher’s Strengths and Weaknesses</a:t>
            </a:r>
          </a:p>
          <a:p>
            <a:pPr lvl="1"/>
            <a:r>
              <a:rPr lang="en-US" sz="1400" dirty="0" smtClean="0">
                <a:solidFill>
                  <a:srgbClr val="241387"/>
                </a:solidFill>
              </a:rPr>
              <a:t>Both overall, AND on each particular outing</a:t>
            </a:r>
          </a:p>
          <a:p>
            <a:pPr lvl="2"/>
            <a:r>
              <a:rPr lang="en-US" sz="1200" dirty="0" smtClean="0">
                <a:solidFill>
                  <a:srgbClr val="241387"/>
                </a:solidFill>
              </a:rPr>
              <a:t>What is working?  What isn’t?  Communicate mid-game with Pitching Coach</a:t>
            </a:r>
            <a:endParaRPr lang="en-US" sz="1200" dirty="0">
              <a:solidFill>
                <a:srgbClr val="241387"/>
              </a:solidFill>
            </a:endParaRPr>
          </a:p>
          <a:p>
            <a:r>
              <a:rPr lang="en-US" sz="1700" b="1" dirty="0" smtClean="0">
                <a:solidFill>
                  <a:srgbClr val="241387"/>
                </a:solidFill>
              </a:rPr>
              <a:t>Provide Pitcher with advice on Mechanics and Strategy</a:t>
            </a:r>
          </a:p>
          <a:p>
            <a:r>
              <a:rPr lang="en-US" sz="1700" b="1" dirty="0" smtClean="0">
                <a:solidFill>
                  <a:srgbClr val="241387"/>
                </a:solidFill>
              </a:rPr>
              <a:t>Help to Manage the Pace of the Game</a:t>
            </a:r>
          </a:p>
          <a:p>
            <a:pPr lvl="1"/>
            <a:r>
              <a:rPr lang="en-US" sz="1400" dirty="0" smtClean="0">
                <a:solidFill>
                  <a:srgbClr val="241387"/>
                </a:solidFill>
              </a:rPr>
              <a:t>When to make a trip to the mound</a:t>
            </a:r>
          </a:p>
          <a:p>
            <a:pPr lvl="2"/>
            <a:r>
              <a:rPr lang="en-US" sz="1200" dirty="0" smtClean="0">
                <a:solidFill>
                  <a:srgbClr val="241387"/>
                </a:solidFill>
              </a:rPr>
              <a:t>When the Coach calls it in</a:t>
            </a:r>
          </a:p>
          <a:p>
            <a:pPr lvl="2"/>
            <a:r>
              <a:rPr lang="en-US" sz="1200" dirty="0" smtClean="0">
                <a:solidFill>
                  <a:srgbClr val="241387"/>
                </a:solidFill>
              </a:rPr>
              <a:t>When the pitcher has started an inning by throwing 2 consecutive balls</a:t>
            </a:r>
          </a:p>
          <a:p>
            <a:pPr lvl="2"/>
            <a:r>
              <a:rPr lang="en-US" sz="1200" dirty="0" smtClean="0">
                <a:solidFill>
                  <a:srgbClr val="241387"/>
                </a:solidFill>
              </a:rPr>
              <a:t>When Pitcher is showing signs of lost focus</a:t>
            </a:r>
          </a:p>
          <a:p>
            <a:pPr lvl="2"/>
            <a:r>
              <a:rPr lang="en-US" sz="1200" dirty="0" smtClean="0">
                <a:solidFill>
                  <a:srgbClr val="241387"/>
                </a:solidFill>
              </a:rPr>
              <a:t>After pitcher has lost his breath (covering 1</a:t>
            </a:r>
            <a:r>
              <a:rPr lang="en-US" sz="1200" baseline="30000" dirty="0" smtClean="0">
                <a:solidFill>
                  <a:srgbClr val="241387"/>
                </a:solidFill>
              </a:rPr>
              <a:t>st</a:t>
            </a:r>
            <a:r>
              <a:rPr lang="en-US" sz="1200" dirty="0" smtClean="0">
                <a:solidFill>
                  <a:srgbClr val="241387"/>
                </a:solidFill>
              </a:rPr>
              <a:t> base on a “PFP”)</a:t>
            </a:r>
          </a:p>
          <a:p>
            <a:r>
              <a:rPr lang="en-US" sz="1700" b="1" dirty="0" smtClean="0">
                <a:solidFill>
                  <a:srgbClr val="241387"/>
                </a:solidFill>
              </a:rPr>
              <a:t>Alert Pitchers of Covering 1</a:t>
            </a:r>
            <a:r>
              <a:rPr lang="en-US" sz="1700" b="1" baseline="30000" dirty="0" smtClean="0">
                <a:solidFill>
                  <a:srgbClr val="241387"/>
                </a:solidFill>
              </a:rPr>
              <a:t>st</a:t>
            </a:r>
            <a:r>
              <a:rPr lang="en-US" sz="1700" b="1" dirty="0" smtClean="0">
                <a:solidFill>
                  <a:srgbClr val="241387"/>
                </a:solidFill>
              </a:rPr>
              <a:t> Base</a:t>
            </a:r>
          </a:p>
          <a:p>
            <a:pPr lvl="1"/>
            <a:r>
              <a:rPr lang="en-US" sz="1400" dirty="0" smtClean="0">
                <a:solidFill>
                  <a:srgbClr val="241387"/>
                </a:solidFill>
              </a:rPr>
              <a:t>For Left-Handed Hitters, alert pitcher prior to first pitch</a:t>
            </a:r>
          </a:p>
          <a:p>
            <a:r>
              <a:rPr lang="en-US" sz="1700" b="1" dirty="0" smtClean="0">
                <a:solidFill>
                  <a:srgbClr val="241387"/>
                </a:solidFill>
              </a:rPr>
              <a:t>Catch bullpen sessions</a:t>
            </a:r>
          </a:p>
          <a:p>
            <a:pPr lvl="1"/>
            <a:r>
              <a:rPr lang="en-US" sz="1400" dirty="0">
                <a:solidFill>
                  <a:srgbClr val="241387"/>
                </a:solidFill>
              </a:rPr>
              <a:t>C</a:t>
            </a:r>
            <a:r>
              <a:rPr lang="en-US" sz="1400" dirty="0" smtClean="0">
                <a:solidFill>
                  <a:srgbClr val="241387"/>
                </a:solidFill>
              </a:rPr>
              <a:t>atchers will develop a heightened sense of trust with your pitching staff during bullpen sessions</a:t>
            </a:r>
          </a:p>
          <a:p>
            <a:pPr marL="411480" lvl="1" indent="0">
              <a:buNone/>
            </a:pPr>
            <a:endParaRPr lang="en-US" sz="1400" b="1" dirty="0" smtClean="0">
              <a:solidFill>
                <a:srgbClr val="241387"/>
              </a:solidFill>
            </a:endParaRPr>
          </a:p>
          <a:p>
            <a:endParaRPr lang="en-US" sz="1800" b="1" dirty="0" smtClean="0">
              <a:solidFill>
                <a:srgbClr val="241387"/>
              </a:solidFill>
            </a:endParaRPr>
          </a:p>
          <a:p>
            <a:endParaRPr lang="en-US" sz="1800" b="1" dirty="0" smtClean="0">
              <a:solidFill>
                <a:srgbClr val="241387"/>
              </a:solidFill>
            </a:endParaRPr>
          </a:p>
          <a:p>
            <a:endParaRPr lang="en-US" sz="1800" dirty="0" smtClean="0">
              <a:solidFill>
                <a:srgbClr val="241387"/>
              </a:solidFill>
            </a:endParaRPr>
          </a:p>
          <a:p>
            <a:endParaRPr lang="en-US" sz="1800" dirty="0">
              <a:solidFill>
                <a:srgbClr val="241387"/>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120881"/>
            <a:ext cx="765052" cy="5435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6120881"/>
            <a:ext cx="533400" cy="5579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6121152"/>
            <a:ext cx="975194" cy="5488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7050" y="3129379"/>
            <a:ext cx="2030412" cy="14879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51754" y="6121152"/>
            <a:ext cx="769148" cy="5665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8024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41387"/>
                </a:solidFill>
              </a:rPr>
              <a:t>Mental Make-Up </a:t>
            </a:r>
            <a:br>
              <a:rPr lang="en-US" b="1" dirty="0" smtClean="0">
                <a:solidFill>
                  <a:srgbClr val="241387"/>
                </a:solidFill>
              </a:rPr>
            </a:br>
            <a:r>
              <a:rPr lang="en-US" b="1" dirty="0" smtClean="0">
                <a:solidFill>
                  <a:srgbClr val="241387"/>
                </a:solidFill>
              </a:rPr>
              <a:t>of a Good Catcher</a:t>
            </a:r>
            <a:endParaRPr lang="en-US" dirty="0">
              <a:solidFill>
                <a:srgbClr val="241387"/>
              </a:solidFill>
            </a:endParaRPr>
          </a:p>
        </p:txBody>
      </p:sp>
      <p:sp>
        <p:nvSpPr>
          <p:cNvPr id="3" name="Content Placeholder 2"/>
          <p:cNvSpPr>
            <a:spLocks noGrp="1"/>
          </p:cNvSpPr>
          <p:nvPr>
            <p:ph idx="1"/>
          </p:nvPr>
        </p:nvSpPr>
        <p:spPr>
          <a:xfrm>
            <a:off x="457200" y="1752600"/>
            <a:ext cx="8229600" cy="4724400"/>
          </a:xfrm>
        </p:spPr>
        <p:txBody>
          <a:bodyPr>
            <a:normAutofit lnSpcReduction="10000"/>
          </a:bodyPr>
          <a:lstStyle/>
          <a:p>
            <a:pPr marL="114300" indent="0">
              <a:buNone/>
            </a:pPr>
            <a:endParaRPr lang="en-US" sz="400" b="1" dirty="0" smtClean="0">
              <a:solidFill>
                <a:srgbClr val="241387"/>
              </a:solidFill>
            </a:endParaRPr>
          </a:p>
          <a:p>
            <a:r>
              <a:rPr lang="en-US" sz="1600" b="1" dirty="0" smtClean="0">
                <a:solidFill>
                  <a:srgbClr val="241387"/>
                </a:solidFill>
              </a:rPr>
              <a:t>Emotional Stability</a:t>
            </a:r>
          </a:p>
          <a:p>
            <a:pPr lvl="1"/>
            <a:r>
              <a:rPr lang="en-US" sz="1400" dirty="0" smtClean="0">
                <a:solidFill>
                  <a:srgbClr val="241387"/>
                </a:solidFill>
              </a:rPr>
              <a:t>Ability to leave At-Bat’s at the plate, Defense first attitude</a:t>
            </a:r>
          </a:p>
          <a:p>
            <a:r>
              <a:rPr lang="en-US" sz="1600" b="1" dirty="0" smtClean="0">
                <a:solidFill>
                  <a:srgbClr val="241387"/>
                </a:solidFill>
              </a:rPr>
              <a:t>Confidence</a:t>
            </a:r>
          </a:p>
          <a:p>
            <a:pPr lvl="1"/>
            <a:r>
              <a:rPr lang="en-US" sz="1400" dirty="0" smtClean="0">
                <a:solidFill>
                  <a:srgbClr val="241387"/>
                </a:solidFill>
              </a:rPr>
              <a:t>Take charge of situations, make decisions with confidence</a:t>
            </a:r>
          </a:p>
          <a:p>
            <a:r>
              <a:rPr lang="en-US" sz="1600" b="1" dirty="0" smtClean="0">
                <a:solidFill>
                  <a:srgbClr val="241387"/>
                </a:solidFill>
              </a:rPr>
              <a:t>Command Respect </a:t>
            </a:r>
          </a:p>
          <a:p>
            <a:r>
              <a:rPr lang="en-US" sz="1600" b="1" dirty="0" smtClean="0">
                <a:solidFill>
                  <a:srgbClr val="241387"/>
                </a:solidFill>
              </a:rPr>
              <a:t>Respect the Umpire</a:t>
            </a:r>
          </a:p>
          <a:p>
            <a:pPr lvl="1"/>
            <a:r>
              <a:rPr lang="en-US" sz="1400" dirty="0" smtClean="0">
                <a:solidFill>
                  <a:srgbClr val="241387"/>
                </a:solidFill>
              </a:rPr>
              <a:t>Interact with Umpire professionally</a:t>
            </a:r>
          </a:p>
          <a:p>
            <a:pPr lvl="1"/>
            <a:r>
              <a:rPr lang="en-US" sz="1400" dirty="0" smtClean="0">
                <a:solidFill>
                  <a:srgbClr val="241387"/>
                </a:solidFill>
              </a:rPr>
              <a:t>Don’t show up umpires – if pitcher does, take control</a:t>
            </a:r>
          </a:p>
          <a:p>
            <a:r>
              <a:rPr lang="en-US" sz="1600" b="1" dirty="0" smtClean="0">
                <a:solidFill>
                  <a:srgbClr val="241387"/>
                </a:solidFill>
              </a:rPr>
              <a:t>Ability to Understand Situations</a:t>
            </a:r>
          </a:p>
          <a:p>
            <a:pPr lvl="1"/>
            <a:r>
              <a:rPr lang="en-US" sz="1400" dirty="0" smtClean="0">
                <a:solidFill>
                  <a:srgbClr val="241387"/>
                </a:solidFill>
              </a:rPr>
              <a:t>What inning, how many outs, lineup selection?</a:t>
            </a:r>
          </a:p>
          <a:p>
            <a:pPr lvl="1"/>
            <a:r>
              <a:rPr lang="en-US" sz="1400" dirty="0">
                <a:solidFill>
                  <a:srgbClr val="241387"/>
                </a:solidFill>
              </a:rPr>
              <a:t>W</a:t>
            </a:r>
            <a:r>
              <a:rPr lang="en-US" sz="1400" dirty="0" smtClean="0">
                <a:solidFill>
                  <a:srgbClr val="241387"/>
                </a:solidFill>
              </a:rPr>
              <a:t>hat is the opposing team/hitter trying to accomplish?</a:t>
            </a:r>
          </a:p>
          <a:p>
            <a:r>
              <a:rPr lang="en-US" sz="1600" b="1" dirty="0" smtClean="0">
                <a:solidFill>
                  <a:srgbClr val="241387"/>
                </a:solidFill>
              </a:rPr>
              <a:t>Understanding ALL responsibilities in Bunt Coverage’s / 1</a:t>
            </a:r>
            <a:r>
              <a:rPr lang="en-US" sz="1600" b="1" baseline="30000" dirty="0" smtClean="0">
                <a:solidFill>
                  <a:srgbClr val="241387"/>
                </a:solidFill>
              </a:rPr>
              <a:t>st</a:t>
            </a:r>
            <a:r>
              <a:rPr lang="en-US" sz="1600" b="1" dirty="0" smtClean="0">
                <a:solidFill>
                  <a:srgbClr val="241387"/>
                </a:solidFill>
              </a:rPr>
              <a:t>/3</a:t>
            </a:r>
            <a:r>
              <a:rPr lang="en-US" sz="1600" b="1" baseline="30000" dirty="0" smtClean="0">
                <a:solidFill>
                  <a:srgbClr val="241387"/>
                </a:solidFill>
              </a:rPr>
              <a:t>rd</a:t>
            </a:r>
            <a:r>
              <a:rPr lang="en-US" sz="1600" b="1" dirty="0" smtClean="0">
                <a:solidFill>
                  <a:srgbClr val="241387"/>
                </a:solidFill>
              </a:rPr>
              <a:t> plays</a:t>
            </a:r>
          </a:p>
          <a:p>
            <a:pPr lvl="1"/>
            <a:r>
              <a:rPr lang="en-US" sz="1400" dirty="0" smtClean="0">
                <a:solidFill>
                  <a:srgbClr val="241387"/>
                </a:solidFill>
              </a:rPr>
              <a:t>Catcher is the ONLY player on the field that has ability to see everything</a:t>
            </a:r>
          </a:p>
          <a:p>
            <a:r>
              <a:rPr lang="en-US" sz="1600" b="1" dirty="0" smtClean="0">
                <a:solidFill>
                  <a:srgbClr val="241387"/>
                </a:solidFill>
              </a:rPr>
              <a:t>Backing up Bases, Directing Traffic</a:t>
            </a:r>
          </a:p>
          <a:p>
            <a:r>
              <a:rPr lang="en-US" sz="1600" b="1" dirty="0" smtClean="0">
                <a:solidFill>
                  <a:srgbClr val="241387"/>
                </a:solidFill>
              </a:rPr>
              <a:t>Good Catchers are Leaders by design</a:t>
            </a:r>
          </a:p>
          <a:p>
            <a:pPr lvl="1"/>
            <a:r>
              <a:rPr lang="en-US" sz="1400" dirty="0" smtClean="0">
                <a:solidFill>
                  <a:srgbClr val="241387"/>
                </a:solidFill>
              </a:rPr>
              <a:t>Communicate effectively</a:t>
            </a:r>
            <a:r>
              <a:rPr lang="en-US" sz="1400" dirty="0">
                <a:solidFill>
                  <a:srgbClr val="241387"/>
                </a:solidFill>
              </a:rPr>
              <a:t> </a:t>
            </a:r>
            <a:r>
              <a:rPr lang="en-US" sz="1400" dirty="0" smtClean="0">
                <a:solidFill>
                  <a:srgbClr val="241387"/>
                </a:solidFill>
              </a:rPr>
              <a:t>and assertively </a:t>
            </a:r>
          </a:p>
          <a:p>
            <a:pPr lvl="1"/>
            <a:r>
              <a:rPr lang="en-US" sz="1400" dirty="0" smtClean="0">
                <a:solidFill>
                  <a:srgbClr val="241387"/>
                </a:solidFill>
              </a:rPr>
              <a:t>Take pride in your craft – you have to “love” the position to succeed at it –         (become a “student of the game”)</a:t>
            </a:r>
          </a:p>
          <a:p>
            <a:endParaRPr lang="en-US" sz="1800" b="1" dirty="0" smtClean="0"/>
          </a:p>
          <a:p>
            <a:endParaRPr lang="en-US" sz="1800" dirty="0" smtClean="0"/>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229" y="2286000"/>
            <a:ext cx="406401" cy="58678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9025" y="2285999"/>
            <a:ext cx="390478" cy="586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969" y="2281988"/>
            <a:ext cx="419639" cy="586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9172" y="2962417"/>
            <a:ext cx="456268" cy="6278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0" y="2281988"/>
            <a:ext cx="459725" cy="586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49907" y="2971799"/>
            <a:ext cx="449742" cy="6250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02325" y="3733799"/>
            <a:ext cx="571763" cy="609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29025" y="3733800"/>
            <a:ext cx="472656" cy="61600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0"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928969" y="3733800"/>
            <a:ext cx="406400" cy="609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1"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91205" y="2971800"/>
            <a:ext cx="710674" cy="6250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043910" y="1793290"/>
            <a:ext cx="173439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000" b="1" i="1" dirty="0" smtClean="0">
                <a:solidFill>
                  <a:srgbClr val="FF0000"/>
                </a:solidFill>
              </a:rPr>
              <a:t>33% of current MLB </a:t>
            </a:r>
          </a:p>
          <a:p>
            <a:pPr algn="ctr"/>
            <a:r>
              <a:rPr lang="en-US" sz="1000" b="1" i="1" dirty="0" smtClean="0">
                <a:solidFill>
                  <a:srgbClr val="FF0000"/>
                </a:solidFill>
              </a:rPr>
              <a:t>Managers were catchers</a:t>
            </a:r>
            <a:endParaRPr lang="en-US" sz="1000" b="1" i="1" dirty="0">
              <a:solidFill>
                <a:srgbClr val="FF0000"/>
              </a:solidFill>
            </a:endParaRPr>
          </a:p>
        </p:txBody>
      </p:sp>
    </p:spTree>
    <p:extLst>
      <p:ext uri="{BB962C8B-B14F-4D97-AF65-F5344CB8AC3E}">
        <p14:creationId xmlns:p14="http://schemas.microsoft.com/office/powerpoint/2010/main" val="2278024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The Art of Calling a Game</a:t>
            </a:r>
            <a:r>
              <a:rPr lang="en-US" dirty="0" smtClean="0">
                <a:solidFill>
                  <a:srgbClr val="241387"/>
                </a:solidFill>
              </a:rPr>
              <a:t/>
            </a:r>
            <a:br>
              <a:rPr lang="en-US" dirty="0" smtClean="0">
                <a:solidFill>
                  <a:srgbClr val="241387"/>
                </a:solidFill>
              </a:rPr>
            </a:br>
            <a:r>
              <a:rPr lang="en-US" sz="2400" b="1" dirty="0" smtClean="0">
                <a:solidFill>
                  <a:srgbClr val="241387"/>
                </a:solidFill>
              </a:rPr>
              <a:t>Pitch Selection (general Rules)</a:t>
            </a:r>
            <a:endParaRPr lang="en-US" sz="2400" b="1" dirty="0">
              <a:solidFill>
                <a:srgbClr val="241387"/>
              </a:solidFill>
            </a:endParaRPr>
          </a:p>
        </p:txBody>
      </p:sp>
      <p:sp>
        <p:nvSpPr>
          <p:cNvPr id="3" name="Content Placeholder 2"/>
          <p:cNvSpPr>
            <a:spLocks noGrp="1"/>
          </p:cNvSpPr>
          <p:nvPr>
            <p:ph idx="1"/>
          </p:nvPr>
        </p:nvSpPr>
        <p:spPr>
          <a:xfrm>
            <a:off x="457200" y="1752600"/>
            <a:ext cx="8229600" cy="4877371"/>
          </a:xfrm>
        </p:spPr>
        <p:txBody>
          <a:bodyPr>
            <a:normAutofit/>
          </a:bodyPr>
          <a:lstStyle/>
          <a:p>
            <a:r>
              <a:rPr lang="en-US" sz="1400" b="1" dirty="0" smtClean="0">
                <a:solidFill>
                  <a:srgbClr val="241387"/>
                </a:solidFill>
              </a:rPr>
              <a:t>Discuss strategy with Pitcher/Catcher before game</a:t>
            </a:r>
          </a:p>
          <a:p>
            <a:pPr lvl="1"/>
            <a:r>
              <a:rPr lang="en-US" sz="1200" dirty="0" smtClean="0">
                <a:solidFill>
                  <a:srgbClr val="241387"/>
                </a:solidFill>
              </a:rPr>
              <a:t>What are you trying to accomplish?</a:t>
            </a:r>
          </a:p>
          <a:p>
            <a:r>
              <a:rPr lang="en-US" sz="1400" b="1" dirty="0" smtClean="0">
                <a:solidFill>
                  <a:srgbClr val="241387"/>
                </a:solidFill>
              </a:rPr>
              <a:t>Establish Fastball (or Primary Pitch)</a:t>
            </a:r>
          </a:p>
          <a:p>
            <a:pPr lvl="1"/>
            <a:r>
              <a:rPr lang="en-US" sz="1200" dirty="0" smtClean="0">
                <a:solidFill>
                  <a:srgbClr val="241387"/>
                </a:solidFill>
              </a:rPr>
              <a:t>Most pitchers’ repertoires work off of the fastball </a:t>
            </a:r>
          </a:p>
          <a:p>
            <a:pPr lvl="1"/>
            <a:r>
              <a:rPr lang="en-US" sz="1200" dirty="0" smtClean="0">
                <a:solidFill>
                  <a:srgbClr val="241387"/>
                </a:solidFill>
              </a:rPr>
              <a:t>Is it beneficial for the pitcher to “work backwards?”</a:t>
            </a:r>
          </a:p>
          <a:p>
            <a:r>
              <a:rPr lang="en-US" sz="1400" b="1" dirty="0" smtClean="0">
                <a:solidFill>
                  <a:srgbClr val="241387"/>
                </a:solidFill>
              </a:rPr>
              <a:t>Pitch selection changes depending on:</a:t>
            </a:r>
          </a:p>
          <a:p>
            <a:pPr lvl="1"/>
            <a:r>
              <a:rPr lang="en-US" sz="1200" dirty="0" smtClean="0">
                <a:solidFill>
                  <a:srgbClr val="241387"/>
                </a:solidFill>
              </a:rPr>
              <a:t>The </a:t>
            </a:r>
            <a:r>
              <a:rPr lang="en-US" sz="1200" b="1" i="1" dirty="0" smtClean="0">
                <a:solidFill>
                  <a:schemeClr val="accent6">
                    <a:lumMod val="50000"/>
                  </a:schemeClr>
                </a:solidFill>
              </a:rPr>
              <a:t>HITTER</a:t>
            </a:r>
            <a:r>
              <a:rPr lang="en-US" sz="1200" dirty="0" smtClean="0">
                <a:solidFill>
                  <a:schemeClr val="accent6">
                    <a:lumMod val="50000"/>
                  </a:schemeClr>
                </a:solidFill>
              </a:rPr>
              <a:t> </a:t>
            </a:r>
          </a:p>
          <a:p>
            <a:pPr lvl="2"/>
            <a:r>
              <a:rPr lang="en-US" sz="1000" dirty="0" smtClean="0">
                <a:solidFill>
                  <a:srgbClr val="241387"/>
                </a:solidFill>
              </a:rPr>
              <a:t>Lineup position, Tendencies, Stance (open vs. closed), Swing Mechanics (stride &amp; swing path), Previous AB’s</a:t>
            </a:r>
          </a:p>
          <a:p>
            <a:pPr lvl="1"/>
            <a:r>
              <a:rPr lang="en-US" sz="1200" dirty="0" smtClean="0">
                <a:solidFill>
                  <a:srgbClr val="241387"/>
                </a:solidFill>
              </a:rPr>
              <a:t>The </a:t>
            </a:r>
            <a:r>
              <a:rPr lang="en-US" sz="1200" b="1" i="1" dirty="0" smtClean="0">
                <a:solidFill>
                  <a:schemeClr val="accent6">
                    <a:lumMod val="50000"/>
                  </a:schemeClr>
                </a:solidFill>
              </a:rPr>
              <a:t>SITUATION</a:t>
            </a:r>
          </a:p>
          <a:p>
            <a:pPr lvl="2"/>
            <a:r>
              <a:rPr lang="en-US" sz="1000" dirty="0" smtClean="0">
                <a:solidFill>
                  <a:srgbClr val="241387"/>
                </a:solidFill>
              </a:rPr>
              <a:t>What inning, score, Lineup position, Runners on base</a:t>
            </a:r>
          </a:p>
          <a:p>
            <a:pPr lvl="1"/>
            <a:r>
              <a:rPr lang="en-US" sz="1200" dirty="0" smtClean="0">
                <a:solidFill>
                  <a:srgbClr val="241387"/>
                </a:solidFill>
              </a:rPr>
              <a:t>The </a:t>
            </a:r>
            <a:r>
              <a:rPr lang="en-US" sz="1200" b="1" i="1" dirty="0" smtClean="0">
                <a:solidFill>
                  <a:schemeClr val="accent6">
                    <a:lumMod val="50000"/>
                  </a:schemeClr>
                </a:solidFill>
              </a:rPr>
              <a:t>PITCHER’s STRENGTHS/WEAKNESSES</a:t>
            </a:r>
          </a:p>
          <a:p>
            <a:pPr lvl="2"/>
            <a:r>
              <a:rPr lang="en-US" sz="1000" dirty="0" smtClean="0">
                <a:solidFill>
                  <a:srgbClr val="241387"/>
                </a:solidFill>
              </a:rPr>
              <a:t>What pitches are working/not working (windup vs. stretch), pitch count history </a:t>
            </a:r>
          </a:p>
          <a:p>
            <a:pPr lvl="1"/>
            <a:r>
              <a:rPr lang="en-US" sz="1200" dirty="0" smtClean="0">
                <a:solidFill>
                  <a:srgbClr val="241387"/>
                </a:solidFill>
              </a:rPr>
              <a:t>The </a:t>
            </a:r>
            <a:r>
              <a:rPr lang="en-US" sz="1200" b="1" i="1" dirty="0" smtClean="0">
                <a:solidFill>
                  <a:schemeClr val="accent6">
                    <a:lumMod val="50000"/>
                  </a:schemeClr>
                </a:solidFill>
              </a:rPr>
              <a:t>DEFENSE</a:t>
            </a:r>
          </a:p>
          <a:p>
            <a:pPr lvl="2"/>
            <a:r>
              <a:rPr lang="en-US" sz="1000" dirty="0" smtClean="0">
                <a:solidFill>
                  <a:srgbClr val="241387"/>
                </a:solidFill>
              </a:rPr>
              <a:t>What is the defensive alignment (align with pitch selection)</a:t>
            </a:r>
            <a:endParaRPr lang="en-US" sz="1000" dirty="0">
              <a:solidFill>
                <a:srgbClr val="241387"/>
              </a:solidFill>
            </a:endParaRPr>
          </a:p>
          <a:p>
            <a:pPr lvl="0">
              <a:buClr>
                <a:srgbClr val="93A299"/>
              </a:buClr>
            </a:pPr>
            <a:r>
              <a:rPr lang="en-US" sz="1400" b="1" dirty="0" smtClean="0">
                <a:solidFill>
                  <a:srgbClr val="241387"/>
                </a:solidFill>
              </a:rPr>
              <a:t>Situational Pitch Selection</a:t>
            </a:r>
          </a:p>
          <a:p>
            <a:pPr lvl="1">
              <a:buClr>
                <a:srgbClr val="93A299"/>
              </a:buClr>
            </a:pPr>
            <a:r>
              <a:rPr lang="en-US" sz="1200" dirty="0" smtClean="0">
                <a:solidFill>
                  <a:srgbClr val="241387"/>
                </a:solidFill>
              </a:rPr>
              <a:t>When to “Pitch to contact” vs. when to “Pitch for a Strikeout”</a:t>
            </a:r>
          </a:p>
          <a:p>
            <a:pPr lvl="0">
              <a:buClr>
                <a:srgbClr val="93A299"/>
              </a:buClr>
            </a:pPr>
            <a:r>
              <a:rPr lang="en-US" sz="1400" b="1" dirty="0" smtClean="0">
                <a:solidFill>
                  <a:srgbClr val="241387"/>
                </a:solidFill>
              </a:rPr>
              <a:t>“Setting up Hitters” – Successful Sequences</a:t>
            </a:r>
          </a:p>
          <a:p>
            <a:pPr>
              <a:buClr>
                <a:srgbClr val="93A299"/>
              </a:buClr>
            </a:pPr>
            <a:r>
              <a:rPr lang="en-US" sz="1400" b="1" dirty="0">
                <a:solidFill>
                  <a:srgbClr val="241387"/>
                </a:solidFill>
              </a:rPr>
              <a:t>Saving pitches for 2</a:t>
            </a:r>
            <a:r>
              <a:rPr lang="en-US" sz="1400" b="1" baseline="30000" dirty="0">
                <a:solidFill>
                  <a:srgbClr val="241387"/>
                </a:solidFill>
              </a:rPr>
              <a:t>nd</a:t>
            </a:r>
            <a:r>
              <a:rPr lang="en-US" sz="1400" b="1" dirty="0">
                <a:solidFill>
                  <a:srgbClr val="241387"/>
                </a:solidFill>
              </a:rPr>
              <a:t> time through the </a:t>
            </a:r>
            <a:r>
              <a:rPr lang="en-US" sz="1400" b="1" dirty="0" smtClean="0">
                <a:solidFill>
                  <a:srgbClr val="241387"/>
                </a:solidFill>
              </a:rPr>
              <a:t>lineup</a:t>
            </a:r>
          </a:p>
          <a:p>
            <a:pPr lvl="0">
              <a:buClr>
                <a:srgbClr val="93A299"/>
              </a:buClr>
            </a:pPr>
            <a:r>
              <a:rPr lang="en-US" sz="1400" b="1" dirty="0" smtClean="0">
                <a:solidFill>
                  <a:srgbClr val="FF0000"/>
                </a:solidFill>
              </a:rPr>
              <a:t>Call </a:t>
            </a:r>
            <a:r>
              <a:rPr lang="en-US" sz="1400" b="1" i="1" dirty="0" smtClean="0">
                <a:solidFill>
                  <a:srgbClr val="FF0000"/>
                </a:solidFill>
              </a:rPr>
              <a:t>EVERY</a:t>
            </a:r>
            <a:r>
              <a:rPr lang="en-US" sz="1400" b="1" dirty="0" smtClean="0">
                <a:solidFill>
                  <a:srgbClr val="FF0000"/>
                </a:solidFill>
              </a:rPr>
              <a:t> pitch with a purpose (plan) in mind for the sequence and desired outcome</a:t>
            </a:r>
          </a:p>
          <a:p>
            <a:pPr lvl="1">
              <a:buClr>
                <a:srgbClr val="93A299"/>
              </a:buClr>
            </a:pPr>
            <a:r>
              <a:rPr lang="en-US" sz="1200" dirty="0" smtClean="0">
                <a:solidFill>
                  <a:srgbClr val="FF0000"/>
                </a:solidFill>
              </a:rPr>
              <a:t>There is NO SUCH THING as a “Waste Pitch”</a:t>
            </a:r>
          </a:p>
          <a:p>
            <a:pPr lvl="2"/>
            <a:endParaRPr lang="en-US" sz="1000" dirty="0">
              <a:solidFill>
                <a:srgbClr val="241387"/>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025" y="1752600"/>
            <a:ext cx="1095375" cy="1619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4989" y="3886200"/>
            <a:ext cx="1640411" cy="12287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002631"/>
            <a:ext cx="1497618" cy="11191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46512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Questions / Comments</a:t>
            </a:r>
            <a:endParaRPr lang="en-US" dirty="0">
              <a:solidFill>
                <a:srgbClr val="241387"/>
              </a:solidFill>
            </a:endParaRPr>
          </a:p>
        </p:txBody>
      </p:sp>
      <p:sp>
        <p:nvSpPr>
          <p:cNvPr id="3" name="Content Placeholder 2"/>
          <p:cNvSpPr>
            <a:spLocks noGrp="1"/>
          </p:cNvSpPr>
          <p:nvPr>
            <p:ph idx="1"/>
          </p:nvPr>
        </p:nvSpPr>
        <p:spPr/>
        <p:txBody>
          <a:bodyPr>
            <a:normAutofit/>
          </a:bodyPr>
          <a:lstStyle/>
          <a:p>
            <a:pPr marL="114300" indent="0" algn="ctr">
              <a:buNone/>
            </a:pPr>
            <a:endParaRPr lang="en-US" sz="3200" b="1" dirty="0" smtClean="0"/>
          </a:p>
          <a:p>
            <a:pPr marL="114300" indent="0" algn="ctr">
              <a:buNone/>
            </a:pPr>
            <a:endParaRPr lang="en-US" sz="3200" b="1" dirty="0" smtClean="0">
              <a:solidFill>
                <a:srgbClr val="241387"/>
              </a:solidFill>
            </a:endParaRPr>
          </a:p>
          <a:p>
            <a:pPr marL="114300" indent="0" algn="ctr">
              <a:buNone/>
            </a:pPr>
            <a:endParaRPr lang="en-US" sz="3200" b="1" dirty="0">
              <a:solidFill>
                <a:srgbClr val="241387"/>
              </a:solidFill>
            </a:endParaRPr>
          </a:p>
          <a:p>
            <a:pPr marL="114300" indent="0" algn="ctr">
              <a:buNone/>
            </a:pPr>
            <a:endParaRPr lang="en-US" sz="3200" b="1" dirty="0" smtClean="0">
              <a:solidFill>
                <a:srgbClr val="241387"/>
              </a:solidFill>
            </a:endParaRPr>
          </a:p>
          <a:p>
            <a:pPr marL="114300" indent="0" algn="ctr">
              <a:buNone/>
            </a:pPr>
            <a:endParaRPr lang="en-US" sz="3200" b="1" dirty="0">
              <a:solidFill>
                <a:srgbClr val="241387"/>
              </a:solidFill>
            </a:endParaRPr>
          </a:p>
          <a:p>
            <a:pPr marL="114300" indent="0" algn="ctr">
              <a:buNone/>
            </a:pPr>
            <a:endParaRPr lang="en-US" sz="3200" b="1" dirty="0" smtClean="0">
              <a:solidFill>
                <a:srgbClr val="241387"/>
              </a:solidFill>
            </a:endParaRPr>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96" y="2896340"/>
            <a:ext cx="2672177" cy="1781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95600"/>
            <a:ext cx="2673287" cy="17821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478" y="2896340"/>
            <a:ext cx="2687922" cy="17814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5643" y="2097479"/>
            <a:ext cx="7315200" cy="615553"/>
          </a:xfrm>
          <a:prstGeom prst="rect">
            <a:avLst/>
          </a:prstGeom>
          <a:noFill/>
        </p:spPr>
        <p:txBody>
          <a:bodyPr wrap="square" rtlCol="0">
            <a:spAutoFit/>
          </a:bodyPr>
          <a:lstStyle/>
          <a:p>
            <a:pPr algn="ctr"/>
            <a:r>
              <a:rPr lang="en-US" sz="1600" i="1" dirty="0" smtClean="0">
                <a:solidFill>
                  <a:schemeClr val="tx1">
                    <a:lumMod val="65000"/>
                    <a:lumOff val="35000"/>
                  </a:schemeClr>
                </a:solidFill>
              </a:rPr>
              <a:t>One last thing …</a:t>
            </a:r>
          </a:p>
          <a:p>
            <a:pPr algn="ctr"/>
            <a:r>
              <a:rPr lang="en-US" b="1" dirty="0" smtClean="0">
                <a:solidFill>
                  <a:srgbClr val="241387"/>
                </a:solidFill>
              </a:rPr>
              <a:t>Have your catcher’s keep their mask on for plays at the plate!</a:t>
            </a:r>
            <a:endParaRPr lang="en-US" b="1" dirty="0">
              <a:solidFill>
                <a:srgbClr val="241387"/>
              </a:solidFill>
            </a:endParaRPr>
          </a:p>
        </p:txBody>
      </p:sp>
    </p:spTree>
    <p:extLst>
      <p:ext uri="{BB962C8B-B14F-4D97-AF65-F5344CB8AC3E}">
        <p14:creationId xmlns:p14="http://schemas.microsoft.com/office/powerpoint/2010/main" val="2084651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1387"/>
                </a:solidFill>
              </a:rPr>
              <a:t>Speaker: </a:t>
            </a:r>
            <a:r>
              <a:rPr lang="en-US" dirty="0" smtClean="0">
                <a:solidFill>
                  <a:srgbClr val="241387"/>
                </a:solidFill>
              </a:rPr>
              <a:t>Todd Jahnke</a:t>
            </a:r>
            <a:endParaRPr lang="en-US" dirty="0">
              <a:solidFill>
                <a:srgbClr val="241387"/>
              </a:solidFill>
            </a:endParaRPr>
          </a:p>
        </p:txBody>
      </p:sp>
      <p:sp>
        <p:nvSpPr>
          <p:cNvPr id="3" name="Content Placeholder 2"/>
          <p:cNvSpPr>
            <a:spLocks noGrp="1"/>
          </p:cNvSpPr>
          <p:nvPr>
            <p:ph idx="1"/>
          </p:nvPr>
        </p:nvSpPr>
        <p:spPr>
          <a:xfrm>
            <a:off x="457200" y="1752600"/>
            <a:ext cx="8229600" cy="4622961"/>
          </a:xfrm>
        </p:spPr>
        <p:txBody>
          <a:bodyPr>
            <a:normAutofit fontScale="70000" lnSpcReduction="20000"/>
          </a:bodyPr>
          <a:lstStyle/>
          <a:p>
            <a:pPr marL="114300" indent="0">
              <a:buNone/>
            </a:pPr>
            <a:r>
              <a:rPr lang="en-US" sz="1800" b="1" dirty="0" smtClean="0">
                <a:solidFill>
                  <a:srgbClr val="241387"/>
                </a:solidFill>
              </a:rPr>
              <a:t>COACHING EXPERIENCE</a:t>
            </a:r>
          </a:p>
          <a:p>
            <a:pPr marL="114300" indent="0">
              <a:buNone/>
            </a:pPr>
            <a:endParaRPr lang="en-US" sz="400" b="1" dirty="0" smtClean="0">
              <a:solidFill>
                <a:srgbClr val="241387"/>
              </a:solidFill>
            </a:endParaRPr>
          </a:p>
          <a:p>
            <a:r>
              <a:rPr lang="en-US" sz="1800" b="1" dirty="0" smtClean="0"/>
              <a:t>Head Baseball Coach (2005-Current)</a:t>
            </a:r>
          </a:p>
          <a:p>
            <a:pPr marL="114300" indent="0">
              <a:buNone/>
            </a:pPr>
            <a:r>
              <a:rPr lang="en-US" sz="1800" dirty="0" smtClean="0"/>
              <a:t>             Hopkins Flyers, Post #320 American Legion Baseball</a:t>
            </a:r>
          </a:p>
          <a:p>
            <a:r>
              <a:rPr lang="en-US" sz="1800" b="1" dirty="0"/>
              <a:t>Assistant Coach (2012-Current)</a:t>
            </a:r>
          </a:p>
          <a:p>
            <a:pPr marL="114300" indent="0">
              <a:buNone/>
            </a:pPr>
            <a:r>
              <a:rPr lang="en-US" sz="1800" dirty="0"/>
              <a:t>             American Legion</a:t>
            </a:r>
            <a:r>
              <a:rPr lang="en-US" sz="1800" dirty="0" smtClean="0"/>
              <a:t>/ Team </a:t>
            </a:r>
            <a:r>
              <a:rPr lang="en-US" sz="1800" dirty="0"/>
              <a:t>USA Tournament of Stars </a:t>
            </a:r>
            <a:endParaRPr lang="en-US" sz="1800" dirty="0" smtClean="0"/>
          </a:p>
          <a:p>
            <a:r>
              <a:rPr lang="en-US" sz="1800" b="1" dirty="0" smtClean="0"/>
              <a:t>Assistant Coach (2005-2011)</a:t>
            </a:r>
          </a:p>
          <a:p>
            <a:pPr marL="114300" indent="0">
              <a:buNone/>
            </a:pPr>
            <a:r>
              <a:rPr lang="en-US" sz="1800" dirty="0"/>
              <a:t> </a:t>
            </a:r>
            <a:r>
              <a:rPr lang="en-US" sz="1800" dirty="0" smtClean="0"/>
              <a:t>            Concordia St. Paul University Golden Bears</a:t>
            </a:r>
          </a:p>
          <a:p>
            <a:r>
              <a:rPr lang="en-US" sz="1800" b="1" dirty="0" smtClean="0"/>
              <a:t>Head Baseball Coach (2008-2010)</a:t>
            </a:r>
          </a:p>
          <a:p>
            <a:pPr marL="114300" indent="0">
              <a:buNone/>
            </a:pPr>
            <a:r>
              <a:rPr lang="en-US" sz="1800" dirty="0"/>
              <a:t> </a:t>
            </a:r>
            <a:r>
              <a:rPr lang="en-US" sz="1800" dirty="0" smtClean="0"/>
              <a:t>            University of Minnesota Siebert Fall Instructional League</a:t>
            </a:r>
          </a:p>
          <a:p>
            <a:r>
              <a:rPr lang="en-US" sz="1800" b="1" dirty="0" smtClean="0"/>
              <a:t>Hopkins Diamond Club Member (2008-Current)</a:t>
            </a:r>
          </a:p>
          <a:p>
            <a:pPr marL="114300" indent="0">
              <a:buNone/>
            </a:pPr>
            <a:r>
              <a:rPr lang="en-US" sz="1800" dirty="0"/>
              <a:t> </a:t>
            </a:r>
            <a:r>
              <a:rPr lang="en-US" sz="1800" dirty="0" smtClean="0"/>
              <a:t>            Player Development – Summer Program</a:t>
            </a:r>
          </a:p>
          <a:p>
            <a:r>
              <a:rPr lang="en-US" sz="1800" b="1" dirty="0"/>
              <a:t>Instructor, Lunch McKenzie’s Baseball USA School (2005-2011)</a:t>
            </a:r>
          </a:p>
          <a:p>
            <a:pPr marL="114300" indent="0">
              <a:buNone/>
            </a:pPr>
            <a:r>
              <a:rPr lang="en-US" sz="1800" dirty="0"/>
              <a:t>       </a:t>
            </a:r>
            <a:r>
              <a:rPr lang="en-US" sz="1800" dirty="0" smtClean="0"/>
              <a:t>      Taught </a:t>
            </a:r>
            <a:r>
              <a:rPr lang="en-US" sz="1800" dirty="0"/>
              <a:t>hundreds of private lessons and group </a:t>
            </a:r>
            <a:r>
              <a:rPr lang="en-US" sz="1800" dirty="0" smtClean="0"/>
              <a:t>clinics</a:t>
            </a:r>
          </a:p>
          <a:p>
            <a:r>
              <a:rPr lang="en-US" sz="1800" b="1" dirty="0" smtClean="0"/>
              <a:t>Assistant Coach (2003-2005)</a:t>
            </a:r>
          </a:p>
          <a:p>
            <a:pPr marL="114300" indent="0">
              <a:buNone/>
            </a:pPr>
            <a:r>
              <a:rPr lang="en-US" sz="1800" dirty="0"/>
              <a:t> </a:t>
            </a:r>
            <a:r>
              <a:rPr lang="en-US" sz="1800" dirty="0" smtClean="0"/>
              <a:t>            Excelsior Fire Club, Post #259 American Legion Baseball</a:t>
            </a:r>
          </a:p>
          <a:p>
            <a:r>
              <a:rPr lang="en-US" sz="1800" b="1" dirty="0" smtClean="0"/>
              <a:t>Assistant Coach (2001-2005)</a:t>
            </a:r>
          </a:p>
          <a:p>
            <a:pPr marL="114300" indent="0">
              <a:buNone/>
            </a:pPr>
            <a:r>
              <a:rPr lang="en-US" sz="1800" dirty="0" smtClean="0"/>
              <a:t>             Hopkins Millers, Mickey Mantle Baseball</a:t>
            </a:r>
          </a:p>
          <a:p>
            <a:pPr marL="114300" indent="0">
              <a:buNone/>
            </a:pPr>
            <a:endParaRPr lang="en-US" sz="1400" dirty="0" smtClean="0"/>
          </a:p>
          <a:p>
            <a:pPr marL="114300" indent="0">
              <a:buNone/>
            </a:pPr>
            <a:endParaRPr lang="en-US" sz="1400" dirty="0" smtClean="0"/>
          </a:p>
          <a:p>
            <a:pPr marL="114300" indent="0">
              <a:buNone/>
            </a:pPr>
            <a:r>
              <a:rPr lang="en-US" sz="1800" b="1" dirty="0" smtClean="0">
                <a:solidFill>
                  <a:srgbClr val="241387"/>
                </a:solidFill>
              </a:rPr>
              <a:t>PLAYING EXPERIENCE</a:t>
            </a:r>
          </a:p>
          <a:p>
            <a:pPr marL="114300" indent="0">
              <a:buNone/>
            </a:pPr>
            <a:endParaRPr lang="en-US" sz="700" b="1" dirty="0" smtClean="0">
              <a:solidFill>
                <a:srgbClr val="241387"/>
              </a:solidFill>
            </a:endParaRPr>
          </a:p>
          <a:p>
            <a:pPr marL="114300" indent="0">
              <a:buNone/>
            </a:pPr>
            <a:r>
              <a:rPr lang="en-US" sz="1700" b="1" dirty="0" smtClean="0"/>
              <a:t>Hopkins Berries Amateur Baseball (1999-2008)</a:t>
            </a:r>
          </a:p>
          <a:p>
            <a:pPr marL="114300" indent="0">
              <a:buNone/>
            </a:pPr>
            <a:r>
              <a:rPr lang="en-US" sz="1700" b="1" dirty="0" smtClean="0"/>
              <a:t>St. John’s University (1999-2003)</a:t>
            </a:r>
          </a:p>
          <a:p>
            <a:pPr marL="114300" indent="0">
              <a:buNone/>
            </a:pPr>
            <a:r>
              <a:rPr lang="en-US" sz="1700" b="1" dirty="0" smtClean="0"/>
              <a:t>Hopkins Royals / Hopkins Legion (1996-1999)</a:t>
            </a:r>
          </a:p>
          <a:p>
            <a:pPr marL="114300" indent="0">
              <a:buNone/>
            </a:pPr>
            <a:endParaRPr lang="en-US" sz="1600" dirty="0" smtClean="0"/>
          </a:p>
          <a:p>
            <a:endParaRPr lang="en-US" sz="16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5845" y="4464502"/>
            <a:ext cx="779417" cy="6819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t="20000" b="20000"/>
          <a:stretch/>
        </p:blipFill>
        <p:spPr bwMode="auto">
          <a:xfrm>
            <a:off x="7353286" y="3650116"/>
            <a:ext cx="1107543" cy="708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2041" y="4267199"/>
            <a:ext cx="1483804" cy="107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6465" y="1752600"/>
            <a:ext cx="1462235" cy="1676400"/>
          </a:xfrm>
          <a:prstGeom prst="rect">
            <a:avLst/>
          </a:prstGeom>
          <a:ln>
            <a:noFill/>
          </a:ln>
          <a:effectLst>
            <a:softEdge rad="112500"/>
          </a:effec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1118" y="5090050"/>
            <a:ext cx="1884363"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830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241387"/>
                </a:solidFill>
              </a:rPr>
              <a:t>Presentation Outline</a:t>
            </a:r>
            <a:endParaRPr lang="en-US" dirty="0">
              <a:solidFill>
                <a:srgbClr val="241387"/>
              </a:solidFill>
            </a:endParaRPr>
          </a:p>
        </p:txBody>
      </p:sp>
      <p:sp>
        <p:nvSpPr>
          <p:cNvPr id="3" name="Content Placeholder 2"/>
          <p:cNvSpPr>
            <a:spLocks noGrp="1"/>
          </p:cNvSpPr>
          <p:nvPr>
            <p:ph idx="1"/>
          </p:nvPr>
        </p:nvSpPr>
        <p:spPr/>
        <p:txBody>
          <a:bodyPr>
            <a:normAutofit/>
          </a:bodyPr>
          <a:lstStyle/>
          <a:p>
            <a:pPr marL="114300" indent="0">
              <a:buNone/>
            </a:pPr>
            <a:endParaRPr lang="en-US" sz="400" b="1" dirty="0" smtClean="0">
              <a:solidFill>
                <a:srgbClr val="241387"/>
              </a:solidFill>
            </a:endParaRPr>
          </a:p>
          <a:p>
            <a:r>
              <a:rPr lang="en-US" sz="2000" b="1" dirty="0" smtClean="0">
                <a:solidFill>
                  <a:srgbClr val="241387"/>
                </a:solidFill>
              </a:rPr>
              <a:t>DEFENSIVE FUNDAMENTALS OF A CATCHER</a:t>
            </a:r>
          </a:p>
          <a:p>
            <a:pPr marL="114300" indent="0">
              <a:buNone/>
            </a:pPr>
            <a:endParaRPr lang="en-US" sz="300" b="1" dirty="0" smtClean="0">
              <a:solidFill>
                <a:srgbClr val="241387"/>
              </a:solidFill>
            </a:endParaRPr>
          </a:p>
          <a:p>
            <a:pPr marL="411480" lvl="1" indent="0">
              <a:buNone/>
            </a:pPr>
            <a:r>
              <a:rPr lang="en-US" sz="1800" b="1" dirty="0" smtClean="0">
                <a:solidFill>
                  <a:schemeClr val="accent6">
                    <a:lumMod val="50000"/>
                  </a:schemeClr>
                </a:solidFill>
              </a:rPr>
              <a:t>1. Stance</a:t>
            </a:r>
          </a:p>
          <a:p>
            <a:pPr marL="411480" lvl="1" indent="0">
              <a:buNone/>
            </a:pPr>
            <a:r>
              <a:rPr lang="en-US" sz="1800" b="1" dirty="0" smtClean="0">
                <a:solidFill>
                  <a:schemeClr val="accent6">
                    <a:lumMod val="50000"/>
                  </a:schemeClr>
                </a:solidFill>
              </a:rPr>
              <a:t>2. Receiving</a:t>
            </a:r>
          </a:p>
          <a:p>
            <a:pPr marL="411480" lvl="1" indent="0">
              <a:buNone/>
            </a:pPr>
            <a:r>
              <a:rPr lang="en-US" sz="1800" b="1" dirty="0" smtClean="0">
                <a:solidFill>
                  <a:schemeClr val="accent6">
                    <a:lumMod val="50000"/>
                  </a:schemeClr>
                </a:solidFill>
              </a:rPr>
              <a:t>3. Blocking</a:t>
            </a:r>
          </a:p>
          <a:p>
            <a:pPr marL="411480" lvl="1" indent="0">
              <a:buNone/>
            </a:pPr>
            <a:r>
              <a:rPr lang="en-US" sz="1800" b="1" dirty="0" smtClean="0">
                <a:solidFill>
                  <a:schemeClr val="accent6">
                    <a:lumMod val="50000"/>
                  </a:schemeClr>
                </a:solidFill>
              </a:rPr>
              <a:t>4. Throwing</a:t>
            </a:r>
          </a:p>
          <a:p>
            <a:pPr marL="114300" indent="0">
              <a:buNone/>
            </a:pPr>
            <a:endParaRPr lang="en-US" sz="600" b="1" dirty="0" smtClean="0">
              <a:solidFill>
                <a:srgbClr val="241387"/>
              </a:solidFill>
            </a:endParaRPr>
          </a:p>
          <a:p>
            <a:r>
              <a:rPr lang="en-US" sz="2000" b="1" dirty="0" smtClean="0">
                <a:solidFill>
                  <a:srgbClr val="241387"/>
                </a:solidFill>
              </a:rPr>
              <a:t>CATCHER-PITCHER RELATIONSHIP</a:t>
            </a:r>
          </a:p>
          <a:p>
            <a:pPr marL="114300" indent="0">
              <a:buNone/>
            </a:pPr>
            <a:endParaRPr lang="en-US" sz="600" b="1" dirty="0" smtClean="0">
              <a:solidFill>
                <a:srgbClr val="241387"/>
              </a:solidFill>
            </a:endParaRPr>
          </a:p>
          <a:p>
            <a:r>
              <a:rPr lang="en-US" sz="2000" b="1" dirty="0" smtClean="0">
                <a:solidFill>
                  <a:srgbClr val="241387"/>
                </a:solidFill>
              </a:rPr>
              <a:t>MENTAL MAKE-UP OF A GOOD CATCHER</a:t>
            </a:r>
          </a:p>
          <a:p>
            <a:pPr marL="114300" indent="0">
              <a:buNone/>
            </a:pPr>
            <a:endParaRPr lang="en-US" sz="600" b="1" dirty="0" smtClean="0">
              <a:solidFill>
                <a:srgbClr val="241387"/>
              </a:solidFill>
            </a:endParaRPr>
          </a:p>
          <a:p>
            <a:r>
              <a:rPr lang="en-US" sz="2000" b="1" dirty="0" smtClean="0">
                <a:solidFill>
                  <a:srgbClr val="241387"/>
                </a:solidFill>
              </a:rPr>
              <a:t>THE ART OF CALLING A GAME (PITCH SELECTION)</a:t>
            </a:r>
          </a:p>
          <a:p>
            <a:pPr marL="114300" indent="0">
              <a:buNone/>
            </a:pPr>
            <a:endParaRPr lang="en-US" sz="600" b="1" dirty="0" smtClean="0">
              <a:solidFill>
                <a:srgbClr val="241387"/>
              </a:solidFill>
            </a:endParaRPr>
          </a:p>
          <a:p>
            <a:r>
              <a:rPr lang="en-US" sz="2000" b="1" dirty="0" smtClean="0">
                <a:solidFill>
                  <a:srgbClr val="241387"/>
                </a:solidFill>
              </a:rPr>
              <a:t>QUESTIONS / COMMENTS</a:t>
            </a:r>
          </a:p>
          <a:p>
            <a:endParaRPr lang="en-US" sz="1800" b="1" dirty="0" smtClean="0"/>
          </a:p>
          <a:p>
            <a:pPr marL="411480" lvl="1" indent="0">
              <a:buNone/>
            </a:pPr>
            <a:endParaRPr lang="en-US" sz="1800" b="1" dirty="0" smtClean="0"/>
          </a:p>
          <a:p>
            <a:endParaRPr lang="en-US" sz="1800" b="1" dirty="0" smtClean="0"/>
          </a:p>
          <a:p>
            <a:endParaRPr lang="en-US" sz="1800" dirty="0" smtClean="0"/>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9800" y="2057400"/>
            <a:ext cx="609600" cy="1785104"/>
          </a:xfrm>
          <a:prstGeom prst="rect">
            <a:avLst/>
          </a:prstGeom>
          <a:noFill/>
        </p:spPr>
        <p:txBody>
          <a:bodyPr wrap="square" rtlCol="0">
            <a:spAutoFit/>
          </a:bodyPr>
          <a:lstStyle/>
          <a:p>
            <a:r>
              <a:rPr lang="en-US" sz="11000" dirty="0" smtClean="0">
                <a:latin typeface="Constantia" pitchFamily="18" charset="0"/>
                <a:cs typeface="Arabic Typesetting" pitchFamily="66" charset="-78"/>
              </a:rPr>
              <a:t>}</a:t>
            </a:r>
            <a:endParaRPr lang="en-US" sz="11000" dirty="0">
              <a:latin typeface="Constantia" pitchFamily="18" charset="0"/>
              <a:cs typeface="Arabic Typesetting" pitchFamily="66" charset="-78"/>
            </a:endParaRPr>
          </a:p>
        </p:txBody>
      </p:sp>
      <p:sp>
        <p:nvSpPr>
          <p:cNvPr id="6" name="TextBox 5"/>
          <p:cNvSpPr txBox="1"/>
          <p:nvPr/>
        </p:nvSpPr>
        <p:spPr>
          <a:xfrm>
            <a:off x="2819400" y="2780675"/>
            <a:ext cx="3200400" cy="338554"/>
          </a:xfrm>
          <a:prstGeom prst="rect">
            <a:avLst/>
          </a:prstGeom>
          <a:noFill/>
        </p:spPr>
        <p:txBody>
          <a:bodyPr wrap="square" rtlCol="0">
            <a:spAutoFit/>
          </a:bodyPr>
          <a:lstStyle/>
          <a:p>
            <a:r>
              <a:rPr lang="en-US" sz="1600" i="1" dirty="0" smtClean="0"/>
              <a:t>Listed in order of importance</a:t>
            </a:r>
            <a:endParaRPr lang="en-US" sz="1600" i="1" dirty="0"/>
          </a:p>
        </p:txBody>
      </p:sp>
    </p:spTree>
    <p:extLst>
      <p:ext uri="{BB962C8B-B14F-4D97-AF65-F5344CB8AC3E}">
        <p14:creationId xmlns:p14="http://schemas.microsoft.com/office/powerpoint/2010/main" val="247446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Defensive Fundamentals</a:t>
            </a:r>
            <a:endParaRPr lang="en-US" sz="2700" dirty="0">
              <a:solidFill>
                <a:srgbClr val="241387"/>
              </a:solidFill>
            </a:endParaRPr>
          </a:p>
        </p:txBody>
      </p:sp>
      <p:sp>
        <p:nvSpPr>
          <p:cNvPr id="3" name="Content Placeholder 2"/>
          <p:cNvSpPr>
            <a:spLocks noGrp="1"/>
          </p:cNvSpPr>
          <p:nvPr>
            <p:ph idx="1"/>
          </p:nvPr>
        </p:nvSpPr>
        <p:spPr/>
        <p:txBody>
          <a:bodyPr>
            <a:normAutofit/>
          </a:bodyPr>
          <a:lstStyle/>
          <a:p>
            <a:pPr marL="114300" indent="0">
              <a:buNone/>
            </a:pPr>
            <a:endParaRPr lang="en-US" sz="400" b="1" dirty="0" smtClean="0">
              <a:solidFill>
                <a:srgbClr val="241387"/>
              </a:solidFill>
            </a:endParaRPr>
          </a:p>
          <a:p>
            <a:pPr marL="114300" indent="0" algn="ctr">
              <a:buNone/>
            </a:pPr>
            <a:r>
              <a:rPr lang="en-US" sz="3200" b="1" dirty="0" smtClean="0">
                <a:solidFill>
                  <a:srgbClr val="241387"/>
                </a:solidFill>
              </a:rPr>
              <a:t>STANCE</a:t>
            </a:r>
          </a:p>
          <a:p>
            <a:pPr marL="114300" indent="0" algn="ctr">
              <a:buNone/>
            </a:pPr>
            <a:r>
              <a:rPr lang="en-US" sz="1200" b="1" i="1" dirty="0" smtClean="0">
                <a:solidFill>
                  <a:schemeClr val="accent6">
                    <a:lumMod val="75000"/>
                  </a:schemeClr>
                </a:solidFill>
              </a:rPr>
              <a:t>“The Solid Foundation of Catching”</a:t>
            </a:r>
            <a:endParaRPr lang="en-US" sz="1200" b="1" i="1" dirty="0">
              <a:solidFill>
                <a:schemeClr val="accent6">
                  <a:lumMod val="75000"/>
                </a:schemeClr>
              </a:solidFill>
            </a:endParaRPr>
          </a:p>
          <a:p>
            <a:pPr marL="114300" indent="0" algn="ctr">
              <a:buNone/>
            </a:pPr>
            <a:endParaRPr lang="en-US" sz="300" b="1" dirty="0" smtClean="0">
              <a:solidFill>
                <a:srgbClr val="241387"/>
              </a:solidFill>
            </a:endParaRPr>
          </a:p>
          <a:p>
            <a:r>
              <a:rPr lang="en-US" sz="1800" b="1" dirty="0" smtClean="0">
                <a:solidFill>
                  <a:srgbClr val="241387"/>
                </a:solidFill>
              </a:rPr>
              <a:t>Sound &amp; Solid Foundation (Balanced Base)</a:t>
            </a:r>
          </a:p>
          <a:p>
            <a:pPr lvl="1"/>
            <a:r>
              <a:rPr lang="en-US" sz="1400" b="1" dirty="0" smtClean="0">
                <a:solidFill>
                  <a:srgbClr val="241387"/>
                </a:solidFill>
              </a:rPr>
              <a:t>Feet should be equal to or wider than shoulders</a:t>
            </a:r>
          </a:p>
          <a:p>
            <a:r>
              <a:rPr lang="en-US" sz="1800" b="1" dirty="0" smtClean="0">
                <a:solidFill>
                  <a:srgbClr val="241387"/>
                </a:solidFill>
              </a:rPr>
              <a:t>Runners on base stance and/or 2 strikes on the hitter</a:t>
            </a:r>
          </a:p>
          <a:p>
            <a:r>
              <a:rPr lang="en-US" sz="1800" b="1" dirty="0" smtClean="0">
                <a:solidFill>
                  <a:srgbClr val="241387"/>
                </a:solidFill>
              </a:rPr>
              <a:t>No Runners on base stance</a:t>
            </a:r>
          </a:p>
          <a:p>
            <a:r>
              <a:rPr lang="en-US" sz="1800" b="1" dirty="0">
                <a:solidFill>
                  <a:srgbClr val="241387"/>
                </a:solidFill>
              </a:rPr>
              <a:t>Throwing Hand </a:t>
            </a:r>
            <a:r>
              <a:rPr lang="en-US" sz="1800" b="1" dirty="0" smtClean="0">
                <a:solidFill>
                  <a:srgbClr val="241387"/>
                </a:solidFill>
              </a:rPr>
              <a:t>Position</a:t>
            </a:r>
          </a:p>
          <a:p>
            <a:r>
              <a:rPr lang="en-US" sz="1800" b="1" dirty="0" smtClean="0">
                <a:solidFill>
                  <a:srgbClr val="241387"/>
                </a:solidFill>
              </a:rPr>
              <a:t>Relaying Signs to Pitcher (Positioning)</a:t>
            </a:r>
          </a:p>
          <a:p>
            <a:endParaRPr lang="en-US" sz="1800" b="1" dirty="0" smtClean="0">
              <a:solidFill>
                <a:srgbClr val="241387"/>
              </a:solidFill>
            </a:endParaRPr>
          </a:p>
          <a:p>
            <a:endParaRPr lang="en-US" sz="1800" b="1" dirty="0" smtClean="0"/>
          </a:p>
          <a:p>
            <a:pPr marL="411480" lvl="1" indent="0">
              <a:buNone/>
            </a:pPr>
            <a:endParaRPr lang="en-US" sz="1800" b="1" dirty="0" smtClean="0"/>
          </a:p>
          <a:p>
            <a:endParaRPr lang="en-US" sz="1800" b="1" dirty="0" smtClean="0"/>
          </a:p>
          <a:p>
            <a:endParaRPr lang="en-US" sz="1800" dirty="0" smtClean="0"/>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6" name="Picture 2" descr="http://ts1.mm.bing.net/images/thumbnail.aspx?q=1617391064708&amp;id=fe9a63204586bd3ccc6575536a59cfb4">
            <a:hlinkClick r:id="rId3" tooltip="BASEBALL CATCHER CATCHING BALL (click image to zoom)"/>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212873"/>
            <a:ext cx="1943100" cy="1409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48" name="Picture 4" descr="http://ts4.mm.bing.net/images/thumbnail.aspx?q=1622316947995&amp;id=3a8576444258cbe12b69ff8c5b4955d3">
            <a:hlinkClick r:id="rId5" tooltip="Matt Wieters, fantasy baseball catcher"/>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4650" y="5212873"/>
            <a:ext cx="1409700" cy="14097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0" name="Picture 6" descr="http://t0.gstatic.com/images?q=tbn:ANd9GcQfbFgaIxaTiFQxTUEdCRSW-dmN-SUhcReOasC2wfpHn6McGc6SW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215832"/>
            <a:ext cx="2085975" cy="141709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AutoShape 8" descr="data:image/jpeg;base64,/9j/4AAQSkZJRgABAQAAAQABAAD/2wBDAAkGBwgHBgkIBwgKCgkLDRYPDQwMDRsUFRAWIB0iIiAdHx8kKDQsJCYxJx8fLT0tMTU3Ojo6Iys/RD84QzQ5Ojf/2wBDAQoKCg0MDRoPDxo3JR8lNzc3Nzc3Nzc3Nzc3Nzc3Nzc3Nzc3Nzc3Nzc3Nzc3Nzc3Nzc3Nzc3Nzc3Nzc3Nzc3Nzf/wAARCACVAK4DASIAAhEBAxEB/8QAHAAAAQUBAQEAAAAAAAAAAAAABQACAwQGAQcI/8QAPRAAAgEDAgQDBQUHBAEFAAAAAQIDAAQRBSESMUFRBhNhIjJxgZEUI0KhwQcVM1Kx0fBTYnLhJEOSstLx/8QAGgEAAgMBAQAAAAAAAAAAAAAAAQIAAwQFBv/EACgRAAIDAAICAQMEAwEAAAAAAAABAgMREiEEMUEFIjITQlFhI3GBwf/aAAwDAQACEQMRAD8A9u2+XSkRXM9enaug770SFLVgfsx32/Wp7QYt4x1xv61BqhP2R2HQbiuaZK7WqKRt3oEL/SuZ+tInr1qC8uoLO3ee5lSGJBlnc4AqEKOo6xDb3i2cbI1wylmBbARR1P8AavOvEkkiXkd3JNHcLcKZEZAMAZ93YncZoE3jC1g1aa7XV7bz3d8sMyDDH6cqfd3kutYuhfx3eFwGXAwO2361ltn9vfs7vheLFWLGms7E08TxlcNGSeasdq9J/Z7C0WkuzY9puYOa8iuGaE4l9nP83I/Otn+zjWZIdWXT2J8q4BHCejAZz9KWmxp4yz6j4Nbg5wWNHq1LFcByARyrtbDzwudKlmlmoQX+D0pf5ilnlSzvioQ5v8+9DNSBP2pRsTbkH1omdxjpVC93mYdDCwHrtUIeVRMwtR7R5Vr/AAXIw0cYJPDc8vpWPiOIiprVeCGP7tmA5i4B/pRAbrG3x5+lc+Pyru3z60gSKgTvUkUsD5d6bk/PoO9LYddutQhX1LBtmJ59KbpRX7GuOW+adfgNasDzI9mqmi+Ybc9FBwRUIFc/9V49+2yDxHqupWOl6Xp99cWLR8bfZ4mZXkzyYjYY574Fev7/AF5elcYZHCfnQfoKePT5Gi0yS2upILuNlmgcpKnDxAEHkCDg/KiASawmWWzSWNuoXk3xzW21iC1i1d4oIk85XYu0n+043qvOrNI0089sir7vldPieVUOW9GuCce0ypo732pN5Vzbxxx43k4SQf0oh4SGqaT4kinvpEawtpM58r28ehHQZ65qxaawjw+UFTfY8I5mimlWUmpyiG2y0+eCRhyVT1PTaq49PpF1l1k/zkeuRsrIrKcqwyD6U6o4Y1hiSKMeyihR8BTs/TvWvs5o6l/SuZpf/HvUId23rnp06Us96WQBnp2qEO/060J1W6W2uYg6uVKNgqM0U5bZ5c6qXa/+RAx5HIx8qJDyASIS+G24jjIrQ+D76GGG4hdjlpVKkD4UFuIwt5dLgbSsPzo34JC8N9lRsVO4qAPRlwQD/hro7Dn1powFXHuY2roOCc7N1oBHfnnl6UtuvTn60v6nnS/TlRIRXWPs77ZyNh2qporAwMMYwfrV2f8AhNgZJ50Fi1CDTNPnuLpuGNGPD3Y9qG57DGLk8XsMXV1BaxGW5lWNBzZjisV4j8ew26mLS93/ANZ0OPkP71kvEPiW41G4ZnbH8q52UdhWMvrxpGbjYn4HcVmndvSO1V9OjWlKzth9Wh1y+n89yZ2bzC4OCTnOdue/Srn7ue4cLNd6jIwJy5lCL/7VwPyrG6PcOmrqfNKu8TKrjo2QQcfKpNTvtfidvvVJOxljJ3+XShEy3pRm8NDqUMGlCOG2ULGBsoOTn496daeKL/QpES1nEZmTzJPZByASBsaCaNb3Mq+fdyF2JyTIckn4VW1mdH1J034o7cDblzJOfypfT6DSk5LVp6NZftK1BJOG5WGXG+fLwSD6itNY/tC06XAuopIieq+0BXh0E/FCADvgLViO7K7E71P1JI3S8Xx5+45/o+lLK9t763We0mWWNuTKakklWM5Y+mDXhPhXxg+hXyyPKxtGb75OYI7/ABr1fWdRSWwhvLORZY5FDRum4Ze9aYTUkcnyvGdMsXaZolIPXNdz1HOgGh61FcQhJmAI3+dW7/WIreIurDjGw+FOZQmccidqo3sqCe2YsOMvjGelZW58XDLRA+uazc/iC8luVl4s8DbChpCPUDw6tejb+M3L40V8FP8AeXwP+nnFAGmM1zJK/vO2TRvwa6rf3akgBotjTANbqniCGyRMcimw9cUFXxly9k5POiWqeHl1a1gbiKuEGAtCbnw/a2jKjkk4wc96hDfnn69a6DjB/D0oYuoAzMpbcE5p8uoIAODdOXzoBLsvEY2AxxYrxvxlronvpLS3f7mBiCQds9a9B8Za7+6fDl1OrcNwycETdmP9hvXg7yHgBc5Z2LMaz3y/adb6ZVjdjJLm4bJOdzQyaTiZWB97n6VI8p57k5qlK+Cydsn/AD61SkdCye+xS8Stxxkh4zkY51fTW0eER3qMGI/iKMhqo7huLutMVArlSMoTkbcqfoyTrUuwiuuQwoRAXkboMHH1qvYlpjPcS7tIDiqcluvmgeZ7B3xRC3IBCgbduwoPEug0VcZayIMY1A5e1TZpyGyOXUUphlc55b1WlPP4ZoIsk8LQlBG3Ijatf+zjxU1sZNBvm4rWbJtWJ/hSfy/A/wBfjWFgPstv3psDlJ1ZdiDkHqDTRePSq2KnHGewQzy2075JPEfpSvNRldWLMfhmhVjqLXOn28ze80Y8zfryP51FNKW9rqfdFX7pxJR4txHSOXzhs53LdqZ5rcJbl0qCQ8CEA/d83+NcEjeXhuZHsUwoQtl4zuT8akgLxXLFJSmF5g1FYkkDJpXIw8mNtqIT1bQrtRpMGXJYIMEmst4kuvtN9iNscOc/GqWlau8WmBCScDC70Hub55rgupPY71NIaW31NSrHiPHnnRG3vQwDbEnpWGjd+Mhc/WiFrdTRMDnlQ3CLtg/9qOrPPPa6chyqDjYd2bb8gPzrFXIYZwDhRgVZ1e8a/wBakuHOd85/z0xQ6a+lhb7xfMgbkFG4rHJuUj01MFXUosic4kYd8EVRlYGRsfyt+lXpWjkUSxZwuQQeYoXH7U0m+cKBTRRTa8L0bcQH5UnyEbh/DRCw0lbizhmF/bxSSSGJIpQw4iMH3uQJyMA1SnjeGd4ZVZJFYo6MMFSOeajQqafRXCod2PtdMdKsW5LMATz2xVeaIryj4vUHFRGYpuVK478qPT9E5cTU3GkwW0FzZYkbUoI1mclsBlI9pVXsowc8zv0rMXJ4ApB5bfEUfihu9c8nU7VzDdQKis8mQpZdvMVvpkdMc6Ha5PBdwrFbWSpfGZnuChyBsB7JGwUkk46Uc7K3Z1ntgyFxg711ffzV3T9DuJ04/OjTHMYyRUWoWs1m4RiGXmGXbJ9f/wBqdAVnw/ZpPDV2Hs3iZhiF9x6GiMsjEjgO7e7npWZ8I2t1cal7KjypNncnCg8xXpaeDHkgeW31eydzzRsjB7Dn/SroNYYfIpk580vZmE9tcbng98HqakSM8BbmW5D+WrN3p9zpMjR3SJhfcdHDB/1+tQ2r8bNt7R94dhTmVxcfZNYSFQgY7k1Ndtu2OxqpFKpYADG+xqeY494ZBqALNvcoNNVce13oaZcSsI8BvxZpO4ihzj2c4+FQEgthmwR+IdaGEDRk4HNVr+9MNrKwPtEcI+e1Ryy8ZxnGeueVBPEFywaGFdse0x79qrm8iafDr53LfS7KM9vLxOIyMucZaoDbSwIVlIkRuoHu1YN80X3dwjMF2DrzHx701TBdEs87r24MrWQ9K4wfSBpkFtOwk92RcEDvVTR4Xup1hjXjkkcKi9zsPpRu40h7qErYxM5/CASxPw7VRsGGlcMd1E1u7ErcFwyycP8AKvYHqRzq+GOLOZ5PKuxIvSxyalexaXpjhYrQkmfkARgNO5/CM4x2HCM773J9O/e2pXD2N9aXMks0kgCyHOCSdsj2sDHKrqeINNjsIbSGzEqeWzhQuVXh25d+Q9ahGs2sOo2zFY0KlovtLYJyCAwCj8Odgc8xyxihGU5ftwyO9p9DTo0Fii/vbUUjYc4YULNtzJODgfKrTajo2lxk2Nit5MVysr7qB/ywR8hVm8toLgGZbz2nAOVjXcdBn0/Wg93GphBF7J5wOFUTcGGH6dKZVcl9zKZeTY32FhPaahH5etakjRSDAtYIGVR8W5npywKi1mLTrSFH00L5RPCyqcrv29az0DfZ7dt2EIc8cbnjKk82Gefr3qfxHDdaSLVJJVnS/hWaAREgAg7rg8+Y3/tTSq6xD0eS4Wcjkd20dwvkoWdjwhE3Lk9PWnXKP57RXSIJVbdQeLgPb1NGfBunLbFr2cB7orhT0T4evrQi48+0u7nz8xkl922Dg88HHY86rnU4xWHQp8iq69zl8BPStRgs7iITMIwuevfrRS88UI7hNPb7RcFcARqAxHr2HrtWPiljv9TtrWceXETxkkYztsPhWrhtrUCSNGXiAJKyAKD9BvmkUWl2ancrJavRJZWFxqdwHu7yUkghYLVikURPVm/GRTraxmsppre7AEoGS67qw7ip7fUYbVF4nCqQOEYyx9ABV7zJr+3MrW4hSNSVMjfeP3AHQdatqlnRg82jkuS+AJGAWXA2zVufpkZ2qrAck8vZbpVubkK0HHBrsChA3O+1VVGG4TvHzHxrvGFY8JPHkgUkBZ/ZOABuB3o4AvSL5YKsDjJyaAa0twJGmNu7xEYDovFt69a9Bnso3ztz9KHzafw7qDtywOVJKCl7L6b5UvYmGS7SeMGGN3zsSFGzdjn5UR0+yt5HR7tmABz5an9T+laSDQYrxHuLmX7PBG2PMUDidyNlA6moZvDoCcUE8uBz44cE/IZrNOtRZ067/I8hfaghY3dpbxCKFERfTnUtz+772Ly72KKVD0cAisjcwTwvhJRkdHBWhcmpX0MzQ+TIJAM42PEP9p5H5UIx19FN0J1P71gO1G8t11OY6dGbaGGR0hEbchnBO+eeM4qkbx04XgPlum4YKuc/SmXVtczXTvFGPvGLAFwoJ64zUL2d4hw0Dj5itaXRz23ptVEipEol8zzBxFsbZ+HT5Cgl1KwvgzsjB1JJK+02OmenSk0sojVmX2UUbk+7j51DcKUJ+9Xc5BOOMeoB6UkdGml8Ecs0pkmLMQ865C49MHbltiid9JPqFpaiZlf7FIRC2Mtwc2XPXfO2OlCJAUdWL8a8WS3FxE7dM/4Nqv6YzmUTMdyMJGTkADuO+9OKtNbpsrRH7OZCwVA4c4BI7HG3r86F+NLgPbWzRg+8wz8v+q4rPG0cQb2VBDHPNDv9cgfKqWsN9qtGiLcLA8S/H4UZ9xGqlxnpS1GW2udUjnR5EChWLDHPHT0ovFqqzwII3VhCxCkc9+YzWZ4x9m4njBljGB2IHfv0FSWnkqRPFLcRBxkxqM49M1nnHe2dOm3i/tWmysryO3PmLF5kz9RuR6CiMd8//qF/NBGY4+YydsnkOdYwahchJxbBojGoLMxy7Dmd+gx2o9pJRZJYhss8fEP+XIn+lVZhsb/U6QT4SsjHIUscgDfHpUszkqMVXhcyEuxGWwfn1q7KoKLkAZrYjz01kmgYYVBbi5k5z2p8MacXbbn3opeaOYivlt7LR8eOdDFHC5D4wNhTlZrn3BJ5E7VXdS7BFyWY4A7mp26988u1Ub+7ksLSa8hUO8KllXGcntS8ixRer+y5e3IsiLS3w/lbbHkepz3z+lUmnuMe0i5/51Usp1a3DSIvEyY3OCh23260TfX44rA2xtl4gnCJdgeXw71kl9z1s9FWnVBRjHQPfXcccczvbL5hXAZsEE+vasrCEuLh4pXVEdONdsBHzsBn0rQTyReVGAqjhU8bBieMk9RyHbasRLcJdSTwQzESKxZUPJ8dKEE+WonkzjKpxn8lm/jeGXhfGP5iMhvQ/wCZqKNuE8Adomx7re0h+vKla3D3CKJl2kG/qR1psacMwt5dw3uN2PatfLTz8o48JY+DfzAWJOOEcqB3FwBcsEIODzHIfCjKkxyEbZ5YIzigMlrPFIR5THc4I3zUFJ4DxyjjbJAzkjkBvRSFHufKuoGKIjEIO643J+JqlY2LM/FPlUH4eRNFvNEcYWMYA5AUMGTeYiczDh4s8+tUJOOZ+FNyTgDqTUqiWeQJEjM7clA51pNI0gWuJZAGmUc+i+g9fWpug6Xsz7eH5F0W8u34/tEUgVYh2B9rI68/yobaTQurRBAGQAEbjhPXH9N69Dv4+HS7uRQ3Ew42+IwP6CvMLomz1V3/AAsc/I0k46sNXj38Wv4DdtGXB8uVvNA93Ayy+nf4VYtZYUdftBkdR7qq+PlntQ8HKq8chQkcwvIdMGrM0SMsUluHOQEKcWWz2z+Y+dZcO3GSzUjaQTw3mlLOkaxyeYV4BnYD41NIcwjvQXQhILNxJkqJCQwPYAYI+INGWcGAbitlctijz/lx43SSCEWpRqUWTfEWN6B8WZXZQOEk4+tSPAZJFAO+KkhtGLE0/JIzBoyHOepodrzFdPkOVC5GeLOOfpVyUjzML050J8TzCSAW67F+/cVijbs5I6CjkK7P7M7eLeOTLbSpnbKM5Gdue1Dnl1V2J8og/wCwH/7VOfOVCECuc59lhn6GmSTPwcLrIp78B/SgtOo5L2yFzqXBiXjWNueBz/Oh0tv9+t0hC+WDnfc9qtyydVD/AO48JGap3ErvKpJYoi8TA8sdKeG6U3OPHstaVIsy5xhl5irV2qSZzkEbg9Qag0uyuHAaC1ZpHG7KpI/tRFtC1VxxC3Az3kX+9X8kjlTxyBLyEuxpcZPPG3eiy+FtUY+0IEz3l/sKI2vhADDXl3kdUiXH5mldsUV9IzIckgA8zgetHtK8MXt8VluVNvbnq/vH4D+9aiw03TdP3trZA/8AqP7TfU1eNxxHNVyufwK5/wAFax0q10+Mrbx+0echOWNP8lsMBtnlT3nxuQRTRchk250iskhfYxYmMRRwCGBB+FeceMdKewlU4BTmh7r/ANV6V9pXvQnxNafvHTSmFLqcgnt1poWPkNB94/k840244o2iY7qNs9qK24jj4/MV2lIAUBivD15dc1nQTZ3hD/hYq3qKNSPiTzpptj1Y5JPxprId6vk7Hh3bDJfBqLC5nuHEfGSAvsnGPZ35460XEMnk54xtWd8OzmO5EXDlX91/5c9K1aj7nFNR+Jm+pr/Kn/Ry3Uloi7dKuo8YbpyoZmQnEe3CKUcM7tux2FLZ7OaWHmYMaA6nIZr1UfcYpUqprS5FylLhmgnUrSJZQq8QJJIOeVUpYJU5XDfSlSpzp0NutDFiYLxSSM6r05ZqHzQVRgigO4bBGeRHPv0pUqaPsWx/azV6JbTW0rSQXJW1lXzPs3DsjdeE52HpR0SsXK9KVKls/I5UvZ0k1xmb+Y0qVVIUQUsM8Rp6ClSokOoOIkNuKekKZ5UqVH4CMMag4AqOaJShznYHalSpfki9nltyizXDiUcWDsRtiiMEUCwhpYzKElCBGIxjhJ7c9qVKr2+ju1Rjvr+C3aXrRFfswMIYANwtuSM7/wDVbNZD5K7cwKVKjR7ZV9USSj/3/wAOWpJZye1WoSeM/ClSqm382cY//9k="/>
          <p:cNvSpPr>
            <a:spLocks noChangeAspect="1" noChangeArrowheads="1"/>
          </p:cNvSpPr>
          <p:nvPr/>
        </p:nvSpPr>
        <p:spPr bwMode="auto">
          <a:xfrm>
            <a:off x="63500" y="-671513"/>
            <a:ext cx="161925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data:image/jpeg;base64,/9j/4AAQSkZJRgABAQAAAQABAAD/2wBDAAkGBwgHBgkIBwgKCgkLDRYPDQwMDRsUFRAWIB0iIiAdHx8kKDQsJCYxJx8fLT0tMTU3Ojo6Iys/RD84QzQ5Ojf/2wBDAQoKCg0MDRoPDxo3JR8lNzc3Nzc3Nzc3Nzc3Nzc3Nzc3Nzc3Nzc3Nzc3Nzc3Nzc3Nzc3Nzc3Nzc3Nzc3Nzc3Nzf/wAARCACVAK4DASIAAhEBAxEB/8QAHAAAAQUBAQEAAAAAAAAAAAAABQACAwQGAQcI/8QAPRAAAgEDAgQDBQUHBAEFAAAAAQIDAAQRBSESMUFRBhNhIjJxgZEUI0KhwQcVM1Kx0fBTYnLhJEOSstLx/8QAGgEAAgMBAQAAAAAAAAAAAAAAAQIAAwQFBv/EACgRAAIDAAICAQMEAwEAAAAAAAABAgMREiEEMUEFIjITQlFhI3GBwf/aAAwDAQACEQMRAD8A9u2+XSkRXM9enaug770SFLVgfsx32/Wp7QYt4x1xv61BqhP2R2HQbiuaZK7WqKRt3oEL/SuZ+tInr1qC8uoLO3ee5lSGJBlnc4AqEKOo6xDb3i2cbI1wylmBbARR1P8AavOvEkkiXkd3JNHcLcKZEZAMAZ93YncZoE3jC1g1aa7XV7bz3d8sMyDDH6cqfd3kutYuhfx3eFwGXAwO2361ltn9vfs7vheLFWLGms7E08TxlcNGSeasdq9J/Z7C0WkuzY9puYOa8iuGaE4l9nP83I/Otn+zjWZIdWXT2J8q4BHCejAZz9KWmxp4yz6j4Nbg5wWNHq1LFcByARyrtbDzwudKlmlmoQX+D0pf5ilnlSzvioQ5v8+9DNSBP2pRsTbkH1omdxjpVC93mYdDCwHrtUIeVRMwtR7R5Vr/AAXIw0cYJPDc8vpWPiOIiprVeCGP7tmA5i4B/pRAbrG3x5+lc+Pyru3z60gSKgTvUkUsD5d6bk/PoO9LYddutQhX1LBtmJ59KbpRX7GuOW+adfgNasDzI9mqmi+Ybc9FBwRUIFc/9V49+2yDxHqupWOl6Xp99cWLR8bfZ4mZXkzyYjYY574Fev7/AF5elcYZHCfnQfoKePT5Gi0yS2upILuNlmgcpKnDxAEHkCDg/KiASawmWWzSWNuoXk3xzW21iC1i1d4oIk85XYu0n+043qvOrNI0089sir7vldPieVUOW9GuCce0ypo732pN5Vzbxxx43k4SQf0oh4SGqaT4kinvpEawtpM58r28ehHQZ65qxaawjw+UFTfY8I5mimlWUmpyiG2y0+eCRhyVT1PTaq49PpF1l1k/zkeuRsrIrKcqwyD6U6o4Y1hiSKMeyihR8BTs/TvWvs5o6l/SuZpf/HvUId23rnp06Us96WQBnp2qEO/060J1W6W2uYg6uVKNgqM0U5bZ5c6qXa/+RAx5HIx8qJDyASIS+G24jjIrQ+D76GGG4hdjlpVKkD4UFuIwt5dLgbSsPzo34JC8N9lRsVO4qAPRlwQD/hro7Dn1powFXHuY2roOCc7N1oBHfnnl6UtuvTn60v6nnS/TlRIRXWPs77ZyNh2qporAwMMYwfrV2f8AhNgZJ50Fi1CDTNPnuLpuGNGPD3Y9qG57DGLk8XsMXV1BaxGW5lWNBzZjisV4j8ew26mLS93/ANZ0OPkP71kvEPiW41G4ZnbH8q52UdhWMvrxpGbjYn4HcVmndvSO1V9OjWlKzth9Wh1y+n89yZ2bzC4OCTnOdue/Srn7ue4cLNd6jIwJy5lCL/7VwPyrG6PcOmrqfNKu8TKrjo2QQcfKpNTvtfidvvVJOxljJ3+XShEy3pRm8NDqUMGlCOG2ULGBsoOTn496daeKL/QpES1nEZmTzJPZByASBsaCaNb3Mq+fdyF2JyTIckn4VW1mdH1J034o7cDblzJOfypfT6DSk5LVp6NZftK1BJOG5WGXG+fLwSD6itNY/tC06XAuopIieq+0BXh0E/FCADvgLViO7K7E71P1JI3S8Xx5+45/o+lLK9t763We0mWWNuTKakklWM5Y+mDXhPhXxg+hXyyPKxtGb75OYI7/ABr1fWdRSWwhvLORZY5FDRum4Ze9aYTUkcnyvGdMsXaZolIPXNdz1HOgGh61FcQhJmAI3+dW7/WIreIurDjGw+FOZQmccidqo3sqCe2YsOMvjGelZW58XDLRA+uazc/iC8luVl4s8DbChpCPUDw6tejb+M3L40V8FP8AeXwP+nnFAGmM1zJK/vO2TRvwa6rf3akgBotjTANbqniCGyRMcimw9cUFXxly9k5POiWqeHl1a1gbiKuEGAtCbnw/a2jKjkk4wc96hDfnn69a6DjB/D0oYuoAzMpbcE5p8uoIAODdOXzoBLsvEY2AxxYrxvxlronvpLS3f7mBiCQds9a9B8Za7+6fDl1OrcNwycETdmP9hvXg7yHgBc5Z2LMaz3y/adb6ZVjdjJLm4bJOdzQyaTiZWB97n6VI8p57k5qlK+Cydsn/AD61SkdCye+xS8Stxxkh4zkY51fTW0eER3qMGI/iKMhqo7huLutMVArlSMoTkbcqfoyTrUuwiuuQwoRAXkboMHH1qvYlpjPcS7tIDiqcluvmgeZ7B3xRC3IBCgbduwoPEug0VcZayIMY1A5e1TZpyGyOXUUphlc55b1WlPP4ZoIsk8LQlBG3Ijatf+zjxU1sZNBvm4rWbJtWJ/hSfy/A/wBfjWFgPstv3psDlJ1ZdiDkHqDTRePSq2KnHGewQzy2075JPEfpSvNRldWLMfhmhVjqLXOn28ze80Y8zfryP51FNKW9rqfdFX7pxJR4txHSOXzhs53LdqZ5rcJbl0qCQ8CEA/d83+NcEjeXhuZHsUwoQtl4zuT8akgLxXLFJSmF5g1FYkkDJpXIw8mNtqIT1bQrtRpMGXJYIMEmst4kuvtN9iNscOc/GqWlau8WmBCScDC70Hub55rgupPY71NIaW31NSrHiPHnnRG3vQwDbEnpWGjd+Mhc/WiFrdTRMDnlQ3CLtg/9qOrPPPa6chyqDjYd2bb8gPzrFXIYZwDhRgVZ1e8a/wBakuHOd85/z0xQ6a+lhb7xfMgbkFG4rHJuUj01MFXUosic4kYd8EVRlYGRsfyt+lXpWjkUSxZwuQQeYoXH7U0m+cKBTRRTa8L0bcQH5UnyEbh/DRCw0lbizhmF/bxSSSGJIpQw4iMH3uQJyMA1SnjeGd4ZVZJFYo6MMFSOeajQqafRXCod2PtdMdKsW5LMATz2xVeaIryj4vUHFRGYpuVK478qPT9E5cTU3GkwW0FzZYkbUoI1mclsBlI9pVXsowc8zv0rMXJ4ApB5bfEUfihu9c8nU7VzDdQKis8mQpZdvMVvpkdMc6Ha5PBdwrFbWSpfGZnuChyBsB7JGwUkk46Uc7K3Z1ntgyFxg711ffzV3T9DuJ04/OjTHMYyRUWoWs1m4RiGXmGXbJ9f/wBqdAVnw/ZpPDV2Hs3iZhiF9x6GiMsjEjgO7e7npWZ8I2t1cal7KjypNncnCg8xXpaeDHkgeW31eydzzRsjB7Dn/SroNYYfIpk580vZmE9tcbng98HqakSM8BbmW5D+WrN3p9zpMjR3SJhfcdHDB/1+tQ2r8bNt7R94dhTmVxcfZNYSFQgY7k1Ndtu2OxqpFKpYADG+xqeY494ZBqALNvcoNNVce13oaZcSsI8BvxZpO4ihzj2c4+FQEgthmwR+IdaGEDRk4HNVr+9MNrKwPtEcI+e1Ryy8ZxnGeueVBPEFywaGFdse0x79qrm8iafDr53LfS7KM9vLxOIyMucZaoDbSwIVlIkRuoHu1YN80X3dwjMF2DrzHx701TBdEs87r24MrWQ9K4wfSBpkFtOwk92RcEDvVTR4Xup1hjXjkkcKi9zsPpRu40h7qErYxM5/CASxPw7VRsGGlcMd1E1u7ErcFwyycP8AKvYHqRzq+GOLOZ5PKuxIvSxyalexaXpjhYrQkmfkARgNO5/CM4x2HCM773J9O/e2pXD2N9aXMks0kgCyHOCSdsj2sDHKrqeINNjsIbSGzEqeWzhQuVXh25d+Q9ahGs2sOo2zFY0KlovtLYJyCAwCj8Odgc8xyxihGU5ftwyO9p9DTo0Fii/vbUUjYc4YULNtzJODgfKrTajo2lxk2Nit5MVysr7qB/ywR8hVm8toLgGZbz2nAOVjXcdBn0/Wg93GphBF7J5wOFUTcGGH6dKZVcl9zKZeTY32FhPaahH5etakjRSDAtYIGVR8W5npywKi1mLTrSFH00L5RPCyqcrv29az0DfZ7dt2EIc8cbnjKk82Gefr3qfxHDdaSLVJJVnS/hWaAREgAg7rg8+Y3/tTSq6xD0eS4Wcjkd20dwvkoWdjwhE3Lk9PWnXKP57RXSIJVbdQeLgPb1NGfBunLbFr2cB7orhT0T4evrQi48+0u7nz8xkl922Dg88HHY86rnU4xWHQp8iq69zl8BPStRgs7iITMIwuevfrRS88UI7hNPb7RcFcARqAxHr2HrtWPiljv9TtrWceXETxkkYztsPhWrhtrUCSNGXiAJKyAKD9BvmkUWl2ancrJavRJZWFxqdwHu7yUkghYLVikURPVm/GRTraxmsppre7AEoGS67qw7ip7fUYbVF4nCqQOEYyx9ABV7zJr+3MrW4hSNSVMjfeP3AHQdatqlnRg82jkuS+AJGAWXA2zVufpkZ2qrAck8vZbpVubkK0HHBrsChA3O+1VVGG4TvHzHxrvGFY8JPHkgUkBZ/ZOABuB3o4AvSL5YKsDjJyaAa0twJGmNu7xEYDovFt69a9Bnso3ztz9KHzafw7qDtywOVJKCl7L6b5UvYmGS7SeMGGN3zsSFGzdjn5UR0+yt5HR7tmABz5an9T+laSDQYrxHuLmX7PBG2PMUDidyNlA6moZvDoCcUE8uBz44cE/IZrNOtRZ067/I8hfaghY3dpbxCKFERfTnUtz+772Ly72KKVD0cAisjcwTwvhJRkdHBWhcmpX0MzQ+TIJAM42PEP9p5H5UIx19FN0J1P71gO1G8t11OY6dGbaGGR0hEbchnBO+eeM4qkbx04XgPlum4YKuc/SmXVtczXTvFGPvGLAFwoJ64zUL2d4hw0Dj5itaXRz23ptVEipEol8zzBxFsbZ+HT5Cgl1KwvgzsjB1JJK+02OmenSk0sojVmX2UUbk+7j51DcKUJ+9Xc5BOOMeoB6UkdGml8Ecs0pkmLMQ865C49MHbltiid9JPqFpaiZlf7FIRC2Mtwc2XPXfO2OlCJAUdWL8a8WS3FxE7dM/4Nqv6YzmUTMdyMJGTkADuO+9OKtNbpsrRH7OZCwVA4c4BI7HG3r86F+NLgPbWzRg+8wz8v+q4rPG0cQb2VBDHPNDv9cgfKqWsN9qtGiLcLA8S/H4UZ9xGqlxnpS1GW2udUjnR5EChWLDHPHT0ovFqqzwII3VhCxCkc9+YzWZ4x9m4njBljGB2IHfv0FSWnkqRPFLcRBxkxqM49M1nnHe2dOm3i/tWmysryO3PmLF5kz9RuR6CiMd8//qF/NBGY4+YydsnkOdYwahchJxbBojGoLMxy7Dmd+gx2o9pJRZJYhss8fEP+XIn+lVZhsb/U6QT4SsjHIUscgDfHpUszkqMVXhcyEuxGWwfn1q7KoKLkAZrYjz01kmgYYVBbi5k5z2p8MacXbbn3opeaOYivlt7LR8eOdDFHC5D4wNhTlZrn3BJ5E7VXdS7BFyWY4A7mp26988u1Ub+7ksLSa8hUO8KllXGcntS8ixRer+y5e3IsiLS3w/lbbHkepz3z+lUmnuMe0i5/51Usp1a3DSIvEyY3OCh23260TfX44rA2xtl4gnCJdgeXw71kl9z1s9FWnVBRjHQPfXcccczvbL5hXAZsEE+vasrCEuLh4pXVEdONdsBHzsBn0rQTyReVGAqjhU8bBieMk9RyHbasRLcJdSTwQzESKxZUPJ8dKEE+WonkzjKpxn8lm/jeGXhfGP5iMhvQ/wCZqKNuE8Adomx7re0h+vKla3D3CKJl2kG/qR1psacMwt5dw3uN2PatfLTz8o48JY+DfzAWJOOEcqB3FwBcsEIODzHIfCjKkxyEbZ5YIzigMlrPFIR5THc4I3zUFJ4DxyjjbJAzkjkBvRSFHufKuoGKIjEIO643J+JqlY2LM/FPlUH4eRNFvNEcYWMYA5AUMGTeYiczDh4s8+tUJOOZ+FNyTgDqTUqiWeQJEjM7clA51pNI0gWuJZAGmUc+i+g9fWpug6Xsz7eH5F0W8u34/tEUgVYh2B9rI68/yobaTQurRBAGQAEbjhPXH9N69Dv4+HS7uRQ3Ew42+IwP6CvMLomz1V3/AAsc/I0k46sNXj38Wv4DdtGXB8uVvNA93Ayy+nf4VYtZYUdftBkdR7qq+PlntQ8HKq8chQkcwvIdMGrM0SMsUluHOQEKcWWz2z+Y+dZcO3GSzUjaQTw3mlLOkaxyeYV4BnYD41NIcwjvQXQhILNxJkqJCQwPYAYI+INGWcGAbitlctijz/lx43SSCEWpRqUWTfEWN6B8WZXZQOEk4+tSPAZJFAO+KkhtGLE0/JIzBoyHOepodrzFdPkOVC5GeLOOfpVyUjzML050J8TzCSAW67F+/cVijbs5I6CjkK7P7M7eLeOTLbSpnbKM5Gdue1Dnl1V2J8og/wCwH/7VOfOVCECuc59lhn6GmSTPwcLrIp78B/SgtOo5L2yFzqXBiXjWNueBz/Oh0tv9+t0hC+WDnfc9qtyydVD/AO48JGap3ErvKpJYoi8TA8sdKeG6U3OPHstaVIsy5xhl5irV2qSZzkEbg9Qag0uyuHAaC1ZpHG7KpI/tRFtC1VxxC3Az3kX+9X8kjlTxyBLyEuxpcZPPG3eiy+FtUY+0IEz3l/sKI2vhADDXl3kdUiXH5mldsUV9IzIckgA8zgetHtK8MXt8VluVNvbnq/vH4D+9aiw03TdP3trZA/8AqP7TfU1eNxxHNVyufwK5/wAFax0q10+Mrbx+0echOWNP8lsMBtnlT3nxuQRTRchk250iskhfYxYmMRRwCGBB+FeceMdKewlU4BTmh7r/ANV6V9pXvQnxNafvHTSmFLqcgnt1poWPkNB94/k840244o2iY7qNs9qK24jj4/MV2lIAUBivD15dc1nQTZ3hD/hYq3qKNSPiTzpptj1Y5JPxprId6vk7Hh3bDJfBqLC5nuHEfGSAvsnGPZ35460XEMnk54xtWd8OzmO5EXDlX91/5c9K1aj7nFNR+Jm+pr/Kn/Ry3Uloi7dKuo8YbpyoZmQnEe3CKUcM7tux2FLZ7OaWHmYMaA6nIZr1UfcYpUqprS5FylLhmgnUrSJZQq8QJJIOeVUpYJU5XDfSlSpzp0NutDFiYLxSSM6r05ZqHzQVRgigO4bBGeRHPv0pUqaPsWx/azV6JbTW0rSQXJW1lXzPs3DsjdeE52HpR0SsXK9KVKls/I5UvZ0k1xmb+Y0qVVIUQUsM8Rp6ClSokOoOIkNuKekKZ5UqVH4CMMag4AqOaJShznYHalSpfki9nltyizXDiUcWDsRtiiMEUCwhpYzKElCBGIxjhJ7c9qVKr2+ju1Rjvr+C3aXrRFfswMIYANwtuSM7/wDVbNZD5K7cwKVKjR7ZV9USSj/3/wAOWpJZye1WoSeM/ClSqm382cY//9k="/>
          <p:cNvSpPr>
            <a:spLocks noChangeAspect="1" noChangeArrowheads="1"/>
          </p:cNvSpPr>
          <p:nvPr/>
        </p:nvSpPr>
        <p:spPr bwMode="auto">
          <a:xfrm>
            <a:off x="215900" y="-519113"/>
            <a:ext cx="1619250" cy="1381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442912" y="4934823"/>
            <a:ext cx="1666875" cy="261610"/>
          </a:xfrm>
          <a:prstGeom prst="rect">
            <a:avLst/>
          </a:prstGeom>
          <a:noFill/>
        </p:spPr>
        <p:txBody>
          <a:bodyPr wrap="square" rtlCol="0">
            <a:spAutoFit/>
          </a:bodyPr>
          <a:lstStyle/>
          <a:p>
            <a:r>
              <a:rPr lang="en-US" sz="1100" b="1" dirty="0" smtClean="0"/>
              <a:t>Cute, but dangerous!</a:t>
            </a:r>
            <a:endParaRPr lang="en-US" sz="1100" b="1" dirty="0"/>
          </a:p>
        </p:txBody>
      </p:sp>
      <p:sp>
        <p:nvSpPr>
          <p:cNvPr id="15" name="TextBox 14"/>
          <p:cNvSpPr txBox="1"/>
          <p:nvPr/>
        </p:nvSpPr>
        <p:spPr>
          <a:xfrm>
            <a:off x="2441359" y="4783819"/>
            <a:ext cx="1522150" cy="415498"/>
          </a:xfrm>
          <a:prstGeom prst="rect">
            <a:avLst/>
          </a:prstGeom>
          <a:noFill/>
        </p:spPr>
        <p:txBody>
          <a:bodyPr wrap="square" rtlCol="0">
            <a:spAutoFit/>
          </a:bodyPr>
          <a:lstStyle/>
          <a:p>
            <a:pPr algn="ctr"/>
            <a:r>
              <a:rPr lang="en-US" sz="1050" b="1" dirty="0" smtClean="0"/>
              <a:t>Relaxed, </a:t>
            </a:r>
          </a:p>
          <a:p>
            <a:pPr algn="ctr"/>
            <a:r>
              <a:rPr lang="en-US" sz="1050" b="1" dirty="0" smtClean="0"/>
              <a:t>No runners on base</a:t>
            </a:r>
            <a:endParaRPr lang="en-US" sz="1050" b="1" dirty="0"/>
          </a:p>
        </p:txBody>
      </p:sp>
      <p:sp>
        <p:nvSpPr>
          <p:cNvPr id="16" name="TextBox 15"/>
          <p:cNvSpPr txBox="1"/>
          <p:nvPr/>
        </p:nvSpPr>
        <p:spPr>
          <a:xfrm>
            <a:off x="4271962" y="4805845"/>
            <a:ext cx="1771650" cy="415498"/>
          </a:xfrm>
          <a:prstGeom prst="rect">
            <a:avLst/>
          </a:prstGeom>
          <a:noFill/>
        </p:spPr>
        <p:txBody>
          <a:bodyPr wrap="square" rtlCol="0">
            <a:spAutoFit/>
          </a:bodyPr>
          <a:lstStyle/>
          <a:p>
            <a:pPr algn="ctr"/>
            <a:r>
              <a:rPr lang="en-US" sz="1050" b="1" dirty="0" smtClean="0"/>
              <a:t>Ready! Solid foundation!</a:t>
            </a:r>
          </a:p>
          <a:p>
            <a:pPr algn="ctr"/>
            <a:r>
              <a:rPr lang="en-US" sz="1050" b="1" dirty="0" smtClean="0"/>
              <a:t>Runners on base</a:t>
            </a:r>
            <a:endParaRPr lang="en-US" sz="1050" b="1" dirty="0"/>
          </a:p>
        </p:txBody>
      </p:sp>
      <p:sp>
        <p:nvSpPr>
          <p:cNvPr id="17" name="TextBox 16"/>
          <p:cNvSpPr txBox="1"/>
          <p:nvPr/>
        </p:nvSpPr>
        <p:spPr>
          <a:xfrm>
            <a:off x="6578406" y="4951263"/>
            <a:ext cx="1032095" cy="261610"/>
          </a:xfrm>
          <a:prstGeom prst="rect">
            <a:avLst/>
          </a:prstGeom>
          <a:noFill/>
        </p:spPr>
        <p:txBody>
          <a:bodyPr wrap="square" rtlCol="0">
            <a:spAutoFit/>
          </a:bodyPr>
          <a:lstStyle/>
          <a:p>
            <a:r>
              <a:rPr lang="en-US" sz="1100" b="1" dirty="0" smtClean="0"/>
              <a:t>Impressive!</a:t>
            </a:r>
            <a:endParaRPr lang="en-US" sz="1100" b="1" dirty="0"/>
          </a:p>
        </p:txBody>
      </p:sp>
      <p:cxnSp>
        <p:nvCxnSpPr>
          <p:cNvPr id="12" name="Straight Arrow Connector 11"/>
          <p:cNvCxnSpPr/>
          <p:nvPr/>
        </p:nvCxnSpPr>
        <p:spPr>
          <a:xfrm>
            <a:off x="4648200" y="6375561"/>
            <a:ext cx="762000" cy="0"/>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p:nvPr/>
        </p:nvCxnSpPr>
        <p:spPr>
          <a:xfrm>
            <a:off x="2971800" y="6375561"/>
            <a:ext cx="304800" cy="0"/>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pic>
        <p:nvPicPr>
          <p:cNvPr id="6157" name="Picture 13" descr="http://t1.gstatic.com/images?q=tbn:ANd9GcS_vFFCRGApCcESUc_bC9wBA8zNw0CuWSYsu0pQdl7XFrad08CAh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3833" y="5227569"/>
            <a:ext cx="1321242" cy="13876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024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Defensive Fundamentals</a:t>
            </a:r>
            <a:endParaRPr lang="en-US" sz="2700" dirty="0">
              <a:solidFill>
                <a:srgbClr val="241387"/>
              </a:solidFill>
            </a:endParaRPr>
          </a:p>
        </p:txBody>
      </p:sp>
      <p:sp>
        <p:nvSpPr>
          <p:cNvPr id="3" name="Content Placeholder 2"/>
          <p:cNvSpPr>
            <a:spLocks noGrp="1"/>
          </p:cNvSpPr>
          <p:nvPr>
            <p:ph idx="1"/>
          </p:nvPr>
        </p:nvSpPr>
        <p:spPr>
          <a:xfrm>
            <a:off x="457200" y="1752600"/>
            <a:ext cx="8229600" cy="4877371"/>
          </a:xfrm>
        </p:spPr>
        <p:txBody>
          <a:bodyPr>
            <a:normAutofit lnSpcReduction="10000"/>
          </a:bodyPr>
          <a:lstStyle/>
          <a:p>
            <a:pPr marL="114300" indent="0">
              <a:buNone/>
            </a:pPr>
            <a:endParaRPr lang="en-US" sz="400" b="1" dirty="0" smtClean="0">
              <a:solidFill>
                <a:srgbClr val="241387"/>
              </a:solidFill>
            </a:endParaRPr>
          </a:p>
          <a:p>
            <a:pPr marL="114300" indent="0" algn="ctr">
              <a:buNone/>
            </a:pPr>
            <a:r>
              <a:rPr lang="en-US" sz="3200" b="1" dirty="0" smtClean="0">
                <a:solidFill>
                  <a:srgbClr val="241387"/>
                </a:solidFill>
              </a:rPr>
              <a:t>RECEIVING</a:t>
            </a:r>
            <a:endParaRPr lang="en-US" sz="1050" b="1" dirty="0" smtClean="0">
              <a:solidFill>
                <a:srgbClr val="241387"/>
              </a:solidFill>
            </a:endParaRPr>
          </a:p>
          <a:p>
            <a:pPr marL="114300" indent="0" algn="ctr">
              <a:buNone/>
            </a:pPr>
            <a:r>
              <a:rPr lang="en-US" sz="1200" b="1" i="1" dirty="0" smtClean="0">
                <a:solidFill>
                  <a:schemeClr val="accent6">
                    <a:lumMod val="75000"/>
                  </a:schemeClr>
                </a:solidFill>
              </a:rPr>
              <a:t>“If you can’t catch the ball, you can’t be a catcher”</a:t>
            </a:r>
          </a:p>
          <a:p>
            <a:pPr marL="114300" indent="0">
              <a:buNone/>
            </a:pPr>
            <a:endParaRPr lang="en-US" sz="300" b="1" dirty="0" smtClean="0">
              <a:solidFill>
                <a:srgbClr val="241387"/>
              </a:solidFill>
            </a:endParaRPr>
          </a:p>
          <a:p>
            <a:pPr marL="114300" indent="0">
              <a:buNone/>
            </a:pPr>
            <a:r>
              <a:rPr lang="en-US" sz="1600" b="1" dirty="0" smtClean="0">
                <a:solidFill>
                  <a:srgbClr val="241387"/>
                </a:solidFill>
              </a:rPr>
              <a:t>Proper Body Control</a:t>
            </a:r>
          </a:p>
          <a:p>
            <a:r>
              <a:rPr lang="en-US" sz="1200" b="1" dirty="0" smtClean="0">
                <a:solidFill>
                  <a:srgbClr val="241387"/>
                </a:solidFill>
              </a:rPr>
              <a:t>Body:  </a:t>
            </a:r>
            <a:r>
              <a:rPr lang="en-US" sz="1200" dirty="0" smtClean="0">
                <a:solidFill>
                  <a:srgbClr val="241387"/>
                </a:solidFill>
              </a:rPr>
              <a:t>Get LOW, giving the umpire the optimal view of the strike zone</a:t>
            </a:r>
          </a:p>
          <a:p>
            <a:r>
              <a:rPr lang="en-US" sz="1200" b="1" dirty="0" smtClean="0">
                <a:solidFill>
                  <a:srgbClr val="241387"/>
                </a:solidFill>
              </a:rPr>
              <a:t>Glove-Hand Arm:  </a:t>
            </a:r>
            <a:r>
              <a:rPr lang="en-US" sz="1200" dirty="0" smtClean="0">
                <a:solidFill>
                  <a:srgbClr val="241387"/>
                </a:solidFill>
              </a:rPr>
              <a:t>Elbow bent and positioned at 45-degree angle</a:t>
            </a:r>
          </a:p>
          <a:p>
            <a:r>
              <a:rPr lang="en-US" sz="1200" b="1" dirty="0" smtClean="0">
                <a:solidFill>
                  <a:srgbClr val="241387"/>
                </a:solidFill>
              </a:rPr>
              <a:t>Glove-Hand Fingers:  </a:t>
            </a:r>
            <a:r>
              <a:rPr lang="en-US" sz="1200" dirty="0" smtClean="0">
                <a:solidFill>
                  <a:srgbClr val="241387"/>
                </a:solidFill>
              </a:rPr>
              <a:t>Pointer finger positioned at 12-o’clock, thumb at 2-o’clock</a:t>
            </a:r>
          </a:p>
          <a:p>
            <a:r>
              <a:rPr lang="en-US" sz="1200" b="1" dirty="0" smtClean="0">
                <a:solidFill>
                  <a:srgbClr val="241387"/>
                </a:solidFill>
              </a:rPr>
              <a:t>Throwing Arm:  </a:t>
            </a:r>
            <a:r>
              <a:rPr lang="en-US" sz="1200" dirty="0" smtClean="0">
                <a:solidFill>
                  <a:srgbClr val="241387"/>
                </a:solidFill>
              </a:rPr>
              <a:t>With runners on base, hand MUST be out in the open</a:t>
            </a:r>
          </a:p>
          <a:p>
            <a:pPr marL="114300" indent="0">
              <a:buNone/>
            </a:pPr>
            <a:endParaRPr lang="en-US" sz="1200" b="1" dirty="0" smtClean="0"/>
          </a:p>
          <a:p>
            <a:pPr marL="114300" lvl="0" indent="0">
              <a:buClr>
                <a:srgbClr val="93A299"/>
              </a:buClr>
              <a:buNone/>
            </a:pPr>
            <a:r>
              <a:rPr lang="en-US" sz="1600" b="1" dirty="0">
                <a:solidFill>
                  <a:srgbClr val="241387"/>
                </a:solidFill>
              </a:rPr>
              <a:t>Proper </a:t>
            </a:r>
            <a:r>
              <a:rPr lang="en-US" sz="1600" b="1" dirty="0" smtClean="0">
                <a:solidFill>
                  <a:srgbClr val="241387"/>
                </a:solidFill>
              </a:rPr>
              <a:t>Receiving Technique</a:t>
            </a:r>
          </a:p>
          <a:p>
            <a:pPr>
              <a:buClr>
                <a:srgbClr val="93A299"/>
              </a:buClr>
            </a:pPr>
            <a:r>
              <a:rPr lang="en-US" sz="1200" dirty="0" smtClean="0">
                <a:solidFill>
                  <a:srgbClr val="241387"/>
                </a:solidFill>
              </a:rPr>
              <a:t>Move to location quietly and just prior to pitcher to locating target</a:t>
            </a:r>
          </a:p>
          <a:p>
            <a:pPr>
              <a:buClr>
                <a:srgbClr val="93A299"/>
              </a:buClr>
            </a:pPr>
            <a:r>
              <a:rPr lang="en-US" sz="1200" dirty="0" smtClean="0">
                <a:solidFill>
                  <a:srgbClr val="241387"/>
                </a:solidFill>
              </a:rPr>
              <a:t>Keep target just below knee level (in most cases)</a:t>
            </a:r>
          </a:p>
          <a:p>
            <a:pPr>
              <a:buClr>
                <a:srgbClr val="93A299"/>
              </a:buClr>
            </a:pPr>
            <a:r>
              <a:rPr lang="en-US" sz="1200" dirty="0" smtClean="0">
                <a:solidFill>
                  <a:srgbClr val="241387"/>
                </a:solidFill>
              </a:rPr>
              <a:t>Try to center everything on chest (within reason)</a:t>
            </a:r>
          </a:p>
          <a:p>
            <a:pPr>
              <a:buClr>
                <a:srgbClr val="93A299"/>
              </a:buClr>
            </a:pPr>
            <a:r>
              <a:rPr lang="en-US" sz="1200" dirty="0" smtClean="0">
                <a:solidFill>
                  <a:srgbClr val="241387"/>
                </a:solidFill>
              </a:rPr>
              <a:t>“Frame” strikes </a:t>
            </a:r>
            <a:r>
              <a:rPr lang="en-US" sz="1200" b="1" dirty="0" smtClean="0">
                <a:solidFill>
                  <a:srgbClr val="241387"/>
                </a:solidFill>
              </a:rPr>
              <a:t>ONLY</a:t>
            </a:r>
          </a:p>
          <a:p>
            <a:pPr>
              <a:buClr>
                <a:srgbClr val="93A299"/>
              </a:buClr>
            </a:pPr>
            <a:r>
              <a:rPr lang="en-US" sz="1200" dirty="0" smtClean="0">
                <a:solidFill>
                  <a:srgbClr val="241387"/>
                </a:solidFill>
              </a:rPr>
              <a:t>Discuss “framing” strikes by zone (steering wheel)</a:t>
            </a:r>
          </a:p>
          <a:p>
            <a:pPr>
              <a:buClr>
                <a:srgbClr val="93A299"/>
              </a:buClr>
            </a:pPr>
            <a:r>
              <a:rPr lang="en-US" sz="1200" dirty="0" smtClean="0">
                <a:solidFill>
                  <a:srgbClr val="241387"/>
                </a:solidFill>
              </a:rPr>
              <a:t>Glove control, strong wrists</a:t>
            </a:r>
          </a:p>
          <a:p>
            <a:pPr>
              <a:buClr>
                <a:srgbClr val="93A299"/>
              </a:buClr>
            </a:pPr>
            <a:r>
              <a:rPr lang="en-US" sz="1200" dirty="0" smtClean="0">
                <a:solidFill>
                  <a:srgbClr val="241387"/>
                </a:solidFill>
              </a:rPr>
              <a:t>“Drop-knee framing”</a:t>
            </a:r>
          </a:p>
          <a:p>
            <a:pPr>
              <a:buClr>
                <a:srgbClr val="93A299"/>
              </a:buClr>
            </a:pPr>
            <a:r>
              <a:rPr lang="en-US" sz="1200" dirty="0" smtClean="0">
                <a:solidFill>
                  <a:srgbClr val="241387"/>
                </a:solidFill>
              </a:rPr>
              <a:t>“It’s all about </a:t>
            </a:r>
            <a:r>
              <a:rPr lang="en-US" sz="1200" i="1" dirty="0" smtClean="0">
                <a:solidFill>
                  <a:srgbClr val="241387"/>
                </a:solidFill>
              </a:rPr>
              <a:t>presentation</a:t>
            </a:r>
            <a:r>
              <a:rPr lang="en-US" sz="1200" dirty="0" smtClean="0">
                <a:solidFill>
                  <a:srgbClr val="241387"/>
                </a:solidFill>
              </a:rPr>
              <a:t> and </a:t>
            </a:r>
            <a:r>
              <a:rPr lang="en-US" sz="1200" i="1" dirty="0" smtClean="0">
                <a:solidFill>
                  <a:srgbClr val="241387"/>
                </a:solidFill>
              </a:rPr>
              <a:t>perception</a:t>
            </a:r>
            <a:r>
              <a:rPr lang="en-US" sz="1200" dirty="0" smtClean="0">
                <a:solidFill>
                  <a:srgbClr val="241387"/>
                </a:solidFill>
              </a:rPr>
              <a:t>”</a:t>
            </a:r>
          </a:p>
          <a:p>
            <a:pPr>
              <a:buClr>
                <a:srgbClr val="93A299"/>
              </a:buClr>
            </a:pPr>
            <a:endParaRPr lang="en-US" sz="1200" dirty="0" smtClean="0">
              <a:solidFill>
                <a:srgbClr val="241387"/>
              </a:solidFill>
            </a:endParaRPr>
          </a:p>
          <a:p>
            <a:pPr>
              <a:buClr>
                <a:srgbClr val="93A299"/>
              </a:buClr>
            </a:pPr>
            <a:r>
              <a:rPr lang="en-US" sz="1200" b="1" dirty="0" smtClean="0">
                <a:solidFill>
                  <a:srgbClr val="241387"/>
                </a:solidFill>
                <a:hlinkClick r:id="rId2"/>
              </a:rPr>
              <a:t>Louisville </a:t>
            </a:r>
            <a:r>
              <a:rPr lang="en-US" sz="1200" b="1" dirty="0" err="1" smtClean="0">
                <a:solidFill>
                  <a:srgbClr val="241387"/>
                </a:solidFill>
                <a:hlinkClick r:id="rId2"/>
              </a:rPr>
              <a:t>Univ_Catcher</a:t>
            </a:r>
            <a:r>
              <a:rPr lang="en-US" sz="1200" b="1" dirty="0" smtClean="0">
                <a:solidFill>
                  <a:srgbClr val="241387"/>
                </a:solidFill>
                <a:hlinkClick r:id="rId2"/>
              </a:rPr>
              <a:t> Receiving</a:t>
            </a:r>
            <a:endParaRPr lang="en-US" sz="1200" b="1" dirty="0" smtClean="0">
              <a:solidFill>
                <a:srgbClr val="241387"/>
              </a:solidFill>
            </a:endParaRPr>
          </a:p>
          <a:p>
            <a:pPr>
              <a:buClr>
                <a:srgbClr val="93A299"/>
              </a:buClr>
            </a:pPr>
            <a:endParaRPr lang="en-US" sz="1600" b="1" dirty="0" smtClean="0">
              <a:solidFill>
                <a:srgbClr val="241387"/>
              </a:solidFill>
            </a:endParaRPr>
          </a:p>
          <a:p>
            <a:pPr>
              <a:buClr>
                <a:srgbClr val="93A299"/>
              </a:buClr>
            </a:pPr>
            <a:endParaRPr lang="en-US" sz="1600" b="1" dirty="0">
              <a:solidFill>
                <a:srgbClr val="241387"/>
              </a:solidFill>
            </a:endParaRPr>
          </a:p>
          <a:p>
            <a:pPr marL="411480" lvl="1" indent="0">
              <a:buNone/>
            </a:pPr>
            <a:endParaRPr lang="en-US" sz="1200" b="1" dirty="0" smtClean="0"/>
          </a:p>
          <a:p>
            <a:endParaRPr lang="en-US" sz="1200" b="1" dirty="0" smtClean="0"/>
          </a:p>
          <a:p>
            <a:endParaRPr lang="en-US" sz="1800" dirty="0" smtClean="0"/>
          </a:p>
          <a:p>
            <a:endParaRPr lang="en-US" sz="18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150" name="Picture 6" descr="http://t0.gstatic.com/images?q=tbn:ANd9GcQfbFgaIxaTiFQxTUEdCRSW-dmN-SUhcReOasC2wfpHn6McGc6SW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9299" y="4267200"/>
            <a:ext cx="2057400" cy="15219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700422"/>
            <a:ext cx="1756299" cy="13155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06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Defensive Fundamentals</a:t>
            </a:r>
            <a:endParaRPr lang="en-US" sz="2700" dirty="0">
              <a:solidFill>
                <a:srgbClr val="241387"/>
              </a:solidFill>
            </a:endParaRPr>
          </a:p>
        </p:txBody>
      </p:sp>
      <p:sp>
        <p:nvSpPr>
          <p:cNvPr id="3" name="Content Placeholder 2"/>
          <p:cNvSpPr>
            <a:spLocks noGrp="1"/>
          </p:cNvSpPr>
          <p:nvPr>
            <p:ph idx="1"/>
          </p:nvPr>
        </p:nvSpPr>
        <p:spPr>
          <a:xfrm>
            <a:off x="457200" y="1752601"/>
            <a:ext cx="8229600" cy="1066800"/>
          </a:xfrm>
        </p:spPr>
        <p:txBody>
          <a:bodyPr>
            <a:normAutofit/>
          </a:bodyPr>
          <a:lstStyle/>
          <a:p>
            <a:pPr marL="114300" indent="0">
              <a:buNone/>
            </a:pPr>
            <a:endParaRPr lang="en-US" sz="400" b="1" dirty="0" smtClean="0">
              <a:solidFill>
                <a:srgbClr val="241387"/>
              </a:solidFill>
            </a:endParaRPr>
          </a:p>
          <a:p>
            <a:pPr marL="114300" indent="0" algn="ctr">
              <a:buNone/>
            </a:pPr>
            <a:r>
              <a:rPr lang="en-US" sz="3200" b="1" dirty="0" smtClean="0">
                <a:solidFill>
                  <a:srgbClr val="241387"/>
                </a:solidFill>
              </a:rPr>
              <a:t>RECEIVING DRILLS</a:t>
            </a:r>
          </a:p>
          <a:p>
            <a:pPr marL="114300" indent="0" algn="ctr">
              <a:buNone/>
            </a:pPr>
            <a:r>
              <a:rPr lang="en-US" sz="1200" b="1" i="1" dirty="0">
                <a:solidFill>
                  <a:schemeClr val="accent6">
                    <a:lumMod val="75000"/>
                  </a:schemeClr>
                </a:solidFill>
              </a:rPr>
              <a:t>“If you can’t catch the ball, you can’t be a </a:t>
            </a:r>
            <a:r>
              <a:rPr lang="en-US" sz="1200" b="1" i="1" dirty="0" smtClean="0">
                <a:solidFill>
                  <a:schemeClr val="accent6">
                    <a:lumMod val="75000"/>
                  </a:schemeClr>
                </a:solidFill>
              </a:rPr>
              <a:t>catcher”</a:t>
            </a:r>
            <a:endParaRPr lang="en-US" sz="1200" b="1" i="1" dirty="0">
              <a:solidFill>
                <a:schemeClr val="accent6">
                  <a:lumMod val="75000"/>
                </a:schemeClr>
              </a:solidFill>
            </a:endParaRPr>
          </a:p>
          <a:p>
            <a:pPr marL="114300" indent="0" algn="ctr">
              <a:buNone/>
            </a:pPr>
            <a:endParaRPr lang="en-US" sz="1050" b="1" dirty="0" smtClean="0">
              <a:solidFill>
                <a:srgbClr val="241387"/>
              </a:solidFill>
            </a:endParaRPr>
          </a:p>
          <a:p>
            <a:pPr>
              <a:buClr>
                <a:srgbClr val="93A299"/>
              </a:buClr>
            </a:pPr>
            <a:endParaRPr lang="en-US" sz="1200" dirty="0" smtClean="0">
              <a:solidFill>
                <a:srgbClr val="241387"/>
              </a:solidFill>
            </a:endParaRPr>
          </a:p>
          <a:p>
            <a:pPr>
              <a:buClr>
                <a:srgbClr val="93A299"/>
              </a:buClr>
            </a:pPr>
            <a:endParaRPr lang="en-US" sz="1200" b="1" dirty="0" smtClean="0">
              <a:solidFill>
                <a:srgbClr val="241387"/>
              </a:solidFill>
            </a:endParaRPr>
          </a:p>
          <a:p>
            <a:pPr>
              <a:buClr>
                <a:srgbClr val="93A299"/>
              </a:buClr>
            </a:pPr>
            <a:endParaRPr lang="en-US" sz="1600" b="1" dirty="0" smtClean="0">
              <a:solidFill>
                <a:srgbClr val="241387"/>
              </a:solidFill>
            </a:endParaRPr>
          </a:p>
          <a:p>
            <a:pPr>
              <a:buClr>
                <a:srgbClr val="93A299"/>
              </a:buClr>
            </a:pPr>
            <a:endParaRPr lang="en-US" sz="1600" b="1" dirty="0">
              <a:solidFill>
                <a:srgbClr val="241387"/>
              </a:solidFill>
            </a:endParaRPr>
          </a:p>
          <a:p>
            <a:pPr marL="411480" lvl="1" indent="0">
              <a:buNone/>
            </a:pPr>
            <a:endParaRPr lang="en-US" sz="1200" b="1" dirty="0" smtClean="0"/>
          </a:p>
          <a:p>
            <a:endParaRPr lang="en-US" sz="1200" b="1" dirty="0" smtClean="0"/>
          </a:p>
          <a:p>
            <a:endParaRPr lang="en-US" sz="1800" dirty="0" smtClean="0"/>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4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78" y="3253418"/>
            <a:ext cx="1321663" cy="178424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09003" y="2813668"/>
            <a:ext cx="2781300" cy="338554"/>
          </a:xfrm>
          <a:prstGeom prst="rect">
            <a:avLst/>
          </a:prstGeom>
          <a:noFill/>
        </p:spPr>
        <p:txBody>
          <a:bodyPr wrap="square" rtlCol="0">
            <a:spAutoFit/>
          </a:bodyPr>
          <a:lstStyle/>
          <a:p>
            <a:r>
              <a:rPr lang="en-US" sz="1600" b="1" dirty="0" smtClean="0"/>
              <a:t>Soft-Hands Drill (Framing)</a:t>
            </a:r>
            <a:endParaRPr lang="en-US" sz="1600" b="1" dirty="0"/>
          </a:p>
        </p:txBody>
      </p:sp>
      <p:sp>
        <p:nvSpPr>
          <p:cNvPr id="6" name="TextBox 5"/>
          <p:cNvSpPr txBox="1"/>
          <p:nvPr/>
        </p:nvSpPr>
        <p:spPr>
          <a:xfrm>
            <a:off x="651803" y="5133918"/>
            <a:ext cx="3695700" cy="1546577"/>
          </a:xfrm>
          <a:prstGeom prst="rect">
            <a:avLst/>
          </a:prstGeom>
          <a:noFill/>
        </p:spPr>
        <p:txBody>
          <a:bodyPr wrap="square" rtlCol="0">
            <a:spAutoFit/>
          </a:bodyPr>
          <a:lstStyle/>
          <a:p>
            <a:pPr marL="228600" indent="-228600">
              <a:buAutoNum type="arabicPeriod"/>
            </a:pPr>
            <a:r>
              <a:rPr lang="en-US" sz="1050" dirty="0" smtClean="0"/>
              <a:t>Have Catcher get into stance</a:t>
            </a:r>
          </a:p>
          <a:p>
            <a:pPr marL="228600" indent="-228600">
              <a:buAutoNum type="arabicPeriod"/>
            </a:pPr>
            <a:r>
              <a:rPr lang="en-US" sz="1050" dirty="0" smtClean="0"/>
              <a:t>Incorporate rotation of 8-10 baseballs</a:t>
            </a:r>
          </a:p>
          <a:p>
            <a:pPr marL="228600" indent="-228600">
              <a:buAutoNum type="arabicPeriod"/>
            </a:pPr>
            <a:r>
              <a:rPr lang="en-US" sz="1050" dirty="0" smtClean="0"/>
              <a:t>Firmly and rapidly underhand baseballs to catcher</a:t>
            </a:r>
          </a:p>
          <a:p>
            <a:pPr marL="228600" indent="-228600">
              <a:buAutoNum type="arabicPeriod"/>
            </a:pPr>
            <a:r>
              <a:rPr lang="en-US" sz="1050" dirty="0" smtClean="0"/>
              <a:t>Have your Catcher correctly receive baseballs in each strike zone with soft hands, framing each strike, with as little wrist movement as possible</a:t>
            </a:r>
          </a:p>
          <a:p>
            <a:pPr marL="228600" indent="-228600">
              <a:buAutoNum type="arabicPeriod"/>
            </a:pPr>
            <a:endParaRPr lang="en-US" sz="1050" dirty="0"/>
          </a:p>
          <a:p>
            <a:r>
              <a:rPr lang="en-US" sz="1050" b="1" dirty="0" smtClean="0">
                <a:solidFill>
                  <a:srgbClr val="241387"/>
                </a:solidFill>
              </a:rPr>
              <a:t>GOAL:  To practice and perfect receiving techniques</a:t>
            </a:r>
          </a:p>
          <a:p>
            <a:r>
              <a:rPr lang="en-US" sz="1050" b="1" dirty="0">
                <a:solidFill>
                  <a:srgbClr val="241387"/>
                </a:solidFill>
              </a:rPr>
              <a:t> </a:t>
            </a:r>
            <a:r>
              <a:rPr lang="en-US" sz="1050" b="1" dirty="0" smtClean="0">
                <a:solidFill>
                  <a:srgbClr val="241387"/>
                </a:solidFill>
              </a:rPr>
              <a:t>            in all strike zones.</a:t>
            </a:r>
            <a:endParaRPr lang="en-US" sz="1050" b="1" dirty="0">
              <a:solidFill>
                <a:srgbClr val="241387"/>
              </a:solidFill>
            </a:endParaRPr>
          </a:p>
        </p:txBody>
      </p:sp>
      <p:pic>
        <p:nvPicPr>
          <p:cNvPr id="11265"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653" y="3240554"/>
            <a:ext cx="1327363" cy="177832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flipV="1">
            <a:off x="3181795" y="4400735"/>
            <a:ext cx="38100" cy="2286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 name="Straight Arrow Connector 9"/>
          <p:cNvCxnSpPr/>
          <p:nvPr/>
        </p:nvCxnSpPr>
        <p:spPr>
          <a:xfrm>
            <a:off x="3049034" y="4061304"/>
            <a:ext cx="228600"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4" name="Straight Arrow Connector 13"/>
          <p:cNvCxnSpPr/>
          <p:nvPr/>
        </p:nvCxnSpPr>
        <p:spPr>
          <a:xfrm flipV="1">
            <a:off x="1524000" y="4107293"/>
            <a:ext cx="76200" cy="2286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1" name="Straight Arrow Connector 20"/>
          <p:cNvCxnSpPr/>
          <p:nvPr/>
        </p:nvCxnSpPr>
        <p:spPr>
          <a:xfrm>
            <a:off x="1373634" y="3875103"/>
            <a:ext cx="188466" cy="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240554"/>
            <a:ext cx="1638300" cy="1638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5057775" y="2813668"/>
            <a:ext cx="2381250" cy="338554"/>
          </a:xfrm>
          <a:prstGeom prst="rect">
            <a:avLst/>
          </a:prstGeom>
          <a:noFill/>
        </p:spPr>
        <p:txBody>
          <a:bodyPr wrap="square" rtlCol="0">
            <a:spAutoFit/>
          </a:bodyPr>
          <a:lstStyle/>
          <a:p>
            <a:r>
              <a:rPr lang="en-US" sz="1600" b="1" dirty="0" smtClean="0"/>
              <a:t>Pitching Machine Drill</a:t>
            </a:r>
            <a:endParaRPr lang="en-US" sz="1600" b="1" dirty="0"/>
          </a:p>
        </p:txBody>
      </p:sp>
      <p:sp>
        <p:nvSpPr>
          <p:cNvPr id="16" name="TextBox 15"/>
          <p:cNvSpPr txBox="1"/>
          <p:nvPr/>
        </p:nvSpPr>
        <p:spPr>
          <a:xfrm>
            <a:off x="4476750" y="5018880"/>
            <a:ext cx="3695700" cy="1223412"/>
          </a:xfrm>
          <a:prstGeom prst="rect">
            <a:avLst/>
          </a:prstGeom>
          <a:noFill/>
        </p:spPr>
        <p:txBody>
          <a:bodyPr wrap="square" rtlCol="0">
            <a:spAutoFit/>
          </a:bodyPr>
          <a:lstStyle/>
          <a:p>
            <a:r>
              <a:rPr lang="en-US" sz="1050" dirty="0"/>
              <a:t>A pitching machine allows you to accurately replicate live pitches in any part of the strike zone. U</a:t>
            </a:r>
            <a:r>
              <a:rPr lang="en-US" sz="1050" dirty="0" smtClean="0"/>
              <a:t>sing </a:t>
            </a:r>
            <a:r>
              <a:rPr lang="en-US" sz="1050" dirty="0"/>
              <a:t>a pitching machine </a:t>
            </a:r>
            <a:r>
              <a:rPr lang="en-US" sz="1050" dirty="0" smtClean="0"/>
              <a:t>allows you to focus your attention on any </a:t>
            </a:r>
            <a:r>
              <a:rPr lang="en-US" sz="1050" dirty="0"/>
              <a:t>desired location, speed, and pitch type. </a:t>
            </a:r>
            <a:endParaRPr lang="en-US" sz="1050" dirty="0" smtClean="0"/>
          </a:p>
          <a:p>
            <a:endParaRPr lang="en-US" sz="1050" dirty="0"/>
          </a:p>
          <a:p>
            <a:r>
              <a:rPr lang="en-US" sz="1050" b="1" dirty="0" smtClean="0">
                <a:solidFill>
                  <a:srgbClr val="241387"/>
                </a:solidFill>
              </a:rPr>
              <a:t>GOAL:  To practice and perfect receiving techniques </a:t>
            </a:r>
          </a:p>
          <a:p>
            <a:r>
              <a:rPr lang="en-US" sz="1050" b="1" dirty="0">
                <a:solidFill>
                  <a:srgbClr val="241387"/>
                </a:solidFill>
              </a:rPr>
              <a:t> </a:t>
            </a:r>
            <a:r>
              <a:rPr lang="en-US" sz="1050" b="1" dirty="0" smtClean="0">
                <a:solidFill>
                  <a:srgbClr val="241387"/>
                </a:solidFill>
              </a:rPr>
              <a:t>            in all strike zones.</a:t>
            </a:r>
            <a:endParaRPr lang="en-US" sz="1050" b="1" dirty="0">
              <a:solidFill>
                <a:srgbClr val="241387"/>
              </a:solidFill>
            </a:endParaRPr>
          </a:p>
        </p:txBody>
      </p:sp>
      <p:sp>
        <p:nvSpPr>
          <p:cNvPr id="7" name="AutoShape 4" descr="data:image/jpeg;base64,/9j/4AAQSkZJRgABAQAAAQABAAD/2wBDAAkGBwgHBgkIBwgKCgkLDRYPDQwMDRsUFRAWIB0iIiAdHx8kKDQsJCYxJx8fLT0tMTU3Ojo6Iys/RD84QzQ5Ojf/2wBDAQoKCg0MDRoPDxo3JR8lNzc3Nzc3Nzc3Nzc3Nzc3Nzc3Nzc3Nzc3Nzc3Nzc3Nzc3Nzc3Nzc3Nzc3Nzc3Nzc3Nzf/wAARCACMAIwDASIAAhEBAxEB/8QAHAABAAIDAQEBAAAAAAAAAAAAAAYHAQUIBAID/8QAQRAAAQMDAgIHBQUECQUAAAAAAQACAwQFEQYhEjEHEyJBUWFxFDKBkaEjNUJSsQhywcMWM2JzdYKS0fFDY7LC4f/EABgBAQEBAQEAAAAAAAAAAAAAAAABAwIE/8QAIREBAQACAQQCAwAAAAAAAAAAAAECEQMhMTJBBBIiUXH/2gAMAwEAAhEDEQA/ALxREQEREBERARFqrnqSx2l4ZcrxQUr8Z4JqhjXH4E5QbVFHqfXOlKiQRxaitheTgA1LW5PlkrfxyMlYHxva5h5OacgoPpERAREQEREBERAREQEREBa++XihsVsmuNzmENPENydyT3ADvJ7gthlUHri51eu9bNs9BKG0NJK6KNxBLGluetmcPLBA9BuOJBi8ax1VrytfRWJk1DQgdqOGTgIb+aWUe76A+XaS29GEDhxXG7u61xy5tFCOf77+frwqVW+mp6Vkdps8XVU0e7nc3Pd+Zx73H6cgpZQW+OKMHGSeZPMq7NK7m6JKCeJwpLtXMeQQOvjjkb8gGlaGosmsujp/ttuqnmgYe1JT5dDjP/UiPujz9e0FeLYg0bALMUjTljwHxO2cHDYoNB0e9IFJqyI008baS7RNzJT8WQ9v52HvHiOY+RM2HJUF0jaWl0ZfKO/adL4aV8vWRcHu00o34f3HDO3LGRyICubSd8i1Fp6iusQDDPGOsjBz1cg2c3PfgghQbdERAREQEREBERAREQarVVwdatNXS4MzxU1JJI3HiGnCpPo4hFNaLtciS5/EykbncgBvG458yWfJW/0hwPqdD32GIFz3UMuAOZ7JKqPQD2y6VukLXAyR1wkLRz4XRtAPzjd8lSd0+0pScFP1r/fecnKlD5YaWkkqal4jgYMly1NgDXUUWAOS997opLhaH08Lw2UHiYHcjsRj6pCvDT6jt9f1kVHLxPaDkcj4bLYRzRyNHDywoFZNPVduq2zTDhEbXgN2Jc52BzHIDHLzUwtsD44GiTd2N0pH562t7Lxoi60bwHPjpzLGT3PZ2m/UKJ/s/XAy227W45LYJY52eAEjSCPnGT8VNb1UModM3mqmwGR0khOf3Sq7/Z5gc2ovjxnq2RU0ee4n7Q/pj5oe10osE4QFQZREQEREBERAQohQa3UbS+w3BmSOKne3I8wQuctB3mOy3jq617Y6GsjEFQ88o8bsf6A7HycfBdIXzez1o/7Lv0XKb2ZaDjuTfV5+Tl+nJN9nQtlc6kkdTTDDmnZb/rC4taCQMZODzVE6Q14+0wx0F4hkqKGMBsMkWOtgaNuHBwHNHcOY7iRsrTs2prJc+AUV4o5Hlv8AVOlDJMebHYcPkq9Eu0kDA4gHf1WBH2+Fo38l5Ki82ughM1fc6OnZ+aWZrR9SoNqvpboaKCWn01H7TOW49tkbiFvmAd3H5Dz7kGOmnUcVJbI9OUsuZ6giWqLT7jAQQD+8R8gfFRvov15R6dtdbQxWqoqZ+N9VUTNmYxnCAABv34AHqs6C0HWavrH3rURnFtlJfxueWy1jz3gjk3zGM7AbL9qKu0jZb4bUKOm9qt/FA+piDXNq8HLHDH48NaHbAZLgNkPaQXjpBi1LZn0UNsrKISljjNM9g4cHOwBJ7gO7mpzoaV8mnoRJI6Qse5oc45OOY+hVH1l/jqKqSgpmBkIlcwDhwSG5I+gCujo7dxadb5SH/wAWq2foShERcgiIgIiICFEQeG9fdNWPGJ36KktIaUs9Va46y+OlcahuYWsnbEANt8kjx/5V3Xj7rqv7srmuj1BUU9ujopY2TwwkugL3OBiJ3OMEZGd91K8vLcMeSXOekhtlgsEFxvtDeQHw9TAKKRxIkZK9zgACO/OB4HG6itn06bwyobFKwPiLcseziBaThzie4N2JX7UWp6ikrauoqKOlr/ag3rBOD9m5py1zMciCSvwtBvc8jn2Wlq5Q9+eKCmMrQ4HPvYI2PirFwl3Lj2bY6Fo6SYMqL9SxO4xG9sNI5zg7AODuMEggjPipPp+29HNgliqbvVz1koj6+KarbxQ4BI2DOyTkbB2d+XlGy3XlJmoloa8gZIBpGTYJGCcNaSP4KNXSuq6w01NMRTCihbD1Qj7Q3J4nB2/EeI/7Lu69NuqXa66VrnqIS2zS1LLT23dj5RHmSYeg2a3y/wCFA6SzXGmq6eqqeopQyRrmmqqGMzwnbYnPd4JJTvx26iZ7XZ4R1mx+Skl6tVqh0RRVNqbay6pMbaviLjVRTNABDeInsn3jj9MY4THlxyuo/S5UkP8ASVr7RI2spmQtmqJacF0cZIcwZPnhm/mrx6NnA6exnfreX+Vq5qsNJw3mjHEe05w3P9lys2y6gh0zqKjqat9V1UnBTGOnDT1jnDA4+L8IxnbfIHmr6ad16IsBZUBERAREQEREHju33bU/3Z/RcnSPDWZcQMDJyusbt92VZ8InH6Lmzo/t7LnfGVc7GvpqGL2l7HNyHu5RtI8OIg/5T4pphnx/fklvputP6VpqGnirr9CJ6mVodDQPaeGMEbGQd7sfg5DvzyE3o6asrWNMz3NjGzY2jDWjwA5D4LyWqB9yuMlTIS4Bx3d3lTOlpuy1rW5Pkj0a019NbBHggniX4XjTlr1BTmC6Qte8DEdQ3aSM+Tv4HIK3tREYoyHYHLI78Z3+iwQMY2x3YVRz1q3TtfpS4uoKs9ZDL24JgMCUDvx3OGcH181GAHtc2R7W9vIzxZK6R19Y2ai0lWQBgNZSsNRTnvDmjOPiMj4rnqkipqiaI1BcIieIlh3xg/8AxGecmP5PVp8mS/W9rQS4ynAHf2HKX1lZbqC8Uj7rajcGCpiYyL2h0PVSbYfkDfG+x2OV9aV0LJeKWG8WNkszI5XNaXzNZhw2OQceKn+ldBywXY1V/oqSoh4S5scwbJwy5GHDuzgHfzSu52WMFlEUUREQEREBERBr7+XNsdxLeYpZSP8AQVQPRiA203osP2nDStPpiX+I/RdFTxNnhkikGWSNLXDyIwudNDNdZdVXPTtVkPl4qVuRzkicSz/U3ix6hUndZWlYgKRrgBl25K3l3qJaSw1k1K5zZWhuXN5taT2iPh3rR6dd1TOocfdO3opE1wbG4uPZ4TxeiRb1V3YLtWS3FrD1gZJI7MZcT2AD2jk888O/mpnbK0zNO2wOM4XybPC0vdFFHCHnJaxoBPrgL009G2naA3YJUk02NEculzuOrdlcuTNZFWSMiAEbZXNbjlgOOPouj9Q3RmntK3G6SnEgiLIQT7zzs0fMhc3NjdFFE57HcLzwse78RaRn15j5oz5fCrz6BJC7Tt1iPux3FxA8MxsVnKregP7nvX+Ify2K0lF4vCCIiOxERAREQEREBUp006WrYrs3U9rp39S2Jpq5oiOKKRh7MhHPlw7744RnYK618vaHtLSAQdiCMgoKg0fqam1AWxyvZT3do+0h5Cb+2zxz3t5g+SnEYe6PhLT4beKhmtOiBlTM+u0rLHTzF3EaOVxEfFnOWOGSw+XLwwoqy99I2mJPZ62hrZ2RgAe0UhnbjylZufi4qm1zsY5+MMdv5L6qzTW+mfV3SeOnpom8TnPcBsFTp6TtZ1LTHR2oNk5Atopnn5L5p9Ha91vUslvkk1NSghwkrxw8Oe9sLQN/UD1Q2+NX3+v6RdRUlnsULxRteRTsIxnuMr/BoH08yAPT0oaaprFQ2ejpXEtt9FjOP6x75mhzz5k5PxVs6O0da9JUjoqBhkqJQOvqpPflI/QeQ2+O6gfTcCZDt7tJHk48Z2/7KVny+L29An3Pev8AEP5bFaKq/oFaRZbycbG4fy2K0EOLwn8EREaCIiAiIgIiICIiAiIgxgeCzhEQYVDdMlfJPrR9JHL9hFSwskYDkFwLn7/BwV8nmFyzqiqmqtQ3eonfxSvrJgXeQeWgegAA+Clef5N1hpcvQdTGLRj6kjHtdbLIM+Awz/0KsJRzo6hZBoSwNjGA6ghefNzmhxPzJUjVbYTWMgiIjoREQf/Z"/>
          <p:cNvSpPr>
            <a:spLocks noChangeAspect="1" noChangeArrowheads="1"/>
          </p:cNvSpPr>
          <p:nvPr/>
        </p:nvSpPr>
        <p:spPr bwMode="auto">
          <a:xfrm>
            <a:off x="63500" y="-411163"/>
            <a:ext cx="857250" cy="857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3240554"/>
            <a:ext cx="1638300" cy="1638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6743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Defensive Fundamentals</a:t>
            </a:r>
            <a:endParaRPr lang="en-US" sz="2700" dirty="0">
              <a:solidFill>
                <a:srgbClr val="241387"/>
              </a:solidFill>
            </a:endParaRPr>
          </a:p>
        </p:txBody>
      </p:sp>
      <p:sp>
        <p:nvSpPr>
          <p:cNvPr id="3" name="Content Placeholder 2"/>
          <p:cNvSpPr>
            <a:spLocks noGrp="1"/>
          </p:cNvSpPr>
          <p:nvPr>
            <p:ph idx="1"/>
          </p:nvPr>
        </p:nvSpPr>
        <p:spPr/>
        <p:txBody>
          <a:bodyPr>
            <a:normAutofit/>
          </a:bodyPr>
          <a:lstStyle/>
          <a:p>
            <a:pPr marL="114300" indent="0">
              <a:buNone/>
            </a:pPr>
            <a:endParaRPr lang="en-US" sz="400" b="1" dirty="0" smtClean="0">
              <a:solidFill>
                <a:srgbClr val="241387"/>
              </a:solidFill>
            </a:endParaRPr>
          </a:p>
          <a:p>
            <a:pPr marL="114300" indent="0" algn="ctr">
              <a:buNone/>
            </a:pPr>
            <a:r>
              <a:rPr lang="en-US" sz="3200" b="1" dirty="0" smtClean="0">
                <a:solidFill>
                  <a:srgbClr val="241387"/>
                </a:solidFill>
              </a:rPr>
              <a:t>BLOCKING</a:t>
            </a:r>
          </a:p>
          <a:p>
            <a:pPr marL="114300" indent="0" algn="ctr">
              <a:buNone/>
            </a:pPr>
            <a:r>
              <a:rPr lang="en-US" sz="1200" b="1" i="1" dirty="0" smtClean="0">
                <a:solidFill>
                  <a:schemeClr val="accent6">
                    <a:lumMod val="75000"/>
                  </a:schemeClr>
                </a:solidFill>
              </a:rPr>
              <a:t>“Saving bases, saves ballgames”</a:t>
            </a:r>
          </a:p>
          <a:p>
            <a:pPr marL="114300" indent="0" algn="ctr">
              <a:buNone/>
            </a:pPr>
            <a:endParaRPr lang="en-US" sz="600" b="1" dirty="0" smtClean="0">
              <a:solidFill>
                <a:srgbClr val="241387"/>
              </a:solidFill>
            </a:endParaRPr>
          </a:p>
          <a:p>
            <a:r>
              <a:rPr lang="en-US" sz="1400" b="1" dirty="0" smtClean="0">
                <a:solidFill>
                  <a:srgbClr val="241387"/>
                </a:solidFill>
              </a:rPr>
              <a:t>Sound &amp; Solid Foundation (Base)</a:t>
            </a:r>
          </a:p>
          <a:p>
            <a:r>
              <a:rPr lang="en-US" sz="1400" b="1" dirty="0" smtClean="0">
                <a:solidFill>
                  <a:srgbClr val="241387"/>
                </a:solidFill>
              </a:rPr>
              <a:t>Pitch recognition (out of pitcher’s hand)</a:t>
            </a:r>
          </a:p>
          <a:p>
            <a:r>
              <a:rPr lang="en-US" sz="1400" b="1" dirty="0" smtClean="0">
                <a:solidFill>
                  <a:srgbClr val="241387"/>
                </a:solidFill>
              </a:rPr>
              <a:t>“</a:t>
            </a:r>
            <a:r>
              <a:rPr lang="en-US" sz="1400" b="1" i="1" dirty="0" smtClean="0">
                <a:solidFill>
                  <a:srgbClr val="241387"/>
                </a:solidFill>
              </a:rPr>
              <a:t>Plan</a:t>
            </a:r>
            <a:r>
              <a:rPr lang="en-US" sz="1400" b="1" dirty="0" smtClean="0">
                <a:solidFill>
                  <a:srgbClr val="241387"/>
                </a:solidFill>
              </a:rPr>
              <a:t>” to receive, “</a:t>
            </a:r>
            <a:r>
              <a:rPr lang="en-US" sz="1400" b="1" i="1" dirty="0" smtClean="0">
                <a:solidFill>
                  <a:srgbClr val="241387"/>
                </a:solidFill>
              </a:rPr>
              <a:t>Expect</a:t>
            </a:r>
            <a:r>
              <a:rPr lang="en-US" sz="1400" b="1" dirty="0" smtClean="0">
                <a:solidFill>
                  <a:srgbClr val="241387"/>
                </a:solidFill>
              </a:rPr>
              <a:t>” to block</a:t>
            </a:r>
          </a:p>
          <a:p>
            <a:r>
              <a:rPr lang="en-US" sz="1400" b="1" dirty="0" smtClean="0">
                <a:solidFill>
                  <a:srgbClr val="241387"/>
                </a:solidFill>
              </a:rPr>
              <a:t>Movement required in straight on block</a:t>
            </a:r>
          </a:p>
          <a:p>
            <a:r>
              <a:rPr lang="en-US" sz="1400" b="1" dirty="0" smtClean="0">
                <a:solidFill>
                  <a:srgbClr val="241387"/>
                </a:solidFill>
              </a:rPr>
              <a:t>Movement required in blocking balls to the left/right</a:t>
            </a:r>
          </a:p>
          <a:p>
            <a:r>
              <a:rPr lang="en-US" sz="1400" b="1" dirty="0" smtClean="0">
                <a:solidFill>
                  <a:srgbClr val="241387"/>
                </a:solidFill>
              </a:rPr>
              <a:t>Cover up the “5-Hole”</a:t>
            </a:r>
          </a:p>
          <a:p>
            <a:r>
              <a:rPr lang="en-US" sz="1400" b="1" dirty="0" smtClean="0">
                <a:solidFill>
                  <a:srgbClr val="241387"/>
                </a:solidFill>
              </a:rPr>
              <a:t>What to do with the throwing hand</a:t>
            </a:r>
          </a:p>
          <a:p>
            <a:r>
              <a:rPr lang="en-US" sz="1400" b="1" dirty="0" smtClean="0">
                <a:solidFill>
                  <a:srgbClr val="241387"/>
                </a:solidFill>
              </a:rPr>
              <a:t>Tilted Chest (square up the ball), Tucked Chin</a:t>
            </a:r>
          </a:p>
          <a:p>
            <a:endParaRPr lang="en-US" sz="1800" b="1" dirty="0" smtClean="0"/>
          </a:p>
          <a:p>
            <a:r>
              <a:rPr lang="en-US" sz="1800" b="1" dirty="0" smtClean="0">
                <a:hlinkClick r:id="rId2"/>
              </a:rPr>
              <a:t>Louisville Univ. Catcher Blocking Drills</a:t>
            </a:r>
            <a:endParaRPr lang="en-US" sz="1800" b="1" dirty="0" smtClean="0"/>
          </a:p>
          <a:p>
            <a:endParaRPr lang="en-US" sz="1800" dirty="0" smtClean="0"/>
          </a:p>
          <a:p>
            <a:endParaRPr lang="en-US" sz="180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18" name="Picture 2" descr="http://t2.gstatic.com/images?q=tbn:ANd9GcRIa75N5smjW44lACxHwdhiGc-zM1wPdXEKaYHNMz_lu7xy1mt3S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0" y="5803775"/>
            <a:ext cx="721963" cy="8432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5792677"/>
            <a:ext cx="753645" cy="8543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792677"/>
            <a:ext cx="728826" cy="8486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4843" y="2895599"/>
            <a:ext cx="2013857" cy="17621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6127" y="5817782"/>
            <a:ext cx="1146927" cy="8557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1062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Defensive Fundamentals</a:t>
            </a:r>
            <a:endParaRPr lang="en-US" sz="2700" dirty="0">
              <a:solidFill>
                <a:srgbClr val="241387"/>
              </a:solidFill>
            </a:endParaRPr>
          </a:p>
        </p:txBody>
      </p:sp>
      <p:sp>
        <p:nvSpPr>
          <p:cNvPr id="3" name="Content Placeholder 2"/>
          <p:cNvSpPr>
            <a:spLocks noGrp="1"/>
          </p:cNvSpPr>
          <p:nvPr>
            <p:ph idx="1"/>
          </p:nvPr>
        </p:nvSpPr>
        <p:spPr>
          <a:xfrm>
            <a:off x="457200" y="1752601"/>
            <a:ext cx="8229600" cy="1095862"/>
          </a:xfrm>
        </p:spPr>
        <p:txBody>
          <a:bodyPr>
            <a:normAutofit fontScale="92500" lnSpcReduction="20000"/>
          </a:bodyPr>
          <a:lstStyle/>
          <a:p>
            <a:pPr marL="114300" indent="0">
              <a:buNone/>
            </a:pPr>
            <a:endParaRPr lang="en-US" sz="400" b="1" dirty="0" smtClean="0">
              <a:solidFill>
                <a:srgbClr val="241387"/>
              </a:solidFill>
            </a:endParaRPr>
          </a:p>
          <a:p>
            <a:pPr marL="114300" indent="0" algn="ctr">
              <a:buNone/>
            </a:pPr>
            <a:r>
              <a:rPr lang="en-US" sz="3500" b="1" dirty="0" smtClean="0">
                <a:solidFill>
                  <a:srgbClr val="241387"/>
                </a:solidFill>
              </a:rPr>
              <a:t>BLOCKING DRILLS</a:t>
            </a:r>
          </a:p>
          <a:p>
            <a:pPr marL="114300" indent="0" algn="ctr">
              <a:buNone/>
            </a:pPr>
            <a:r>
              <a:rPr lang="en-US" sz="1300" b="1" i="1" dirty="0" smtClean="0">
                <a:solidFill>
                  <a:schemeClr val="accent6">
                    <a:lumMod val="75000"/>
                  </a:schemeClr>
                </a:solidFill>
              </a:rPr>
              <a:t>“Saving bases, saves ballgames”</a:t>
            </a:r>
          </a:p>
          <a:p>
            <a:pPr marL="114300" indent="0">
              <a:buNone/>
            </a:pPr>
            <a:r>
              <a:rPr lang="en-US" sz="1800" b="1" dirty="0" smtClean="0">
                <a:solidFill>
                  <a:srgbClr val="241387"/>
                </a:solidFill>
              </a:rPr>
              <a:t>       </a:t>
            </a:r>
            <a:endParaRPr lang="en-US" sz="1800" b="1" dirty="0" smtClean="0"/>
          </a:p>
          <a:p>
            <a:pPr marL="411480" lvl="1" indent="0">
              <a:buNone/>
            </a:pPr>
            <a:endParaRPr lang="en-US" sz="1800" b="1" dirty="0" smtClean="0"/>
          </a:p>
          <a:p>
            <a:endParaRPr lang="en-US" sz="1800" b="1" dirty="0" smtClean="0"/>
          </a:p>
          <a:p>
            <a:endParaRPr lang="en-US" sz="1800" dirty="0" smtClean="0"/>
          </a:p>
          <a:p>
            <a:endParaRPr lang="en-US" sz="1800" dirty="0" smtClean="0"/>
          </a:p>
          <a:p>
            <a:endParaRPr lang="en-US" sz="1800" dirty="0" smtClean="0"/>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17" y="3135296"/>
            <a:ext cx="1586212" cy="11600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V="1">
            <a:off x="664036" y="3986071"/>
            <a:ext cx="262416" cy="2811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751118" y="2667000"/>
            <a:ext cx="2868939" cy="338554"/>
          </a:xfrm>
          <a:prstGeom prst="rect">
            <a:avLst/>
          </a:prstGeom>
          <a:noFill/>
        </p:spPr>
        <p:txBody>
          <a:bodyPr wrap="square" rtlCol="0">
            <a:spAutoFit/>
          </a:bodyPr>
          <a:lstStyle/>
          <a:p>
            <a:r>
              <a:rPr lang="en-US" sz="1600" b="1" dirty="0" smtClean="0"/>
              <a:t>Three-Ball (Technique) Drill</a:t>
            </a:r>
            <a:endParaRPr lang="en-US" sz="1600" b="1" dirty="0"/>
          </a:p>
        </p:txBody>
      </p:sp>
      <p:sp>
        <p:nvSpPr>
          <p:cNvPr id="8" name="TextBox 7"/>
          <p:cNvSpPr txBox="1"/>
          <p:nvPr/>
        </p:nvSpPr>
        <p:spPr>
          <a:xfrm>
            <a:off x="274320" y="4572000"/>
            <a:ext cx="3916680" cy="1708160"/>
          </a:xfrm>
          <a:prstGeom prst="rect">
            <a:avLst/>
          </a:prstGeom>
          <a:noFill/>
        </p:spPr>
        <p:txBody>
          <a:bodyPr wrap="square" rtlCol="0">
            <a:spAutoFit/>
          </a:bodyPr>
          <a:lstStyle/>
          <a:p>
            <a:pPr marL="228600" indent="-228600">
              <a:buAutoNum type="arabicPeriod"/>
            </a:pPr>
            <a:r>
              <a:rPr lang="en-US" sz="1050" dirty="0" smtClean="0"/>
              <a:t>Set up 3 balls (right, center, left).</a:t>
            </a:r>
          </a:p>
          <a:p>
            <a:pPr marL="228600" indent="-228600">
              <a:buAutoNum type="arabicPeriod"/>
            </a:pPr>
            <a:r>
              <a:rPr lang="en-US" sz="1050" dirty="0" smtClean="0"/>
              <a:t>Instruct player to be in ready position.</a:t>
            </a:r>
          </a:p>
          <a:p>
            <a:pPr marL="228600" indent="-228600">
              <a:buAutoNum type="arabicPeriod"/>
            </a:pPr>
            <a:r>
              <a:rPr lang="en-US" sz="1050" dirty="0" smtClean="0"/>
              <a:t>Coaches point to one of the balls, and have catcher practice blocking technique on respective  zone.</a:t>
            </a:r>
          </a:p>
          <a:p>
            <a:pPr marL="228600" indent="-228600">
              <a:buAutoNum type="arabicPeriod"/>
            </a:pPr>
            <a:r>
              <a:rPr lang="en-US" sz="1050" dirty="0" smtClean="0"/>
              <a:t>Have player “freeze” once he is in his blocking position to check technique, and correct where necessary.</a:t>
            </a:r>
          </a:p>
          <a:p>
            <a:endParaRPr lang="en-US" sz="1050" dirty="0"/>
          </a:p>
          <a:p>
            <a:r>
              <a:rPr lang="en-US" sz="1050" b="1" dirty="0" smtClean="0">
                <a:solidFill>
                  <a:srgbClr val="241387"/>
                </a:solidFill>
              </a:rPr>
              <a:t>GOAL:  To practice and perfect blocking technique for all </a:t>
            </a:r>
          </a:p>
          <a:p>
            <a:r>
              <a:rPr lang="en-US" sz="1050" b="1" dirty="0">
                <a:solidFill>
                  <a:srgbClr val="241387"/>
                </a:solidFill>
              </a:rPr>
              <a:t> </a:t>
            </a:r>
            <a:r>
              <a:rPr lang="en-US" sz="1050" b="1" dirty="0" smtClean="0">
                <a:solidFill>
                  <a:srgbClr val="241387"/>
                </a:solidFill>
              </a:rPr>
              <a:t>            pitches in all zones.</a:t>
            </a:r>
            <a:endParaRPr lang="en-US" sz="1050" b="1" dirty="0">
              <a:solidFill>
                <a:srgbClr val="241387"/>
              </a:solidFill>
            </a:endParaRPr>
          </a:p>
        </p:txBody>
      </p:sp>
      <p:pic>
        <p:nvPicPr>
          <p:cNvPr id="122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660" y="3135296"/>
            <a:ext cx="1538055" cy="11552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Arrow Connector 17"/>
          <p:cNvCxnSpPr/>
          <p:nvPr/>
        </p:nvCxnSpPr>
        <p:spPr>
          <a:xfrm flipV="1">
            <a:off x="961223" y="4042298"/>
            <a:ext cx="262416" cy="2811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flipV="1">
            <a:off x="1278123" y="4074665"/>
            <a:ext cx="262416" cy="28112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flipV="1">
            <a:off x="2299238" y="4126634"/>
            <a:ext cx="131208" cy="1509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2514600" y="4157336"/>
            <a:ext cx="131208" cy="1509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2743200" y="4191738"/>
            <a:ext cx="131208" cy="15091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TextBox 25"/>
          <p:cNvSpPr txBox="1"/>
          <p:nvPr/>
        </p:nvSpPr>
        <p:spPr>
          <a:xfrm>
            <a:off x="5181600" y="2667000"/>
            <a:ext cx="2895600" cy="338554"/>
          </a:xfrm>
          <a:prstGeom prst="rect">
            <a:avLst/>
          </a:prstGeom>
          <a:noFill/>
        </p:spPr>
        <p:txBody>
          <a:bodyPr wrap="square" rtlCol="0">
            <a:spAutoFit/>
          </a:bodyPr>
          <a:lstStyle/>
          <a:p>
            <a:r>
              <a:rPr lang="en-US" sz="1600" b="1" dirty="0" smtClean="0"/>
              <a:t>Receiving vs. Blocking Drill</a:t>
            </a:r>
            <a:endParaRPr lang="en-US" sz="1600" b="1" dirty="0"/>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364" y="3135296"/>
            <a:ext cx="881631" cy="11490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5735" y="2981716"/>
            <a:ext cx="1244283" cy="1467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4497705" y="4572000"/>
            <a:ext cx="4263390" cy="2031325"/>
          </a:xfrm>
          <a:prstGeom prst="rect">
            <a:avLst/>
          </a:prstGeom>
          <a:noFill/>
        </p:spPr>
        <p:txBody>
          <a:bodyPr wrap="square" rtlCol="0">
            <a:spAutoFit/>
          </a:bodyPr>
          <a:lstStyle/>
          <a:p>
            <a:pPr marL="228600" indent="-228600">
              <a:buAutoNum type="arabicPeriod"/>
            </a:pPr>
            <a:r>
              <a:rPr lang="en-US" sz="1050" dirty="0" smtClean="0"/>
              <a:t>Instruct catcher to be in ready position.</a:t>
            </a:r>
          </a:p>
          <a:p>
            <a:pPr marL="228600" indent="-228600">
              <a:buAutoNum type="arabicPeriod"/>
            </a:pPr>
            <a:r>
              <a:rPr lang="en-US" sz="1050" dirty="0" smtClean="0"/>
              <a:t>Coach will be about halfway in between mound and home plate.</a:t>
            </a:r>
          </a:p>
          <a:p>
            <a:pPr marL="228600" indent="-228600">
              <a:buAutoNum type="arabicPeriod"/>
            </a:pPr>
            <a:r>
              <a:rPr lang="en-US" sz="1050" dirty="0" smtClean="0"/>
              <a:t>Coaches will throw either a regular pitch, or a ball in the dirt, the catcher must react accordingly. Remember, the primary responsibility of the catcher is to receive the ball.</a:t>
            </a:r>
          </a:p>
          <a:p>
            <a:pPr marL="228600" indent="-228600">
              <a:buAutoNum type="arabicPeriod"/>
            </a:pPr>
            <a:r>
              <a:rPr lang="en-US" sz="1050" dirty="0" smtClean="0"/>
              <a:t>Repeat about 10-15 times, ending with a ball in the dirt. Catcher should simulate pouncing out of crouch and working on footwork for the throw to 1</a:t>
            </a:r>
            <a:r>
              <a:rPr lang="en-US" sz="1050" baseline="30000" dirty="0" smtClean="0"/>
              <a:t>st</a:t>
            </a:r>
            <a:r>
              <a:rPr lang="en-US" sz="1050" dirty="0" smtClean="0"/>
              <a:t> base.</a:t>
            </a:r>
          </a:p>
          <a:p>
            <a:endParaRPr lang="en-US" sz="1050" dirty="0"/>
          </a:p>
          <a:p>
            <a:r>
              <a:rPr lang="en-US" sz="1050" b="1" dirty="0" smtClean="0">
                <a:solidFill>
                  <a:srgbClr val="241387"/>
                </a:solidFill>
              </a:rPr>
              <a:t>GOAL:  For catchers to “read” the ball in the dirt early,</a:t>
            </a:r>
          </a:p>
          <a:p>
            <a:r>
              <a:rPr lang="en-US" sz="1050" b="1" dirty="0">
                <a:solidFill>
                  <a:srgbClr val="241387"/>
                </a:solidFill>
              </a:rPr>
              <a:t> </a:t>
            </a:r>
            <a:r>
              <a:rPr lang="en-US" sz="1050" b="1" dirty="0" smtClean="0">
                <a:solidFill>
                  <a:srgbClr val="241387"/>
                </a:solidFill>
              </a:rPr>
              <a:t>            react, utilize blocking techniques.</a:t>
            </a:r>
            <a:endParaRPr lang="en-US" sz="1050" b="1" dirty="0">
              <a:solidFill>
                <a:srgbClr val="241387"/>
              </a:solidFill>
            </a:endParaRPr>
          </a:p>
        </p:txBody>
      </p:sp>
    </p:spTree>
    <p:extLst>
      <p:ext uri="{BB962C8B-B14F-4D97-AF65-F5344CB8AC3E}">
        <p14:creationId xmlns:p14="http://schemas.microsoft.com/office/powerpoint/2010/main" val="2300651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241387"/>
                </a:solidFill>
              </a:rPr>
              <a:t>Defensive Fundamentals</a:t>
            </a:r>
            <a:endParaRPr lang="en-US" sz="2700" dirty="0">
              <a:solidFill>
                <a:srgbClr val="241387"/>
              </a:solidFill>
            </a:endParaRPr>
          </a:p>
        </p:txBody>
      </p:sp>
      <p:sp>
        <p:nvSpPr>
          <p:cNvPr id="3" name="Content Placeholder 2"/>
          <p:cNvSpPr>
            <a:spLocks noGrp="1"/>
          </p:cNvSpPr>
          <p:nvPr>
            <p:ph idx="1"/>
          </p:nvPr>
        </p:nvSpPr>
        <p:spPr/>
        <p:txBody>
          <a:bodyPr>
            <a:normAutofit/>
          </a:bodyPr>
          <a:lstStyle/>
          <a:p>
            <a:pPr marL="114300" indent="0">
              <a:buNone/>
            </a:pPr>
            <a:endParaRPr lang="en-US" sz="400" b="1" dirty="0" smtClean="0">
              <a:solidFill>
                <a:srgbClr val="241387"/>
              </a:solidFill>
            </a:endParaRPr>
          </a:p>
          <a:p>
            <a:pPr marL="114300" indent="0" algn="ctr">
              <a:buNone/>
            </a:pPr>
            <a:r>
              <a:rPr lang="en-US" sz="3200" b="1" dirty="0" smtClean="0">
                <a:solidFill>
                  <a:srgbClr val="241387"/>
                </a:solidFill>
              </a:rPr>
              <a:t>THROWING</a:t>
            </a:r>
          </a:p>
          <a:p>
            <a:pPr marL="114300" indent="0" algn="ctr">
              <a:buNone/>
            </a:pPr>
            <a:r>
              <a:rPr lang="en-US" sz="1200" b="1" i="1" dirty="0" smtClean="0">
                <a:solidFill>
                  <a:schemeClr val="accent6">
                    <a:lumMod val="75000"/>
                  </a:schemeClr>
                </a:solidFill>
              </a:rPr>
              <a:t>“It’s all about the footwork”</a:t>
            </a:r>
          </a:p>
          <a:p>
            <a:pPr marL="114300" indent="0" algn="ctr">
              <a:buNone/>
            </a:pPr>
            <a:endParaRPr lang="en-US" sz="500" b="1" i="1" dirty="0" smtClean="0">
              <a:solidFill>
                <a:schemeClr val="accent6">
                  <a:lumMod val="75000"/>
                </a:schemeClr>
              </a:solidFill>
            </a:endParaRPr>
          </a:p>
          <a:p>
            <a:pPr marL="114300" indent="0" algn="ctr">
              <a:buNone/>
            </a:pPr>
            <a:endParaRPr lang="en-US" sz="200" b="1" dirty="0" smtClean="0">
              <a:solidFill>
                <a:srgbClr val="241387"/>
              </a:solidFill>
            </a:endParaRPr>
          </a:p>
          <a:p>
            <a:r>
              <a:rPr lang="en-US" sz="1400" b="1" dirty="0" smtClean="0">
                <a:solidFill>
                  <a:srgbClr val="241387"/>
                </a:solidFill>
              </a:rPr>
              <a:t>Sound &amp; Solid Foundation </a:t>
            </a:r>
            <a:r>
              <a:rPr lang="en-US" sz="1200" dirty="0" smtClean="0">
                <a:solidFill>
                  <a:srgbClr val="241387"/>
                </a:solidFill>
              </a:rPr>
              <a:t>(Base)</a:t>
            </a:r>
          </a:p>
          <a:p>
            <a:r>
              <a:rPr lang="en-US" sz="1400" b="1" dirty="0" smtClean="0">
                <a:solidFill>
                  <a:srgbClr val="241387"/>
                </a:solidFill>
              </a:rPr>
              <a:t>RECEIVE THE BALL FIRST! </a:t>
            </a:r>
          </a:p>
          <a:p>
            <a:r>
              <a:rPr lang="en-US" sz="1400" b="1" dirty="0" smtClean="0">
                <a:solidFill>
                  <a:srgbClr val="241387"/>
                </a:solidFill>
              </a:rPr>
              <a:t>Be quick, but don’t rush</a:t>
            </a:r>
          </a:p>
          <a:p>
            <a:pPr lvl="1"/>
            <a:r>
              <a:rPr lang="en-US" sz="1200" i="1" dirty="0" smtClean="0">
                <a:solidFill>
                  <a:srgbClr val="241387"/>
                </a:solidFill>
              </a:rPr>
              <a:t>Better to have a good through late, than a bad throw early</a:t>
            </a:r>
          </a:p>
          <a:p>
            <a:pPr marL="457200" indent="-342900">
              <a:buAutoNum type="arabicPeriod"/>
            </a:pPr>
            <a:r>
              <a:rPr lang="en-US" sz="1400" b="1" dirty="0" smtClean="0">
                <a:solidFill>
                  <a:srgbClr val="241387"/>
                </a:solidFill>
              </a:rPr>
              <a:t>Receive &amp; Transfer </a:t>
            </a:r>
            <a:r>
              <a:rPr lang="en-US" sz="1200" dirty="0" smtClean="0">
                <a:solidFill>
                  <a:srgbClr val="241387"/>
                </a:solidFill>
              </a:rPr>
              <a:t>(up to ear – Russell Martin)</a:t>
            </a:r>
            <a:endParaRPr lang="en-US" sz="1200" dirty="0">
              <a:solidFill>
                <a:srgbClr val="241387"/>
              </a:solidFill>
            </a:endParaRPr>
          </a:p>
          <a:p>
            <a:pPr marL="457200" indent="-342900">
              <a:buAutoNum type="arabicPeriod"/>
            </a:pPr>
            <a:r>
              <a:rPr lang="en-US" sz="1400" b="1" dirty="0" smtClean="0">
                <a:solidFill>
                  <a:srgbClr val="241387"/>
                </a:solidFill>
              </a:rPr>
              <a:t>“Jab Step” to throwing position </a:t>
            </a:r>
          </a:p>
          <a:p>
            <a:pPr marL="457200" indent="-342900">
              <a:buAutoNum type="arabicPeriod"/>
            </a:pPr>
            <a:r>
              <a:rPr lang="en-US" sz="1400" b="1" dirty="0" smtClean="0">
                <a:solidFill>
                  <a:srgbClr val="241387"/>
                </a:solidFill>
              </a:rPr>
              <a:t>Drive Left Shoulder to target </a:t>
            </a:r>
            <a:r>
              <a:rPr lang="en-US" sz="1200" dirty="0" smtClean="0">
                <a:solidFill>
                  <a:srgbClr val="241387"/>
                </a:solidFill>
              </a:rPr>
              <a:t>(stride foot will follow)</a:t>
            </a:r>
          </a:p>
          <a:p>
            <a:pPr marL="457200" indent="-342900">
              <a:buAutoNum type="arabicPeriod"/>
            </a:pPr>
            <a:r>
              <a:rPr lang="en-US" sz="1400" b="1" dirty="0" smtClean="0">
                <a:solidFill>
                  <a:srgbClr val="241387"/>
                </a:solidFill>
              </a:rPr>
              <a:t>Average stride, strong front-side </a:t>
            </a:r>
            <a:r>
              <a:rPr lang="en-US" sz="1200" dirty="0" smtClean="0">
                <a:solidFill>
                  <a:srgbClr val="241387"/>
                </a:solidFill>
              </a:rPr>
              <a:t>(equal weight transfer)</a:t>
            </a:r>
          </a:p>
          <a:p>
            <a:pPr marL="457200" indent="-342900">
              <a:buAutoNum type="arabicPeriod"/>
            </a:pPr>
            <a:r>
              <a:rPr lang="en-US" sz="1400" b="1" dirty="0" smtClean="0">
                <a:solidFill>
                  <a:srgbClr val="241387"/>
                </a:solidFill>
              </a:rPr>
              <a:t>Stay “on top of the ball” &amp; find 4-seam grip</a:t>
            </a:r>
          </a:p>
          <a:p>
            <a:endParaRPr lang="en-US" sz="1800" b="1" dirty="0" smtClean="0">
              <a:solidFill>
                <a:srgbClr val="241387"/>
              </a:solidFill>
            </a:endParaRPr>
          </a:p>
          <a:p>
            <a:endParaRPr lang="en-US" sz="1800" b="1" dirty="0" smtClean="0"/>
          </a:p>
          <a:p>
            <a:pPr marL="411480" lvl="1" indent="0">
              <a:buNone/>
            </a:pPr>
            <a:endParaRPr lang="en-US" sz="1800" b="1" dirty="0" smtClean="0"/>
          </a:p>
          <a:p>
            <a:endParaRPr lang="en-US" sz="1800" b="1" dirty="0" smtClean="0"/>
          </a:p>
          <a:p>
            <a:endParaRPr lang="en-US" sz="1800" dirty="0" smtClean="0"/>
          </a:p>
          <a:p>
            <a:endParaRPr lang="en-US" sz="1800"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0" y="6121152"/>
            <a:ext cx="533400" cy="508819"/>
          </a:xfrm>
          <a:prstGeom prst="rect">
            <a:avLst/>
          </a:prstGeom>
          <a:ln>
            <a:solidFill>
              <a:schemeClr val="accent1">
                <a:lumMod val="75000"/>
              </a:schemeClr>
            </a:solid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486400"/>
            <a:ext cx="1006485" cy="11605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487055"/>
            <a:ext cx="1089111" cy="115207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5486399"/>
            <a:ext cx="935649" cy="114357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5486400"/>
            <a:ext cx="745119" cy="11176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7180" y="2982157"/>
            <a:ext cx="1714820" cy="1962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2600" y="5495091"/>
            <a:ext cx="764630" cy="11261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2867" y="5486400"/>
            <a:ext cx="975204" cy="11261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6736481" y="3124200"/>
            <a:ext cx="30480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 name="Straight Arrow Connector 6"/>
          <p:cNvCxnSpPr/>
          <p:nvPr/>
        </p:nvCxnSpPr>
        <p:spPr>
          <a:xfrm flipV="1">
            <a:off x="1295400" y="5562600"/>
            <a:ext cx="228600" cy="762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5" name="Straight Arrow Connector 14"/>
          <p:cNvCxnSpPr/>
          <p:nvPr/>
        </p:nvCxnSpPr>
        <p:spPr>
          <a:xfrm flipV="1">
            <a:off x="2379585" y="5562600"/>
            <a:ext cx="228600" cy="762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6" name="Straight Arrow Connector 15"/>
          <p:cNvCxnSpPr/>
          <p:nvPr/>
        </p:nvCxnSpPr>
        <p:spPr>
          <a:xfrm flipV="1">
            <a:off x="5509508" y="5627703"/>
            <a:ext cx="228600" cy="762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7" name="Straight Arrow Connector 16"/>
          <p:cNvCxnSpPr/>
          <p:nvPr/>
        </p:nvCxnSpPr>
        <p:spPr>
          <a:xfrm flipV="1">
            <a:off x="4533900" y="5638800"/>
            <a:ext cx="228600" cy="762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8" name="Straight Arrow Connector 17"/>
          <p:cNvCxnSpPr/>
          <p:nvPr/>
        </p:nvCxnSpPr>
        <p:spPr>
          <a:xfrm flipV="1">
            <a:off x="3451311" y="5634731"/>
            <a:ext cx="228600" cy="762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9" name="Straight Arrow Connector 18"/>
          <p:cNvCxnSpPr/>
          <p:nvPr/>
        </p:nvCxnSpPr>
        <p:spPr>
          <a:xfrm flipV="1">
            <a:off x="6338567" y="5723878"/>
            <a:ext cx="228600" cy="76200"/>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 name="Straight Arrow Connector 8"/>
          <p:cNvCxnSpPr/>
          <p:nvPr/>
        </p:nvCxnSpPr>
        <p:spPr>
          <a:xfrm>
            <a:off x="1600200" y="6477000"/>
            <a:ext cx="3810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5737030" y="6451107"/>
            <a:ext cx="3810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4778842" y="6451107"/>
            <a:ext cx="3810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p:cNvCxnSpPr/>
          <p:nvPr/>
        </p:nvCxnSpPr>
        <p:spPr>
          <a:xfrm>
            <a:off x="3858724" y="6477000"/>
            <a:ext cx="38100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flipH="1">
            <a:off x="3200400" y="5676900"/>
            <a:ext cx="250911"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6199853" y="5505450"/>
            <a:ext cx="250911"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H="1">
            <a:off x="5258285" y="5429250"/>
            <a:ext cx="250911"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4114268" y="5448300"/>
            <a:ext cx="250911"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7151472" y="5533378"/>
            <a:ext cx="250911" cy="2667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222643" y="5245420"/>
            <a:ext cx="6285071" cy="261610"/>
          </a:xfrm>
          <a:prstGeom prst="rect">
            <a:avLst/>
          </a:prstGeom>
          <a:noFill/>
        </p:spPr>
        <p:txBody>
          <a:bodyPr wrap="square" rtlCol="0">
            <a:spAutoFit/>
          </a:bodyPr>
          <a:lstStyle/>
          <a:p>
            <a:r>
              <a:rPr lang="en-US" sz="1100" b="1" i="1" dirty="0" smtClean="0"/>
              <a:t>Strong base (balanced), “Power-T” (strong front-side), driving left shoulder, on top of ball </a:t>
            </a:r>
            <a:endParaRPr lang="en-US" sz="1100" b="1" i="1" dirty="0"/>
          </a:p>
        </p:txBody>
      </p:sp>
    </p:spTree>
    <p:extLst>
      <p:ext uri="{BB962C8B-B14F-4D97-AF65-F5344CB8AC3E}">
        <p14:creationId xmlns:p14="http://schemas.microsoft.com/office/powerpoint/2010/main" val="881062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17100</TotalTime>
  <Words>1741</Words>
  <Application>Microsoft Office PowerPoint</Application>
  <PresentationFormat>On-screen Show (4:3)</PresentationFormat>
  <Paragraphs>280</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Arabic Typesetting</vt:lpstr>
      <vt:lpstr>Arial</vt:lpstr>
      <vt:lpstr>Book Antiqua</vt:lpstr>
      <vt:lpstr>Century Gothic</vt:lpstr>
      <vt:lpstr>Constantia</vt:lpstr>
      <vt:lpstr>Apothecary</vt:lpstr>
      <vt:lpstr>Hopkins Baseball Coaching Clinic</vt:lpstr>
      <vt:lpstr>Speaker: Todd Jahnke</vt:lpstr>
      <vt:lpstr>Presentation Outline</vt:lpstr>
      <vt:lpstr>Defensive Fundamentals</vt:lpstr>
      <vt:lpstr>Defensive Fundamentals</vt:lpstr>
      <vt:lpstr>Defensive Fundamentals</vt:lpstr>
      <vt:lpstr>Defensive Fundamentals</vt:lpstr>
      <vt:lpstr>Defensive Fundamentals</vt:lpstr>
      <vt:lpstr>Defensive Fundamentals</vt:lpstr>
      <vt:lpstr>Defensive Fundamentals</vt:lpstr>
      <vt:lpstr>Catcher-Pitcher  Relationship</vt:lpstr>
      <vt:lpstr>Mental Make-Up  of a Good Catcher</vt:lpstr>
      <vt:lpstr>The Art of Calling a Game Pitch Selection (general Rules)</vt:lpstr>
      <vt:lpstr>Questions / Comments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Hopkins Baseball Coaching Clinic</dc:title>
  <dc:creator>Todd Jahnke</dc:creator>
  <cp:lastModifiedBy>Dan McGie</cp:lastModifiedBy>
  <cp:revision>75</cp:revision>
  <dcterms:created xsi:type="dcterms:W3CDTF">2014-03-10T20:09:57Z</dcterms:created>
  <dcterms:modified xsi:type="dcterms:W3CDTF">2014-04-21T21:09:47Z</dcterms:modified>
</cp:coreProperties>
</file>