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3" r:id="rId3"/>
    <p:sldId id="268" r:id="rId4"/>
    <p:sldId id="269" r:id="rId5"/>
    <p:sldId id="270" r:id="rId6"/>
    <p:sldId id="256" r:id="rId7"/>
    <p:sldId id="257" r:id="rId8"/>
    <p:sldId id="258" r:id="rId9"/>
    <p:sldId id="284" r:id="rId10"/>
    <p:sldId id="276" r:id="rId11"/>
    <p:sldId id="277" r:id="rId12"/>
    <p:sldId id="278" r:id="rId13"/>
    <p:sldId id="279" r:id="rId14"/>
    <p:sldId id="293" r:id="rId15"/>
    <p:sldId id="259" r:id="rId16"/>
    <p:sldId id="261" r:id="rId17"/>
    <p:sldId id="262" r:id="rId18"/>
    <p:sldId id="263" r:id="rId19"/>
    <p:sldId id="264" r:id="rId20"/>
    <p:sldId id="265" r:id="rId21"/>
    <p:sldId id="266" r:id="rId22"/>
    <p:sldId id="267" r:id="rId23"/>
    <p:sldId id="292" r:id="rId24"/>
    <p:sldId id="271" r:id="rId25"/>
    <p:sldId id="291" r:id="rId26"/>
    <p:sldId id="272" r:id="rId27"/>
    <p:sldId id="290" r:id="rId28"/>
    <p:sldId id="273" r:id="rId29"/>
    <p:sldId id="274" r:id="rId30"/>
    <p:sldId id="281" r:id="rId31"/>
    <p:sldId id="260" r:id="rId32"/>
    <p:sldId id="285" r:id="rId33"/>
    <p:sldId id="286" r:id="rId34"/>
    <p:sldId id="287" r:id="rId35"/>
    <p:sldId id="288" r:id="rId36"/>
    <p:sldId id="289" r:id="rId37"/>
    <p:sldId id="294" r:id="rId38"/>
    <p:sldId id="28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4F549B-2ABD-44AE-B831-C312AB0425E5}" type="datetimeFigureOut">
              <a:rPr lang="en-US" smtClean="0"/>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306184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F549B-2ABD-44AE-B831-C312AB0425E5}" type="datetimeFigureOut">
              <a:rPr lang="en-US" smtClean="0"/>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178043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F549B-2ABD-44AE-B831-C312AB0425E5}" type="datetimeFigureOut">
              <a:rPr lang="en-US" smtClean="0"/>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332199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F549B-2ABD-44AE-B831-C312AB0425E5}" type="datetimeFigureOut">
              <a:rPr lang="en-US" smtClean="0"/>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370985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F549B-2ABD-44AE-B831-C312AB0425E5}" type="datetimeFigureOut">
              <a:rPr lang="en-US" smtClean="0"/>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210418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4F549B-2ABD-44AE-B831-C312AB0425E5}" type="datetimeFigureOut">
              <a:rPr lang="en-US" smtClean="0"/>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107800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4F549B-2ABD-44AE-B831-C312AB0425E5}" type="datetimeFigureOut">
              <a:rPr lang="en-US" smtClean="0"/>
              <a:t>4/6/2013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223146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4F549B-2ABD-44AE-B831-C312AB0425E5}" type="datetimeFigureOut">
              <a:rPr lang="en-US" smtClean="0"/>
              <a:t>4/6/2013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286215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F549B-2ABD-44AE-B831-C312AB0425E5}" type="datetimeFigureOut">
              <a:rPr lang="en-US" smtClean="0"/>
              <a:t>4/6/2013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298423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F549B-2ABD-44AE-B831-C312AB0425E5}" type="datetimeFigureOut">
              <a:rPr lang="en-US" smtClean="0"/>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241946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F549B-2ABD-44AE-B831-C312AB0425E5}" type="datetimeFigureOut">
              <a:rPr lang="en-US" smtClean="0"/>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CD3E1-82EE-41B7-8EEE-BDB00F9384AC}" type="slidenum">
              <a:rPr lang="en-US" smtClean="0"/>
              <a:t>‹#›</a:t>
            </a:fld>
            <a:endParaRPr lang="en-US"/>
          </a:p>
        </p:txBody>
      </p:sp>
    </p:spTree>
    <p:extLst>
      <p:ext uri="{BB962C8B-B14F-4D97-AF65-F5344CB8AC3E}">
        <p14:creationId xmlns:p14="http://schemas.microsoft.com/office/powerpoint/2010/main" val="386400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F549B-2ABD-44AE-B831-C312AB0425E5}" type="datetimeFigureOut">
              <a:rPr lang="en-US" smtClean="0"/>
              <a:t>4/6/2013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CD3E1-82EE-41B7-8EEE-BDB00F9384AC}" type="slidenum">
              <a:rPr lang="en-US" smtClean="0"/>
              <a:t>‹#›</a:t>
            </a:fld>
            <a:endParaRPr lang="en-US"/>
          </a:p>
        </p:txBody>
      </p:sp>
    </p:spTree>
    <p:extLst>
      <p:ext uri="{BB962C8B-B14F-4D97-AF65-F5344CB8AC3E}">
        <p14:creationId xmlns:p14="http://schemas.microsoft.com/office/powerpoint/2010/main" val="2225939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2.jpe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2.jpe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jpe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file:///C:\Users\Owner\AppData\Roaming\PixelMetrics\CaptureWiz\Temp\13.jpg"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file:///C:\Users\Owner\AppData\Roaming\PixelMetrics\CaptureWiz\Temp\14.jp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9.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jpe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jpe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jpe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56211"/>
            <a:ext cx="8964955" cy="6725589"/>
          </a:xfrm>
          <a:prstGeom prst="rect">
            <a:avLst/>
          </a:prstGeom>
        </p:spPr>
      </p:pic>
    </p:spTree>
    <p:extLst>
      <p:ext uri="{BB962C8B-B14F-4D97-AF65-F5344CB8AC3E}">
        <p14:creationId xmlns:p14="http://schemas.microsoft.com/office/powerpoint/2010/main" val="2846159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940723474"/>
              </p:ext>
            </p:extLst>
          </p:nvPr>
        </p:nvGraphicFramePr>
        <p:xfrm>
          <a:off x="247499" y="1104261"/>
          <a:ext cx="7086600" cy="5476009"/>
        </p:xfrm>
        <a:graphic>
          <a:graphicData uri="http://schemas.openxmlformats.org/presentationml/2006/ole">
            <mc:AlternateContent xmlns:mc="http://schemas.openxmlformats.org/markup-compatibility/2006">
              <mc:Choice xmlns:v="urn:schemas-microsoft-com:vml" Requires="v">
                <p:oleObj spid="_x0000_s4107"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47499"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8" name="TextBox 7"/>
          <p:cNvSpPr txBox="1"/>
          <p:nvPr/>
        </p:nvSpPr>
        <p:spPr>
          <a:xfrm>
            <a:off x="4114800" y="2025134"/>
            <a:ext cx="2514600" cy="369332"/>
          </a:xfrm>
          <a:prstGeom prst="rect">
            <a:avLst/>
          </a:prstGeom>
          <a:noFill/>
        </p:spPr>
        <p:txBody>
          <a:bodyPr wrap="square" rtlCol="0">
            <a:spAutoFit/>
          </a:bodyPr>
          <a:lstStyle/>
          <a:p>
            <a:r>
              <a:rPr lang="en-US" dirty="0" smtClean="0">
                <a:latin typeface="Arial Black" pitchFamily="34" charset="0"/>
              </a:rPr>
              <a:t>5/6 OUTFIELDERS</a:t>
            </a:r>
          </a:p>
        </p:txBody>
      </p:sp>
      <p:sp>
        <p:nvSpPr>
          <p:cNvPr id="9" name="TextBox 8"/>
          <p:cNvSpPr txBox="1"/>
          <p:nvPr/>
        </p:nvSpPr>
        <p:spPr>
          <a:xfrm>
            <a:off x="4572000" y="3783642"/>
            <a:ext cx="1524000" cy="369332"/>
          </a:xfrm>
          <a:prstGeom prst="rect">
            <a:avLst/>
          </a:prstGeom>
          <a:noFill/>
        </p:spPr>
        <p:txBody>
          <a:bodyPr wrap="square" rtlCol="0">
            <a:spAutoFit/>
          </a:bodyPr>
          <a:lstStyle/>
          <a:p>
            <a:r>
              <a:rPr lang="en-US" dirty="0" smtClean="0">
                <a:latin typeface="Arial Black" pitchFamily="34" charset="0"/>
              </a:rPr>
              <a:t>CUT OFF</a:t>
            </a:r>
            <a:endParaRPr lang="en-US" dirty="0">
              <a:latin typeface="Arial Black" pitchFamily="34" charset="0"/>
            </a:endParaRPr>
          </a:p>
        </p:txBody>
      </p:sp>
      <p:sp>
        <p:nvSpPr>
          <p:cNvPr id="10" name="TextBox 9"/>
          <p:cNvSpPr txBox="1"/>
          <p:nvPr/>
        </p:nvSpPr>
        <p:spPr>
          <a:xfrm>
            <a:off x="4572000" y="5865053"/>
            <a:ext cx="1828800" cy="369332"/>
          </a:xfrm>
          <a:prstGeom prst="rect">
            <a:avLst/>
          </a:prstGeom>
          <a:noFill/>
        </p:spPr>
        <p:txBody>
          <a:bodyPr wrap="square" rtlCol="0">
            <a:spAutoFit/>
          </a:bodyPr>
          <a:lstStyle/>
          <a:p>
            <a:r>
              <a:rPr lang="en-US" dirty="0" smtClean="0">
                <a:latin typeface="Arial Black" pitchFamily="34" charset="0"/>
              </a:rPr>
              <a:t>2 COACHES</a:t>
            </a:r>
            <a:endParaRPr lang="en-US" dirty="0">
              <a:latin typeface="Arial Black" pitchFamily="34" charset="0"/>
            </a:endParaRPr>
          </a:p>
        </p:txBody>
      </p:sp>
      <p:sp>
        <p:nvSpPr>
          <p:cNvPr id="11" name="TextBox 10"/>
          <p:cNvSpPr txBox="1"/>
          <p:nvPr/>
        </p:nvSpPr>
        <p:spPr>
          <a:xfrm>
            <a:off x="1333199" y="3657600"/>
            <a:ext cx="533400" cy="369332"/>
          </a:xfrm>
          <a:prstGeom prst="rect">
            <a:avLst/>
          </a:prstGeom>
          <a:noFill/>
        </p:spPr>
        <p:txBody>
          <a:bodyPr wrap="square" rtlCol="0">
            <a:spAutoFit/>
          </a:bodyPr>
          <a:lstStyle/>
          <a:p>
            <a:r>
              <a:rPr lang="en-US" b="1" dirty="0" smtClean="0">
                <a:latin typeface="Arial Black" pitchFamily="34" charset="0"/>
              </a:rPr>
              <a:t>3B</a:t>
            </a:r>
            <a:endParaRPr lang="en-US" b="1" dirty="0">
              <a:latin typeface="Arial Black" pitchFamily="34" charset="0"/>
            </a:endParaRPr>
          </a:p>
        </p:txBody>
      </p:sp>
      <p:sp>
        <p:nvSpPr>
          <p:cNvPr id="13" name="TextBox 12"/>
          <p:cNvSpPr txBox="1"/>
          <p:nvPr/>
        </p:nvSpPr>
        <p:spPr>
          <a:xfrm>
            <a:off x="2089455" y="3440668"/>
            <a:ext cx="533400" cy="369332"/>
          </a:xfrm>
          <a:prstGeom prst="rect">
            <a:avLst/>
          </a:prstGeom>
          <a:noFill/>
        </p:spPr>
        <p:txBody>
          <a:bodyPr wrap="square" rtlCol="0">
            <a:spAutoFit/>
          </a:bodyPr>
          <a:lstStyle/>
          <a:p>
            <a:r>
              <a:rPr lang="en-US" b="1" dirty="0" smtClean="0">
                <a:latin typeface="Arial Black" pitchFamily="34" charset="0"/>
              </a:rPr>
              <a:t>SS</a:t>
            </a:r>
            <a:endParaRPr lang="en-US" b="1" dirty="0">
              <a:latin typeface="Arial Black" pitchFamily="34" charset="0"/>
            </a:endParaRPr>
          </a:p>
        </p:txBody>
      </p:sp>
      <p:sp>
        <p:nvSpPr>
          <p:cNvPr id="14" name="TextBox 13"/>
          <p:cNvSpPr txBox="1"/>
          <p:nvPr/>
        </p:nvSpPr>
        <p:spPr>
          <a:xfrm>
            <a:off x="3124200" y="4311134"/>
            <a:ext cx="533400" cy="369332"/>
          </a:xfrm>
          <a:prstGeom prst="rect">
            <a:avLst/>
          </a:prstGeom>
          <a:noFill/>
        </p:spPr>
        <p:txBody>
          <a:bodyPr wrap="square" rtlCol="0">
            <a:spAutoFit/>
          </a:bodyPr>
          <a:lstStyle/>
          <a:p>
            <a:r>
              <a:rPr lang="en-US" b="1" dirty="0">
                <a:latin typeface="Arial Black" pitchFamily="34" charset="0"/>
              </a:rPr>
              <a:t>2</a:t>
            </a:r>
            <a:r>
              <a:rPr lang="en-US" b="1" dirty="0" smtClean="0">
                <a:latin typeface="Arial Black" pitchFamily="34" charset="0"/>
              </a:rPr>
              <a:t>B</a:t>
            </a:r>
            <a:endParaRPr lang="en-US" b="1" dirty="0">
              <a:latin typeface="Arial Black" pitchFamily="34" charset="0"/>
            </a:endParaRPr>
          </a:p>
        </p:txBody>
      </p:sp>
      <p:sp>
        <p:nvSpPr>
          <p:cNvPr id="15" name="TextBox 14"/>
          <p:cNvSpPr txBox="1"/>
          <p:nvPr/>
        </p:nvSpPr>
        <p:spPr>
          <a:xfrm>
            <a:off x="2857500" y="5126389"/>
            <a:ext cx="533400" cy="369332"/>
          </a:xfrm>
          <a:prstGeom prst="rect">
            <a:avLst/>
          </a:prstGeom>
          <a:noFill/>
        </p:spPr>
        <p:txBody>
          <a:bodyPr wrap="square" rtlCol="0">
            <a:spAutoFit/>
          </a:bodyPr>
          <a:lstStyle/>
          <a:p>
            <a:r>
              <a:rPr lang="en-US" b="1" dirty="0">
                <a:latin typeface="Arial Black" pitchFamily="34" charset="0"/>
              </a:rPr>
              <a:t>1</a:t>
            </a:r>
            <a:r>
              <a:rPr lang="en-US" b="1" dirty="0" smtClean="0">
                <a:latin typeface="Arial Black" pitchFamily="34" charset="0"/>
              </a:rPr>
              <a:t>B</a:t>
            </a:r>
            <a:endParaRPr lang="en-US" b="1" dirty="0">
              <a:latin typeface="Arial Black" pitchFamily="34" charset="0"/>
            </a:endParaRPr>
          </a:p>
        </p:txBody>
      </p:sp>
      <p:sp>
        <p:nvSpPr>
          <p:cNvPr id="17" name="TextBox 16"/>
          <p:cNvSpPr txBox="1"/>
          <p:nvPr/>
        </p:nvSpPr>
        <p:spPr>
          <a:xfrm>
            <a:off x="791786" y="5680387"/>
            <a:ext cx="349246" cy="369332"/>
          </a:xfrm>
          <a:prstGeom prst="rect">
            <a:avLst/>
          </a:prstGeom>
          <a:noFill/>
        </p:spPr>
        <p:txBody>
          <a:bodyPr wrap="square" rtlCol="0">
            <a:spAutoFit/>
          </a:bodyPr>
          <a:lstStyle/>
          <a:p>
            <a:r>
              <a:rPr lang="en-US" dirty="0" smtClean="0">
                <a:latin typeface="Arial Black" pitchFamily="34" charset="0"/>
              </a:rPr>
              <a:t>C</a:t>
            </a:r>
          </a:p>
        </p:txBody>
      </p:sp>
      <p:sp>
        <p:nvSpPr>
          <p:cNvPr id="43" name="TextBox 42"/>
          <p:cNvSpPr txBox="1"/>
          <p:nvPr/>
        </p:nvSpPr>
        <p:spPr>
          <a:xfrm>
            <a:off x="1866599" y="1447800"/>
            <a:ext cx="4229401" cy="369332"/>
          </a:xfrm>
          <a:prstGeom prst="rect">
            <a:avLst/>
          </a:prstGeom>
          <a:noFill/>
        </p:spPr>
        <p:txBody>
          <a:bodyPr wrap="square" rtlCol="0">
            <a:spAutoFit/>
          </a:bodyPr>
          <a:lstStyle/>
          <a:p>
            <a:r>
              <a:rPr lang="en-US" dirty="0" smtClean="0">
                <a:latin typeface="Arial Black" pitchFamily="34" charset="0"/>
              </a:rPr>
              <a:t>INFIELD / OUTFIELD PRACTICE</a:t>
            </a:r>
            <a:endParaRPr lang="en-US" dirty="0">
              <a:latin typeface="Arial Black" pitchFamily="34" charset="0"/>
            </a:endParaRPr>
          </a:p>
        </p:txBody>
      </p:sp>
      <p:sp>
        <p:nvSpPr>
          <p:cNvPr id="44" name="TextBox 43"/>
          <p:cNvSpPr txBox="1"/>
          <p:nvPr/>
        </p:nvSpPr>
        <p:spPr>
          <a:xfrm>
            <a:off x="7467600" y="1227608"/>
            <a:ext cx="1524000" cy="4370427"/>
          </a:xfrm>
          <a:prstGeom prst="rect">
            <a:avLst/>
          </a:prstGeom>
          <a:solidFill>
            <a:schemeClr val="bg1"/>
          </a:solidFill>
        </p:spPr>
        <p:txBody>
          <a:bodyPr wrap="square" rtlCol="0">
            <a:spAutoFit/>
          </a:bodyPr>
          <a:lstStyle/>
          <a:p>
            <a:r>
              <a:rPr lang="en-US" sz="1200" dirty="0" smtClean="0"/>
              <a:t>OUTFIELD:</a:t>
            </a:r>
          </a:p>
          <a:p>
            <a:pPr marL="342900" indent="-342900">
              <a:buAutoNum type="arabicPeriod"/>
            </a:pPr>
            <a:r>
              <a:rPr lang="en-US" sz="1200" dirty="0" smtClean="0"/>
              <a:t>Fly balls hit to the outfielders. Right/Left/Over the head.</a:t>
            </a:r>
          </a:p>
          <a:p>
            <a:pPr marL="342900" indent="-342900">
              <a:buAutoNum type="arabicPeriod"/>
            </a:pPr>
            <a:r>
              <a:rPr lang="en-US" sz="1200" dirty="0" smtClean="0"/>
              <a:t>Emphasize the need to always hit your cut off</a:t>
            </a:r>
          </a:p>
          <a:p>
            <a:r>
              <a:rPr lang="en-US" sz="1200" dirty="0" smtClean="0"/>
              <a:t>INFIELD:</a:t>
            </a:r>
          </a:p>
          <a:p>
            <a:pPr marL="342900" indent="-342900">
              <a:buAutoNum type="arabicPeriod"/>
            </a:pPr>
            <a:r>
              <a:rPr lang="en-US" sz="1200" dirty="0" smtClean="0"/>
              <a:t>Round of ground balls to first/double play/infield in come home.</a:t>
            </a:r>
          </a:p>
          <a:p>
            <a:pPr marL="342900" indent="-342900">
              <a:buAutoNum type="arabicPeriod"/>
            </a:pPr>
            <a:r>
              <a:rPr lang="en-US" sz="1200" dirty="0" smtClean="0"/>
              <a:t>Rotate positions so all learn the different roles.</a:t>
            </a:r>
          </a:p>
          <a:p>
            <a:endParaRPr lang="en-US" sz="1200" dirty="0" smtClean="0"/>
          </a:p>
          <a:p>
            <a:r>
              <a:rPr lang="en-US" sz="1200" dirty="0" smtClean="0"/>
              <a:t>Rotate Outfielders to Infield after about 15 – 20 minutes.</a:t>
            </a:r>
          </a:p>
          <a:p>
            <a:pPr marL="342900" indent="-342900">
              <a:buFont typeface="+mj-lt"/>
              <a:buAutoNum type="arabicPeriod"/>
            </a:pPr>
            <a:endParaRPr lang="en-US" sz="1400" dirty="0"/>
          </a:p>
        </p:txBody>
      </p:sp>
      <p:cxnSp>
        <p:nvCxnSpPr>
          <p:cNvPr id="4" name="Curved Connector 3"/>
          <p:cNvCxnSpPr/>
          <p:nvPr/>
        </p:nvCxnSpPr>
        <p:spPr>
          <a:xfrm rot="5400000" flipH="1" flipV="1">
            <a:off x="4151157" y="3735544"/>
            <a:ext cx="3165787" cy="723900"/>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105400" y="2514600"/>
            <a:ext cx="381000" cy="1231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953000" y="4191000"/>
            <a:ext cx="0" cy="14893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000" y="5311055"/>
            <a:ext cx="1006628" cy="307777"/>
          </a:xfrm>
          <a:prstGeom prst="rect">
            <a:avLst/>
          </a:prstGeom>
          <a:noFill/>
        </p:spPr>
        <p:txBody>
          <a:bodyPr wrap="square" rtlCol="0">
            <a:spAutoFit/>
          </a:bodyPr>
          <a:lstStyle/>
          <a:p>
            <a:r>
              <a:rPr lang="en-US" sz="1400" b="1" dirty="0" smtClean="0">
                <a:latin typeface="Arial Black" pitchFamily="34" charset="0"/>
              </a:rPr>
              <a:t>COACH</a:t>
            </a:r>
          </a:p>
        </p:txBody>
      </p:sp>
      <p:cxnSp>
        <p:nvCxnSpPr>
          <p:cNvPr id="21" name="Straight Arrow Connector 20"/>
          <p:cNvCxnSpPr/>
          <p:nvPr/>
        </p:nvCxnSpPr>
        <p:spPr>
          <a:xfrm flipV="1">
            <a:off x="1219200" y="4152974"/>
            <a:ext cx="228600" cy="11048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219200" y="3842266"/>
            <a:ext cx="1066800" cy="15679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4" idx="1"/>
          </p:cNvCxnSpPr>
          <p:nvPr/>
        </p:nvCxnSpPr>
        <p:spPr>
          <a:xfrm flipV="1">
            <a:off x="1333199" y="4495800"/>
            <a:ext cx="1791001"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3"/>
          </p:cNvCxnSpPr>
          <p:nvPr/>
        </p:nvCxnSpPr>
        <p:spPr>
          <a:xfrm flipV="1">
            <a:off x="1387628" y="5257800"/>
            <a:ext cx="1584172" cy="2071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249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873426229"/>
              </p:ext>
            </p:extLst>
          </p:nvPr>
        </p:nvGraphicFramePr>
        <p:xfrm>
          <a:off x="247499" y="1104261"/>
          <a:ext cx="7086600" cy="5476009"/>
        </p:xfrm>
        <a:graphic>
          <a:graphicData uri="http://schemas.openxmlformats.org/presentationml/2006/ole">
            <mc:AlternateContent xmlns:mc="http://schemas.openxmlformats.org/markup-compatibility/2006">
              <mc:Choice xmlns:v="urn:schemas-microsoft-com:vml" Requires="v">
                <p:oleObj spid="_x0000_s5132"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47499"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43" name="TextBox 42"/>
          <p:cNvSpPr txBox="1"/>
          <p:nvPr/>
        </p:nvSpPr>
        <p:spPr>
          <a:xfrm>
            <a:off x="4115784" y="1416943"/>
            <a:ext cx="2934001" cy="369332"/>
          </a:xfrm>
          <a:prstGeom prst="rect">
            <a:avLst/>
          </a:prstGeom>
          <a:noFill/>
        </p:spPr>
        <p:txBody>
          <a:bodyPr wrap="square" rtlCol="0">
            <a:spAutoFit/>
          </a:bodyPr>
          <a:lstStyle/>
          <a:p>
            <a:r>
              <a:rPr lang="en-US" dirty="0" smtClean="0">
                <a:latin typeface="Arial Black" pitchFamily="34" charset="0"/>
              </a:rPr>
              <a:t>HITTING PRACTICE</a:t>
            </a:r>
            <a:endParaRPr lang="en-US" dirty="0">
              <a:latin typeface="Arial Black" pitchFamily="34" charset="0"/>
            </a:endParaRPr>
          </a:p>
        </p:txBody>
      </p:sp>
      <p:sp>
        <p:nvSpPr>
          <p:cNvPr id="44" name="TextBox 43"/>
          <p:cNvSpPr txBox="1"/>
          <p:nvPr/>
        </p:nvSpPr>
        <p:spPr>
          <a:xfrm>
            <a:off x="7467600" y="1227608"/>
            <a:ext cx="1524000" cy="4708981"/>
          </a:xfrm>
          <a:prstGeom prst="rect">
            <a:avLst/>
          </a:prstGeom>
          <a:solidFill>
            <a:schemeClr val="bg1"/>
          </a:solidFill>
        </p:spPr>
        <p:txBody>
          <a:bodyPr wrap="square" rtlCol="0">
            <a:spAutoFit/>
          </a:bodyPr>
          <a:lstStyle/>
          <a:p>
            <a:r>
              <a:rPr lang="en-US" sz="1200" dirty="0" smtClean="0"/>
              <a:t>Hitting Practice:</a:t>
            </a:r>
          </a:p>
          <a:p>
            <a:r>
              <a:rPr lang="en-US" sz="1200" dirty="0" smtClean="0"/>
              <a:t>Split the team up into 3 groups (less standing around)</a:t>
            </a:r>
          </a:p>
          <a:p>
            <a:r>
              <a:rPr lang="en-US" sz="1200" dirty="0" smtClean="0"/>
              <a:t>Tee station:</a:t>
            </a:r>
          </a:p>
          <a:p>
            <a:r>
              <a:rPr lang="en-US" sz="1200" dirty="0" smtClean="0"/>
              <a:t>*5 outside/middle/in</a:t>
            </a:r>
          </a:p>
          <a:p>
            <a:r>
              <a:rPr lang="en-US" sz="1200" dirty="0" smtClean="0"/>
              <a:t>*5 outside/middle bottom hand drill</a:t>
            </a:r>
          </a:p>
          <a:p>
            <a:r>
              <a:rPr lang="en-US" sz="1200" dirty="0" smtClean="0"/>
              <a:t>Soft toss station:</a:t>
            </a:r>
          </a:p>
          <a:p>
            <a:r>
              <a:rPr lang="en-US" sz="1200" dirty="0" smtClean="0"/>
              <a:t>Soft toss by the coach, focus on line drives .</a:t>
            </a:r>
          </a:p>
          <a:p>
            <a:r>
              <a:rPr lang="en-US" sz="1200" dirty="0" smtClean="0"/>
              <a:t>Live Hitting:</a:t>
            </a:r>
          </a:p>
          <a:p>
            <a:r>
              <a:rPr lang="en-US" sz="1200" dirty="0" smtClean="0"/>
              <a:t>Coach throws under hand front toss. Under hand front toss allows the coach to throw mostly strikes and allows the hitters to actually work on their mechanics. Mix up inside/middle/out.</a:t>
            </a:r>
          </a:p>
          <a:p>
            <a:r>
              <a:rPr lang="en-US" sz="1200" dirty="0" smtClean="0"/>
              <a:t>5-7 swings, next hitter.</a:t>
            </a:r>
          </a:p>
        </p:txBody>
      </p:sp>
      <p:sp>
        <p:nvSpPr>
          <p:cNvPr id="19" name="TextBox 18"/>
          <p:cNvSpPr txBox="1"/>
          <p:nvPr/>
        </p:nvSpPr>
        <p:spPr>
          <a:xfrm>
            <a:off x="1458686" y="4572000"/>
            <a:ext cx="1360714" cy="1384995"/>
          </a:xfrm>
          <a:prstGeom prst="rect">
            <a:avLst/>
          </a:prstGeom>
          <a:noFill/>
        </p:spPr>
        <p:txBody>
          <a:bodyPr wrap="square" rtlCol="0">
            <a:spAutoFit/>
          </a:bodyPr>
          <a:lstStyle/>
          <a:p>
            <a:r>
              <a:rPr lang="en-US" sz="1400" b="1" dirty="0" smtClean="0">
                <a:latin typeface="Arial Black" pitchFamily="34" charset="0"/>
              </a:rPr>
              <a:t>COACH</a:t>
            </a:r>
          </a:p>
          <a:p>
            <a:r>
              <a:rPr lang="en-US" sz="1400" b="1" dirty="0" smtClean="0">
                <a:latin typeface="Arial Black" pitchFamily="34" charset="0"/>
              </a:rPr>
              <a:t>FRONT TOSS HARDBALL – 30’ distance</a:t>
            </a:r>
          </a:p>
        </p:txBody>
      </p:sp>
      <p:sp>
        <p:nvSpPr>
          <p:cNvPr id="24" name="TextBox 23"/>
          <p:cNvSpPr txBox="1"/>
          <p:nvPr/>
        </p:nvSpPr>
        <p:spPr>
          <a:xfrm>
            <a:off x="587828" y="5539262"/>
            <a:ext cx="503314" cy="307777"/>
          </a:xfrm>
          <a:prstGeom prst="rect">
            <a:avLst/>
          </a:prstGeom>
          <a:noFill/>
        </p:spPr>
        <p:txBody>
          <a:bodyPr wrap="square" rtlCol="0">
            <a:spAutoFit/>
          </a:bodyPr>
          <a:lstStyle/>
          <a:p>
            <a:r>
              <a:rPr lang="en-US" sz="1400" b="1" dirty="0" smtClean="0">
                <a:latin typeface="Arial Black" pitchFamily="34" charset="0"/>
              </a:rPr>
              <a:t>H1</a:t>
            </a:r>
          </a:p>
        </p:txBody>
      </p:sp>
      <p:sp>
        <p:nvSpPr>
          <p:cNvPr id="25" name="TextBox 24"/>
          <p:cNvSpPr txBox="1"/>
          <p:nvPr/>
        </p:nvSpPr>
        <p:spPr>
          <a:xfrm>
            <a:off x="1305984" y="6260772"/>
            <a:ext cx="1665815" cy="307777"/>
          </a:xfrm>
          <a:prstGeom prst="rect">
            <a:avLst/>
          </a:prstGeom>
          <a:noFill/>
        </p:spPr>
        <p:txBody>
          <a:bodyPr wrap="square" rtlCol="0">
            <a:spAutoFit/>
          </a:bodyPr>
          <a:lstStyle/>
          <a:p>
            <a:r>
              <a:rPr lang="en-US" sz="1400" b="1" dirty="0" smtClean="0">
                <a:latin typeface="Arial Black" pitchFamily="34" charset="0"/>
              </a:rPr>
              <a:t>2-3 ON DECK</a:t>
            </a:r>
          </a:p>
        </p:txBody>
      </p:sp>
      <p:sp>
        <p:nvSpPr>
          <p:cNvPr id="26" name="TextBox 25"/>
          <p:cNvSpPr txBox="1"/>
          <p:nvPr/>
        </p:nvSpPr>
        <p:spPr>
          <a:xfrm>
            <a:off x="4267200" y="5473005"/>
            <a:ext cx="1981200" cy="1169551"/>
          </a:xfrm>
          <a:prstGeom prst="rect">
            <a:avLst/>
          </a:prstGeom>
          <a:noFill/>
        </p:spPr>
        <p:txBody>
          <a:bodyPr wrap="square" rtlCol="0">
            <a:spAutoFit/>
          </a:bodyPr>
          <a:lstStyle/>
          <a:p>
            <a:r>
              <a:rPr lang="en-US" sz="1400" b="1" dirty="0" smtClean="0">
                <a:latin typeface="Arial Black" pitchFamily="34" charset="0"/>
              </a:rPr>
              <a:t>TEE STATION</a:t>
            </a:r>
          </a:p>
          <a:p>
            <a:r>
              <a:rPr lang="en-US" sz="1400" b="1" dirty="0" smtClean="0">
                <a:latin typeface="Arial Black" pitchFamily="34" charset="0"/>
              </a:rPr>
              <a:t>WIFFLE BALLS</a:t>
            </a:r>
          </a:p>
          <a:p>
            <a:r>
              <a:rPr lang="en-US" sz="1400" b="1" dirty="0" smtClean="0">
                <a:latin typeface="Arial Black" pitchFamily="34" charset="0"/>
              </a:rPr>
              <a:t>5 OUTSIDE </a:t>
            </a:r>
          </a:p>
          <a:p>
            <a:r>
              <a:rPr lang="en-US" sz="1400" b="1" dirty="0" smtClean="0">
                <a:latin typeface="Arial Black" pitchFamily="34" charset="0"/>
              </a:rPr>
              <a:t>5 MIDDLE </a:t>
            </a:r>
          </a:p>
          <a:p>
            <a:r>
              <a:rPr lang="en-US" sz="1400" b="1" dirty="0" smtClean="0">
                <a:latin typeface="Arial Black" pitchFamily="34" charset="0"/>
              </a:rPr>
              <a:t>5 INSIDE</a:t>
            </a:r>
          </a:p>
        </p:txBody>
      </p:sp>
      <p:sp>
        <p:nvSpPr>
          <p:cNvPr id="27" name="TextBox 26"/>
          <p:cNvSpPr txBox="1"/>
          <p:nvPr/>
        </p:nvSpPr>
        <p:spPr>
          <a:xfrm>
            <a:off x="587828" y="1632387"/>
            <a:ext cx="503314" cy="307777"/>
          </a:xfrm>
          <a:prstGeom prst="rect">
            <a:avLst/>
          </a:prstGeom>
          <a:noFill/>
        </p:spPr>
        <p:txBody>
          <a:bodyPr wrap="square" rtlCol="0">
            <a:spAutoFit/>
          </a:bodyPr>
          <a:lstStyle/>
          <a:p>
            <a:r>
              <a:rPr lang="en-US" sz="1400" b="1" dirty="0" smtClean="0">
                <a:latin typeface="Arial Black" pitchFamily="34" charset="0"/>
              </a:rPr>
              <a:t>H1</a:t>
            </a:r>
          </a:p>
        </p:txBody>
      </p:sp>
      <p:sp>
        <p:nvSpPr>
          <p:cNvPr id="31" name="TextBox 30"/>
          <p:cNvSpPr txBox="1"/>
          <p:nvPr/>
        </p:nvSpPr>
        <p:spPr>
          <a:xfrm>
            <a:off x="5996743" y="5750003"/>
            <a:ext cx="503314" cy="307777"/>
          </a:xfrm>
          <a:prstGeom prst="rect">
            <a:avLst/>
          </a:prstGeom>
          <a:noFill/>
        </p:spPr>
        <p:txBody>
          <a:bodyPr wrap="square" rtlCol="0">
            <a:spAutoFit/>
          </a:bodyPr>
          <a:lstStyle/>
          <a:p>
            <a:r>
              <a:rPr lang="en-US" sz="1400" b="1" dirty="0" smtClean="0">
                <a:latin typeface="Arial Black" pitchFamily="34" charset="0"/>
              </a:rPr>
              <a:t>H1</a:t>
            </a:r>
          </a:p>
        </p:txBody>
      </p:sp>
      <p:sp>
        <p:nvSpPr>
          <p:cNvPr id="32" name="TextBox 31"/>
          <p:cNvSpPr txBox="1"/>
          <p:nvPr/>
        </p:nvSpPr>
        <p:spPr>
          <a:xfrm>
            <a:off x="317956" y="2286000"/>
            <a:ext cx="1665815" cy="307777"/>
          </a:xfrm>
          <a:prstGeom prst="rect">
            <a:avLst/>
          </a:prstGeom>
          <a:noFill/>
        </p:spPr>
        <p:txBody>
          <a:bodyPr wrap="square" rtlCol="0">
            <a:spAutoFit/>
          </a:bodyPr>
          <a:lstStyle/>
          <a:p>
            <a:r>
              <a:rPr lang="en-US" sz="1400" b="1" dirty="0" smtClean="0">
                <a:latin typeface="Arial Black" pitchFamily="34" charset="0"/>
              </a:rPr>
              <a:t>2-3 ON DECK</a:t>
            </a:r>
          </a:p>
        </p:txBody>
      </p:sp>
      <p:sp>
        <p:nvSpPr>
          <p:cNvPr id="33" name="TextBox 32"/>
          <p:cNvSpPr txBox="1"/>
          <p:nvPr/>
        </p:nvSpPr>
        <p:spPr>
          <a:xfrm>
            <a:off x="5667149" y="6257795"/>
            <a:ext cx="1665815" cy="307777"/>
          </a:xfrm>
          <a:prstGeom prst="rect">
            <a:avLst/>
          </a:prstGeom>
          <a:noFill/>
        </p:spPr>
        <p:txBody>
          <a:bodyPr wrap="square" rtlCol="0">
            <a:spAutoFit/>
          </a:bodyPr>
          <a:lstStyle/>
          <a:p>
            <a:r>
              <a:rPr lang="en-US" sz="1400" b="1" dirty="0" smtClean="0">
                <a:latin typeface="Arial Black" pitchFamily="34" charset="0"/>
              </a:rPr>
              <a:t>2-3 ON DECK</a:t>
            </a:r>
          </a:p>
        </p:txBody>
      </p:sp>
      <p:cxnSp>
        <p:nvCxnSpPr>
          <p:cNvPr id="16" name="Straight Arrow Connector 15"/>
          <p:cNvCxnSpPr/>
          <p:nvPr/>
        </p:nvCxnSpPr>
        <p:spPr>
          <a:xfrm flipH="1" flipV="1">
            <a:off x="5562600" y="2593777"/>
            <a:ext cx="937457" cy="33101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091142" y="1940164"/>
            <a:ext cx="3709458" cy="1934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265014" y="4572000"/>
            <a:ext cx="3230786" cy="10369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161750" y="2286000"/>
            <a:ext cx="1325335" cy="32087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27189" y="2036882"/>
            <a:ext cx="1111702" cy="307777"/>
          </a:xfrm>
          <a:prstGeom prst="rect">
            <a:avLst/>
          </a:prstGeom>
          <a:noFill/>
        </p:spPr>
        <p:txBody>
          <a:bodyPr wrap="square" rtlCol="0">
            <a:spAutoFit/>
          </a:bodyPr>
          <a:lstStyle/>
          <a:p>
            <a:r>
              <a:rPr lang="en-US" sz="1400" b="1" dirty="0" smtClean="0">
                <a:latin typeface="Arial Black" pitchFamily="34" charset="0"/>
              </a:rPr>
              <a:t>COACH</a:t>
            </a:r>
          </a:p>
        </p:txBody>
      </p:sp>
      <p:sp>
        <p:nvSpPr>
          <p:cNvPr id="42" name="TextBox 41"/>
          <p:cNvSpPr txBox="1"/>
          <p:nvPr/>
        </p:nvSpPr>
        <p:spPr>
          <a:xfrm>
            <a:off x="6521828" y="5924096"/>
            <a:ext cx="990600" cy="307777"/>
          </a:xfrm>
          <a:prstGeom prst="rect">
            <a:avLst/>
          </a:prstGeom>
          <a:noFill/>
        </p:spPr>
        <p:txBody>
          <a:bodyPr wrap="square" rtlCol="0">
            <a:spAutoFit/>
          </a:bodyPr>
          <a:lstStyle/>
          <a:p>
            <a:r>
              <a:rPr lang="en-US" sz="1400" b="1" dirty="0" smtClean="0">
                <a:latin typeface="Arial Black" pitchFamily="34" charset="0"/>
              </a:rPr>
              <a:t>COACH</a:t>
            </a:r>
          </a:p>
        </p:txBody>
      </p:sp>
      <p:sp>
        <p:nvSpPr>
          <p:cNvPr id="45" name="TextBox 44"/>
          <p:cNvSpPr txBox="1"/>
          <p:nvPr/>
        </p:nvSpPr>
        <p:spPr>
          <a:xfrm>
            <a:off x="1078971" y="1172599"/>
            <a:ext cx="1981200" cy="738664"/>
          </a:xfrm>
          <a:prstGeom prst="rect">
            <a:avLst/>
          </a:prstGeom>
          <a:noFill/>
        </p:spPr>
        <p:txBody>
          <a:bodyPr wrap="square" rtlCol="0">
            <a:spAutoFit/>
          </a:bodyPr>
          <a:lstStyle/>
          <a:p>
            <a:r>
              <a:rPr lang="en-US" sz="1400" b="1" dirty="0" smtClean="0">
                <a:latin typeface="Arial Black" pitchFamily="34" charset="0"/>
              </a:rPr>
              <a:t>SOFT TOSS STATION WIFFLE BALLS</a:t>
            </a:r>
          </a:p>
        </p:txBody>
      </p:sp>
    </p:spTree>
    <p:extLst>
      <p:ext uri="{BB962C8B-B14F-4D97-AF65-F5344CB8AC3E}">
        <p14:creationId xmlns:p14="http://schemas.microsoft.com/office/powerpoint/2010/main" val="2519627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058526512"/>
              </p:ext>
            </p:extLst>
          </p:nvPr>
        </p:nvGraphicFramePr>
        <p:xfrm>
          <a:off x="247499" y="1104261"/>
          <a:ext cx="7086600" cy="5476009"/>
        </p:xfrm>
        <a:graphic>
          <a:graphicData uri="http://schemas.openxmlformats.org/presentationml/2006/ole">
            <mc:AlternateContent xmlns:mc="http://schemas.openxmlformats.org/markup-compatibility/2006">
              <mc:Choice xmlns:v="urn:schemas-microsoft-com:vml" Requires="v">
                <p:oleObj spid="_x0000_s6161"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47499"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43" name="TextBox 42"/>
          <p:cNvSpPr txBox="1"/>
          <p:nvPr/>
        </p:nvSpPr>
        <p:spPr>
          <a:xfrm>
            <a:off x="4115784" y="1416943"/>
            <a:ext cx="2934001" cy="369332"/>
          </a:xfrm>
          <a:prstGeom prst="rect">
            <a:avLst/>
          </a:prstGeom>
          <a:noFill/>
        </p:spPr>
        <p:txBody>
          <a:bodyPr wrap="square" rtlCol="0">
            <a:spAutoFit/>
          </a:bodyPr>
          <a:lstStyle/>
          <a:p>
            <a:r>
              <a:rPr lang="en-US" dirty="0" smtClean="0">
                <a:latin typeface="Arial Black" pitchFamily="34" charset="0"/>
              </a:rPr>
              <a:t>PITCHING PRACTICE</a:t>
            </a:r>
            <a:endParaRPr lang="en-US" dirty="0">
              <a:latin typeface="Arial Black" pitchFamily="34" charset="0"/>
            </a:endParaRPr>
          </a:p>
        </p:txBody>
      </p:sp>
      <p:sp>
        <p:nvSpPr>
          <p:cNvPr id="44" name="TextBox 43"/>
          <p:cNvSpPr txBox="1"/>
          <p:nvPr/>
        </p:nvSpPr>
        <p:spPr>
          <a:xfrm>
            <a:off x="7467600" y="1227608"/>
            <a:ext cx="1524000" cy="3970318"/>
          </a:xfrm>
          <a:prstGeom prst="rect">
            <a:avLst/>
          </a:prstGeom>
          <a:solidFill>
            <a:schemeClr val="bg1"/>
          </a:solidFill>
        </p:spPr>
        <p:txBody>
          <a:bodyPr wrap="square" rtlCol="0">
            <a:spAutoFit/>
          </a:bodyPr>
          <a:lstStyle/>
          <a:p>
            <a:r>
              <a:rPr lang="en-US" sz="1200" dirty="0" smtClean="0"/>
              <a:t>Pitching Practice:</a:t>
            </a:r>
          </a:p>
          <a:p>
            <a:r>
              <a:rPr lang="en-US" sz="1200" dirty="0" smtClean="0"/>
              <a:t>No bats used!!</a:t>
            </a:r>
          </a:p>
          <a:p>
            <a:r>
              <a:rPr lang="en-US" sz="1200" dirty="0" smtClean="0"/>
              <a:t>8-10 pitches from the stretch.</a:t>
            </a:r>
            <a:r>
              <a:rPr lang="en-US" sz="1200" dirty="0"/>
              <a:t> </a:t>
            </a:r>
            <a:r>
              <a:rPr lang="en-US" sz="1200" dirty="0" smtClean="0"/>
              <a:t>Rotate pitchers to hitters, hitters to catchers, catchers to pitchers.</a:t>
            </a:r>
          </a:p>
          <a:p>
            <a:r>
              <a:rPr lang="en-US" sz="1200" dirty="0" smtClean="0"/>
              <a:t>2</a:t>
            </a:r>
            <a:r>
              <a:rPr lang="en-US" sz="1200" baseline="30000" dirty="0" smtClean="0"/>
              <a:t>nd</a:t>
            </a:r>
            <a:r>
              <a:rPr lang="en-US" sz="1200" dirty="0" smtClean="0"/>
              <a:t> time through, 10-12 pitches from the windup.</a:t>
            </a:r>
          </a:p>
          <a:p>
            <a:r>
              <a:rPr lang="en-US" sz="1200" dirty="0" smtClean="0"/>
              <a:t>3</a:t>
            </a:r>
            <a:r>
              <a:rPr lang="en-US" sz="1200" baseline="30000" dirty="0" smtClean="0"/>
              <a:t>rd</a:t>
            </a:r>
            <a:r>
              <a:rPr lang="en-US" sz="1200" dirty="0" smtClean="0"/>
              <a:t> time through, 12-15 pitches. Mixture of stretch and windup.</a:t>
            </a:r>
          </a:p>
          <a:p>
            <a:r>
              <a:rPr lang="en-US" sz="1200" dirty="0" smtClean="0"/>
              <a:t>Develop as many pitchers as possible. Everyone should pitch in practice unless the player has absolutely no interest. </a:t>
            </a:r>
          </a:p>
        </p:txBody>
      </p:sp>
      <p:sp>
        <p:nvSpPr>
          <p:cNvPr id="24" name="TextBox 23"/>
          <p:cNvSpPr txBox="1"/>
          <p:nvPr/>
        </p:nvSpPr>
        <p:spPr>
          <a:xfrm>
            <a:off x="707571" y="5782700"/>
            <a:ext cx="503314" cy="307777"/>
          </a:xfrm>
          <a:prstGeom prst="rect">
            <a:avLst/>
          </a:prstGeom>
          <a:noFill/>
        </p:spPr>
        <p:txBody>
          <a:bodyPr wrap="square" rtlCol="0">
            <a:spAutoFit/>
          </a:bodyPr>
          <a:lstStyle/>
          <a:p>
            <a:r>
              <a:rPr lang="en-US" sz="1400" b="1" dirty="0" smtClean="0">
                <a:latin typeface="Arial Black" pitchFamily="34" charset="0"/>
              </a:rPr>
              <a:t>C1</a:t>
            </a:r>
          </a:p>
        </p:txBody>
      </p:sp>
      <p:sp>
        <p:nvSpPr>
          <p:cNvPr id="23" name="TextBox 22"/>
          <p:cNvSpPr txBox="1"/>
          <p:nvPr/>
        </p:nvSpPr>
        <p:spPr>
          <a:xfrm>
            <a:off x="685800" y="5539261"/>
            <a:ext cx="503314" cy="307777"/>
          </a:xfrm>
          <a:prstGeom prst="rect">
            <a:avLst/>
          </a:prstGeom>
          <a:noFill/>
        </p:spPr>
        <p:txBody>
          <a:bodyPr wrap="square" rtlCol="0">
            <a:spAutoFit/>
          </a:bodyPr>
          <a:lstStyle/>
          <a:p>
            <a:r>
              <a:rPr lang="en-US" sz="1400" b="1" dirty="0">
                <a:latin typeface="Arial Black" pitchFamily="34" charset="0"/>
              </a:rPr>
              <a:t>H</a:t>
            </a:r>
            <a:r>
              <a:rPr lang="en-US" sz="1400" b="1" dirty="0" smtClean="0">
                <a:latin typeface="Arial Black" pitchFamily="34" charset="0"/>
              </a:rPr>
              <a:t>1</a:t>
            </a:r>
          </a:p>
        </p:txBody>
      </p:sp>
      <p:sp>
        <p:nvSpPr>
          <p:cNvPr id="28" name="TextBox 27"/>
          <p:cNvSpPr txBox="1"/>
          <p:nvPr/>
        </p:nvSpPr>
        <p:spPr>
          <a:xfrm>
            <a:off x="1493914" y="4876800"/>
            <a:ext cx="503314" cy="307777"/>
          </a:xfrm>
          <a:prstGeom prst="rect">
            <a:avLst/>
          </a:prstGeom>
          <a:noFill/>
        </p:spPr>
        <p:txBody>
          <a:bodyPr wrap="square" rtlCol="0">
            <a:spAutoFit/>
          </a:bodyPr>
          <a:lstStyle/>
          <a:p>
            <a:r>
              <a:rPr lang="en-US" sz="1400" b="1" dirty="0">
                <a:latin typeface="Arial Black" pitchFamily="34" charset="0"/>
              </a:rPr>
              <a:t>P</a:t>
            </a:r>
            <a:r>
              <a:rPr lang="en-US" sz="1400" b="1" dirty="0" smtClean="0">
                <a:latin typeface="Arial Black" pitchFamily="34" charset="0"/>
              </a:rPr>
              <a:t>1</a:t>
            </a:r>
          </a:p>
        </p:txBody>
      </p:sp>
      <p:cxnSp>
        <p:nvCxnSpPr>
          <p:cNvPr id="5" name="Straight Arrow Connector 4"/>
          <p:cNvCxnSpPr>
            <a:endCxn id="23" idx="3"/>
          </p:cNvCxnSpPr>
          <p:nvPr/>
        </p:nvCxnSpPr>
        <p:spPr>
          <a:xfrm flipH="1">
            <a:off x="1189114" y="5030688"/>
            <a:ext cx="487286" cy="66246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97971" y="4876800"/>
            <a:ext cx="503314" cy="307777"/>
          </a:xfrm>
          <a:prstGeom prst="rect">
            <a:avLst/>
          </a:prstGeom>
          <a:noFill/>
        </p:spPr>
        <p:txBody>
          <a:bodyPr wrap="square" rtlCol="0">
            <a:spAutoFit/>
          </a:bodyPr>
          <a:lstStyle/>
          <a:p>
            <a:r>
              <a:rPr lang="en-US" sz="1400" b="1" dirty="0" smtClean="0">
                <a:latin typeface="Arial Black" pitchFamily="34" charset="0"/>
              </a:rPr>
              <a:t>P</a:t>
            </a:r>
            <a:r>
              <a:rPr lang="en-US" sz="1400" b="1" dirty="0">
                <a:latin typeface="Arial Black" pitchFamily="34" charset="0"/>
              </a:rPr>
              <a:t>2</a:t>
            </a:r>
            <a:endParaRPr lang="en-US" sz="1400" b="1" dirty="0" smtClean="0">
              <a:latin typeface="Arial Black" pitchFamily="34" charset="0"/>
            </a:endParaRPr>
          </a:p>
        </p:txBody>
      </p:sp>
      <p:sp>
        <p:nvSpPr>
          <p:cNvPr id="30" name="TextBox 29"/>
          <p:cNvSpPr txBox="1"/>
          <p:nvPr/>
        </p:nvSpPr>
        <p:spPr>
          <a:xfrm>
            <a:off x="1897971" y="4569023"/>
            <a:ext cx="503314" cy="307777"/>
          </a:xfrm>
          <a:prstGeom prst="rect">
            <a:avLst/>
          </a:prstGeom>
          <a:noFill/>
        </p:spPr>
        <p:txBody>
          <a:bodyPr wrap="square" rtlCol="0">
            <a:spAutoFit/>
          </a:bodyPr>
          <a:lstStyle/>
          <a:p>
            <a:r>
              <a:rPr lang="en-US" sz="1400" b="1" dirty="0" smtClean="0">
                <a:latin typeface="Arial Black" pitchFamily="34" charset="0"/>
              </a:rPr>
              <a:t>P</a:t>
            </a:r>
            <a:r>
              <a:rPr lang="en-US" sz="1400" b="1" dirty="0">
                <a:latin typeface="Arial Black" pitchFamily="34" charset="0"/>
              </a:rPr>
              <a:t>3</a:t>
            </a:r>
            <a:endParaRPr lang="en-US" sz="1400" b="1" dirty="0" smtClean="0">
              <a:latin typeface="Arial Black" pitchFamily="34" charset="0"/>
            </a:endParaRPr>
          </a:p>
        </p:txBody>
      </p:sp>
      <p:sp>
        <p:nvSpPr>
          <p:cNvPr id="37" name="TextBox 36"/>
          <p:cNvSpPr txBox="1"/>
          <p:nvPr/>
        </p:nvSpPr>
        <p:spPr>
          <a:xfrm>
            <a:off x="1493914" y="4569023"/>
            <a:ext cx="503314" cy="307777"/>
          </a:xfrm>
          <a:prstGeom prst="rect">
            <a:avLst/>
          </a:prstGeom>
          <a:noFill/>
        </p:spPr>
        <p:txBody>
          <a:bodyPr wrap="square" rtlCol="0">
            <a:spAutoFit/>
          </a:bodyPr>
          <a:lstStyle/>
          <a:p>
            <a:r>
              <a:rPr lang="en-US" sz="1400" b="1" dirty="0" smtClean="0">
                <a:latin typeface="Arial Black" pitchFamily="34" charset="0"/>
              </a:rPr>
              <a:t>P</a:t>
            </a:r>
            <a:r>
              <a:rPr lang="en-US" sz="1400" b="1" dirty="0">
                <a:latin typeface="Arial Black" pitchFamily="34" charset="0"/>
              </a:rPr>
              <a:t>4</a:t>
            </a:r>
            <a:endParaRPr lang="en-US" sz="1400" b="1" dirty="0" smtClean="0">
              <a:latin typeface="Arial Black" pitchFamily="34" charset="0"/>
            </a:endParaRPr>
          </a:p>
        </p:txBody>
      </p:sp>
      <p:sp>
        <p:nvSpPr>
          <p:cNvPr id="38" name="TextBox 37"/>
          <p:cNvSpPr txBox="1"/>
          <p:nvPr/>
        </p:nvSpPr>
        <p:spPr>
          <a:xfrm>
            <a:off x="1038300" y="3654623"/>
            <a:ext cx="455614" cy="307777"/>
          </a:xfrm>
          <a:prstGeom prst="rect">
            <a:avLst/>
          </a:prstGeom>
          <a:noFill/>
        </p:spPr>
        <p:txBody>
          <a:bodyPr wrap="square" rtlCol="0">
            <a:spAutoFit/>
          </a:bodyPr>
          <a:lstStyle/>
          <a:p>
            <a:r>
              <a:rPr lang="en-US" sz="1400" b="1" dirty="0" smtClean="0">
                <a:latin typeface="Arial Black" pitchFamily="34" charset="0"/>
              </a:rPr>
              <a:t>H</a:t>
            </a:r>
            <a:r>
              <a:rPr lang="en-US" sz="1400" b="1" dirty="0">
                <a:latin typeface="Arial Black" pitchFamily="34" charset="0"/>
              </a:rPr>
              <a:t>4</a:t>
            </a:r>
            <a:endParaRPr lang="en-US" sz="1400" b="1" dirty="0" smtClean="0">
              <a:latin typeface="Arial Black" pitchFamily="34" charset="0"/>
            </a:endParaRPr>
          </a:p>
        </p:txBody>
      </p:sp>
      <p:sp>
        <p:nvSpPr>
          <p:cNvPr id="39" name="TextBox 38"/>
          <p:cNvSpPr txBox="1"/>
          <p:nvPr/>
        </p:nvSpPr>
        <p:spPr>
          <a:xfrm>
            <a:off x="2786827" y="3962400"/>
            <a:ext cx="503314" cy="307777"/>
          </a:xfrm>
          <a:prstGeom prst="rect">
            <a:avLst/>
          </a:prstGeom>
          <a:noFill/>
        </p:spPr>
        <p:txBody>
          <a:bodyPr wrap="square" rtlCol="0">
            <a:spAutoFit/>
          </a:bodyPr>
          <a:lstStyle/>
          <a:p>
            <a:r>
              <a:rPr lang="en-US" sz="1400" b="1" dirty="0" smtClean="0">
                <a:latin typeface="Arial Black" pitchFamily="34" charset="0"/>
              </a:rPr>
              <a:t>H</a:t>
            </a:r>
            <a:r>
              <a:rPr lang="en-US" sz="1400" b="1" dirty="0">
                <a:latin typeface="Arial Black" pitchFamily="34" charset="0"/>
              </a:rPr>
              <a:t>3</a:t>
            </a:r>
            <a:endParaRPr lang="en-US" sz="1400" b="1" dirty="0" smtClean="0">
              <a:latin typeface="Arial Black" pitchFamily="34" charset="0"/>
            </a:endParaRPr>
          </a:p>
        </p:txBody>
      </p:sp>
      <p:sp>
        <p:nvSpPr>
          <p:cNvPr id="40" name="TextBox 39"/>
          <p:cNvSpPr txBox="1"/>
          <p:nvPr/>
        </p:nvSpPr>
        <p:spPr>
          <a:xfrm>
            <a:off x="2401285" y="5753918"/>
            <a:ext cx="503314" cy="307777"/>
          </a:xfrm>
          <a:prstGeom prst="rect">
            <a:avLst/>
          </a:prstGeom>
          <a:noFill/>
        </p:spPr>
        <p:txBody>
          <a:bodyPr wrap="square" rtlCol="0">
            <a:spAutoFit/>
          </a:bodyPr>
          <a:lstStyle/>
          <a:p>
            <a:r>
              <a:rPr lang="en-US" sz="1400" b="1" dirty="0" smtClean="0">
                <a:latin typeface="Arial Black" pitchFamily="34" charset="0"/>
              </a:rPr>
              <a:t>H</a:t>
            </a:r>
            <a:r>
              <a:rPr lang="en-US" sz="1400" b="1" dirty="0">
                <a:latin typeface="Arial Black" pitchFamily="34" charset="0"/>
              </a:rPr>
              <a:t>2</a:t>
            </a:r>
            <a:endParaRPr lang="en-US" sz="1400" b="1" dirty="0" smtClean="0">
              <a:latin typeface="Arial Black" pitchFamily="34" charset="0"/>
            </a:endParaRPr>
          </a:p>
        </p:txBody>
      </p:sp>
      <p:sp>
        <p:nvSpPr>
          <p:cNvPr id="46" name="TextBox 45"/>
          <p:cNvSpPr txBox="1"/>
          <p:nvPr/>
        </p:nvSpPr>
        <p:spPr>
          <a:xfrm>
            <a:off x="685800" y="3654623"/>
            <a:ext cx="503314" cy="307777"/>
          </a:xfrm>
          <a:prstGeom prst="rect">
            <a:avLst/>
          </a:prstGeom>
          <a:noFill/>
        </p:spPr>
        <p:txBody>
          <a:bodyPr wrap="square" rtlCol="0">
            <a:spAutoFit/>
          </a:bodyPr>
          <a:lstStyle/>
          <a:p>
            <a:r>
              <a:rPr lang="en-US" sz="1400" b="1" dirty="0" smtClean="0">
                <a:latin typeface="Arial Black" pitchFamily="34" charset="0"/>
              </a:rPr>
              <a:t>C4</a:t>
            </a:r>
          </a:p>
        </p:txBody>
      </p:sp>
      <p:sp>
        <p:nvSpPr>
          <p:cNvPr id="47" name="TextBox 46"/>
          <p:cNvSpPr txBox="1"/>
          <p:nvPr/>
        </p:nvSpPr>
        <p:spPr>
          <a:xfrm>
            <a:off x="2743200" y="3654622"/>
            <a:ext cx="503314" cy="307777"/>
          </a:xfrm>
          <a:prstGeom prst="rect">
            <a:avLst/>
          </a:prstGeom>
          <a:noFill/>
        </p:spPr>
        <p:txBody>
          <a:bodyPr wrap="square" rtlCol="0">
            <a:spAutoFit/>
          </a:bodyPr>
          <a:lstStyle/>
          <a:p>
            <a:r>
              <a:rPr lang="en-US" sz="1400" b="1" dirty="0" smtClean="0">
                <a:latin typeface="Arial Black" pitchFamily="34" charset="0"/>
              </a:rPr>
              <a:t>C3</a:t>
            </a:r>
          </a:p>
        </p:txBody>
      </p:sp>
      <p:sp>
        <p:nvSpPr>
          <p:cNvPr id="48" name="TextBox 47"/>
          <p:cNvSpPr txBox="1"/>
          <p:nvPr/>
        </p:nvSpPr>
        <p:spPr>
          <a:xfrm>
            <a:off x="2829685" y="5771063"/>
            <a:ext cx="503314" cy="307777"/>
          </a:xfrm>
          <a:prstGeom prst="rect">
            <a:avLst/>
          </a:prstGeom>
          <a:noFill/>
        </p:spPr>
        <p:txBody>
          <a:bodyPr wrap="square" rtlCol="0">
            <a:spAutoFit/>
          </a:bodyPr>
          <a:lstStyle/>
          <a:p>
            <a:r>
              <a:rPr lang="en-US" sz="1400" b="1" dirty="0" smtClean="0">
                <a:latin typeface="Arial Black" pitchFamily="34" charset="0"/>
              </a:rPr>
              <a:t>C2</a:t>
            </a:r>
          </a:p>
        </p:txBody>
      </p:sp>
      <p:cxnSp>
        <p:nvCxnSpPr>
          <p:cNvPr id="49" name="Straight Arrow Connector 48"/>
          <p:cNvCxnSpPr/>
          <p:nvPr/>
        </p:nvCxnSpPr>
        <p:spPr>
          <a:xfrm flipH="1" flipV="1">
            <a:off x="1189114" y="4038600"/>
            <a:ext cx="396043" cy="53042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221971" y="3962400"/>
            <a:ext cx="564856" cy="5831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224843" y="5091456"/>
            <a:ext cx="518357" cy="57526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493914" y="4235462"/>
            <a:ext cx="907371" cy="307777"/>
          </a:xfrm>
          <a:prstGeom prst="rect">
            <a:avLst/>
          </a:prstGeom>
          <a:noFill/>
        </p:spPr>
        <p:txBody>
          <a:bodyPr wrap="square" rtlCol="0">
            <a:spAutoFit/>
          </a:bodyPr>
          <a:lstStyle/>
          <a:p>
            <a:r>
              <a:rPr lang="en-US" sz="1400" b="1" dirty="0" smtClean="0">
                <a:latin typeface="Arial Black" pitchFamily="34" charset="0"/>
              </a:rPr>
              <a:t>COACH</a:t>
            </a:r>
          </a:p>
        </p:txBody>
      </p:sp>
    </p:spTree>
    <p:extLst>
      <p:ext uri="{BB962C8B-B14F-4D97-AF65-F5344CB8AC3E}">
        <p14:creationId xmlns:p14="http://schemas.microsoft.com/office/powerpoint/2010/main" val="2016968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44" name="TextBox 43"/>
          <p:cNvSpPr txBox="1"/>
          <p:nvPr/>
        </p:nvSpPr>
        <p:spPr>
          <a:xfrm>
            <a:off x="7467600" y="1227608"/>
            <a:ext cx="1524000" cy="3970318"/>
          </a:xfrm>
          <a:prstGeom prst="rect">
            <a:avLst/>
          </a:prstGeom>
          <a:solidFill>
            <a:schemeClr val="bg1"/>
          </a:solidFill>
        </p:spPr>
        <p:txBody>
          <a:bodyPr wrap="square" rtlCol="0">
            <a:spAutoFit/>
          </a:bodyPr>
          <a:lstStyle/>
          <a:p>
            <a:r>
              <a:rPr lang="en-US" sz="1200" dirty="0" smtClean="0"/>
              <a:t>BATTING PRACTICE:</a:t>
            </a:r>
          </a:p>
          <a:p>
            <a:r>
              <a:rPr lang="en-US" sz="1200" dirty="0" smtClean="0"/>
              <a:t>Always use the hitting nets, never hit any balls into the fences. </a:t>
            </a:r>
          </a:p>
          <a:p>
            <a:r>
              <a:rPr lang="en-US" sz="1200" dirty="0" smtClean="0"/>
              <a:t>Things to focus on:</a:t>
            </a:r>
          </a:p>
          <a:p>
            <a:pPr marL="228600" indent="-228600">
              <a:buAutoNum type="arabicPeriod"/>
            </a:pPr>
            <a:r>
              <a:rPr lang="en-US" sz="1200" dirty="0" smtClean="0"/>
              <a:t>Distance from the plate should be no more than 6 – 8”.</a:t>
            </a:r>
          </a:p>
          <a:p>
            <a:pPr marL="228600" indent="-228600">
              <a:buAutoNum type="arabicPeriod"/>
            </a:pPr>
            <a:r>
              <a:rPr lang="en-US" sz="1200" dirty="0" smtClean="0"/>
              <a:t> Wide base, short stride directly to the pitcher.</a:t>
            </a:r>
          </a:p>
          <a:p>
            <a:pPr marL="228600" indent="-228600">
              <a:buAutoNum type="arabicPeriod"/>
            </a:pPr>
            <a:r>
              <a:rPr lang="en-US" sz="1200" dirty="0" smtClean="0"/>
              <a:t>Hand path to the ball, keep the hands inside the baseball.</a:t>
            </a:r>
          </a:p>
          <a:p>
            <a:pPr marL="228600" indent="-228600">
              <a:buAutoNum type="arabicPeriod"/>
            </a:pPr>
            <a:r>
              <a:rPr lang="en-US" sz="1200" dirty="0" smtClean="0"/>
              <a:t>Strong front side, locked out front leg.</a:t>
            </a:r>
          </a:p>
          <a:p>
            <a:pPr marL="228600" indent="-228600">
              <a:buAutoNum type="arabicPeriod"/>
            </a:pPr>
            <a:endParaRPr lang="en-US" sz="1200" dirty="0" smtClean="0"/>
          </a:p>
        </p:txBody>
      </p:sp>
      <p:cxnSp>
        <p:nvCxnSpPr>
          <p:cNvPr id="5" name="Straight Arrow Connector 4"/>
          <p:cNvCxnSpPr/>
          <p:nvPr/>
        </p:nvCxnSpPr>
        <p:spPr>
          <a:xfrm flipH="1">
            <a:off x="1189114" y="5030688"/>
            <a:ext cx="487286" cy="66246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224843" y="5091456"/>
            <a:ext cx="518357" cy="57526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81000" y="1227608"/>
            <a:ext cx="6934200" cy="532559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ame 3"/>
          <p:cNvSpPr/>
          <p:nvPr/>
        </p:nvSpPr>
        <p:spPr>
          <a:xfrm>
            <a:off x="1189114" y="2362200"/>
            <a:ext cx="5349043" cy="24384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1432757" y="3581400"/>
            <a:ext cx="48156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5400" y="5091456"/>
            <a:ext cx="9294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90800" y="5091456"/>
            <a:ext cx="9294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5099283"/>
            <a:ext cx="9294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32664" y="5091456"/>
            <a:ext cx="92944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90800" y="2819400"/>
            <a:ext cx="3429000" cy="646331"/>
          </a:xfrm>
          <a:prstGeom prst="rect">
            <a:avLst/>
          </a:prstGeom>
          <a:noFill/>
        </p:spPr>
        <p:txBody>
          <a:bodyPr wrap="square" rtlCol="0">
            <a:spAutoFit/>
          </a:bodyPr>
          <a:lstStyle/>
          <a:p>
            <a:r>
              <a:rPr lang="en-US" dirty="0" smtClean="0"/>
              <a:t>Live hitting – front toss. 2 bunts, 3 outside, 3 middle, 3 inside rotate</a:t>
            </a:r>
            <a:endParaRPr lang="en-US" dirty="0"/>
          </a:p>
        </p:txBody>
      </p:sp>
      <p:sp>
        <p:nvSpPr>
          <p:cNvPr id="34" name="TextBox 33"/>
          <p:cNvSpPr txBox="1"/>
          <p:nvPr/>
        </p:nvSpPr>
        <p:spPr>
          <a:xfrm>
            <a:off x="1760121" y="3733799"/>
            <a:ext cx="4259679" cy="646331"/>
          </a:xfrm>
          <a:prstGeom prst="rect">
            <a:avLst/>
          </a:prstGeom>
          <a:noFill/>
        </p:spPr>
        <p:txBody>
          <a:bodyPr wrap="square" rtlCol="0">
            <a:spAutoFit/>
          </a:bodyPr>
          <a:lstStyle/>
          <a:p>
            <a:r>
              <a:rPr lang="en-US" dirty="0" smtClean="0"/>
              <a:t>Live hitting – Coach pitching live. 2 bunts, 3 outside, 3 middle, 3 inside rotate</a:t>
            </a:r>
            <a:endParaRPr lang="en-US" dirty="0"/>
          </a:p>
        </p:txBody>
      </p:sp>
      <p:sp>
        <p:nvSpPr>
          <p:cNvPr id="13" name="TextBox 12"/>
          <p:cNvSpPr txBox="1"/>
          <p:nvPr/>
        </p:nvSpPr>
        <p:spPr>
          <a:xfrm>
            <a:off x="1226721" y="5486399"/>
            <a:ext cx="1066800" cy="307777"/>
          </a:xfrm>
          <a:prstGeom prst="rect">
            <a:avLst/>
          </a:prstGeom>
          <a:noFill/>
        </p:spPr>
        <p:txBody>
          <a:bodyPr wrap="square" rtlCol="0">
            <a:spAutoFit/>
          </a:bodyPr>
          <a:lstStyle/>
          <a:p>
            <a:r>
              <a:rPr lang="en-US" sz="1400" dirty="0" smtClean="0"/>
              <a:t>Tee outside</a:t>
            </a:r>
            <a:endParaRPr lang="en-US" sz="1400" dirty="0"/>
          </a:p>
        </p:txBody>
      </p:sp>
      <p:sp>
        <p:nvSpPr>
          <p:cNvPr id="36" name="TextBox 35"/>
          <p:cNvSpPr txBox="1"/>
          <p:nvPr/>
        </p:nvSpPr>
        <p:spPr>
          <a:xfrm>
            <a:off x="5232664" y="5486396"/>
            <a:ext cx="1066800" cy="738664"/>
          </a:xfrm>
          <a:prstGeom prst="rect">
            <a:avLst/>
          </a:prstGeom>
          <a:noFill/>
        </p:spPr>
        <p:txBody>
          <a:bodyPr wrap="square" rtlCol="0">
            <a:spAutoFit/>
          </a:bodyPr>
          <a:lstStyle/>
          <a:p>
            <a:r>
              <a:rPr lang="en-US" sz="1400" dirty="0" smtClean="0"/>
              <a:t>Tee bottom hand middle</a:t>
            </a:r>
            <a:endParaRPr lang="en-US" sz="1400" dirty="0"/>
          </a:p>
        </p:txBody>
      </p:sp>
      <p:sp>
        <p:nvSpPr>
          <p:cNvPr id="41" name="TextBox 40"/>
          <p:cNvSpPr txBox="1"/>
          <p:nvPr/>
        </p:nvSpPr>
        <p:spPr>
          <a:xfrm>
            <a:off x="3962400" y="5486397"/>
            <a:ext cx="1066800" cy="738664"/>
          </a:xfrm>
          <a:prstGeom prst="rect">
            <a:avLst/>
          </a:prstGeom>
          <a:noFill/>
        </p:spPr>
        <p:txBody>
          <a:bodyPr wrap="square" rtlCol="0">
            <a:spAutoFit/>
          </a:bodyPr>
          <a:lstStyle/>
          <a:p>
            <a:r>
              <a:rPr lang="en-US" sz="1400" dirty="0" smtClean="0"/>
              <a:t>Tee  bottom hand outside</a:t>
            </a:r>
            <a:endParaRPr lang="en-US" sz="1400" dirty="0"/>
          </a:p>
        </p:txBody>
      </p:sp>
      <p:sp>
        <p:nvSpPr>
          <p:cNvPr id="42" name="TextBox 41"/>
          <p:cNvSpPr txBox="1"/>
          <p:nvPr/>
        </p:nvSpPr>
        <p:spPr>
          <a:xfrm>
            <a:off x="2580707" y="5486398"/>
            <a:ext cx="1066800" cy="307777"/>
          </a:xfrm>
          <a:prstGeom prst="rect">
            <a:avLst/>
          </a:prstGeom>
          <a:noFill/>
        </p:spPr>
        <p:txBody>
          <a:bodyPr wrap="square" rtlCol="0">
            <a:spAutoFit/>
          </a:bodyPr>
          <a:lstStyle/>
          <a:p>
            <a:r>
              <a:rPr lang="en-US" sz="1400" dirty="0" smtClean="0"/>
              <a:t>Tee middle</a:t>
            </a:r>
            <a:endParaRPr lang="en-US" sz="1400" dirty="0"/>
          </a:p>
        </p:txBody>
      </p:sp>
      <p:sp>
        <p:nvSpPr>
          <p:cNvPr id="14" name="TextBox 13"/>
          <p:cNvSpPr txBox="1"/>
          <p:nvPr/>
        </p:nvSpPr>
        <p:spPr>
          <a:xfrm>
            <a:off x="1782288" y="1708666"/>
            <a:ext cx="3886200" cy="369332"/>
          </a:xfrm>
          <a:prstGeom prst="rect">
            <a:avLst/>
          </a:prstGeom>
          <a:noFill/>
        </p:spPr>
        <p:txBody>
          <a:bodyPr wrap="square" rtlCol="0">
            <a:spAutoFit/>
          </a:bodyPr>
          <a:lstStyle/>
          <a:p>
            <a:r>
              <a:rPr lang="en-US" dirty="0" smtClean="0"/>
              <a:t>BATTING PRACTICE CAGE ONLY DRILLS</a:t>
            </a:r>
            <a:endParaRPr lang="en-US" dirty="0"/>
          </a:p>
        </p:txBody>
      </p:sp>
    </p:spTree>
    <p:extLst>
      <p:ext uri="{BB962C8B-B14F-4D97-AF65-F5344CB8AC3E}">
        <p14:creationId xmlns:p14="http://schemas.microsoft.com/office/powerpoint/2010/main" val="2861380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2554545"/>
          </a:xfrm>
          <a:prstGeom prst="rect">
            <a:avLst/>
          </a:prstGeom>
          <a:noFill/>
        </p:spPr>
        <p:txBody>
          <a:bodyPr wrap="square" rtlCol="0">
            <a:spAutoFit/>
          </a:bodyPr>
          <a:lstStyle/>
          <a:p>
            <a:pPr algn="ctr"/>
            <a:r>
              <a:rPr lang="en-US" sz="8000" b="1" dirty="0" smtClean="0"/>
              <a:t>DEFENSIVE SITUATIONS</a:t>
            </a:r>
            <a:endParaRPr lang="en-US" sz="8000" b="1" dirty="0"/>
          </a:p>
        </p:txBody>
      </p:sp>
    </p:spTree>
    <p:extLst>
      <p:ext uri="{BB962C8B-B14F-4D97-AF65-F5344CB8AC3E}">
        <p14:creationId xmlns:p14="http://schemas.microsoft.com/office/powerpoint/2010/main" val="4093303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pic>
        <p:nvPicPr>
          <p:cNvPr id="27" name="Picture 26"/>
          <p:cNvPicPr/>
          <p:nvPr/>
        </p:nvPicPr>
        <p:blipFill>
          <a:blip r:embed="rId3"/>
          <a:stretch>
            <a:fillRect/>
          </a:stretch>
        </p:blipFill>
        <p:spPr>
          <a:xfrm>
            <a:off x="457200" y="1153885"/>
            <a:ext cx="2286000" cy="2569029"/>
          </a:xfrm>
          <a:prstGeom prst="rect">
            <a:avLst/>
          </a:prstGeom>
        </p:spPr>
      </p:pic>
      <p:pic>
        <p:nvPicPr>
          <p:cNvPr id="32" name="Picture 31"/>
          <p:cNvPicPr/>
          <p:nvPr/>
        </p:nvPicPr>
        <p:blipFill>
          <a:blip r:embed="rId4"/>
          <a:stretch>
            <a:fillRect/>
          </a:stretch>
        </p:blipFill>
        <p:spPr>
          <a:xfrm>
            <a:off x="3219450" y="1160326"/>
            <a:ext cx="2419350" cy="2562588"/>
          </a:xfrm>
          <a:prstGeom prst="rect">
            <a:avLst/>
          </a:prstGeom>
        </p:spPr>
      </p:pic>
      <p:pic>
        <p:nvPicPr>
          <p:cNvPr id="33" name="Picture 32"/>
          <p:cNvPicPr/>
          <p:nvPr/>
        </p:nvPicPr>
        <p:blipFill>
          <a:blip r:embed="rId5"/>
          <a:stretch>
            <a:fillRect/>
          </a:stretch>
        </p:blipFill>
        <p:spPr>
          <a:xfrm>
            <a:off x="6172200" y="1160326"/>
            <a:ext cx="2286000" cy="2562588"/>
          </a:xfrm>
          <a:prstGeom prst="rect">
            <a:avLst/>
          </a:prstGeom>
        </p:spPr>
      </p:pic>
      <p:sp>
        <p:nvSpPr>
          <p:cNvPr id="3" name="TextBox 2"/>
          <p:cNvSpPr txBox="1"/>
          <p:nvPr/>
        </p:nvSpPr>
        <p:spPr>
          <a:xfrm>
            <a:off x="230852" y="3810000"/>
            <a:ext cx="2817148" cy="3046988"/>
          </a:xfrm>
          <a:prstGeom prst="rect">
            <a:avLst/>
          </a:prstGeom>
          <a:noFill/>
        </p:spPr>
        <p:txBody>
          <a:bodyPr wrap="square" rtlCol="0">
            <a:spAutoFit/>
          </a:bodyPr>
          <a:lstStyle/>
          <a:p>
            <a:r>
              <a:rPr lang="en-US" sz="1200" b="1" dirty="0"/>
              <a:t>·  P: Moves halfway between the mound and second base </a:t>
            </a:r>
          </a:p>
          <a:p>
            <a:r>
              <a:rPr lang="en-US" sz="1200" b="1" dirty="0"/>
              <a:t>·  C: Follows runner towards 1B, as he would on a ground ball that isn't going through </a:t>
            </a:r>
          </a:p>
          <a:p>
            <a:r>
              <a:rPr lang="en-US" sz="1200" b="1" dirty="0"/>
              <a:t>·  1B: Comes down to the inside of first base, ready for a pickoff throw should the runner take too big a turn </a:t>
            </a:r>
          </a:p>
          <a:p>
            <a:r>
              <a:rPr lang="en-US" sz="1200" b="1" dirty="0"/>
              <a:t>·  2B: Covers second base </a:t>
            </a:r>
          </a:p>
          <a:p>
            <a:r>
              <a:rPr lang="en-US" sz="1200" b="1" dirty="0"/>
              <a:t>·  SS: Cutoff between LF and 2B </a:t>
            </a:r>
          </a:p>
          <a:p>
            <a:r>
              <a:rPr lang="en-US" sz="1200" b="1" dirty="0"/>
              <a:t>·  3B: Moves closer to second base </a:t>
            </a:r>
          </a:p>
          <a:p>
            <a:r>
              <a:rPr lang="en-US" sz="1200" b="1" dirty="0"/>
              <a:t>·  CF: Moves toward 2B </a:t>
            </a:r>
          </a:p>
          <a:p>
            <a:r>
              <a:rPr lang="en-US" sz="1200" b="1" dirty="0"/>
              <a:t>·  RF: Takes an angle between 2B and 1B to backup the throw </a:t>
            </a:r>
          </a:p>
          <a:p>
            <a:r>
              <a:rPr lang="en-US" sz="1200" b="1" dirty="0"/>
              <a:t>·  LF: Catch ball, throw "through" the cutoff to 2B</a:t>
            </a:r>
          </a:p>
        </p:txBody>
      </p:sp>
      <p:sp>
        <p:nvSpPr>
          <p:cNvPr id="4" name="TextBox 3"/>
          <p:cNvSpPr txBox="1"/>
          <p:nvPr/>
        </p:nvSpPr>
        <p:spPr>
          <a:xfrm>
            <a:off x="3219450" y="3820885"/>
            <a:ext cx="2419350" cy="2862322"/>
          </a:xfrm>
          <a:prstGeom prst="rect">
            <a:avLst/>
          </a:prstGeom>
          <a:noFill/>
        </p:spPr>
        <p:txBody>
          <a:bodyPr wrap="square" rtlCol="0">
            <a:spAutoFit/>
          </a:bodyPr>
          <a:lstStyle/>
          <a:p>
            <a:r>
              <a:rPr lang="en-US" sz="1200" b="1" dirty="0"/>
              <a:t>·  P: Turns around and goes halfway to 2b </a:t>
            </a:r>
          </a:p>
          <a:p>
            <a:r>
              <a:rPr lang="en-US" sz="1200" b="1" dirty="0"/>
              <a:t>·  C: Remains at plate as the final backup </a:t>
            </a:r>
          </a:p>
          <a:p>
            <a:r>
              <a:rPr lang="en-US" sz="1200" b="1" dirty="0"/>
              <a:t>·  1B: Comes over to 1B, in the event of an extra wide turn by the runner </a:t>
            </a:r>
          </a:p>
          <a:p>
            <a:r>
              <a:rPr lang="en-US" sz="1200" b="1" dirty="0"/>
              <a:t>·  2B: Goes to 2B to cover the base </a:t>
            </a:r>
          </a:p>
          <a:p>
            <a:r>
              <a:rPr lang="en-US" sz="1200" b="1" dirty="0"/>
              <a:t>·  SS: Goes out to CF as cutoff </a:t>
            </a:r>
          </a:p>
          <a:p>
            <a:r>
              <a:rPr lang="en-US" sz="1200" b="1" dirty="0"/>
              <a:t>·  3B: Moves toward center of the diamond, in case of a bad throw </a:t>
            </a:r>
          </a:p>
          <a:p>
            <a:r>
              <a:rPr lang="en-US" sz="1200" b="1" dirty="0"/>
              <a:t>·  LF: Move towards center field </a:t>
            </a:r>
          </a:p>
          <a:p>
            <a:r>
              <a:rPr lang="en-US" sz="1200" b="1" dirty="0"/>
              <a:t>·  RF: Move towards center field </a:t>
            </a:r>
          </a:p>
          <a:p>
            <a:r>
              <a:rPr lang="en-US" sz="1200" b="1" dirty="0"/>
              <a:t>·  CF: Catch ball and throw "through" cutoff to 2B</a:t>
            </a:r>
          </a:p>
        </p:txBody>
      </p:sp>
      <p:sp>
        <p:nvSpPr>
          <p:cNvPr id="12" name="TextBox 11"/>
          <p:cNvSpPr txBox="1"/>
          <p:nvPr/>
        </p:nvSpPr>
        <p:spPr>
          <a:xfrm>
            <a:off x="6172200" y="3851662"/>
            <a:ext cx="2667000" cy="2492990"/>
          </a:xfrm>
          <a:prstGeom prst="rect">
            <a:avLst/>
          </a:prstGeom>
          <a:noFill/>
        </p:spPr>
        <p:txBody>
          <a:bodyPr wrap="square" rtlCol="0">
            <a:spAutoFit/>
          </a:bodyPr>
          <a:lstStyle/>
          <a:p>
            <a:pPr marL="171450" indent="-171450">
              <a:buFont typeface="Arial" pitchFamily="34" charset="0"/>
              <a:buChar char="•"/>
            </a:pPr>
            <a:r>
              <a:rPr lang="en-US" sz="1200" b="1" dirty="0" smtClean="0"/>
              <a:t>P</a:t>
            </a:r>
            <a:r>
              <a:rPr lang="en-US" sz="1200" b="1" dirty="0"/>
              <a:t>: Turns around, moves halfway to second base </a:t>
            </a:r>
          </a:p>
          <a:p>
            <a:r>
              <a:rPr lang="en-US" sz="1200" b="1" dirty="0"/>
              <a:t>·  C: Starts to backup 1B, then stops when he sees the ball go into the outfield </a:t>
            </a:r>
          </a:p>
          <a:p>
            <a:r>
              <a:rPr lang="en-US" sz="1200" b="1" dirty="0"/>
              <a:t>·  1B: Comes to 1B </a:t>
            </a:r>
          </a:p>
          <a:p>
            <a:r>
              <a:rPr lang="en-US" sz="1200" b="1" dirty="0"/>
              <a:t>·  2B: Goes out to RF as the cutoff </a:t>
            </a:r>
          </a:p>
          <a:p>
            <a:r>
              <a:rPr lang="en-US" sz="1200" b="1" dirty="0"/>
              <a:t>·  SS: Covers 2B </a:t>
            </a:r>
          </a:p>
          <a:p>
            <a:r>
              <a:rPr lang="en-US" sz="1200" b="1" dirty="0"/>
              <a:t>·  3B: Backs up throw </a:t>
            </a:r>
          </a:p>
          <a:p>
            <a:r>
              <a:rPr lang="en-US" sz="1200" b="1" dirty="0"/>
              <a:t>·  LF: Comes in to backup throw </a:t>
            </a:r>
          </a:p>
          <a:p>
            <a:r>
              <a:rPr lang="en-US" sz="1200" b="1" dirty="0"/>
              <a:t>·  CF: Moves in and towards right field </a:t>
            </a:r>
          </a:p>
          <a:p>
            <a:r>
              <a:rPr lang="en-US" sz="1200" b="1" dirty="0"/>
              <a:t>·  RF: Fields the ball and throws "through" the cutoff to 2B</a:t>
            </a:r>
          </a:p>
        </p:txBody>
      </p:sp>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SINGLE CUT OFFS NOBODY ON BASE</a:t>
            </a:r>
            <a:endParaRPr lang="en-US" dirty="0"/>
          </a:p>
        </p:txBody>
      </p:sp>
    </p:spTree>
    <p:extLst>
      <p:ext uri="{BB962C8B-B14F-4D97-AF65-F5344CB8AC3E}">
        <p14:creationId xmlns:p14="http://schemas.microsoft.com/office/powerpoint/2010/main" val="2897260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230852" y="3810000"/>
            <a:ext cx="2817148" cy="2123658"/>
          </a:xfrm>
          <a:prstGeom prst="rect">
            <a:avLst/>
          </a:prstGeom>
          <a:noFill/>
        </p:spPr>
        <p:txBody>
          <a:bodyPr wrap="square" rtlCol="0">
            <a:spAutoFit/>
          </a:bodyPr>
          <a:lstStyle/>
          <a:p>
            <a:r>
              <a:rPr lang="en-US" sz="1200" b="1" dirty="0"/>
              <a:t>·  P: Back up 3B </a:t>
            </a:r>
          </a:p>
          <a:p>
            <a:r>
              <a:rPr lang="en-US" sz="1200" b="1" dirty="0"/>
              <a:t>·  C: Back up 3B </a:t>
            </a:r>
          </a:p>
          <a:p>
            <a:r>
              <a:rPr lang="en-US" sz="1200" b="1" dirty="0"/>
              <a:t>·  1B: Come in towards mound, in case of bad hop off 3B </a:t>
            </a:r>
          </a:p>
          <a:p>
            <a:r>
              <a:rPr lang="en-US" sz="1200" b="1" dirty="0"/>
              <a:t>·  2B: Cover 2B </a:t>
            </a:r>
          </a:p>
          <a:p>
            <a:r>
              <a:rPr lang="en-US" sz="1200" b="1" dirty="0"/>
              <a:t>·  SS: Cutoff between LF and 3B </a:t>
            </a:r>
          </a:p>
          <a:p>
            <a:r>
              <a:rPr lang="en-US" sz="1200" b="1" dirty="0"/>
              <a:t>·  3B: Cover 3B </a:t>
            </a:r>
          </a:p>
          <a:p>
            <a:r>
              <a:rPr lang="en-US" sz="1200" b="1" dirty="0"/>
              <a:t>·  CF: Go in and towards LF </a:t>
            </a:r>
          </a:p>
          <a:p>
            <a:r>
              <a:rPr lang="en-US" sz="1200" b="1" dirty="0"/>
              <a:t>·  RF: Back up possible throw from LF to 2B </a:t>
            </a:r>
          </a:p>
          <a:p>
            <a:r>
              <a:rPr lang="en-US" sz="1200" b="1" dirty="0"/>
              <a:t>·  LF: Field ball, throw to 3B</a:t>
            </a:r>
          </a:p>
        </p:txBody>
      </p:sp>
      <p:sp>
        <p:nvSpPr>
          <p:cNvPr id="4" name="TextBox 3"/>
          <p:cNvSpPr txBox="1"/>
          <p:nvPr/>
        </p:nvSpPr>
        <p:spPr>
          <a:xfrm>
            <a:off x="3219450" y="3820885"/>
            <a:ext cx="2419350" cy="2308324"/>
          </a:xfrm>
          <a:prstGeom prst="rect">
            <a:avLst/>
          </a:prstGeom>
          <a:noFill/>
        </p:spPr>
        <p:txBody>
          <a:bodyPr wrap="square" rtlCol="0">
            <a:spAutoFit/>
          </a:bodyPr>
          <a:lstStyle/>
          <a:p>
            <a:r>
              <a:rPr lang="en-US" sz="1200" b="1" dirty="0"/>
              <a:t>·  P: Back up 3B </a:t>
            </a:r>
          </a:p>
          <a:p>
            <a:r>
              <a:rPr lang="en-US" sz="1200" b="1" dirty="0"/>
              <a:t>·  C: Stay at plate </a:t>
            </a:r>
          </a:p>
          <a:p>
            <a:r>
              <a:rPr lang="en-US" sz="1200" b="1" dirty="0"/>
              <a:t>·  1B: Stay at 1B, possible pick of runner with too wide a turn </a:t>
            </a:r>
          </a:p>
          <a:p>
            <a:r>
              <a:rPr lang="en-US" sz="1200" b="1" dirty="0"/>
              <a:t>·  2B: Cover 2B </a:t>
            </a:r>
          </a:p>
          <a:p>
            <a:r>
              <a:rPr lang="en-US" sz="1200" b="1" dirty="0"/>
              <a:t>·  SS: Cutoff between CF and 3B </a:t>
            </a:r>
          </a:p>
          <a:p>
            <a:r>
              <a:rPr lang="en-US" sz="1200" b="1" dirty="0"/>
              <a:t>·  3B: Cover 3B </a:t>
            </a:r>
          </a:p>
          <a:p>
            <a:r>
              <a:rPr lang="en-US" sz="1200" b="1" dirty="0"/>
              <a:t>·  LF: Backup behind 3B </a:t>
            </a:r>
          </a:p>
          <a:p>
            <a:r>
              <a:rPr lang="en-US" sz="1200" b="1" dirty="0"/>
              <a:t>·  RF: Comes toward infield to back up possible cutoff throw to 2B </a:t>
            </a:r>
          </a:p>
          <a:p>
            <a:r>
              <a:rPr lang="en-US" sz="1200" b="1" dirty="0"/>
              <a:t>·  CF: Fields ball, throws "through cutoff to 3B</a:t>
            </a:r>
          </a:p>
        </p:txBody>
      </p:sp>
      <p:sp>
        <p:nvSpPr>
          <p:cNvPr id="12" name="TextBox 11"/>
          <p:cNvSpPr txBox="1"/>
          <p:nvPr/>
        </p:nvSpPr>
        <p:spPr>
          <a:xfrm>
            <a:off x="6172200" y="3851662"/>
            <a:ext cx="2667000" cy="2308324"/>
          </a:xfrm>
          <a:prstGeom prst="rect">
            <a:avLst/>
          </a:prstGeom>
          <a:noFill/>
        </p:spPr>
        <p:txBody>
          <a:bodyPr wrap="square" rtlCol="0">
            <a:spAutoFit/>
          </a:bodyPr>
          <a:lstStyle/>
          <a:p>
            <a:r>
              <a:rPr lang="en-US" sz="1200" b="1" dirty="0"/>
              <a:t>·  P: Back up 3B </a:t>
            </a:r>
          </a:p>
          <a:p>
            <a:r>
              <a:rPr lang="en-US" sz="1200" b="1" dirty="0"/>
              <a:t>·  C: Stay at plate </a:t>
            </a:r>
          </a:p>
          <a:p>
            <a:r>
              <a:rPr lang="en-US" sz="1200" b="1" dirty="0"/>
              <a:t>·  1B: Stay at 1B, possible pick of runner with too wide a turn </a:t>
            </a:r>
          </a:p>
          <a:p>
            <a:r>
              <a:rPr lang="en-US" sz="1200" b="1" dirty="0"/>
              <a:t>·  2B: Cover 2B </a:t>
            </a:r>
          </a:p>
          <a:p>
            <a:r>
              <a:rPr lang="en-US" sz="1200" b="1" dirty="0"/>
              <a:t>·  SS: Cutoff between RF and 3B </a:t>
            </a:r>
          </a:p>
          <a:p>
            <a:r>
              <a:rPr lang="en-US" sz="1200" b="1" dirty="0"/>
              <a:t>·  3B: Cover 3B </a:t>
            </a:r>
          </a:p>
          <a:p>
            <a:r>
              <a:rPr lang="en-US" sz="1200" b="1" dirty="0"/>
              <a:t>·  LF: Back up 3B </a:t>
            </a:r>
          </a:p>
          <a:p>
            <a:r>
              <a:rPr lang="en-US" sz="1200" b="1" dirty="0"/>
              <a:t>·  CF: Go toward right field, tell him where to throw </a:t>
            </a:r>
          </a:p>
          <a:p>
            <a:r>
              <a:rPr lang="en-US" sz="1200" b="1" dirty="0"/>
              <a:t>·  RF: Fields the ball, throw "through" the cutoff to 3B</a:t>
            </a:r>
          </a:p>
        </p:txBody>
      </p:sp>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SINGLE CUT OFFS RUNNER ON FIRST</a:t>
            </a:r>
            <a:endParaRPr lang="en-US" dirty="0"/>
          </a:p>
        </p:txBody>
      </p:sp>
      <p:pic>
        <p:nvPicPr>
          <p:cNvPr id="11" name="Picture 10"/>
          <p:cNvPicPr/>
          <p:nvPr/>
        </p:nvPicPr>
        <p:blipFill>
          <a:blip r:embed="rId3"/>
          <a:stretch>
            <a:fillRect/>
          </a:stretch>
        </p:blipFill>
        <p:spPr>
          <a:xfrm>
            <a:off x="270078" y="1175266"/>
            <a:ext cx="2473122" cy="2590800"/>
          </a:xfrm>
          <a:prstGeom prst="rect">
            <a:avLst/>
          </a:prstGeom>
        </p:spPr>
      </p:pic>
      <p:pic>
        <p:nvPicPr>
          <p:cNvPr id="13" name="Picture 12"/>
          <p:cNvPicPr/>
          <p:nvPr/>
        </p:nvPicPr>
        <p:blipFill>
          <a:blip r:embed="rId4"/>
          <a:stretch>
            <a:fillRect/>
          </a:stretch>
        </p:blipFill>
        <p:spPr>
          <a:xfrm>
            <a:off x="3262993" y="1175267"/>
            <a:ext cx="2386693" cy="2590800"/>
          </a:xfrm>
          <a:prstGeom prst="rect">
            <a:avLst/>
          </a:prstGeom>
        </p:spPr>
      </p:pic>
      <p:pic>
        <p:nvPicPr>
          <p:cNvPr id="14" name="Picture 13"/>
          <p:cNvPicPr/>
          <p:nvPr/>
        </p:nvPicPr>
        <p:blipFill>
          <a:blip r:embed="rId5"/>
          <a:stretch>
            <a:fillRect/>
          </a:stretch>
        </p:blipFill>
        <p:spPr>
          <a:xfrm>
            <a:off x="6172200" y="1175266"/>
            <a:ext cx="2438400" cy="2590801"/>
          </a:xfrm>
          <a:prstGeom prst="rect">
            <a:avLst/>
          </a:prstGeom>
        </p:spPr>
      </p:pic>
    </p:spTree>
    <p:extLst>
      <p:ext uri="{BB962C8B-B14F-4D97-AF65-F5344CB8AC3E}">
        <p14:creationId xmlns:p14="http://schemas.microsoft.com/office/powerpoint/2010/main" val="1432774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230852" y="3810000"/>
            <a:ext cx="2817148" cy="2308324"/>
          </a:xfrm>
          <a:prstGeom prst="rect">
            <a:avLst/>
          </a:prstGeom>
          <a:noFill/>
        </p:spPr>
        <p:txBody>
          <a:bodyPr wrap="square" rtlCol="0">
            <a:spAutoFit/>
          </a:bodyPr>
          <a:lstStyle/>
          <a:p>
            <a:r>
              <a:rPr lang="en-US" sz="1200" b="1" dirty="0"/>
              <a:t>·  P: Back up home plate </a:t>
            </a:r>
          </a:p>
          <a:p>
            <a:r>
              <a:rPr lang="en-US" sz="1200" b="1" dirty="0"/>
              <a:t>·  C: Cover plate, line up the cutoff man </a:t>
            </a:r>
          </a:p>
          <a:p>
            <a:r>
              <a:rPr lang="en-US" sz="1200" b="1" dirty="0"/>
              <a:t>·  1B: Come down inside 1B </a:t>
            </a:r>
          </a:p>
          <a:p>
            <a:r>
              <a:rPr lang="en-US" sz="1200" b="1" dirty="0"/>
              <a:t>·  2B: Cover 2B </a:t>
            </a:r>
          </a:p>
          <a:p>
            <a:r>
              <a:rPr lang="en-US" sz="1200" b="1" dirty="0"/>
              <a:t>·  SS: Cover 3B </a:t>
            </a:r>
          </a:p>
          <a:p>
            <a:r>
              <a:rPr lang="en-US" sz="1200" b="1" dirty="0"/>
              <a:t>·  3B: Come to infield grass for cutoff between LF and C </a:t>
            </a:r>
          </a:p>
          <a:p>
            <a:r>
              <a:rPr lang="en-US" sz="1200" b="1" dirty="0"/>
              <a:t>·  CF: Move towards RF and back up possible throw to 2B </a:t>
            </a:r>
          </a:p>
          <a:p>
            <a:r>
              <a:rPr lang="en-US" sz="1200" b="1" dirty="0"/>
              <a:t>·  RF: Move towards 1B as a backup </a:t>
            </a:r>
          </a:p>
          <a:p>
            <a:r>
              <a:rPr lang="en-US" sz="1200" b="1" dirty="0"/>
              <a:t>·  LF: Field ball, throw "through" cutoff to the plate</a:t>
            </a:r>
          </a:p>
        </p:txBody>
      </p:sp>
      <p:sp>
        <p:nvSpPr>
          <p:cNvPr id="4" name="TextBox 3"/>
          <p:cNvSpPr txBox="1"/>
          <p:nvPr/>
        </p:nvSpPr>
        <p:spPr>
          <a:xfrm>
            <a:off x="3219450" y="3820885"/>
            <a:ext cx="2419350" cy="2308324"/>
          </a:xfrm>
          <a:prstGeom prst="rect">
            <a:avLst/>
          </a:prstGeom>
          <a:noFill/>
        </p:spPr>
        <p:txBody>
          <a:bodyPr wrap="square" rtlCol="0">
            <a:spAutoFit/>
          </a:bodyPr>
          <a:lstStyle/>
          <a:p>
            <a:r>
              <a:rPr lang="en-US" sz="1200" b="1" dirty="0"/>
              <a:t>·  P: Back up home plate </a:t>
            </a:r>
          </a:p>
          <a:p>
            <a:r>
              <a:rPr lang="en-US" sz="1200" b="1" dirty="0"/>
              <a:t>·  C: Cover plate, line up cutoff man </a:t>
            </a:r>
          </a:p>
          <a:p>
            <a:r>
              <a:rPr lang="en-US" sz="1200" b="1" dirty="0"/>
              <a:t>·  1B: Center of infield, behind the pitcher's mound for cutoff between CF and C </a:t>
            </a:r>
          </a:p>
          <a:p>
            <a:r>
              <a:rPr lang="en-US" sz="1200" b="1" dirty="0"/>
              <a:t>·  2B: Cover 1B </a:t>
            </a:r>
          </a:p>
          <a:p>
            <a:r>
              <a:rPr lang="en-US" sz="1200" b="1" dirty="0"/>
              <a:t>·  SS: Cover 2B </a:t>
            </a:r>
          </a:p>
          <a:p>
            <a:r>
              <a:rPr lang="en-US" sz="1200" b="1" dirty="0"/>
              <a:t>·  3B: Come inside base, cover 3B </a:t>
            </a:r>
          </a:p>
          <a:p>
            <a:r>
              <a:rPr lang="en-US" sz="1200" b="1" dirty="0"/>
              <a:t>·  LF: Backup 3B </a:t>
            </a:r>
          </a:p>
          <a:p>
            <a:r>
              <a:rPr lang="en-US" sz="1200" b="1" dirty="0"/>
              <a:t>·  RF: Back up 1B </a:t>
            </a:r>
          </a:p>
          <a:p>
            <a:r>
              <a:rPr lang="en-US" sz="1200" b="1" dirty="0"/>
              <a:t>·  CF: Field ball, throw "through" cutoff to home plate</a:t>
            </a:r>
          </a:p>
        </p:txBody>
      </p:sp>
      <p:sp>
        <p:nvSpPr>
          <p:cNvPr id="12" name="TextBox 11"/>
          <p:cNvSpPr txBox="1"/>
          <p:nvPr/>
        </p:nvSpPr>
        <p:spPr>
          <a:xfrm>
            <a:off x="6172200" y="3851662"/>
            <a:ext cx="2667000" cy="2123658"/>
          </a:xfrm>
          <a:prstGeom prst="rect">
            <a:avLst/>
          </a:prstGeom>
          <a:noFill/>
        </p:spPr>
        <p:txBody>
          <a:bodyPr wrap="square" rtlCol="0">
            <a:spAutoFit/>
          </a:bodyPr>
          <a:lstStyle/>
          <a:p>
            <a:r>
              <a:rPr lang="en-US" sz="1200" b="1" dirty="0"/>
              <a:t>·  P: Back up home plate </a:t>
            </a:r>
          </a:p>
          <a:p>
            <a:r>
              <a:rPr lang="en-US" sz="1200" b="1" dirty="0"/>
              <a:t>·  C: Cover plate, line up cutoff man </a:t>
            </a:r>
          </a:p>
          <a:p>
            <a:r>
              <a:rPr lang="en-US" sz="1200" b="1" dirty="0"/>
              <a:t>·  1B: Come into grass as cutoff between RF and C </a:t>
            </a:r>
          </a:p>
          <a:p>
            <a:r>
              <a:rPr lang="en-US" sz="1200" b="1" dirty="0"/>
              <a:t>·  2B: Cover 1B </a:t>
            </a:r>
          </a:p>
          <a:p>
            <a:r>
              <a:rPr lang="en-US" sz="1200" b="1" dirty="0"/>
              <a:t>·  SS: Covers 2B </a:t>
            </a:r>
          </a:p>
          <a:p>
            <a:r>
              <a:rPr lang="en-US" sz="1200" b="1" dirty="0"/>
              <a:t>·  3B: Come to inside of 3B, cover 3B </a:t>
            </a:r>
          </a:p>
          <a:p>
            <a:r>
              <a:rPr lang="en-US" sz="1200" b="1" dirty="0"/>
              <a:t>·  LF: Back up 3B </a:t>
            </a:r>
          </a:p>
          <a:p>
            <a:r>
              <a:rPr lang="en-US" sz="1200" b="1" dirty="0"/>
              <a:t>·  CF: Backup 2B </a:t>
            </a:r>
          </a:p>
          <a:p>
            <a:r>
              <a:rPr lang="en-US" sz="1200" b="1" dirty="0"/>
              <a:t>·  RF: Fields the ball and throws "through" the cutoff to home plate</a:t>
            </a:r>
          </a:p>
        </p:txBody>
      </p:sp>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SINGLE CUT OFFS RUNNER ON SECOND</a:t>
            </a:r>
            <a:endParaRPr lang="en-US" dirty="0"/>
          </a:p>
        </p:txBody>
      </p:sp>
      <p:pic>
        <p:nvPicPr>
          <p:cNvPr id="15" name="Picture 14"/>
          <p:cNvPicPr/>
          <p:nvPr/>
        </p:nvPicPr>
        <p:blipFill>
          <a:blip r:embed="rId3"/>
          <a:stretch>
            <a:fillRect/>
          </a:stretch>
        </p:blipFill>
        <p:spPr>
          <a:xfrm>
            <a:off x="263509" y="1175266"/>
            <a:ext cx="2555891" cy="2634734"/>
          </a:xfrm>
          <a:prstGeom prst="rect">
            <a:avLst/>
          </a:prstGeom>
        </p:spPr>
      </p:pic>
      <p:pic>
        <p:nvPicPr>
          <p:cNvPr id="16" name="Picture 15"/>
          <p:cNvPicPr/>
          <p:nvPr/>
        </p:nvPicPr>
        <p:blipFill>
          <a:blip r:embed="rId4"/>
          <a:stretch>
            <a:fillRect/>
          </a:stretch>
        </p:blipFill>
        <p:spPr>
          <a:xfrm>
            <a:off x="3219450" y="1175266"/>
            <a:ext cx="2419350" cy="2634734"/>
          </a:xfrm>
          <a:prstGeom prst="rect">
            <a:avLst/>
          </a:prstGeom>
        </p:spPr>
      </p:pic>
      <p:pic>
        <p:nvPicPr>
          <p:cNvPr id="17" name="Picture 16"/>
          <p:cNvPicPr/>
          <p:nvPr/>
        </p:nvPicPr>
        <p:blipFill>
          <a:blip r:embed="rId5"/>
          <a:stretch>
            <a:fillRect/>
          </a:stretch>
        </p:blipFill>
        <p:spPr>
          <a:xfrm>
            <a:off x="6096000" y="1175266"/>
            <a:ext cx="2438400" cy="2634734"/>
          </a:xfrm>
          <a:prstGeom prst="rect">
            <a:avLst/>
          </a:prstGeom>
        </p:spPr>
      </p:pic>
    </p:spTree>
    <p:extLst>
      <p:ext uri="{BB962C8B-B14F-4D97-AF65-F5344CB8AC3E}">
        <p14:creationId xmlns:p14="http://schemas.microsoft.com/office/powerpoint/2010/main" val="3127812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230852" y="3810000"/>
            <a:ext cx="2817148" cy="2308324"/>
          </a:xfrm>
          <a:prstGeom prst="rect">
            <a:avLst/>
          </a:prstGeom>
          <a:noFill/>
        </p:spPr>
        <p:txBody>
          <a:bodyPr wrap="square" rtlCol="0">
            <a:spAutoFit/>
          </a:bodyPr>
          <a:lstStyle/>
          <a:p>
            <a:r>
              <a:rPr lang="en-US" sz="1200" b="1" dirty="0"/>
              <a:t>·  P: Backup home plate </a:t>
            </a:r>
          </a:p>
          <a:p>
            <a:r>
              <a:rPr lang="en-US" sz="1200" b="1" dirty="0"/>
              <a:t>·  C: Cover home plate, line up cutoff </a:t>
            </a:r>
          </a:p>
          <a:p>
            <a:r>
              <a:rPr lang="en-US" sz="1200" b="1" dirty="0"/>
              <a:t>·  1B: Come down, inside 1B </a:t>
            </a:r>
          </a:p>
          <a:p>
            <a:r>
              <a:rPr lang="en-US" sz="1200" b="1" dirty="0"/>
              <a:t>·  2B: Cover 2B </a:t>
            </a:r>
          </a:p>
          <a:p>
            <a:r>
              <a:rPr lang="en-US" sz="1200" b="1" dirty="0"/>
              <a:t>·  SS: Covers 3B </a:t>
            </a:r>
          </a:p>
          <a:p>
            <a:r>
              <a:rPr lang="en-US" sz="1200" b="1" dirty="0"/>
              <a:t>·  3B: Infield grass, cutoff between LF and C </a:t>
            </a:r>
          </a:p>
          <a:p>
            <a:r>
              <a:rPr lang="en-US" sz="1200" b="1" dirty="0"/>
              <a:t>·  CF: Start towards LF </a:t>
            </a:r>
          </a:p>
          <a:p>
            <a:r>
              <a:rPr lang="en-US" sz="1200" b="1" dirty="0"/>
              <a:t>·  RF: Backup 2B, in case the fly ball is dropped </a:t>
            </a:r>
          </a:p>
          <a:p>
            <a:r>
              <a:rPr lang="en-US" sz="1200" b="1" dirty="0"/>
              <a:t>·  LF: Catch ball, throw "through" cutoff to home </a:t>
            </a:r>
            <a:r>
              <a:rPr lang="en-US" sz="1200" b="1" dirty="0" smtClean="0"/>
              <a:t>plate</a:t>
            </a:r>
            <a:endParaRPr lang="en-US" sz="1200" b="1" dirty="0"/>
          </a:p>
        </p:txBody>
      </p:sp>
      <p:sp>
        <p:nvSpPr>
          <p:cNvPr id="4" name="TextBox 3"/>
          <p:cNvSpPr txBox="1"/>
          <p:nvPr/>
        </p:nvSpPr>
        <p:spPr>
          <a:xfrm>
            <a:off x="3219450" y="3820885"/>
            <a:ext cx="2419350" cy="2123658"/>
          </a:xfrm>
          <a:prstGeom prst="rect">
            <a:avLst/>
          </a:prstGeom>
          <a:noFill/>
        </p:spPr>
        <p:txBody>
          <a:bodyPr wrap="square" rtlCol="0">
            <a:spAutoFit/>
          </a:bodyPr>
          <a:lstStyle/>
          <a:p>
            <a:r>
              <a:rPr lang="en-US" sz="1200" b="1" dirty="0"/>
              <a:t>·  P: Backup home plate </a:t>
            </a:r>
          </a:p>
          <a:p>
            <a:r>
              <a:rPr lang="en-US" sz="1200" b="1" dirty="0"/>
              <a:t>·  C: Cover home plate, line up cutoff </a:t>
            </a:r>
          </a:p>
          <a:p>
            <a:r>
              <a:rPr lang="en-US" sz="1200" b="1" dirty="0"/>
              <a:t>·  1B: Go behind mound as cutoff </a:t>
            </a:r>
          </a:p>
          <a:p>
            <a:r>
              <a:rPr lang="en-US" sz="1200" b="1" dirty="0"/>
              <a:t>·  2B: Cover 1B </a:t>
            </a:r>
          </a:p>
          <a:p>
            <a:r>
              <a:rPr lang="en-US" sz="1200" b="1" dirty="0"/>
              <a:t>·  SS: Covers 2B </a:t>
            </a:r>
          </a:p>
          <a:p>
            <a:r>
              <a:rPr lang="en-US" sz="1200" b="1" dirty="0"/>
              <a:t>·  3B: Cover 3B </a:t>
            </a:r>
          </a:p>
          <a:p>
            <a:r>
              <a:rPr lang="en-US" sz="1200" b="1" dirty="0"/>
              <a:t>·  LF: Move towards CF </a:t>
            </a:r>
          </a:p>
          <a:p>
            <a:r>
              <a:rPr lang="en-US" sz="1200" b="1" dirty="0"/>
              <a:t>·  RF: Move towards 1B </a:t>
            </a:r>
          </a:p>
          <a:p>
            <a:r>
              <a:rPr lang="en-US" sz="1200" b="1" dirty="0"/>
              <a:t>·  CF: Make catch, throw "through" cutoff man to plate</a:t>
            </a:r>
          </a:p>
        </p:txBody>
      </p:sp>
      <p:sp>
        <p:nvSpPr>
          <p:cNvPr id="12" name="TextBox 11"/>
          <p:cNvSpPr txBox="1"/>
          <p:nvPr/>
        </p:nvSpPr>
        <p:spPr>
          <a:xfrm>
            <a:off x="6172200" y="3851662"/>
            <a:ext cx="2667000" cy="2123658"/>
          </a:xfrm>
          <a:prstGeom prst="rect">
            <a:avLst/>
          </a:prstGeom>
          <a:noFill/>
        </p:spPr>
        <p:txBody>
          <a:bodyPr wrap="square" rtlCol="0">
            <a:spAutoFit/>
          </a:bodyPr>
          <a:lstStyle/>
          <a:p>
            <a:r>
              <a:rPr lang="en-US" sz="1200" b="1" dirty="0"/>
              <a:t>·  P: Backup home plate </a:t>
            </a:r>
          </a:p>
          <a:p>
            <a:r>
              <a:rPr lang="en-US" sz="1200" b="1" dirty="0"/>
              <a:t>·  C: Cover home plate, line up cutoff </a:t>
            </a:r>
          </a:p>
          <a:p>
            <a:r>
              <a:rPr lang="en-US" sz="1200" b="1" dirty="0"/>
              <a:t>·  1B: Come into grass, cutoff between RF and C </a:t>
            </a:r>
          </a:p>
          <a:p>
            <a:r>
              <a:rPr lang="en-US" sz="1200" b="1" dirty="0"/>
              <a:t>·  2B: Cover 1B </a:t>
            </a:r>
          </a:p>
          <a:p>
            <a:r>
              <a:rPr lang="en-US" sz="1200" b="1" dirty="0"/>
              <a:t>·  SS: Covers 2B </a:t>
            </a:r>
          </a:p>
          <a:p>
            <a:r>
              <a:rPr lang="en-US" sz="1200" b="1" dirty="0"/>
              <a:t>·  3B: Cover 3B </a:t>
            </a:r>
          </a:p>
          <a:p>
            <a:r>
              <a:rPr lang="en-US" sz="1200" b="1" dirty="0"/>
              <a:t>·  LF: Backup 3B </a:t>
            </a:r>
          </a:p>
          <a:p>
            <a:r>
              <a:rPr lang="en-US" sz="1200" b="1" dirty="0"/>
              <a:t>·  CF: Moves towards RF </a:t>
            </a:r>
          </a:p>
          <a:p>
            <a:r>
              <a:rPr lang="en-US" sz="1200" b="1" dirty="0"/>
              <a:t>·  RF: Make catch, throw "through" the cutoff to home plate</a:t>
            </a:r>
          </a:p>
        </p:txBody>
      </p:sp>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SINGLE CUT OFFS RUNNER ON THIRD</a:t>
            </a:r>
            <a:endParaRPr lang="en-US" dirty="0"/>
          </a:p>
        </p:txBody>
      </p:sp>
      <p:pic>
        <p:nvPicPr>
          <p:cNvPr id="11" name="Picture 10"/>
          <p:cNvPicPr/>
          <p:nvPr/>
        </p:nvPicPr>
        <p:blipFill>
          <a:blip r:embed="rId3"/>
          <a:stretch>
            <a:fillRect/>
          </a:stretch>
        </p:blipFill>
        <p:spPr>
          <a:xfrm>
            <a:off x="258915" y="1175266"/>
            <a:ext cx="2560485" cy="2645619"/>
          </a:xfrm>
          <a:prstGeom prst="rect">
            <a:avLst/>
          </a:prstGeom>
        </p:spPr>
      </p:pic>
      <p:pic>
        <p:nvPicPr>
          <p:cNvPr id="13" name="Picture 12"/>
          <p:cNvPicPr/>
          <p:nvPr/>
        </p:nvPicPr>
        <p:blipFill>
          <a:blip r:embed="rId4"/>
          <a:stretch>
            <a:fillRect/>
          </a:stretch>
        </p:blipFill>
        <p:spPr>
          <a:xfrm>
            <a:off x="3219450" y="1175267"/>
            <a:ext cx="2495550" cy="2634734"/>
          </a:xfrm>
          <a:prstGeom prst="rect">
            <a:avLst/>
          </a:prstGeom>
        </p:spPr>
      </p:pic>
      <p:pic>
        <p:nvPicPr>
          <p:cNvPr id="14" name="Picture 13"/>
          <p:cNvPicPr/>
          <p:nvPr/>
        </p:nvPicPr>
        <p:blipFill>
          <a:blip r:embed="rId5"/>
          <a:stretch>
            <a:fillRect/>
          </a:stretch>
        </p:blipFill>
        <p:spPr>
          <a:xfrm>
            <a:off x="6172200" y="1175267"/>
            <a:ext cx="2514600" cy="2634733"/>
          </a:xfrm>
          <a:prstGeom prst="rect">
            <a:avLst/>
          </a:prstGeom>
        </p:spPr>
      </p:pic>
    </p:spTree>
    <p:extLst>
      <p:ext uri="{BB962C8B-B14F-4D97-AF65-F5344CB8AC3E}">
        <p14:creationId xmlns:p14="http://schemas.microsoft.com/office/powerpoint/2010/main" val="3509943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FIRST AND THIRD SITUATIONS</a:t>
            </a:r>
            <a:endParaRPr lang="en-US" dirty="0"/>
          </a:p>
        </p:txBody>
      </p:sp>
      <p:pic>
        <p:nvPicPr>
          <p:cNvPr id="15" name="Picture 14"/>
          <p:cNvPicPr/>
          <p:nvPr/>
        </p:nvPicPr>
        <p:blipFill>
          <a:blip r:embed="rId3"/>
          <a:stretch>
            <a:fillRect/>
          </a:stretch>
        </p:blipFill>
        <p:spPr>
          <a:xfrm>
            <a:off x="914400" y="1175266"/>
            <a:ext cx="2349653" cy="2648634"/>
          </a:xfrm>
          <a:prstGeom prst="rect">
            <a:avLst/>
          </a:prstGeom>
        </p:spPr>
      </p:pic>
      <p:pic>
        <p:nvPicPr>
          <p:cNvPr id="16" name="Picture 15"/>
          <p:cNvPicPr/>
          <p:nvPr/>
        </p:nvPicPr>
        <p:blipFill>
          <a:blip r:embed="rId4"/>
          <a:stretch>
            <a:fillRect/>
          </a:stretch>
        </p:blipFill>
        <p:spPr>
          <a:xfrm>
            <a:off x="5334000" y="1175266"/>
            <a:ext cx="2362200" cy="2648634"/>
          </a:xfrm>
          <a:prstGeom prst="rect">
            <a:avLst/>
          </a:prstGeom>
        </p:spPr>
      </p:pic>
      <p:sp>
        <p:nvSpPr>
          <p:cNvPr id="5" name="TextBox 4"/>
          <p:cNvSpPr txBox="1"/>
          <p:nvPr/>
        </p:nvSpPr>
        <p:spPr>
          <a:xfrm>
            <a:off x="533400" y="3845671"/>
            <a:ext cx="3733800" cy="2677656"/>
          </a:xfrm>
          <a:prstGeom prst="rect">
            <a:avLst/>
          </a:prstGeom>
          <a:noFill/>
        </p:spPr>
        <p:txBody>
          <a:bodyPr wrap="square" rtlCol="0">
            <a:spAutoFit/>
          </a:bodyPr>
          <a:lstStyle/>
          <a:p>
            <a:r>
              <a:rPr lang="en-US" sz="1400" b="1" dirty="0"/>
              <a:t>·  P: Deliver pitch. </a:t>
            </a:r>
          </a:p>
          <a:p>
            <a:r>
              <a:rPr lang="en-US" sz="1400" b="1" dirty="0"/>
              <a:t>·  C: Look at 3B runner to freeze him, as you throw to 2B. </a:t>
            </a:r>
          </a:p>
          <a:p>
            <a:r>
              <a:rPr lang="en-US" sz="1400" b="1" dirty="0"/>
              <a:t>·  1B: Hold runner on </a:t>
            </a:r>
          </a:p>
          <a:p>
            <a:r>
              <a:rPr lang="en-US" sz="1400" b="1" dirty="0"/>
              <a:t>·  2B: Cover base or backup base, dependent upon right or left hand hitter. </a:t>
            </a:r>
          </a:p>
          <a:p>
            <a:r>
              <a:rPr lang="en-US" sz="1400" b="1" dirty="0"/>
              <a:t>·  SS: Cover base or backup base, dependent upon right or left hand hitter. </a:t>
            </a:r>
          </a:p>
          <a:p>
            <a:r>
              <a:rPr lang="en-US" sz="1400" b="1" dirty="0"/>
              <a:t>·  3B: Cover 3B. </a:t>
            </a:r>
          </a:p>
          <a:p>
            <a:r>
              <a:rPr lang="en-US" sz="1400" b="1" dirty="0"/>
              <a:t>·  LF: Backup 3B. </a:t>
            </a:r>
          </a:p>
          <a:p>
            <a:r>
              <a:rPr lang="en-US" sz="1400" b="1" dirty="0"/>
              <a:t>·  CF: Backup 2B. </a:t>
            </a:r>
          </a:p>
          <a:p>
            <a:r>
              <a:rPr lang="en-US" sz="1400" b="1" dirty="0"/>
              <a:t>·  RF: Backup 1B.</a:t>
            </a:r>
          </a:p>
        </p:txBody>
      </p:sp>
      <p:sp>
        <p:nvSpPr>
          <p:cNvPr id="17" name="TextBox 16"/>
          <p:cNvSpPr txBox="1"/>
          <p:nvPr/>
        </p:nvSpPr>
        <p:spPr>
          <a:xfrm>
            <a:off x="4800600" y="3823900"/>
            <a:ext cx="3733800" cy="2954655"/>
          </a:xfrm>
          <a:prstGeom prst="rect">
            <a:avLst/>
          </a:prstGeom>
          <a:noFill/>
        </p:spPr>
        <p:txBody>
          <a:bodyPr wrap="square" rtlCol="0">
            <a:spAutoFit/>
          </a:bodyPr>
          <a:lstStyle/>
          <a:p>
            <a:r>
              <a:rPr lang="en-US" sz="1400" b="1" dirty="0"/>
              <a:t>·  P: Deliver pitch. </a:t>
            </a:r>
          </a:p>
          <a:p>
            <a:r>
              <a:rPr lang="en-US" sz="1400" b="1" dirty="0"/>
              <a:t>·  C: Looks at 3B runner to freeze as he throws to 2B. </a:t>
            </a:r>
          </a:p>
          <a:p>
            <a:r>
              <a:rPr lang="en-US" sz="1400" b="1" dirty="0"/>
              <a:t>·  1B: Hold runner on. </a:t>
            </a:r>
          </a:p>
          <a:p>
            <a:r>
              <a:rPr lang="en-US" sz="1400" b="1" dirty="0"/>
              <a:t>·  2B: Come in front of base on grass cut, if runner from 3B goes, cut ball off and throw to home. </a:t>
            </a:r>
          </a:p>
          <a:p>
            <a:r>
              <a:rPr lang="en-US" sz="1400" b="1" dirty="0"/>
              <a:t>·  SS: Cover 2B. </a:t>
            </a:r>
          </a:p>
          <a:p>
            <a:r>
              <a:rPr lang="en-US" sz="1400" b="1" dirty="0"/>
              <a:t>·  3B: Cover 3B. If runner goes, yell "runner" to alert the infield. </a:t>
            </a:r>
          </a:p>
          <a:p>
            <a:r>
              <a:rPr lang="en-US" sz="1400" b="1" dirty="0"/>
              <a:t>·  LF: Backup 3B. </a:t>
            </a:r>
          </a:p>
          <a:p>
            <a:r>
              <a:rPr lang="en-US" sz="1400" b="1" dirty="0"/>
              <a:t>·  CF: Backup 2B. </a:t>
            </a:r>
          </a:p>
          <a:p>
            <a:r>
              <a:rPr lang="en-US" sz="1400" b="1" dirty="0"/>
              <a:t>·  RF: Backup 1B.</a:t>
            </a:r>
          </a:p>
        </p:txBody>
      </p:sp>
    </p:spTree>
    <p:extLst>
      <p:ext uri="{BB962C8B-B14F-4D97-AF65-F5344CB8AC3E}">
        <p14:creationId xmlns:p14="http://schemas.microsoft.com/office/powerpoint/2010/main" val="968730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518682" y="795048"/>
            <a:ext cx="3886200" cy="369332"/>
          </a:xfrm>
          <a:prstGeom prst="rect">
            <a:avLst/>
          </a:prstGeom>
          <a:noFill/>
        </p:spPr>
        <p:txBody>
          <a:bodyPr wrap="square" rtlCol="0">
            <a:spAutoFit/>
          </a:bodyPr>
          <a:lstStyle/>
          <a:p>
            <a:pPr algn="ctr"/>
            <a:r>
              <a:rPr lang="en-US" b="1" dirty="0" smtClean="0"/>
              <a:t>PRACTICE PLANNING – KEY POINTS</a:t>
            </a:r>
          </a:p>
        </p:txBody>
      </p:sp>
      <p:sp>
        <p:nvSpPr>
          <p:cNvPr id="4" name="TextBox 3"/>
          <p:cNvSpPr txBox="1"/>
          <p:nvPr/>
        </p:nvSpPr>
        <p:spPr>
          <a:xfrm>
            <a:off x="217714" y="1295400"/>
            <a:ext cx="8697685" cy="4524315"/>
          </a:xfrm>
          <a:prstGeom prst="rect">
            <a:avLst/>
          </a:prstGeom>
          <a:noFill/>
        </p:spPr>
        <p:txBody>
          <a:bodyPr wrap="square" rtlCol="0">
            <a:spAutoFit/>
          </a:bodyPr>
          <a:lstStyle/>
          <a:p>
            <a:pPr lvl="1"/>
            <a:r>
              <a:rPr lang="en-US" b="1" dirty="0" smtClean="0"/>
              <a:t>20 MINUTES ON GAME SITUATIONS</a:t>
            </a:r>
          </a:p>
          <a:p>
            <a:pPr marL="1200150" lvl="2" indent="-285750">
              <a:buFont typeface="Arial" pitchFamily="34" charset="0"/>
              <a:buChar char="•"/>
            </a:pPr>
            <a:r>
              <a:rPr lang="en-US" b="1" dirty="0" smtClean="0"/>
              <a:t>PLAYER POSITIONING</a:t>
            </a:r>
          </a:p>
          <a:p>
            <a:pPr marL="1200150" lvl="2" indent="-285750">
              <a:buFont typeface="Arial" pitchFamily="34" charset="0"/>
              <a:buChar char="•"/>
            </a:pPr>
            <a:r>
              <a:rPr lang="en-US" b="1" dirty="0" smtClean="0"/>
              <a:t>BACKING UP PLAYS</a:t>
            </a:r>
          </a:p>
          <a:p>
            <a:pPr marL="1200150" lvl="2" indent="-285750">
              <a:buFont typeface="Arial" pitchFamily="34" charset="0"/>
              <a:buChar char="•"/>
            </a:pPr>
            <a:r>
              <a:rPr lang="en-US" b="1" dirty="0" smtClean="0"/>
              <a:t>FULL INFIELD</a:t>
            </a:r>
          </a:p>
          <a:p>
            <a:pPr marL="1657350" lvl="3" indent="-285750">
              <a:buFont typeface="Arial" pitchFamily="34" charset="0"/>
              <a:buChar char="•"/>
            </a:pPr>
            <a:r>
              <a:rPr lang="en-US" b="1" dirty="0" smtClean="0"/>
              <a:t>RUNNERS STARTING AT HOME PLATE/LEAVE ON CONTACT.</a:t>
            </a:r>
          </a:p>
          <a:p>
            <a:pPr marL="1657350" lvl="3" indent="-285750">
              <a:buFont typeface="Arial" pitchFamily="34" charset="0"/>
              <a:buChar char="•"/>
            </a:pPr>
            <a:r>
              <a:rPr lang="en-US" b="1" dirty="0" smtClean="0"/>
              <a:t>PITCHER PITCHES TO CATCHER</a:t>
            </a:r>
          </a:p>
          <a:p>
            <a:pPr lvl="1"/>
            <a:r>
              <a:rPr lang="en-US" b="1" dirty="0" smtClean="0"/>
              <a:t>EXAMPLES:</a:t>
            </a:r>
          </a:p>
          <a:p>
            <a:pPr marL="1200150" lvl="2" indent="-285750">
              <a:buFont typeface="Arial" pitchFamily="34" charset="0"/>
              <a:buChar char="•"/>
            </a:pPr>
            <a:r>
              <a:rPr lang="en-US" b="1" dirty="0" smtClean="0"/>
              <a:t>NOBODY ON, NOBODY OUT</a:t>
            </a:r>
          </a:p>
          <a:p>
            <a:pPr marL="1200150" lvl="2" indent="-285750">
              <a:buFont typeface="Arial" pitchFamily="34" charset="0"/>
              <a:buChar char="•"/>
            </a:pPr>
            <a:r>
              <a:rPr lang="en-US" b="1" dirty="0" smtClean="0"/>
              <a:t>RUNNER ON 1</a:t>
            </a:r>
            <a:r>
              <a:rPr lang="en-US" b="1" baseline="30000" dirty="0" smtClean="0"/>
              <a:t>ST</a:t>
            </a:r>
            <a:r>
              <a:rPr lang="en-US" b="1" dirty="0" smtClean="0"/>
              <a:t>, 2</a:t>
            </a:r>
            <a:r>
              <a:rPr lang="en-US" b="1" baseline="30000" dirty="0" smtClean="0"/>
              <a:t>ND</a:t>
            </a:r>
            <a:r>
              <a:rPr lang="en-US" b="1" dirty="0" smtClean="0"/>
              <a:t> OR 3</a:t>
            </a:r>
            <a:r>
              <a:rPr lang="en-US" b="1" baseline="30000" dirty="0" smtClean="0"/>
              <a:t>RD</a:t>
            </a:r>
            <a:r>
              <a:rPr lang="en-US" b="1" dirty="0" smtClean="0"/>
              <a:t>.</a:t>
            </a:r>
          </a:p>
          <a:p>
            <a:pPr marL="1200150" lvl="2" indent="-285750">
              <a:buFont typeface="Arial" pitchFamily="34" charset="0"/>
              <a:buChar char="•"/>
            </a:pPr>
            <a:r>
              <a:rPr lang="en-US" b="1" dirty="0" smtClean="0"/>
              <a:t>1</a:t>
            </a:r>
            <a:r>
              <a:rPr lang="en-US" b="1" baseline="30000" dirty="0" smtClean="0"/>
              <a:t>ST</a:t>
            </a:r>
            <a:r>
              <a:rPr lang="en-US" b="1" dirty="0" smtClean="0"/>
              <a:t> &amp; 3</a:t>
            </a:r>
            <a:r>
              <a:rPr lang="en-US" b="1" baseline="30000" dirty="0" smtClean="0"/>
              <a:t>RD</a:t>
            </a:r>
            <a:r>
              <a:rPr lang="en-US" b="1" dirty="0" smtClean="0"/>
              <a:t> SITUATIONS.</a:t>
            </a:r>
          </a:p>
          <a:p>
            <a:pPr marL="1200150" lvl="2" indent="-285750">
              <a:buFont typeface="Arial" pitchFamily="34" charset="0"/>
              <a:buChar char="•"/>
            </a:pPr>
            <a:r>
              <a:rPr lang="en-US" b="1" dirty="0" smtClean="0"/>
              <a:t>BASES LOADED SITUATIONS.</a:t>
            </a:r>
          </a:p>
          <a:p>
            <a:pPr marL="1200150" lvl="2" indent="-285750">
              <a:buFont typeface="Arial" pitchFamily="34" charset="0"/>
              <a:buChar char="•"/>
            </a:pPr>
            <a:r>
              <a:rPr lang="en-US" b="1" dirty="0" smtClean="0"/>
              <a:t>BUNT SITUATIONS</a:t>
            </a:r>
          </a:p>
          <a:p>
            <a:pPr marL="1200150" lvl="2" indent="-285750">
              <a:buFont typeface="Arial" pitchFamily="34" charset="0"/>
              <a:buChar char="•"/>
            </a:pPr>
            <a:r>
              <a:rPr lang="en-US" b="1" dirty="0" smtClean="0"/>
              <a:t>INFIELD IN</a:t>
            </a:r>
          </a:p>
          <a:p>
            <a:pPr marL="1200150" lvl="2" indent="-285750">
              <a:buFont typeface="Arial" pitchFamily="34" charset="0"/>
              <a:buChar char="•"/>
            </a:pPr>
            <a:r>
              <a:rPr lang="en-US" b="1" dirty="0" smtClean="0"/>
              <a:t>NO DOUBLES</a:t>
            </a:r>
          </a:p>
          <a:p>
            <a:pPr lvl="1"/>
            <a:r>
              <a:rPr lang="en-US" b="1" dirty="0" smtClean="0"/>
              <a:t>EACH PLAYER MUST GO THEIR PROPER POSITIONS INCLUDING BACKING UP THE PLAY.</a:t>
            </a:r>
            <a:endParaRPr lang="en-US" b="1" dirty="0"/>
          </a:p>
        </p:txBody>
      </p:sp>
    </p:spTree>
    <p:extLst>
      <p:ext uri="{BB962C8B-B14F-4D97-AF65-F5344CB8AC3E}">
        <p14:creationId xmlns:p14="http://schemas.microsoft.com/office/powerpoint/2010/main" val="330852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FIRST AND THIRD SITUATIONS</a:t>
            </a:r>
            <a:endParaRPr lang="en-US" dirty="0"/>
          </a:p>
        </p:txBody>
      </p:sp>
      <p:sp>
        <p:nvSpPr>
          <p:cNvPr id="5" name="TextBox 4"/>
          <p:cNvSpPr txBox="1"/>
          <p:nvPr/>
        </p:nvSpPr>
        <p:spPr>
          <a:xfrm>
            <a:off x="533400" y="3845671"/>
            <a:ext cx="3733800" cy="2954655"/>
          </a:xfrm>
          <a:prstGeom prst="rect">
            <a:avLst/>
          </a:prstGeom>
          <a:noFill/>
        </p:spPr>
        <p:txBody>
          <a:bodyPr wrap="square" rtlCol="0">
            <a:spAutoFit/>
          </a:bodyPr>
          <a:lstStyle/>
          <a:p>
            <a:r>
              <a:rPr lang="en-US" sz="1400" b="1" dirty="0"/>
              <a:t>·  P: Deliver pitch, come to home plate in case of a rundown. </a:t>
            </a:r>
          </a:p>
          <a:p>
            <a:r>
              <a:rPr lang="en-US" sz="1400" b="1" dirty="0"/>
              <a:t>·  C: Good arm action to 2B, reset and throw to third. </a:t>
            </a:r>
          </a:p>
          <a:p>
            <a:r>
              <a:rPr lang="en-US" sz="1400" b="1" dirty="0"/>
              <a:t>·  1B: Hold runner on, then come down to home plate and backup pitcher. </a:t>
            </a:r>
          </a:p>
          <a:p>
            <a:r>
              <a:rPr lang="en-US" sz="1400" b="1" dirty="0"/>
              <a:t>·  2B: Cover 2B. </a:t>
            </a:r>
          </a:p>
          <a:p>
            <a:r>
              <a:rPr lang="en-US" sz="1400" b="1" dirty="0"/>
              <a:t>·  SS: Cover 3B. </a:t>
            </a:r>
          </a:p>
          <a:p>
            <a:r>
              <a:rPr lang="en-US" sz="1400" b="1" dirty="0"/>
              <a:t>·  3B: Catch throw and make tag, or set up for rundown. </a:t>
            </a:r>
          </a:p>
          <a:p>
            <a:r>
              <a:rPr lang="en-US" sz="1400" b="1" dirty="0"/>
              <a:t>·  LF: Backup 3B. </a:t>
            </a:r>
          </a:p>
          <a:p>
            <a:r>
              <a:rPr lang="en-US" sz="1400" b="1" dirty="0"/>
              <a:t>·  CF: Backup 2B. </a:t>
            </a:r>
          </a:p>
          <a:p>
            <a:r>
              <a:rPr lang="en-US" sz="1400" b="1" dirty="0"/>
              <a:t>·  RF: Backup 2B.</a:t>
            </a:r>
          </a:p>
        </p:txBody>
      </p:sp>
      <p:sp>
        <p:nvSpPr>
          <p:cNvPr id="17" name="TextBox 16"/>
          <p:cNvSpPr txBox="1"/>
          <p:nvPr/>
        </p:nvSpPr>
        <p:spPr>
          <a:xfrm>
            <a:off x="4800600" y="3823900"/>
            <a:ext cx="3733800" cy="3108543"/>
          </a:xfrm>
          <a:prstGeom prst="rect">
            <a:avLst/>
          </a:prstGeom>
          <a:noFill/>
        </p:spPr>
        <p:txBody>
          <a:bodyPr wrap="square" rtlCol="0">
            <a:spAutoFit/>
          </a:bodyPr>
          <a:lstStyle/>
          <a:p>
            <a:r>
              <a:rPr lang="en-US" sz="1400" b="1" dirty="0"/>
              <a:t>·  P: Deliver pitch, backup home plate. </a:t>
            </a:r>
          </a:p>
          <a:p>
            <a:r>
              <a:rPr lang="en-US" sz="1400" b="1" dirty="0"/>
              <a:t>·  C: Catch pitch, throw to shortstop coming in to grass. </a:t>
            </a:r>
          </a:p>
          <a:p>
            <a:r>
              <a:rPr lang="en-US" sz="1400" b="1" dirty="0"/>
              <a:t>·  1B: Hold runner on, wait and see if a rundown develops, if so backup home plate. </a:t>
            </a:r>
          </a:p>
          <a:p>
            <a:r>
              <a:rPr lang="en-US" sz="1400" b="1" dirty="0"/>
              <a:t>·  2B: Cover second base. </a:t>
            </a:r>
          </a:p>
          <a:p>
            <a:r>
              <a:rPr lang="en-US" sz="1400" b="1" dirty="0"/>
              <a:t>·  SS: Run straight at catcher, catch ball and throw home if runner is going. If not, fake or deke the throw, whirl and see if you can pick runner at 2B. </a:t>
            </a:r>
          </a:p>
          <a:p>
            <a:r>
              <a:rPr lang="en-US" sz="1400" b="1" dirty="0"/>
              <a:t>·  3B: Cover 3B, yell "runner" if he goes. </a:t>
            </a:r>
          </a:p>
          <a:p>
            <a:r>
              <a:rPr lang="en-US" sz="1400" b="1" dirty="0"/>
              <a:t>·  LF: Backup shortstop. </a:t>
            </a:r>
          </a:p>
          <a:p>
            <a:r>
              <a:rPr lang="en-US" sz="1400" b="1" dirty="0"/>
              <a:t>·  CF: Backup shortstop. </a:t>
            </a:r>
          </a:p>
          <a:p>
            <a:r>
              <a:rPr lang="en-US" sz="1400" b="1" dirty="0"/>
              <a:t>·  RF: Backup 2B. </a:t>
            </a:r>
          </a:p>
        </p:txBody>
      </p:sp>
      <p:pic>
        <p:nvPicPr>
          <p:cNvPr id="9" name="Picture 8"/>
          <p:cNvPicPr/>
          <p:nvPr/>
        </p:nvPicPr>
        <p:blipFill>
          <a:blip r:embed="rId3"/>
          <a:stretch>
            <a:fillRect/>
          </a:stretch>
        </p:blipFill>
        <p:spPr>
          <a:xfrm>
            <a:off x="620486" y="1175266"/>
            <a:ext cx="2732314" cy="2648634"/>
          </a:xfrm>
          <a:prstGeom prst="rect">
            <a:avLst/>
          </a:prstGeom>
        </p:spPr>
      </p:pic>
      <p:pic>
        <p:nvPicPr>
          <p:cNvPr id="10" name="Picture 9"/>
          <p:cNvPicPr/>
          <p:nvPr/>
        </p:nvPicPr>
        <p:blipFill>
          <a:blip r:embed="rId4"/>
          <a:stretch>
            <a:fillRect/>
          </a:stretch>
        </p:blipFill>
        <p:spPr>
          <a:xfrm>
            <a:off x="5029200" y="1175266"/>
            <a:ext cx="2743200" cy="2670405"/>
          </a:xfrm>
          <a:prstGeom prst="rect">
            <a:avLst/>
          </a:prstGeom>
        </p:spPr>
      </p:pic>
    </p:spTree>
    <p:extLst>
      <p:ext uri="{BB962C8B-B14F-4D97-AF65-F5344CB8AC3E}">
        <p14:creationId xmlns:p14="http://schemas.microsoft.com/office/powerpoint/2010/main" val="3712817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BUNT DEFENSE – RUNNERS ON BASE</a:t>
            </a:r>
          </a:p>
        </p:txBody>
      </p:sp>
      <p:sp>
        <p:nvSpPr>
          <p:cNvPr id="5" name="TextBox 4"/>
          <p:cNvSpPr txBox="1"/>
          <p:nvPr/>
        </p:nvSpPr>
        <p:spPr>
          <a:xfrm>
            <a:off x="533400" y="3845671"/>
            <a:ext cx="3733800" cy="3000821"/>
          </a:xfrm>
          <a:prstGeom prst="rect">
            <a:avLst/>
          </a:prstGeom>
          <a:noFill/>
        </p:spPr>
        <p:txBody>
          <a:bodyPr wrap="square" rtlCol="0">
            <a:spAutoFit/>
          </a:bodyPr>
          <a:lstStyle/>
          <a:p>
            <a:r>
              <a:rPr lang="en-US" sz="1050" b="1" dirty="0"/>
              <a:t>P: Has bunts up the third base side and in front of the mound. If the 3B fields the bunt, the pitcher goes to cover 3B.</a:t>
            </a:r>
          </a:p>
          <a:p>
            <a:r>
              <a:rPr lang="en-US" sz="1050" b="1" dirty="0"/>
              <a:t>C: Has balls out in front of the plate, as well as making the call as to where the play is going. Look to backup first base, in case there is a DP attempt.</a:t>
            </a:r>
          </a:p>
          <a:p>
            <a:r>
              <a:rPr lang="en-US" sz="1050" b="1" dirty="0"/>
              <a:t>1B: Holds runner on, breaks on the pitch, responsible for balls bunted up the first base side.</a:t>
            </a:r>
          </a:p>
          <a:p>
            <a:r>
              <a:rPr lang="en-US" sz="1050" b="1" dirty="0"/>
              <a:t>2B: Covers first base.</a:t>
            </a:r>
          </a:p>
          <a:p>
            <a:r>
              <a:rPr lang="en-US" sz="1050" b="1" dirty="0"/>
              <a:t>SS: Covers second base.</a:t>
            </a:r>
          </a:p>
          <a:p>
            <a:r>
              <a:rPr lang="en-US" sz="1050" b="1" dirty="0"/>
              <a:t>3B: Reads the bunt, covers 3B, unless the ball is bunted on the third base side, where the pitcher will not be able to field it. He must then make a quick decision and come field the bunt.</a:t>
            </a:r>
          </a:p>
          <a:p>
            <a:r>
              <a:rPr lang="en-US" sz="1050" b="1" dirty="0"/>
              <a:t>LF: Comes in behind 3B to backup a possible throw from first base to third, should the runner from 1B keep going.</a:t>
            </a:r>
          </a:p>
          <a:p>
            <a:r>
              <a:rPr lang="en-US" sz="1050" b="1" dirty="0"/>
              <a:t>CF: Heads straight for 2B, to backup the possible throw to second.</a:t>
            </a:r>
          </a:p>
          <a:p>
            <a:r>
              <a:rPr lang="en-US" sz="1050" b="1" dirty="0"/>
              <a:t>RF: Comes to the right field line to backup the throw to first base.</a:t>
            </a:r>
          </a:p>
        </p:txBody>
      </p:sp>
      <p:sp>
        <p:nvSpPr>
          <p:cNvPr id="17" name="TextBox 16"/>
          <p:cNvSpPr txBox="1"/>
          <p:nvPr/>
        </p:nvSpPr>
        <p:spPr>
          <a:xfrm>
            <a:off x="4800600" y="3845671"/>
            <a:ext cx="3733800" cy="2677656"/>
          </a:xfrm>
          <a:prstGeom prst="rect">
            <a:avLst/>
          </a:prstGeom>
          <a:noFill/>
        </p:spPr>
        <p:txBody>
          <a:bodyPr wrap="square" rtlCol="0">
            <a:spAutoFit/>
          </a:bodyPr>
          <a:lstStyle/>
          <a:p>
            <a:r>
              <a:rPr lang="en-US" sz="1050" b="1" dirty="0"/>
              <a:t>P: Responsible for bunts up the third base side, if 3B fields bunt pitcher goes to 3B.</a:t>
            </a:r>
          </a:p>
          <a:p>
            <a:r>
              <a:rPr lang="en-US" sz="1050" b="1" dirty="0"/>
              <a:t>C: Fields anything he can get to out in front of the plate, and makes the call as to where the play is going to.</a:t>
            </a:r>
          </a:p>
          <a:p>
            <a:r>
              <a:rPr lang="en-US" sz="1050" b="1" dirty="0"/>
              <a:t>1B: Holds runner on first, crashes on the pitch, has responsibility for balls bunted up the first base side.</a:t>
            </a:r>
          </a:p>
          <a:p>
            <a:r>
              <a:rPr lang="en-US" sz="1050" b="1" dirty="0"/>
              <a:t>2B: Cover 1B. If the throw comes to 1B, look to third base right away. You may have an opportunity to back pick on an extra wide turn, or the runner may just keep on going. Be ready!</a:t>
            </a:r>
          </a:p>
          <a:p>
            <a:r>
              <a:rPr lang="en-US" sz="1050" b="1" dirty="0"/>
              <a:t>SS: Works the runner at second, goes to second on the bunt.</a:t>
            </a:r>
          </a:p>
          <a:p>
            <a:r>
              <a:rPr lang="en-US" sz="1050" b="1" dirty="0"/>
              <a:t>3B: In this defense, the 3B is responsible to remind the pitcher to get the third base side. If the pitcher does not field the bunt, but the third baseman does, pitcher goes to third base. </a:t>
            </a:r>
          </a:p>
          <a:p>
            <a:r>
              <a:rPr lang="en-US" sz="1050" b="1" dirty="0"/>
              <a:t>LF: Comes hard towards 3B to backup.</a:t>
            </a:r>
          </a:p>
          <a:p>
            <a:r>
              <a:rPr lang="en-US" sz="1050" b="1" dirty="0"/>
              <a:t>CF: Comes hard towards 2B.</a:t>
            </a:r>
          </a:p>
          <a:p>
            <a:r>
              <a:rPr lang="en-US" sz="1050" b="1" dirty="0"/>
              <a:t>RF: Comes to the right field line to back up throw to first base.</a:t>
            </a:r>
          </a:p>
        </p:txBody>
      </p:sp>
      <p:pic>
        <p:nvPicPr>
          <p:cNvPr id="11" name="Picture 10"/>
          <p:cNvPicPr/>
          <p:nvPr/>
        </p:nvPicPr>
        <p:blipFill>
          <a:blip r:embed="rId3"/>
          <a:stretch>
            <a:fillRect/>
          </a:stretch>
        </p:blipFill>
        <p:spPr>
          <a:xfrm>
            <a:off x="775457" y="1164380"/>
            <a:ext cx="2981325" cy="2648634"/>
          </a:xfrm>
          <a:prstGeom prst="rect">
            <a:avLst/>
          </a:prstGeom>
        </p:spPr>
      </p:pic>
      <p:pic>
        <p:nvPicPr>
          <p:cNvPr id="12" name="Picture 11"/>
          <p:cNvPicPr/>
          <p:nvPr/>
        </p:nvPicPr>
        <p:blipFill>
          <a:blip r:embed="rId4"/>
          <a:stretch>
            <a:fillRect/>
          </a:stretch>
        </p:blipFill>
        <p:spPr>
          <a:xfrm>
            <a:off x="5181600" y="1197038"/>
            <a:ext cx="2710543" cy="2648633"/>
          </a:xfrm>
          <a:prstGeom prst="rect">
            <a:avLst/>
          </a:prstGeom>
        </p:spPr>
      </p:pic>
    </p:spTree>
    <p:extLst>
      <p:ext uri="{BB962C8B-B14F-4D97-AF65-F5344CB8AC3E}">
        <p14:creationId xmlns:p14="http://schemas.microsoft.com/office/powerpoint/2010/main" val="1838709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dirty="0" smtClean="0"/>
              <a:t>BUNT DEFENSE – RUNNERS ON BASE</a:t>
            </a:r>
          </a:p>
        </p:txBody>
      </p:sp>
      <p:sp>
        <p:nvSpPr>
          <p:cNvPr id="5" name="TextBox 4"/>
          <p:cNvSpPr txBox="1"/>
          <p:nvPr/>
        </p:nvSpPr>
        <p:spPr>
          <a:xfrm>
            <a:off x="533400" y="3845671"/>
            <a:ext cx="3733800" cy="2677656"/>
          </a:xfrm>
          <a:prstGeom prst="rect">
            <a:avLst/>
          </a:prstGeom>
          <a:noFill/>
        </p:spPr>
        <p:txBody>
          <a:bodyPr wrap="square" rtlCol="0">
            <a:spAutoFit/>
          </a:bodyPr>
          <a:lstStyle/>
          <a:p>
            <a:r>
              <a:rPr lang="en-US" sz="1050" b="1" dirty="0"/>
              <a:t>P: Responsible for bunts up the third base side, if 3B fields bunt pitcher goes to 3B.</a:t>
            </a:r>
          </a:p>
          <a:p>
            <a:r>
              <a:rPr lang="en-US" sz="1050" b="1" dirty="0"/>
              <a:t>C: Fields anything he can get to out in front of the plate, and makes the call as to where the play is going to.</a:t>
            </a:r>
          </a:p>
          <a:p>
            <a:r>
              <a:rPr lang="en-US" sz="1050" b="1" dirty="0"/>
              <a:t>1B: Holds runner on first, crashes on the pitch, has responsibility for balls bunted up the first base side.</a:t>
            </a:r>
          </a:p>
          <a:p>
            <a:r>
              <a:rPr lang="en-US" sz="1050" b="1" dirty="0"/>
              <a:t>2B: Cover 1B. If the throw comes to 1B, look to third base right away. You may have an opportunity to back pick on an extra wide turn, or the runner might just keep on going. Be ready!</a:t>
            </a:r>
          </a:p>
          <a:p>
            <a:r>
              <a:rPr lang="en-US" sz="1050" b="1" dirty="0"/>
              <a:t>SS: Works the runner at second, goes to second on the bunt.</a:t>
            </a:r>
          </a:p>
          <a:p>
            <a:r>
              <a:rPr lang="en-US" sz="1050" b="1" dirty="0"/>
              <a:t>3B: In this defense, the 3B is responsible to remind the pitcher to get the third base side. If the pitcher does not field the bunt, but the third baseman does, pitcher goes to third base. </a:t>
            </a:r>
          </a:p>
          <a:p>
            <a:r>
              <a:rPr lang="en-US" sz="1050" b="1" dirty="0"/>
              <a:t>LF: Comes hard towards 3B to backup.</a:t>
            </a:r>
          </a:p>
          <a:p>
            <a:r>
              <a:rPr lang="en-US" sz="1050" b="1" dirty="0"/>
              <a:t>CF: Comes hard towards 2B.</a:t>
            </a:r>
          </a:p>
          <a:p>
            <a:r>
              <a:rPr lang="en-US" sz="1050" b="1" dirty="0"/>
              <a:t>RF: Comes to the right field line to back up throw to first base.</a:t>
            </a:r>
          </a:p>
        </p:txBody>
      </p:sp>
      <p:sp>
        <p:nvSpPr>
          <p:cNvPr id="17" name="TextBox 16"/>
          <p:cNvSpPr txBox="1"/>
          <p:nvPr/>
        </p:nvSpPr>
        <p:spPr>
          <a:xfrm>
            <a:off x="4800600" y="3845671"/>
            <a:ext cx="3733800" cy="2354491"/>
          </a:xfrm>
          <a:prstGeom prst="rect">
            <a:avLst/>
          </a:prstGeom>
          <a:noFill/>
        </p:spPr>
        <p:txBody>
          <a:bodyPr wrap="square" rtlCol="0">
            <a:spAutoFit/>
          </a:bodyPr>
          <a:lstStyle/>
          <a:p>
            <a:r>
              <a:rPr lang="en-US" sz="1050" b="1" dirty="0"/>
              <a:t>P: Waits to throw until the SS breaks for 3B, otherwise the runner can beat SS to the base. Pitcher is then responsible for the bunt in front of the mound.</a:t>
            </a:r>
          </a:p>
          <a:p>
            <a:r>
              <a:rPr lang="en-US" sz="1050" b="1" dirty="0"/>
              <a:t>C: Fields anything he can get in front of the plate, and also makes the call as to where the play is going.</a:t>
            </a:r>
          </a:p>
          <a:p>
            <a:r>
              <a:rPr lang="en-US" sz="1050" b="1" dirty="0"/>
              <a:t>1B: Crashes and has any bunt up the first base side.</a:t>
            </a:r>
          </a:p>
          <a:p>
            <a:r>
              <a:rPr lang="en-US" sz="1050" b="1" dirty="0"/>
              <a:t>2B: Cover first base.</a:t>
            </a:r>
          </a:p>
          <a:p>
            <a:r>
              <a:rPr lang="en-US" sz="1050" b="1" dirty="0"/>
              <a:t>SS: Keep runner close at 2B, then starts the wheel play by breaking for 3B.</a:t>
            </a:r>
          </a:p>
          <a:p>
            <a:r>
              <a:rPr lang="en-US" sz="1050" b="1" dirty="0"/>
              <a:t>3B: Crashes on pitch.</a:t>
            </a:r>
          </a:p>
          <a:p>
            <a:r>
              <a:rPr lang="en-US" sz="1050" b="1" dirty="0"/>
              <a:t>LF: Backup 3B.</a:t>
            </a:r>
          </a:p>
          <a:p>
            <a:r>
              <a:rPr lang="en-US" sz="1050" b="1" dirty="0"/>
              <a:t>CF: Come hard to 2B, may be able to back pick the runner from first.</a:t>
            </a:r>
          </a:p>
          <a:p>
            <a:r>
              <a:rPr lang="en-US" sz="1050" b="1" dirty="0"/>
              <a:t>RF: Backup throw to 1B.</a:t>
            </a:r>
          </a:p>
        </p:txBody>
      </p:sp>
      <p:pic>
        <p:nvPicPr>
          <p:cNvPr id="9" name="Picture 8"/>
          <p:cNvPicPr/>
          <p:nvPr/>
        </p:nvPicPr>
        <p:blipFill>
          <a:blip r:embed="rId3"/>
          <a:stretch>
            <a:fillRect/>
          </a:stretch>
        </p:blipFill>
        <p:spPr>
          <a:xfrm>
            <a:off x="791786" y="1175265"/>
            <a:ext cx="2813277" cy="2670405"/>
          </a:xfrm>
          <a:prstGeom prst="rect">
            <a:avLst/>
          </a:prstGeom>
        </p:spPr>
      </p:pic>
      <p:pic>
        <p:nvPicPr>
          <p:cNvPr id="10" name="Picture 9"/>
          <p:cNvPicPr/>
          <p:nvPr/>
        </p:nvPicPr>
        <p:blipFill>
          <a:blip r:embed="rId4"/>
          <a:stretch>
            <a:fillRect/>
          </a:stretch>
        </p:blipFill>
        <p:spPr>
          <a:xfrm>
            <a:off x="5105400" y="1175266"/>
            <a:ext cx="2743199" cy="2670405"/>
          </a:xfrm>
          <a:prstGeom prst="rect">
            <a:avLst/>
          </a:prstGeom>
        </p:spPr>
      </p:pic>
    </p:spTree>
    <p:extLst>
      <p:ext uri="{BB962C8B-B14F-4D97-AF65-F5344CB8AC3E}">
        <p14:creationId xmlns:p14="http://schemas.microsoft.com/office/powerpoint/2010/main" val="1820624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1323439"/>
          </a:xfrm>
          <a:prstGeom prst="rect">
            <a:avLst/>
          </a:prstGeom>
          <a:noFill/>
        </p:spPr>
        <p:txBody>
          <a:bodyPr wrap="square" rtlCol="0">
            <a:spAutoFit/>
          </a:bodyPr>
          <a:lstStyle/>
          <a:p>
            <a:pPr algn="ctr"/>
            <a:r>
              <a:rPr lang="en-US" sz="8000" b="1" dirty="0" smtClean="0"/>
              <a:t>THROWING</a:t>
            </a:r>
            <a:endParaRPr lang="en-US" sz="8000" b="1" dirty="0"/>
          </a:p>
        </p:txBody>
      </p:sp>
    </p:spTree>
    <p:extLst>
      <p:ext uri="{BB962C8B-B14F-4D97-AF65-F5344CB8AC3E}">
        <p14:creationId xmlns:p14="http://schemas.microsoft.com/office/powerpoint/2010/main" val="4093303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447800" y="990600"/>
            <a:ext cx="6400800" cy="369332"/>
          </a:xfrm>
          <a:prstGeom prst="rect">
            <a:avLst/>
          </a:prstGeom>
          <a:noFill/>
        </p:spPr>
        <p:txBody>
          <a:bodyPr wrap="square" rtlCol="0">
            <a:spAutoFit/>
          </a:bodyPr>
          <a:lstStyle/>
          <a:p>
            <a:pPr algn="ctr"/>
            <a:r>
              <a:rPr lang="en-US" b="1" dirty="0" smtClean="0"/>
              <a:t>PRE GAME THROWING PROGRESSION/ THROWING MECHANICS</a:t>
            </a:r>
          </a:p>
        </p:txBody>
      </p:sp>
      <p:sp>
        <p:nvSpPr>
          <p:cNvPr id="4" name="TextBox 3"/>
          <p:cNvSpPr txBox="1"/>
          <p:nvPr/>
        </p:nvSpPr>
        <p:spPr>
          <a:xfrm>
            <a:off x="277584" y="1447800"/>
            <a:ext cx="8474530" cy="1600438"/>
          </a:xfrm>
          <a:prstGeom prst="rect">
            <a:avLst/>
          </a:prstGeom>
          <a:noFill/>
        </p:spPr>
        <p:txBody>
          <a:bodyPr wrap="square" rtlCol="0">
            <a:spAutoFit/>
          </a:bodyPr>
          <a:lstStyle/>
          <a:p>
            <a:pPr marL="285750" lvl="0" indent="-285750">
              <a:buFont typeface="Arial" pitchFamily="34" charset="0"/>
              <a:buChar char="•"/>
            </a:pPr>
            <a:r>
              <a:rPr lang="en-US" sz="1400" b="1" dirty="0"/>
              <a:t>One knee, arm up, flick </a:t>
            </a:r>
            <a:r>
              <a:rPr lang="en-US" sz="1400" b="1" dirty="0" smtClean="0"/>
              <a:t>wrist</a:t>
            </a:r>
            <a:endParaRPr lang="en-US" sz="1400" b="1" dirty="0"/>
          </a:p>
          <a:p>
            <a:pPr marL="285750" lvl="0" indent="-285750">
              <a:buFont typeface="Arial" pitchFamily="34" charset="0"/>
              <a:buChar char="•"/>
            </a:pPr>
            <a:r>
              <a:rPr lang="en-US" sz="1400" b="1" dirty="0" smtClean="0"/>
              <a:t>On e knee </a:t>
            </a:r>
            <a:r>
              <a:rPr lang="en-US" sz="1400" b="1" dirty="0"/>
              <a:t>w/glove – equal opposite</a:t>
            </a:r>
          </a:p>
          <a:p>
            <a:pPr marL="285750" lvl="0" indent="-285750">
              <a:buFont typeface="Arial" pitchFamily="34" charset="0"/>
              <a:buChar char="•"/>
            </a:pPr>
            <a:r>
              <a:rPr lang="en-US" sz="1400" b="1" dirty="0"/>
              <a:t>Standing Power T – (emphasize proper grip, ball direction, straight line elbow, proper targeting with front elbow)</a:t>
            </a:r>
          </a:p>
          <a:p>
            <a:pPr marL="285750" lvl="0" indent="-285750">
              <a:buFont typeface="Arial" pitchFamily="34" charset="0"/>
              <a:buChar char="•"/>
            </a:pPr>
            <a:r>
              <a:rPr lang="en-US" sz="1400" b="1" dirty="0"/>
              <a:t>Crow hop</a:t>
            </a:r>
          </a:p>
          <a:p>
            <a:pPr marL="285750" lvl="0" indent="-285750">
              <a:buFont typeface="Arial" pitchFamily="34" charset="0"/>
              <a:buChar char="•"/>
            </a:pPr>
            <a:r>
              <a:rPr lang="en-US" sz="1400" b="1" dirty="0"/>
              <a:t>Stretch it out w/crow hop – (emphasize, stay on top of the ball)</a:t>
            </a:r>
          </a:p>
          <a:p>
            <a:pPr marL="285750" lvl="0" indent="-285750">
              <a:buFont typeface="Arial" pitchFamily="34" charset="0"/>
              <a:buChar char="•"/>
            </a:pPr>
            <a:r>
              <a:rPr lang="en-US" sz="1400" b="1" dirty="0"/>
              <a:t>Bring it in – 2 players moving toward each other, catch two hands, quick transfer, quick throw. </a:t>
            </a:r>
          </a:p>
        </p:txBody>
      </p:sp>
      <p:pic>
        <p:nvPicPr>
          <p:cNvPr id="4098" name="Picture 2" descr="C:\Users\Owner\AppData\Roaming\PixelMetrics\CaptureWiz\Temp\14.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99356" y="3831771"/>
            <a:ext cx="3479850" cy="17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C:\Users\Owner\AppData\Roaming\PixelMetrics\CaptureWiz\Temp\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381901"/>
            <a:ext cx="2395085" cy="32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C:\Users\Owner\AppData\Roaming\PixelMetrics\CaptureWiz\Temp\13.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415767" y="3381901"/>
            <a:ext cx="2648683" cy="32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990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1323439"/>
          </a:xfrm>
          <a:prstGeom prst="rect">
            <a:avLst/>
          </a:prstGeom>
          <a:noFill/>
        </p:spPr>
        <p:txBody>
          <a:bodyPr wrap="square" rtlCol="0">
            <a:spAutoFit/>
          </a:bodyPr>
          <a:lstStyle/>
          <a:p>
            <a:pPr algn="ctr"/>
            <a:r>
              <a:rPr lang="en-US" sz="8000" b="1" dirty="0" smtClean="0"/>
              <a:t>FIELDING</a:t>
            </a:r>
            <a:endParaRPr lang="en-US" sz="8000" b="1" dirty="0"/>
          </a:p>
        </p:txBody>
      </p:sp>
    </p:spTree>
    <p:extLst>
      <p:ext uri="{BB962C8B-B14F-4D97-AF65-F5344CB8AC3E}">
        <p14:creationId xmlns:p14="http://schemas.microsoft.com/office/powerpoint/2010/main" val="4093303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827705"/>
            <a:ext cx="6400800" cy="369332"/>
          </a:xfrm>
          <a:prstGeom prst="rect">
            <a:avLst/>
          </a:prstGeom>
          <a:noFill/>
        </p:spPr>
        <p:txBody>
          <a:bodyPr wrap="square" rtlCol="0">
            <a:spAutoFit/>
          </a:bodyPr>
          <a:lstStyle/>
          <a:p>
            <a:pPr algn="ctr"/>
            <a:r>
              <a:rPr lang="en-US" b="1" dirty="0" smtClean="0"/>
              <a:t>FIELDING DRILLS/MECHANICS</a:t>
            </a:r>
          </a:p>
        </p:txBody>
      </p:sp>
      <p:sp>
        <p:nvSpPr>
          <p:cNvPr id="4" name="TextBox 3"/>
          <p:cNvSpPr txBox="1"/>
          <p:nvPr/>
        </p:nvSpPr>
        <p:spPr>
          <a:xfrm>
            <a:off x="277584" y="1197037"/>
            <a:ext cx="4218216" cy="3046988"/>
          </a:xfrm>
          <a:prstGeom prst="rect">
            <a:avLst/>
          </a:prstGeom>
          <a:noFill/>
        </p:spPr>
        <p:txBody>
          <a:bodyPr wrap="square" rtlCol="0">
            <a:spAutoFit/>
          </a:bodyPr>
          <a:lstStyle/>
          <a:p>
            <a:pPr marL="171450" lvl="0" indent="-171450">
              <a:buFont typeface="Arial" pitchFamily="34" charset="0"/>
              <a:buChar char="•"/>
            </a:pPr>
            <a:r>
              <a:rPr lang="en-US" sz="1200" b="1" dirty="0"/>
              <a:t>Ready position, moving with the pitch</a:t>
            </a:r>
          </a:p>
          <a:p>
            <a:pPr marL="171450" lvl="0" indent="-171450">
              <a:buFont typeface="Arial" pitchFamily="34" charset="0"/>
              <a:buChar char="•"/>
            </a:pPr>
            <a:r>
              <a:rPr lang="en-US" sz="1200" b="1" dirty="0"/>
              <a:t>1,2 field, proper fielding position</a:t>
            </a:r>
          </a:p>
          <a:p>
            <a:pPr marL="628650" lvl="1" indent="-171450">
              <a:buFont typeface="Arial" pitchFamily="34" charset="0"/>
              <a:buChar char="•"/>
            </a:pPr>
            <a:r>
              <a:rPr lang="en-US" sz="1200" b="1" dirty="0"/>
              <a:t>Glove down</a:t>
            </a:r>
          </a:p>
          <a:p>
            <a:pPr marL="628650" lvl="1" indent="-171450">
              <a:buFont typeface="Arial" pitchFamily="34" charset="0"/>
              <a:buChar char="•"/>
            </a:pPr>
            <a:r>
              <a:rPr lang="en-US" sz="1200" b="1" dirty="0"/>
              <a:t>Butt down</a:t>
            </a:r>
          </a:p>
          <a:p>
            <a:pPr marL="628650" lvl="1" indent="-171450">
              <a:buFont typeface="Arial" pitchFamily="34" charset="0"/>
              <a:buChar char="•"/>
            </a:pPr>
            <a:r>
              <a:rPr lang="en-US" sz="1200" b="1" dirty="0"/>
              <a:t>Flat back</a:t>
            </a:r>
          </a:p>
          <a:p>
            <a:pPr marL="628650" lvl="1" indent="-171450">
              <a:buFont typeface="Arial" pitchFamily="34" charset="0"/>
              <a:buChar char="•"/>
            </a:pPr>
            <a:r>
              <a:rPr lang="en-US" sz="1200" b="1" dirty="0"/>
              <a:t>Arms out front</a:t>
            </a:r>
          </a:p>
          <a:p>
            <a:pPr marL="628650" lvl="1" indent="-171450">
              <a:buFont typeface="Arial" pitchFamily="34" charset="0"/>
              <a:buChar char="•"/>
            </a:pPr>
            <a:r>
              <a:rPr lang="en-US" sz="1200" b="1" dirty="0"/>
              <a:t>Field the ball in front of you</a:t>
            </a:r>
          </a:p>
          <a:p>
            <a:pPr marL="1085850" lvl="2" indent="-171450">
              <a:buFont typeface="Arial" pitchFamily="34" charset="0"/>
              <a:buChar char="•"/>
            </a:pPr>
            <a:r>
              <a:rPr lang="en-US" sz="1200" b="1" dirty="0"/>
              <a:t>Vision</a:t>
            </a:r>
          </a:p>
          <a:p>
            <a:pPr marL="1085850" lvl="2" indent="-171450">
              <a:buFont typeface="Arial" pitchFamily="34" charset="0"/>
              <a:buChar char="•"/>
            </a:pPr>
            <a:r>
              <a:rPr lang="en-US" sz="1200" b="1" dirty="0"/>
              <a:t>Reaction to bad bounce</a:t>
            </a:r>
          </a:p>
          <a:p>
            <a:pPr marL="628650" lvl="1" indent="-171450">
              <a:buFont typeface="Arial" pitchFamily="34" charset="0"/>
              <a:buChar char="•"/>
            </a:pPr>
            <a:r>
              <a:rPr lang="en-US" sz="1200" b="1" dirty="0"/>
              <a:t>Rounding to the </a:t>
            </a:r>
            <a:r>
              <a:rPr lang="en-US" sz="1200" b="1" dirty="0" smtClean="0"/>
              <a:t>ball</a:t>
            </a:r>
          </a:p>
          <a:p>
            <a:pPr marL="628650" lvl="1" indent="-171450">
              <a:buFont typeface="Arial" pitchFamily="34" charset="0"/>
              <a:buChar char="•"/>
            </a:pPr>
            <a:r>
              <a:rPr lang="en-US" sz="1200" b="1" dirty="0" smtClean="0"/>
              <a:t>Field through the ball</a:t>
            </a:r>
          </a:p>
          <a:p>
            <a:pPr marL="628650" lvl="1" indent="-171450">
              <a:buFont typeface="Arial" pitchFamily="34" charset="0"/>
              <a:buChar char="•"/>
            </a:pPr>
            <a:r>
              <a:rPr lang="en-US" sz="1200" b="1" dirty="0" smtClean="0"/>
              <a:t>Momentum taking you through the throw towards the target</a:t>
            </a:r>
          </a:p>
          <a:p>
            <a:pPr marL="628650" lvl="1" indent="-171450">
              <a:buFont typeface="Arial" pitchFamily="34" charset="0"/>
              <a:buChar char="•"/>
            </a:pPr>
            <a:r>
              <a:rPr lang="en-US" sz="1200" b="1" dirty="0" smtClean="0"/>
              <a:t>Backhands/forehands</a:t>
            </a:r>
          </a:p>
          <a:p>
            <a:pPr marL="628650" lvl="1" indent="-171450">
              <a:buFont typeface="Arial" pitchFamily="34" charset="0"/>
              <a:buChar char="•"/>
            </a:pPr>
            <a:r>
              <a:rPr lang="en-US" sz="1200" b="1" dirty="0" smtClean="0"/>
              <a:t>Cut offs</a:t>
            </a:r>
          </a:p>
          <a:p>
            <a:pPr lvl="1"/>
            <a:endParaRPr lang="en-US" sz="1200" b="1" dirty="0"/>
          </a:p>
        </p:txBody>
      </p:sp>
      <p:sp>
        <p:nvSpPr>
          <p:cNvPr id="3" name="TextBox 2"/>
          <p:cNvSpPr txBox="1"/>
          <p:nvPr/>
        </p:nvSpPr>
        <p:spPr>
          <a:xfrm>
            <a:off x="4724400" y="1197037"/>
            <a:ext cx="3943978" cy="2862322"/>
          </a:xfrm>
          <a:prstGeom prst="rect">
            <a:avLst/>
          </a:prstGeom>
          <a:noFill/>
        </p:spPr>
        <p:txBody>
          <a:bodyPr wrap="square" rtlCol="0">
            <a:spAutoFit/>
          </a:bodyPr>
          <a:lstStyle/>
          <a:p>
            <a:pPr marL="171450" lvl="0" indent="-171450">
              <a:buFont typeface="Arial" pitchFamily="34" charset="0"/>
              <a:buChar char="•"/>
            </a:pPr>
            <a:r>
              <a:rPr lang="en-US" sz="1200" b="1" dirty="0" smtClean="0"/>
              <a:t>Glove/bat drill</a:t>
            </a:r>
          </a:p>
          <a:p>
            <a:pPr marL="171450" lvl="0" indent="-171450">
              <a:buFont typeface="Arial" pitchFamily="34" charset="0"/>
              <a:buChar char="•"/>
            </a:pPr>
            <a:r>
              <a:rPr lang="en-US" sz="1200" b="1" dirty="0" smtClean="0"/>
              <a:t>Short hop / Rolling drill (partners)</a:t>
            </a:r>
          </a:p>
          <a:p>
            <a:pPr marL="171450" lvl="0" indent="-171450">
              <a:buFont typeface="Arial" pitchFamily="34" charset="0"/>
              <a:buChar char="•"/>
            </a:pPr>
            <a:r>
              <a:rPr lang="en-US" sz="1200" b="1" dirty="0" smtClean="0"/>
              <a:t>Soft Hands</a:t>
            </a:r>
          </a:p>
          <a:p>
            <a:pPr marL="171450" lvl="0" indent="-171450">
              <a:buFont typeface="Arial" pitchFamily="34" charset="0"/>
              <a:buChar char="•"/>
            </a:pPr>
            <a:r>
              <a:rPr lang="en-US" sz="1200" b="1" dirty="0" smtClean="0"/>
              <a:t>Middle infield pivots</a:t>
            </a:r>
          </a:p>
          <a:p>
            <a:pPr marL="628650" lvl="1" indent="-171450">
              <a:buFont typeface="Arial" pitchFamily="34" charset="0"/>
              <a:buChar char="•"/>
            </a:pPr>
            <a:r>
              <a:rPr lang="en-US" sz="1200" b="1" dirty="0" smtClean="0"/>
              <a:t>Underhand feeds – how, when</a:t>
            </a:r>
          </a:p>
          <a:p>
            <a:pPr marL="628650" lvl="1" indent="-171450">
              <a:buFont typeface="Arial" pitchFamily="34" charset="0"/>
              <a:buChar char="•"/>
            </a:pPr>
            <a:r>
              <a:rPr lang="en-US" sz="1200" b="1" dirty="0" smtClean="0"/>
              <a:t>Showing the ball</a:t>
            </a:r>
          </a:p>
          <a:p>
            <a:pPr marL="628650" lvl="1" indent="-171450">
              <a:buFont typeface="Arial" pitchFamily="34" charset="0"/>
              <a:buChar char="•"/>
            </a:pPr>
            <a:r>
              <a:rPr lang="en-US" sz="1200" b="1" dirty="0" smtClean="0"/>
              <a:t>Drop to one knee</a:t>
            </a:r>
          </a:p>
          <a:p>
            <a:pPr marL="628650" lvl="1" indent="-171450">
              <a:buFont typeface="Arial" pitchFamily="34" charset="0"/>
              <a:buChar char="•"/>
            </a:pPr>
            <a:r>
              <a:rPr lang="en-US" sz="1200" b="1" dirty="0" smtClean="0"/>
              <a:t>Receiving the ball, show good target</a:t>
            </a:r>
          </a:p>
          <a:p>
            <a:pPr marL="171450" lvl="0" indent="-171450">
              <a:buFont typeface="Arial" pitchFamily="34" charset="0"/>
              <a:buChar char="•"/>
            </a:pPr>
            <a:r>
              <a:rPr lang="en-US" sz="1200" b="1" dirty="0" smtClean="0"/>
              <a:t>Infield Positioning</a:t>
            </a:r>
          </a:p>
          <a:p>
            <a:pPr marL="171450" lvl="0" indent="-171450">
              <a:buFont typeface="Arial" pitchFamily="34" charset="0"/>
              <a:buChar char="•"/>
            </a:pPr>
            <a:r>
              <a:rPr lang="en-US" sz="1200" b="1" dirty="0" smtClean="0"/>
              <a:t>Outfield</a:t>
            </a:r>
          </a:p>
          <a:p>
            <a:pPr marL="628650" lvl="1" indent="-171450">
              <a:buFont typeface="Arial" pitchFamily="34" charset="0"/>
              <a:buChar char="•"/>
            </a:pPr>
            <a:r>
              <a:rPr lang="en-US" sz="1200" b="1" dirty="0" smtClean="0"/>
              <a:t>First step back</a:t>
            </a:r>
          </a:p>
          <a:p>
            <a:pPr marL="628650" lvl="1" indent="-171450">
              <a:buFont typeface="Arial" pitchFamily="34" charset="0"/>
              <a:buChar char="•"/>
            </a:pPr>
            <a:r>
              <a:rPr lang="en-US" sz="1200" b="1" dirty="0" smtClean="0"/>
              <a:t>Drop steps</a:t>
            </a:r>
          </a:p>
          <a:p>
            <a:pPr marL="628650" lvl="1" indent="-171450">
              <a:buFont typeface="Arial" pitchFamily="34" charset="0"/>
              <a:buChar char="•"/>
            </a:pPr>
            <a:r>
              <a:rPr lang="en-US" sz="1200" b="1" dirty="0" smtClean="0"/>
              <a:t>2 hands</a:t>
            </a:r>
          </a:p>
          <a:p>
            <a:pPr marL="628650" lvl="1" indent="-171450">
              <a:buFont typeface="Arial" pitchFamily="34" charset="0"/>
              <a:buChar char="•"/>
            </a:pPr>
            <a:r>
              <a:rPr lang="en-US" sz="1200" b="1" dirty="0" smtClean="0"/>
              <a:t>Communication/cut offs</a:t>
            </a:r>
          </a:p>
          <a:p>
            <a:r>
              <a:rPr lang="en-US" sz="1200" b="1" dirty="0" smtClean="0"/>
              <a:t> </a:t>
            </a:r>
            <a:endParaRPr lang="en-US" sz="1200" b="1" dirty="0"/>
          </a:p>
        </p:txBody>
      </p:sp>
      <p:pic>
        <p:nvPicPr>
          <p:cNvPr id="5124" name="Picture 4" descr="https://encrypted-tbn2.gstatic.com/images?q=tbn:ANd9GcQI_MlOxmy6vhwIjSYklSMFAHb7xGGGqvb8VTuKlvO_G4AmhBF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690" y="4109994"/>
            <a:ext cx="2608690" cy="20622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2.gstatic.com/images?q=tbn:ANd9GcTbZbhgiiRdpuLUx1UH8BY5Zi01_dcTOFAyt-scHg0vpPARr7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584" y="4109993"/>
            <a:ext cx="219075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6" name="Groundball Fundamental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39089" y="4109993"/>
            <a:ext cx="3352800" cy="1885950"/>
          </a:xfrm>
          <a:prstGeom prst="rect">
            <a:avLst/>
          </a:prstGeom>
        </p:spPr>
      </p:pic>
    </p:spTree>
    <p:extLst>
      <p:ext uri="{BB962C8B-B14F-4D97-AF65-F5344CB8AC3E}">
        <p14:creationId xmlns:p14="http://schemas.microsoft.com/office/powerpoint/2010/main" val="2289804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1323439"/>
          </a:xfrm>
          <a:prstGeom prst="rect">
            <a:avLst/>
          </a:prstGeom>
          <a:noFill/>
        </p:spPr>
        <p:txBody>
          <a:bodyPr wrap="square" rtlCol="0">
            <a:spAutoFit/>
          </a:bodyPr>
          <a:lstStyle/>
          <a:p>
            <a:pPr algn="ctr"/>
            <a:r>
              <a:rPr lang="en-US" sz="8000" b="1" dirty="0" smtClean="0"/>
              <a:t>CATCHING</a:t>
            </a:r>
            <a:endParaRPr lang="en-US" sz="8000" b="1" dirty="0"/>
          </a:p>
        </p:txBody>
      </p:sp>
    </p:spTree>
    <p:extLst>
      <p:ext uri="{BB962C8B-B14F-4D97-AF65-F5344CB8AC3E}">
        <p14:creationId xmlns:p14="http://schemas.microsoft.com/office/powerpoint/2010/main" val="2320847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827705"/>
            <a:ext cx="6400800" cy="369332"/>
          </a:xfrm>
          <a:prstGeom prst="rect">
            <a:avLst/>
          </a:prstGeom>
          <a:noFill/>
        </p:spPr>
        <p:txBody>
          <a:bodyPr wrap="square" rtlCol="0">
            <a:spAutoFit/>
          </a:bodyPr>
          <a:lstStyle/>
          <a:p>
            <a:pPr algn="ctr"/>
            <a:r>
              <a:rPr lang="en-US" b="1" dirty="0" smtClean="0"/>
              <a:t>CATCHING DRILLS/MECHANICS</a:t>
            </a:r>
          </a:p>
        </p:txBody>
      </p:sp>
      <p:sp>
        <p:nvSpPr>
          <p:cNvPr id="5" name="TextBox 4"/>
          <p:cNvSpPr txBox="1"/>
          <p:nvPr/>
        </p:nvSpPr>
        <p:spPr>
          <a:xfrm>
            <a:off x="195944" y="1197037"/>
            <a:ext cx="5257800" cy="4801314"/>
          </a:xfrm>
          <a:prstGeom prst="rect">
            <a:avLst/>
          </a:prstGeom>
          <a:noFill/>
        </p:spPr>
        <p:txBody>
          <a:bodyPr wrap="square" rtlCol="0">
            <a:spAutoFit/>
          </a:bodyPr>
          <a:lstStyle/>
          <a:p>
            <a:r>
              <a:rPr lang="en-US" sz="1200" b="1" dirty="0"/>
              <a:t>Relaxed Stance</a:t>
            </a:r>
          </a:p>
          <a:p>
            <a:r>
              <a:rPr lang="en-US" sz="1200" dirty="0"/>
              <a:t>A general stance most catchers use with the bases empty and less than two</a:t>
            </a:r>
          </a:p>
          <a:p>
            <a:r>
              <a:rPr lang="en-US" sz="1200" dirty="0"/>
              <a:t>strikes is called a "relaxed" stance. The relaxed stance begins by squatting with</a:t>
            </a:r>
          </a:p>
          <a:p>
            <a:r>
              <a:rPr lang="en-US" sz="1200" dirty="0"/>
              <a:t>your feet shoulder-width apart. Your hips and shoulders should be square to the</a:t>
            </a:r>
          </a:p>
          <a:p>
            <a:r>
              <a:rPr lang="en-US" sz="1200" dirty="0"/>
              <a:t>pitcher and your feet straight across or slightly (an inch or two) staggered. In</a:t>
            </a:r>
          </a:p>
          <a:p>
            <a:r>
              <a:rPr lang="en-US" sz="1200" dirty="0"/>
              <a:t>other words, when looking down at home plate your feet should be parallel with</a:t>
            </a:r>
          </a:p>
          <a:p>
            <a:r>
              <a:rPr lang="en-US" sz="1200" dirty="0"/>
              <a:t>the front edge of the plate (i.e. straight across). Your weight should be on the</a:t>
            </a:r>
          </a:p>
          <a:p>
            <a:r>
              <a:rPr lang="en-US" sz="1200" dirty="0"/>
              <a:t>insides of your feet and you must be balanced. Balance is key. You should not</a:t>
            </a:r>
          </a:p>
          <a:p>
            <a:r>
              <a:rPr lang="en-US" sz="1200" dirty="0"/>
              <a:t>be falling over and it should be difficult for someone to push you over. Get as low</a:t>
            </a:r>
          </a:p>
          <a:p>
            <a:r>
              <a:rPr lang="en-US" sz="1200" dirty="0"/>
              <a:t>as comfortably possible while still being in an athletic position ready to react to</a:t>
            </a:r>
          </a:p>
          <a:p>
            <a:r>
              <a:rPr lang="en-US" sz="1200" dirty="0"/>
              <a:t>anything. The purpose of getting low is to allow the umpire to clearly see and </a:t>
            </a:r>
            <a:r>
              <a:rPr lang="en-US" sz="1200" dirty="0" smtClean="0"/>
              <a:t>call </a:t>
            </a:r>
            <a:r>
              <a:rPr lang="en-US" sz="1200" dirty="0"/>
              <a:t>pitches in the lower half of the zone. Every catcher is different so you should</a:t>
            </a:r>
          </a:p>
          <a:p>
            <a:r>
              <a:rPr lang="en-US" sz="1200" dirty="0"/>
              <a:t>experiment and find a stance that is comfortable and balanced.</a:t>
            </a:r>
          </a:p>
          <a:p>
            <a:r>
              <a:rPr lang="en-US" sz="1200" dirty="0"/>
              <a:t>Setting a proper arm position and arm angle are important. Your receiving arm</a:t>
            </a:r>
          </a:p>
          <a:p>
            <a:r>
              <a:rPr lang="en-US" sz="1200" dirty="0"/>
              <a:t>(mitt hand) should be relaxed (somewhere near the middle of being completely</a:t>
            </a:r>
          </a:p>
          <a:p>
            <a:r>
              <a:rPr lang="en-US" sz="1200" dirty="0"/>
              <a:t>straight and being completely bent toward your chest) and your palm should be</a:t>
            </a:r>
          </a:p>
          <a:p>
            <a:r>
              <a:rPr lang="en-US" sz="1200" dirty="0"/>
              <a:t>pointed at the pitcher. DO NOT set up with your receiving arm straight or you</a:t>
            </a:r>
          </a:p>
          <a:p>
            <a:r>
              <a:rPr lang="en-US" sz="1200" dirty="0"/>
              <a:t>may interfere with the batter's swing (catcher's interference). DO NOT have your</a:t>
            </a:r>
          </a:p>
          <a:p>
            <a:r>
              <a:rPr lang="en-US" sz="1200" dirty="0"/>
              <a:t>arm totally bent, as this will slow your ability to react to wild pitches. Being</a:t>
            </a:r>
          </a:p>
          <a:p>
            <a:r>
              <a:rPr lang="en-US" sz="1200" dirty="0"/>
              <a:t>extended or completely bent will also hamper your ability to receive and frame</a:t>
            </a:r>
          </a:p>
          <a:p>
            <a:r>
              <a:rPr lang="en-US" sz="1200" dirty="0"/>
              <a:t>pitches. Your elbow should be below your mitt. This helps in framing pitches that</a:t>
            </a:r>
          </a:p>
          <a:p>
            <a:r>
              <a:rPr lang="en-US" sz="1200" dirty="0"/>
              <a:t>are low and to the left side of your body (your elbow has less distance to travel to</a:t>
            </a:r>
          </a:p>
          <a:p>
            <a:r>
              <a:rPr lang="en-US" sz="1200" dirty="0"/>
              <a:t>get around the pitch). For right-handed catchers (most catchers are right</a:t>
            </a:r>
          </a:p>
          <a:p>
            <a:r>
              <a:rPr lang="en-US" sz="1200" dirty="0"/>
              <a:t>handed), your throwing hand should be behind your right shoe to avoid being hit</a:t>
            </a:r>
          </a:p>
          <a:p>
            <a:r>
              <a:rPr lang="en-US" sz="1200" dirty="0"/>
              <a:t>by a fouled pitch.</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886" y="2038920"/>
            <a:ext cx="2438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53744" y="1197037"/>
            <a:ext cx="2895600" cy="830997"/>
          </a:xfrm>
          <a:prstGeom prst="rect">
            <a:avLst/>
          </a:prstGeom>
          <a:noFill/>
        </p:spPr>
        <p:txBody>
          <a:bodyPr wrap="square" rtlCol="0">
            <a:spAutoFit/>
          </a:bodyPr>
          <a:lstStyle/>
          <a:p>
            <a:r>
              <a:rPr lang="en-US" sz="1200" b="1" dirty="0"/>
              <a:t>KEYS: Square to Pitcher, Comfort, Balance, Low Athletic Position, Arm Position,</a:t>
            </a:r>
          </a:p>
          <a:p>
            <a:r>
              <a:rPr lang="en-US" sz="1200" b="1" dirty="0"/>
              <a:t>Palm Toward Pitcher, Target, Relaxed Stance</a:t>
            </a:r>
          </a:p>
        </p:txBody>
      </p:sp>
    </p:spTree>
    <p:extLst>
      <p:ext uri="{BB962C8B-B14F-4D97-AF65-F5344CB8AC3E}">
        <p14:creationId xmlns:p14="http://schemas.microsoft.com/office/powerpoint/2010/main" val="3102776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CATCHING DRILLS/MECHANICS</a:t>
            </a:r>
          </a:p>
        </p:txBody>
      </p:sp>
      <p:sp>
        <p:nvSpPr>
          <p:cNvPr id="5" name="TextBox 4"/>
          <p:cNvSpPr txBox="1"/>
          <p:nvPr/>
        </p:nvSpPr>
        <p:spPr>
          <a:xfrm>
            <a:off x="206830" y="1066800"/>
            <a:ext cx="5257800" cy="5632311"/>
          </a:xfrm>
          <a:prstGeom prst="rect">
            <a:avLst/>
          </a:prstGeom>
          <a:noFill/>
        </p:spPr>
        <p:txBody>
          <a:bodyPr wrap="square" rtlCol="0">
            <a:spAutoFit/>
          </a:bodyPr>
          <a:lstStyle/>
          <a:p>
            <a:r>
              <a:rPr lang="en-US" sz="1200" b="1" dirty="0"/>
              <a:t>Ready Stance</a:t>
            </a:r>
          </a:p>
          <a:p>
            <a:r>
              <a:rPr lang="en-US" sz="1200" dirty="0"/>
              <a:t>The ready stance is used when there are runners on base</a:t>
            </a:r>
          </a:p>
          <a:p>
            <a:r>
              <a:rPr lang="en-US" sz="1200" dirty="0"/>
              <a:t>and/or two strikes on the batter. In both cases you need to be</a:t>
            </a:r>
          </a:p>
          <a:p>
            <a:r>
              <a:rPr lang="en-US" sz="1200" dirty="0"/>
              <a:t>ready to block a wild pitch or quickly throw out a base runner.</a:t>
            </a:r>
          </a:p>
          <a:p>
            <a:r>
              <a:rPr lang="en-US" sz="1200" dirty="0"/>
              <a:t>The ready stance is simply a raised squat where the weight is</a:t>
            </a:r>
          </a:p>
          <a:p>
            <a:r>
              <a:rPr lang="en-US" sz="1200" dirty="0"/>
              <a:t>now on the balls of your feet instead of the instep and your</a:t>
            </a:r>
          </a:p>
          <a:p>
            <a:r>
              <a:rPr lang="en-US" sz="1200" dirty="0"/>
              <a:t>butt is </a:t>
            </a:r>
            <a:r>
              <a:rPr lang="en-US" sz="1200" b="1" i="1" dirty="0"/>
              <a:t>slightly </a:t>
            </a:r>
            <a:r>
              <a:rPr lang="en-US" sz="1200" dirty="0"/>
              <a:t>raised. This allows for quick reactions. Even</a:t>
            </a:r>
          </a:p>
          <a:p>
            <a:r>
              <a:rPr lang="en-US" sz="1200" dirty="0"/>
              <a:t>though you are raised, keep low in your stance. Remember</a:t>
            </a:r>
          </a:p>
          <a:p>
            <a:r>
              <a:rPr lang="en-US" sz="1200" dirty="0"/>
              <a:t>the umpire. Give your pitcher as much help as possible by</a:t>
            </a:r>
          </a:p>
          <a:p>
            <a:r>
              <a:rPr lang="en-US" sz="1200" dirty="0"/>
              <a:t>allowing the umpire to see the entire zone. The distance</a:t>
            </a:r>
          </a:p>
          <a:p>
            <a:r>
              <a:rPr lang="en-US" sz="1200" dirty="0"/>
              <a:t>between your feet will probably increase in a raised squat</a:t>
            </a:r>
          </a:p>
          <a:p>
            <a:r>
              <a:rPr lang="en-US" sz="1200" dirty="0"/>
              <a:t>position. This is fine and expected.</a:t>
            </a:r>
          </a:p>
          <a:p>
            <a:r>
              <a:rPr lang="en-US" sz="1200" dirty="0"/>
              <a:t>Slightly Stagger Your </a:t>
            </a:r>
            <a:r>
              <a:rPr lang="en-US" sz="1200" dirty="0" smtClean="0"/>
              <a:t>Feet. One </a:t>
            </a:r>
            <a:r>
              <a:rPr lang="en-US" sz="1200" dirty="0"/>
              <a:t>area where I see bad information being passed along is foot alignment. Foot</a:t>
            </a:r>
          </a:p>
          <a:p>
            <a:r>
              <a:rPr lang="en-US" sz="1200" dirty="0"/>
              <a:t>alignment is very important in a ready stance. Your feet should be SLIGHTLY</a:t>
            </a:r>
          </a:p>
          <a:p>
            <a:r>
              <a:rPr lang="en-US" sz="1200" dirty="0"/>
              <a:t>staggered. DO NOT stagger your feet more than a few inches from parallel.</a:t>
            </a:r>
          </a:p>
          <a:p>
            <a:r>
              <a:rPr lang="en-US" sz="1200" dirty="0"/>
              <a:t>Some coaches teach their players to "cheat" with their feet over staggered. This</a:t>
            </a:r>
          </a:p>
          <a:p>
            <a:r>
              <a:rPr lang="en-US" sz="1200" dirty="0"/>
              <a:t>is BAD and here's why. The reason coaches teach their players to over stagger</a:t>
            </a:r>
          </a:p>
          <a:p>
            <a:r>
              <a:rPr lang="en-US" sz="1200" dirty="0"/>
              <a:t>their feet is to help in throwing out runners attempting to steal. This may help</a:t>
            </a:r>
          </a:p>
          <a:p>
            <a:r>
              <a:rPr lang="en-US" sz="1200" dirty="0"/>
              <a:t>them set their feet quicker but it takes away from the catcher's ability to block wild</a:t>
            </a:r>
          </a:p>
          <a:p>
            <a:r>
              <a:rPr lang="en-US" sz="1200" dirty="0"/>
              <a:t>pitches. Lining up in an extremely staggered stance forces the hips and the</a:t>
            </a:r>
          </a:p>
          <a:p>
            <a:r>
              <a:rPr lang="en-US" sz="1200" dirty="0"/>
              <a:t>shoulders to NOT BE SQUARE to the pitcher. It is much harder for a catcher to</a:t>
            </a:r>
          </a:p>
          <a:p>
            <a:r>
              <a:rPr lang="en-US" sz="1200" dirty="0"/>
              <a:t>turn his body and successfully block a pitch in the dirt. It is even harder to block a</a:t>
            </a:r>
          </a:p>
          <a:p>
            <a:r>
              <a:rPr lang="en-US" sz="1200" dirty="0"/>
              <a:t>pitch in the dirt to either side of the catcher. A runner attempting to steal is trying</a:t>
            </a:r>
          </a:p>
          <a:p>
            <a:r>
              <a:rPr lang="en-US" sz="1200" dirty="0"/>
              <a:t>to EARN that base and a catcher still has a great shot at throwing out the runner</a:t>
            </a:r>
          </a:p>
          <a:p>
            <a:r>
              <a:rPr lang="en-US" sz="1200" dirty="0"/>
              <a:t>without cheating with his feet. Almost all bases are stolen off the pitcher, not the</a:t>
            </a:r>
          </a:p>
          <a:p>
            <a:r>
              <a:rPr lang="en-US" sz="1200" dirty="0"/>
              <a:t>catcher. A runner on base will benefit from a catcher who is out of position</a:t>
            </a:r>
          </a:p>
          <a:p>
            <a:r>
              <a:rPr lang="en-US" sz="1200" dirty="0"/>
              <a:t>(staggered feet) and is unable to block a ball in the dirt. </a:t>
            </a:r>
            <a:r>
              <a:rPr lang="en-US" sz="1200" b="1" i="1" dirty="0"/>
              <a:t>Make the offense earn</a:t>
            </a:r>
          </a:p>
          <a:p>
            <a:r>
              <a:rPr lang="en-US" sz="1200" b="1" i="1" dirty="0"/>
              <a:t>the base and do not give it away by being out of position.</a:t>
            </a:r>
            <a:endParaRPr lang="en-US" sz="1200" dirty="0"/>
          </a:p>
        </p:txBody>
      </p:sp>
      <p:sp>
        <p:nvSpPr>
          <p:cNvPr id="8" name="TextBox 7"/>
          <p:cNvSpPr txBox="1"/>
          <p:nvPr/>
        </p:nvSpPr>
        <p:spPr>
          <a:xfrm>
            <a:off x="5464630" y="1077294"/>
            <a:ext cx="2895600" cy="1569660"/>
          </a:xfrm>
          <a:prstGeom prst="rect">
            <a:avLst/>
          </a:prstGeom>
          <a:noFill/>
        </p:spPr>
        <p:txBody>
          <a:bodyPr wrap="square" rtlCol="0">
            <a:spAutoFit/>
          </a:bodyPr>
          <a:lstStyle/>
          <a:p>
            <a:r>
              <a:rPr lang="en-US" sz="1200" b="1" dirty="0"/>
              <a:t>IMPORTANT POINT: </a:t>
            </a:r>
            <a:r>
              <a:rPr lang="en-US" sz="1200" dirty="0"/>
              <a:t>Keep your hips and shoulders square to the pitcher and</a:t>
            </a:r>
          </a:p>
          <a:p>
            <a:r>
              <a:rPr lang="en-US" sz="1200" dirty="0"/>
              <a:t>slightly stagger your feet</a:t>
            </a:r>
            <a:r>
              <a:rPr lang="en-US" sz="1200" dirty="0" smtClean="0"/>
              <a:t>!</a:t>
            </a:r>
          </a:p>
          <a:p>
            <a:r>
              <a:rPr lang="en-US" sz="1200" b="1" dirty="0"/>
              <a:t>KEYS: </a:t>
            </a:r>
            <a:r>
              <a:rPr lang="en-US" sz="1200" dirty="0"/>
              <a:t>Ready Stance, Hips and Shoulders Square to Pitcher, Weight on Balls of</a:t>
            </a:r>
          </a:p>
          <a:p>
            <a:r>
              <a:rPr lang="en-US" sz="1200" dirty="0"/>
              <a:t>Feet, Low Athletic Position, Arm Position, Palm Toward Pitcher, Target, Fist</a:t>
            </a:r>
          </a:p>
          <a:p>
            <a:r>
              <a:rPr lang="en-US" sz="1200" dirty="0"/>
              <a:t>Behind Glove</a:t>
            </a:r>
            <a:endParaRPr lang="en-US" sz="1200"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016" y="2766696"/>
            <a:ext cx="2471056" cy="387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156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b="1" dirty="0" smtClean="0"/>
              <a:t>PRACTICE PLANNING</a:t>
            </a:r>
          </a:p>
        </p:txBody>
      </p:sp>
      <p:sp>
        <p:nvSpPr>
          <p:cNvPr id="3" name="TextBox 2"/>
          <p:cNvSpPr txBox="1"/>
          <p:nvPr/>
        </p:nvSpPr>
        <p:spPr>
          <a:xfrm>
            <a:off x="854228" y="1295400"/>
            <a:ext cx="1888972" cy="369332"/>
          </a:xfrm>
          <a:prstGeom prst="rect">
            <a:avLst/>
          </a:prstGeom>
          <a:noFill/>
        </p:spPr>
        <p:txBody>
          <a:bodyPr wrap="square" rtlCol="0">
            <a:spAutoFit/>
          </a:bodyPr>
          <a:lstStyle/>
          <a:p>
            <a:r>
              <a:rPr lang="en-US" b="1" dirty="0" smtClean="0"/>
              <a:t>PITCHING DRILLS</a:t>
            </a:r>
            <a:endParaRPr lang="en-US" b="1" dirty="0"/>
          </a:p>
        </p:txBody>
      </p:sp>
      <p:sp>
        <p:nvSpPr>
          <p:cNvPr id="4" name="TextBox 3"/>
          <p:cNvSpPr txBox="1"/>
          <p:nvPr/>
        </p:nvSpPr>
        <p:spPr>
          <a:xfrm>
            <a:off x="304800" y="1905000"/>
            <a:ext cx="3352800" cy="3416320"/>
          </a:xfrm>
          <a:prstGeom prst="rect">
            <a:avLst/>
          </a:prstGeom>
          <a:noFill/>
        </p:spPr>
        <p:txBody>
          <a:bodyPr wrap="square" rtlCol="0">
            <a:spAutoFit/>
          </a:bodyPr>
          <a:lstStyle/>
          <a:p>
            <a:pPr lvl="1"/>
            <a:r>
              <a:rPr lang="en-US" b="1" dirty="0" smtClean="0"/>
              <a:t>Towel </a:t>
            </a:r>
            <a:r>
              <a:rPr lang="en-US" b="1" dirty="0"/>
              <a:t>Drill</a:t>
            </a:r>
          </a:p>
          <a:p>
            <a:pPr lvl="1"/>
            <a:r>
              <a:rPr lang="en-US" b="1" dirty="0"/>
              <a:t>Balance to Power</a:t>
            </a:r>
          </a:p>
          <a:p>
            <a:pPr lvl="1"/>
            <a:r>
              <a:rPr lang="en-US" b="1" dirty="0"/>
              <a:t>1-2-3 Drill</a:t>
            </a:r>
          </a:p>
          <a:p>
            <a:pPr lvl="1"/>
            <a:r>
              <a:rPr lang="en-US" b="1" dirty="0"/>
              <a:t>Work ahead!! Throw strikes!</a:t>
            </a:r>
          </a:p>
          <a:p>
            <a:pPr lvl="1"/>
            <a:r>
              <a:rPr lang="en-US" b="1" dirty="0"/>
              <a:t>Slide step</a:t>
            </a:r>
          </a:p>
          <a:p>
            <a:pPr lvl="1"/>
            <a:r>
              <a:rPr lang="en-US" b="1" dirty="0"/>
              <a:t>Pick-off move to 1</a:t>
            </a:r>
            <a:r>
              <a:rPr lang="en-US" b="1" baseline="30000" dirty="0"/>
              <a:t>st</a:t>
            </a:r>
            <a:endParaRPr lang="en-US" b="1" dirty="0"/>
          </a:p>
          <a:p>
            <a:pPr lvl="1"/>
            <a:r>
              <a:rPr lang="en-US" b="1" dirty="0"/>
              <a:t>Pick-off move to other bases</a:t>
            </a:r>
          </a:p>
          <a:p>
            <a:pPr lvl="1"/>
            <a:r>
              <a:rPr lang="en-US" b="1" dirty="0"/>
              <a:t>Covering first on ball hit to right side of infield</a:t>
            </a:r>
          </a:p>
          <a:p>
            <a:pPr lvl="1"/>
            <a:r>
              <a:rPr lang="en-US" b="1" dirty="0"/>
              <a:t>P-F-P Drill</a:t>
            </a:r>
          </a:p>
          <a:p>
            <a:pPr lvl="1"/>
            <a:r>
              <a:rPr lang="en-US" b="1" dirty="0"/>
              <a:t>Pitch outs</a:t>
            </a:r>
          </a:p>
          <a:p>
            <a:pPr lvl="1"/>
            <a:r>
              <a:rPr lang="en-US" b="1" dirty="0"/>
              <a:t>Intentional Walk</a:t>
            </a:r>
          </a:p>
        </p:txBody>
      </p:sp>
      <p:sp>
        <p:nvSpPr>
          <p:cNvPr id="11" name="TextBox 10"/>
          <p:cNvSpPr txBox="1"/>
          <p:nvPr/>
        </p:nvSpPr>
        <p:spPr>
          <a:xfrm>
            <a:off x="5438625" y="1295400"/>
            <a:ext cx="1888972" cy="369332"/>
          </a:xfrm>
          <a:prstGeom prst="rect">
            <a:avLst/>
          </a:prstGeom>
          <a:noFill/>
        </p:spPr>
        <p:txBody>
          <a:bodyPr wrap="square" rtlCol="0">
            <a:spAutoFit/>
          </a:bodyPr>
          <a:lstStyle/>
          <a:p>
            <a:r>
              <a:rPr lang="en-US" b="1" dirty="0" smtClean="0"/>
              <a:t>CATCHING DRILLS</a:t>
            </a:r>
            <a:endParaRPr lang="en-US" b="1" dirty="0"/>
          </a:p>
        </p:txBody>
      </p:sp>
      <p:sp>
        <p:nvSpPr>
          <p:cNvPr id="12" name="TextBox 11"/>
          <p:cNvSpPr txBox="1"/>
          <p:nvPr/>
        </p:nvSpPr>
        <p:spPr>
          <a:xfrm>
            <a:off x="4953000" y="1905000"/>
            <a:ext cx="3352800" cy="4524315"/>
          </a:xfrm>
          <a:prstGeom prst="rect">
            <a:avLst/>
          </a:prstGeom>
          <a:noFill/>
        </p:spPr>
        <p:txBody>
          <a:bodyPr wrap="square" rtlCol="0">
            <a:spAutoFit/>
          </a:bodyPr>
          <a:lstStyle/>
          <a:p>
            <a:pPr lvl="1"/>
            <a:r>
              <a:rPr lang="en-US" b="1" dirty="0"/>
              <a:t>Dry Block Drill: Front, Angle Left, Angle Right</a:t>
            </a:r>
          </a:p>
          <a:p>
            <a:pPr lvl="1"/>
            <a:r>
              <a:rPr lang="en-US" b="1" dirty="0"/>
              <a:t>Block: Front, Angle Left, Angle Right</a:t>
            </a:r>
          </a:p>
          <a:p>
            <a:pPr lvl="1"/>
            <a:r>
              <a:rPr lang="en-US" b="1" dirty="0"/>
              <a:t>Block and Recover.</a:t>
            </a:r>
          </a:p>
          <a:p>
            <a:pPr lvl="1"/>
            <a:r>
              <a:rPr lang="en-US" b="1" dirty="0"/>
              <a:t>Receiving – soft hands, quiet body</a:t>
            </a:r>
          </a:p>
          <a:p>
            <a:pPr lvl="1"/>
            <a:r>
              <a:rPr lang="en-US" b="1" dirty="0"/>
              <a:t>Exchange and throw</a:t>
            </a:r>
          </a:p>
          <a:p>
            <a:pPr lvl="1"/>
            <a:r>
              <a:rPr lang="en-US" b="1" dirty="0"/>
              <a:t>Throwing to second</a:t>
            </a:r>
          </a:p>
          <a:p>
            <a:pPr lvl="1"/>
            <a:r>
              <a:rPr lang="en-US" b="1" dirty="0"/>
              <a:t>Drop 3</a:t>
            </a:r>
            <a:r>
              <a:rPr lang="en-US" b="1" baseline="30000" dirty="0"/>
              <a:t>rd</a:t>
            </a:r>
            <a:r>
              <a:rPr lang="en-US" b="1" dirty="0"/>
              <a:t> strike</a:t>
            </a:r>
          </a:p>
          <a:p>
            <a:pPr lvl="1"/>
            <a:r>
              <a:rPr lang="en-US" b="1" dirty="0"/>
              <a:t>Pop ups</a:t>
            </a:r>
          </a:p>
          <a:p>
            <a:pPr lvl="1"/>
            <a:r>
              <a:rPr lang="en-US" b="1" dirty="0"/>
              <a:t>Fielding Bunts</a:t>
            </a:r>
          </a:p>
          <a:p>
            <a:pPr lvl="1"/>
            <a:r>
              <a:rPr lang="en-US" b="1" dirty="0"/>
              <a:t>3 stances</a:t>
            </a:r>
          </a:p>
          <a:p>
            <a:pPr lvl="2"/>
            <a:r>
              <a:rPr lang="en-US" b="1" dirty="0"/>
              <a:t>Giving signs</a:t>
            </a:r>
          </a:p>
          <a:p>
            <a:pPr lvl="2"/>
            <a:r>
              <a:rPr lang="en-US" b="1" dirty="0"/>
              <a:t>Nobody on base</a:t>
            </a:r>
          </a:p>
          <a:p>
            <a:pPr lvl="2"/>
            <a:r>
              <a:rPr lang="en-US" b="1" dirty="0"/>
              <a:t>Runner on base</a:t>
            </a:r>
          </a:p>
        </p:txBody>
      </p:sp>
    </p:spTree>
    <p:extLst>
      <p:ext uri="{BB962C8B-B14F-4D97-AF65-F5344CB8AC3E}">
        <p14:creationId xmlns:p14="http://schemas.microsoft.com/office/powerpoint/2010/main" val="1035812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CATCHING DRILLS/MECHANICS</a:t>
            </a:r>
          </a:p>
        </p:txBody>
      </p:sp>
      <p:sp>
        <p:nvSpPr>
          <p:cNvPr id="5" name="TextBox 4"/>
          <p:cNvSpPr txBox="1"/>
          <p:nvPr/>
        </p:nvSpPr>
        <p:spPr>
          <a:xfrm>
            <a:off x="206830" y="1066800"/>
            <a:ext cx="5257800" cy="5816977"/>
          </a:xfrm>
          <a:prstGeom prst="rect">
            <a:avLst/>
          </a:prstGeom>
          <a:noFill/>
        </p:spPr>
        <p:txBody>
          <a:bodyPr wrap="square" rtlCol="0">
            <a:spAutoFit/>
          </a:bodyPr>
          <a:lstStyle/>
          <a:p>
            <a:r>
              <a:rPr lang="en-US" sz="1200" b="1" dirty="0" smtClean="0"/>
              <a:t>Blocking</a:t>
            </a:r>
          </a:p>
          <a:p>
            <a:r>
              <a:rPr lang="en-US" sz="1200" dirty="0"/>
              <a:t>Besides receiving and communication, the most important skill for a catcher to</a:t>
            </a:r>
          </a:p>
          <a:p>
            <a:r>
              <a:rPr lang="en-US" sz="1200" dirty="0"/>
              <a:t>develop is the ability to block pitches in the dirt. Teams will take advantage of a</a:t>
            </a:r>
          </a:p>
          <a:p>
            <a:r>
              <a:rPr lang="en-US" sz="1200" dirty="0"/>
              <a:t>catcher who is a poor blocker. Catchers who can block well keep base runners</a:t>
            </a:r>
          </a:p>
          <a:p>
            <a:r>
              <a:rPr lang="en-US" sz="1200" dirty="0"/>
              <a:t>from advancing and instill confidence in their pitchers. A confident pitcher is a</a:t>
            </a:r>
          </a:p>
          <a:p>
            <a:r>
              <a:rPr lang="en-US" sz="1200" dirty="0"/>
              <a:t>better pitcher.</a:t>
            </a:r>
          </a:p>
          <a:p>
            <a:r>
              <a:rPr lang="en-US" sz="1200" dirty="0"/>
              <a:t>Blocking is simply defined as using whatever means available to knock down and</a:t>
            </a:r>
          </a:p>
          <a:p>
            <a:r>
              <a:rPr lang="en-US" sz="1200" dirty="0"/>
              <a:t>control a pitch that bounces. The key term is control. I may be able to get in </a:t>
            </a:r>
            <a:r>
              <a:rPr lang="en-US" sz="1200" dirty="0" smtClean="0"/>
              <a:t>front </a:t>
            </a:r>
            <a:r>
              <a:rPr lang="en-US" sz="1200" dirty="0"/>
              <a:t>of the ball with my body, but if that ball bounces too far away from me (i.e. I don't</a:t>
            </a:r>
          </a:p>
          <a:p>
            <a:r>
              <a:rPr lang="en-US" sz="1200" dirty="0"/>
              <a:t>control it) a good base runner will still advance. The following basic technique</a:t>
            </a:r>
          </a:p>
          <a:p>
            <a:r>
              <a:rPr lang="en-US" sz="1200" dirty="0"/>
              <a:t>should be used when blocking and controlling pitches in the dirt</a:t>
            </a:r>
            <a:r>
              <a:rPr lang="en-US" sz="1200" dirty="0" smtClean="0"/>
              <a:t>.</a:t>
            </a:r>
          </a:p>
          <a:p>
            <a:r>
              <a:rPr lang="en-US" sz="1200" b="1" dirty="0"/>
              <a:t>Technique</a:t>
            </a:r>
          </a:p>
          <a:p>
            <a:r>
              <a:rPr lang="en-US" sz="1200" dirty="0"/>
              <a:t>The catcher should already be in the ready stance when attempting to block.</a:t>
            </a:r>
          </a:p>
          <a:p>
            <a:r>
              <a:rPr lang="en-US" sz="1200" dirty="0"/>
              <a:t>Your hips and shoulders should be square to the pitcher. Recognize the pitch</a:t>
            </a:r>
          </a:p>
          <a:p>
            <a:r>
              <a:rPr lang="en-US" sz="1200" dirty="0"/>
              <a:t>and quickly thrust your knees to the ground while remaining square to the</a:t>
            </a:r>
          </a:p>
          <a:p>
            <a:r>
              <a:rPr lang="en-US" sz="1200" dirty="0"/>
              <a:t>pitcher. Clear your feet by moving them back and to the side, with your toes</a:t>
            </a:r>
          </a:p>
          <a:p>
            <a:r>
              <a:rPr lang="en-US" sz="1200" dirty="0"/>
              <a:t>pointed away from your body. Your knees should almost land where your feet</a:t>
            </a:r>
          </a:p>
          <a:p>
            <a:r>
              <a:rPr lang="en-US" sz="1200" dirty="0"/>
              <a:t>were located and be spread apart just past shoulder width. Do not just fall</a:t>
            </a:r>
          </a:p>
          <a:p>
            <a:r>
              <a:rPr lang="en-US" sz="1200" dirty="0"/>
              <a:t>forward to your knees, as this takes too long. You need to get down quickly.</a:t>
            </a:r>
          </a:p>
          <a:p>
            <a:r>
              <a:rPr lang="en-US" sz="1200" dirty="0"/>
              <a:t>Clear your feet and thrust your knees down.</a:t>
            </a:r>
          </a:p>
          <a:p>
            <a:r>
              <a:rPr lang="en-US" sz="1200" dirty="0"/>
              <a:t>Your glove should move from your target position to directly between your legs</a:t>
            </a:r>
          </a:p>
          <a:p>
            <a:r>
              <a:rPr lang="en-US" sz="1200" dirty="0"/>
              <a:t>with your palm up, facing the pitcher and your throwing hand positioned behind</a:t>
            </a:r>
          </a:p>
          <a:p>
            <a:r>
              <a:rPr lang="en-US" sz="1200" dirty="0"/>
              <a:t>the glove. The web of the glove should be against the ground and both arms</a:t>
            </a:r>
          </a:p>
          <a:p>
            <a:r>
              <a:rPr lang="en-US" sz="1200" dirty="0"/>
              <a:t>should be snug with your body. This hand and arm position keeps a ball from</a:t>
            </a:r>
          </a:p>
          <a:p>
            <a:r>
              <a:rPr lang="en-US" sz="1200" dirty="0"/>
              <a:t>going through your five hole. Tuck both elbows against your body to provide a</a:t>
            </a:r>
          </a:p>
          <a:p>
            <a:r>
              <a:rPr lang="en-US" sz="1200" dirty="0"/>
              <a:t>greater surface area for blocking.</a:t>
            </a:r>
          </a:p>
          <a:p>
            <a:r>
              <a:rPr lang="en-US" sz="1200" dirty="0"/>
              <a:t>The upper body position is critical to controlling the deflection of the ball. Keeping</a:t>
            </a:r>
          </a:p>
          <a:p>
            <a:r>
              <a:rPr lang="en-US" sz="1200" dirty="0"/>
              <a:t>your shoulders square to the pitcher, round your shoulders and bend at the waist</a:t>
            </a:r>
          </a:p>
          <a:p>
            <a:r>
              <a:rPr lang="en-US" sz="1200" dirty="0"/>
              <a:t>so your upper body is leaning forward over your thighs. This creates a down</a:t>
            </a:r>
          </a:p>
          <a:p>
            <a:r>
              <a:rPr lang="en-US" sz="1200" dirty="0"/>
              <a:t>angle that will deflect a ball down in front of you and at a controlled distance</a:t>
            </a:r>
            <a:r>
              <a:rPr lang="en-US" sz="1200" dirty="0" smtClean="0"/>
              <a:t>. </a:t>
            </a:r>
            <a:r>
              <a:rPr lang="en-US" sz="1200" dirty="0"/>
              <a:t>Tuck your chin to your chest so you do not get hit in the throat.</a:t>
            </a:r>
            <a:endParaRPr lang="en-US" sz="1200" b="1" dirty="0"/>
          </a:p>
        </p:txBody>
      </p:sp>
      <p:sp>
        <p:nvSpPr>
          <p:cNvPr id="8" name="TextBox 7"/>
          <p:cNvSpPr txBox="1"/>
          <p:nvPr/>
        </p:nvSpPr>
        <p:spPr>
          <a:xfrm>
            <a:off x="5464630" y="1077294"/>
            <a:ext cx="2895600" cy="1754326"/>
          </a:xfrm>
          <a:prstGeom prst="rect">
            <a:avLst/>
          </a:prstGeom>
          <a:noFill/>
        </p:spPr>
        <p:txBody>
          <a:bodyPr wrap="square" rtlCol="0">
            <a:spAutoFit/>
          </a:bodyPr>
          <a:lstStyle/>
          <a:p>
            <a:r>
              <a:rPr lang="en-US" sz="1200" b="1" dirty="0"/>
              <a:t>IMPORTANT POINT: </a:t>
            </a:r>
            <a:r>
              <a:rPr lang="en-US" sz="1200" dirty="0"/>
              <a:t>DO NOT try and scoop a pitch in the dirt with your glove. This is a bad habit </a:t>
            </a:r>
            <a:r>
              <a:rPr lang="en-US" sz="1200" dirty="0" smtClean="0"/>
              <a:t>to get </a:t>
            </a:r>
            <a:r>
              <a:rPr lang="en-US" sz="1200" dirty="0"/>
              <a:t>into and most of the time you will fail</a:t>
            </a:r>
            <a:r>
              <a:rPr lang="en-US" sz="1200" dirty="0" smtClean="0"/>
              <a:t>.</a:t>
            </a:r>
          </a:p>
          <a:p>
            <a:r>
              <a:rPr lang="en-US" sz="1200" b="1" dirty="0"/>
              <a:t>KEYS: </a:t>
            </a:r>
            <a:r>
              <a:rPr lang="en-US" sz="1200" dirty="0"/>
              <a:t>Knock Down, Control, Thrust Knees, Glove Position, Tuck Elbows, Bend</a:t>
            </a:r>
          </a:p>
          <a:p>
            <a:r>
              <a:rPr lang="en-US" sz="1200" dirty="0"/>
              <a:t>Waist, Round Shoulders, Tuck Chin, Slide to Location, Square to Pitcher,</a:t>
            </a:r>
          </a:p>
          <a:p>
            <a:r>
              <a:rPr lang="en-US" sz="1200" dirty="0"/>
              <a:t>Breaking Ball Spin</a:t>
            </a:r>
            <a:endParaRPr lang="en-US" sz="1200" dirty="0" smtClean="0"/>
          </a:p>
        </p:txBody>
      </p:sp>
      <p:pic>
        <p:nvPicPr>
          <p:cNvPr id="3" name="Catcher Block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9317" y="3048000"/>
            <a:ext cx="3639014" cy="2586722"/>
          </a:xfrm>
          <a:prstGeom prst="rect">
            <a:avLst/>
          </a:prstGeom>
        </p:spPr>
      </p:pic>
    </p:spTree>
    <p:extLst>
      <p:ext uri="{BB962C8B-B14F-4D97-AF65-F5344CB8AC3E}">
        <p14:creationId xmlns:p14="http://schemas.microsoft.com/office/powerpoint/2010/main" val="1906999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1323439"/>
          </a:xfrm>
          <a:prstGeom prst="rect">
            <a:avLst/>
          </a:prstGeom>
          <a:noFill/>
        </p:spPr>
        <p:txBody>
          <a:bodyPr wrap="square" rtlCol="0">
            <a:spAutoFit/>
          </a:bodyPr>
          <a:lstStyle/>
          <a:p>
            <a:pPr algn="ctr"/>
            <a:r>
              <a:rPr lang="en-US" sz="8000" b="1" dirty="0" smtClean="0"/>
              <a:t>HITTING</a:t>
            </a:r>
            <a:endParaRPr lang="en-US" sz="8000" b="1" dirty="0"/>
          </a:p>
        </p:txBody>
      </p:sp>
    </p:spTree>
    <p:extLst>
      <p:ext uri="{BB962C8B-B14F-4D97-AF65-F5344CB8AC3E}">
        <p14:creationId xmlns:p14="http://schemas.microsoft.com/office/powerpoint/2010/main" val="1667989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COACHING KEYS FOR YOUNG HITTERS</a:t>
            </a:r>
            <a:endParaRPr lang="en-US" b="1" dirty="0" smtClean="0"/>
          </a:p>
        </p:txBody>
      </p:sp>
      <p:sp>
        <p:nvSpPr>
          <p:cNvPr id="5" name="TextBox 4"/>
          <p:cNvSpPr txBox="1"/>
          <p:nvPr/>
        </p:nvSpPr>
        <p:spPr>
          <a:xfrm>
            <a:off x="206830" y="1219200"/>
            <a:ext cx="8708570" cy="1384995"/>
          </a:xfrm>
          <a:prstGeom prst="rect">
            <a:avLst/>
          </a:prstGeom>
          <a:noFill/>
        </p:spPr>
        <p:txBody>
          <a:bodyPr wrap="square" rtlCol="0">
            <a:spAutoFit/>
          </a:bodyPr>
          <a:lstStyle/>
          <a:p>
            <a:pPr marL="171450" indent="-171450">
              <a:buFont typeface="Arial" pitchFamily="34" charset="0"/>
              <a:buChar char="•"/>
            </a:pPr>
            <a:r>
              <a:rPr lang="en-US" sz="1200" dirty="0" smtClean="0"/>
              <a:t>STAND 6” – 8” OFF OF HOME PLATE – NO MORE!</a:t>
            </a:r>
          </a:p>
          <a:p>
            <a:pPr marL="171450" indent="-171450">
              <a:buFont typeface="Arial" pitchFamily="34" charset="0"/>
              <a:buChar char="•"/>
            </a:pPr>
            <a:r>
              <a:rPr lang="en-US" sz="1200" dirty="0" smtClean="0"/>
              <a:t>WIDER BASE/STANCE IS BETTER. SLIGHTLY LESS THAN THE LENGTH OF THEIR BAT.</a:t>
            </a:r>
          </a:p>
          <a:p>
            <a:pPr marL="171450" indent="-171450">
              <a:buFont typeface="Arial" pitchFamily="34" charset="0"/>
              <a:buChar char="•"/>
            </a:pPr>
            <a:r>
              <a:rPr lang="en-US" sz="1200" dirty="0" smtClean="0"/>
              <a:t>STRIDE TO THE PITCHER.</a:t>
            </a:r>
          </a:p>
          <a:p>
            <a:pPr marL="171450" indent="-171450">
              <a:buFont typeface="Arial" pitchFamily="34" charset="0"/>
              <a:buChar char="•"/>
            </a:pPr>
            <a:r>
              <a:rPr lang="en-US" sz="1200" dirty="0" smtClean="0"/>
              <a:t>START THE BAT ON THE OUTSIDE OF THE BACK SHOULDER. PROMOTES SHORT TO THE BALL, GOOD HAND PATH.</a:t>
            </a:r>
          </a:p>
          <a:p>
            <a:pPr marL="171450" indent="-171450">
              <a:buFont typeface="Arial" pitchFamily="34" charset="0"/>
              <a:buChar char="•"/>
            </a:pPr>
            <a:r>
              <a:rPr lang="en-US" sz="1200" dirty="0" smtClean="0"/>
              <a:t>LINE UP THE KNOCKING KNUCKLES.</a:t>
            </a:r>
          </a:p>
          <a:p>
            <a:pPr marL="171450" indent="-171450">
              <a:buFont typeface="Arial" pitchFamily="34" charset="0"/>
              <a:buChar char="•"/>
            </a:pPr>
            <a:r>
              <a:rPr lang="en-US" sz="1200" dirty="0" smtClean="0"/>
              <a:t>SMALLER BAT IS BEST FOR YOUNG HITTERS</a:t>
            </a:r>
            <a:r>
              <a:rPr lang="en-US" sz="1200" dirty="0" smtClean="0"/>
              <a:t>. TEACH GOOD MECHANICS FIRST.</a:t>
            </a:r>
          </a:p>
          <a:p>
            <a:pPr marL="171450" indent="-171450">
              <a:buFont typeface="Arial" pitchFamily="34" charset="0"/>
              <a:buChar char="•"/>
            </a:pPr>
            <a:endParaRPr lang="en-US" sz="12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14600"/>
            <a:ext cx="2106434" cy="3555368"/>
          </a:xfrm>
          <a:prstGeom prst="rect">
            <a:avLst/>
          </a:prstGeom>
        </p:spPr>
      </p:pic>
      <p:pic>
        <p:nvPicPr>
          <p:cNvPr id="8194" name="Picture 2" descr="C:\Users\Jeff\Desktop\Hitters Count\Hitting Images\Trout st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14600"/>
            <a:ext cx="1828800" cy="35553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eff\Desktop\Hitters Count\Hitting Images\Holiday stan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514600"/>
            <a:ext cx="2667000" cy="35605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30234" y="6324600"/>
            <a:ext cx="1066800" cy="381000"/>
          </a:xfrm>
          <a:prstGeom prst="rect">
            <a:avLst/>
          </a:prstGeom>
          <a:noFill/>
        </p:spPr>
        <p:txBody>
          <a:bodyPr wrap="square" rtlCol="0">
            <a:spAutoFit/>
          </a:bodyPr>
          <a:lstStyle/>
          <a:p>
            <a:pPr algn="ctr"/>
            <a:r>
              <a:rPr lang="en-US" dirty="0" smtClean="0"/>
              <a:t>STANCE</a:t>
            </a:r>
            <a:endParaRPr lang="en-US" dirty="0"/>
          </a:p>
        </p:txBody>
      </p:sp>
      <p:sp>
        <p:nvSpPr>
          <p:cNvPr id="11" name="TextBox 10"/>
          <p:cNvSpPr txBox="1"/>
          <p:nvPr/>
        </p:nvSpPr>
        <p:spPr>
          <a:xfrm>
            <a:off x="5753100" y="6324600"/>
            <a:ext cx="1066800" cy="381000"/>
          </a:xfrm>
          <a:prstGeom prst="rect">
            <a:avLst/>
          </a:prstGeom>
          <a:noFill/>
        </p:spPr>
        <p:txBody>
          <a:bodyPr wrap="square" rtlCol="0">
            <a:spAutoFit/>
          </a:bodyPr>
          <a:lstStyle/>
          <a:p>
            <a:pPr algn="ctr"/>
            <a:r>
              <a:rPr lang="en-US" dirty="0" smtClean="0"/>
              <a:t>STRIDE</a:t>
            </a:r>
            <a:endParaRPr lang="en-US" dirty="0"/>
          </a:p>
        </p:txBody>
      </p:sp>
    </p:spTree>
    <p:extLst>
      <p:ext uri="{BB962C8B-B14F-4D97-AF65-F5344CB8AC3E}">
        <p14:creationId xmlns:p14="http://schemas.microsoft.com/office/powerpoint/2010/main" val="2284337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COACHING KEYS FOR YOUNG HITTERS</a:t>
            </a:r>
            <a:endParaRPr lang="en-US" b="1" dirty="0" smtClean="0"/>
          </a:p>
        </p:txBody>
      </p:sp>
      <p:sp>
        <p:nvSpPr>
          <p:cNvPr id="5" name="TextBox 4"/>
          <p:cNvSpPr txBox="1"/>
          <p:nvPr/>
        </p:nvSpPr>
        <p:spPr>
          <a:xfrm>
            <a:off x="206830" y="1219200"/>
            <a:ext cx="8708570" cy="1384995"/>
          </a:xfrm>
          <a:prstGeom prst="rect">
            <a:avLst/>
          </a:prstGeom>
          <a:noFill/>
        </p:spPr>
        <p:txBody>
          <a:bodyPr wrap="square" rtlCol="0">
            <a:spAutoFit/>
          </a:bodyPr>
          <a:lstStyle/>
          <a:p>
            <a:pPr marL="171450" indent="-171450">
              <a:buFont typeface="Arial" pitchFamily="34" charset="0"/>
              <a:buChar char="•"/>
            </a:pPr>
            <a:r>
              <a:rPr lang="en-US" sz="1200" dirty="0" smtClean="0"/>
              <a:t>STAND 6” – 8” OFF OF HOME PLATE – NO MORE!</a:t>
            </a:r>
          </a:p>
          <a:p>
            <a:pPr marL="171450" indent="-171450">
              <a:buFont typeface="Arial" pitchFamily="34" charset="0"/>
              <a:buChar char="•"/>
            </a:pPr>
            <a:r>
              <a:rPr lang="en-US" sz="1200" dirty="0" smtClean="0"/>
              <a:t>WIDER BASE/STANCE IS BETTER. SLIGHTLY LESS THAN THE LENGTH OF THEIR BAT.</a:t>
            </a:r>
          </a:p>
          <a:p>
            <a:pPr marL="171450" indent="-171450">
              <a:buFont typeface="Arial" pitchFamily="34" charset="0"/>
              <a:buChar char="•"/>
            </a:pPr>
            <a:r>
              <a:rPr lang="en-US" sz="1200" dirty="0" smtClean="0"/>
              <a:t>STRIDE TO THE PITCHER.</a:t>
            </a:r>
          </a:p>
          <a:p>
            <a:pPr marL="171450" indent="-171450">
              <a:buFont typeface="Arial" pitchFamily="34" charset="0"/>
              <a:buChar char="•"/>
            </a:pPr>
            <a:r>
              <a:rPr lang="en-US" sz="1200" dirty="0" smtClean="0"/>
              <a:t>START THE BAT ON THE OUTSIDE OF THE BACK SHOULDER. PROMOTES SHORT TO THE BALL, GOOD HAND PATH.</a:t>
            </a:r>
          </a:p>
          <a:p>
            <a:pPr marL="171450" indent="-171450">
              <a:buFont typeface="Arial" pitchFamily="34" charset="0"/>
              <a:buChar char="•"/>
            </a:pPr>
            <a:r>
              <a:rPr lang="en-US" sz="1200" dirty="0" smtClean="0"/>
              <a:t>LINE UP THE KNOCKING KNUCKLES.</a:t>
            </a:r>
          </a:p>
          <a:p>
            <a:pPr marL="171450" indent="-171450">
              <a:buFont typeface="Arial" pitchFamily="34" charset="0"/>
              <a:buChar char="•"/>
            </a:pPr>
            <a:r>
              <a:rPr lang="en-US" sz="1200" dirty="0" smtClean="0"/>
              <a:t>SMALLER BAT IS BEST FOR YOUNG HITTERS</a:t>
            </a:r>
            <a:r>
              <a:rPr lang="en-US" sz="1200" dirty="0" smtClean="0"/>
              <a:t>. TEACH GOOD MECHANICS FIRST.</a:t>
            </a:r>
          </a:p>
          <a:p>
            <a:pPr marL="171450" indent="-171450">
              <a:buFont typeface="Arial" pitchFamily="34" charset="0"/>
              <a:buChar char="•"/>
            </a:pPr>
            <a:endParaRPr lang="en-US" sz="1200" dirty="0" smtClean="0"/>
          </a:p>
        </p:txBody>
      </p:sp>
      <p:pic>
        <p:nvPicPr>
          <p:cNvPr id="9218" name="Picture 2" descr="C:\Users\Jeff\Desktop\Hitters Count\Hitting Images\Cabrera appro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4" y="2508470"/>
            <a:ext cx="3450770" cy="182030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eff\Desktop\Hitters Count\HC Images\bagwell_approa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08470"/>
            <a:ext cx="2732758" cy="18264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ff\Desktop\Hitters Count\HC Images\Bonds approach_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508470"/>
            <a:ext cx="1878112" cy="2613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4649" y="4615934"/>
            <a:ext cx="2419351" cy="369332"/>
          </a:xfrm>
          <a:prstGeom prst="rect">
            <a:avLst/>
          </a:prstGeom>
          <a:noFill/>
        </p:spPr>
        <p:txBody>
          <a:bodyPr wrap="square" rtlCol="0">
            <a:spAutoFit/>
          </a:bodyPr>
          <a:lstStyle/>
          <a:p>
            <a:pPr algn="ctr"/>
            <a:r>
              <a:rPr lang="en-US" dirty="0" smtClean="0"/>
              <a:t>APPROACH POSITION</a:t>
            </a:r>
            <a:endParaRPr lang="en-US" dirty="0"/>
          </a:p>
        </p:txBody>
      </p:sp>
    </p:spTree>
    <p:extLst>
      <p:ext uri="{BB962C8B-B14F-4D97-AF65-F5344CB8AC3E}">
        <p14:creationId xmlns:p14="http://schemas.microsoft.com/office/powerpoint/2010/main" val="2202616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COACHING KEYS FOR YOUNG HITTERS</a:t>
            </a:r>
            <a:endParaRPr lang="en-US" b="1" dirty="0" smtClean="0"/>
          </a:p>
        </p:txBody>
      </p:sp>
      <p:sp>
        <p:nvSpPr>
          <p:cNvPr id="5" name="TextBox 4"/>
          <p:cNvSpPr txBox="1"/>
          <p:nvPr/>
        </p:nvSpPr>
        <p:spPr>
          <a:xfrm>
            <a:off x="206830" y="1219200"/>
            <a:ext cx="8708570" cy="1384995"/>
          </a:xfrm>
          <a:prstGeom prst="rect">
            <a:avLst/>
          </a:prstGeom>
          <a:noFill/>
        </p:spPr>
        <p:txBody>
          <a:bodyPr wrap="square" rtlCol="0">
            <a:spAutoFit/>
          </a:bodyPr>
          <a:lstStyle/>
          <a:p>
            <a:pPr marL="171450" indent="-171450">
              <a:buFont typeface="Arial" pitchFamily="34" charset="0"/>
              <a:buChar char="•"/>
            </a:pPr>
            <a:r>
              <a:rPr lang="en-US" sz="1200" dirty="0" smtClean="0"/>
              <a:t>STAND 6” – 8” OFF OF HOME PLATE – NO MORE!</a:t>
            </a:r>
          </a:p>
          <a:p>
            <a:pPr marL="171450" indent="-171450">
              <a:buFont typeface="Arial" pitchFamily="34" charset="0"/>
              <a:buChar char="•"/>
            </a:pPr>
            <a:r>
              <a:rPr lang="en-US" sz="1200" dirty="0" smtClean="0"/>
              <a:t>WIDER BASE/STANCE IS BETTER. SLIGHTLY LESS THAN THE LENGTH OF THEIR BAT.</a:t>
            </a:r>
          </a:p>
          <a:p>
            <a:pPr marL="171450" indent="-171450">
              <a:buFont typeface="Arial" pitchFamily="34" charset="0"/>
              <a:buChar char="•"/>
            </a:pPr>
            <a:r>
              <a:rPr lang="en-US" sz="1200" dirty="0" smtClean="0"/>
              <a:t>STRIDE TO THE PITCHER.</a:t>
            </a:r>
          </a:p>
          <a:p>
            <a:pPr marL="171450" indent="-171450">
              <a:buFont typeface="Arial" pitchFamily="34" charset="0"/>
              <a:buChar char="•"/>
            </a:pPr>
            <a:r>
              <a:rPr lang="en-US" sz="1200" dirty="0" smtClean="0"/>
              <a:t>START THE BAT ON THE OUTSIDE OF THE BACK SHOULDER. PROMOTES SHORT TO THE BALL, GOOD HAND PATH.</a:t>
            </a:r>
          </a:p>
          <a:p>
            <a:pPr marL="171450" indent="-171450">
              <a:buFont typeface="Arial" pitchFamily="34" charset="0"/>
              <a:buChar char="•"/>
            </a:pPr>
            <a:r>
              <a:rPr lang="en-US" sz="1200" dirty="0" smtClean="0"/>
              <a:t>LINE UP THE KNOCKING KNUCKLES.</a:t>
            </a:r>
          </a:p>
          <a:p>
            <a:pPr marL="171450" indent="-171450">
              <a:buFont typeface="Arial" pitchFamily="34" charset="0"/>
              <a:buChar char="•"/>
            </a:pPr>
            <a:r>
              <a:rPr lang="en-US" sz="1200" dirty="0" smtClean="0"/>
              <a:t>SMALLER BAT IS BEST FOR YOUNG HITTERS</a:t>
            </a:r>
            <a:r>
              <a:rPr lang="en-US" sz="1200" dirty="0" smtClean="0"/>
              <a:t>. TEACH GOOD MECHANICS FIRST.</a:t>
            </a:r>
          </a:p>
          <a:p>
            <a:pPr marL="171450" indent="-171450">
              <a:buFont typeface="Arial" pitchFamily="34" charset="0"/>
              <a:buChar char="•"/>
            </a:pPr>
            <a:endParaRPr lang="en-US" sz="1200" dirty="0" smtClean="0"/>
          </a:p>
        </p:txBody>
      </p:sp>
      <p:pic>
        <p:nvPicPr>
          <p:cNvPr id="10242" name="Picture 2" descr="C:\Users\Jeff\Desktop\Hitters Count\HC Images\bonds_in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93" y="2438400"/>
            <a:ext cx="243607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Jeff\Desktop\Hitters Count\Hitting Images\albert-pujo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438400"/>
            <a:ext cx="3112264"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Jeff\Desktop\Hitters Count\Hitting Images\joe-mauer_swing_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156" y="2434888"/>
            <a:ext cx="2909645" cy="36288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94432" y="6323818"/>
            <a:ext cx="2362200" cy="369332"/>
          </a:xfrm>
          <a:prstGeom prst="rect">
            <a:avLst/>
          </a:prstGeom>
          <a:noFill/>
        </p:spPr>
        <p:txBody>
          <a:bodyPr wrap="square" rtlCol="0">
            <a:spAutoFit/>
          </a:bodyPr>
          <a:lstStyle/>
          <a:p>
            <a:pPr algn="ctr"/>
            <a:r>
              <a:rPr lang="en-US" dirty="0" smtClean="0"/>
              <a:t>CONTACT POSITION</a:t>
            </a:r>
            <a:endParaRPr lang="en-US" dirty="0"/>
          </a:p>
        </p:txBody>
      </p:sp>
    </p:spTree>
    <p:extLst>
      <p:ext uri="{BB962C8B-B14F-4D97-AF65-F5344CB8AC3E}">
        <p14:creationId xmlns:p14="http://schemas.microsoft.com/office/powerpoint/2010/main" val="2633669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COACHING KEYS FOR YOUNG HITTERS</a:t>
            </a:r>
            <a:endParaRPr lang="en-US" b="1" dirty="0" smtClean="0"/>
          </a:p>
        </p:txBody>
      </p:sp>
      <p:sp>
        <p:nvSpPr>
          <p:cNvPr id="5" name="TextBox 4"/>
          <p:cNvSpPr txBox="1"/>
          <p:nvPr/>
        </p:nvSpPr>
        <p:spPr>
          <a:xfrm>
            <a:off x="206830" y="1219200"/>
            <a:ext cx="8708570" cy="1384995"/>
          </a:xfrm>
          <a:prstGeom prst="rect">
            <a:avLst/>
          </a:prstGeom>
          <a:noFill/>
        </p:spPr>
        <p:txBody>
          <a:bodyPr wrap="square" rtlCol="0">
            <a:spAutoFit/>
          </a:bodyPr>
          <a:lstStyle/>
          <a:p>
            <a:pPr marL="171450" indent="-171450">
              <a:buFont typeface="Arial" pitchFamily="34" charset="0"/>
              <a:buChar char="•"/>
            </a:pPr>
            <a:r>
              <a:rPr lang="en-US" sz="1200" dirty="0" smtClean="0"/>
              <a:t>STAND 6” – 8” OFF OF HOME PLATE – NO MORE!</a:t>
            </a:r>
          </a:p>
          <a:p>
            <a:pPr marL="171450" indent="-171450">
              <a:buFont typeface="Arial" pitchFamily="34" charset="0"/>
              <a:buChar char="•"/>
            </a:pPr>
            <a:r>
              <a:rPr lang="en-US" sz="1200" dirty="0" smtClean="0"/>
              <a:t>WIDER BASE/STANCE IS BETTER. SLIGHTLY LESS THAN THE LENGTH OF THEIR BAT.</a:t>
            </a:r>
          </a:p>
          <a:p>
            <a:pPr marL="171450" indent="-171450">
              <a:buFont typeface="Arial" pitchFamily="34" charset="0"/>
              <a:buChar char="•"/>
            </a:pPr>
            <a:r>
              <a:rPr lang="en-US" sz="1200" dirty="0" smtClean="0"/>
              <a:t>STRIDE TO THE PITCHER.</a:t>
            </a:r>
          </a:p>
          <a:p>
            <a:pPr marL="171450" indent="-171450">
              <a:buFont typeface="Arial" pitchFamily="34" charset="0"/>
              <a:buChar char="•"/>
            </a:pPr>
            <a:r>
              <a:rPr lang="en-US" sz="1200" dirty="0" smtClean="0"/>
              <a:t>START THE BAT ON THE OUTSIDE OF THE BACK SHOULDER. PROMOTES SHORT TO THE BALL, GOOD HAND PATH.</a:t>
            </a:r>
          </a:p>
          <a:p>
            <a:pPr marL="171450" indent="-171450">
              <a:buFont typeface="Arial" pitchFamily="34" charset="0"/>
              <a:buChar char="•"/>
            </a:pPr>
            <a:r>
              <a:rPr lang="en-US" sz="1200" dirty="0" smtClean="0"/>
              <a:t>LINE UP THE KNOCKING KNUCKLES.</a:t>
            </a:r>
          </a:p>
          <a:p>
            <a:pPr marL="171450" indent="-171450">
              <a:buFont typeface="Arial" pitchFamily="34" charset="0"/>
              <a:buChar char="•"/>
            </a:pPr>
            <a:r>
              <a:rPr lang="en-US" sz="1200" dirty="0" smtClean="0"/>
              <a:t>SMALLER BAT IS BEST FOR YOUNG HITTERS</a:t>
            </a:r>
            <a:r>
              <a:rPr lang="en-US" sz="1200" dirty="0" smtClean="0"/>
              <a:t>. TEACH GOOD MECHANICS FIRST.</a:t>
            </a:r>
          </a:p>
          <a:p>
            <a:pPr marL="171450" indent="-171450">
              <a:buFont typeface="Arial" pitchFamily="34" charset="0"/>
              <a:buChar char="•"/>
            </a:pPr>
            <a:endParaRPr lang="en-US" sz="1200" dirty="0" smtClean="0"/>
          </a:p>
        </p:txBody>
      </p:sp>
      <p:sp>
        <p:nvSpPr>
          <p:cNvPr id="3" name="TextBox 2"/>
          <p:cNvSpPr txBox="1"/>
          <p:nvPr/>
        </p:nvSpPr>
        <p:spPr>
          <a:xfrm>
            <a:off x="3194432" y="6323818"/>
            <a:ext cx="2362200" cy="369332"/>
          </a:xfrm>
          <a:prstGeom prst="rect">
            <a:avLst/>
          </a:prstGeom>
          <a:noFill/>
        </p:spPr>
        <p:txBody>
          <a:bodyPr wrap="square" rtlCol="0">
            <a:spAutoFit/>
          </a:bodyPr>
          <a:lstStyle/>
          <a:p>
            <a:pPr algn="ctr"/>
            <a:r>
              <a:rPr lang="en-US" dirty="0" smtClean="0"/>
              <a:t>POWER V POSITION</a:t>
            </a:r>
            <a:endParaRPr lang="en-US" dirty="0"/>
          </a:p>
        </p:txBody>
      </p:sp>
      <p:pic>
        <p:nvPicPr>
          <p:cNvPr id="11267" name="Picture 3" descr="C:\Users\Jeff\Desktop\Hitters Count\Hitting Images\tumblr_m00vka9eIh1qh3l1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55" y="2509899"/>
            <a:ext cx="3953734" cy="292576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Jeff\Desktop\Hitters Count\Hitting Images\Granderson power 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14600"/>
            <a:ext cx="3429073" cy="292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23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COACHING KEYS FOR YOUNG HITTERS</a:t>
            </a:r>
            <a:endParaRPr lang="en-US" b="1" dirty="0" smtClean="0"/>
          </a:p>
        </p:txBody>
      </p:sp>
      <p:sp>
        <p:nvSpPr>
          <p:cNvPr id="5" name="TextBox 4"/>
          <p:cNvSpPr txBox="1"/>
          <p:nvPr/>
        </p:nvSpPr>
        <p:spPr>
          <a:xfrm>
            <a:off x="206830" y="1219200"/>
            <a:ext cx="8708570" cy="1384995"/>
          </a:xfrm>
          <a:prstGeom prst="rect">
            <a:avLst/>
          </a:prstGeom>
          <a:noFill/>
        </p:spPr>
        <p:txBody>
          <a:bodyPr wrap="square" rtlCol="0">
            <a:spAutoFit/>
          </a:bodyPr>
          <a:lstStyle/>
          <a:p>
            <a:pPr marL="171450" indent="-171450">
              <a:buFont typeface="Arial" pitchFamily="34" charset="0"/>
              <a:buChar char="•"/>
            </a:pPr>
            <a:r>
              <a:rPr lang="en-US" sz="1200" dirty="0" smtClean="0"/>
              <a:t>STAND 6” – 8” OFF OF HOME PLATE – NO MORE!</a:t>
            </a:r>
          </a:p>
          <a:p>
            <a:pPr marL="171450" indent="-171450">
              <a:buFont typeface="Arial" pitchFamily="34" charset="0"/>
              <a:buChar char="•"/>
            </a:pPr>
            <a:r>
              <a:rPr lang="en-US" sz="1200" dirty="0" smtClean="0"/>
              <a:t>WIDER BASE/STANCE IS BETTER. SLIGHTLY LESS THAN THE LENGTH OF THEIR BAT.</a:t>
            </a:r>
          </a:p>
          <a:p>
            <a:pPr marL="171450" indent="-171450">
              <a:buFont typeface="Arial" pitchFamily="34" charset="0"/>
              <a:buChar char="•"/>
            </a:pPr>
            <a:r>
              <a:rPr lang="en-US" sz="1200" dirty="0" smtClean="0"/>
              <a:t>STRIDE TO THE PITCHER.</a:t>
            </a:r>
          </a:p>
          <a:p>
            <a:pPr marL="171450" indent="-171450">
              <a:buFont typeface="Arial" pitchFamily="34" charset="0"/>
              <a:buChar char="•"/>
            </a:pPr>
            <a:r>
              <a:rPr lang="en-US" sz="1200" dirty="0" smtClean="0"/>
              <a:t>START THE BAT ON THE OUTSIDE OF THE BACK SHOULDER. PROMOTES SHORT TO THE BALL, GOOD HAND PATH.</a:t>
            </a:r>
          </a:p>
          <a:p>
            <a:pPr marL="171450" indent="-171450">
              <a:buFont typeface="Arial" pitchFamily="34" charset="0"/>
              <a:buChar char="•"/>
            </a:pPr>
            <a:r>
              <a:rPr lang="en-US" sz="1200" dirty="0" smtClean="0"/>
              <a:t>LINE UP THE KNOCKING KNUCKLES.</a:t>
            </a:r>
          </a:p>
          <a:p>
            <a:pPr marL="171450" indent="-171450">
              <a:buFont typeface="Arial" pitchFamily="34" charset="0"/>
              <a:buChar char="•"/>
            </a:pPr>
            <a:r>
              <a:rPr lang="en-US" sz="1200" dirty="0" smtClean="0"/>
              <a:t>SMALLER BAT IS BEST FOR YOUNG HITTERS</a:t>
            </a:r>
            <a:r>
              <a:rPr lang="en-US" sz="1200" dirty="0" smtClean="0"/>
              <a:t>. TEACH GOOD MECHANICS FIRST.</a:t>
            </a:r>
          </a:p>
          <a:p>
            <a:pPr marL="171450" indent="-171450">
              <a:buFont typeface="Arial" pitchFamily="34" charset="0"/>
              <a:buChar char="•"/>
            </a:pPr>
            <a:endParaRPr lang="en-US" sz="1200" dirty="0" smtClean="0"/>
          </a:p>
        </p:txBody>
      </p:sp>
      <p:sp>
        <p:nvSpPr>
          <p:cNvPr id="3" name="TextBox 2"/>
          <p:cNvSpPr txBox="1"/>
          <p:nvPr/>
        </p:nvSpPr>
        <p:spPr>
          <a:xfrm>
            <a:off x="5929312" y="1981200"/>
            <a:ext cx="2362200" cy="369332"/>
          </a:xfrm>
          <a:prstGeom prst="rect">
            <a:avLst/>
          </a:prstGeom>
          <a:noFill/>
        </p:spPr>
        <p:txBody>
          <a:bodyPr wrap="square" rtlCol="0">
            <a:spAutoFit/>
          </a:bodyPr>
          <a:lstStyle/>
          <a:p>
            <a:pPr algn="ctr"/>
            <a:r>
              <a:rPr lang="en-US" dirty="0" smtClean="0"/>
              <a:t>BAT PATH</a:t>
            </a:r>
            <a:endParaRPr lang="en-US" dirty="0"/>
          </a:p>
        </p:txBody>
      </p:sp>
      <p:pic>
        <p:nvPicPr>
          <p:cNvPr id="12291" name="Picture 3" descr="C:\Users\Jeff\Desktop\Hitters Count\Hitting Images\bat p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82" y="2471738"/>
            <a:ext cx="3111118" cy="1914534"/>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Jeff\Desktop\Hitters Count\Hitting Images\ted-williams-science-of-hitting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287" y="2471738"/>
            <a:ext cx="3668690" cy="191453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Jeff\Desktop\Hitters Count\HC Images\swing pl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82" y="4541180"/>
            <a:ext cx="2251770" cy="211931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Users\Jeff\Desktop\Hitters Count\HC Images\AlbertPujols_090001_SwingPlane_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664" y="4541180"/>
            <a:ext cx="2119313" cy="2119313"/>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Jeff\Desktop\Hitters Count\HC Images\BAT PAT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1" y="4541179"/>
            <a:ext cx="2054246" cy="21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085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3" name="TextBox 2"/>
          <p:cNvSpPr txBox="1"/>
          <p:nvPr/>
        </p:nvSpPr>
        <p:spPr>
          <a:xfrm>
            <a:off x="195944" y="1937655"/>
            <a:ext cx="8795656" cy="2554545"/>
          </a:xfrm>
          <a:prstGeom prst="rect">
            <a:avLst/>
          </a:prstGeom>
          <a:noFill/>
        </p:spPr>
        <p:txBody>
          <a:bodyPr wrap="square" rtlCol="0">
            <a:spAutoFit/>
          </a:bodyPr>
          <a:lstStyle/>
          <a:p>
            <a:pPr algn="ctr"/>
            <a:r>
              <a:rPr lang="en-US" sz="8000" b="1" dirty="0" smtClean="0"/>
              <a:t>GAME DAY ROUTINE</a:t>
            </a:r>
            <a:endParaRPr lang="en-US" sz="8000" b="1" dirty="0"/>
          </a:p>
        </p:txBody>
      </p:sp>
    </p:spTree>
    <p:extLst>
      <p:ext uri="{BB962C8B-B14F-4D97-AF65-F5344CB8AC3E}">
        <p14:creationId xmlns:p14="http://schemas.microsoft.com/office/powerpoint/2010/main" val="40933037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1524000" y="741010"/>
            <a:ext cx="6400800" cy="369332"/>
          </a:xfrm>
          <a:prstGeom prst="rect">
            <a:avLst/>
          </a:prstGeom>
          <a:noFill/>
        </p:spPr>
        <p:txBody>
          <a:bodyPr wrap="square" rtlCol="0">
            <a:spAutoFit/>
          </a:bodyPr>
          <a:lstStyle/>
          <a:p>
            <a:pPr algn="ctr"/>
            <a:r>
              <a:rPr lang="en-US" b="1" dirty="0" smtClean="0"/>
              <a:t>GAME DAY ROUTINE</a:t>
            </a:r>
          </a:p>
        </p:txBody>
      </p:sp>
      <p:sp>
        <p:nvSpPr>
          <p:cNvPr id="5" name="TextBox 4"/>
          <p:cNvSpPr txBox="1"/>
          <p:nvPr/>
        </p:nvSpPr>
        <p:spPr>
          <a:xfrm>
            <a:off x="206830" y="1066800"/>
            <a:ext cx="8708570" cy="4524315"/>
          </a:xfrm>
          <a:prstGeom prst="rect">
            <a:avLst/>
          </a:prstGeom>
          <a:noFill/>
        </p:spPr>
        <p:txBody>
          <a:bodyPr wrap="square" rtlCol="0">
            <a:spAutoFit/>
          </a:bodyPr>
          <a:lstStyle/>
          <a:p>
            <a:pPr marL="228600" indent="-228600">
              <a:buAutoNum type="arabicPeriod"/>
            </a:pPr>
            <a:r>
              <a:rPr lang="en-US" sz="1200" dirty="0" smtClean="0"/>
              <a:t>PLAYERS SHOULD ARRIVE @ 45 MINUTES PRIOR TO THE START TIME.</a:t>
            </a:r>
          </a:p>
          <a:p>
            <a:pPr marL="228600" indent="-228600">
              <a:buAutoNum type="arabicPeriod"/>
            </a:pPr>
            <a:r>
              <a:rPr lang="en-US" sz="1200" dirty="0" smtClean="0"/>
              <a:t>RUNNING / STRETCHING / WARM-UP</a:t>
            </a:r>
          </a:p>
          <a:p>
            <a:pPr marL="228600" indent="-228600">
              <a:buAutoNum type="arabicPeriod"/>
            </a:pPr>
            <a:r>
              <a:rPr lang="en-US" sz="1200" dirty="0" smtClean="0"/>
              <a:t>THROWING PROGRESSION</a:t>
            </a:r>
          </a:p>
          <a:p>
            <a:pPr marL="228600" indent="-228600">
              <a:buAutoNum type="arabicPeriod"/>
            </a:pPr>
            <a:r>
              <a:rPr lang="en-US" sz="1200" dirty="0" smtClean="0"/>
              <a:t>BATTING CAGES/DRY DRILLS</a:t>
            </a:r>
            <a:endParaRPr lang="en-US" sz="1200" dirty="0"/>
          </a:p>
          <a:p>
            <a:pPr marL="685800" lvl="1" indent="-228600">
              <a:buFont typeface="+mj-lt"/>
              <a:buAutoNum type="alphaLcParenR"/>
            </a:pPr>
            <a:r>
              <a:rPr lang="en-US" sz="1200" dirty="0" smtClean="0"/>
              <a:t>T-WORK (OUTSIDE/MIDDLE/INSIDE)</a:t>
            </a:r>
          </a:p>
          <a:p>
            <a:pPr marL="685800" lvl="1" indent="-228600">
              <a:buFont typeface="+mj-lt"/>
              <a:buAutoNum type="alphaLcParenR"/>
            </a:pPr>
            <a:r>
              <a:rPr lang="en-US" sz="1200" dirty="0" smtClean="0"/>
              <a:t>SOFT TOSS</a:t>
            </a:r>
          </a:p>
          <a:p>
            <a:pPr marL="685800" lvl="1" indent="-228600">
              <a:buFont typeface="+mj-lt"/>
              <a:buAutoNum type="alphaLcParenR"/>
            </a:pPr>
            <a:r>
              <a:rPr lang="en-US" sz="1200" dirty="0" smtClean="0"/>
              <a:t>WIFFLE BALLS – FRONT TOSS</a:t>
            </a:r>
          </a:p>
          <a:p>
            <a:pPr marL="685800" lvl="1" indent="-228600">
              <a:buFont typeface="+mj-lt"/>
              <a:buAutoNum type="alphaLcParenR"/>
            </a:pPr>
            <a:r>
              <a:rPr lang="en-US" sz="1200" dirty="0" smtClean="0"/>
              <a:t>FRONT TOSS IN THE CAGE</a:t>
            </a:r>
          </a:p>
          <a:p>
            <a:pPr marL="685800" lvl="1" indent="-228600">
              <a:buFont typeface="+mj-lt"/>
              <a:buAutoNum type="alphaLcParenR"/>
            </a:pPr>
            <a:r>
              <a:rPr lang="en-US" sz="1200" dirty="0" smtClean="0"/>
              <a:t>LIVE THROWING IN THE CAGE</a:t>
            </a:r>
          </a:p>
          <a:p>
            <a:pPr marL="228600" indent="-228600">
              <a:buFont typeface="+mj-lt"/>
              <a:buAutoNum type="arabicPeriod"/>
            </a:pPr>
            <a:r>
              <a:rPr lang="en-US" sz="1200" dirty="0" smtClean="0"/>
              <a:t>INFIELD/OUTFIELD (JR/SR/USSSA)</a:t>
            </a:r>
          </a:p>
          <a:p>
            <a:pPr marL="685800" lvl="1" indent="-228600">
              <a:buFont typeface="+mj-lt"/>
              <a:buAutoNum type="alphaLcParenR"/>
            </a:pPr>
            <a:r>
              <a:rPr lang="en-US" sz="1200" dirty="0" smtClean="0"/>
              <a:t>GROUND BALLS TO FIRST</a:t>
            </a:r>
          </a:p>
          <a:p>
            <a:pPr marL="685800" lvl="1" indent="-228600">
              <a:buFont typeface="+mj-lt"/>
              <a:buAutoNum type="alphaLcParenR"/>
            </a:pPr>
            <a:r>
              <a:rPr lang="en-US" sz="1200" dirty="0" smtClean="0"/>
              <a:t>DOUBLE PLAY</a:t>
            </a:r>
          </a:p>
          <a:p>
            <a:pPr marL="685800" lvl="1" indent="-228600">
              <a:buFont typeface="+mj-lt"/>
              <a:buAutoNum type="alphaLcParenR"/>
            </a:pPr>
            <a:r>
              <a:rPr lang="en-US" sz="1200" dirty="0" smtClean="0"/>
              <a:t>HOME, FOLLOW FOR 2</a:t>
            </a:r>
            <a:r>
              <a:rPr lang="en-US" sz="1200" baseline="30000" dirty="0" smtClean="0"/>
              <a:t>ND</a:t>
            </a:r>
            <a:r>
              <a:rPr lang="en-US" sz="1200" dirty="0" smtClean="0"/>
              <a:t> BALL TO FIRST</a:t>
            </a:r>
          </a:p>
          <a:p>
            <a:pPr marL="685800" lvl="1" indent="-228600">
              <a:buFont typeface="+mj-lt"/>
              <a:buAutoNum type="alphaLcParenR"/>
            </a:pPr>
            <a:r>
              <a:rPr lang="en-US" sz="1200" dirty="0" smtClean="0"/>
              <a:t>FLY BALLS FROM FOUL LINE</a:t>
            </a:r>
          </a:p>
          <a:p>
            <a:pPr marL="228600" indent="-228600">
              <a:buFont typeface="+mj-lt"/>
              <a:buAutoNum type="arabicPeriod"/>
            </a:pPr>
            <a:r>
              <a:rPr lang="en-US" sz="1200" dirty="0" smtClean="0"/>
              <a:t>POST GAME</a:t>
            </a:r>
          </a:p>
          <a:p>
            <a:pPr marL="685800" lvl="1" indent="-228600">
              <a:buFont typeface="+mj-lt"/>
              <a:buAutoNum type="alphaLcParenR"/>
            </a:pPr>
            <a:r>
              <a:rPr lang="en-US" sz="1200" dirty="0" smtClean="0"/>
              <a:t>LINE UP TO SHAKE HANDS WITH THE OPPOSING TEAM AND UMPIRES.</a:t>
            </a:r>
          </a:p>
          <a:p>
            <a:pPr marL="685800" lvl="1" indent="-228600">
              <a:buFont typeface="+mj-lt"/>
              <a:buAutoNum type="alphaLcParenR"/>
            </a:pPr>
            <a:r>
              <a:rPr lang="en-US" sz="1200" dirty="0" smtClean="0"/>
              <a:t>CLEAN UP AND CLEAR OUT OF THE DUGOUT ASAP. </a:t>
            </a:r>
          </a:p>
          <a:p>
            <a:pPr marL="1200150" lvl="2" indent="-285750">
              <a:buFont typeface="+mj-lt"/>
              <a:buAutoNum type="romanLcPeriod"/>
            </a:pPr>
            <a:r>
              <a:rPr lang="en-US" sz="1200" dirty="0" smtClean="0"/>
              <a:t>MAKE SURE THIS IS A PRIORITY OIF THERE IS A GAME FOLLOWING YOURS.</a:t>
            </a:r>
          </a:p>
          <a:p>
            <a:pPr marL="742950" lvl="1" indent="-285750">
              <a:buFont typeface="+mj-lt"/>
              <a:buAutoNum type="alphaLcParenR"/>
            </a:pPr>
            <a:r>
              <a:rPr lang="en-US" sz="1200" dirty="0" smtClean="0"/>
              <a:t>IF YOU ARE THE LAST GAME, PLEASE RAKE UP THE  FOLLOWING AREAS</a:t>
            </a:r>
          </a:p>
          <a:p>
            <a:pPr marL="1200150" lvl="2" indent="-285750">
              <a:buFont typeface="+mj-lt"/>
              <a:buAutoNum type="romanLcPeriod"/>
            </a:pPr>
            <a:r>
              <a:rPr lang="en-US" sz="1200" dirty="0" smtClean="0"/>
              <a:t>HOME PLATE/BATTERS BOX</a:t>
            </a:r>
          </a:p>
          <a:p>
            <a:pPr marL="1200150" lvl="2" indent="-285750">
              <a:buFont typeface="+mj-lt"/>
              <a:buAutoNum type="romanLcPeriod"/>
            </a:pPr>
            <a:r>
              <a:rPr lang="en-US" sz="1200" dirty="0" smtClean="0"/>
              <a:t>PITCHERS MOUND</a:t>
            </a:r>
          </a:p>
          <a:p>
            <a:pPr marL="1200150" lvl="2" indent="-285750">
              <a:buFont typeface="+mj-lt"/>
              <a:buAutoNum type="romanLcPeriod"/>
            </a:pPr>
            <a:r>
              <a:rPr lang="en-US" sz="1200" dirty="0" smtClean="0"/>
              <a:t>AROUND THE BASES</a:t>
            </a:r>
          </a:p>
          <a:p>
            <a:pPr marL="742950" lvl="1" indent="-285750">
              <a:buFont typeface="+mj-lt"/>
              <a:buAutoNum type="alphaLcParenR"/>
            </a:pPr>
            <a:r>
              <a:rPr lang="en-US" sz="1200" dirty="0" smtClean="0"/>
              <a:t>MEET WITH THE PLAYERS</a:t>
            </a:r>
          </a:p>
          <a:p>
            <a:pPr marL="1200150" lvl="2" indent="-285750">
              <a:buFont typeface="+mj-lt"/>
              <a:buAutoNum type="romanLcPeriod"/>
            </a:pPr>
            <a:r>
              <a:rPr lang="en-US" sz="1200" dirty="0" smtClean="0"/>
              <a:t>MEET OFF THE FIELD IF THERE IS ANOTEHR GAME FOLLOWING YOURS.</a:t>
            </a:r>
          </a:p>
        </p:txBody>
      </p:sp>
    </p:spTree>
    <p:extLst>
      <p:ext uri="{BB962C8B-B14F-4D97-AF65-F5344CB8AC3E}">
        <p14:creationId xmlns:p14="http://schemas.microsoft.com/office/powerpoint/2010/main" val="1417223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b="1" dirty="0" smtClean="0"/>
              <a:t>PRACTICE PLANNING</a:t>
            </a:r>
          </a:p>
        </p:txBody>
      </p:sp>
      <p:sp>
        <p:nvSpPr>
          <p:cNvPr id="3" name="TextBox 2"/>
          <p:cNvSpPr txBox="1"/>
          <p:nvPr/>
        </p:nvSpPr>
        <p:spPr>
          <a:xfrm>
            <a:off x="533400" y="1295400"/>
            <a:ext cx="2819400" cy="369332"/>
          </a:xfrm>
          <a:prstGeom prst="rect">
            <a:avLst/>
          </a:prstGeom>
          <a:noFill/>
        </p:spPr>
        <p:txBody>
          <a:bodyPr wrap="square" rtlCol="0">
            <a:spAutoFit/>
          </a:bodyPr>
          <a:lstStyle/>
          <a:p>
            <a:r>
              <a:rPr lang="en-US" b="1" dirty="0" smtClean="0"/>
              <a:t>DEFENSIVE INFIELD DRILLS</a:t>
            </a:r>
            <a:endParaRPr lang="en-US" b="1" dirty="0"/>
          </a:p>
        </p:txBody>
      </p:sp>
      <p:sp>
        <p:nvSpPr>
          <p:cNvPr id="4" name="TextBox 3"/>
          <p:cNvSpPr txBox="1"/>
          <p:nvPr/>
        </p:nvSpPr>
        <p:spPr>
          <a:xfrm>
            <a:off x="304800" y="1905000"/>
            <a:ext cx="3352800" cy="4524315"/>
          </a:xfrm>
          <a:prstGeom prst="rect">
            <a:avLst/>
          </a:prstGeom>
          <a:noFill/>
        </p:spPr>
        <p:txBody>
          <a:bodyPr wrap="square" rtlCol="0">
            <a:spAutoFit/>
          </a:bodyPr>
          <a:lstStyle/>
          <a:p>
            <a:pPr lvl="1"/>
            <a:r>
              <a:rPr lang="en-US" b="1" dirty="0"/>
              <a:t>Cutoffs &amp; Relays</a:t>
            </a:r>
          </a:p>
          <a:p>
            <a:pPr lvl="1"/>
            <a:r>
              <a:rPr lang="en-US" b="1" dirty="0"/>
              <a:t>Infield in </a:t>
            </a:r>
          </a:p>
          <a:p>
            <a:pPr lvl="1"/>
            <a:r>
              <a:rPr lang="en-US" b="1" dirty="0"/>
              <a:t>Bunt Defense</a:t>
            </a:r>
          </a:p>
          <a:p>
            <a:pPr lvl="1"/>
            <a:r>
              <a:rPr lang="en-US" b="1" dirty="0"/>
              <a:t>1</a:t>
            </a:r>
            <a:r>
              <a:rPr lang="en-US" b="1" baseline="30000" dirty="0"/>
              <a:t>st</a:t>
            </a:r>
            <a:r>
              <a:rPr lang="en-US" b="1" dirty="0"/>
              <a:t> &amp; 3</a:t>
            </a:r>
            <a:r>
              <a:rPr lang="en-US" b="1" baseline="30000" dirty="0"/>
              <a:t>rd</a:t>
            </a:r>
            <a:r>
              <a:rPr lang="en-US" b="1" dirty="0"/>
              <a:t> plays</a:t>
            </a:r>
          </a:p>
          <a:p>
            <a:pPr lvl="1"/>
            <a:r>
              <a:rPr lang="en-US" b="1" dirty="0"/>
              <a:t>Steal defense/coverage</a:t>
            </a:r>
          </a:p>
          <a:p>
            <a:pPr lvl="1"/>
            <a:r>
              <a:rPr lang="en-US" b="1" dirty="0"/>
              <a:t>Holding Runners</a:t>
            </a:r>
          </a:p>
          <a:p>
            <a:pPr lvl="1"/>
            <a:r>
              <a:rPr lang="en-US" b="1" dirty="0"/>
              <a:t>Dropped 3</a:t>
            </a:r>
            <a:r>
              <a:rPr lang="en-US" b="1" baseline="30000" dirty="0"/>
              <a:t>rd</a:t>
            </a:r>
            <a:r>
              <a:rPr lang="en-US" b="1" dirty="0"/>
              <a:t> strike</a:t>
            </a:r>
          </a:p>
          <a:p>
            <a:pPr lvl="1"/>
            <a:r>
              <a:rPr lang="en-US" b="1" dirty="0"/>
              <a:t>Infield</a:t>
            </a:r>
          </a:p>
          <a:p>
            <a:pPr lvl="1"/>
            <a:r>
              <a:rPr lang="en-US" b="1" dirty="0"/>
              <a:t>Short hops</a:t>
            </a:r>
          </a:p>
          <a:p>
            <a:pPr lvl="1"/>
            <a:r>
              <a:rPr lang="en-US" b="1" dirty="0"/>
              <a:t>Soft hands</a:t>
            </a:r>
          </a:p>
          <a:p>
            <a:pPr lvl="1"/>
            <a:r>
              <a:rPr lang="en-US" b="1" dirty="0"/>
              <a:t>Slow rollers</a:t>
            </a:r>
          </a:p>
          <a:p>
            <a:pPr lvl="1"/>
            <a:r>
              <a:rPr lang="en-US" b="1" dirty="0"/>
              <a:t>First base dirt drill</a:t>
            </a:r>
          </a:p>
          <a:p>
            <a:pPr lvl="1"/>
            <a:r>
              <a:rPr lang="en-US" b="1" dirty="0"/>
              <a:t>Four Corners Drill</a:t>
            </a:r>
          </a:p>
          <a:p>
            <a:pPr lvl="1"/>
            <a:r>
              <a:rPr lang="en-US" b="1" dirty="0"/>
              <a:t>Double plays</a:t>
            </a:r>
          </a:p>
          <a:p>
            <a:pPr lvl="1"/>
            <a:r>
              <a:rPr lang="en-US" b="1" dirty="0"/>
              <a:t>Pop fly communication</a:t>
            </a:r>
          </a:p>
          <a:p>
            <a:pPr lvl="1"/>
            <a:r>
              <a:rPr lang="en-US" b="1" dirty="0"/>
              <a:t>Rundowns</a:t>
            </a:r>
          </a:p>
        </p:txBody>
      </p:sp>
      <p:sp>
        <p:nvSpPr>
          <p:cNvPr id="11" name="TextBox 10"/>
          <p:cNvSpPr txBox="1"/>
          <p:nvPr/>
        </p:nvSpPr>
        <p:spPr>
          <a:xfrm>
            <a:off x="5181600" y="1295400"/>
            <a:ext cx="3276599" cy="369332"/>
          </a:xfrm>
          <a:prstGeom prst="rect">
            <a:avLst/>
          </a:prstGeom>
          <a:noFill/>
        </p:spPr>
        <p:txBody>
          <a:bodyPr wrap="square" rtlCol="0">
            <a:spAutoFit/>
          </a:bodyPr>
          <a:lstStyle/>
          <a:p>
            <a:r>
              <a:rPr lang="en-US" b="1" dirty="0" smtClean="0"/>
              <a:t>DEFENSIVE OUTFIELD DRILLS</a:t>
            </a:r>
            <a:endParaRPr lang="en-US" b="1" dirty="0"/>
          </a:p>
        </p:txBody>
      </p:sp>
      <p:sp>
        <p:nvSpPr>
          <p:cNvPr id="12" name="TextBox 11"/>
          <p:cNvSpPr txBox="1"/>
          <p:nvPr/>
        </p:nvSpPr>
        <p:spPr>
          <a:xfrm>
            <a:off x="4953000" y="1905000"/>
            <a:ext cx="3352800" cy="2862322"/>
          </a:xfrm>
          <a:prstGeom prst="rect">
            <a:avLst/>
          </a:prstGeom>
          <a:noFill/>
        </p:spPr>
        <p:txBody>
          <a:bodyPr wrap="square" rtlCol="0">
            <a:spAutoFit/>
          </a:bodyPr>
          <a:lstStyle/>
          <a:p>
            <a:pPr lvl="1"/>
            <a:r>
              <a:rPr lang="en-US" b="1" dirty="0"/>
              <a:t>Cutoffs &amp; relays</a:t>
            </a:r>
          </a:p>
          <a:p>
            <a:pPr lvl="1"/>
            <a:r>
              <a:rPr lang="en-US" b="1" dirty="0"/>
              <a:t>Fly balls</a:t>
            </a:r>
          </a:p>
          <a:p>
            <a:pPr lvl="1"/>
            <a:r>
              <a:rPr lang="en-US" b="1" dirty="0"/>
              <a:t>Over the head balls</a:t>
            </a:r>
          </a:p>
          <a:p>
            <a:pPr lvl="1"/>
            <a:r>
              <a:rPr lang="en-US" b="1" dirty="0"/>
              <a:t>Lost ball drill</a:t>
            </a:r>
          </a:p>
          <a:p>
            <a:pPr lvl="1"/>
            <a:r>
              <a:rPr lang="en-US" b="1" dirty="0"/>
              <a:t>Hitting the cut off</a:t>
            </a:r>
          </a:p>
          <a:p>
            <a:pPr lvl="1"/>
            <a:r>
              <a:rPr lang="en-US" b="1" dirty="0"/>
              <a:t>Fielding ground balls</a:t>
            </a:r>
          </a:p>
          <a:p>
            <a:pPr lvl="1"/>
            <a:r>
              <a:rPr lang="en-US" b="1" dirty="0"/>
              <a:t>Do or die situations</a:t>
            </a:r>
          </a:p>
          <a:p>
            <a:pPr lvl="1"/>
            <a:r>
              <a:rPr lang="en-US" b="1" dirty="0"/>
              <a:t>‘Thinking’ ahead, being prepared.</a:t>
            </a:r>
          </a:p>
          <a:p>
            <a:r>
              <a:rPr lang="en-US" b="1" dirty="0"/>
              <a:t> </a:t>
            </a:r>
            <a:r>
              <a:rPr lang="en-US" b="1" dirty="0" smtClean="0"/>
              <a:t>        Backing </a:t>
            </a:r>
            <a:r>
              <a:rPr lang="en-US" b="1" dirty="0"/>
              <a:t>up plays</a:t>
            </a:r>
          </a:p>
        </p:txBody>
      </p:sp>
    </p:spTree>
    <p:extLst>
      <p:ext uri="{BB962C8B-B14F-4D97-AF65-F5344CB8AC3E}">
        <p14:creationId xmlns:p14="http://schemas.microsoft.com/office/powerpoint/2010/main" val="2945120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20" name="TextBox 19"/>
          <p:cNvSpPr txBox="1"/>
          <p:nvPr/>
        </p:nvSpPr>
        <p:spPr>
          <a:xfrm>
            <a:off x="2496911" y="805934"/>
            <a:ext cx="3886200" cy="369332"/>
          </a:xfrm>
          <a:prstGeom prst="rect">
            <a:avLst/>
          </a:prstGeom>
          <a:noFill/>
        </p:spPr>
        <p:txBody>
          <a:bodyPr wrap="square" rtlCol="0">
            <a:spAutoFit/>
          </a:bodyPr>
          <a:lstStyle/>
          <a:p>
            <a:pPr algn="ctr"/>
            <a:r>
              <a:rPr lang="en-US" b="1" dirty="0" smtClean="0"/>
              <a:t>PRACTICE PLANNING</a:t>
            </a:r>
          </a:p>
        </p:txBody>
      </p:sp>
      <p:sp>
        <p:nvSpPr>
          <p:cNvPr id="3" name="TextBox 2"/>
          <p:cNvSpPr txBox="1"/>
          <p:nvPr/>
        </p:nvSpPr>
        <p:spPr>
          <a:xfrm>
            <a:off x="533400" y="1295400"/>
            <a:ext cx="2971800" cy="369332"/>
          </a:xfrm>
          <a:prstGeom prst="rect">
            <a:avLst/>
          </a:prstGeom>
          <a:noFill/>
        </p:spPr>
        <p:txBody>
          <a:bodyPr wrap="square" rtlCol="0">
            <a:spAutoFit/>
          </a:bodyPr>
          <a:lstStyle/>
          <a:p>
            <a:r>
              <a:rPr lang="en-US" b="1" dirty="0" smtClean="0"/>
              <a:t>OFFENSIVE DRILLS - HITTING</a:t>
            </a:r>
            <a:endParaRPr lang="en-US" b="1" dirty="0"/>
          </a:p>
        </p:txBody>
      </p:sp>
      <p:sp>
        <p:nvSpPr>
          <p:cNvPr id="4" name="TextBox 3"/>
          <p:cNvSpPr txBox="1"/>
          <p:nvPr/>
        </p:nvSpPr>
        <p:spPr>
          <a:xfrm>
            <a:off x="304800" y="1664732"/>
            <a:ext cx="4724400" cy="5370701"/>
          </a:xfrm>
          <a:prstGeom prst="rect">
            <a:avLst/>
          </a:prstGeom>
          <a:noFill/>
        </p:spPr>
        <p:txBody>
          <a:bodyPr wrap="square" rtlCol="0">
            <a:spAutoFit/>
          </a:bodyPr>
          <a:lstStyle/>
          <a:p>
            <a:pPr lvl="1"/>
            <a:r>
              <a:rPr lang="en-US" sz="1300" b="1" dirty="0"/>
              <a:t>Tee drills</a:t>
            </a:r>
          </a:p>
          <a:p>
            <a:pPr lvl="2"/>
            <a:r>
              <a:rPr lang="en-US" sz="1300" b="1" dirty="0"/>
              <a:t>Low Tee</a:t>
            </a:r>
          </a:p>
          <a:p>
            <a:pPr lvl="2"/>
            <a:r>
              <a:rPr lang="en-US" sz="1300" b="1" dirty="0"/>
              <a:t>10 Pull</a:t>
            </a:r>
          </a:p>
          <a:p>
            <a:pPr lvl="2"/>
            <a:r>
              <a:rPr lang="en-US" sz="1300" b="1" dirty="0"/>
              <a:t>10 Middle</a:t>
            </a:r>
          </a:p>
          <a:p>
            <a:pPr lvl="2"/>
            <a:r>
              <a:rPr lang="en-US" sz="1300" b="1" dirty="0"/>
              <a:t>10 Opposite</a:t>
            </a:r>
          </a:p>
          <a:p>
            <a:pPr lvl="2"/>
            <a:r>
              <a:rPr lang="en-US" sz="1300" b="1" dirty="0"/>
              <a:t>Hands In Drill</a:t>
            </a:r>
          </a:p>
          <a:p>
            <a:pPr lvl="2"/>
            <a:r>
              <a:rPr lang="en-US" sz="1300" b="1" dirty="0"/>
              <a:t>Top Hand Drill</a:t>
            </a:r>
          </a:p>
          <a:p>
            <a:pPr lvl="2"/>
            <a:r>
              <a:rPr lang="en-US" sz="1300" b="1" dirty="0"/>
              <a:t>Bottom Hand Drill</a:t>
            </a:r>
          </a:p>
          <a:p>
            <a:pPr lvl="1"/>
            <a:r>
              <a:rPr lang="en-US" sz="1300" b="1" dirty="0"/>
              <a:t>Soft Toss</a:t>
            </a:r>
          </a:p>
          <a:p>
            <a:pPr lvl="2"/>
            <a:r>
              <a:rPr lang="en-US" sz="1300" b="1" dirty="0"/>
              <a:t>Rapid fire soft toss (quick hands)</a:t>
            </a:r>
          </a:p>
          <a:p>
            <a:pPr lvl="1"/>
            <a:r>
              <a:rPr lang="en-US" sz="1300" b="1" dirty="0"/>
              <a:t>Bunting</a:t>
            </a:r>
          </a:p>
          <a:p>
            <a:pPr lvl="2"/>
            <a:r>
              <a:rPr lang="en-US" sz="1300" b="1" dirty="0"/>
              <a:t>Bunting for base hit</a:t>
            </a:r>
          </a:p>
          <a:p>
            <a:pPr lvl="2"/>
            <a:r>
              <a:rPr lang="en-US" sz="1300" b="1" dirty="0"/>
              <a:t>Bunting with runners on</a:t>
            </a:r>
          </a:p>
          <a:p>
            <a:pPr lvl="2"/>
            <a:r>
              <a:rPr lang="en-US" sz="1300" b="1" dirty="0"/>
              <a:t>Sacrifice bunting</a:t>
            </a:r>
          </a:p>
          <a:p>
            <a:pPr lvl="2"/>
            <a:r>
              <a:rPr lang="en-US" sz="1300" b="1" dirty="0"/>
              <a:t>Squeeze bunting</a:t>
            </a:r>
          </a:p>
          <a:p>
            <a:pPr lvl="1"/>
            <a:r>
              <a:rPr lang="en-US" sz="1300" b="1" dirty="0"/>
              <a:t>Live Hitting</a:t>
            </a:r>
          </a:p>
          <a:p>
            <a:pPr lvl="2"/>
            <a:r>
              <a:rPr lang="en-US" sz="1300" b="1" dirty="0"/>
              <a:t>Smart hitter</a:t>
            </a:r>
          </a:p>
          <a:p>
            <a:pPr lvl="3"/>
            <a:r>
              <a:rPr lang="en-US" sz="1300" b="1" dirty="0" smtClean="0"/>
              <a:t>1-0 / 2-0 / 3-1 / 0-1 / 0-2</a:t>
            </a:r>
            <a:endParaRPr lang="en-US" sz="1300" b="1" dirty="0"/>
          </a:p>
          <a:p>
            <a:pPr lvl="2"/>
            <a:r>
              <a:rPr lang="en-US" sz="1300" b="1" dirty="0"/>
              <a:t>Bat Control</a:t>
            </a:r>
          </a:p>
          <a:p>
            <a:pPr lvl="2"/>
            <a:r>
              <a:rPr lang="en-US" sz="1300" b="1" dirty="0"/>
              <a:t>Hit &amp; Run</a:t>
            </a:r>
          </a:p>
          <a:p>
            <a:pPr lvl="2"/>
            <a:r>
              <a:rPr lang="en-US" sz="1300" b="1" dirty="0"/>
              <a:t>Runner on 2</a:t>
            </a:r>
            <a:r>
              <a:rPr lang="en-US" sz="1300" b="1" baseline="30000" dirty="0"/>
              <a:t>nd</a:t>
            </a:r>
            <a:r>
              <a:rPr lang="en-US" sz="1300" b="1" dirty="0"/>
              <a:t>, hit behind the runner</a:t>
            </a:r>
          </a:p>
          <a:p>
            <a:pPr lvl="2"/>
            <a:r>
              <a:rPr lang="en-US" sz="1300" b="1" dirty="0"/>
              <a:t>Runner on 3</a:t>
            </a:r>
            <a:r>
              <a:rPr lang="en-US" sz="1300" b="1" baseline="30000" dirty="0"/>
              <a:t>rd</a:t>
            </a:r>
            <a:r>
              <a:rPr lang="en-US" sz="1300" b="1" dirty="0"/>
              <a:t>, score the run</a:t>
            </a:r>
          </a:p>
          <a:p>
            <a:pPr lvl="3"/>
            <a:r>
              <a:rPr lang="en-US" sz="1300" b="1" dirty="0"/>
              <a:t>Base hit</a:t>
            </a:r>
          </a:p>
          <a:p>
            <a:pPr lvl="3"/>
            <a:r>
              <a:rPr lang="en-US" sz="1300" b="1" dirty="0"/>
              <a:t>Sacrifice fly</a:t>
            </a:r>
          </a:p>
          <a:p>
            <a:pPr lvl="1"/>
            <a:r>
              <a:rPr lang="en-US" sz="1300" b="1" dirty="0"/>
              <a:t>Know your role - Execute</a:t>
            </a:r>
          </a:p>
          <a:p>
            <a:pPr lvl="1"/>
            <a:endParaRPr lang="en-US" b="1" dirty="0"/>
          </a:p>
        </p:txBody>
      </p:sp>
      <p:sp>
        <p:nvSpPr>
          <p:cNvPr id="11" name="TextBox 10"/>
          <p:cNvSpPr txBox="1"/>
          <p:nvPr/>
        </p:nvSpPr>
        <p:spPr>
          <a:xfrm>
            <a:off x="4953000" y="1295400"/>
            <a:ext cx="3810000" cy="369332"/>
          </a:xfrm>
          <a:prstGeom prst="rect">
            <a:avLst/>
          </a:prstGeom>
          <a:noFill/>
        </p:spPr>
        <p:txBody>
          <a:bodyPr wrap="square" rtlCol="0">
            <a:spAutoFit/>
          </a:bodyPr>
          <a:lstStyle/>
          <a:p>
            <a:r>
              <a:rPr lang="en-US" b="1" dirty="0" smtClean="0"/>
              <a:t>OFFENSIVE DRILLS – BASE RUNNING</a:t>
            </a:r>
            <a:endParaRPr lang="en-US" b="1" dirty="0"/>
          </a:p>
        </p:txBody>
      </p:sp>
      <p:sp>
        <p:nvSpPr>
          <p:cNvPr id="12" name="TextBox 11"/>
          <p:cNvSpPr txBox="1"/>
          <p:nvPr/>
        </p:nvSpPr>
        <p:spPr>
          <a:xfrm>
            <a:off x="4953000" y="1905000"/>
            <a:ext cx="3352800" cy="3893374"/>
          </a:xfrm>
          <a:prstGeom prst="rect">
            <a:avLst/>
          </a:prstGeom>
          <a:noFill/>
        </p:spPr>
        <p:txBody>
          <a:bodyPr wrap="square" rtlCol="0">
            <a:spAutoFit/>
          </a:bodyPr>
          <a:lstStyle/>
          <a:p>
            <a:pPr lvl="1"/>
            <a:r>
              <a:rPr lang="en-US" sz="1300" b="1" dirty="0"/>
              <a:t>Lead offs</a:t>
            </a:r>
          </a:p>
          <a:p>
            <a:pPr lvl="2"/>
            <a:r>
              <a:rPr lang="en-US" sz="1300" b="1" dirty="0"/>
              <a:t>Primary</a:t>
            </a:r>
          </a:p>
          <a:p>
            <a:pPr lvl="2"/>
            <a:r>
              <a:rPr lang="en-US" sz="1300" b="1" dirty="0"/>
              <a:t>Secondary</a:t>
            </a:r>
          </a:p>
          <a:p>
            <a:pPr lvl="2"/>
            <a:r>
              <a:rPr lang="en-US" sz="1300" b="1" dirty="0"/>
              <a:t>Enticing a throw to first</a:t>
            </a:r>
          </a:p>
          <a:p>
            <a:pPr lvl="2"/>
            <a:r>
              <a:rPr lang="en-US" sz="1300" b="1" dirty="0"/>
              <a:t>Reading the pitchers back heels</a:t>
            </a:r>
          </a:p>
          <a:p>
            <a:pPr lvl="1"/>
            <a:r>
              <a:rPr lang="en-US" sz="1300" b="1" dirty="0"/>
              <a:t>Running bases</a:t>
            </a:r>
          </a:p>
          <a:p>
            <a:pPr lvl="2"/>
            <a:r>
              <a:rPr lang="en-US" sz="1300" b="1" dirty="0"/>
              <a:t>Picking up the base coaches</a:t>
            </a:r>
          </a:p>
          <a:p>
            <a:pPr lvl="2"/>
            <a:r>
              <a:rPr lang="en-US" sz="1300" b="1" dirty="0"/>
              <a:t>Rounding the bases</a:t>
            </a:r>
          </a:p>
          <a:p>
            <a:pPr lvl="2"/>
            <a:r>
              <a:rPr lang="en-US" sz="1300" b="1" dirty="0"/>
              <a:t>Straight line from base to base</a:t>
            </a:r>
          </a:p>
          <a:p>
            <a:pPr lvl="2"/>
            <a:r>
              <a:rPr lang="en-US" sz="1300" b="1" dirty="0"/>
              <a:t>Watch the throw in after a base hit, get as many bases as possible</a:t>
            </a:r>
          </a:p>
          <a:p>
            <a:pPr lvl="2"/>
            <a:r>
              <a:rPr lang="en-US" sz="1300" b="1" dirty="0"/>
              <a:t>Aggressive base running (get all you can)</a:t>
            </a:r>
          </a:p>
          <a:p>
            <a:pPr lvl="3"/>
            <a:r>
              <a:rPr lang="en-US" sz="1300" b="1" dirty="0"/>
              <a:t>1</a:t>
            </a:r>
            <a:r>
              <a:rPr lang="en-US" sz="1300" b="1" baseline="30000" dirty="0"/>
              <a:t>st</a:t>
            </a:r>
            <a:r>
              <a:rPr lang="en-US" sz="1300" b="1" dirty="0"/>
              <a:t> to 3</a:t>
            </a:r>
            <a:r>
              <a:rPr lang="en-US" sz="1300" b="1" baseline="30000" dirty="0"/>
              <a:t>rd</a:t>
            </a:r>
            <a:endParaRPr lang="en-US" sz="1300" b="1" dirty="0"/>
          </a:p>
          <a:p>
            <a:pPr lvl="3"/>
            <a:r>
              <a:rPr lang="en-US" sz="1300" b="1" dirty="0"/>
              <a:t>2</a:t>
            </a:r>
            <a:r>
              <a:rPr lang="en-US" sz="1300" b="1" baseline="30000" dirty="0"/>
              <a:t>nd</a:t>
            </a:r>
            <a:r>
              <a:rPr lang="en-US" sz="1300" b="1" dirty="0"/>
              <a:t> to home</a:t>
            </a:r>
          </a:p>
          <a:p>
            <a:pPr lvl="2"/>
            <a:r>
              <a:rPr lang="en-US" sz="1300" b="1" dirty="0"/>
              <a:t>Tagging up on fly balls</a:t>
            </a:r>
          </a:p>
          <a:p>
            <a:pPr lvl="3"/>
            <a:r>
              <a:rPr lang="en-US" sz="1300" b="1" dirty="0"/>
              <a:t>No outs, tag up</a:t>
            </a:r>
          </a:p>
          <a:p>
            <a:pPr lvl="3"/>
            <a:r>
              <a:rPr lang="en-US" sz="1300" b="1" dirty="0"/>
              <a:t>1 out, go half way</a:t>
            </a:r>
          </a:p>
        </p:txBody>
      </p:sp>
    </p:spTree>
    <p:extLst>
      <p:ext uri="{BB962C8B-B14F-4D97-AF65-F5344CB8AC3E}">
        <p14:creationId xmlns:p14="http://schemas.microsoft.com/office/powerpoint/2010/main" val="2614262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97952637"/>
              </p:ext>
            </p:extLst>
          </p:nvPr>
        </p:nvGraphicFramePr>
        <p:xfrm>
          <a:off x="259740" y="1104261"/>
          <a:ext cx="7086600" cy="5476009"/>
        </p:xfrm>
        <a:graphic>
          <a:graphicData uri="http://schemas.openxmlformats.org/presentationml/2006/ole">
            <mc:AlternateContent xmlns:mc="http://schemas.openxmlformats.org/markup-compatibility/2006">
              <mc:Choice xmlns:v="urn:schemas-microsoft-com:vml" Requires="v">
                <p:oleObj spid="_x0000_s1040"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59740"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8" name="TextBox 7"/>
          <p:cNvSpPr txBox="1"/>
          <p:nvPr/>
        </p:nvSpPr>
        <p:spPr>
          <a:xfrm>
            <a:off x="1828800" y="2209800"/>
            <a:ext cx="533400" cy="369332"/>
          </a:xfrm>
          <a:prstGeom prst="rect">
            <a:avLst/>
          </a:prstGeom>
          <a:noFill/>
        </p:spPr>
        <p:txBody>
          <a:bodyPr wrap="square" rtlCol="0">
            <a:spAutoFit/>
          </a:bodyPr>
          <a:lstStyle/>
          <a:p>
            <a:r>
              <a:rPr lang="en-US" dirty="0" smtClean="0">
                <a:latin typeface="Arial Black" pitchFamily="34" charset="0"/>
              </a:rPr>
              <a:t>LF</a:t>
            </a:r>
            <a:endParaRPr lang="en-US" dirty="0">
              <a:latin typeface="Arial Black" pitchFamily="34" charset="0"/>
            </a:endParaRPr>
          </a:p>
        </p:txBody>
      </p:sp>
      <p:sp>
        <p:nvSpPr>
          <p:cNvPr id="9" name="TextBox 8"/>
          <p:cNvSpPr txBox="1"/>
          <p:nvPr/>
        </p:nvSpPr>
        <p:spPr>
          <a:xfrm>
            <a:off x="4114800" y="2731141"/>
            <a:ext cx="533400" cy="369332"/>
          </a:xfrm>
          <a:prstGeom prst="rect">
            <a:avLst/>
          </a:prstGeom>
          <a:noFill/>
        </p:spPr>
        <p:txBody>
          <a:bodyPr wrap="square" rtlCol="0">
            <a:spAutoFit/>
          </a:bodyPr>
          <a:lstStyle/>
          <a:p>
            <a:r>
              <a:rPr lang="en-US" dirty="0">
                <a:latin typeface="Arial Black" pitchFamily="34" charset="0"/>
              </a:rPr>
              <a:t>C</a:t>
            </a:r>
            <a:r>
              <a:rPr lang="en-US" dirty="0" smtClean="0">
                <a:latin typeface="Arial Black" pitchFamily="34" charset="0"/>
              </a:rPr>
              <a:t>F</a:t>
            </a:r>
            <a:endParaRPr lang="en-US" dirty="0">
              <a:latin typeface="Arial Black" pitchFamily="34" charset="0"/>
            </a:endParaRPr>
          </a:p>
        </p:txBody>
      </p:sp>
      <p:sp>
        <p:nvSpPr>
          <p:cNvPr id="10" name="TextBox 9"/>
          <p:cNvSpPr txBox="1"/>
          <p:nvPr/>
        </p:nvSpPr>
        <p:spPr>
          <a:xfrm>
            <a:off x="4381500" y="4572000"/>
            <a:ext cx="533400" cy="369332"/>
          </a:xfrm>
          <a:prstGeom prst="rect">
            <a:avLst/>
          </a:prstGeom>
          <a:noFill/>
        </p:spPr>
        <p:txBody>
          <a:bodyPr wrap="square" rtlCol="0">
            <a:spAutoFit/>
          </a:bodyPr>
          <a:lstStyle/>
          <a:p>
            <a:r>
              <a:rPr lang="en-US" dirty="0">
                <a:latin typeface="Arial Black" pitchFamily="34" charset="0"/>
              </a:rPr>
              <a:t>R</a:t>
            </a:r>
            <a:r>
              <a:rPr lang="en-US" dirty="0" smtClean="0">
                <a:latin typeface="Arial Black" pitchFamily="34" charset="0"/>
              </a:rPr>
              <a:t>F</a:t>
            </a:r>
            <a:endParaRPr lang="en-US" dirty="0">
              <a:latin typeface="Arial Black" pitchFamily="34" charset="0"/>
            </a:endParaRPr>
          </a:p>
        </p:txBody>
      </p:sp>
      <p:sp>
        <p:nvSpPr>
          <p:cNvPr id="11" name="TextBox 10"/>
          <p:cNvSpPr txBox="1"/>
          <p:nvPr/>
        </p:nvSpPr>
        <p:spPr>
          <a:xfrm>
            <a:off x="1333199" y="3657600"/>
            <a:ext cx="533400" cy="369332"/>
          </a:xfrm>
          <a:prstGeom prst="rect">
            <a:avLst/>
          </a:prstGeom>
          <a:noFill/>
        </p:spPr>
        <p:txBody>
          <a:bodyPr wrap="square" rtlCol="0">
            <a:spAutoFit/>
          </a:bodyPr>
          <a:lstStyle/>
          <a:p>
            <a:r>
              <a:rPr lang="en-US" b="1" dirty="0" smtClean="0">
                <a:latin typeface="Arial Black" pitchFamily="34" charset="0"/>
              </a:rPr>
              <a:t>3B</a:t>
            </a:r>
            <a:endParaRPr lang="en-US" b="1" dirty="0">
              <a:latin typeface="Arial Black" pitchFamily="34" charset="0"/>
            </a:endParaRPr>
          </a:p>
        </p:txBody>
      </p:sp>
      <p:sp>
        <p:nvSpPr>
          <p:cNvPr id="13" name="TextBox 12"/>
          <p:cNvSpPr txBox="1"/>
          <p:nvPr/>
        </p:nvSpPr>
        <p:spPr>
          <a:xfrm>
            <a:off x="2089455" y="3440668"/>
            <a:ext cx="533400" cy="369332"/>
          </a:xfrm>
          <a:prstGeom prst="rect">
            <a:avLst/>
          </a:prstGeom>
          <a:noFill/>
        </p:spPr>
        <p:txBody>
          <a:bodyPr wrap="square" rtlCol="0">
            <a:spAutoFit/>
          </a:bodyPr>
          <a:lstStyle/>
          <a:p>
            <a:r>
              <a:rPr lang="en-US" b="1" dirty="0" smtClean="0">
                <a:latin typeface="Arial Black" pitchFamily="34" charset="0"/>
              </a:rPr>
              <a:t>SS</a:t>
            </a:r>
            <a:endParaRPr lang="en-US" b="1" dirty="0">
              <a:latin typeface="Arial Black" pitchFamily="34" charset="0"/>
            </a:endParaRPr>
          </a:p>
        </p:txBody>
      </p:sp>
      <p:sp>
        <p:nvSpPr>
          <p:cNvPr id="14" name="TextBox 13"/>
          <p:cNvSpPr txBox="1"/>
          <p:nvPr/>
        </p:nvSpPr>
        <p:spPr>
          <a:xfrm>
            <a:off x="3124200" y="4311134"/>
            <a:ext cx="533400" cy="369332"/>
          </a:xfrm>
          <a:prstGeom prst="rect">
            <a:avLst/>
          </a:prstGeom>
          <a:noFill/>
        </p:spPr>
        <p:txBody>
          <a:bodyPr wrap="square" rtlCol="0">
            <a:spAutoFit/>
          </a:bodyPr>
          <a:lstStyle/>
          <a:p>
            <a:r>
              <a:rPr lang="en-US" b="1" dirty="0">
                <a:latin typeface="Arial Black" pitchFamily="34" charset="0"/>
              </a:rPr>
              <a:t>2</a:t>
            </a:r>
            <a:r>
              <a:rPr lang="en-US" b="1" dirty="0" smtClean="0">
                <a:latin typeface="Arial Black" pitchFamily="34" charset="0"/>
              </a:rPr>
              <a:t>B</a:t>
            </a:r>
            <a:endParaRPr lang="en-US" b="1" dirty="0">
              <a:latin typeface="Arial Black" pitchFamily="34" charset="0"/>
            </a:endParaRPr>
          </a:p>
        </p:txBody>
      </p:sp>
      <p:sp>
        <p:nvSpPr>
          <p:cNvPr id="15" name="TextBox 14"/>
          <p:cNvSpPr txBox="1"/>
          <p:nvPr/>
        </p:nvSpPr>
        <p:spPr>
          <a:xfrm>
            <a:off x="2857500" y="5126389"/>
            <a:ext cx="533400" cy="369332"/>
          </a:xfrm>
          <a:prstGeom prst="rect">
            <a:avLst/>
          </a:prstGeom>
          <a:noFill/>
        </p:spPr>
        <p:txBody>
          <a:bodyPr wrap="square" rtlCol="0">
            <a:spAutoFit/>
          </a:bodyPr>
          <a:lstStyle/>
          <a:p>
            <a:r>
              <a:rPr lang="en-US" b="1" dirty="0">
                <a:latin typeface="Arial Black" pitchFamily="34" charset="0"/>
              </a:rPr>
              <a:t>1</a:t>
            </a:r>
            <a:r>
              <a:rPr lang="en-US" b="1" dirty="0" smtClean="0">
                <a:latin typeface="Arial Black" pitchFamily="34" charset="0"/>
              </a:rPr>
              <a:t>B</a:t>
            </a:r>
            <a:endParaRPr lang="en-US" b="1" dirty="0">
              <a:latin typeface="Arial Black" pitchFamily="34" charset="0"/>
            </a:endParaRPr>
          </a:p>
        </p:txBody>
      </p:sp>
      <p:sp>
        <p:nvSpPr>
          <p:cNvPr id="16" name="TextBox 15"/>
          <p:cNvSpPr txBox="1"/>
          <p:nvPr/>
        </p:nvSpPr>
        <p:spPr>
          <a:xfrm>
            <a:off x="1746254" y="4757057"/>
            <a:ext cx="996945" cy="276999"/>
          </a:xfrm>
          <a:prstGeom prst="rect">
            <a:avLst/>
          </a:prstGeom>
          <a:noFill/>
        </p:spPr>
        <p:txBody>
          <a:bodyPr wrap="square" rtlCol="0">
            <a:spAutoFit/>
          </a:bodyPr>
          <a:lstStyle/>
          <a:p>
            <a:r>
              <a:rPr lang="en-US" sz="1200" dirty="0" smtClean="0">
                <a:latin typeface="Arial Black" pitchFamily="34" charset="0"/>
              </a:rPr>
              <a:t>COACH</a:t>
            </a:r>
            <a:endParaRPr lang="en-US" sz="1200" dirty="0">
              <a:latin typeface="Arial Black" pitchFamily="34" charset="0"/>
            </a:endParaRPr>
          </a:p>
        </p:txBody>
      </p:sp>
      <p:sp>
        <p:nvSpPr>
          <p:cNvPr id="17" name="TextBox 16"/>
          <p:cNvSpPr txBox="1"/>
          <p:nvPr/>
        </p:nvSpPr>
        <p:spPr>
          <a:xfrm>
            <a:off x="791786" y="5680387"/>
            <a:ext cx="349246" cy="369332"/>
          </a:xfrm>
          <a:prstGeom prst="rect">
            <a:avLst/>
          </a:prstGeom>
          <a:noFill/>
        </p:spPr>
        <p:txBody>
          <a:bodyPr wrap="square" rtlCol="0">
            <a:spAutoFit/>
          </a:bodyPr>
          <a:lstStyle/>
          <a:p>
            <a:r>
              <a:rPr lang="en-US" dirty="0" smtClean="0">
                <a:latin typeface="Arial Black" pitchFamily="34" charset="0"/>
              </a:rPr>
              <a:t>C</a:t>
            </a:r>
          </a:p>
        </p:txBody>
      </p:sp>
      <p:sp>
        <p:nvSpPr>
          <p:cNvPr id="18" name="TextBox 17"/>
          <p:cNvSpPr txBox="1"/>
          <p:nvPr/>
        </p:nvSpPr>
        <p:spPr>
          <a:xfrm>
            <a:off x="1141032" y="6109900"/>
            <a:ext cx="1806878" cy="276999"/>
          </a:xfrm>
          <a:prstGeom prst="rect">
            <a:avLst/>
          </a:prstGeom>
          <a:noFill/>
        </p:spPr>
        <p:txBody>
          <a:bodyPr wrap="square" rtlCol="0">
            <a:spAutoFit/>
          </a:bodyPr>
          <a:lstStyle/>
          <a:p>
            <a:r>
              <a:rPr lang="en-US" sz="1200" dirty="0" smtClean="0">
                <a:latin typeface="Arial Black" pitchFamily="34" charset="0"/>
              </a:rPr>
              <a:t>3 BATTERS</a:t>
            </a:r>
            <a:endParaRPr lang="en-US" sz="1200" dirty="0">
              <a:latin typeface="Arial Black" pitchFamily="34" charset="0"/>
            </a:endParaRPr>
          </a:p>
        </p:txBody>
      </p:sp>
      <p:sp>
        <p:nvSpPr>
          <p:cNvPr id="19" name="TextBox 18"/>
          <p:cNvSpPr txBox="1"/>
          <p:nvPr/>
        </p:nvSpPr>
        <p:spPr>
          <a:xfrm>
            <a:off x="2909810" y="5874096"/>
            <a:ext cx="1056516" cy="553998"/>
          </a:xfrm>
          <a:prstGeom prst="rect">
            <a:avLst/>
          </a:prstGeom>
          <a:noFill/>
        </p:spPr>
        <p:txBody>
          <a:bodyPr wrap="square" rtlCol="0">
            <a:spAutoFit/>
          </a:bodyPr>
          <a:lstStyle/>
          <a:p>
            <a:r>
              <a:rPr lang="en-US" sz="1000" dirty="0" smtClean="0">
                <a:latin typeface="Arial Black" pitchFamily="34" charset="0"/>
              </a:rPr>
              <a:t>BATTERS GLOVES LEFT HERE</a:t>
            </a:r>
            <a:endParaRPr lang="en-US" sz="1000" dirty="0">
              <a:latin typeface="Arial Black" pitchFamily="34" charset="0"/>
            </a:endParaRPr>
          </a:p>
        </p:txBody>
      </p:sp>
      <p:cxnSp>
        <p:nvCxnSpPr>
          <p:cNvPr id="26" name="Straight Arrow Connector 25"/>
          <p:cNvCxnSpPr/>
          <p:nvPr/>
        </p:nvCxnSpPr>
        <p:spPr>
          <a:xfrm flipH="1">
            <a:off x="3274101" y="4680466"/>
            <a:ext cx="80662" cy="4459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2"/>
          </p:cNvCxnSpPr>
          <p:nvPr/>
        </p:nvCxnSpPr>
        <p:spPr>
          <a:xfrm flipH="1" flipV="1">
            <a:off x="4381500" y="3100473"/>
            <a:ext cx="172655" cy="1395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8" idx="3"/>
          </p:cNvCxnSpPr>
          <p:nvPr/>
        </p:nvCxnSpPr>
        <p:spPr>
          <a:xfrm flipH="1" flipV="1">
            <a:off x="2362200" y="2394466"/>
            <a:ext cx="1823803" cy="336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524000" y="2562803"/>
            <a:ext cx="304800" cy="1062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3" idx="1"/>
          </p:cNvCxnSpPr>
          <p:nvPr/>
        </p:nvCxnSpPr>
        <p:spPr>
          <a:xfrm flipV="1">
            <a:off x="1790700" y="3625334"/>
            <a:ext cx="298755" cy="385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54663" y="3622065"/>
            <a:ext cx="719438" cy="6890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089455" y="5428564"/>
            <a:ext cx="998608" cy="6813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0" idx="2"/>
          </p:cNvCxnSpPr>
          <p:nvPr/>
        </p:nvCxnSpPr>
        <p:spPr>
          <a:xfrm flipV="1">
            <a:off x="3803040" y="4941332"/>
            <a:ext cx="845160" cy="11178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866599" y="1447800"/>
            <a:ext cx="3238801" cy="369332"/>
          </a:xfrm>
          <a:prstGeom prst="rect">
            <a:avLst/>
          </a:prstGeom>
          <a:noFill/>
        </p:spPr>
        <p:txBody>
          <a:bodyPr wrap="square" rtlCol="0">
            <a:spAutoFit/>
          </a:bodyPr>
          <a:lstStyle/>
          <a:p>
            <a:r>
              <a:rPr lang="en-US" dirty="0" smtClean="0">
                <a:latin typeface="Arial Black" pitchFamily="34" charset="0"/>
              </a:rPr>
              <a:t>WORK UP – 15 MINUTES</a:t>
            </a:r>
            <a:endParaRPr lang="en-US" dirty="0">
              <a:latin typeface="Arial Black" pitchFamily="34" charset="0"/>
            </a:endParaRPr>
          </a:p>
        </p:txBody>
      </p:sp>
      <p:sp>
        <p:nvSpPr>
          <p:cNvPr id="44" name="TextBox 43"/>
          <p:cNvSpPr txBox="1"/>
          <p:nvPr/>
        </p:nvSpPr>
        <p:spPr>
          <a:xfrm>
            <a:off x="7467600" y="1219200"/>
            <a:ext cx="1524000" cy="4524315"/>
          </a:xfrm>
          <a:prstGeom prst="rect">
            <a:avLst/>
          </a:prstGeom>
          <a:solidFill>
            <a:schemeClr val="bg1"/>
          </a:solidFill>
        </p:spPr>
        <p:txBody>
          <a:bodyPr wrap="square" rtlCol="0">
            <a:spAutoFit/>
          </a:bodyPr>
          <a:lstStyle/>
          <a:p>
            <a:r>
              <a:rPr lang="en-US" sz="1600" dirty="0" smtClean="0"/>
              <a:t>If batter reaches 1</a:t>
            </a:r>
            <a:r>
              <a:rPr lang="en-US" sz="1600" baseline="30000" dirty="0" smtClean="0"/>
              <a:t>st</a:t>
            </a:r>
            <a:r>
              <a:rPr lang="en-US" sz="1600" dirty="0" smtClean="0"/>
              <a:t> base safely he continues to hit. If batter is out </a:t>
            </a:r>
            <a:r>
              <a:rPr lang="en-US" sz="1600" b="1" u="sng" dirty="0" smtClean="0"/>
              <a:t>hustles</a:t>
            </a:r>
            <a:r>
              <a:rPr lang="en-US" sz="1600" dirty="0" smtClean="0"/>
              <a:t> to RF. All the batter needs to do is reach 1</a:t>
            </a:r>
            <a:r>
              <a:rPr lang="en-US" sz="1600" baseline="30000" dirty="0" smtClean="0"/>
              <a:t>st</a:t>
            </a:r>
            <a:r>
              <a:rPr lang="en-US" sz="1600" dirty="0" smtClean="0"/>
              <a:t> base, if he continues to run and is tagged out at another base trying to stretch the play he goes to the field.</a:t>
            </a:r>
            <a:endParaRPr lang="en-US" sz="1600" dirty="0"/>
          </a:p>
        </p:txBody>
      </p:sp>
    </p:spTree>
    <p:extLst>
      <p:ext uri="{BB962C8B-B14F-4D97-AF65-F5344CB8AC3E}">
        <p14:creationId xmlns:p14="http://schemas.microsoft.com/office/powerpoint/2010/main" val="2377001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46856096"/>
              </p:ext>
            </p:extLst>
          </p:nvPr>
        </p:nvGraphicFramePr>
        <p:xfrm>
          <a:off x="304800" y="1104261"/>
          <a:ext cx="7086600" cy="5476009"/>
        </p:xfrm>
        <a:graphic>
          <a:graphicData uri="http://schemas.openxmlformats.org/presentationml/2006/ole">
            <mc:AlternateContent xmlns:mc="http://schemas.openxmlformats.org/markup-compatibility/2006">
              <mc:Choice xmlns:v="urn:schemas-microsoft-com:vml" Requires="v">
                <p:oleObj spid="_x0000_s2065"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304800"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8" name="TextBox 7"/>
          <p:cNvSpPr txBox="1"/>
          <p:nvPr/>
        </p:nvSpPr>
        <p:spPr>
          <a:xfrm>
            <a:off x="1828800" y="2209800"/>
            <a:ext cx="533400" cy="369332"/>
          </a:xfrm>
          <a:prstGeom prst="rect">
            <a:avLst/>
          </a:prstGeom>
          <a:noFill/>
        </p:spPr>
        <p:txBody>
          <a:bodyPr wrap="square" rtlCol="0">
            <a:spAutoFit/>
          </a:bodyPr>
          <a:lstStyle/>
          <a:p>
            <a:r>
              <a:rPr lang="en-US" dirty="0" smtClean="0">
                <a:latin typeface="Arial Black" pitchFamily="34" charset="0"/>
              </a:rPr>
              <a:t>LF</a:t>
            </a:r>
            <a:endParaRPr lang="en-US" dirty="0">
              <a:latin typeface="Arial Black" pitchFamily="34" charset="0"/>
            </a:endParaRPr>
          </a:p>
        </p:txBody>
      </p:sp>
      <p:sp>
        <p:nvSpPr>
          <p:cNvPr id="9" name="TextBox 8"/>
          <p:cNvSpPr txBox="1"/>
          <p:nvPr/>
        </p:nvSpPr>
        <p:spPr>
          <a:xfrm>
            <a:off x="4114800" y="2731141"/>
            <a:ext cx="533400" cy="369332"/>
          </a:xfrm>
          <a:prstGeom prst="rect">
            <a:avLst/>
          </a:prstGeom>
          <a:noFill/>
        </p:spPr>
        <p:txBody>
          <a:bodyPr wrap="square" rtlCol="0">
            <a:spAutoFit/>
          </a:bodyPr>
          <a:lstStyle/>
          <a:p>
            <a:r>
              <a:rPr lang="en-US" dirty="0">
                <a:latin typeface="Arial Black" pitchFamily="34" charset="0"/>
              </a:rPr>
              <a:t>C</a:t>
            </a:r>
            <a:r>
              <a:rPr lang="en-US" dirty="0" smtClean="0">
                <a:latin typeface="Arial Black" pitchFamily="34" charset="0"/>
              </a:rPr>
              <a:t>F</a:t>
            </a:r>
            <a:endParaRPr lang="en-US" dirty="0">
              <a:latin typeface="Arial Black" pitchFamily="34" charset="0"/>
            </a:endParaRPr>
          </a:p>
        </p:txBody>
      </p:sp>
      <p:sp>
        <p:nvSpPr>
          <p:cNvPr id="10" name="TextBox 9"/>
          <p:cNvSpPr txBox="1"/>
          <p:nvPr/>
        </p:nvSpPr>
        <p:spPr>
          <a:xfrm>
            <a:off x="4381500" y="4572000"/>
            <a:ext cx="533400" cy="369332"/>
          </a:xfrm>
          <a:prstGeom prst="rect">
            <a:avLst/>
          </a:prstGeom>
          <a:noFill/>
        </p:spPr>
        <p:txBody>
          <a:bodyPr wrap="square" rtlCol="0">
            <a:spAutoFit/>
          </a:bodyPr>
          <a:lstStyle/>
          <a:p>
            <a:r>
              <a:rPr lang="en-US" dirty="0">
                <a:latin typeface="Arial Black" pitchFamily="34" charset="0"/>
              </a:rPr>
              <a:t>R</a:t>
            </a:r>
            <a:r>
              <a:rPr lang="en-US" dirty="0" smtClean="0">
                <a:latin typeface="Arial Black" pitchFamily="34" charset="0"/>
              </a:rPr>
              <a:t>F</a:t>
            </a:r>
            <a:endParaRPr lang="en-US" dirty="0">
              <a:latin typeface="Arial Black" pitchFamily="34" charset="0"/>
            </a:endParaRPr>
          </a:p>
        </p:txBody>
      </p:sp>
      <p:sp>
        <p:nvSpPr>
          <p:cNvPr id="11" name="TextBox 10"/>
          <p:cNvSpPr txBox="1"/>
          <p:nvPr/>
        </p:nvSpPr>
        <p:spPr>
          <a:xfrm>
            <a:off x="1333199" y="3657600"/>
            <a:ext cx="533400" cy="369332"/>
          </a:xfrm>
          <a:prstGeom prst="rect">
            <a:avLst/>
          </a:prstGeom>
          <a:noFill/>
        </p:spPr>
        <p:txBody>
          <a:bodyPr wrap="square" rtlCol="0">
            <a:spAutoFit/>
          </a:bodyPr>
          <a:lstStyle/>
          <a:p>
            <a:r>
              <a:rPr lang="en-US" b="1" dirty="0" smtClean="0">
                <a:latin typeface="Arial Black" pitchFamily="34" charset="0"/>
              </a:rPr>
              <a:t>3B</a:t>
            </a:r>
            <a:endParaRPr lang="en-US" b="1" dirty="0">
              <a:latin typeface="Arial Black" pitchFamily="34" charset="0"/>
            </a:endParaRPr>
          </a:p>
        </p:txBody>
      </p:sp>
      <p:sp>
        <p:nvSpPr>
          <p:cNvPr id="13" name="TextBox 12"/>
          <p:cNvSpPr txBox="1"/>
          <p:nvPr/>
        </p:nvSpPr>
        <p:spPr>
          <a:xfrm>
            <a:off x="2089455" y="3440668"/>
            <a:ext cx="533400" cy="369332"/>
          </a:xfrm>
          <a:prstGeom prst="rect">
            <a:avLst/>
          </a:prstGeom>
          <a:noFill/>
        </p:spPr>
        <p:txBody>
          <a:bodyPr wrap="square" rtlCol="0">
            <a:spAutoFit/>
          </a:bodyPr>
          <a:lstStyle/>
          <a:p>
            <a:r>
              <a:rPr lang="en-US" b="1" dirty="0" smtClean="0">
                <a:latin typeface="Arial Black" pitchFamily="34" charset="0"/>
              </a:rPr>
              <a:t>SS</a:t>
            </a:r>
            <a:endParaRPr lang="en-US" b="1" dirty="0">
              <a:latin typeface="Arial Black" pitchFamily="34" charset="0"/>
            </a:endParaRPr>
          </a:p>
        </p:txBody>
      </p:sp>
      <p:sp>
        <p:nvSpPr>
          <p:cNvPr id="14" name="TextBox 13"/>
          <p:cNvSpPr txBox="1"/>
          <p:nvPr/>
        </p:nvSpPr>
        <p:spPr>
          <a:xfrm>
            <a:off x="3124200" y="4311134"/>
            <a:ext cx="533400" cy="369332"/>
          </a:xfrm>
          <a:prstGeom prst="rect">
            <a:avLst/>
          </a:prstGeom>
          <a:noFill/>
        </p:spPr>
        <p:txBody>
          <a:bodyPr wrap="square" rtlCol="0">
            <a:spAutoFit/>
          </a:bodyPr>
          <a:lstStyle/>
          <a:p>
            <a:r>
              <a:rPr lang="en-US" b="1" dirty="0">
                <a:latin typeface="Arial Black" pitchFamily="34" charset="0"/>
              </a:rPr>
              <a:t>2</a:t>
            </a:r>
            <a:r>
              <a:rPr lang="en-US" b="1" dirty="0" smtClean="0">
                <a:latin typeface="Arial Black" pitchFamily="34" charset="0"/>
              </a:rPr>
              <a:t>B</a:t>
            </a:r>
            <a:endParaRPr lang="en-US" b="1" dirty="0">
              <a:latin typeface="Arial Black" pitchFamily="34" charset="0"/>
            </a:endParaRPr>
          </a:p>
        </p:txBody>
      </p:sp>
      <p:sp>
        <p:nvSpPr>
          <p:cNvPr id="15" name="TextBox 14"/>
          <p:cNvSpPr txBox="1"/>
          <p:nvPr/>
        </p:nvSpPr>
        <p:spPr>
          <a:xfrm>
            <a:off x="2857500" y="5126389"/>
            <a:ext cx="533400" cy="369332"/>
          </a:xfrm>
          <a:prstGeom prst="rect">
            <a:avLst/>
          </a:prstGeom>
          <a:noFill/>
        </p:spPr>
        <p:txBody>
          <a:bodyPr wrap="square" rtlCol="0">
            <a:spAutoFit/>
          </a:bodyPr>
          <a:lstStyle/>
          <a:p>
            <a:r>
              <a:rPr lang="en-US" b="1" dirty="0">
                <a:latin typeface="Arial Black" pitchFamily="34" charset="0"/>
              </a:rPr>
              <a:t>1</a:t>
            </a:r>
            <a:r>
              <a:rPr lang="en-US" b="1" dirty="0" smtClean="0">
                <a:latin typeface="Arial Black" pitchFamily="34" charset="0"/>
              </a:rPr>
              <a:t>B</a:t>
            </a:r>
            <a:endParaRPr lang="en-US" b="1" dirty="0">
              <a:latin typeface="Arial Black" pitchFamily="34" charset="0"/>
            </a:endParaRPr>
          </a:p>
        </p:txBody>
      </p:sp>
      <p:sp>
        <p:nvSpPr>
          <p:cNvPr id="17" name="TextBox 16"/>
          <p:cNvSpPr txBox="1"/>
          <p:nvPr/>
        </p:nvSpPr>
        <p:spPr>
          <a:xfrm>
            <a:off x="791786" y="5680387"/>
            <a:ext cx="349246" cy="369332"/>
          </a:xfrm>
          <a:prstGeom prst="rect">
            <a:avLst/>
          </a:prstGeom>
          <a:noFill/>
        </p:spPr>
        <p:txBody>
          <a:bodyPr wrap="square" rtlCol="0">
            <a:spAutoFit/>
          </a:bodyPr>
          <a:lstStyle/>
          <a:p>
            <a:r>
              <a:rPr lang="en-US" dirty="0" smtClean="0">
                <a:latin typeface="Arial Black" pitchFamily="34" charset="0"/>
              </a:rPr>
              <a:t>C</a:t>
            </a:r>
          </a:p>
        </p:txBody>
      </p:sp>
      <p:cxnSp>
        <p:nvCxnSpPr>
          <p:cNvPr id="26" name="Straight Arrow Connector 25"/>
          <p:cNvCxnSpPr/>
          <p:nvPr/>
        </p:nvCxnSpPr>
        <p:spPr>
          <a:xfrm>
            <a:off x="3395094" y="4592596"/>
            <a:ext cx="414906" cy="9031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522575" y="3696172"/>
            <a:ext cx="387235" cy="2662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866599" y="1447800"/>
            <a:ext cx="3467401" cy="369332"/>
          </a:xfrm>
          <a:prstGeom prst="rect">
            <a:avLst/>
          </a:prstGeom>
          <a:noFill/>
        </p:spPr>
        <p:txBody>
          <a:bodyPr wrap="square" rtlCol="0">
            <a:spAutoFit/>
          </a:bodyPr>
          <a:lstStyle/>
          <a:p>
            <a:r>
              <a:rPr lang="en-US" dirty="0" smtClean="0">
                <a:latin typeface="Arial Black" pitchFamily="34" charset="0"/>
              </a:rPr>
              <a:t>Little league bunt defense</a:t>
            </a:r>
          </a:p>
        </p:txBody>
      </p:sp>
      <p:sp>
        <p:nvSpPr>
          <p:cNvPr id="44" name="TextBox 43"/>
          <p:cNvSpPr txBox="1"/>
          <p:nvPr/>
        </p:nvSpPr>
        <p:spPr>
          <a:xfrm>
            <a:off x="7467600" y="1219200"/>
            <a:ext cx="1524000" cy="3046988"/>
          </a:xfrm>
          <a:prstGeom prst="rect">
            <a:avLst/>
          </a:prstGeom>
          <a:solidFill>
            <a:schemeClr val="bg1"/>
          </a:solidFill>
        </p:spPr>
        <p:txBody>
          <a:bodyPr wrap="square" rtlCol="0">
            <a:spAutoFit/>
          </a:bodyPr>
          <a:lstStyle/>
          <a:p>
            <a:r>
              <a:rPr lang="en-US" sz="1200" dirty="0" smtClean="0"/>
              <a:t>BLACK – BASES EMPTY/RUNNER ON 1ST: 3B always charges. Pitcher covers 1B side of infield. 1B stays home unless bunt is past the pitcher. </a:t>
            </a:r>
          </a:p>
          <a:p>
            <a:endParaRPr lang="en-US" sz="1200" dirty="0"/>
          </a:p>
          <a:p>
            <a:r>
              <a:rPr lang="en-US" sz="1200" dirty="0" smtClean="0">
                <a:solidFill>
                  <a:srgbClr val="FF0000"/>
                </a:solidFill>
              </a:rPr>
              <a:t>RED – RUNNER ON SECOND: 3B reads/is in. Stay home unless pitcher can’t reach. P covers 3</a:t>
            </a:r>
            <a:r>
              <a:rPr lang="en-US" sz="1200" baseline="30000" dirty="0" smtClean="0">
                <a:solidFill>
                  <a:srgbClr val="FF0000"/>
                </a:solidFill>
              </a:rPr>
              <a:t>rd</a:t>
            </a:r>
            <a:r>
              <a:rPr lang="en-US" sz="1200" dirty="0" smtClean="0">
                <a:solidFill>
                  <a:srgbClr val="FF0000"/>
                </a:solidFill>
              </a:rPr>
              <a:t> base line. 1B charges. 2B covers first.</a:t>
            </a:r>
            <a:endParaRPr lang="en-US" sz="1200" dirty="0">
              <a:solidFill>
                <a:srgbClr val="FF0000"/>
              </a:solidFill>
            </a:endParaRPr>
          </a:p>
        </p:txBody>
      </p:sp>
      <p:sp>
        <p:nvSpPr>
          <p:cNvPr id="27" name="TextBox 26"/>
          <p:cNvSpPr txBox="1"/>
          <p:nvPr/>
        </p:nvSpPr>
        <p:spPr>
          <a:xfrm>
            <a:off x="1759483" y="4734893"/>
            <a:ext cx="371094" cy="369332"/>
          </a:xfrm>
          <a:prstGeom prst="rect">
            <a:avLst/>
          </a:prstGeom>
          <a:noFill/>
        </p:spPr>
        <p:txBody>
          <a:bodyPr wrap="square" rtlCol="0">
            <a:spAutoFit/>
          </a:bodyPr>
          <a:lstStyle/>
          <a:p>
            <a:r>
              <a:rPr lang="en-US" b="1" dirty="0" smtClean="0">
                <a:latin typeface="Arial Black" pitchFamily="34" charset="0"/>
              </a:rPr>
              <a:t>P</a:t>
            </a:r>
            <a:endParaRPr lang="en-US" b="1" dirty="0">
              <a:latin typeface="Arial Black" pitchFamily="34" charset="0"/>
            </a:endParaRPr>
          </a:p>
        </p:txBody>
      </p:sp>
      <p:cxnSp>
        <p:nvCxnSpPr>
          <p:cNvPr id="32" name="Straight Arrow Connector 31"/>
          <p:cNvCxnSpPr/>
          <p:nvPr/>
        </p:nvCxnSpPr>
        <p:spPr>
          <a:xfrm>
            <a:off x="1141032" y="5865053"/>
            <a:ext cx="2254062" cy="451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909810" y="5414159"/>
            <a:ext cx="174171" cy="3293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447800" y="3962400"/>
            <a:ext cx="109995" cy="9789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916809" y="5044827"/>
            <a:ext cx="0" cy="4508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1502797" y="5004046"/>
            <a:ext cx="326003" cy="2662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141032" y="3557673"/>
            <a:ext cx="997409" cy="4047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333199" y="3903897"/>
            <a:ext cx="169598" cy="10374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1141032" y="4026932"/>
            <a:ext cx="121995" cy="6106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089455" y="5311055"/>
            <a:ext cx="907440" cy="103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2857500" y="4572000"/>
            <a:ext cx="408214" cy="10068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1387628" y="4865914"/>
            <a:ext cx="427565" cy="404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268063" y="5425735"/>
            <a:ext cx="589437" cy="3177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615543" y="4937949"/>
            <a:ext cx="32657" cy="1111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834494" y="2401277"/>
            <a:ext cx="997410" cy="6991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144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88212633"/>
              </p:ext>
            </p:extLst>
          </p:nvPr>
        </p:nvGraphicFramePr>
        <p:xfrm>
          <a:off x="247499" y="1104261"/>
          <a:ext cx="7086600" cy="5476009"/>
        </p:xfrm>
        <a:graphic>
          <a:graphicData uri="http://schemas.openxmlformats.org/presentationml/2006/ole">
            <mc:AlternateContent xmlns:mc="http://schemas.openxmlformats.org/markup-compatibility/2006">
              <mc:Choice xmlns:v="urn:schemas-microsoft-com:vml" Requires="v">
                <p:oleObj spid="_x0000_s3087"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47499"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8" name="TextBox 7"/>
          <p:cNvSpPr txBox="1"/>
          <p:nvPr/>
        </p:nvSpPr>
        <p:spPr>
          <a:xfrm>
            <a:off x="1828800" y="2209800"/>
            <a:ext cx="533400" cy="369332"/>
          </a:xfrm>
          <a:prstGeom prst="rect">
            <a:avLst/>
          </a:prstGeom>
          <a:noFill/>
        </p:spPr>
        <p:txBody>
          <a:bodyPr wrap="square" rtlCol="0">
            <a:spAutoFit/>
          </a:bodyPr>
          <a:lstStyle/>
          <a:p>
            <a:r>
              <a:rPr lang="en-US" dirty="0" smtClean="0">
                <a:latin typeface="Arial Black" pitchFamily="34" charset="0"/>
              </a:rPr>
              <a:t>LF</a:t>
            </a:r>
            <a:endParaRPr lang="en-US" dirty="0">
              <a:latin typeface="Arial Black" pitchFamily="34" charset="0"/>
            </a:endParaRPr>
          </a:p>
        </p:txBody>
      </p:sp>
      <p:sp>
        <p:nvSpPr>
          <p:cNvPr id="9" name="TextBox 8"/>
          <p:cNvSpPr txBox="1"/>
          <p:nvPr/>
        </p:nvSpPr>
        <p:spPr>
          <a:xfrm>
            <a:off x="4114800" y="2731141"/>
            <a:ext cx="533400" cy="369332"/>
          </a:xfrm>
          <a:prstGeom prst="rect">
            <a:avLst/>
          </a:prstGeom>
          <a:noFill/>
        </p:spPr>
        <p:txBody>
          <a:bodyPr wrap="square" rtlCol="0">
            <a:spAutoFit/>
          </a:bodyPr>
          <a:lstStyle/>
          <a:p>
            <a:r>
              <a:rPr lang="en-US" dirty="0">
                <a:latin typeface="Arial Black" pitchFamily="34" charset="0"/>
              </a:rPr>
              <a:t>C</a:t>
            </a:r>
            <a:r>
              <a:rPr lang="en-US" dirty="0" smtClean="0">
                <a:latin typeface="Arial Black" pitchFamily="34" charset="0"/>
              </a:rPr>
              <a:t>F</a:t>
            </a:r>
            <a:endParaRPr lang="en-US" dirty="0">
              <a:latin typeface="Arial Black" pitchFamily="34" charset="0"/>
            </a:endParaRPr>
          </a:p>
        </p:txBody>
      </p:sp>
      <p:sp>
        <p:nvSpPr>
          <p:cNvPr id="10" name="TextBox 9"/>
          <p:cNvSpPr txBox="1"/>
          <p:nvPr/>
        </p:nvSpPr>
        <p:spPr>
          <a:xfrm>
            <a:off x="4381500" y="4572000"/>
            <a:ext cx="533400" cy="369332"/>
          </a:xfrm>
          <a:prstGeom prst="rect">
            <a:avLst/>
          </a:prstGeom>
          <a:noFill/>
        </p:spPr>
        <p:txBody>
          <a:bodyPr wrap="square" rtlCol="0">
            <a:spAutoFit/>
          </a:bodyPr>
          <a:lstStyle/>
          <a:p>
            <a:r>
              <a:rPr lang="en-US" dirty="0">
                <a:latin typeface="Arial Black" pitchFamily="34" charset="0"/>
              </a:rPr>
              <a:t>R</a:t>
            </a:r>
            <a:r>
              <a:rPr lang="en-US" dirty="0" smtClean="0">
                <a:latin typeface="Arial Black" pitchFamily="34" charset="0"/>
              </a:rPr>
              <a:t>F</a:t>
            </a:r>
            <a:endParaRPr lang="en-US" dirty="0">
              <a:latin typeface="Arial Black" pitchFamily="34" charset="0"/>
            </a:endParaRPr>
          </a:p>
        </p:txBody>
      </p:sp>
      <p:sp>
        <p:nvSpPr>
          <p:cNvPr id="11" name="TextBox 10"/>
          <p:cNvSpPr txBox="1"/>
          <p:nvPr/>
        </p:nvSpPr>
        <p:spPr>
          <a:xfrm>
            <a:off x="1333199" y="3657600"/>
            <a:ext cx="533400" cy="369332"/>
          </a:xfrm>
          <a:prstGeom prst="rect">
            <a:avLst/>
          </a:prstGeom>
          <a:noFill/>
        </p:spPr>
        <p:txBody>
          <a:bodyPr wrap="square" rtlCol="0">
            <a:spAutoFit/>
          </a:bodyPr>
          <a:lstStyle/>
          <a:p>
            <a:r>
              <a:rPr lang="en-US" b="1" dirty="0" smtClean="0">
                <a:latin typeface="Arial Black" pitchFamily="34" charset="0"/>
              </a:rPr>
              <a:t>3B</a:t>
            </a:r>
            <a:endParaRPr lang="en-US" b="1" dirty="0">
              <a:latin typeface="Arial Black" pitchFamily="34" charset="0"/>
            </a:endParaRPr>
          </a:p>
        </p:txBody>
      </p:sp>
      <p:sp>
        <p:nvSpPr>
          <p:cNvPr id="13" name="TextBox 12"/>
          <p:cNvSpPr txBox="1"/>
          <p:nvPr/>
        </p:nvSpPr>
        <p:spPr>
          <a:xfrm>
            <a:off x="2089455" y="3440668"/>
            <a:ext cx="533400" cy="369332"/>
          </a:xfrm>
          <a:prstGeom prst="rect">
            <a:avLst/>
          </a:prstGeom>
          <a:noFill/>
        </p:spPr>
        <p:txBody>
          <a:bodyPr wrap="square" rtlCol="0">
            <a:spAutoFit/>
          </a:bodyPr>
          <a:lstStyle/>
          <a:p>
            <a:r>
              <a:rPr lang="en-US" b="1" dirty="0" smtClean="0">
                <a:latin typeface="Arial Black" pitchFamily="34" charset="0"/>
              </a:rPr>
              <a:t>SS</a:t>
            </a:r>
            <a:endParaRPr lang="en-US" b="1" dirty="0">
              <a:latin typeface="Arial Black" pitchFamily="34" charset="0"/>
            </a:endParaRPr>
          </a:p>
        </p:txBody>
      </p:sp>
      <p:sp>
        <p:nvSpPr>
          <p:cNvPr id="14" name="TextBox 13"/>
          <p:cNvSpPr txBox="1"/>
          <p:nvPr/>
        </p:nvSpPr>
        <p:spPr>
          <a:xfrm>
            <a:off x="3124200" y="4311134"/>
            <a:ext cx="533400" cy="369332"/>
          </a:xfrm>
          <a:prstGeom prst="rect">
            <a:avLst/>
          </a:prstGeom>
          <a:noFill/>
        </p:spPr>
        <p:txBody>
          <a:bodyPr wrap="square" rtlCol="0">
            <a:spAutoFit/>
          </a:bodyPr>
          <a:lstStyle/>
          <a:p>
            <a:r>
              <a:rPr lang="en-US" b="1" dirty="0">
                <a:latin typeface="Arial Black" pitchFamily="34" charset="0"/>
              </a:rPr>
              <a:t>2</a:t>
            </a:r>
            <a:r>
              <a:rPr lang="en-US" b="1" dirty="0" smtClean="0">
                <a:latin typeface="Arial Black" pitchFamily="34" charset="0"/>
              </a:rPr>
              <a:t>B</a:t>
            </a:r>
            <a:endParaRPr lang="en-US" b="1" dirty="0">
              <a:latin typeface="Arial Black" pitchFamily="34" charset="0"/>
            </a:endParaRPr>
          </a:p>
        </p:txBody>
      </p:sp>
      <p:sp>
        <p:nvSpPr>
          <p:cNvPr id="15" name="TextBox 14"/>
          <p:cNvSpPr txBox="1"/>
          <p:nvPr/>
        </p:nvSpPr>
        <p:spPr>
          <a:xfrm>
            <a:off x="2857500" y="5126389"/>
            <a:ext cx="533400" cy="369332"/>
          </a:xfrm>
          <a:prstGeom prst="rect">
            <a:avLst/>
          </a:prstGeom>
          <a:noFill/>
        </p:spPr>
        <p:txBody>
          <a:bodyPr wrap="square" rtlCol="0">
            <a:spAutoFit/>
          </a:bodyPr>
          <a:lstStyle/>
          <a:p>
            <a:r>
              <a:rPr lang="en-US" b="1" dirty="0">
                <a:latin typeface="Arial Black" pitchFamily="34" charset="0"/>
              </a:rPr>
              <a:t>1</a:t>
            </a:r>
            <a:r>
              <a:rPr lang="en-US" b="1" dirty="0" smtClean="0">
                <a:latin typeface="Arial Black" pitchFamily="34" charset="0"/>
              </a:rPr>
              <a:t>B</a:t>
            </a:r>
            <a:endParaRPr lang="en-US" b="1" dirty="0">
              <a:latin typeface="Arial Black" pitchFamily="34" charset="0"/>
            </a:endParaRPr>
          </a:p>
        </p:txBody>
      </p:sp>
      <p:sp>
        <p:nvSpPr>
          <p:cNvPr id="17" name="TextBox 16"/>
          <p:cNvSpPr txBox="1"/>
          <p:nvPr/>
        </p:nvSpPr>
        <p:spPr>
          <a:xfrm>
            <a:off x="791786" y="5680387"/>
            <a:ext cx="349246" cy="369332"/>
          </a:xfrm>
          <a:prstGeom prst="rect">
            <a:avLst/>
          </a:prstGeom>
          <a:noFill/>
        </p:spPr>
        <p:txBody>
          <a:bodyPr wrap="square" rtlCol="0">
            <a:spAutoFit/>
          </a:bodyPr>
          <a:lstStyle/>
          <a:p>
            <a:r>
              <a:rPr lang="en-US" dirty="0" smtClean="0">
                <a:latin typeface="Arial Black" pitchFamily="34" charset="0"/>
              </a:rPr>
              <a:t>C</a:t>
            </a:r>
          </a:p>
        </p:txBody>
      </p:sp>
      <p:cxnSp>
        <p:nvCxnSpPr>
          <p:cNvPr id="36" name="Straight Arrow Connector 35"/>
          <p:cNvCxnSpPr/>
          <p:nvPr/>
        </p:nvCxnSpPr>
        <p:spPr>
          <a:xfrm>
            <a:off x="2328104" y="3745616"/>
            <a:ext cx="0" cy="4453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866599" y="1447800"/>
            <a:ext cx="3848401" cy="369332"/>
          </a:xfrm>
          <a:prstGeom prst="rect">
            <a:avLst/>
          </a:prstGeom>
          <a:noFill/>
        </p:spPr>
        <p:txBody>
          <a:bodyPr wrap="square" rtlCol="0">
            <a:spAutoFit/>
          </a:bodyPr>
          <a:lstStyle/>
          <a:p>
            <a:r>
              <a:rPr lang="en-US" dirty="0" smtClean="0">
                <a:latin typeface="Arial Black" pitchFamily="34" charset="0"/>
              </a:rPr>
              <a:t>FIRST &amp; THIRD SITUATIONS</a:t>
            </a:r>
            <a:endParaRPr lang="en-US" dirty="0">
              <a:latin typeface="Arial Black" pitchFamily="34" charset="0"/>
            </a:endParaRPr>
          </a:p>
        </p:txBody>
      </p:sp>
      <p:sp>
        <p:nvSpPr>
          <p:cNvPr id="44" name="TextBox 43"/>
          <p:cNvSpPr txBox="1"/>
          <p:nvPr/>
        </p:nvSpPr>
        <p:spPr>
          <a:xfrm>
            <a:off x="7467600" y="1219200"/>
            <a:ext cx="1524000" cy="4832092"/>
          </a:xfrm>
          <a:prstGeom prst="rect">
            <a:avLst/>
          </a:prstGeom>
          <a:solidFill>
            <a:schemeClr val="bg1"/>
          </a:solidFill>
        </p:spPr>
        <p:txBody>
          <a:bodyPr wrap="square" rtlCol="0">
            <a:spAutoFit/>
          </a:bodyPr>
          <a:lstStyle/>
          <a:p>
            <a:pPr marL="342900" indent="-342900">
              <a:buAutoNum type="arabicPeriod"/>
            </a:pPr>
            <a:r>
              <a:rPr lang="en-US" sz="1400" dirty="0" smtClean="0"/>
              <a:t>Hard throw back to the pitcher, no hesitation. Catcher doesn’t ‘check’ the runner.</a:t>
            </a:r>
          </a:p>
          <a:p>
            <a:pPr marL="342900" indent="-342900">
              <a:buAutoNum type="arabicPeriod"/>
            </a:pPr>
            <a:r>
              <a:rPr lang="en-US" sz="1400" dirty="0" smtClean="0">
                <a:solidFill>
                  <a:srgbClr val="FF0000"/>
                </a:solidFill>
              </a:rPr>
              <a:t>Throw to 2</a:t>
            </a:r>
            <a:r>
              <a:rPr lang="en-US" sz="1400" baseline="30000" dirty="0" smtClean="0">
                <a:solidFill>
                  <a:srgbClr val="FF0000"/>
                </a:solidFill>
              </a:rPr>
              <a:t>nd</a:t>
            </a:r>
            <a:r>
              <a:rPr lang="en-US" sz="1400" dirty="0" smtClean="0">
                <a:solidFill>
                  <a:srgbClr val="FF0000"/>
                </a:solidFill>
              </a:rPr>
              <a:t> base. Runner at 3</a:t>
            </a:r>
            <a:r>
              <a:rPr lang="en-US" sz="1400" baseline="30000" dirty="0" smtClean="0">
                <a:solidFill>
                  <a:srgbClr val="FF0000"/>
                </a:solidFill>
              </a:rPr>
              <a:t>rd</a:t>
            </a:r>
            <a:r>
              <a:rPr lang="en-US" sz="1400" dirty="0" smtClean="0">
                <a:solidFill>
                  <a:srgbClr val="FF0000"/>
                </a:solidFill>
              </a:rPr>
              <a:t> can score. Get the out.</a:t>
            </a:r>
          </a:p>
          <a:p>
            <a:pPr marL="342900" indent="-342900">
              <a:buAutoNum type="arabicPeriod"/>
            </a:pPr>
            <a:r>
              <a:rPr lang="en-US" sz="1400" dirty="0" smtClean="0"/>
              <a:t>Fake throw to 2</a:t>
            </a:r>
            <a:r>
              <a:rPr lang="en-US" sz="1400" baseline="30000" dirty="0" smtClean="0"/>
              <a:t>nd</a:t>
            </a:r>
            <a:r>
              <a:rPr lang="en-US" sz="1400" dirty="0" smtClean="0"/>
              <a:t>, Snap throw to 3</a:t>
            </a:r>
            <a:r>
              <a:rPr lang="en-US" sz="1400" baseline="30000" dirty="0" smtClean="0"/>
              <a:t>rd</a:t>
            </a:r>
            <a:r>
              <a:rPr lang="en-US" sz="1400" dirty="0" smtClean="0"/>
              <a:t>. </a:t>
            </a:r>
          </a:p>
          <a:p>
            <a:pPr marL="342900" indent="-342900">
              <a:buAutoNum type="arabicPeriod"/>
            </a:pPr>
            <a:r>
              <a:rPr lang="en-US" sz="1400" dirty="0" smtClean="0"/>
              <a:t>Catcher checks runner, quick throw to 2</a:t>
            </a:r>
            <a:r>
              <a:rPr lang="en-US" sz="1400" baseline="30000" dirty="0" smtClean="0"/>
              <a:t>nd</a:t>
            </a:r>
            <a:r>
              <a:rPr lang="en-US" sz="1400" dirty="0" smtClean="0"/>
              <a:t> or SS crashing in.</a:t>
            </a:r>
            <a:endParaRPr lang="en-US" sz="1400" dirty="0"/>
          </a:p>
        </p:txBody>
      </p:sp>
      <p:sp>
        <p:nvSpPr>
          <p:cNvPr id="27" name="TextBox 26"/>
          <p:cNvSpPr txBox="1"/>
          <p:nvPr/>
        </p:nvSpPr>
        <p:spPr>
          <a:xfrm>
            <a:off x="1749277" y="4712732"/>
            <a:ext cx="329292" cy="369332"/>
          </a:xfrm>
          <a:prstGeom prst="rect">
            <a:avLst/>
          </a:prstGeom>
          <a:noFill/>
        </p:spPr>
        <p:txBody>
          <a:bodyPr wrap="square" rtlCol="0">
            <a:spAutoFit/>
          </a:bodyPr>
          <a:lstStyle/>
          <a:p>
            <a:r>
              <a:rPr lang="en-US" b="1" dirty="0">
                <a:latin typeface="Arial Black" pitchFamily="34" charset="0"/>
              </a:rPr>
              <a:t>P</a:t>
            </a:r>
          </a:p>
        </p:txBody>
      </p:sp>
      <p:cxnSp>
        <p:nvCxnSpPr>
          <p:cNvPr id="32" name="Straight Arrow Connector 31"/>
          <p:cNvCxnSpPr/>
          <p:nvPr/>
        </p:nvCxnSpPr>
        <p:spPr>
          <a:xfrm flipH="1">
            <a:off x="2622855" y="4496582"/>
            <a:ext cx="50134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54663" y="3622065"/>
            <a:ext cx="302837" cy="3445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853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628" y="304801"/>
            <a:ext cx="7603972" cy="685799"/>
          </a:xfrm>
        </p:spPr>
        <p:txBody>
          <a:bodyPr>
            <a:normAutofit/>
          </a:bodyPr>
          <a:lstStyle/>
          <a:p>
            <a:r>
              <a:rPr lang="en-US" sz="2800" b="1" dirty="0" smtClean="0">
                <a:latin typeface="Arial Black" pitchFamily="34" charset="0"/>
              </a:rPr>
              <a:t>NEENAH BASEBALL COACHES CLINIC</a:t>
            </a:r>
            <a:endParaRPr lang="en-US" sz="2800" b="1" dirty="0">
              <a:latin typeface="Arial Black"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46079194"/>
              </p:ext>
            </p:extLst>
          </p:nvPr>
        </p:nvGraphicFramePr>
        <p:xfrm>
          <a:off x="247499" y="1104261"/>
          <a:ext cx="7086600" cy="5476009"/>
        </p:xfrm>
        <a:graphic>
          <a:graphicData uri="http://schemas.openxmlformats.org/presentationml/2006/ole">
            <mc:AlternateContent xmlns:mc="http://schemas.openxmlformats.org/markup-compatibility/2006">
              <mc:Choice xmlns:v="urn:schemas-microsoft-com:vml" Requires="v">
                <p:oleObj spid="_x0000_s7173" name="Acrobat Document" r:id="rId3" imgW="7543800" imgH="5829300" progId="AcroExch.Document.7">
                  <p:embed/>
                </p:oleObj>
              </mc:Choice>
              <mc:Fallback>
                <p:oleObj name="Acrobat Document" r:id="rId3" imgW="7543800" imgH="5829300" progId="AcroExch.Document.7">
                  <p:embed/>
                  <p:pic>
                    <p:nvPicPr>
                      <p:cNvPr id="0" name=""/>
                      <p:cNvPicPr/>
                      <p:nvPr/>
                    </p:nvPicPr>
                    <p:blipFill>
                      <a:blip r:embed="rId4"/>
                      <a:stretch>
                        <a:fillRect/>
                      </a:stretch>
                    </p:blipFill>
                    <p:spPr>
                      <a:xfrm>
                        <a:off x="247499" y="1104261"/>
                        <a:ext cx="7086600" cy="5476009"/>
                      </a:xfrm>
                      <a:prstGeom prst="rect">
                        <a:avLst/>
                      </a:prstGeom>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44" y="152400"/>
            <a:ext cx="1191684" cy="838200"/>
          </a:xfrm>
          <a:prstGeom prst="rect">
            <a:avLst/>
          </a:prstGeom>
        </p:spPr>
      </p:pic>
      <p:sp>
        <p:nvSpPr>
          <p:cNvPr id="8" name="TextBox 7"/>
          <p:cNvSpPr txBox="1"/>
          <p:nvPr/>
        </p:nvSpPr>
        <p:spPr>
          <a:xfrm>
            <a:off x="1828800" y="2209800"/>
            <a:ext cx="533400" cy="369332"/>
          </a:xfrm>
          <a:prstGeom prst="rect">
            <a:avLst/>
          </a:prstGeom>
          <a:noFill/>
        </p:spPr>
        <p:txBody>
          <a:bodyPr wrap="square" rtlCol="0">
            <a:spAutoFit/>
          </a:bodyPr>
          <a:lstStyle/>
          <a:p>
            <a:r>
              <a:rPr lang="en-US" dirty="0" smtClean="0">
                <a:latin typeface="Arial Black" pitchFamily="34" charset="0"/>
              </a:rPr>
              <a:t>LF</a:t>
            </a:r>
            <a:endParaRPr lang="en-US" dirty="0">
              <a:latin typeface="Arial Black" pitchFamily="34" charset="0"/>
            </a:endParaRPr>
          </a:p>
        </p:txBody>
      </p:sp>
      <p:sp>
        <p:nvSpPr>
          <p:cNvPr id="9" name="TextBox 8"/>
          <p:cNvSpPr txBox="1"/>
          <p:nvPr/>
        </p:nvSpPr>
        <p:spPr>
          <a:xfrm>
            <a:off x="4114800" y="2731141"/>
            <a:ext cx="533400" cy="369332"/>
          </a:xfrm>
          <a:prstGeom prst="rect">
            <a:avLst/>
          </a:prstGeom>
          <a:noFill/>
        </p:spPr>
        <p:txBody>
          <a:bodyPr wrap="square" rtlCol="0">
            <a:spAutoFit/>
          </a:bodyPr>
          <a:lstStyle/>
          <a:p>
            <a:r>
              <a:rPr lang="en-US" dirty="0">
                <a:latin typeface="Arial Black" pitchFamily="34" charset="0"/>
              </a:rPr>
              <a:t>C</a:t>
            </a:r>
            <a:r>
              <a:rPr lang="en-US" dirty="0" smtClean="0">
                <a:latin typeface="Arial Black" pitchFamily="34" charset="0"/>
              </a:rPr>
              <a:t>F</a:t>
            </a:r>
            <a:endParaRPr lang="en-US" dirty="0">
              <a:latin typeface="Arial Black" pitchFamily="34" charset="0"/>
            </a:endParaRPr>
          </a:p>
        </p:txBody>
      </p:sp>
      <p:sp>
        <p:nvSpPr>
          <p:cNvPr id="10" name="TextBox 9"/>
          <p:cNvSpPr txBox="1"/>
          <p:nvPr/>
        </p:nvSpPr>
        <p:spPr>
          <a:xfrm>
            <a:off x="4381500" y="4572000"/>
            <a:ext cx="533400" cy="369332"/>
          </a:xfrm>
          <a:prstGeom prst="rect">
            <a:avLst/>
          </a:prstGeom>
          <a:noFill/>
        </p:spPr>
        <p:txBody>
          <a:bodyPr wrap="square" rtlCol="0">
            <a:spAutoFit/>
          </a:bodyPr>
          <a:lstStyle/>
          <a:p>
            <a:r>
              <a:rPr lang="en-US" dirty="0">
                <a:latin typeface="Arial Black" pitchFamily="34" charset="0"/>
              </a:rPr>
              <a:t>R</a:t>
            </a:r>
            <a:r>
              <a:rPr lang="en-US" dirty="0" smtClean="0">
                <a:latin typeface="Arial Black" pitchFamily="34" charset="0"/>
              </a:rPr>
              <a:t>F</a:t>
            </a:r>
            <a:endParaRPr lang="en-US" dirty="0">
              <a:latin typeface="Arial Black" pitchFamily="34" charset="0"/>
            </a:endParaRPr>
          </a:p>
        </p:txBody>
      </p:sp>
      <p:sp>
        <p:nvSpPr>
          <p:cNvPr id="11" name="TextBox 10"/>
          <p:cNvSpPr txBox="1"/>
          <p:nvPr/>
        </p:nvSpPr>
        <p:spPr>
          <a:xfrm>
            <a:off x="1333199" y="3657600"/>
            <a:ext cx="533400" cy="369332"/>
          </a:xfrm>
          <a:prstGeom prst="rect">
            <a:avLst/>
          </a:prstGeom>
          <a:noFill/>
        </p:spPr>
        <p:txBody>
          <a:bodyPr wrap="square" rtlCol="0">
            <a:spAutoFit/>
          </a:bodyPr>
          <a:lstStyle/>
          <a:p>
            <a:r>
              <a:rPr lang="en-US" b="1" dirty="0" smtClean="0">
                <a:latin typeface="Arial Black" pitchFamily="34" charset="0"/>
              </a:rPr>
              <a:t>3B</a:t>
            </a:r>
            <a:endParaRPr lang="en-US" b="1" dirty="0">
              <a:latin typeface="Arial Black" pitchFamily="34" charset="0"/>
            </a:endParaRPr>
          </a:p>
        </p:txBody>
      </p:sp>
      <p:sp>
        <p:nvSpPr>
          <p:cNvPr id="13" name="TextBox 12"/>
          <p:cNvSpPr txBox="1"/>
          <p:nvPr/>
        </p:nvSpPr>
        <p:spPr>
          <a:xfrm>
            <a:off x="2089455" y="3440668"/>
            <a:ext cx="533400" cy="369332"/>
          </a:xfrm>
          <a:prstGeom prst="rect">
            <a:avLst/>
          </a:prstGeom>
          <a:noFill/>
        </p:spPr>
        <p:txBody>
          <a:bodyPr wrap="square" rtlCol="0">
            <a:spAutoFit/>
          </a:bodyPr>
          <a:lstStyle/>
          <a:p>
            <a:r>
              <a:rPr lang="en-US" b="1" dirty="0" smtClean="0">
                <a:latin typeface="Arial Black" pitchFamily="34" charset="0"/>
              </a:rPr>
              <a:t>SS</a:t>
            </a:r>
            <a:endParaRPr lang="en-US" b="1" dirty="0">
              <a:latin typeface="Arial Black" pitchFamily="34" charset="0"/>
            </a:endParaRPr>
          </a:p>
        </p:txBody>
      </p:sp>
      <p:sp>
        <p:nvSpPr>
          <p:cNvPr id="14" name="TextBox 13"/>
          <p:cNvSpPr txBox="1"/>
          <p:nvPr/>
        </p:nvSpPr>
        <p:spPr>
          <a:xfrm>
            <a:off x="2764971" y="4049095"/>
            <a:ext cx="533400" cy="369332"/>
          </a:xfrm>
          <a:prstGeom prst="rect">
            <a:avLst/>
          </a:prstGeom>
          <a:noFill/>
        </p:spPr>
        <p:txBody>
          <a:bodyPr wrap="square" rtlCol="0">
            <a:spAutoFit/>
          </a:bodyPr>
          <a:lstStyle/>
          <a:p>
            <a:r>
              <a:rPr lang="en-US" b="1" dirty="0">
                <a:latin typeface="Arial Black" pitchFamily="34" charset="0"/>
              </a:rPr>
              <a:t>2</a:t>
            </a:r>
            <a:r>
              <a:rPr lang="en-US" b="1" dirty="0" smtClean="0">
                <a:latin typeface="Arial Black" pitchFamily="34" charset="0"/>
              </a:rPr>
              <a:t>B</a:t>
            </a:r>
            <a:endParaRPr lang="en-US" b="1" dirty="0">
              <a:latin typeface="Arial Black" pitchFamily="34" charset="0"/>
            </a:endParaRPr>
          </a:p>
        </p:txBody>
      </p:sp>
      <p:sp>
        <p:nvSpPr>
          <p:cNvPr id="15" name="TextBox 14"/>
          <p:cNvSpPr txBox="1"/>
          <p:nvPr/>
        </p:nvSpPr>
        <p:spPr>
          <a:xfrm>
            <a:off x="2743200" y="5125607"/>
            <a:ext cx="533400" cy="369332"/>
          </a:xfrm>
          <a:prstGeom prst="rect">
            <a:avLst/>
          </a:prstGeom>
          <a:noFill/>
        </p:spPr>
        <p:txBody>
          <a:bodyPr wrap="square" rtlCol="0">
            <a:spAutoFit/>
          </a:bodyPr>
          <a:lstStyle/>
          <a:p>
            <a:r>
              <a:rPr lang="en-US" b="1" dirty="0">
                <a:latin typeface="Arial Black" pitchFamily="34" charset="0"/>
              </a:rPr>
              <a:t>1</a:t>
            </a:r>
            <a:r>
              <a:rPr lang="en-US" b="1" dirty="0" smtClean="0">
                <a:latin typeface="Arial Black" pitchFamily="34" charset="0"/>
              </a:rPr>
              <a:t>B</a:t>
            </a:r>
            <a:endParaRPr lang="en-US" b="1" dirty="0">
              <a:latin typeface="Arial Black" pitchFamily="34" charset="0"/>
            </a:endParaRPr>
          </a:p>
        </p:txBody>
      </p:sp>
      <p:sp>
        <p:nvSpPr>
          <p:cNvPr id="17" name="TextBox 16"/>
          <p:cNvSpPr txBox="1"/>
          <p:nvPr/>
        </p:nvSpPr>
        <p:spPr>
          <a:xfrm>
            <a:off x="791786" y="5680387"/>
            <a:ext cx="349246" cy="369332"/>
          </a:xfrm>
          <a:prstGeom prst="rect">
            <a:avLst/>
          </a:prstGeom>
          <a:noFill/>
        </p:spPr>
        <p:txBody>
          <a:bodyPr wrap="square" rtlCol="0">
            <a:spAutoFit/>
          </a:bodyPr>
          <a:lstStyle/>
          <a:p>
            <a:r>
              <a:rPr lang="en-US" dirty="0" smtClean="0">
                <a:latin typeface="Arial Black" pitchFamily="34" charset="0"/>
              </a:rPr>
              <a:t>C</a:t>
            </a:r>
          </a:p>
        </p:txBody>
      </p:sp>
      <p:sp>
        <p:nvSpPr>
          <p:cNvPr id="43" name="TextBox 42"/>
          <p:cNvSpPr txBox="1"/>
          <p:nvPr/>
        </p:nvSpPr>
        <p:spPr>
          <a:xfrm>
            <a:off x="2266799" y="1426029"/>
            <a:ext cx="2781601" cy="369332"/>
          </a:xfrm>
          <a:prstGeom prst="rect">
            <a:avLst/>
          </a:prstGeom>
          <a:noFill/>
        </p:spPr>
        <p:txBody>
          <a:bodyPr wrap="square" rtlCol="0">
            <a:spAutoFit/>
          </a:bodyPr>
          <a:lstStyle/>
          <a:p>
            <a:r>
              <a:rPr lang="en-US" dirty="0" smtClean="0">
                <a:latin typeface="Arial Black" pitchFamily="34" charset="0"/>
              </a:rPr>
              <a:t>PICKLE SITUATION</a:t>
            </a:r>
            <a:endParaRPr lang="en-US" dirty="0">
              <a:latin typeface="Arial Black" pitchFamily="34" charset="0"/>
            </a:endParaRPr>
          </a:p>
        </p:txBody>
      </p:sp>
      <p:sp>
        <p:nvSpPr>
          <p:cNvPr id="44" name="TextBox 43"/>
          <p:cNvSpPr txBox="1"/>
          <p:nvPr/>
        </p:nvSpPr>
        <p:spPr>
          <a:xfrm>
            <a:off x="7467600" y="1219200"/>
            <a:ext cx="1524000" cy="5078313"/>
          </a:xfrm>
          <a:prstGeom prst="rect">
            <a:avLst/>
          </a:prstGeom>
          <a:solidFill>
            <a:schemeClr val="bg1"/>
          </a:solidFill>
        </p:spPr>
        <p:txBody>
          <a:bodyPr wrap="square" rtlCol="0">
            <a:spAutoFit/>
          </a:bodyPr>
          <a:lstStyle/>
          <a:p>
            <a:r>
              <a:rPr lang="en-US" sz="1200" dirty="0" smtClean="0"/>
              <a:t>Player pursuing the runner holds the ball in throwing hand/high and runs player at full speed towards the next base. Try to get the runner committed. When the next position player wants the ball call ‘ball’. Player throws ball to receiver and gets out of baseline and falls in behind the next base. Player receiving the ball catches and makes tag moving forward. </a:t>
            </a:r>
          </a:p>
          <a:p>
            <a:r>
              <a:rPr lang="en-US" sz="1200" dirty="0" smtClean="0"/>
              <a:t>KEYS:</a:t>
            </a:r>
          </a:p>
          <a:p>
            <a:pPr marL="228600" indent="-228600">
              <a:buFont typeface="+mj-lt"/>
              <a:buAutoNum type="arabicPeriod"/>
            </a:pPr>
            <a:r>
              <a:rPr lang="en-US" sz="1200" dirty="0" smtClean="0"/>
              <a:t>Try To limit the amount of throws.</a:t>
            </a:r>
          </a:p>
          <a:p>
            <a:pPr marL="228600" indent="-228600">
              <a:buFont typeface="+mj-lt"/>
              <a:buAutoNum type="arabicPeriod"/>
            </a:pPr>
            <a:r>
              <a:rPr lang="en-US" sz="1200" dirty="0" smtClean="0"/>
              <a:t>Both defensive sides should be cutting down the distance. </a:t>
            </a:r>
            <a:endParaRPr lang="en-US" sz="1200" dirty="0"/>
          </a:p>
        </p:txBody>
      </p:sp>
      <p:sp>
        <p:nvSpPr>
          <p:cNvPr id="27" name="TextBox 26"/>
          <p:cNvSpPr txBox="1"/>
          <p:nvPr/>
        </p:nvSpPr>
        <p:spPr>
          <a:xfrm>
            <a:off x="1749277" y="4712732"/>
            <a:ext cx="329292" cy="369332"/>
          </a:xfrm>
          <a:prstGeom prst="rect">
            <a:avLst/>
          </a:prstGeom>
          <a:noFill/>
        </p:spPr>
        <p:txBody>
          <a:bodyPr wrap="square" rtlCol="0">
            <a:spAutoFit/>
          </a:bodyPr>
          <a:lstStyle/>
          <a:p>
            <a:r>
              <a:rPr lang="en-US" b="1" dirty="0">
                <a:latin typeface="Arial Black" pitchFamily="34" charset="0"/>
              </a:rPr>
              <a:t>P</a:t>
            </a:r>
          </a:p>
        </p:txBody>
      </p:sp>
      <p:sp>
        <p:nvSpPr>
          <p:cNvPr id="19" name="TextBox 18"/>
          <p:cNvSpPr txBox="1"/>
          <p:nvPr/>
        </p:nvSpPr>
        <p:spPr>
          <a:xfrm>
            <a:off x="2688169" y="4745389"/>
            <a:ext cx="381000" cy="369332"/>
          </a:xfrm>
          <a:prstGeom prst="rect">
            <a:avLst/>
          </a:prstGeom>
          <a:noFill/>
        </p:spPr>
        <p:txBody>
          <a:bodyPr wrap="square" rtlCol="0">
            <a:spAutoFit/>
          </a:bodyPr>
          <a:lstStyle/>
          <a:p>
            <a:r>
              <a:rPr lang="en-US" b="1" dirty="0">
                <a:solidFill>
                  <a:srgbClr val="FF0000"/>
                </a:solidFill>
                <a:latin typeface="Arial Black" pitchFamily="34" charset="0"/>
              </a:rPr>
              <a:t>R</a:t>
            </a:r>
          </a:p>
        </p:txBody>
      </p:sp>
      <p:cxnSp>
        <p:nvCxnSpPr>
          <p:cNvPr id="4" name="Straight Arrow Connector 3"/>
          <p:cNvCxnSpPr>
            <a:stCxn id="19" idx="0"/>
          </p:cNvCxnSpPr>
          <p:nvPr/>
        </p:nvCxnSpPr>
        <p:spPr>
          <a:xfrm flipV="1">
            <a:off x="2878669" y="4418427"/>
            <a:ext cx="0" cy="326962"/>
          </a:xfrm>
          <a:prstGeom prst="straightConnector1">
            <a:avLst/>
          </a:prstGeom>
          <a:ln>
            <a:solidFill>
              <a:srgbClr val="FF0000"/>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878669" y="3100473"/>
            <a:ext cx="1236131" cy="5248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069169" y="4992632"/>
            <a:ext cx="1579031" cy="6877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80899" y="5047842"/>
            <a:ext cx="897770" cy="5248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511277" y="3745077"/>
            <a:ext cx="253694" cy="1411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18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TotalTime>
  <Words>5522</Words>
  <Application>Microsoft Office PowerPoint</Application>
  <PresentationFormat>On-screen Show (4:3)</PresentationFormat>
  <Paragraphs>678</Paragraphs>
  <Slides>38</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Acrobat Document</vt:lpstr>
      <vt:lpstr>PowerPoint Presentation</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lpstr>NEENAH BASEBALL COACHES CLINIC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NEENAH BASEBALL COACHES CLINIC</dc:title>
  <dc:creator>Jeff</dc:creator>
  <cp:lastModifiedBy>Jeff</cp:lastModifiedBy>
  <cp:revision>32</cp:revision>
  <dcterms:created xsi:type="dcterms:W3CDTF">2013-03-31T23:22:56Z</dcterms:created>
  <dcterms:modified xsi:type="dcterms:W3CDTF">2013-04-07T03:01:16Z</dcterms:modified>
</cp:coreProperties>
</file>