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tags/tag9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5" r:id="rId4"/>
    <p:sldId id="269" r:id="rId5"/>
    <p:sldId id="270" r:id="rId6"/>
    <p:sldId id="260" r:id="rId7"/>
    <p:sldId id="261" r:id="rId8"/>
    <p:sldId id="259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EC748-8FF2-449F-8078-B6B482BF07A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82BE92-2044-489C-88CB-D2AD5C6910B7}">
      <dgm:prSet phldrT="[Text]"/>
      <dgm:spPr>
        <a:ln>
          <a:solidFill>
            <a:schemeClr val="accent5">
              <a:lumMod val="60000"/>
              <a:lumOff val="4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dirty="0" smtClean="0"/>
            <a:t>About</a:t>
          </a:r>
        </a:p>
        <a:p>
          <a:r>
            <a:rPr lang="en-US" dirty="0" smtClean="0"/>
            <a:t> Established in 2009, WAMM is a 501(c)3 international non- profit organization with offices in the US and Sierra Leone</a:t>
          </a:r>
          <a:endParaRPr lang="en-US" dirty="0"/>
        </a:p>
      </dgm:t>
    </dgm:pt>
    <dgm:pt modelId="{0244817D-7007-4F05-AF93-A992751A08F9}" type="parTrans" cxnId="{DF109FD7-B43C-4CD4-BC00-5FFD37933034}">
      <dgm:prSet/>
      <dgm:spPr/>
      <dgm:t>
        <a:bodyPr/>
        <a:lstStyle/>
        <a:p>
          <a:endParaRPr lang="en-US"/>
        </a:p>
      </dgm:t>
    </dgm:pt>
    <dgm:pt modelId="{FD54A913-C704-43F2-B6EF-2F788BBE9790}" type="sibTrans" cxnId="{DF109FD7-B43C-4CD4-BC00-5FFD37933034}">
      <dgm:prSet/>
      <dgm:spPr/>
      <dgm:t>
        <a:bodyPr/>
        <a:lstStyle/>
        <a:p>
          <a:endParaRPr lang="en-US"/>
        </a:p>
      </dgm:t>
    </dgm:pt>
    <dgm:pt modelId="{F0BB3AEC-2D2F-45AD-B246-8A66FB281A30}">
      <dgm:prSet phldrT="[Text]"/>
      <dgm:spPr>
        <a:ln>
          <a:solidFill>
            <a:schemeClr val="accent5">
              <a:lumMod val="60000"/>
              <a:lumOff val="4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dirty="0" smtClean="0"/>
            <a:t>Mission </a:t>
          </a:r>
        </a:p>
        <a:p>
          <a:r>
            <a:rPr lang="en-US" dirty="0" smtClean="0"/>
            <a:t>To strengthen the existing health capacities of West Africa through education, community empowerment and civic engagement</a:t>
          </a:r>
          <a:endParaRPr lang="en-US" dirty="0"/>
        </a:p>
      </dgm:t>
    </dgm:pt>
    <dgm:pt modelId="{AA248745-7787-4E7F-8890-0A604A43FD1F}" type="parTrans" cxnId="{18CA1D4D-94FD-4416-A6BE-307B396A7680}">
      <dgm:prSet/>
      <dgm:spPr/>
      <dgm:t>
        <a:bodyPr/>
        <a:lstStyle/>
        <a:p>
          <a:endParaRPr lang="en-US"/>
        </a:p>
      </dgm:t>
    </dgm:pt>
    <dgm:pt modelId="{92BB1616-CF96-4E27-A471-B2870C6BC669}" type="sibTrans" cxnId="{18CA1D4D-94FD-4416-A6BE-307B396A7680}">
      <dgm:prSet/>
      <dgm:spPr/>
      <dgm:t>
        <a:bodyPr/>
        <a:lstStyle/>
        <a:p>
          <a:endParaRPr lang="en-US"/>
        </a:p>
      </dgm:t>
    </dgm:pt>
    <dgm:pt modelId="{1FE0541D-029C-4B72-94ED-154A485C2644}">
      <dgm:prSet phldrT="[Text]"/>
      <dgm:spPr>
        <a:ln>
          <a:solidFill>
            <a:schemeClr val="accent5">
              <a:lumMod val="60000"/>
              <a:lumOff val="4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dirty="0" smtClean="0"/>
            <a:t>Vision </a:t>
          </a:r>
        </a:p>
        <a:p>
          <a:r>
            <a:rPr lang="en-US" dirty="0" smtClean="0"/>
            <a:t>To become the most effective organization cultivating local cures to the health disparities and inequalities afflicting West </a:t>
          </a:r>
          <a:r>
            <a:rPr lang="en-US" dirty="0" smtClean="0"/>
            <a:t>Africa</a:t>
          </a:r>
          <a:endParaRPr lang="en-US" dirty="0"/>
        </a:p>
      </dgm:t>
    </dgm:pt>
    <dgm:pt modelId="{5650A923-F9FB-4CDD-9718-32B8DF00F446}" type="parTrans" cxnId="{A9E3B109-CCE3-461B-83F5-2136139DFBE2}">
      <dgm:prSet/>
      <dgm:spPr/>
      <dgm:t>
        <a:bodyPr/>
        <a:lstStyle/>
        <a:p>
          <a:endParaRPr lang="en-US"/>
        </a:p>
      </dgm:t>
    </dgm:pt>
    <dgm:pt modelId="{82194408-6AC2-48D2-9DDA-BEBFA8046050}" type="sibTrans" cxnId="{A9E3B109-CCE3-461B-83F5-2136139DFBE2}">
      <dgm:prSet/>
      <dgm:spPr/>
      <dgm:t>
        <a:bodyPr/>
        <a:lstStyle/>
        <a:p>
          <a:endParaRPr lang="en-US"/>
        </a:p>
      </dgm:t>
    </dgm:pt>
    <dgm:pt modelId="{3ED0F819-BAD4-46FF-959E-EC8FD3740B16}">
      <dgm:prSet phldrT="[Text]"/>
      <dgm:spPr>
        <a:ln>
          <a:solidFill>
            <a:schemeClr val="accent5">
              <a:lumMod val="60000"/>
              <a:lumOff val="4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dirty="0" smtClean="0"/>
            <a:t>Values</a:t>
          </a:r>
        </a:p>
        <a:p>
          <a:r>
            <a:rPr lang="en-US" dirty="0" smtClean="0"/>
            <a:t>Health, Equality, Leadership, Innovation, Education, </a:t>
          </a:r>
        </a:p>
        <a:p>
          <a:r>
            <a:rPr lang="en-US" dirty="0" smtClean="0"/>
            <a:t>Sustainability, Youth and Gender empowerment, </a:t>
          </a:r>
          <a:endParaRPr lang="en-US" dirty="0"/>
        </a:p>
      </dgm:t>
    </dgm:pt>
    <dgm:pt modelId="{83757B60-2B5B-4ABB-85DD-20CB1ECC5D55}" type="parTrans" cxnId="{CEDDDCA3-EE8B-40E8-8ADF-BF9FEDFB94DF}">
      <dgm:prSet/>
      <dgm:spPr/>
      <dgm:t>
        <a:bodyPr/>
        <a:lstStyle/>
        <a:p>
          <a:endParaRPr lang="en-US"/>
        </a:p>
      </dgm:t>
    </dgm:pt>
    <dgm:pt modelId="{464CC368-A8C2-4E54-A2FC-E4C2A3A74466}" type="sibTrans" cxnId="{CEDDDCA3-EE8B-40E8-8ADF-BF9FEDFB94DF}">
      <dgm:prSet/>
      <dgm:spPr/>
      <dgm:t>
        <a:bodyPr/>
        <a:lstStyle/>
        <a:p>
          <a:endParaRPr lang="en-US"/>
        </a:p>
      </dgm:t>
    </dgm:pt>
    <dgm:pt modelId="{2F06519B-BF56-47AB-8571-942FD3F029F4}" type="pres">
      <dgm:prSet presAssocID="{F4AEC748-8FF2-449F-8078-B6B482BF07A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22F507-E563-4580-B809-BC90A710867D}" type="pres">
      <dgm:prSet presAssocID="{B082BE92-2044-489C-88CB-D2AD5C6910B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90054-1A77-42BD-BE06-CC57AC4154D0}" type="pres">
      <dgm:prSet presAssocID="{FD54A913-C704-43F2-B6EF-2F788BBE9790}" presName="sibTrans" presStyleCnt="0"/>
      <dgm:spPr/>
    </dgm:pt>
    <dgm:pt modelId="{B868FB50-9442-4506-A580-0CD5FDE93513}" type="pres">
      <dgm:prSet presAssocID="{F0BB3AEC-2D2F-45AD-B246-8A66FB281A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FDFC1-702E-4879-B15B-CEE4499EA86A}" type="pres">
      <dgm:prSet presAssocID="{92BB1616-CF96-4E27-A471-B2870C6BC669}" presName="sibTrans" presStyleCnt="0"/>
      <dgm:spPr/>
    </dgm:pt>
    <dgm:pt modelId="{70BC9136-B5B1-4D4B-A063-FEC32B79C8EA}" type="pres">
      <dgm:prSet presAssocID="{1FE0541D-029C-4B72-94ED-154A485C264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B58313-B589-4E8E-9439-12400D980B30}" type="pres">
      <dgm:prSet presAssocID="{82194408-6AC2-48D2-9DDA-BEBFA8046050}" presName="sibTrans" presStyleCnt="0"/>
      <dgm:spPr/>
    </dgm:pt>
    <dgm:pt modelId="{AAB93846-E9AF-4FBB-8A5B-8FFA3492B3E9}" type="pres">
      <dgm:prSet presAssocID="{3ED0F819-BAD4-46FF-959E-EC8FD3740B1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EFC751-2E66-48ED-8C61-4D7B82E39A7C}" type="presOf" srcId="{3ED0F819-BAD4-46FF-959E-EC8FD3740B16}" destId="{AAB93846-E9AF-4FBB-8A5B-8FFA3492B3E9}" srcOrd="0" destOrd="0" presId="urn:microsoft.com/office/officeart/2005/8/layout/default"/>
    <dgm:cxn modelId="{CEDDDCA3-EE8B-40E8-8ADF-BF9FEDFB94DF}" srcId="{F4AEC748-8FF2-449F-8078-B6B482BF07AC}" destId="{3ED0F819-BAD4-46FF-959E-EC8FD3740B16}" srcOrd="3" destOrd="0" parTransId="{83757B60-2B5B-4ABB-85DD-20CB1ECC5D55}" sibTransId="{464CC368-A8C2-4E54-A2FC-E4C2A3A74466}"/>
    <dgm:cxn modelId="{DF109FD7-B43C-4CD4-BC00-5FFD37933034}" srcId="{F4AEC748-8FF2-449F-8078-B6B482BF07AC}" destId="{B082BE92-2044-489C-88CB-D2AD5C6910B7}" srcOrd="0" destOrd="0" parTransId="{0244817D-7007-4F05-AF93-A992751A08F9}" sibTransId="{FD54A913-C704-43F2-B6EF-2F788BBE9790}"/>
    <dgm:cxn modelId="{18CA1D4D-94FD-4416-A6BE-307B396A7680}" srcId="{F4AEC748-8FF2-449F-8078-B6B482BF07AC}" destId="{F0BB3AEC-2D2F-45AD-B246-8A66FB281A30}" srcOrd="1" destOrd="0" parTransId="{AA248745-7787-4E7F-8890-0A604A43FD1F}" sibTransId="{92BB1616-CF96-4E27-A471-B2870C6BC669}"/>
    <dgm:cxn modelId="{B3394168-31E1-4C46-96FB-45FF2EBE3383}" type="presOf" srcId="{F4AEC748-8FF2-449F-8078-B6B482BF07AC}" destId="{2F06519B-BF56-47AB-8571-942FD3F029F4}" srcOrd="0" destOrd="0" presId="urn:microsoft.com/office/officeart/2005/8/layout/default"/>
    <dgm:cxn modelId="{9A681A54-E501-40CA-82C1-50518CA88C99}" type="presOf" srcId="{1FE0541D-029C-4B72-94ED-154A485C2644}" destId="{70BC9136-B5B1-4D4B-A063-FEC32B79C8EA}" srcOrd="0" destOrd="0" presId="urn:microsoft.com/office/officeart/2005/8/layout/default"/>
    <dgm:cxn modelId="{A9E3B109-CCE3-461B-83F5-2136139DFBE2}" srcId="{F4AEC748-8FF2-449F-8078-B6B482BF07AC}" destId="{1FE0541D-029C-4B72-94ED-154A485C2644}" srcOrd="2" destOrd="0" parTransId="{5650A923-F9FB-4CDD-9718-32B8DF00F446}" sibTransId="{82194408-6AC2-48D2-9DDA-BEBFA8046050}"/>
    <dgm:cxn modelId="{8FBAE5D3-1869-4CED-8ADA-7C8E3CB6330A}" type="presOf" srcId="{B082BE92-2044-489C-88CB-D2AD5C6910B7}" destId="{5A22F507-E563-4580-B809-BC90A710867D}" srcOrd="0" destOrd="0" presId="urn:microsoft.com/office/officeart/2005/8/layout/default"/>
    <dgm:cxn modelId="{5DC6FAF1-C2D5-4E93-B2C7-E46E0FB4707E}" type="presOf" srcId="{F0BB3AEC-2D2F-45AD-B246-8A66FB281A30}" destId="{B868FB50-9442-4506-A580-0CD5FDE93513}" srcOrd="0" destOrd="0" presId="urn:microsoft.com/office/officeart/2005/8/layout/default"/>
    <dgm:cxn modelId="{C1DFAEF0-5B3F-4AE8-8454-51025B9FE126}" type="presParOf" srcId="{2F06519B-BF56-47AB-8571-942FD3F029F4}" destId="{5A22F507-E563-4580-B809-BC90A710867D}" srcOrd="0" destOrd="0" presId="urn:microsoft.com/office/officeart/2005/8/layout/default"/>
    <dgm:cxn modelId="{8C2DEA04-B3E4-46E4-B5F6-EA994FAF1A36}" type="presParOf" srcId="{2F06519B-BF56-47AB-8571-942FD3F029F4}" destId="{17290054-1A77-42BD-BE06-CC57AC4154D0}" srcOrd="1" destOrd="0" presId="urn:microsoft.com/office/officeart/2005/8/layout/default"/>
    <dgm:cxn modelId="{697043F7-80E1-4542-A002-3A828EC6D012}" type="presParOf" srcId="{2F06519B-BF56-47AB-8571-942FD3F029F4}" destId="{B868FB50-9442-4506-A580-0CD5FDE93513}" srcOrd="2" destOrd="0" presId="urn:microsoft.com/office/officeart/2005/8/layout/default"/>
    <dgm:cxn modelId="{2B87B4DF-50CD-4C9C-A8C1-D107EDD13EFD}" type="presParOf" srcId="{2F06519B-BF56-47AB-8571-942FD3F029F4}" destId="{7F4FDFC1-702E-4879-B15B-CEE4499EA86A}" srcOrd="3" destOrd="0" presId="urn:microsoft.com/office/officeart/2005/8/layout/default"/>
    <dgm:cxn modelId="{C7FCAD59-DBCC-4F71-9860-E6520623835D}" type="presParOf" srcId="{2F06519B-BF56-47AB-8571-942FD3F029F4}" destId="{70BC9136-B5B1-4D4B-A063-FEC32B79C8EA}" srcOrd="4" destOrd="0" presId="urn:microsoft.com/office/officeart/2005/8/layout/default"/>
    <dgm:cxn modelId="{63AF22CE-11B9-4E79-9257-9473F170A811}" type="presParOf" srcId="{2F06519B-BF56-47AB-8571-942FD3F029F4}" destId="{E1B58313-B589-4E8E-9439-12400D980B30}" srcOrd="5" destOrd="0" presId="urn:microsoft.com/office/officeart/2005/8/layout/default"/>
    <dgm:cxn modelId="{58E47093-C9AA-4FAE-B131-DE06F25FD366}" type="presParOf" srcId="{2F06519B-BF56-47AB-8571-942FD3F029F4}" destId="{AAB93846-E9AF-4FBB-8A5B-8FFA3492B3E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22F507-E563-4580-B809-BC90A710867D}">
      <dsp:nvSpPr>
        <dsp:cNvPr id="0" name=""/>
        <dsp:cNvSpPr/>
      </dsp:nvSpPr>
      <dsp:spPr>
        <a:xfrm>
          <a:off x="911" y="127564"/>
          <a:ext cx="3555131" cy="2133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60000"/>
              <a:lumOff val="40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About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Established in 2009, WAMM is a 501(c)3 international non- profit organization with offices in the US and Sierra Leone</a:t>
          </a:r>
          <a:endParaRPr lang="en-US" sz="2200" kern="1200" dirty="0"/>
        </a:p>
      </dsp:txBody>
      <dsp:txXfrm>
        <a:off x="911" y="127564"/>
        <a:ext cx="3555131" cy="2133079"/>
      </dsp:txXfrm>
    </dsp:sp>
    <dsp:sp modelId="{B868FB50-9442-4506-A580-0CD5FDE93513}">
      <dsp:nvSpPr>
        <dsp:cNvPr id="0" name=""/>
        <dsp:cNvSpPr/>
      </dsp:nvSpPr>
      <dsp:spPr>
        <a:xfrm>
          <a:off x="3911556" y="127564"/>
          <a:ext cx="3555131" cy="2133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60000"/>
              <a:lumOff val="40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Mission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To strengthen the existing health capacities of West Africa through education, community empowerment and civic engagement</a:t>
          </a:r>
          <a:endParaRPr lang="en-US" sz="2200" kern="1200" dirty="0"/>
        </a:p>
      </dsp:txBody>
      <dsp:txXfrm>
        <a:off x="3911556" y="127564"/>
        <a:ext cx="3555131" cy="2133079"/>
      </dsp:txXfrm>
    </dsp:sp>
    <dsp:sp modelId="{70BC9136-B5B1-4D4B-A063-FEC32B79C8EA}">
      <dsp:nvSpPr>
        <dsp:cNvPr id="0" name=""/>
        <dsp:cNvSpPr/>
      </dsp:nvSpPr>
      <dsp:spPr>
        <a:xfrm>
          <a:off x="911" y="2616156"/>
          <a:ext cx="3555131" cy="2133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60000"/>
              <a:lumOff val="40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Vision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To become the most effective organization cultivating local cures to the health disparities and inequalities afflicting West </a:t>
          </a:r>
          <a:r>
            <a:rPr lang="en-US" sz="2200" kern="1200" dirty="0" smtClean="0"/>
            <a:t>Africa</a:t>
          </a:r>
          <a:endParaRPr lang="en-US" sz="2200" kern="1200" dirty="0"/>
        </a:p>
      </dsp:txBody>
      <dsp:txXfrm>
        <a:off x="911" y="2616156"/>
        <a:ext cx="3555131" cy="2133079"/>
      </dsp:txXfrm>
    </dsp:sp>
    <dsp:sp modelId="{AAB93846-E9AF-4FBB-8A5B-8FFA3492B3E9}">
      <dsp:nvSpPr>
        <dsp:cNvPr id="0" name=""/>
        <dsp:cNvSpPr/>
      </dsp:nvSpPr>
      <dsp:spPr>
        <a:xfrm>
          <a:off x="3911556" y="2616156"/>
          <a:ext cx="3555131" cy="2133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60000"/>
              <a:lumOff val="40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Values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Health, Equality, Leadership, Innovation, Education,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Sustainability, Youth and Gender empowerment, </a:t>
          </a:r>
          <a:endParaRPr lang="en-US" sz="2200" kern="1200" dirty="0"/>
        </a:p>
      </dsp:txBody>
      <dsp:txXfrm>
        <a:off x="3911556" y="2616156"/>
        <a:ext cx="3555131" cy="21330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0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Third level</a:t>
            </a:r>
          </a:p>
          <a:p>
            <a:pPr lvl="2"/>
            <a:r>
              <a:rPr lang="en-US" dirty="0" smtClean="0"/>
              <a:t>Fourth level</a:t>
            </a:r>
          </a:p>
          <a:p>
            <a:pPr lvl="3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AC1EB-E9D8-4128-8197-1486CA3978B7}" type="datetimeFigureOut">
              <a:rPr lang="en-US" smtClean="0"/>
              <a:pPr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0EF58-0ED6-4F21-832B-05D37E546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r>
              <a:rPr lang="en-US" dirty="0" smtClean="0"/>
              <a:t>WAMM-EPPA </a:t>
            </a:r>
            <a:r>
              <a:rPr lang="en-US" dirty="0"/>
              <a:t>P</a:t>
            </a:r>
            <a:r>
              <a:rPr lang="en-US" dirty="0" smtClean="0"/>
              <a:t>artnership </a:t>
            </a:r>
            <a:r>
              <a:rPr lang="en-US" dirty="0"/>
              <a:t>M</a:t>
            </a:r>
            <a:r>
              <a:rPr lang="en-US" dirty="0" smtClean="0"/>
              <a:t>eeting</a:t>
            </a:r>
            <a:endParaRPr lang="en-US" dirty="0"/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Phil Doyle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Jan .7.2014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3314" name="Picture 2" descr="http://payload43.cargocollective.com/1/7/224205/3163990/prt_234x263_13345419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352800"/>
            <a:ext cx="1143000" cy="953396"/>
          </a:xfrm>
          <a:prstGeom prst="rect">
            <a:avLst/>
          </a:prstGeom>
          <a:noFill/>
        </p:spPr>
      </p:pic>
      <p:pic>
        <p:nvPicPr>
          <p:cNvPr id="13326" name="Picture 14" descr="EPPA Physicia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581400"/>
            <a:ext cx="1676400" cy="762000"/>
          </a:xfrm>
          <a:prstGeom prst="rect">
            <a:avLst/>
          </a:prstGeom>
          <a:noFill/>
        </p:spPr>
      </p:pic>
      <p:pic>
        <p:nvPicPr>
          <p:cNvPr id="8" name="Picture 8" descr="https://encrypted-tbn1.gstatic.com/images?q=tbn:ANd9GcTdshT-G0bUtdPIfBoVpofrW4WDiD1LgSJAz3cYXdXOJ02-0EK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86400"/>
            <a:ext cx="4724400" cy="1371600"/>
          </a:xfrm>
          <a:prstGeom prst="rect">
            <a:avLst/>
          </a:prstGeom>
          <a:noFill/>
        </p:spPr>
      </p:pic>
      <p:pic>
        <p:nvPicPr>
          <p:cNvPr id="9" name="Picture 12" descr="http://cdn4.sportngin.com/attachments/photo/1529/1386/hero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5486400"/>
            <a:ext cx="4419600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4" name="Picture 6" descr="http://payload43.cargocollective.com/1/7/224205/3163990/prt_234x263_1334541911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West African Medical Missions(WAMM)</a:t>
            </a:r>
            <a:endParaRPr lang="en-US" sz="3600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762000" y="1295400"/>
          <a:ext cx="7467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530" name="AutoShape 2" descr="data:image/jpeg;base64,/9j/4AAQSkZJRgABAQAAAQABAAD/2wCEAAkGBxQTEhUUEBQUFhUWGB4XGBcYGR0aFhwgGR8eHBwdHBwcICogHholHBUYJTEhJTUsOi4uGh8zRDYuNygvLisBCgoKBQUFDgUFDisZExkrKysrKysrKysrKysrKysrKysrKysrKysrKysrKysrKysrKysrKysrKysrKysrKysrK//AABEIAIAAgAMBIgACEQEDEQH/xAAcAAABBAMBAAAAAAAAAAAAAAAABAUGBwEDCAL/xAA6EAACAQMCBAUDAgMGBwEAAAABAgMABBESIQUGMUEHEyJRYTJxgRRCI5GhJFJicpKxFUSCg8HR4TP/xAAUAQEAAAAAAAAAAAAAAAAAAAAA/8QAFBEBAAAAAAAAAAAAAAAAAAAAAP/aAAwDAQACEQMRAD8AvGiiigKKwTSa94lDDp86WOPUcLrYLk/GTv1FApzRmqy5p8ZbS0uDBHG85Q6ZHRgFUjYhc/UQRv0HzUI5p8b55GX9AohQx4bWAzhyTup6YAx/WgvS/wCN28KyPLNGqxDMmWGV9sjOQTg4HeqrvPHyAavKtJXIOF1OqgjPUkAkHHbB7VRFzctI7PISzsSzMTkknck/zrSTQdCR+PVoWANvcBdJLNlSQQOgAO4PTOR22qU8neJVnxGQxQeYkgGQkigEjGSRpJG3SuUaV8M4jLbyLLA7RyL0ZTgj/wBj4oO0v1SB/LLrrI1BMjVj309cfNbs1xVHxWUTi41sZg4k1nc6gc5P5rpHk/xas7qJP1DrbzFtBR2GCcD1A9lJOBnHtQWJRSezvY5V1ROrrkjUrBhkdRkUooCiiigK8u2BmvVMvOHGmtLV5kikmcA6URSd8EgtgHCjG5oIpxLxl4dE7oTM5XG6pscjJAyRuOhziqH565wm4jOXlYmNGfyUIAKox2zj92FXPyKYuIXbSyNI2NTnU2Pc9Tvk5J3PuTSagzmgmsUUBRRW23gZ2VEBZmIVVHUknAA+STQaqKzWKAr0GrzRQWD4c+Jz8LieH9OkqO+vOrQwOADvpOdgKsjgfjpbSsiT280TO2nKlXQZOAc+lu/t/OudqXcF4a9zPHBFp1yHSuo6Vz8k/ag7UBrNN/L/AA8W9tFCurCIF9bam6b5Pc5zThQFa7mEOrIwyrAqR7gjB/oa2UUHNXidyFOl636KzYW+mNUMYypJ9O++zFuv86re6tyjujY1IxU4ORlTg4I6jIrtLi1q0sMkaMEZ0ZAxGdOoEZwCM4z71QXGfAm7jI/SzxTjYHUDER+MsMdO9BEeT+TH4kk4tpFE8IVxGwwJFbIOG7MpHfrqHTG8c4jYSwSNFOjRyLsVYYI/+ex70v4e11BcMlo8onVin8AsS2g740fUuVz7bVIri5tL9yL7+wXv7pgp8iQ9/Nj2aN/8QyDvkUEEqzfATgiz8Q85yMW66lBO5dshcDvgBj+BUU5g5Mu7VfMkj1wncTxHzISP867D84qQ+BMOri0f+GN2/kMf+aBP4ycAW04jIYyvlz/xQAR6ST61I7erJ/NQSpl4uwaeL3Y6ZcMPyin/AHzSTgfI93Onmsogtxgmec+XHj4zu3/SDQNHBeDzXUoito2kc9gP6k9APk08c7cqHhzxQyyK8zR+ZIqj0pk4VQf3HYnP2pxTi1rw86eGZuLo5X9Y64VSdsW8e5zufW2fgVF+MC48z+2ed5pA/wD21ayO3174oEAFWh4FcsW95PM9yrMbcxSR4bC5y31D9wyo/l8018keGNxxG3aeKWONQ5RQ+r1YGWO2cYJA+d/be7eQ/DmLhs0ksUrN5kaIUI2BXdjqzkgnoO2/XsE3Ws0UUBRRRQFaLy3EiMjZwylTg4OCMHcbjY1vooOe+O+DMtrArW8slxctMiJ5ahI0B6u+SWGCB6gRinjj/JHFUWMs1vxJmIVhLCg0AAb+YWDncn36Z+KuvFYYUHN/JvHSjym3to4PLOJWS+aGPO+5V9aN9B6A9qd+Ic+wxukvDobMT6WWS4c4AJx6F0pHq23LFcVZyeG3Cwun9HCfkgk7/NUJ4gW9lZX01vb2oIj0jLyOcErk4GenqHXNBL+Gc8wuZZb1LNbo6RHPGRh8A5BZo5PLK4XDYAOr4qO858aUSK93aCdmyUeS+adMDGdIi0qoO22B9q8eF1hZ3975FzaqAY2YFZHG64PTPtnpire4V4QcMhkWQRu5RiwEjll+AV6EDtn85oIxwTkW+eGCe0msbTzFD/woMuoIBHrbOo4O+Mfeo7L4K8RkuMyzRFWYlpixZ+vUqdy2MbZ/NdDRRhQAoAA2AGwH2HavWKCKeHnJUfC4XjSQyGRw7OVAOygYGP2ggkf5jUsoxRQFFFFAUUUUBRRRQFFFFBg1ypzrzZN+vu/K8pB5zrkRRsW0MVBLMpOcL2xXVE0gUFj0AyfxXJUvNNuxLHhtrkkknVL1O5/fQP3hbzNM3FLVJSjKzMufLRW3U9GVQeoFdNVzFyfxpWuYpYuHW6pFNF5kqGTMYdwur6vvU15w8Rr+1murZNBmSdTD/D6wsju23cqVQau+TQXRmgGqgPiLcTQ3VxFNDFD+ojt7YtG0jklSzgKgJdzlcDbvWrg3ijOkF8LwFpoMCA+Q6FiVY4lQZ8sbKckjqfaguTNGaq2+8QZrl7C34cVikutQkklifCFEViEVsalOo7/A3pjTnziqW017JJbPHa3P6aSIRlS+CuWDZ2+oUF31jNUpxjn/AIl5F3ewPbrBBdNarC0ZLnGMOWz19Q2+9THlLjd5/wAQuLG/eGVo4lmWSNSn1EAqR+evxQTuimCbjzSals4pHYYw7RkQ7/LMmr8Gk4PFSP8AkQfnzB/MDP8AvQSeiq3fm7iRk8u1SwvHDYfyGl0J/mc+gH4zn4p3uOKX6riYwRNjJKJqQf8AcmljUn7A0ExNYqm+J8yS6wrcY8rBwVhEdzM/wscceE++pvtSHiFtc3itJHNcWloVBW7u7qRdYOPpiQqo77EHP9KCzOf+ZYLO0mMzrqZGVItYV3LAjC7Ej74OK5oMPC3xiS+hPcGOKdfwweMn+VOUPIsl3OycKd7tVOJLl18qLUewyxJ275OcjYDq2WXJ1xPdS21mBO0RwzocRjGxOpsbasj5xQPfC+Y7O1gkgin4jMkhBaMCO3jJBB+rVIwzpAOB0q77DgdlxF4+JjJeW38ohWyoDqQwO31jURnbp0rmnmTl+exmMF0oDgBtjkEHpg1OeBcqXdjGt3GZ5IpSmmWynVW9ZwoaJ0Ik9TAYJGDQW+fDWz/RR2YMypFJ50civiVX39QYDrv7e3tS3g3I9rbwTwDzJBc5895HLSyZGPU3Xuenufeq8tOOGYYHMMttJnDRXNtEsinurDIGQfmnKNOKqW8njFtcqRkEJFrz7adYAz9zQTm55Tgee0nOsNZqViAPpwwC+r32FN0nh1aNbT2zGUx3E5uH9Xq1nB2ONh6RSPh9lxYAGW6jckZ/h6Bj4KPGc/6qUyXXEYt2YMOnqtdXX5hnJA+dNBmXw3tGtZrUmXy55zcP6hq1nHQ4+n0januHl+Jbx7wavNkjETb+nSpBG3vtTEnOciPomtlLHAAimHmHPfy51iOPsW/NPsPHo22KTofZoZP9wpFAq4nexxxkyvoB9IOfUSeygblvgVEbrhTzKxihdIipy11NM+3xbK3q27MV+1TD9BH5vmlQZAukOd2A7gZ6A98daUYoIDwTlO7kGbq8kig/ZbWyLbbe7FCWQn+6pyPfqKzccrcLgkYLa/qrnAYoczTHPQsZGwucdXIzU9zimTmfmKGyj1uC8j58uFBmWVgOiqNz2yewoIdDxa8N6LC0tLSyzH5sjriVkToNSqEXUewyevU4rbzZyhCIYLcgzTXDi2Sab1GJdJZzGgARMJEcAAb6c1LeWeDmEPLLg3FwRJMw6ZxhUX/Ag2H5PUmlN1ZxLIbqU7xo2Cx9Ma4y5A7Ehdz8UEK8Q3j4VwZobJ1tzgJGM4dska9PcuQSS1JfB8xW3BGuY1GvEskhxuxj1YB+ABgfepXy/wAJE39tu4gZ5RlFcAmGM7pGAfpbBBYjqxPYDHrlnh4t572FMBWkW5ReyiZSpAHtrhc/mgjHL3K8c1/ff8SK3UyxwpiRRpUOrMxRR0QnYdxpO+9MfGLWbgBfRG11wmY+qJm9ULEjod+udj3PcHc2RxKxWK7hu02Z8W0vTDIxyhPfUrgY+Gb4wg8WYA/CbvP7Y9X+kg0EbTmLh928VxG7WtxKoRf1UR8mcA4VXz6JN+jK2Vz13IK7ivLXDpAVv+HrAx6yRKTHt3EkYGBv+4LUys+CwpD5IjQxaQChAKsAAMlemTjekUllLakNakyQgeq3Y5YDsYXO4IGf4bZB2AK43CLWnJFvaqJI7WG7gxkHygt2g9wRgSj4wrbfuO1SDhvArWVPNtJrhFb6THPJoUjYjy2JUEEbqRsc1JIZAyhl6EZB6bH4pmurR4bpJ4yPLmxHNHjq37JQR+4fSfcad/TQaJLO8jUqzR30R2MciiObT39YzHIf8JVPvTjw7icR0xgNE2MCJ1KkYHQftOB7E05Cgig9UUUUCe/jZkZY20OVIV8Z0k98d8Vo4VwmOBcJqLEDVI5LSNjpqY7nvt2ztS+igxiknFbETII2PpLKWH94Kc6T8HAz8UsooMCmjiUem5tpF+ol4m+UKl9/s0YI9sn3p4pPLDl0bP0atvk4GfwNQ/NB7uLdXADjIBDD7qcj+opq5vshNaSI265VmXGdSowZlI7gqCMU9UUCXh1ssaaYySg+kE5AHYA/3falJFeIIFQaUGB7Dpv7e1bKDAFZoooMAVmiig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xQTEhUUEBQUFhUWGB4XGBcYGR0aFhwgGR8eHBwdHBwcICogHholHBUYJTEhJTUsOi4uGh8zRDYuNygvLisBCgoKBQUFDgUFDisZExkrKysrKysrKysrKysrKysrKysrKysrKysrKysrKysrKysrKysrKysrKysrKysrKysrK//AABEIAIAAgAMBIgACEQEDEQH/xAAcAAABBAMBAAAAAAAAAAAAAAAABAUGBwEDCAL/xAA6EAACAQMCBAUDAgMGBwEAAAABAgMABBESIQUGMUEHEyJRYTJxgRRCI5GhJFJicpKxFUSCg8HR4TP/xAAUAQEAAAAAAAAAAAAAAAAAAAAA/8QAFBEBAAAAAAAAAAAAAAAAAAAAAP/aAAwDAQACEQMRAD8AvGiiigKKwTSa94lDDp86WOPUcLrYLk/GTv1FApzRmqy5p8ZbS0uDBHG85Q6ZHRgFUjYhc/UQRv0HzUI5p8b55GX9AohQx4bWAzhyTup6YAx/WgvS/wCN28KyPLNGqxDMmWGV9sjOQTg4HeqrvPHyAavKtJXIOF1OqgjPUkAkHHbB7VRFzctI7PISzsSzMTkknck/zrSTQdCR+PVoWANvcBdJLNlSQQOgAO4PTOR22qU8neJVnxGQxQeYkgGQkigEjGSRpJG3SuUaV8M4jLbyLLA7RyL0ZTgj/wBj4oO0v1SB/LLrrI1BMjVj309cfNbs1xVHxWUTi41sZg4k1nc6gc5P5rpHk/xas7qJP1DrbzFtBR2GCcD1A9lJOBnHtQWJRSezvY5V1ROrrkjUrBhkdRkUooCiiigK8u2BmvVMvOHGmtLV5kikmcA6URSd8EgtgHCjG5oIpxLxl4dE7oTM5XG6pscjJAyRuOhziqH565wm4jOXlYmNGfyUIAKox2zj92FXPyKYuIXbSyNI2NTnU2Pc9Tvk5J3PuTSagzmgmsUUBRRW23gZ2VEBZmIVVHUknAA+STQaqKzWKAr0GrzRQWD4c+Jz8LieH9OkqO+vOrQwOADvpOdgKsjgfjpbSsiT280TO2nKlXQZOAc+lu/t/OudqXcF4a9zPHBFp1yHSuo6Vz8k/ag7UBrNN/L/AA8W9tFCurCIF9bam6b5Pc5zThQFa7mEOrIwyrAqR7gjB/oa2UUHNXidyFOl636KzYW+mNUMYypJ9O++zFuv86re6tyjujY1IxU4ORlTg4I6jIrtLi1q0sMkaMEZ0ZAxGdOoEZwCM4z71QXGfAm7jI/SzxTjYHUDER+MsMdO9BEeT+TH4kk4tpFE8IVxGwwJFbIOG7MpHfrqHTG8c4jYSwSNFOjRyLsVYYI/+ex70v4e11BcMlo8onVin8AsS2g740fUuVz7bVIri5tL9yL7+wXv7pgp8iQ9/Nj2aN/8QyDvkUEEqzfATgiz8Q85yMW66lBO5dshcDvgBj+BUU5g5Mu7VfMkj1wncTxHzISP867D84qQ+BMOri0f+GN2/kMf+aBP4ycAW04jIYyvlz/xQAR6ST61I7erJ/NQSpl4uwaeL3Y6ZcMPyin/AHzSTgfI93Onmsogtxgmec+XHj4zu3/SDQNHBeDzXUoito2kc9gP6k9APk08c7cqHhzxQyyK8zR+ZIqj0pk4VQf3HYnP2pxTi1rw86eGZuLo5X9Y64VSdsW8e5zufW2fgVF+MC48z+2ed5pA/wD21ayO3174oEAFWh4FcsW95PM9yrMbcxSR4bC5y31D9wyo/l8018keGNxxG3aeKWONQ5RQ+r1YGWO2cYJA+d/be7eQ/DmLhs0ksUrN5kaIUI2BXdjqzkgnoO2/XsE3Ws0UUBRRRQFaLy3EiMjZwylTg4OCMHcbjY1vooOe+O+DMtrArW8slxctMiJ5ahI0B6u+SWGCB6gRinjj/JHFUWMs1vxJmIVhLCg0AAb+YWDncn36Z+KuvFYYUHN/JvHSjym3to4PLOJWS+aGPO+5V9aN9B6A9qd+Ic+wxukvDobMT6WWS4c4AJx6F0pHq23LFcVZyeG3Cwun9HCfkgk7/NUJ4gW9lZX01vb2oIj0jLyOcErk4GenqHXNBL+Gc8wuZZb1LNbo6RHPGRh8A5BZo5PLK4XDYAOr4qO858aUSK93aCdmyUeS+adMDGdIi0qoO22B9q8eF1hZ3975FzaqAY2YFZHG64PTPtnpire4V4QcMhkWQRu5RiwEjll+AV6EDtn85oIxwTkW+eGCe0msbTzFD/woMuoIBHrbOo4O+Mfeo7L4K8RkuMyzRFWYlpixZ+vUqdy2MbZ/NdDRRhQAoAA2AGwH2HavWKCKeHnJUfC4XjSQyGRw7OVAOygYGP2ggkf5jUsoxRQFFFFAUUUUBRRRQFFFFBg1ypzrzZN+vu/K8pB5zrkRRsW0MVBLMpOcL2xXVE0gUFj0AyfxXJUvNNuxLHhtrkkknVL1O5/fQP3hbzNM3FLVJSjKzMufLRW3U9GVQeoFdNVzFyfxpWuYpYuHW6pFNF5kqGTMYdwur6vvU15w8Rr+1murZNBmSdTD/D6wsju23cqVQau+TQXRmgGqgPiLcTQ3VxFNDFD+ojt7YtG0jklSzgKgJdzlcDbvWrg3ijOkF8LwFpoMCA+Q6FiVY4lQZ8sbKckjqfaguTNGaq2+8QZrl7C34cVikutQkklifCFEViEVsalOo7/A3pjTnziqW017JJbPHa3P6aSIRlS+CuWDZ2+oUF31jNUpxjn/AIl5F3ewPbrBBdNarC0ZLnGMOWz19Q2+9THlLjd5/wAQuLG/eGVo4lmWSNSn1EAqR+evxQTuimCbjzSals4pHYYw7RkQ7/LMmr8Gk4PFSP8AkQfnzB/MDP8AvQSeiq3fm7iRk8u1SwvHDYfyGl0J/mc+gH4zn4p3uOKX6riYwRNjJKJqQf8AcmljUn7A0ExNYqm+J8yS6wrcY8rBwVhEdzM/wscceE++pvtSHiFtc3itJHNcWloVBW7u7qRdYOPpiQqo77EHP9KCzOf+ZYLO0mMzrqZGVItYV3LAjC7Ej74OK5oMPC3xiS+hPcGOKdfwweMn+VOUPIsl3OycKd7tVOJLl18qLUewyxJ275OcjYDq2WXJ1xPdS21mBO0RwzocRjGxOpsbasj5xQPfC+Y7O1gkgin4jMkhBaMCO3jJBB+rVIwzpAOB0q77DgdlxF4+JjJeW38ohWyoDqQwO31jURnbp0rmnmTl+exmMF0oDgBtjkEHpg1OeBcqXdjGt3GZ5IpSmmWynVW9ZwoaJ0Ik9TAYJGDQW+fDWz/RR2YMypFJ50civiVX39QYDrv7e3tS3g3I9rbwTwDzJBc5895HLSyZGPU3Xuenufeq8tOOGYYHMMttJnDRXNtEsinurDIGQfmnKNOKqW8njFtcqRkEJFrz7adYAz9zQTm55Tgee0nOsNZqViAPpwwC+r32FN0nh1aNbT2zGUx3E5uH9Xq1nB2ONh6RSPh9lxYAGW6jckZ/h6Bj4KPGc/6qUyXXEYt2YMOnqtdXX5hnJA+dNBmXw3tGtZrUmXy55zcP6hq1nHQ4+n0januHl+Jbx7wavNkjETb+nSpBG3vtTEnOciPomtlLHAAimHmHPfy51iOPsW/NPsPHo22KTofZoZP9wpFAq4nexxxkyvoB9IOfUSeygblvgVEbrhTzKxihdIipy11NM+3xbK3q27MV+1TD9BH5vmlQZAukOd2A7gZ6A98daUYoIDwTlO7kGbq8kig/ZbWyLbbe7FCWQn+6pyPfqKzccrcLgkYLa/qrnAYoczTHPQsZGwucdXIzU9zimTmfmKGyj1uC8j58uFBmWVgOiqNz2yewoIdDxa8N6LC0tLSyzH5sjriVkToNSqEXUewyevU4rbzZyhCIYLcgzTXDi2Sab1GJdJZzGgARMJEcAAb6c1LeWeDmEPLLg3FwRJMw6ZxhUX/Ag2H5PUmlN1ZxLIbqU7xo2Cx9Ma4y5A7Ehdz8UEK8Q3j4VwZobJ1tzgJGM4dska9PcuQSS1JfB8xW3BGuY1GvEskhxuxj1YB+ABgfepXy/wAJE39tu4gZ5RlFcAmGM7pGAfpbBBYjqxPYDHrlnh4t572FMBWkW5ReyiZSpAHtrhc/mgjHL3K8c1/ff8SK3UyxwpiRRpUOrMxRR0QnYdxpO+9MfGLWbgBfRG11wmY+qJm9ULEjod+udj3PcHc2RxKxWK7hu02Z8W0vTDIxyhPfUrgY+Gb4wg8WYA/CbvP7Y9X+kg0EbTmLh928VxG7WtxKoRf1UR8mcA4VXz6JN+jK2Vz13IK7ivLXDpAVv+HrAx6yRKTHt3EkYGBv+4LUys+CwpD5IjQxaQChAKsAAMlemTjekUllLakNakyQgeq3Y5YDsYXO4IGf4bZB2AK43CLWnJFvaqJI7WG7gxkHygt2g9wRgSj4wrbfuO1SDhvArWVPNtJrhFb6THPJoUjYjy2JUEEbqRsc1JIZAyhl6EZB6bH4pmurR4bpJ4yPLmxHNHjq37JQR+4fSfcad/TQaJLO8jUqzR30R2MciiObT39YzHIf8JVPvTjw7icR0xgNE2MCJ1KkYHQftOB7E05Cgig9UUUUCe/jZkZY20OVIV8Z0k98d8Vo4VwmOBcJqLEDVI5LSNjpqY7nvt2ztS+igxiknFbETII2PpLKWH94Kc6T8HAz8UsooMCmjiUem5tpF+ol4m+UKl9/s0YI9sn3p4pPLDl0bP0atvk4GfwNQ/NB7uLdXADjIBDD7qcj+opq5vshNaSI265VmXGdSowZlI7gqCMU9UUCXh1ssaaYySg+kE5AHYA/3falJFeIIFQaUGB7Dpv7e1bKDAFZoooMAVmiig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WAMM Working </a:t>
            </a:r>
            <a:r>
              <a:rPr lang="en-US" sz="3600" dirty="0"/>
              <a:t>M</a:t>
            </a:r>
            <a:r>
              <a:rPr lang="en-US" sz="3600" dirty="0" smtClean="0"/>
              <a:t>odel</a:t>
            </a:r>
            <a:endParaRPr lang="en-US" sz="3600" dirty="0"/>
          </a:p>
        </p:txBody>
      </p:sp>
      <p:grpSp>
        <p:nvGrpSpPr>
          <p:cNvPr id="23" name="Group 2"/>
          <p:cNvGrpSpPr>
            <a:grpSpLocks/>
          </p:cNvGrpSpPr>
          <p:nvPr/>
        </p:nvGrpSpPr>
        <p:grpSpPr bwMode="auto">
          <a:xfrm>
            <a:off x="2286000" y="1524000"/>
            <a:ext cx="4489450" cy="4237038"/>
            <a:chOff x="2149" y="1744"/>
            <a:chExt cx="2052" cy="1937"/>
          </a:xfrm>
          <a:solidFill>
            <a:schemeClr val="bg1">
              <a:lumMod val="95000"/>
            </a:schemeClr>
          </a:solidFill>
        </p:grpSpPr>
        <p:sp>
          <p:nvSpPr>
            <p:cNvPr id="24" name="Freeform 3"/>
            <p:cNvSpPr>
              <a:spLocks/>
            </p:cNvSpPr>
            <p:nvPr/>
          </p:nvSpPr>
          <p:spPr bwMode="blackWhite">
            <a:xfrm>
              <a:off x="3010" y="2535"/>
              <a:ext cx="898" cy="1146"/>
            </a:xfrm>
            <a:custGeom>
              <a:avLst/>
              <a:gdLst>
                <a:gd name="T0" fmla="*/ 286 w 898"/>
                <a:gd name="T1" fmla="*/ 0 h 1146"/>
                <a:gd name="T2" fmla="*/ 297 w 898"/>
                <a:gd name="T3" fmla="*/ 6 h 1146"/>
                <a:gd name="T4" fmla="*/ 308 w 898"/>
                <a:gd name="T5" fmla="*/ 14 h 1146"/>
                <a:gd name="T6" fmla="*/ 319 w 898"/>
                <a:gd name="T7" fmla="*/ 25 h 1146"/>
                <a:gd name="T8" fmla="*/ 330 w 898"/>
                <a:gd name="T9" fmla="*/ 38 h 1146"/>
                <a:gd name="T10" fmla="*/ 339 w 898"/>
                <a:gd name="T11" fmla="*/ 53 h 1146"/>
                <a:gd name="T12" fmla="*/ 348 w 898"/>
                <a:gd name="T13" fmla="*/ 67 h 1146"/>
                <a:gd name="T14" fmla="*/ 356 w 898"/>
                <a:gd name="T15" fmla="*/ 85 h 1146"/>
                <a:gd name="T16" fmla="*/ 362 w 898"/>
                <a:gd name="T17" fmla="*/ 101 h 1146"/>
                <a:gd name="T18" fmla="*/ 367 w 898"/>
                <a:gd name="T19" fmla="*/ 118 h 1146"/>
                <a:gd name="T20" fmla="*/ 370 w 898"/>
                <a:gd name="T21" fmla="*/ 135 h 1146"/>
                <a:gd name="T22" fmla="*/ 371 w 898"/>
                <a:gd name="T23" fmla="*/ 151 h 1146"/>
                <a:gd name="T24" fmla="*/ 371 w 898"/>
                <a:gd name="T25" fmla="*/ 166 h 1146"/>
                <a:gd name="T26" fmla="*/ 197 w 898"/>
                <a:gd name="T27" fmla="*/ 842 h 1146"/>
                <a:gd name="T28" fmla="*/ 196 w 898"/>
                <a:gd name="T29" fmla="*/ 853 h 1146"/>
                <a:gd name="T30" fmla="*/ 195 w 898"/>
                <a:gd name="T31" fmla="*/ 862 h 1146"/>
                <a:gd name="T32" fmla="*/ 0 w 898"/>
                <a:gd name="T33" fmla="*/ 810 h 1146"/>
                <a:gd name="T34" fmla="*/ 379 w 898"/>
                <a:gd name="T35" fmla="*/ 1145 h 1146"/>
                <a:gd name="T36" fmla="*/ 874 w 898"/>
                <a:gd name="T37" fmla="*/ 1044 h 1146"/>
                <a:gd name="T38" fmla="*/ 674 w 898"/>
                <a:gd name="T39" fmla="*/ 990 h 1146"/>
                <a:gd name="T40" fmla="*/ 679 w 898"/>
                <a:gd name="T41" fmla="*/ 982 h 1146"/>
                <a:gd name="T42" fmla="*/ 682 w 898"/>
                <a:gd name="T43" fmla="*/ 972 h 1146"/>
                <a:gd name="T44" fmla="*/ 895 w 898"/>
                <a:gd name="T45" fmla="*/ 180 h 1146"/>
                <a:gd name="T46" fmla="*/ 897 w 898"/>
                <a:gd name="T47" fmla="*/ 168 h 1146"/>
                <a:gd name="T48" fmla="*/ 897 w 898"/>
                <a:gd name="T49" fmla="*/ 156 h 1146"/>
                <a:gd name="T50" fmla="*/ 894 w 898"/>
                <a:gd name="T51" fmla="*/ 143 h 1146"/>
                <a:gd name="T52" fmla="*/ 889 w 898"/>
                <a:gd name="T53" fmla="*/ 132 h 1146"/>
                <a:gd name="T54" fmla="*/ 881 w 898"/>
                <a:gd name="T55" fmla="*/ 122 h 1146"/>
                <a:gd name="T56" fmla="*/ 873 w 898"/>
                <a:gd name="T57" fmla="*/ 114 h 1146"/>
                <a:gd name="T58" fmla="*/ 862 w 898"/>
                <a:gd name="T59" fmla="*/ 107 h 1146"/>
                <a:gd name="T60" fmla="*/ 851 w 898"/>
                <a:gd name="T61" fmla="*/ 103 h 1146"/>
                <a:gd name="T62" fmla="*/ 800 w 898"/>
                <a:gd name="T63" fmla="*/ 86 h 1146"/>
                <a:gd name="T64" fmla="*/ 750 w 898"/>
                <a:gd name="T65" fmla="*/ 72 h 1146"/>
                <a:gd name="T66" fmla="*/ 698 w 898"/>
                <a:gd name="T67" fmla="*/ 60 h 1146"/>
                <a:gd name="T68" fmla="*/ 646 w 898"/>
                <a:gd name="T69" fmla="*/ 50 h 1146"/>
                <a:gd name="T70" fmla="*/ 594 w 898"/>
                <a:gd name="T71" fmla="*/ 43 h 1146"/>
                <a:gd name="T72" fmla="*/ 286 w 898"/>
                <a:gd name="T73" fmla="*/ 0 h 114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98"/>
                <a:gd name="T112" fmla="*/ 0 h 1146"/>
                <a:gd name="T113" fmla="*/ 898 w 898"/>
                <a:gd name="T114" fmla="*/ 1146 h 114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98" h="1146">
                  <a:moveTo>
                    <a:pt x="286" y="0"/>
                  </a:moveTo>
                  <a:lnTo>
                    <a:pt x="297" y="6"/>
                  </a:lnTo>
                  <a:lnTo>
                    <a:pt x="308" y="14"/>
                  </a:lnTo>
                  <a:lnTo>
                    <a:pt x="319" y="25"/>
                  </a:lnTo>
                  <a:lnTo>
                    <a:pt x="330" y="38"/>
                  </a:lnTo>
                  <a:lnTo>
                    <a:pt x="339" y="53"/>
                  </a:lnTo>
                  <a:lnTo>
                    <a:pt x="348" y="67"/>
                  </a:lnTo>
                  <a:lnTo>
                    <a:pt x="356" y="85"/>
                  </a:lnTo>
                  <a:lnTo>
                    <a:pt x="362" y="101"/>
                  </a:lnTo>
                  <a:lnTo>
                    <a:pt x="367" y="118"/>
                  </a:lnTo>
                  <a:lnTo>
                    <a:pt x="370" y="135"/>
                  </a:lnTo>
                  <a:lnTo>
                    <a:pt x="371" y="151"/>
                  </a:lnTo>
                  <a:lnTo>
                    <a:pt x="371" y="166"/>
                  </a:lnTo>
                  <a:lnTo>
                    <a:pt x="197" y="842"/>
                  </a:lnTo>
                  <a:lnTo>
                    <a:pt x="196" y="853"/>
                  </a:lnTo>
                  <a:lnTo>
                    <a:pt x="195" y="862"/>
                  </a:lnTo>
                  <a:lnTo>
                    <a:pt x="0" y="810"/>
                  </a:lnTo>
                  <a:lnTo>
                    <a:pt x="379" y="1145"/>
                  </a:lnTo>
                  <a:lnTo>
                    <a:pt x="874" y="1044"/>
                  </a:lnTo>
                  <a:lnTo>
                    <a:pt x="674" y="990"/>
                  </a:lnTo>
                  <a:lnTo>
                    <a:pt x="679" y="982"/>
                  </a:lnTo>
                  <a:lnTo>
                    <a:pt x="682" y="972"/>
                  </a:lnTo>
                  <a:lnTo>
                    <a:pt x="895" y="180"/>
                  </a:lnTo>
                  <a:lnTo>
                    <a:pt x="897" y="168"/>
                  </a:lnTo>
                  <a:lnTo>
                    <a:pt x="897" y="156"/>
                  </a:lnTo>
                  <a:lnTo>
                    <a:pt x="894" y="143"/>
                  </a:lnTo>
                  <a:lnTo>
                    <a:pt x="889" y="132"/>
                  </a:lnTo>
                  <a:lnTo>
                    <a:pt x="881" y="122"/>
                  </a:lnTo>
                  <a:lnTo>
                    <a:pt x="873" y="114"/>
                  </a:lnTo>
                  <a:lnTo>
                    <a:pt x="862" y="107"/>
                  </a:lnTo>
                  <a:lnTo>
                    <a:pt x="851" y="103"/>
                  </a:lnTo>
                  <a:lnTo>
                    <a:pt x="800" y="86"/>
                  </a:lnTo>
                  <a:lnTo>
                    <a:pt x="750" y="72"/>
                  </a:lnTo>
                  <a:lnTo>
                    <a:pt x="698" y="60"/>
                  </a:lnTo>
                  <a:lnTo>
                    <a:pt x="646" y="50"/>
                  </a:lnTo>
                  <a:lnTo>
                    <a:pt x="594" y="43"/>
                  </a:lnTo>
                  <a:lnTo>
                    <a:pt x="286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9525">
              <a:noFill/>
              <a:round/>
              <a:headEnd/>
              <a:tailEnd/>
            </a:ln>
            <a:scene3d>
              <a:camera prst="legacyObliqueTopLeft"/>
              <a:lightRig rig="legacyFlat2" dir="t"/>
            </a:scene3d>
            <a:sp3d extrusionH="303200" prstMaterial="legacyMatte">
              <a:bevelT w="13500" h="13500" prst="angle"/>
              <a:bevelB w="13500" h="13500" prst="angle"/>
              <a:extrusionClr>
                <a:srgbClr val="D0D0D0"/>
              </a:extrusionClr>
            </a:sp3d>
          </p:spPr>
          <p:txBody>
            <a:bodyPr>
              <a:flatTx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4"/>
            <p:cNvSpPr>
              <a:spLocks/>
            </p:cNvSpPr>
            <p:nvPr/>
          </p:nvSpPr>
          <p:spPr bwMode="blackWhite">
            <a:xfrm>
              <a:off x="3059" y="1744"/>
              <a:ext cx="1142" cy="903"/>
            </a:xfrm>
            <a:custGeom>
              <a:avLst/>
              <a:gdLst>
                <a:gd name="T0" fmla="*/ 95 w 1142"/>
                <a:gd name="T1" fmla="*/ 902 h 903"/>
                <a:gd name="T2" fmla="*/ 100 w 1142"/>
                <a:gd name="T3" fmla="*/ 885 h 903"/>
                <a:gd name="T4" fmla="*/ 109 w 1142"/>
                <a:gd name="T5" fmla="*/ 869 h 903"/>
                <a:gd name="T6" fmla="*/ 120 w 1142"/>
                <a:gd name="T7" fmla="*/ 852 h 903"/>
                <a:gd name="T8" fmla="*/ 134 w 1142"/>
                <a:gd name="T9" fmla="*/ 837 h 903"/>
                <a:gd name="T10" fmla="*/ 151 w 1142"/>
                <a:gd name="T11" fmla="*/ 822 h 903"/>
                <a:gd name="T12" fmla="*/ 170 w 1142"/>
                <a:gd name="T13" fmla="*/ 807 h 903"/>
                <a:gd name="T14" fmla="*/ 192 w 1142"/>
                <a:gd name="T15" fmla="*/ 793 h 903"/>
                <a:gd name="T16" fmla="*/ 215 w 1142"/>
                <a:gd name="T17" fmla="*/ 782 h 903"/>
                <a:gd name="T18" fmla="*/ 240 w 1142"/>
                <a:gd name="T19" fmla="*/ 771 h 903"/>
                <a:gd name="T20" fmla="*/ 267 w 1142"/>
                <a:gd name="T21" fmla="*/ 761 h 903"/>
                <a:gd name="T22" fmla="*/ 919 w 1142"/>
                <a:gd name="T23" fmla="*/ 704 h 903"/>
                <a:gd name="T24" fmla="*/ 929 w 1142"/>
                <a:gd name="T25" fmla="*/ 702 h 903"/>
                <a:gd name="T26" fmla="*/ 939 w 1142"/>
                <a:gd name="T27" fmla="*/ 699 h 903"/>
                <a:gd name="T28" fmla="*/ 956 w 1142"/>
                <a:gd name="T29" fmla="*/ 900 h 903"/>
                <a:gd name="T30" fmla="*/ 1141 w 1142"/>
                <a:gd name="T31" fmla="*/ 430 h 903"/>
                <a:gd name="T32" fmla="*/ 877 w 1142"/>
                <a:gd name="T33" fmla="*/ 0 h 903"/>
                <a:gd name="T34" fmla="*/ 895 w 1142"/>
                <a:gd name="T35" fmla="*/ 205 h 903"/>
                <a:gd name="T36" fmla="*/ 885 w 1142"/>
                <a:gd name="T37" fmla="*/ 204 h 903"/>
                <a:gd name="T38" fmla="*/ 875 w 1142"/>
                <a:gd name="T39" fmla="*/ 204 h 903"/>
                <a:gd name="T40" fmla="*/ 57 w 1142"/>
                <a:gd name="T41" fmla="*/ 275 h 903"/>
                <a:gd name="T42" fmla="*/ 45 w 1142"/>
                <a:gd name="T43" fmla="*/ 277 h 903"/>
                <a:gd name="T44" fmla="*/ 34 w 1142"/>
                <a:gd name="T45" fmla="*/ 282 h 903"/>
                <a:gd name="T46" fmla="*/ 24 w 1142"/>
                <a:gd name="T47" fmla="*/ 289 h 903"/>
                <a:gd name="T48" fmla="*/ 14 w 1142"/>
                <a:gd name="T49" fmla="*/ 298 h 903"/>
                <a:gd name="T50" fmla="*/ 7 w 1142"/>
                <a:gd name="T51" fmla="*/ 308 h 903"/>
                <a:gd name="T52" fmla="*/ 2 w 1142"/>
                <a:gd name="T53" fmla="*/ 319 h 903"/>
                <a:gd name="T54" fmla="*/ 0 w 1142"/>
                <a:gd name="T55" fmla="*/ 331 h 903"/>
                <a:gd name="T56" fmla="*/ 0 w 1142"/>
                <a:gd name="T57" fmla="*/ 343 h 903"/>
                <a:gd name="T58" fmla="*/ 6 w 1142"/>
                <a:gd name="T59" fmla="*/ 419 h 903"/>
                <a:gd name="T60" fmla="*/ 14 w 1142"/>
                <a:gd name="T61" fmla="*/ 494 h 903"/>
                <a:gd name="T62" fmla="*/ 25 w 1142"/>
                <a:gd name="T63" fmla="*/ 569 h 903"/>
                <a:gd name="T64" fmla="*/ 39 w 1142"/>
                <a:gd name="T65" fmla="*/ 643 h 903"/>
                <a:gd name="T66" fmla="*/ 57 w 1142"/>
                <a:gd name="T67" fmla="*/ 729 h 903"/>
                <a:gd name="T68" fmla="*/ 75 w 1142"/>
                <a:gd name="T69" fmla="*/ 816 h 903"/>
                <a:gd name="T70" fmla="*/ 95 w 1142"/>
                <a:gd name="T71" fmla="*/ 902 h 90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142"/>
                <a:gd name="T109" fmla="*/ 0 h 903"/>
                <a:gd name="T110" fmla="*/ 1142 w 1142"/>
                <a:gd name="T111" fmla="*/ 903 h 90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142" h="903">
                  <a:moveTo>
                    <a:pt x="95" y="902"/>
                  </a:moveTo>
                  <a:lnTo>
                    <a:pt x="100" y="885"/>
                  </a:lnTo>
                  <a:lnTo>
                    <a:pt x="109" y="869"/>
                  </a:lnTo>
                  <a:lnTo>
                    <a:pt x="120" y="852"/>
                  </a:lnTo>
                  <a:lnTo>
                    <a:pt x="134" y="837"/>
                  </a:lnTo>
                  <a:lnTo>
                    <a:pt x="151" y="822"/>
                  </a:lnTo>
                  <a:lnTo>
                    <a:pt x="170" y="807"/>
                  </a:lnTo>
                  <a:lnTo>
                    <a:pt x="192" y="793"/>
                  </a:lnTo>
                  <a:lnTo>
                    <a:pt x="215" y="782"/>
                  </a:lnTo>
                  <a:lnTo>
                    <a:pt x="240" y="771"/>
                  </a:lnTo>
                  <a:lnTo>
                    <a:pt x="267" y="761"/>
                  </a:lnTo>
                  <a:lnTo>
                    <a:pt x="919" y="704"/>
                  </a:lnTo>
                  <a:lnTo>
                    <a:pt x="929" y="702"/>
                  </a:lnTo>
                  <a:lnTo>
                    <a:pt x="939" y="699"/>
                  </a:lnTo>
                  <a:lnTo>
                    <a:pt x="956" y="900"/>
                  </a:lnTo>
                  <a:lnTo>
                    <a:pt x="1141" y="430"/>
                  </a:lnTo>
                  <a:lnTo>
                    <a:pt x="877" y="0"/>
                  </a:lnTo>
                  <a:lnTo>
                    <a:pt x="895" y="205"/>
                  </a:lnTo>
                  <a:lnTo>
                    <a:pt x="885" y="204"/>
                  </a:lnTo>
                  <a:lnTo>
                    <a:pt x="875" y="204"/>
                  </a:lnTo>
                  <a:lnTo>
                    <a:pt x="57" y="275"/>
                  </a:lnTo>
                  <a:lnTo>
                    <a:pt x="45" y="277"/>
                  </a:lnTo>
                  <a:lnTo>
                    <a:pt x="34" y="282"/>
                  </a:lnTo>
                  <a:lnTo>
                    <a:pt x="24" y="289"/>
                  </a:lnTo>
                  <a:lnTo>
                    <a:pt x="14" y="298"/>
                  </a:lnTo>
                  <a:lnTo>
                    <a:pt x="7" y="308"/>
                  </a:lnTo>
                  <a:lnTo>
                    <a:pt x="2" y="319"/>
                  </a:lnTo>
                  <a:lnTo>
                    <a:pt x="0" y="331"/>
                  </a:lnTo>
                  <a:lnTo>
                    <a:pt x="0" y="343"/>
                  </a:lnTo>
                  <a:lnTo>
                    <a:pt x="6" y="419"/>
                  </a:lnTo>
                  <a:lnTo>
                    <a:pt x="14" y="494"/>
                  </a:lnTo>
                  <a:lnTo>
                    <a:pt x="25" y="569"/>
                  </a:lnTo>
                  <a:lnTo>
                    <a:pt x="39" y="643"/>
                  </a:lnTo>
                  <a:lnTo>
                    <a:pt x="57" y="729"/>
                  </a:lnTo>
                  <a:lnTo>
                    <a:pt x="75" y="816"/>
                  </a:lnTo>
                  <a:lnTo>
                    <a:pt x="95" y="902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 w="9525">
              <a:noFill/>
              <a:round/>
              <a:headEnd/>
              <a:tailEnd/>
            </a:ln>
            <a:scene3d>
              <a:camera prst="legacyObliqueTopLeft"/>
              <a:lightRig rig="legacyFlat2" dir="t"/>
            </a:scene3d>
            <a:sp3d extrusionH="303200" prstMaterial="legacyMatte">
              <a:bevelT w="13500" h="13500" prst="angle"/>
              <a:bevelB w="13500" h="13500" prst="angle"/>
              <a:extrusionClr>
                <a:srgbClr val="D0D0D0"/>
              </a:extrusionClr>
            </a:sp3d>
          </p:spPr>
          <p:txBody>
            <a:bodyPr>
              <a:flatTx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5"/>
            <p:cNvSpPr>
              <a:spLocks/>
            </p:cNvSpPr>
            <p:nvPr/>
          </p:nvSpPr>
          <p:spPr bwMode="blackWhite">
            <a:xfrm>
              <a:off x="2149" y="2090"/>
              <a:ext cx="1214" cy="1092"/>
            </a:xfrm>
            <a:custGeom>
              <a:avLst/>
              <a:gdLst>
                <a:gd name="T0" fmla="*/ 1213 w 1214"/>
                <a:gd name="T1" fmla="*/ 609 h 1092"/>
                <a:gd name="T2" fmla="*/ 1196 w 1214"/>
                <a:gd name="T3" fmla="*/ 626 h 1092"/>
                <a:gd name="T4" fmla="*/ 1178 w 1214"/>
                <a:gd name="T5" fmla="*/ 640 h 1092"/>
                <a:gd name="T6" fmla="*/ 1159 w 1214"/>
                <a:gd name="T7" fmla="*/ 652 h 1092"/>
                <a:gd name="T8" fmla="*/ 1138 w 1214"/>
                <a:gd name="T9" fmla="*/ 661 h 1092"/>
                <a:gd name="T10" fmla="*/ 1116 w 1214"/>
                <a:gd name="T11" fmla="*/ 667 h 1092"/>
                <a:gd name="T12" fmla="*/ 1099 w 1214"/>
                <a:gd name="T13" fmla="*/ 666 h 1092"/>
                <a:gd name="T14" fmla="*/ 1082 w 1214"/>
                <a:gd name="T15" fmla="*/ 662 h 1092"/>
                <a:gd name="T16" fmla="*/ 1065 w 1214"/>
                <a:gd name="T17" fmla="*/ 656 h 1092"/>
                <a:gd name="T18" fmla="*/ 1047 w 1214"/>
                <a:gd name="T19" fmla="*/ 647 h 1092"/>
                <a:gd name="T20" fmla="*/ 1029 w 1214"/>
                <a:gd name="T21" fmla="*/ 636 h 1092"/>
                <a:gd name="T22" fmla="*/ 1011 w 1214"/>
                <a:gd name="T23" fmla="*/ 623 h 1092"/>
                <a:gd name="T24" fmla="*/ 993 w 1214"/>
                <a:gd name="T25" fmla="*/ 608 h 1092"/>
                <a:gd name="T26" fmla="*/ 977 w 1214"/>
                <a:gd name="T27" fmla="*/ 591 h 1092"/>
                <a:gd name="T28" fmla="*/ 469 w 1214"/>
                <a:gd name="T29" fmla="*/ 165 h 1092"/>
                <a:gd name="T30" fmla="*/ 461 w 1214"/>
                <a:gd name="T31" fmla="*/ 159 h 1092"/>
                <a:gd name="T32" fmla="*/ 451 w 1214"/>
                <a:gd name="T33" fmla="*/ 155 h 1092"/>
                <a:gd name="T34" fmla="*/ 581 w 1214"/>
                <a:gd name="T35" fmla="*/ 0 h 1092"/>
                <a:gd name="T36" fmla="*/ 117 w 1214"/>
                <a:gd name="T37" fmla="*/ 201 h 1092"/>
                <a:gd name="T38" fmla="*/ 0 w 1214"/>
                <a:gd name="T39" fmla="*/ 693 h 1092"/>
                <a:gd name="T40" fmla="*/ 133 w 1214"/>
                <a:gd name="T41" fmla="*/ 534 h 1092"/>
                <a:gd name="T42" fmla="*/ 138 w 1214"/>
                <a:gd name="T43" fmla="*/ 543 h 1092"/>
                <a:gd name="T44" fmla="*/ 145 w 1214"/>
                <a:gd name="T45" fmla="*/ 549 h 1092"/>
                <a:gd name="T46" fmla="*/ 775 w 1214"/>
                <a:gd name="T47" fmla="*/ 1077 h 1092"/>
                <a:gd name="T48" fmla="*/ 785 w 1214"/>
                <a:gd name="T49" fmla="*/ 1084 h 1092"/>
                <a:gd name="T50" fmla="*/ 797 w 1214"/>
                <a:gd name="T51" fmla="*/ 1089 h 1092"/>
                <a:gd name="T52" fmla="*/ 808 w 1214"/>
                <a:gd name="T53" fmla="*/ 1091 h 1092"/>
                <a:gd name="T54" fmla="*/ 821 w 1214"/>
                <a:gd name="T55" fmla="*/ 1091 h 1092"/>
                <a:gd name="T56" fmla="*/ 833 w 1214"/>
                <a:gd name="T57" fmla="*/ 1089 h 1092"/>
                <a:gd name="T58" fmla="*/ 844 w 1214"/>
                <a:gd name="T59" fmla="*/ 1085 h 1092"/>
                <a:gd name="T60" fmla="*/ 855 w 1214"/>
                <a:gd name="T61" fmla="*/ 1078 h 1092"/>
                <a:gd name="T62" fmla="*/ 863 w 1214"/>
                <a:gd name="T63" fmla="*/ 1069 h 1092"/>
                <a:gd name="T64" fmla="*/ 1089 w 1214"/>
                <a:gd name="T65" fmla="*/ 803 h 1092"/>
                <a:gd name="T66" fmla="*/ 1108 w 1214"/>
                <a:gd name="T67" fmla="*/ 778 h 1092"/>
                <a:gd name="T68" fmla="*/ 1128 w 1214"/>
                <a:gd name="T69" fmla="*/ 752 h 1092"/>
                <a:gd name="T70" fmla="*/ 1146 w 1214"/>
                <a:gd name="T71" fmla="*/ 724 h 1092"/>
                <a:gd name="T72" fmla="*/ 1164 w 1214"/>
                <a:gd name="T73" fmla="*/ 696 h 1092"/>
                <a:gd name="T74" fmla="*/ 1182 w 1214"/>
                <a:gd name="T75" fmla="*/ 667 h 1092"/>
                <a:gd name="T76" fmla="*/ 1198 w 1214"/>
                <a:gd name="T77" fmla="*/ 638 h 1092"/>
                <a:gd name="T78" fmla="*/ 1213 w 1214"/>
                <a:gd name="T79" fmla="*/ 609 h 10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214"/>
                <a:gd name="T121" fmla="*/ 0 h 1092"/>
                <a:gd name="T122" fmla="*/ 1214 w 1214"/>
                <a:gd name="T123" fmla="*/ 1092 h 10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214" h="1092">
                  <a:moveTo>
                    <a:pt x="1213" y="609"/>
                  </a:moveTo>
                  <a:lnTo>
                    <a:pt x="1196" y="626"/>
                  </a:lnTo>
                  <a:lnTo>
                    <a:pt x="1178" y="640"/>
                  </a:lnTo>
                  <a:lnTo>
                    <a:pt x="1159" y="652"/>
                  </a:lnTo>
                  <a:lnTo>
                    <a:pt x="1138" y="661"/>
                  </a:lnTo>
                  <a:lnTo>
                    <a:pt x="1116" y="667"/>
                  </a:lnTo>
                  <a:lnTo>
                    <a:pt x="1099" y="666"/>
                  </a:lnTo>
                  <a:lnTo>
                    <a:pt x="1082" y="662"/>
                  </a:lnTo>
                  <a:lnTo>
                    <a:pt x="1065" y="656"/>
                  </a:lnTo>
                  <a:lnTo>
                    <a:pt x="1047" y="647"/>
                  </a:lnTo>
                  <a:lnTo>
                    <a:pt x="1029" y="636"/>
                  </a:lnTo>
                  <a:lnTo>
                    <a:pt x="1011" y="623"/>
                  </a:lnTo>
                  <a:lnTo>
                    <a:pt x="993" y="608"/>
                  </a:lnTo>
                  <a:lnTo>
                    <a:pt x="977" y="591"/>
                  </a:lnTo>
                  <a:lnTo>
                    <a:pt x="469" y="165"/>
                  </a:lnTo>
                  <a:lnTo>
                    <a:pt x="461" y="159"/>
                  </a:lnTo>
                  <a:lnTo>
                    <a:pt x="451" y="155"/>
                  </a:lnTo>
                  <a:lnTo>
                    <a:pt x="581" y="0"/>
                  </a:lnTo>
                  <a:lnTo>
                    <a:pt x="117" y="201"/>
                  </a:lnTo>
                  <a:lnTo>
                    <a:pt x="0" y="693"/>
                  </a:lnTo>
                  <a:lnTo>
                    <a:pt x="133" y="534"/>
                  </a:lnTo>
                  <a:lnTo>
                    <a:pt x="138" y="543"/>
                  </a:lnTo>
                  <a:lnTo>
                    <a:pt x="145" y="549"/>
                  </a:lnTo>
                  <a:lnTo>
                    <a:pt x="775" y="1077"/>
                  </a:lnTo>
                  <a:lnTo>
                    <a:pt x="785" y="1084"/>
                  </a:lnTo>
                  <a:lnTo>
                    <a:pt x="797" y="1089"/>
                  </a:lnTo>
                  <a:lnTo>
                    <a:pt x="808" y="1091"/>
                  </a:lnTo>
                  <a:lnTo>
                    <a:pt x="821" y="1091"/>
                  </a:lnTo>
                  <a:lnTo>
                    <a:pt x="833" y="1089"/>
                  </a:lnTo>
                  <a:lnTo>
                    <a:pt x="844" y="1085"/>
                  </a:lnTo>
                  <a:lnTo>
                    <a:pt x="855" y="1078"/>
                  </a:lnTo>
                  <a:lnTo>
                    <a:pt x="863" y="1069"/>
                  </a:lnTo>
                  <a:lnTo>
                    <a:pt x="1089" y="803"/>
                  </a:lnTo>
                  <a:lnTo>
                    <a:pt x="1108" y="778"/>
                  </a:lnTo>
                  <a:lnTo>
                    <a:pt x="1128" y="752"/>
                  </a:lnTo>
                  <a:lnTo>
                    <a:pt x="1146" y="724"/>
                  </a:lnTo>
                  <a:lnTo>
                    <a:pt x="1164" y="696"/>
                  </a:lnTo>
                  <a:lnTo>
                    <a:pt x="1182" y="667"/>
                  </a:lnTo>
                  <a:lnTo>
                    <a:pt x="1198" y="638"/>
                  </a:lnTo>
                  <a:lnTo>
                    <a:pt x="1213" y="609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  <a:scene3d>
              <a:camera prst="legacyObliqueTopLeft"/>
              <a:lightRig rig="legacyFlat2" dir="t"/>
            </a:scene3d>
            <a:sp3d extrusionH="303200" prstMaterial="legacyMatte">
              <a:bevelT w="13500" h="13500" prst="angle"/>
              <a:bevelB w="13500" h="13500" prst="angle"/>
              <a:extrusionClr>
                <a:srgbClr val="D0D0D0"/>
              </a:extrusionClr>
            </a:sp3d>
          </p:spPr>
          <p:txBody>
            <a:bodyPr>
              <a:flatTx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Oval 6"/>
            <p:cNvSpPr>
              <a:spLocks noChangeArrowheads="1"/>
            </p:cNvSpPr>
            <p:nvPr/>
          </p:nvSpPr>
          <p:spPr bwMode="blackWhite">
            <a:xfrm>
              <a:off x="3148" y="2512"/>
              <a:ext cx="250" cy="25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scene3d>
              <a:camera prst="legacyObliqueTopLeft"/>
              <a:lightRig rig="legacyFlat2" dir="t"/>
            </a:scene3d>
            <a:sp3d extrusionH="303200" prstMaterial="legacyMatte">
              <a:bevelT w="13500" h="13500" prst="angle"/>
              <a:bevelB w="13500" h="13500" prst="angle"/>
              <a:extrusionClr>
                <a:srgbClr val="D0D0D0"/>
              </a:extrusionClr>
            </a:sp3d>
          </p:spPr>
          <p:txBody>
            <a:bodyPr>
              <a:flatTx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SimSun" pitchFamily="2" charset="-122"/>
              </a:endParaRPr>
            </a:p>
          </p:txBody>
        </p:sp>
      </p:grpSp>
      <p:sp>
        <p:nvSpPr>
          <p:cNvPr id="28" name="Rectangle 7"/>
          <p:cNvSpPr>
            <a:spLocks noChangeArrowheads="1"/>
          </p:cNvSpPr>
          <p:nvPr/>
        </p:nvSpPr>
        <p:spPr bwMode="auto">
          <a:xfrm rot="2297149">
            <a:off x="2697163" y="3328988"/>
            <a:ext cx="1444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defTabSz="787400">
              <a:buSzPct val="120000"/>
            </a:pPr>
            <a:r>
              <a:rPr lang="en-US" dirty="0"/>
              <a:t>Institutional Strengthening Program (</a:t>
            </a:r>
            <a:r>
              <a:rPr lang="en-US" dirty="0" err="1"/>
              <a:t>ISp</a:t>
            </a:r>
            <a:r>
              <a:rPr lang="en-US" dirty="0"/>
              <a:t>)</a:t>
            </a:r>
            <a:endParaRPr lang="en-US" altLang="zh-CN" dirty="0">
              <a:ea typeface="SimSun" pitchFamily="2" charset="-122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 rot="21303448">
            <a:off x="4741863" y="2271713"/>
            <a:ext cx="1447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defTabSz="787400">
              <a:buSzPct val="120000"/>
            </a:pPr>
            <a:r>
              <a:rPr lang="en-US" dirty="0" smtClean="0"/>
              <a:t> </a:t>
            </a:r>
            <a:r>
              <a:rPr lang="en-US" dirty="0"/>
              <a:t>Young Scholars Program (</a:t>
            </a:r>
            <a:r>
              <a:rPr lang="en-US" dirty="0" err="1" smtClean="0"/>
              <a:t>YSp</a:t>
            </a:r>
            <a:r>
              <a:rPr lang="en-US" dirty="0" smtClean="0"/>
              <a:t>) </a:t>
            </a:r>
            <a:endParaRPr lang="en-US" altLang="zh-CN" dirty="0">
              <a:ea typeface="SimSun" pitchFamily="2" charset="-122"/>
            </a:endParaRP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 rot="17054563">
            <a:off x="4573701" y="4242750"/>
            <a:ext cx="14049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/>
              <a:t>Research Associate Program (</a:t>
            </a:r>
            <a:r>
              <a:rPr lang="en-US" dirty="0" err="1"/>
              <a:t>RAp</a:t>
            </a:r>
            <a:r>
              <a:rPr lang="en-US" dirty="0"/>
              <a:t>)</a:t>
            </a:r>
            <a:endParaRPr lang="en-US" altLang="zh-CN" dirty="0">
              <a:ea typeface="SimSun" pitchFamily="2" charset="-122"/>
            </a:endParaRPr>
          </a:p>
        </p:txBody>
      </p:sp>
      <p:pic>
        <p:nvPicPr>
          <p:cNvPr id="31" name="Picture 2" descr="http://payload43.cargocollective.com/1/7/224205/3163990/prt_234x263_13345419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124200"/>
            <a:ext cx="609600" cy="675704"/>
          </a:xfrm>
          <a:prstGeom prst="ellipse">
            <a:avLst/>
          </a:prstGeom>
          <a:ln w="63500" cap="rnd">
            <a:solidFill>
              <a:schemeClr val="bg1">
                <a:lumMod val="6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2" name="TextBox 31"/>
          <p:cNvSpPr txBox="1"/>
          <p:nvPr/>
        </p:nvSpPr>
        <p:spPr>
          <a:xfrm>
            <a:off x="7010400" y="1371600"/>
            <a:ext cx="1905000" cy="2585323"/>
          </a:xfrm>
          <a:prstGeom prst="rect">
            <a:avLst/>
          </a:prstGeom>
          <a:noFill/>
          <a:ln>
            <a:solidFill>
              <a:schemeClr val="accent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An </a:t>
            </a:r>
            <a:r>
              <a:rPr lang="en-US" dirty="0"/>
              <a:t>8-week summer program that meets three times a week and engages students in a classroom setting to learn science through medicine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1000" y="1371600"/>
            <a:ext cx="1676400" cy="258532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Partners with </a:t>
            </a:r>
            <a:r>
              <a:rPr lang="en-US" dirty="0"/>
              <a:t>national organizations </a:t>
            </a:r>
            <a:r>
              <a:rPr lang="en-US" dirty="0" smtClean="0"/>
              <a:t>to </a:t>
            </a:r>
            <a:r>
              <a:rPr lang="en-US" dirty="0"/>
              <a:t>channel </a:t>
            </a:r>
            <a:r>
              <a:rPr lang="en-US" dirty="0" smtClean="0"/>
              <a:t>skilled </a:t>
            </a:r>
            <a:r>
              <a:rPr lang="en-US" dirty="0"/>
              <a:t>students into </a:t>
            </a:r>
            <a:r>
              <a:rPr lang="en-US" dirty="0" smtClean="0"/>
              <a:t> </a:t>
            </a:r>
            <a:r>
              <a:rPr lang="en-US" dirty="0"/>
              <a:t>positions </a:t>
            </a:r>
            <a:r>
              <a:rPr lang="en-US" dirty="0" smtClean="0"/>
              <a:t>that improve institutional </a:t>
            </a:r>
            <a:r>
              <a:rPr lang="en-US" dirty="0"/>
              <a:t>capability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819400" y="5867400"/>
            <a:ext cx="3810000" cy="646331"/>
          </a:xfrm>
          <a:prstGeom prst="rect">
            <a:avLst/>
          </a:prstGeom>
          <a:noFill/>
          <a:ln>
            <a:solidFill>
              <a:schemeClr val="accent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Partners locally trained collegiate level research teams with researchers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WAMM-EPPA partnership</a:t>
            </a:r>
            <a:endParaRPr lang="en-US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143000" y="2209800"/>
            <a:ext cx="7162800" cy="4343400"/>
            <a:chOff x="914400" y="1844454"/>
            <a:chExt cx="7010400" cy="4327746"/>
          </a:xfrm>
        </p:grpSpPr>
        <p:sp>
          <p:nvSpPr>
            <p:cNvPr id="8" name="Freeform 2"/>
            <p:cNvSpPr>
              <a:spLocks/>
            </p:cNvSpPr>
            <p:nvPr/>
          </p:nvSpPr>
          <p:spPr bwMode="blackWhite">
            <a:xfrm>
              <a:off x="914400" y="1844454"/>
              <a:ext cx="7010400" cy="3657600"/>
            </a:xfrm>
            <a:custGeom>
              <a:avLst/>
              <a:gdLst>
                <a:gd name="T0" fmla="*/ 839 w 2543"/>
                <a:gd name="T1" fmla="*/ 1015 h 1799"/>
                <a:gd name="T2" fmla="*/ 839 w 2543"/>
                <a:gd name="T3" fmla="*/ 1678 h 1799"/>
                <a:gd name="T4" fmla="*/ 943 w 2543"/>
                <a:gd name="T5" fmla="*/ 1678 h 1799"/>
                <a:gd name="T6" fmla="*/ 719 w 2543"/>
                <a:gd name="T7" fmla="*/ 1798 h 1799"/>
                <a:gd name="T8" fmla="*/ 496 w 2543"/>
                <a:gd name="T9" fmla="*/ 1678 h 1799"/>
                <a:gd name="T10" fmla="*/ 608 w 2543"/>
                <a:gd name="T11" fmla="*/ 1678 h 1799"/>
                <a:gd name="T12" fmla="*/ 608 w 2543"/>
                <a:gd name="T13" fmla="*/ 999 h 1799"/>
                <a:gd name="T14" fmla="*/ 0 w 2543"/>
                <a:gd name="T15" fmla="*/ 959 h 1799"/>
                <a:gd name="T16" fmla="*/ 0 w 2543"/>
                <a:gd name="T17" fmla="*/ 0 h 1799"/>
                <a:gd name="T18" fmla="*/ 2542 w 2543"/>
                <a:gd name="T19" fmla="*/ 0 h 1799"/>
                <a:gd name="T20" fmla="*/ 2542 w 2543"/>
                <a:gd name="T21" fmla="*/ 1127 h 1799"/>
                <a:gd name="T22" fmla="*/ 2086 w 2543"/>
                <a:gd name="T23" fmla="*/ 1103 h 1799"/>
                <a:gd name="T24" fmla="*/ 2086 w 2543"/>
                <a:gd name="T25" fmla="*/ 504 h 1799"/>
                <a:gd name="T26" fmla="*/ 2190 w 2543"/>
                <a:gd name="T27" fmla="*/ 504 h 1799"/>
                <a:gd name="T28" fmla="*/ 1974 w 2543"/>
                <a:gd name="T29" fmla="*/ 392 h 1799"/>
                <a:gd name="T30" fmla="*/ 1751 w 2543"/>
                <a:gd name="T31" fmla="*/ 504 h 1799"/>
                <a:gd name="T32" fmla="*/ 1855 w 2543"/>
                <a:gd name="T33" fmla="*/ 504 h 1799"/>
                <a:gd name="T34" fmla="*/ 1855 w 2543"/>
                <a:gd name="T35" fmla="*/ 1087 h 1799"/>
                <a:gd name="T36" fmla="*/ 839 w 2543"/>
                <a:gd name="T37" fmla="*/ 1015 h 17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543"/>
                <a:gd name="T58" fmla="*/ 0 h 1799"/>
                <a:gd name="T59" fmla="*/ 2543 w 2543"/>
                <a:gd name="T60" fmla="*/ 1799 h 179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543" h="1799">
                  <a:moveTo>
                    <a:pt x="839" y="1015"/>
                  </a:moveTo>
                  <a:lnTo>
                    <a:pt x="839" y="1678"/>
                  </a:lnTo>
                  <a:lnTo>
                    <a:pt x="943" y="1678"/>
                  </a:lnTo>
                  <a:lnTo>
                    <a:pt x="719" y="1798"/>
                  </a:lnTo>
                  <a:lnTo>
                    <a:pt x="496" y="1678"/>
                  </a:lnTo>
                  <a:lnTo>
                    <a:pt x="608" y="1678"/>
                  </a:lnTo>
                  <a:lnTo>
                    <a:pt x="608" y="999"/>
                  </a:lnTo>
                  <a:lnTo>
                    <a:pt x="0" y="959"/>
                  </a:lnTo>
                  <a:lnTo>
                    <a:pt x="0" y="0"/>
                  </a:lnTo>
                  <a:lnTo>
                    <a:pt x="2542" y="0"/>
                  </a:lnTo>
                  <a:lnTo>
                    <a:pt x="2542" y="1127"/>
                  </a:lnTo>
                  <a:lnTo>
                    <a:pt x="2086" y="1103"/>
                  </a:lnTo>
                  <a:lnTo>
                    <a:pt x="2086" y="504"/>
                  </a:lnTo>
                  <a:lnTo>
                    <a:pt x="2190" y="504"/>
                  </a:lnTo>
                  <a:lnTo>
                    <a:pt x="1974" y="392"/>
                  </a:lnTo>
                  <a:lnTo>
                    <a:pt x="1751" y="504"/>
                  </a:lnTo>
                  <a:lnTo>
                    <a:pt x="1855" y="504"/>
                  </a:lnTo>
                  <a:lnTo>
                    <a:pt x="1855" y="1087"/>
                  </a:lnTo>
                  <a:lnTo>
                    <a:pt x="839" y="1015"/>
                  </a:lnTo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2700" cap="rnd" cmpd="sng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3"/>
            <p:cNvSpPr>
              <a:spLocks/>
            </p:cNvSpPr>
            <p:nvPr/>
          </p:nvSpPr>
          <p:spPr bwMode="blackWhite">
            <a:xfrm>
              <a:off x="914400" y="2606454"/>
              <a:ext cx="7010400" cy="3565746"/>
            </a:xfrm>
            <a:custGeom>
              <a:avLst/>
              <a:gdLst>
                <a:gd name="T0" fmla="*/ 1855 w 2543"/>
                <a:gd name="T1" fmla="*/ 783 h 1791"/>
                <a:gd name="T2" fmla="*/ 1855 w 2543"/>
                <a:gd name="T3" fmla="*/ 120 h 1791"/>
                <a:gd name="T4" fmla="*/ 1751 w 2543"/>
                <a:gd name="T5" fmla="*/ 120 h 1791"/>
                <a:gd name="T6" fmla="*/ 1974 w 2543"/>
                <a:gd name="T7" fmla="*/ 0 h 1791"/>
                <a:gd name="T8" fmla="*/ 2190 w 2543"/>
                <a:gd name="T9" fmla="*/ 120 h 1791"/>
                <a:gd name="T10" fmla="*/ 2086 w 2543"/>
                <a:gd name="T11" fmla="*/ 120 h 1791"/>
                <a:gd name="T12" fmla="*/ 2086 w 2543"/>
                <a:gd name="T13" fmla="*/ 799 h 1791"/>
                <a:gd name="T14" fmla="*/ 2542 w 2543"/>
                <a:gd name="T15" fmla="*/ 831 h 1791"/>
                <a:gd name="T16" fmla="*/ 2542 w 2543"/>
                <a:gd name="T17" fmla="*/ 1790 h 1791"/>
                <a:gd name="T18" fmla="*/ 0 w 2543"/>
                <a:gd name="T19" fmla="*/ 1790 h 1791"/>
                <a:gd name="T20" fmla="*/ 0 w 2543"/>
                <a:gd name="T21" fmla="*/ 663 h 1791"/>
                <a:gd name="T22" fmla="*/ 608 w 2543"/>
                <a:gd name="T23" fmla="*/ 703 h 1791"/>
                <a:gd name="T24" fmla="*/ 608 w 2543"/>
                <a:gd name="T25" fmla="*/ 1294 h 1791"/>
                <a:gd name="T26" fmla="*/ 496 w 2543"/>
                <a:gd name="T27" fmla="*/ 1294 h 1791"/>
                <a:gd name="T28" fmla="*/ 719 w 2543"/>
                <a:gd name="T29" fmla="*/ 1406 h 1791"/>
                <a:gd name="T30" fmla="*/ 943 w 2543"/>
                <a:gd name="T31" fmla="*/ 1294 h 1791"/>
                <a:gd name="T32" fmla="*/ 839 w 2543"/>
                <a:gd name="T33" fmla="*/ 1294 h 1791"/>
                <a:gd name="T34" fmla="*/ 839 w 2543"/>
                <a:gd name="T35" fmla="*/ 711 h 1791"/>
                <a:gd name="T36" fmla="*/ 1855 w 2543"/>
                <a:gd name="T37" fmla="*/ 783 h 179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543"/>
                <a:gd name="T58" fmla="*/ 0 h 1791"/>
                <a:gd name="T59" fmla="*/ 2543 w 2543"/>
                <a:gd name="T60" fmla="*/ 1791 h 179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543" h="1791">
                  <a:moveTo>
                    <a:pt x="1855" y="783"/>
                  </a:moveTo>
                  <a:lnTo>
                    <a:pt x="1855" y="120"/>
                  </a:lnTo>
                  <a:lnTo>
                    <a:pt x="1751" y="120"/>
                  </a:lnTo>
                  <a:lnTo>
                    <a:pt x="1974" y="0"/>
                  </a:lnTo>
                  <a:lnTo>
                    <a:pt x="2190" y="120"/>
                  </a:lnTo>
                  <a:lnTo>
                    <a:pt x="2086" y="120"/>
                  </a:lnTo>
                  <a:lnTo>
                    <a:pt x="2086" y="799"/>
                  </a:lnTo>
                  <a:lnTo>
                    <a:pt x="2542" y="831"/>
                  </a:lnTo>
                  <a:lnTo>
                    <a:pt x="2542" y="1790"/>
                  </a:lnTo>
                  <a:lnTo>
                    <a:pt x="0" y="1790"/>
                  </a:lnTo>
                  <a:lnTo>
                    <a:pt x="0" y="663"/>
                  </a:lnTo>
                  <a:lnTo>
                    <a:pt x="608" y="703"/>
                  </a:lnTo>
                  <a:lnTo>
                    <a:pt x="608" y="1294"/>
                  </a:lnTo>
                  <a:lnTo>
                    <a:pt x="496" y="1294"/>
                  </a:lnTo>
                  <a:lnTo>
                    <a:pt x="719" y="1406"/>
                  </a:lnTo>
                  <a:lnTo>
                    <a:pt x="943" y="1294"/>
                  </a:lnTo>
                  <a:lnTo>
                    <a:pt x="839" y="1294"/>
                  </a:lnTo>
                  <a:lnTo>
                    <a:pt x="839" y="711"/>
                  </a:lnTo>
                  <a:lnTo>
                    <a:pt x="1855" y="783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2700" cap="rnd" cmpd="sng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1073061" y="2073054"/>
              <a:ext cx="4718139" cy="520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787400">
                <a:buSzPct val="120000"/>
              </a:pPr>
              <a:r>
                <a:rPr lang="en-US" dirty="0" smtClean="0"/>
                <a:t>The Scribe program is designed to help prospective medical students learn the </a:t>
              </a:r>
              <a:r>
                <a:rPr lang="en-US" b="1" dirty="0" smtClean="0"/>
                <a:t>nuances of clinical decision making </a:t>
              </a:r>
              <a:r>
                <a:rPr lang="en-US" dirty="0" smtClean="0"/>
                <a:t>and experience the pride of being a </a:t>
              </a:r>
              <a:r>
                <a:rPr lang="en-US" b="1" dirty="0" smtClean="0"/>
                <a:t>real contributor</a:t>
              </a:r>
              <a:r>
                <a:rPr lang="en-US" dirty="0" smtClean="0"/>
                <a:t> to the future of healthcare</a:t>
              </a:r>
              <a:endParaRPr lang="en-US" altLang="zh-CN" dirty="0">
                <a:ea typeface="SimSun" pitchFamily="2" charset="-122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3581400" y="4505762"/>
              <a:ext cx="4200670" cy="1400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/>
            <a:lstStyle/>
            <a:p>
              <a:pPr lvl="0" defTabSz="787400">
                <a:buSzPct val="120000"/>
              </a:pPr>
              <a:r>
                <a:rPr lang="en-US" dirty="0" smtClean="0"/>
                <a:t>WAMM is committed to </a:t>
              </a:r>
              <a:r>
                <a:rPr lang="en-US" b="1" dirty="0" smtClean="0"/>
                <a:t>resolving health disparities</a:t>
              </a:r>
              <a:r>
                <a:rPr lang="en-US" dirty="0" smtClean="0"/>
                <a:t> within communities via participatory education and civic engagement with the local population</a:t>
              </a:r>
              <a:endParaRPr lang="en-US" altLang="zh-CN" kern="0" dirty="0" smtClean="0">
                <a:solidFill>
                  <a:sysClr val="windowText" lastClr="000000"/>
                </a:solidFill>
              </a:endParaRPr>
            </a:p>
            <a:p>
              <a:pPr defTabSz="787400">
                <a:buSzPct val="120000"/>
              </a:pPr>
              <a:endParaRPr lang="en-US" altLang="zh-CN" dirty="0">
                <a:ea typeface="SimSun" pitchFamily="2" charset="-12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29711" y="3514812"/>
              <a:ext cx="521600" cy="210103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sz="1600" dirty="0" smtClean="0"/>
                <a:t>Dedicated Volunteers</a:t>
              </a:r>
              <a:endParaRPr 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79958" y="2684867"/>
              <a:ext cx="521600" cy="178963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sz="1600" dirty="0" err="1" smtClean="0"/>
                <a:t>Experential</a:t>
              </a:r>
              <a:r>
                <a:rPr lang="en-US" sz="1600" dirty="0" smtClean="0"/>
                <a:t> Learning</a:t>
              </a:r>
              <a:endParaRPr lang="en-US" sz="16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85800" y="1143000"/>
            <a:ext cx="7848600" cy="923330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WAMM’s mission of bringing international volunteers together with local students and health professionals to address community health issues is a natural fit for EPPA’s Scribe Program.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Scribe Centered GHV Experience</a:t>
            </a:r>
            <a:endParaRPr lang="en-US" sz="3600" dirty="0"/>
          </a:p>
        </p:txBody>
      </p:sp>
      <p:sp>
        <p:nvSpPr>
          <p:cNvPr id="30" name="Freeform 2"/>
          <p:cNvSpPr>
            <a:spLocks/>
          </p:cNvSpPr>
          <p:nvPr>
            <p:custDataLst>
              <p:tags r:id="rId1"/>
            </p:custDataLst>
          </p:nvPr>
        </p:nvSpPr>
        <p:spPr bwMode="blackWhite">
          <a:xfrm>
            <a:off x="2484437" y="1581150"/>
            <a:ext cx="4365625" cy="4498975"/>
          </a:xfrm>
          <a:custGeom>
            <a:avLst/>
            <a:gdLst>
              <a:gd name="T0" fmla="*/ 32 w 2369"/>
              <a:gd name="T1" fmla="*/ 1720 h 1721"/>
              <a:gd name="T2" fmla="*/ 2368 w 2369"/>
              <a:gd name="T3" fmla="*/ 1720 h 1721"/>
              <a:gd name="T4" fmla="*/ 2368 w 2369"/>
              <a:gd name="T5" fmla="*/ 469 h 1721"/>
              <a:gd name="T6" fmla="*/ 1180 w 2369"/>
              <a:gd name="T7" fmla="*/ 0 h 1721"/>
              <a:gd name="T8" fmla="*/ 0 w 2369"/>
              <a:gd name="T9" fmla="*/ 469 h 1721"/>
              <a:gd name="T10" fmla="*/ 0 w 2369"/>
              <a:gd name="T11" fmla="*/ 1720 h 1721"/>
              <a:gd name="T12" fmla="*/ 32 w 2369"/>
              <a:gd name="T13" fmla="*/ 1720 h 172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69"/>
              <a:gd name="T22" fmla="*/ 0 h 1721"/>
              <a:gd name="T23" fmla="*/ 2369 w 2369"/>
              <a:gd name="T24" fmla="*/ 1721 h 172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69" h="1721">
                <a:moveTo>
                  <a:pt x="32" y="1720"/>
                </a:moveTo>
                <a:lnTo>
                  <a:pt x="2368" y="1720"/>
                </a:lnTo>
                <a:lnTo>
                  <a:pt x="2368" y="469"/>
                </a:lnTo>
                <a:lnTo>
                  <a:pt x="1180" y="0"/>
                </a:lnTo>
                <a:lnTo>
                  <a:pt x="0" y="469"/>
                </a:lnTo>
                <a:lnTo>
                  <a:pt x="0" y="1720"/>
                </a:lnTo>
                <a:lnTo>
                  <a:pt x="32" y="1720"/>
                </a:lnTo>
              </a:path>
            </a:pathLst>
          </a:custGeom>
          <a:gradFill flip="none" rotWithShape="1">
            <a:gsLst>
              <a:gs pos="0">
                <a:srgbClr val="D0D0D0">
                  <a:shade val="30000"/>
                  <a:satMod val="115000"/>
                </a:srgbClr>
              </a:gs>
              <a:gs pos="50000">
                <a:srgbClr val="D0D0D0">
                  <a:shade val="67500"/>
                  <a:satMod val="115000"/>
                </a:srgbClr>
              </a:gs>
              <a:gs pos="100000">
                <a:srgbClr val="D0D0D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rnd">
            <a:noFill/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Freeform 3"/>
          <p:cNvSpPr>
            <a:spLocks/>
          </p:cNvSpPr>
          <p:nvPr>
            <p:custDataLst>
              <p:tags r:id="rId2"/>
            </p:custDataLst>
          </p:nvPr>
        </p:nvSpPr>
        <p:spPr bwMode="blackWhite">
          <a:xfrm>
            <a:off x="2484437" y="1581150"/>
            <a:ext cx="4378325" cy="4575175"/>
          </a:xfrm>
          <a:custGeom>
            <a:avLst/>
            <a:gdLst>
              <a:gd name="T0" fmla="*/ 32 w 2375"/>
              <a:gd name="T1" fmla="*/ 1726 h 1727"/>
              <a:gd name="T2" fmla="*/ 2374 w 2375"/>
              <a:gd name="T3" fmla="*/ 1726 h 1727"/>
              <a:gd name="T4" fmla="*/ 2374 w 2375"/>
              <a:gd name="T5" fmla="*/ 471 h 1727"/>
              <a:gd name="T6" fmla="*/ 1183 w 2375"/>
              <a:gd name="T7" fmla="*/ 0 h 1727"/>
              <a:gd name="T8" fmla="*/ 0 w 2375"/>
              <a:gd name="T9" fmla="*/ 471 h 1727"/>
              <a:gd name="T10" fmla="*/ 0 w 2375"/>
              <a:gd name="T11" fmla="*/ 1726 h 17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75"/>
              <a:gd name="T19" fmla="*/ 0 h 1727"/>
              <a:gd name="T20" fmla="*/ 2375 w 2375"/>
              <a:gd name="T21" fmla="*/ 1727 h 172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75" h="1727">
                <a:moveTo>
                  <a:pt x="32" y="1726"/>
                </a:moveTo>
                <a:lnTo>
                  <a:pt x="2374" y="1726"/>
                </a:lnTo>
                <a:lnTo>
                  <a:pt x="2374" y="471"/>
                </a:lnTo>
                <a:lnTo>
                  <a:pt x="1183" y="0"/>
                </a:lnTo>
                <a:lnTo>
                  <a:pt x="0" y="471"/>
                </a:lnTo>
                <a:lnTo>
                  <a:pt x="0" y="1726"/>
                </a:lnTo>
              </a:path>
            </a:pathLst>
          </a:custGeom>
          <a:noFill/>
          <a:ln w="12700" cap="rnd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Freeform 4"/>
          <p:cNvSpPr>
            <a:spLocks/>
          </p:cNvSpPr>
          <p:nvPr>
            <p:custDataLst>
              <p:tags r:id="rId3"/>
            </p:custDataLst>
          </p:nvPr>
        </p:nvSpPr>
        <p:spPr bwMode="blackWhite">
          <a:xfrm>
            <a:off x="685800" y="1600200"/>
            <a:ext cx="7945437" cy="1219200"/>
          </a:xfrm>
          <a:custGeom>
            <a:avLst/>
            <a:gdLst>
              <a:gd name="T0" fmla="*/ 0 w 4311"/>
              <a:gd name="T1" fmla="*/ 464 h 465"/>
              <a:gd name="T2" fmla="*/ 2159 w 4311"/>
              <a:gd name="T3" fmla="*/ 0 h 465"/>
              <a:gd name="T4" fmla="*/ 4310 w 4311"/>
              <a:gd name="T5" fmla="*/ 464 h 465"/>
              <a:gd name="T6" fmla="*/ 3295 w 4311"/>
              <a:gd name="T7" fmla="*/ 464 h 465"/>
              <a:gd name="T8" fmla="*/ 2159 w 4311"/>
              <a:gd name="T9" fmla="*/ 0 h 465"/>
              <a:gd name="T10" fmla="*/ 3223 w 4311"/>
              <a:gd name="T11" fmla="*/ 464 h 465"/>
              <a:gd name="T12" fmla="*/ 2191 w 4311"/>
              <a:gd name="T13" fmla="*/ 464 h 465"/>
              <a:gd name="T14" fmla="*/ 2167 w 4311"/>
              <a:gd name="T15" fmla="*/ 0 h 465"/>
              <a:gd name="T16" fmla="*/ 2127 w 4311"/>
              <a:gd name="T17" fmla="*/ 464 h 465"/>
              <a:gd name="T18" fmla="*/ 1096 w 4311"/>
              <a:gd name="T19" fmla="*/ 464 h 465"/>
              <a:gd name="T20" fmla="*/ 2159 w 4311"/>
              <a:gd name="T21" fmla="*/ 8 h 465"/>
              <a:gd name="T22" fmla="*/ 1032 w 4311"/>
              <a:gd name="T23" fmla="*/ 464 h 465"/>
              <a:gd name="T24" fmla="*/ 0 w 4311"/>
              <a:gd name="T25" fmla="*/ 464 h 46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311"/>
              <a:gd name="T40" fmla="*/ 0 h 465"/>
              <a:gd name="T41" fmla="*/ 4311 w 4311"/>
              <a:gd name="T42" fmla="*/ 465 h 46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311" h="465">
                <a:moveTo>
                  <a:pt x="0" y="464"/>
                </a:moveTo>
                <a:lnTo>
                  <a:pt x="2159" y="0"/>
                </a:lnTo>
                <a:lnTo>
                  <a:pt x="4310" y="464"/>
                </a:lnTo>
                <a:lnTo>
                  <a:pt x="3295" y="464"/>
                </a:lnTo>
                <a:lnTo>
                  <a:pt x="2159" y="0"/>
                </a:lnTo>
                <a:lnTo>
                  <a:pt x="3223" y="464"/>
                </a:lnTo>
                <a:lnTo>
                  <a:pt x="2191" y="464"/>
                </a:lnTo>
                <a:lnTo>
                  <a:pt x="2167" y="0"/>
                </a:lnTo>
                <a:lnTo>
                  <a:pt x="2127" y="464"/>
                </a:lnTo>
                <a:lnTo>
                  <a:pt x="1096" y="464"/>
                </a:lnTo>
                <a:lnTo>
                  <a:pt x="2159" y="8"/>
                </a:lnTo>
                <a:lnTo>
                  <a:pt x="1032" y="464"/>
                </a:lnTo>
                <a:lnTo>
                  <a:pt x="0" y="464"/>
                </a:lnTo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 cap="rnd" cmpd="sng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692150" y="2816225"/>
            <a:ext cx="1892300" cy="3254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SimSun" pitchFamily="2" charset="-122"/>
            </a:endParaRPr>
          </a:p>
        </p:txBody>
      </p:sp>
      <p:sp>
        <p:nvSpPr>
          <p:cNvPr id="34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blackWhite">
          <a:xfrm>
            <a:off x="2713037" y="2816225"/>
            <a:ext cx="1890713" cy="3254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SimSun" pitchFamily="2" charset="-122"/>
            </a:endParaRPr>
          </a:p>
        </p:txBody>
      </p:sp>
      <p:sp>
        <p:nvSpPr>
          <p:cNvPr id="35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blackWhite">
          <a:xfrm>
            <a:off x="4732337" y="2816225"/>
            <a:ext cx="1889125" cy="3254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SimSun" pitchFamily="2" charset="-122"/>
            </a:endParaRPr>
          </a:p>
        </p:txBody>
      </p:sp>
      <p:sp>
        <p:nvSpPr>
          <p:cNvPr id="36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blackWhite">
          <a:xfrm>
            <a:off x="6753225" y="2816225"/>
            <a:ext cx="1887537" cy="3254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SimSun" pitchFamily="2" charset="-122"/>
            </a:endParaRPr>
          </a:p>
        </p:txBody>
      </p:sp>
      <p:sp>
        <p:nvSpPr>
          <p:cNvPr id="38" name="Oval 13"/>
          <p:cNvSpPr>
            <a:spLocks noChangeArrowheads="1"/>
          </p:cNvSpPr>
          <p:nvPr>
            <p:custDataLst>
              <p:tags r:id="rId8"/>
            </p:custDataLst>
          </p:nvPr>
        </p:nvSpPr>
        <p:spPr bwMode="blackWhite">
          <a:xfrm>
            <a:off x="3276601" y="1066800"/>
            <a:ext cx="2709862" cy="1166813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75000"/>
              </a:schemeClr>
            </a:solidFill>
            <a:prstDash val="sysDash"/>
            <a:round/>
            <a:headEnd/>
            <a:tailEnd/>
          </a:ln>
          <a:effectLst>
            <a:outerShdw dist="25400" dir="5400000" algn="ctr" rotWithShape="0">
              <a:srgbClr val="000000"/>
            </a:outerShdw>
          </a:effec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9" name="Rectangle 14"/>
          <p:cNvSpPr>
            <a:spLocks noChangeArrowheads="1"/>
          </p:cNvSpPr>
          <p:nvPr>
            <p:custDataLst>
              <p:tags r:id="rId9"/>
            </p:custDataLst>
          </p:nvPr>
        </p:nvSpPr>
        <p:spPr bwMode="blackWhite">
          <a:xfrm>
            <a:off x="3439715" y="1143000"/>
            <a:ext cx="2436019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lIns="3810" tIns="0" rIns="3810" bIns="0" anchor="ctr"/>
          <a:lstStyle/>
          <a:p>
            <a:pPr marL="0" marR="0" lvl="0" indent="0" algn="ctr" defTabSz="8953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lang="en-US" altLang="ko-KR" b="1" kern="0" noProof="0" dirty="0" smtClean="0">
                <a:solidFill>
                  <a:sysClr val="windowText" lastClr="000000"/>
                </a:solidFill>
                <a:ea typeface="Gulim" pitchFamily="34" charset="-127"/>
              </a:rPr>
              <a:t>GHV is a holistic learning opportunity</a:t>
            </a:r>
            <a:endParaRPr kumimoji="0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Gulim" pitchFamily="34" charset="-127"/>
            </a:endParaRPr>
          </a:p>
        </p:txBody>
      </p:sp>
      <p:sp>
        <p:nvSpPr>
          <p:cNvPr id="40" name="Rectangle 15"/>
          <p:cNvSpPr>
            <a:spLocks noChangeArrowheads="1"/>
          </p:cNvSpPr>
          <p:nvPr/>
        </p:nvSpPr>
        <p:spPr bwMode="auto">
          <a:xfrm>
            <a:off x="763587" y="2916238"/>
            <a:ext cx="1738313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44463" lvl="1" indent="-142875" algn="ctr" defTabSz="895350">
              <a:buSzPct val="120000"/>
            </a:pPr>
            <a:r>
              <a:rPr lang="en-US" altLang="ko-KR" dirty="0" smtClean="0">
                <a:ea typeface="Gulim" pitchFamily="34" charset="-127"/>
              </a:rPr>
              <a:t>   </a:t>
            </a:r>
            <a:r>
              <a:rPr lang="en-US" altLang="ko-KR" b="1" dirty="0" smtClean="0">
                <a:ea typeface="Gulim" pitchFamily="34" charset="-127"/>
              </a:rPr>
              <a:t>Public Health</a:t>
            </a:r>
          </a:p>
          <a:p>
            <a:pPr marL="144463" lvl="1" indent="-142875" algn="ctr" defTabSz="895350">
              <a:buSzPct val="120000"/>
            </a:pPr>
            <a:endParaRPr lang="en-US" altLang="ko-KR" b="1" dirty="0" smtClean="0">
              <a:ea typeface="Gulim" pitchFamily="34" charset="-127"/>
            </a:endParaRPr>
          </a:p>
          <a:p>
            <a:pPr marL="144463" lvl="1" indent="-142875" algn="ctr" defTabSz="895350">
              <a:buSzPct val="120000"/>
            </a:pPr>
            <a:r>
              <a:rPr lang="en-US" altLang="ko-KR" sz="1600" dirty="0" smtClean="0">
                <a:ea typeface="Gulim" pitchFamily="34" charset="-127"/>
              </a:rPr>
              <a:t>Understand the challenge of scope and scale, and  of working around systemic constraints in designing a sustainable public health program</a:t>
            </a:r>
            <a:endParaRPr lang="en-US" altLang="ko-KR" sz="1600" dirty="0">
              <a:ea typeface="Gulim" pitchFamily="34" charset="-127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2795587" y="2916238"/>
            <a:ext cx="173831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44463" lvl="1" indent="-142875" algn="ctr" defTabSz="895350">
              <a:buSzPct val="120000"/>
            </a:pPr>
            <a:r>
              <a:rPr lang="en-US" altLang="ko-KR" b="1" dirty="0" smtClean="0">
                <a:ea typeface="Gulim" pitchFamily="34" charset="-127"/>
              </a:rPr>
              <a:t>International Experience</a:t>
            </a:r>
          </a:p>
          <a:p>
            <a:pPr marL="144463" lvl="1" indent="-142875" algn="ctr" defTabSz="895350">
              <a:buSzPct val="120000"/>
            </a:pPr>
            <a:endParaRPr lang="en-US" altLang="ko-KR" b="1" dirty="0" smtClean="0">
              <a:ea typeface="Gulim" pitchFamily="34" charset="-127"/>
            </a:endParaRPr>
          </a:p>
          <a:p>
            <a:pPr marL="144463" lvl="1" indent="-142875" algn="ctr" defTabSz="895350">
              <a:buSzPct val="120000"/>
            </a:pPr>
            <a:r>
              <a:rPr lang="en-US" altLang="ko-KR" sz="1600" dirty="0" smtClean="0">
                <a:ea typeface="Gulim" pitchFamily="34" charset="-127"/>
              </a:rPr>
              <a:t>Discover the joy of coming face to face with alternative perspectives and lifestyles</a:t>
            </a:r>
            <a:endParaRPr lang="en-US" altLang="ko-KR" sz="1600" dirty="0">
              <a:ea typeface="Gulim" pitchFamily="34" charset="-127"/>
            </a:endParaRP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4811712" y="2916238"/>
            <a:ext cx="17367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44463" lvl="1" indent="-142875" algn="ctr" defTabSz="895350">
              <a:buSzPct val="120000"/>
            </a:pPr>
            <a:r>
              <a:rPr lang="en-US" altLang="ko-KR" b="1" dirty="0" smtClean="0">
                <a:ea typeface="Gulim" pitchFamily="34" charset="-127"/>
              </a:rPr>
              <a:t>Clinical Learning</a:t>
            </a:r>
          </a:p>
          <a:p>
            <a:pPr marL="144463" lvl="1" indent="-142875" algn="ctr" defTabSz="895350">
              <a:buSzPct val="120000"/>
            </a:pPr>
            <a:endParaRPr lang="en-US" altLang="ko-KR" dirty="0">
              <a:ea typeface="Gulim" pitchFamily="34" charset="-127"/>
            </a:endParaRPr>
          </a:p>
          <a:p>
            <a:pPr marL="144463" lvl="1" indent="-142875" algn="ctr" defTabSz="895350">
              <a:buSzPct val="120000"/>
            </a:pPr>
            <a:r>
              <a:rPr lang="en-US" altLang="ko-KR" sz="1600" dirty="0" smtClean="0">
                <a:ea typeface="Gulim" pitchFamily="34" charset="-127"/>
              </a:rPr>
              <a:t>An enviable opportunity to understand, compare and contrast a healthcare system in a developing country</a:t>
            </a:r>
            <a:r>
              <a:rPr lang="en-US" altLang="ko-KR" dirty="0" smtClean="0">
                <a:ea typeface="Gulim" pitchFamily="34" charset="-127"/>
              </a:rPr>
              <a:t>.</a:t>
            </a:r>
            <a:endParaRPr lang="en-US" altLang="ko-KR" dirty="0">
              <a:ea typeface="Gulim" pitchFamily="34" charset="-127"/>
            </a:endParaRPr>
          </a:p>
        </p:txBody>
      </p:sp>
      <p:sp>
        <p:nvSpPr>
          <p:cNvPr id="43" name="Rectangle 18"/>
          <p:cNvSpPr>
            <a:spLocks noChangeArrowheads="1"/>
          </p:cNvSpPr>
          <p:nvPr/>
        </p:nvSpPr>
        <p:spPr bwMode="auto">
          <a:xfrm>
            <a:off x="6835775" y="2916238"/>
            <a:ext cx="173513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44463" lvl="1" indent="-142875" algn="ctr" defTabSz="895350">
              <a:buSzPct val="120000"/>
            </a:pPr>
            <a:r>
              <a:rPr lang="en-US" altLang="ko-KR" b="1" dirty="0" smtClean="0">
                <a:ea typeface="Gulim" pitchFamily="34" charset="-127"/>
              </a:rPr>
              <a:t>Leadership</a:t>
            </a:r>
          </a:p>
          <a:p>
            <a:pPr marL="144463" lvl="1" indent="-142875" algn="ctr" defTabSz="895350">
              <a:buSzPct val="120000"/>
            </a:pPr>
            <a:endParaRPr lang="en-US" altLang="ko-KR" dirty="0">
              <a:ea typeface="Gulim" pitchFamily="34" charset="-127"/>
            </a:endParaRPr>
          </a:p>
          <a:p>
            <a:pPr marL="144463" lvl="1" indent="-142875" algn="ctr" defTabSz="895350">
              <a:buSzPct val="120000"/>
            </a:pPr>
            <a:endParaRPr lang="en-US" altLang="ko-KR" dirty="0" smtClean="0">
              <a:ea typeface="Gulim" pitchFamily="34" charset="-127"/>
            </a:endParaRPr>
          </a:p>
          <a:p>
            <a:pPr marL="144463" lvl="1" indent="-142875" defTabSz="895350">
              <a:buSzPct val="120000"/>
            </a:pPr>
            <a:endParaRPr lang="en-US" altLang="ko-KR" dirty="0">
              <a:ea typeface="Gulim" pitchFamily="34" charset="-127"/>
            </a:endParaRPr>
          </a:p>
          <a:p>
            <a:pPr marL="144463" lvl="1" indent="-142875" defTabSz="895350">
              <a:buSzPct val="120000"/>
            </a:pPr>
            <a:endParaRPr lang="en-US" altLang="ko-KR" dirty="0" smtClean="0">
              <a:ea typeface="Gulim" pitchFamily="34" charset="-127"/>
            </a:endParaRPr>
          </a:p>
          <a:p>
            <a:pPr marL="144463" lvl="1" indent="-142875" defTabSz="895350">
              <a:buSzPct val="120000"/>
            </a:pPr>
            <a:endParaRPr lang="en-US" altLang="ko-KR" dirty="0">
              <a:ea typeface="Gulim" pitchFamily="34" charset="-127"/>
            </a:endParaRPr>
          </a:p>
          <a:p>
            <a:pPr marL="144463" lvl="1" indent="-142875" defTabSz="895350">
              <a:buSzPct val="120000"/>
            </a:pPr>
            <a:endParaRPr lang="en-US" altLang="ko-KR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WAMM-EPPA Partnership Activity List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19200"/>
          <a:ext cx="8305800" cy="51863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1160"/>
                <a:gridCol w="1539240"/>
                <a:gridCol w="1783080"/>
                <a:gridCol w="2407920"/>
                <a:gridCol w="914400"/>
              </a:tblGrid>
              <a:tr h="333612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Activity</a:t>
                      </a: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Objective</a:t>
                      </a: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Desired Outcome</a:t>
                      </a: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Indicators</a:t>
                      </a: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Tentative Dates</a:t>
                      </a:r>
                    </a:p>
                  </a:txBody>
                  <a:tcPr marL="6350" marR="635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269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Finalize Partnership Agreement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Document the motivation, vision and goals for the partnership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Collaborative project creation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Both organizations sign the partnership agreement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4.Jan.2014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1062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January Lecture to introduce WAMM to Scribes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Discuss WAMM-EPPA partnership goals and experiential learning opportunities with  Scribes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Get scribe buy-in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Get a preliminary idea of the programs that resonate well with Scribes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Feedback during and after the lecture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Sign-up for planning committee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7.Jan.2014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2197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WAMM-EPPA partnership meetings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Create opportunities to  for the key stakeholders and decision makers to discuss the next-steps to transition Scribes into the GHV experience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Determine the scale and scope of participation by Scribes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Create finalized process outline for GHV's (see examples below) in terms of 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Timeline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Key goals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Establish metrics &amp; indicators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A clear indication of the number of Scribes willing to participate in the program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Requests from Scribes for more information about day to day learning activities, and other facilities in SL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Formal offerings and outline available (Brochure, etc)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xx.Feb.2014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xx.March.2014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7089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April Lecture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Discuss global health scribe centered project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Fill remaining placements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Gain additional insights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Program fulfillment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Attendance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xx.April.2014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/>
              <a:t>Proposed GHV Scribe Roles for 2014 </a:t>
            </a:r>
            <a:r>
              <a:rPr lang="en-US" sz="3200" dirty="0" smtClean="0"/>
              <a:t>Program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19201"/>
          <a:ext cx="8001000" cy="44195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15587"/>
                <a:gridCol w="1848764"/>
                <a:gridCol w="1930138"/>
                <a:gridCol w="2606511"/>
              </a:tblGrid>
              <a:tr h="3940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Activity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Objective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Desired Outcome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Indicators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9679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Aberdeen Women’s Centre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Place high value volunteer with community healthcare advocate/professionals (Gender issues context)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Build long-term sustainable community health advocate role for WAMM SL staff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Field reports from scribe volunteer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Local student placement with volunteer turnover</a:t>
                      </a:r>
                    </a:p>
                  </a:txBody>
                  <a:tcPr marL="34925" marR="34925" marT="34925" marB="34925"/>
                </a:tc>
              </a:tr>
              <a:tr h="15667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 Connaught Hospital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Place volunteer with premier healthcare partner in urban center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Establish clinical support roles for local students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Facilitate global health and social medicine leadership opportunities for volunteers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Final reflection from volunteers (seasoned, globally aware scribes)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Local student placement in clinical support roles</a:t>
                      </a:r>
                    </a:p>
                  </a:txBody>
                  <a:tcPr marL="34925" marR="34925" marT="34925" marB="34925"/>
                </a:tc>
              </a:tr>
              <a:tr h="14908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 World Food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"/>
                        </a:rPr>
                        <a:t>Programme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/Marie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"/>
                        </a:rPr>
                        <a:t>Stopes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 Sierra Leone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Place volunteer with maternal and nutritional health advocates in marginalized communities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Establish community advocate and leadership roles for local students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Facilitate social medicine immersion for volunteers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Final reflection from volunteers</a:t>
                      </a:r>
                    </a:p>
                    <a:p>
                      <a:pPr marL="342900" marR="0" lvl="0" indent="-342900" algn="l" defTabSz="914400" rtl="0" eaLnBrk="1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Elevation of local students as community health advocates and leaders</a:t>
                      </a: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http://www.worldatlas.com/webimage/countrys/africa/slafrica.gif"/>
          <p:cNvPicPr>
            <a:picLocks noChangeAspect="1" noChangeArrowheads="1"/>
          </p:cNvPicPr>
          <p:nvPr/>
        </p:nvPicPr>
        <p:blipFill>
          <a:blip r:embed="rId2" cstate="print"/>
          <a:srcRect l="8413" t="21154" r="13762"/>
          <a:stretch>
            <a:fillRect/>
          </a:stretch>
        </p:blipFill>
        <p:spPr bwMode="auto">
          <a:xfrm>
            <a:off x="2971800" y="1524000"/>
            <a:ext cx="3300761" cy="3657600"/>
          </a:xfrm>
          <a:prstGeom prst="rect">
            <a:avLst/>
          </a:prstGeom>
          <a:noFill/>
        </p:spPr>
      </p:pic>
      <p:pic>
        <p:nvPicPr>
          <p:cNvPr id="21506" name="Picture 2" descr="https://scontent-b-ord.xx.fbcdn.net/hphotos-ash3/578957_476070789111953_1616599367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4488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5075" y="1233488"/>
            <a:ext cx="413385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is Sierra Leone?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149.875"/>
  <p:tag name="LLEFT" val=" 209.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149.875"/>
  <p:tag name="LLEFT" val=" 209.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150.875"/>
  <p:tag name="LLEFT" val=" 79.62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14.125"/>
  <p:tag name="LLEFT" val=" 80.12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14.125"/>
  <p:tag name="LLEFT" val=" 225.62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14.125"/>
  <p:tag name="LLEFT" val=" 37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14.125"/>
  <p:tag name="LLEFT" val=" 516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Tex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634</Words>
  <Application>Microsoft Office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WAMM-EPPA Partnership Meeting</vt:lpstr>
      <vt:lpstr>West African Medical Missions(WAMM)</vt:lpstr>
      <vt:lpstr>WAMM Working Model</vt:lpstr>
      <vt:lpstr>WAMM-EPPA partnership</vt:lpstr>
      <vt:lpstr>Scribe Centered GHV Experience</vt:lpstr>
      <vt:lpstr>WAMM-EPPA Partnership Activity List</vt:lpstr>
      <vt:lpstr>Proposed GHV Scribe Roles for 2014 Program</vt:lpstr>
      <vt:lpstr>Slide 8</vt:lpstr>
      <vt:lpstr>Where is Sierra Leone?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WAMM</dc:title>
  <dc:creator>Avantika</dc:creator>
  <cp:lastModifiedBy>Avantika</cp:lastModifiedBy>
  <cp:revision>10</cp:revision>
  <dcterms:created xsi:type="dcterms:W3CDTF">2014-01-06T19:13:04Z</dcterms:created>
  <dcterms:modified xsi:type="dcterms:W3CDTF">2014-01-06T22:59:01Z</dcterms:modified>
</cp:coreProperties>
</file>